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12.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13.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4.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15.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16.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17.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18.xml" ContentType="application/vnd.openxmlformats-officedocument.presentationml.notes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24.xml" ContentType="application/vnd.openxmlformats-officedocument.presentationml.notes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25.xml" ContentType="application/vnd.openxmlformats-officedocument.presentationml.notesSlid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26.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27.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28.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29.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30.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31.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32.xml" ContentType="application/vnd.openxmlformats-officedocument.presentationml.notesSlid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33.xml" ContentType="application/vnd.openxmlformats-officedocument.presentationml.notesSlide+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notesSlides/notesSlide42.xml" ContentType="application/vnd.openxmlformats-officedocument.presentationml.notesSlide+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7210.xml" ContentType="application/vnd.openxmlformats-officedocument.presentationml.tags+xml"/>
  <Override PartName="/ppt/tags/tag5990.xml" ContentType="application/vnd.openxmlformats-officedocument.presentationml.tags+xml"/>
  <Override PartName="/ppt/tags/tag670.xml" ContentType="application/vnd.openxmlformats-officedocument.presentationml.tags+xml"/>
  <Override PartName="/ppt/tags/tag1520.xml" ContentType="application/vnd.openxmlformats-officedocument.presentationml.tags+xml"/>
  <Override PartName="/ppt/tags/tag1540.xml" ContentType="application/vnd.openxmlformats-officedocument.presentationml.tags+xml"/>
  <Override PartName="/ppt/tags/tag1620.xml" ContentType="application/vnd.openxmlformats-officedocument.presentationml.tags+xml"/>
  <Override PartName="/ppt/tags/tag1630.xml" ContentType="application/vnd.openxmlformats-officedocument.presentationml.tags+xml"/>
  <Override PartName="/ppt/tags/tag1610.xml" ContentType="application/vnd.openxmlformats-officedocument.presentationml.tags+xml"/>
  <Override PartName="/ppt/tags/tag1590.xml" ContentType="application/vnd.openxmlformats-officedocument.presentationml.tags+xml"/>
  <Override PartName="/ppt/tags/tag1570.xml" ContentType="application/vnd.openxmlformats-officedocument.presentationml.tags+xml"/>
  <Override PartName="/ppt/tags/tag15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5" r:id="rId1"/>
  </p:sldMasterIdLst>
  <p:notesMasterIdLst>
    <p:notesMasterId r:id="rId82"/>
  </p:notesMasterIdLst>
  <p:handoutMasterIdLst>
    <p:handoutMasterId r:id="rId83"/>
  </p:handoutMasterIdLst>
  <p:sldIdLst>
    <p:sldId id="885" r:id="rId2"/>
    <p:sldId id="1039" r:id="rId3"/>
    <p:sldId id="1043" r:id="rId4"/>
    <p:sldId id="798" r:id="rId5"/>
    <p:sldId id="895" r:id="rId6"/>
    <p:sldId id="719" r:id="rId7"/>
    <p:sldId id="921" r:id="rId8"/>
    <p:sldId id="824" r:id="rId9"/>
    <p:sldId id="774" r:id="rId10"/>
    <p:sldId id="918" r:id="rId11"/>
    <p:sldId id="919" r:id="rId12"/>
    <p:sldId id="1038" r:id="rId13"/>
    <p:sldId id="1040" r:id="rId14"/>
    <p:sldId id="926" r:id="rId15"/>
    <p:sldId id="920" r:id="rId16"/>
    <p:sldId id="906" r:id="rId17"/>
    <p:sldId id="890" r:id="rId18"/>
    <p:sldId id="889" r:id="rId19"/>
    <p:sldId id="847" r:id="rId20"/>
    <p:sldId id="848" r:id="rId21"/>
    <p:sldId id="849" r:id="rId22"/>
    <p:sldId id="860" r:id="rId23"/>
    <p:sldId id="907" r:id="rId24"/>
    <p:sldId id="908" r:id="rId25"/>
    <p:sldId id="1042" r:id="rId26"/>
    <p:sldId id="913" r:id="rId27"/>
    <p:sldId id="914" r:id="rId28"/>
    <p:sldId id="909" r:id="rId29"/>
    <p:sldId id="343" r:id="rId30"/>
    <p:sldId id="361" r:id="rId31"/>
    <p:sldId id="262" r:id="rId32"/>
    <p:sldId id="544" r:id="rId33"/>
    <p:sldId id="546" r:id="rId34"/>
    <p:sldId id="547" r:id="rId35"/>
    <p:sldId id="548" r:id="rId36"/>
    <p:sldId id="549" r:id="rId37"/>
    <p:sldId id="551" r:id="rId38"/>
    <p:sldId id="550" r:id="rId39"/>
    <p:sldId id="552" r:id="rId40"/>
    <p:sldId id="554" r:id="rId41"/>
    <p:sldId id="555" r:id="rId42"/>
    <p:sldId id="553" r:id="rId43"/>
    <p:sldId id="563" r:id="rId44"/>
    <p:sldId id="565" r:id="rId45"/>
    <p:sldId id="564" r:id="rId46"/>
    <p:sldId id="569" r:id="rId47"/>
    <p:sldId id="566" r:id="rId48"/>
    <p:sldId id="571" r:id="rId49"/>
    <p:sldId id="570" r:id="rId50"/>
    <p:sldId id="573" r:id="rId51"/>
    <p:sldId id="572" r:id="rId52"/>
    <p:sldId id="574" r:id="rId53"/>
    <p:sldId id="575" r:id="rId54"/>
    <p:sldId id="576" r:id="rId55"/>
    <p:sldId id="577" r:id="rId56"/>
    <p:sldId id="578" r:id="rId57"/>
    <p:sldId id="579" r:id="rId58"/>
    <p:sldId id="580" r:id="rId59"/>
    <p:sldId id="769" r:id="rId60"/>
    <p:sldId id="597" r:id="rId61"/>
    <p:sldId id="598" r:id="rId62"/>
    <p:sldId id="600" r:id="rId63"/>
    <p:sldId id="601" r:id="rId64"/>
    <p:sldId id="922" r:id="rId65"/>
    <p:sldId id="446" r:id="rId66"/>
    <p:sldId id="925" r:id="rId67"/>
    <p:sldId id="923" r:id="rId68"/>
    <p:sldId id="912" r:id="rId69"/>
    <p:sldId id="367" r:id="rId70"/>
    <p:sldId id="917" r:id="rId71"/>
    <p:sldId id="915" r:id="rId72"/>
    <p:sldId id="916" r:id="rId73"/>
    <p:sldId id="366" r:id="rId74"/>
    <p:sldId id="277" r:id="rId75"/>
    <p:sldId id="454" r:id="rId76"/>
    <p:sldId id="279" r:id="rId77"/>
    <p:sldId id="460" r:id="rId78"/>
    <p:sldId id="1041" r:id="rId79"/>
    <p:sldId id="280" r:id="rId80"/>
    <p:sldId id="924" r:id="rId81"/>
  </p:sldIdLst>
  <p:sldSz cx="9144000" cy="6858000" type="screen4x3"/>
  <p:notesSz cx="9586913" cy="7302500"/>
  <p:custDataLst>
    <p:tags r:id="rId8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0" userDrawn="1">
          <p15:clr>
            <a:srgbClr val="A4A3A4"/>
          </p15:clr>
        </p15:guide>
        <p15:guide id="2" pos="30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Holt" initials="B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C97"/>
    <a:srgbClr val="FF6600"/>
    <a:srgbClr val="FF7E79"/>
    <a:srgbClr val="FFFF99"/>
    <a:srgbClr val="4E6F21"/>
    <a:srgbClr val="3E6353"/>
    <a:srgbClr val="C00000"/>
    <a:srgbClr val="0000FF"/>
    <a:srgbClr val="F6F5BD"/>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19" autoAdjust="0"/>
    <p:restoredTop sz="62709" autoAdjust="0"/>
  </p:normalViewPr>
  <p:slideViewPr>
    <p:cSldViewPr snapToObjects="1">
      <p:cViewPr varScale="1">
        <p:scale>
          <a:sx n="82" d="100"/>
          <a:sy n="82" d="100"/>
        </p:scale>
        <p:origin x="10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notesViewPr>
    <p:cSldViewPr snapToObjects="1">
      <p:cViewPr varScale="1">
        <p:scale>
          <a:sx n="111" d="100"/>
          <a:sy n="111" d="100"/>
        </p:scale>
        <p:origin x="2488" y="200"/>
      </p:cViewPr>
      <p:guideLst>
        <p:guide orient="horz" pos="2300"/>
        <p:guide pos="302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95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402017"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943225" y="522288"/>
            <a:ext cx="3716338" cy="2786062"/>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300485" y="3482563"/>
            <a:ext cx="7002615" cy="3250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8582" name="Rectangle 6"/>
          <p:cNvSpPr>
            <a:spLocks noGrp="1" noChangeArrowheads="1"/>
          </p:cNvSpPr>
          <p:nvPr>
            <p:ph type="ftr" sz="quarter" idx="4"/>
          </p:nvPr>
        </p:nvSpPr>
        <p:spPr bwMode="auto">
          <a:xfrm>
            <a:off x="0"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402017"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162335635"/>
      </p:ext>
    </p:extLst>
  </p:cSld>
  <p:clrMap bg1="lt1" tx1="dk1" bg2="lt2" tx2="dk2" accent1="accent1" accent2="accent2" accent3="accent3" accent4="accent4" accent5="accent5" accent6="accent6" hlink="hlink" folHlink="folHlink"/>
  <p:hf hdr="0" ftr="0" dt="0"/>
  <p:notesStyle>
    <a:lvl1pPr marL="13716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1pPr>
    <a:lvl2pPr marL="32004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2pPr>
    <a:lvl3pPr marL="548640" indent="-137160" algn="l" rtl="0" eaLnBrk="0" fontAlgn="base" hangingPunct="0">
      <a:spcBef>
        <a:spcPct val="30000"/>
      </a:spcBef>
      <a:spcAft>
        <a:spcPct val="0"/>
      </a:spcAft>
      <a:buFont typeface=".AppleSystemUIFont" charset="-120"/>
      <a:buChar char="–"/>
      <a:defRPr sz="1400" b="0" i="0" kern="1200">
        <a:solidFill>
          <a:schemeClr val="tx1"/>
        </a:solidFill>
        <a:latin typeface="Roboto Regular" charset="0"/>
        <a:ea typeface="Roboto Regular" charset="0"/>
        <a:cs typeface="Roboto Regular" charset="0"/>
      </a:defRPr>
    </a:lvl3pPr>
    <a:lvl4pPr marL="1371600" algn="l" rtl="0" eaLnBrk="0" fontAlgn="base" hangingPunct="0">
      <a:spcBef>
        <a:spcPct val="30000"/>
      </a:spcBef>
      <a:spcAft>
        <a:spcPct val="0"/>
      </a:spcAft>
      <a:defRPr sz="1400" b="0" i="0" kern="1200">
        <a:solidFill>
          <a:schemeClr val="tx1"/>
        </a:solidFill>
        <a:latin typeface="Roboto Regular" charset="0"/>
        <a:ea typeface="Roboto Regular" charset="0"/>
        <a:cs typeface="Roboto Regular" charset="0"/>
      </a:defRPr>
    </a:lvl4pPr>
    <a:lvl5pPr marL="1828800" algn="l" rtl="0" eaLnBrk="0" fontAlgn="base" hangingPunct="0">
      <a:spcBef>
        <a:spcPct val="30000"/>
      </a:spcBef>
      <a:spcAft>
        <a:spcPct val="0"/>
      </a:spcAft>
      <a:defRPr sz="1400" b="0" i="0" kern="1200">
        <a:solidFill>
          <a:schemeClr val="tx1"/>
        </a:solidFill>
        <a:latin typeface="Roboto Regular" charset="0"/>
        <a:ea typeface="Roboto Regular" charset="0"/>
        <a:cs typeface="Roboto Regula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Compare all the arrays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296386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228255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2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72 2 yes</a:t>
            </a:r>
          </a:p>
          <a:p>
            <a:r>
              <a:rPr lang="en-US" dirty="0"/>
              <a:t>36 9 no</a:t>
            </a:r>
          </a:p>
          <a:p>
            <a:r>
              <a:rPr lang="en-US" dirty="0"/>
              <a:t>52 5 no</a:t>
            </a:r>
          </a:p>
          <a:p>
            <a:r>
              <a:rPr lang="en-US" dirty="0"/>
              <a:t>?? ?? No</a:t>
            </a:r>
          </a:p>
          <a:p>
            <a:r>
              <a:rPr lang="en-US" dirty="0"/>
              <a:t>64 4 no</a:t>
            </a:r>
          </a:p>
        </p:txBody>
      </p:sp>
    </p:spTree>
    <p:extLst>
      <p:ext uri="{BB962C8B-B14F-4D97-AF65-F5344CB8AC3E}">
        <p14:creationId xmlns:p14="http://schemas.microsoft.com/office/powerpoint/2010/main" val="393233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dirty="0"/>
              <a:t>Depends on how array is declared, look at type</a:t>
            </a:r>
          </a:p>
          <a:p>
            <a:r>
              <a:rPr lang="en-US" dirty="0"/>
              <a:t>Multi-dimensional arrays are a special construct!</a:t>
            </a:r>
          </a:p>
        </p:txBody>
      </p:sp>
    </p:spTree>
    <p:extLst>
      <p:ext uri="{BB962C8B-B14F-4D97-AF65-F5344CB8AC3E}">
        <p14:creationId xmlns:p14="http://schemas.microsoft.com/office/powerpoint/2010/main" val="341223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r>
              <a:rPr lang="en-US" dirty="0">
                <a:latin typeface="Times New Roman" pitchFamily="-96" charset="0"/>
              </a:rPr>
              <a:t>No structs or field names in assembly! Just offsets</a:t>
            </a:r>
          </a:p>
        </p:txBody>
      </p:sp>
    </p:spTree>
    <p:extLst>
      <p:ext uri="{BB962C8B-B14F-4D97-AF65-F5344CB8AC3E}">
        <p14:creationId xmlns:p14="http://schemas.microsoft.com/office/powerpoint/2010/main" val="155326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endParaRPr lang="en-US" baseline="0" dirty="0">
              <a:latin typeface="Roboto" charset="0"/>
              <a:ea typeface="Roboto" charset="0"/>
              <a:cs typeface="Roboto" charset="0"/>
            </a:endParaRPr>
          </a:p>
        </p:txBody>
      </p:sp>
    </p:spTree>
    <p:extLst>
      <p:ext uri="{BB962C8B-B14F-4D97-AF65-F5344CB8AC3E}">
        <p14:creationId xmlns:p14="http://schemas.microsoft.com/office/powerpoint/2010/main" val="125846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 S1 { … } *p; - this defines a ne</a:t>
            </a:r>
            <a:r>
              <a:rPr lang="en-US" baseline="0" dirty="0"/>
              <a:t>w type “struct S1”, and creates a variable p with type “struct S1 *”</a:t>
            </a:r>
          </a:p>
          <a:p>
            <a:r>
              <a:rPr lang="en-US" baseline="0" dirty="0"/>
              <a:t>#include &lt;</a:t>
            </a:r>
            <a:r>
              <a:rPr lang="en-US" baseline="0" dirty="0" err="1"/>
              <a:t>stddef.h</a:t>
            </a:r>
            <a:r>
              <a:rPr lang="en-US" baseline="0" dirty="0"/>
              <a:t>&gt;// for </a:t>
            </a:r>
            <a:r>
              <a:rPr lang="en-US" baseline="0" dirty="0" err="1"/>
              <a:t>offsetof</a:t>
            </a:r>
            <a:endParaRPr lang="en-US" baseline="0" dirty="0"/>
          </a:p>
          <a:p>
            <a:r>
              <a:rPr lang="en-US" baseline="0" dirty="0" err="1"/>
              <a:t>printf</a:t>
            </a:r>
            <a:r>
              <a:rPr lang="en-US" baseline="0" dirty="0"/>
              <a:t>("</a:t>
            </a:r>
            <a:r>
              <a:rPr lang="en-US" baseline="0" dirty="0" err="1"/>
              <a:t>sizeof</a:t>
            </a:r>
            <a:r>
              <a:rPr lang="en-US" baseline="0" dirty="0"/>
              <a:t> p = %d\n", (</a:t>
            </a:r>
            <a:r>
              <a:rPr lang="en-US" baseline="0" dirty="0" err="1"/>
              <a:t>int</a:t>
            </a:r>
            <a:r>
              <a:rPr lang="en-US" baseline="0" dirty="0"/>
              <a:t>) </a:t>
            </a:r>
            <a:r>
              <a:rPr lang="en-US" baseline="0" dirty="0" err="1"/>
              <a:t>sizeof</a:t>
            </a:r>
            <a:r>
              <a:rPr lang="en-US" baseline="0" dirty="0"/>
              <a:t>(p));</a:t>
            </a:r>
          </a:p>
          <a:p>
            <a:r>
              <a:rPr lang="en-US" baseline="0" dirty="0" err="1"/>
              <a:t>printf</a:t>
            </a:r>
            <a:r>
              <a:rPr lang="en-US" baseline="0" dirty="0"/>
              <a:t>("offset of v in p = %d\n", (int) </a:t>
            </a:r>
            <a:r>
              <a:rPr lang="en-US" baseline="0" dirty="0" err="1"/>
              <a:t>offsetof</a:t>
            </a:r>
            <a:r>
              <a:rPr lang="en-US" baseline="0" dirty="0"/>
              <a:t>(struct S1, v));</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401540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struct S2 { … } a[10];</a:t>
            </a:r>
            <a:r>
              <a:rPr lang="en-US" baseline="0" dirty="0"/>
              <a:t> - declares a new type “struct S2”, then declares an array </a:t>
            </a:r>
            <a:r>
              <a:rPr lang="en-US" i="1" baseline="0" dirty="0"/>
              <a:t>a</a:t>
            </a:r>
            <a:r>
              <a:rPr lang="en-US" i="0" baseline="0" dirty="0"/>
              <a:t> that contains 10 “struct S2” elements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163220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r>
              <a:rPr lang="en-US" dirty="0">
                <a:latin typeface="Roboto" charset="0"/>
                <a:ea typeface="Roboto" charset="0"/>
                <a:cs typeface="Roboto" charset="0"/>
              </a:rPr>
              <a:t>Note the difference of -&gt; and .</a:t>
            </a:r>
            <a:endParaRPr lang="en-US" baseline="0" dirty="0">
              <a:latin typeface="Roboto" charset="0"/>
              <a:ea typeface="Roboto" charset="0"/>
              <a:cs typeface="Roboto" charset="0"/>
            </a:endParaRPr>
          </a:p>
        </p:txBody>
      </p:sp>
    </p:spTree>
    <p:extLst>
      <p:ext uri="{BB962C8B-B14F-4D97-AF65-F5344CB8AC3E}">
        <p14:creationId xmlns:p14="http://schemas.microsoft.com/office/powerpoint/2010/main" val="2426283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r>
              <a:rPr lang="en-US" baseline="0" dirty="0">
                <a:latin typeface="Roboto" charset="0"/>
                <a:ea typeface="Roboto" charset="0"/>
                <a:cs typeface="Roboto" charset="0"/>
              </a:rPr>
              <a:t>Infinite struct!!!</a:t>
            </a:r>
          </a:p>
          <a:p>
            <a:r>
              <a:rPr lang="en-US" baseline="0" dirty="0">
                <a:latin typeface="Roboto" charset="0"/>
                <a:ea typeface="Roboto" charset="0"/>
                <a:cs typeface="Roboto" charset="0"/>
              </a:rPr>
              <a:t>This is why you need a pointer</a:t>
            </a:r>
          </a:p>
        </p:txBody>
      </p:sp>
    </p:spTree>
    <p:extLst>
      <p:ext uri="{BB962C8B-B14F-4D97-AF65-F5344CB8AC3E}">
        <p14:creationId xmlns:p14="http://schemas.microsoft.com/office/powerpoint/2010/main" val="275744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214203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269796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56856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204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504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32</a:t>
            </a:fld>
            <a:endParaRPr lang="en-US"/>
          </a:p>
        </p:txBody>
      </p:sp>
    </p:spTree>
    <p:extLst>
      <p:ext uri="{BB962C8B-B14F-4D97-AF65-F5344CB8AC3E}">
        <p14:creationId xmlns:p14="http://schemas.microsoft.com/office/powerpoint/2010/main" val="257931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33</a:t>
            </a:fld>
            <a:endParaRPr lang="en-US"/>
          </a:p>
        </p:txBody>
      </p:sp>
    </p:spTree>
    <p:extLst>
      <p:ext uri="{BB962C8B-B14F-4D97-AF65-F5344CB8AC3E}">
        <p14:creationId xmlns:p14="http://schemas.microsoft.com/office/powerpoint/2010/main" val="924334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35</a:t>
            </a:fld>
            <a:endParaRPr lang="en-US"/>
          </a:p>
        </p:txBody>
      </p:sp>
    </p:spTree>
    <p:extLst>
      <p:ext uri="{BB962C8B-B14F-4D97-AF65-F5344CB8AC3E}">
        <p14:creationId xmlns:p14="http://schemas.microsoft.com/office/powerpoint/2010/main" val="2566941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2327653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39</a:t>
            </a:fld>
            <a:endParaRPr lang="en-US"/>
          </a:p>
        </p:txBody>
      </p:sp>
    </p:spTree>
    <p:extLst>
      <p:ext uri="{BB962C8B-B14F-4D97-AF65-F5344CB8AC3E}">
        <p14:creationId xmlns:p14="http://schemas.microsoft.com/office/powerpoint/2010/main" val="4048550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364308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dirty="0"/>
              <a:t>Arrays explain the funky part of pointer arithmetic</a:t>
            </a:r>
          </a:p>
        </p:txBody>
      </p:sp>
    </p:spTree>
    <p:extLst>
      <p:ext uri="{BB962C8B-B14F-4D97-AF65-F5344CB8AC3E}">
        <p14:creationId xmlns:p14="http://schemas.microsoft.com/office/powerpoint/2010/main" val="600531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44</a:t>
            </a:fld>
            <a:endParaRPr lang="en-US"/>
          </a:p>
        </p:txBody>
      </p:sp>
    </p:spTree>
    <p:extLst>
      <p:ext uri="{BB962C8B-B14F-4D97-AF65-F5344CB8AC3E}">
        <p14:creationId xmlns:p14="http://schemas.microsoft.com/office/powerpoint/2010/main" val="471426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757168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control the lifetime of how they meet in the middle</a:t>
            </a:r>
          </a:p>
        </p:txBody>
      </p:sp>
      <p:sp>
        <p:nvSpPr>
          <p:cNvPr id="4" name="Slide Number Placeholder 3"/>
          <p:cNvSpPr>
            <a:spLocks noGrp="1"/>
          </p:cNvSpPr>
          <p:nvPr>
            <p:ph type="sldNum" sz="quarter" idx="5"/>
          </p:nvPr>
        </p:nvSpPr>
        <p:spPr/>
        <p:txBody>
          <a:bodyPr/>
          <a:lstStyle/>
          <a:p>
            <a:fld id="{AA742258-FB98-3F4C-92C7-D00F89B753B5}" type="slidenum">
              <a:rPr lang="en-US" altLang="x-none" smtClean="0"/>
              <a:pPr/>
              <a:t>59</a:t>
            </a:fld>
            <a:endParaRPr lang="en-US" altLang="x-none"/>
          </a:p>
        </p:txBody>
      </p:sp>
    </p:spTree>
    <p:extLst>
      <p:ext uri="{BB962C8B-B14F-4D97-AF65-F5344CB8AC3E}">
        <p14:creationId xmlns:p14="http://schemas.microsoft.com/office/powerpoint/2010/main" val="1586861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60</a:t>
            </a:fld>
            <a:endParaRPr lang="en-US"/>
          </a:p>
        </p:txBody>
      </p:sp>
    </p:spTree>
    <p:extLst>
      <p:ext uri="{BB962C8B-B14F-4D97-AF65-F5344CB8AC3E}">
        <p14:creationId xmlns:p14="http://schemas.microsoft.com/office/powerpoint/2010/main" val="2623667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bit-twiddling puzzles in Lab 2 and 3</a:t>
            </a:r>
          </a:p>
        </p:txBody>
      </p:sp>
    </p:spTree>
    <p:extLst>
      <p:ext uri="{BB962C8B-B14F-4D97-AF65-F5344CB8AC3E}">
        <p14:creationId xmlns:p14="http://schemas.microsoft.com/office/powerpoint/2010/main" val="894573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67</a:t>
            </a:fld>
            <a:endParaRPr lang="en-US"/>
          </a:p>
        </p:txBody>
      </p:sp>
    </p:spTree>
    <p:extLst>
      <p:ext uri="{BB962C8B-B14F-4D97-AF65-F5344CB8AC3E}">
        <p14:creationId xmlns:p14="http://schemas.microsoft.com/office/powerpoint/2010/main" val="3351586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68</a:t>
            </a:fld>
            <a:endParaRPr lang="en-US"/>
          </a:p>
        </p:txBody>
      </p:sp>
    </p:spTree>
    <p:extLst>
      <p:ext uri="{BB962C8B-B14F-4D97-AF65-F5344CB8AC3E}">
        <p14:creationId xmlns:p14="http://schemas.microsoft.com/office/powerpoint/2010/main" val="323810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bit example</a:t>
            </a:r>
          </a:p>
          <a:p>
            <a:r>
              <a:rPr lang="en-US" dirty="0"/>
              <a:t>Undefined is BAD, eats your laundry</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487925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70</a:t>
            </a:fld>
            <a:endParaRPr lang="en-US"/>
          </a:p>
        </p:txBody>
      </p:sp>
    </p:spTree>
    <p:extLst>
      <p:ext uri="{BB962C8B-B14F-4D97-AF65-F5344CB8AC3E}">
        <p14:creationId xmlns:p14="http://schemas.microsoft.com/office/powerpoint/2010/main" val="3579210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72</a:t>
            </a:fld>
            <a:endParaRPr lang="en-US"/>
          </a:p>
        </p:txBody>
      </p:sp>
    </p:spTree>
    <p:extLst>
      <p:ext uri="{BB962C8B-B14F-4D97-AF65-F5344CB8AC3E}">
        <p14:creationId xmlns:p14="http://schemas.microsoft.com/office/powerpoint/2010/main" val="403151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7098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9" name="Text Box 1"/>
          <p:cNvSpPr>
            <a:spLocks noGrp="1" noRot="1" noChangeAspect="1" noChangeArrowheads="1"/>
          </p:cNvSpPr>
          <p:nvPr>
            <p:ph type="sldImg"/>
          </p:nvPr>
        </p:nvSpPr>
        <p:spPr>
          <a:xfrm>
            <a:off x="2895600" y="533400"/>
            <a:ext cx="3503613" cy="2627313"/>
          </a:xfrm>
          <a:solidFill>
            <a:srgbClr val="FFFFFF"/>
          </a:solidFill>
          <a:ln>
            <a:solidFill>
              <a:srgbClr val="000000"/>
            </a:solidFill>
            <a:miter lim="800000"/>
          </a:ln>
        </p:spPr>
      </p:sp>
      <p:sp>
        <p:nvSpPr>
          <p:cNvPr id="19460" name="Text Box 2"/>
          <p:cNvSpPr>
            <a:spLocks noGrp="1" noChangeArrowheads="1"/>
          </p:cNvSpPr>
          <p:nvPr>
            <p:ph type="body" idx="1"/>
          </p:nvPr>
        </p:nvSpPr>
        <p:spPr>
          <a:xfrm>
            <a:off x="929640" y="3329331"/>
            <a:ext cx="7437120" cy="3154042"/>
          </a:xfrm>
          <a:noFill/>
          <a:ln/>
        </p:spPr>
        <p:txBody>
          <a:bodyPr wrap="none" anchor="ctr"/>
          <a:lstStyle/>
          <a:p>
            <a:r>
              <a:rPr lang="en-US" b="0" i="0" dirty="0">
                <a:latin typeface="Roboto Light" charset="0"/>
                <a:ea typeface="Roboto Light" charset="0"/>
                <a:cs typeface="Roboto Light" charset="0"/>
              </a:rPr>
              <a:t>To</a:t>
            </a:r>
            <a:r>
              <a:rPr lang="en-US" b="0" i="0" baseline="0" dirty="0">
                <a:latin typeface="Roboto Light" charset="0"/>
                <a:ea typeface="Roboto Light" charset="0"/>
                <a:cs typeface="Roboto Light" charset="0"/>
              </a:rPr>
              <a:t> help visualize these numbers, we’ll use this number wheel</a:t>
            </a:r>
          </a:p>
          <a:p>
            <a:r>
              <a:rPr lang="en-US" b="0" i="0" baseline="0" dirty="0">
                <a:latin typeface="Roboto Light" charset="0"/>
                <a:ea typeface="Roboto Light" charset="0"/>
                <a:cs typeface="Roboto Light" charset="0"/>
              </a:rPr>
              <a:t>Binary goes up clockwise</a:t>
            </a:r>
          </a:p>
          <a:p>
            <a:r>
              <a:rPr lang="en-US" b="0" i="0" baseline="0" dirty="0">
                <a:latin typeface="Roboto Light" charset="0"/>
                <a:ea typeface="Roboto Light" charset="0"/>
                <a:cs typeface="Roboto Light" charset="0"/>
              </a:rPr>
              <a:t>See how we start with </a:t>
            </a:r>
            <a:r>
              <a:rPr lang="en-US" b="1" i="0" baseline="0" dirty="0">
                <a:latin typeface="Roboto Light" charset="0"/>
                <a:ea typeface="Roboto Light" charset="0"/>
                <a:cs typeface="Roboto Light" charset="0"/>
              </a:rPr>
              <a:t>+0 – +7</a:t>
            </a:r>
            <a:r>
              <a:rPr lang="en-US" b="0" i="0" baseline="0" dirty="0">
                <a:latin typeface="Roboto Light" charset="0"/>
                <a:ea typeface="Roboto Light" charset="0"/>
                <a:cs typeface="Roboto Light" charset="0"/>
              </a:rPr>
              <a:t> on right side</a:t>
            </a:r>
          </a:p>
          <a:p>
            <a:r>
              <a:rPr lang="en-US" b="0" i="0" dirty="0">
                <a:latin typeface="Roboto Light" charset="0"/>
                <a:ea typeface="Roboto Light" charset="0"/>
                <a:cs typeface="Roboto Light" charset="0"/>
              </a:rPr>
              <a:t>Then the left side, which starts with 1, are</a:t>
            </a:r>
            <a:r>
              <a:rPr lang="en-US" b="0" i="0" baseline="0" dirty="0">
                <a:latin typeface="Roboto Light" charset="0"/>
                <a:ea typeface="Roboto Light" charset="0"/>
                <a:cs typeface="Roboto Light" charset="0"/>
              </a:rPr>
              <a:t> all negative, starting with -0 .. -7</a:t>
            </a:r>
            <a:endParaRPr lang="en-US" b="0" i="0" dirty="0">
              <a:latin typeface="Roboto Light" charset="0"/>
              <a:ea typeface="Roboto Light" charset="0"/>
              <a:cs typeface="Roboto Light" charset="0"/>
            </a:endParaRPr>
          </a:p>
        </p:txBody>
      </p:sp>
    </p:spTree>
    <p:extLst>
      <p:ext uri="{BB962C8B-B14F-4D97-AF65-F5344CB8AC3E}">
        <p14:creationId xmlns:p14="http://schemas.microsoft.com/office/powerpoint/2010/main" val="494573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Roboto" charset="0"/>
                <a:ea typeface="Roboto" charset="0"/>
                <a:cs typeface="Roboto" charset="0"/>
              </a:rPr>
              <a:t>Okay,</a:t>
            </a:r>
            <a:r>
              <a:rPr lang="en-US" b="0" i="0" baseline="0" dirty="0">
                <a:latin typeface="Roboto" charset="0"/>
                <a:ea typeface="Roboto" charset="0"/>
                <a:cs typeface="Roboto" charset="0"/>
              </a:rPr>
              <a:t> so now let’s talk some more about how we represent numbers, or </a:t>
            </a:r>
            <a:r>
              <a:rPr lang="en-US" b="1" i="0" baseline="0" dirty="0">
                <a:latin typeface="Roboto" charset="0"/>
                <a:ea typeface="Roboto" charset="0"/>
                <a:cs typeface="Roboto" charset="0"/>
              </a:rPr>
              <a:t>integers</a:t>
            </a:r>
            <a:r>
              <a:rPr lang="en-US" b="0" i="0" baseline="0" dirty="0">
                <a:latin typeface="Roboto" charset="0"/>
                <a:ea typeface="Roboto" charset="0"/>
                <a:cs typeface="Roboto" charset="0"/>
              </a:rPr>
              <a:t> to be specific</a:t>
            </a:r>
          </a:p>
          <a:p>
            <a:r>
              <a:rPr lang="en-US" b="0" i="0" dirty="0">
                <a:latin typeface="Roboto" charset="0"/>
                <a:ea typeface="Roboto" charset="0"/>
                <a:cs typeface="Roboto" charset="0"/>
              </a:rPr>
              <a:t>Multiple sizes of integers, using different numbers of bytes</a:t>
            </a:r>
          </a:p>
          <a:p>
            <a:r>
              <a:rPr lang="en-US" b="0" i="0" dirty="0">
                <a:latin typeface="Roboto" charset="0"/>
                <a:ea typeface="Roboto" charset="0"/>
                <a:cs typeface="Roboto" charset="0"/>
              </a:rPr>
              <a:t>But for each size, there are two ways of interpreting the bits…</a:t>
            </a:r>
          </a:p>
          <a:p>
            <a:r>
              <a:rPr lang="en-US" b="0" i="0" dirty="0">
                <a:latin typeface="Roboto" charset="0"/>
                <a:ea typeface="Roboto" charset="0"/>
                <a:cs typeface="Roboto" charset="0"/>
              </a:rPr>
              <a:t>Same width, just shifted</a:t>
            </a:r>
          </a:p>
          <a:p>
            <a:endParaRPr lang="en-US" dirty="0"/>
          </a:p>
        </p:txBody>
      </p:sp>
    </p:spTree>
    <p:extLst>
      <p:ext uri="{BB962C8B-B14F-4D97-AF65-F5344CB8AC3E}">
        <p14:creationId xmlns:p14="http://schemas.microsoft.com/office/powerpoint/2010/main" val="4153767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7" name="Text Box 1"/>
          <p:cNvSpPr>
            <a:spLocks noGrp="1" noRot="1" noChangeAspect="1" noChangeArrowheads="1"/>
          </p:cNvSpPr>
          <p:nvPr>
            <p:ph type="sldImg"/>
          </p:nvPr>
        </p:nvSpPr>
        <p:spPr>
          <a:xfrm>
            <a:off x="2895600" y="533400"/>
            <a:ext cx="3503613" cy="2627313"/>
          </a:xfrm>
          <a:solidFill>
            <a:srgbClr val="FFFFFF"/>
          </a:solidFill>
          <a:ln>
            <a:solidFill>
              <a:srgbClr val="000000"/>
            </a:solidFill>
            <a:miter lim="800000"/>
          </a:ln>
        </p:spPr>
      </p:sp>
      <p:sp>
        <p:nvSpPr>
          <p:cNvPr id="21508" name="Text Box 2"/>
          <p:cNvSpPr>
            <a:spLocks noGrp="1" noChangeArrowheads="1"/>
          </p:cNvSpPr>
          <p:nvPr>
            <p:ph type="body" idx="1"/>
          </p:nvPr>
        </p:nvSpPr>
        <p:spPr>
          <a:xfrm>
            <a:off x="929640" y="3329331"/>
            <a:ext cx="7437120" cy="3154042"/>
          </a:xfrm>
          <a:noFill/>
          <a:ln/>
        </p:spPr>
        <p:txBody>
          <a:bodyPr wrap="none" anchor="ctr"/>
          <a:lstStyle/>
          <a:p>
            <a:r>
              <a:rPr lang="en-US" dirty="0">
                <a:latin typeface="Roboto" charset="0"/>
                <a:ea typeface="Roboto" charset="0"/>
                <a:cs typeface="Roboto" charset="0"/>
              </a:rPr>
              <a:t>Arithmetic is</a:t>
            </a:r>
            <a:r>
              <a:rPr lang="en-US" baseline="0" dirty="0">
                <a:latin typeface="Roboto" charset="0"/>
                <a:ea typeface="Roboto" charset="0"/>
                <a:cs typeface="Roboto" charset="0"/>
              </a:rPr>
              <a:t> cumbersome</a:t>
            </a:r>
          </a:p>
          <a:p>
            <a:r>
              <a:rPr lang="en-US" dirty="0">
                <a:latin typeface="Roboto" charset="0"/>
                <a:ea typeface="Roboto" charset="0"/>
                <a:cs typeface="Roboto" charset="0"/>
              </a:rPr>
              <a:t>4</a:t>
            </a:r>
            <a:r>
              <a:rPr lang="en-US" baseline="0" dirty="0">
                <a:latin typeface="Roboto" charset="0"/>
                <a:ea typeface="Roboto" charset="0"/>
                <a:cs typeface="Roboto" charset="0"/>
              </a:rPr>
              <a:t> – 3 should be 1, as we see on the left</a:t>
            </a:r>
          </a:p>
          <a:p>
            <a:r>
              <a:rPr lang="en-US" baseline="0" dirty="0">
                <a:latin typeface="Roboto" charset="0"/>
                <a:ea typeface="Roboto" charset="0"/>
                <a:cs typeface="Roboto" charset="0"/>
              </a:rPr>
              <a:t>But 4 + -3 should </a:t>
            </a:r>
            <a:r>
              <a:rPr lang="en-US" i="0" baseline="0" dirty="0">
                <a:latin typeface="Roboto" charset="0"/>
                <a:ea typeface="Roboto" charset="0"/>
                <a:cs typeface="Roboto" charset="0"/>
              </a:rPr>
              <a:t>be </a:t>
            </a:r>
            <a:r>
              <a:rPr lang="en-US" i="1" baseline="0" dirty="0">
                <a:latin typeface="Roboto" charset="0"/>
                <a:ea typeface="Roboto" charset="0"/>
                <a:cs typeface="Roboto" charset="0"/>
              </a:rPr>
              <a:t>equivalent</a:t>
            </a:r>
            <a:r>
              <a:rPr lang="en-US" i="0" baseline="0" dirty="0">
                <a:latin typeface="Roboto" charset="0"/>
                <a:ea typeface="Roboto" charset="0"/>
                <a:cs typeface="Roboto" charset="0"/>
              </a:rPr>
              <a:t>, but if we naively add the two together, it doesn’t work</a:t>
            </a:r>
          </a:p>
          <a:p>
            <a:r>
              <a:rPr lang="en-US" i="0" baseline="0" dirty="0">
                <a:latin typeface="Roboto" charset="0"/>
                <a:ea typeface="Roboto" charset="0"/>
                <a:cs typeface="Roboto" charset="0"/>
              </a:rPr>
              <a:t>We have to make sure we change all plus-negatives to subtractions</a:t>
            </a:r>
          </a:p>
          <a:p>
            <a:r>
              <a:rPr lang="en-US" i="0" baseline="0" dirty="0">
                <a:latin typeface="Roboto" charset="0"/>
                <a:ea typeface="Roboto" charset="0"/>
                <a:cs typeface="Roboto" charset="0"/>
              </a:rPr>
              <a:t>So, how do we solve these problems?</a:t>
            </a:r>
          </a:p>
          <a:p>
            <a:pPr lvl="1"/>
            <a:r>
              <a:rPr lang="en-US" i="0" baseline="0" dirty="0">
                <a:latin typeface="Roboto" charset="0"/>
                <a:ea typeface="Roboto" charset="0"/>
                <a:cs typeface="Roboto" charset="0"/>
              </a:rPr>
              <a:t>It turns out there’s a really clever other way of interpreting the MSB</a:t>
            </a:r>
            <a:endParaRPr lang="en-US" dirty="0">
              <a:latin typeface="Roboto" charset="0"/>
              <a:ea typeface="Roboto" charset="0"/>
              <a:cs typeface="Roboto" charset="0"/>
            </a:endParaRPr>
          </a:p>
        </p:txBody>
      </p:sp>
    </p:spTree>
    <p:extLst>
      <p:ext uri="{BB962C8B-B14F-4D97-AF65-F5344CB8AC3E}">
        <p14:creationId xmlns:p14="http://schemas.microsoft.com/office/powerpoint/2010/main" val="1368990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Memorize this trick. It’s very handy</a:t>
            </a:r>
          </a:p>
        </p:txBody>
      </p:sp>
    </p:spTree>
    <p:extLst>
      <p:ext uri="{BB962C8B-B14F-4D97-AF65-F5344CB8AC3E}">
        <p14:creationId xmlns:p14="http://schemas.microsoft.com/office/powerpoint/2010/main" val="3120812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172F8-DBB9-5F65-26E6-6B6F3F93A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CDB19-B4CD-53C1-BB48-F4E1BE8F3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23766-2570-B289-A8D6-CA535637D4E0}"/>
              </a:ext>
            </a:extLst>
          </p:cNvPr>
          <p:cNvSpPr>
            <a:spLocks noGrp="1"/>
          </p:cNvSpPr>
          <p:nvPr>
            <p:ph type="body" idx="1"/>
          </p:nvPr>
        </p:nvSpPr>
        <p:spPr/>
        <p:txBody>
          <a:bodyPr/>
          <a:lstStyle/>
          <a:p>
            <a:r>
              <a:rPr lang="en-US" dirty="0"/>
              <a:t>Memorize this trick. It’s very handy</a:t>
            </a:r>
          </a:p>
        </p:txBody>
      </p:sp>
    </p:spTree>
    <p:extLst>
      <p:ext uri="{BB962C8B-B14F-4D97-AF65-F5344CB8AC3E}">
        <p14:creationId xmlns:p14="http://schemas.microsoft.com/office/powerpoint/2010/main" val="3486692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936875" y="527050"/>
            <a:ext cx="3473450" cy="2605088"/>
          </a:xfrm>
        </p:spPr>
      </p:sp>
      <p:sp>
        <p:nvSpPr>
          <p:cNvPr id="57347" name="Rectangle 3"/>
          <p:cNvSpPr>
            <a:spLocks noGrp="1" noChangeArrowheads="1"/>
          </p:cNvSpPr>
          <p:nvPr>
            <p:ph type="body" idx="1"/>
          </p:nvPr>
        </p:nvSpPr>
        <p:spPr>
          <a:xfrm>
            <a:off x="1245619" y="3313547"/>
            <a:ext cx="6855968" cy="3136901"/>
          </a:xfrm>
          <a:noFill/>
          <a:ln/>
        </p:spPr>
        <p:txBody>
          <a:bodyPr/>
          <a:lstStyle/>
          <a:p>
            <a:r>
              <a:rPr lang="en-US" b="0" i="0" dirty="0">
                <a:latin typeface="Roboto Light" charset="0"/>
                <a:ea typeface="Roboto Light" charset="0"/>
                <a:cs typeface="Roboto Light" charset="0"/>
              </a:rPr>
              <a:t>General algorithm for any number of bits</a:t>
            </a:r>
          </a:p>
          <a:p>
            <a:r>
              <a:rPr lang="en-US" b="0" i="0" dirty="0">
                <a:latin typeface="Roboto Light" charset="0"/>
                <a:ea typeface="Roboto Light" charset="0"/>
                <a:cs typeface="Roboto Light" charset="0"/>
              </a:rPr>
              <a:t>Formula is complicated, but visually simple</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561633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80</a:t>
            </a:fld>
            <a:endParaRPr lang="en-US"/>
          </a:p>
        </p:txBody>
      </p:sp>
    </p:spTree>
    <p:extLst>
      <p:ext uri="{BB962C8B-B14F-4D97-AF65-F5344CB8AC3E}">
        <p14:creationId xmlns:p14="http://schemas.microsoft.com/office/powerpoint/2010/main" val="175981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669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dirty="0"/>
              <a:t>Memory is linear</a:t>
            </a:r>
          </a:p>
        </p:txBody>
      </p:sp>
    </p:spTree>
    <p:extLst>
      <p:ext uri="{BB962C8B-B14F-4D97-AF65-F5344CB8AC3E}">
        <p14:creationId xmlns:p14="http://schemas.microsoft.com/office/powerpoint/2010/main" val="101871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1492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29370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10459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23347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23446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4017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294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69360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02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476250" y="1644650"/>
            <a:ext cx="8191500" cy="1939727"/>
          </a:xfrm>
          <a:prstGeom prst="rect">
            <a:avLst/>
          </a:prstGeom>
        </p:spPr>
        <p:txBody>
          <a:bodyPr/>
          <a:lstStyle>
            <a:lvl1pPr defTabSz="914377">
              <a:lnSpc>
                <a:spcPct val="90000"/>
              </a:lnSpc>
              <a:defRPr sz="4350" spc="-131">
                <a:gradFill flip="none" rotWithShape="1">
                  <a:gsLst>
                    <a:gs pos="0">
                      <a:srgbClr val="00E8FF"/>
                    </a:gs>
                    <a:gs pos="100000">
                      <a:srgbClr val="FF00F7"/>
                    </a:gs>
                  </a:gsLst>
                  <a:lin ang="3967761" scaled="0"/>
                </a:gradFill>
              </a:defRPr>
            </a:lvl1pPr>
          </a:lstStyle>
          <a:p>
            <a:r>
              <a:t>Presentation Title</a:t>
            </a:r>
          </a:p>
        </p:txBody>
      </p:sp>
      <p:sp>
        <p:nvSpPr>
          <p:cNvPr id="12" name="Author and Date"/>
          <p:cNvSpPr txBox="1">
            <a:spLocks noGrp="1"/>
          </p:cNvSpPr>
          <p:nvPr>
            <p:ph type="body" sz="quarter" idx="21" hasCustomPrompt="1"/>
          </p:nvPr>
        </p:nvSpPr>
        <p:spPr>
          <a:xfrm>
            <a:off x="476250" y="6080215"/>
            <a:ext cx="8191500" cy="347028"/>
          </a:xfrm>
          <a:prstGeom prst="rect">
            <a:avLst/>
          </a:prstGeom>
        </p:spPr>
        <p:txBody>
          <a:bodyPr/>
          <a:lstStyle>
            <a:lvl1pPr marL="0" indent="0" algn="ctr" defTabSz="309563">
              <a:spcBef>
                <a:spcPts val="0"/>
              </a:spcBef>
              <a:buClrTx/>
              <a:buSzTx/>
              <a:buNone/>
              <a:defRPr sz="1313">
                <a:solidFill>
                  <a:srgbClr val="D5D5D5"/>
                </a:solidFill>
                <a:latin typeface="Graphik-Medium"/>
                <a:ea typeface="Graphik-Medium"/>
                <a:cs typeface="Graphik-Medium"/>
                <a:sym typeface="Graphik Medium"/>
              </a:defRPr>
            </a:lvl1pPr>
          </a:lstStyle>
          <a:p>
            <a:r>
              <a:t>Author and Date</a:t>
            </a:r>
          </a:p>
        </p:txBody>
      </p:sp>
      <p:sp>
        <p:nvSpPr>
          <p:cNvPr id="13" name="Body Level One…"/>
          <p:cNvSpPr txBox="1">
            <a:spLocks noGrp="1"/>
          </p:cNvSpPr>
          <p:nvPr>
            <p:ph type="body" sz="quarter" idx="1" hasCustomPrompt="1"/>
          </p:nvPr>
        </p:nvSpPr>
        <p:spPr>
          <a:xfrm>
            <a:off x="476250" y="3492500"/>
            <a:ext cx="8191500" cy="1256176"/>
          </a:xfrm>
          <a:prstGeom prst="rect">
            <a:avLst/>
          </a:prstGeom>
        </p:spPr>
        <p:txBody>
          <a:bodyPr/>
          <a:lstStyle>
            <a:lvl1pPr marL="0" indent="0" algn="ctr" defTabSz="309563">
              <a:spcBef>
                <a:spcPts val="0"/>
              </a:spcBef>
              <a:buClrTx/>
              <a:buSzTx/>
              <a:buNone/>
              <a:defRPr sz="2400">
                <a:solidFill>
                  <a:srgbClr val="D5D5D5"/>
                </a:solidFill>
                <a:latin typeface="Graphik-Medium"/>
                <a:ea typeface="Graphik-Medium"/>
                <a:cs typeface="Graphik-Medium"/>
                <a:sym typeface="Graphik Medium"/>
              </a:defRPr>
            </a:lvl1pPr>
            <a:lvl2pPr marL="0" indent="0" algn="ctr" defTabSz="309563">
              <a:spcBef>
                <a:spcPts val="0"/>
              </a:spcBef>
              <a:buClrTx/>
              <a:buSzTx/>
              <a:buNone/>
              <a:defRPr sz="2400">
                <a:solidFill>
                  <a:srgbClr val="D5D5D5"/>
                </a:solidFill>
                <a:latin typeface="Graphik-Medium"/>
                <a:ea typeface="Graphik-Medium"/>
                <a:cs typeface="Graphik-Medium"/>
                <a:sym typeface="Graphik Medium"/>
              </a:defRPr>
            </a:lvl2pPr>
            <a:lvl3pPr marL="0" indent="0" algn="ctr" defTabSz="309563">
              <a:spcBef>
                <a:spcPts val="0"/>
              </a:spcBef>
              <a:buClrTx/>
              <a:buSzTx/>
              <a:buNone/>
              <a:defRPr sz="2400">
                <a:solidFill>
                  <a:srgbClr val="D5D5D5"/>
                </a:solidFill>
                <a:latin typeface="Graphik-Medium"/>
                <a:ea typeface="Graphik-Medium"/>
                <a:cs typeface="Graphik-Medium"/>
                <a:sym typeface="Graphik Medium"/>
              </a:defRPr>
            </a:lvl3pPr>
            <a:lvl4pPr marL="0" indent="0" algn="ctr" defTabSz="309563">
              <a:spcBef>
                <a:spcPts val="0"/>
              </a:spcBef>
              <a:buClrTx/>
              <a:buSzTx/>
              <a:buNone/>
              <a:defRPr sz="2400">
                <a:solidFill>
                  <a:srgbClr val="D5D5D5"/>
                </a:solidFill>
                <a:latin typeface="Graphik-Medium"/>
                <a:ea typeface="Graphik-Medium"/>
                <a:cs typeface="Graphik-Medium"/>
                <a:sym typeface="Graphik Medium"/>
              </a:defRPr>
            </a:lvl4pPr>
            <a:lvl5pPr marL="0" indent="0" algn="ctr" defTabSz="309563">
              <a:spcBef>
                <a:spcPts val="0"/>
              </a:spcBef>
              <a:buClrTx/>
              <a:buSzTx/>
              <a:buNone/>
              <a:defRPr sz="2400">
                <a:solidFill>
                  <a:srgbClr val="D5D5D5"/>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537423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3455" y="1"/>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solidFill>
                <a:schemeClr val="tx2"/>
              </a:solidFill>
              <a:latin typeface="Times New Roman" pitchFamily="18" charset="0"/>
            </a:endParaRPr>
          </a:p>
        </p:txBody>
      </p:sp>
      <p:sp>
        <p:nvSpPr>
          <p:cNvPr id="16" name="TextBox 15"/>
          <p:cNvSpPr txBox="1"/>
          <p:nvPr/>
        </p:nvSpPr>
        <p:spPr>
          <a:xfrm>
            <a:off x="8407901" y="-2231"/>
            <a:ext cx="736099" cy="230832"/>
          </a:xfrm>
          <a:prstGeom prst="rect">
            <a:avLst/>
          </a:prstGeom>
          <a:noFill/>
        </p:spPr>
        <p:txBody>
          <a:bodyPr wrap="none" rtlCol="0">
            <a:spAutoFit/>
          </a:bodyPr>
          <a:lstStyle/>
          <a:p>
            <a:pPr algn="r"/>
            <a:r>
              <a:rPr lang="en-US" sz="900" b="0" i="0">
                <a:solidFill>
                  <a:schemeClr val="bg1"/>
                </a:solidFill>
                <a:latin typeface="Roboto Regular" charset="0"/>
                <a:ea typeface="Roboto Regular" charset="0"/>
                <a:cs typeface="Roboto Regular" charset="0"/>
              </a:rPr>
              <a:t>CMPT 295</a:t>
            </a:r>
            <a:endParaRPr lang="en-US" sz="900" b="0" i="0" dirty="0">
              <a:solidFill>
                <a:schemeClr val="bg1"/>
              </a:solidFill>
              <a:latin typeface="Roboto Regular" charset="0"/>
              <a:ea typeface="Roboto Regular" charset="0"/>
              <a:cs typeface="Roboto Regular" charset="0"/>
            </a:endParaRPr>
          </a:p>
        </p:txBody>
      </p:sp>
      <p:sp>
        <p:nvSpPr>
          <p:cNvPr id="22" name="TextBox 21"/>
          <p:cNvSpPr txBox="1"/>
          <p:nvPr/>
        </p:nvSpPr>
        <p:spPr>
          <a:xfrm>
            <a:off x="3928249" y="-2231"/>
            <a:ext cx="1287532"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Week 2 - Summary</a:t>
            </a:r>
          </a:p>
        </p:txBody>
      </p:sp>
    </p:spTree>
    <p:extLst>
      <p:ext uri="{BB962C8B-B14F-4D97-AF65-F5344CB8AC3E}">
        <p14:creationId xmlns:p14="http://schemas.microsoft.com/office/powerpoint/2010/main" val="14403632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slideLayout" Target="../slideLayouts/slideLayout2.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tags" Target="../tags/tag194.xml"/><Relationship Id="rId10" Type="http://schemas.openxmlformats.org/officeDocument/2006/relationships/tags" Target="../tags/tag189.xml"/><Relationship Id="rId19" Type="http://schemas.openxmlformats.org/officeDocument/2006/relationships/tags" Target="../tags/tag198.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notesSlide" Target="../notesSlides/notesSlide1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slideLayout" Target="../slideLayouts/slideLayout4.xml"/><Relationship Id="rId5" Type="http://schemas.openxmlformats.org/officeDocument/2006/relationships/tags" Target="../tags/tag203.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s>
</file>

<file path=ppt/slides/_rels/slide17.xml.rels><?xml version="1.0" encoding="UTF-8" standalone="yes"?>
<Relationships xmlns="http://schemas.openxmlformats.org/package/2006/relationships"><Relationship Id="rId26" Type="http://schemas.openxmlformats.org/officeDocument/2006/relationships/tags" Target="../tags/tag234.xml"/><Relationship Id="rId21" Type="http://schemas.openxmlformats.org/officeDocument/2006/relationships/tags" Target="../tags/tag229.xml"/><Relationship Id="rId42" Type="http://schemas.openxmlformats.org/officeDocument/2006/relationships/tags" Target="../tags/tag250.xml"/><Relationship Id="rId47" Type="http://schemas.openxmlformats.org/officeDocument/2006/relationships/tags" Target="../tags/tag255.xml"/><Relationship Id="rId63" Type="http://schemas.openxmlformats.org/officeDocument/2006/relationships/tags" Target="../tags/tag271.xml"/><Relationship Id="rId68" Type="http://schemas.openxmlformats.org/officeDocument/2006/relationships/tags" Target="../tags/tag276.xml"/><Relationship Id="rId2" Type="http://schemas.openxmlformats.org/officeDocument/2006/relationships/tags" Target="../tags/tag210.xml"/><Relationship Id="rId16" Type="http://schemas.openxmlformats.org/officeDocument/2006/relationships/tags" Target="../tags/tag224.xml"/><Relationship Id="rId29" Type="http://schemas.openxmlformats.org/officeDocument/2006/relationships/tags" Target="../tags/tag237.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tags" Target="../tags/tag245.xml"/><Relationship Id="rId40" Type="http://schemas.openxmlformats.org/officeDocument/2006/relationships/tags" Target="../tags/tag248.xml"/><Relationship Id="rId45" Type="http://schemas.openxmlformats.org/officeDocument/2006/relationships/tags" Target="../tags/tag253.xml"/><Relationship Id="rId53" Type="http://schemas.openxmlformats.org/officeDocument/2006/relationships/tags" Target="../tags/tag261.xml"/><Relationship Id="rId58" Type="http://schemas.openxmlformats.org/officeDocument/2006/relationships/tags" Target="../tags/tag266.xml"/><Relationship Id="rId66" Type="http://schemas.openxmlformats.org/officeDocument/2006/relationships/tags" Target="../tags/tag274.xml"/><Relationship Id="rId74" Type="http://schemas.openxmlformats.org/officeDocument/2006/relationships/tags" Target="../tags/tag282.xml"/><Relationship Id="rId5" Type="http://schemas.openxmlformats.org/officeDocument/2006/relationships/tags" Target="../tags/tag213.xml"/><Relationship Id="rId61" Type="http://schemas.openxmlformats.org/officeDocument/2006/relationships/tags" Target="../tags/tag269.xml"/><Relationship Id="rId19" Type="http://schemas.openxmlformats.org/officeDocument/2006/relationships/tags" Target="../tags/tag22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tags" Target="../tags/tag243.xml"/><Relationship Id="rId43" Type="http://schemas.openxmlformats.org/officeDocument/2006/relationships/tags" Target="../tags/tag251.xml"/><Relationship Id="rId48" Type="http://schemas.openxmlformats.org/officeDocument/2006/relationships/tags" Target="../tags/tag256.xml"/><Relationship Id="rId56" Type="http://schemas.openxmlformats.org/officeDocument/2006/relationships/tags" Target="../tags/tag264.xml"/><Relationship Id="rId64" Type="http://schemas.openxmlformats.org/officeDocument/2006/relationships/tags" Target="../tags/tag272.xml"/><Relationship Id="rId69" Type="http://schemas.openxmlformats.org/officeDocument/2006/relationships/tags" Target="../tags/tag277.xml"/><Relationship Id="rId8" Type="http://schemas.openxmlformats.org/officeDocument/2006/relationships/tags" Target="../tags/tag216.xml"/><Relationship Id="rId51" Type="http://schemas.openxmlformats.org/officeDocument/2006/relationships/tags" Target="../tags/tag259.xml"/><Relationship Id="rId72" Type="http://schemas.openxmlformats.org/officeDocument/2006/relationships/tags" Target="../tags/tag280.xml"/><Relationship Id="rId3" Type="http://schemas.openxmlformats.org/officeDocument/2006/relationships/tags" Target="../tags/tag211.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tags" Target="../tags/tag241.xml"/><Relationship Id="rId38" Type="http://schemas.openxmlformats.org/officeDocument/2006/relationships/tags" Target="../tags/tag246.xml"/><Relationship Id="rId46" Type="http://schemas.openxmlformats.org/officeDocument/2006/relationships/tags" Target="../tags/tag254.xml"/><Relationship Id="rId59" Type="http://schemas.openxmlformats.org/officeDocument/2006/relationships/tags" Target="../tags/tag267.xml"/><Relationship Id="rId67" Type="http://schemas.openxmlformats.org/officeDocument/2006/relationships/tags" Target="../tags/tag275.xml"/><Relationship Id="rId20" Type="http://schemas.openxmlformats.org/officeDocument/2006/relationships/tags" Target="../tags/tag228.xml"/><Relationship Id="rId41" Type="http://schemas.openxmlformats.org/officeDocument/2006/relationships/tags" Target="../tags/tag249.xml"/><Relationship Id="rId54" Type="http://schemas.openxmlformats.org/officeDocument/2006/relationships/tags" Target="../tags/tag262.xml"/><Relationship Id="rId62" Type="http://schemas.openxmlformats.org/officeDocument/2006/relationships/tags" Target="../tags/tag270.xml"/><Relationship Id="rId70" Type="http://schemas.openxmlformats.org/officeDocument/2006/relationships/tags" Target="../tags/tag278.xml"/><Relationship Id="rId75" Type="http://schemas.openxmlformats.org/officeDocument/2006/relationships/slideLayout" Target="../slideLayouts/slideLayout2.xml"/><Relationship Id="rId1" Type="http://schemas.openxmlformats.org/officeDocument/2006/relationships/tags" Target="../tags/tag209.xml"/><Relationship Id="rId6" Type="http://schemas.openxmlformats.org/officeDocument/2006/relationships/tags" Target="../tags/tag214.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tags" Target="../tags/tag244.xml"/><Relationship Id="rId49" Type="http://schemas.openxmlformats.org/officeDocument/2006/relationships/tags" Target="../tags/tag257.xml"/><Relationship Id="rId57" Type="http://schemas.openxmlformats.org/officeDocument/2006/relationships/tags" Target="../tags/tag265.xml"/><Relationship Id="rId10" Type="http://schemas.openxmlformats.org/officeDocument/2006/relationships/tags" Target="../tags/tag218.xml"/><Relationship Id="rId31" Type="http://schemas.openxmlformats.org/officeDocument/2006/relationships/tags" Target="../tags/tag239.xml"/><Relationship Id="rId44" Type="http://schemas.openxmlformats.org/officeDocument/2006/relationships/tags" Target="../tags/tag252.xml"/><Relationship Id="rId52" Type="http://schemas.openxmlformats.org/officeDocument/2006/relationships/tags" Target="../tags/tag260.xml"/><Relationship Id="rId60" Type="http://schemas.openxmlformats.org/officeDocument/2006/relationships/tags" Target="../tags/tag268.xml"/><Relationship Id="rId65" Type="http://schemas.openxmlformats.org/officeDocument/2006/relationships/tags" Target="../tags/tag273.xml"/><Relationship Id="rId73" Type="http://schemas.openxmlformats.org/officeDocument/2006/relationships/tags" Target="../tags/tag281.xml"/><Relationship Id="rId4" Type="http://schemas.openxmlformats.org/officeDocument/2006/relationships/tags" Target="../tags/tag212.xml"/><Relationship Id="rId9" Type="http://schemas.openxmlformats.org/officeDocument/2006/relationships/tags" Target="../tags/tag217.xml"/><Relationship Id="rId13" Type="http://schemas.openxmlformats.org/officeDocument/2006/relationships/tags" Target="../tags/tag221.xml"/><Relationship Id="rId18" Type="http://schemas.openxmlformats.org/officeDocument/2006/relationships/tags" Target="../tags/tag226.xml"/><Relationship Id="rId39" Type="http://schemas.openxmlformats.org/officeDocument/2006/relationships/tags" Target="../tags/tag247.xml"/><Relationship Id="rId34" Type="http://schemas.openxmlformats.org/officeDocument/2006/relationships/tags" Target="../tags/tag242.xml"/><Relationship Id="rId50" Type="http://schemas.openxmlformats.org/officeDocument/2006/relationships/tags" Target="../tags/tag258.xml"/><Relationship Id="rId55" Type="http://schemas.openxmlformats.org/officeDocument/2006/relationships/tags" Target="../tags/tag263.xml"/><Relationship Id="rId76" Type="http://schemas.openxmlformats.org/officeDocument/2006/relationships/notesSlide" Target="../notesSlides/notesSlide12.xml"/><Relationship Id="rId7" Type="http://schemas.openxmlformats.org/officeDocument/2006/relationships/tags" Target="../tags/tag215.xml"/><Relationship Id="rId71" Type="http://schemas.openxmlformats.org/officeDocument/2006/relationships/tags" Target="../tags/tag279.xml"/></Relationships>
</file>

<file path=ppt/slides/_rels/slide18.xml.rels><?xml version="1.0" encoding="UTF-8" standalone="yes"?>
<Relationships xmlns="http://schemas.openxmlformats.org/package/2006/relationships"><Relationship Id="rId26" Type="http://schemas.openxmlformats.org/officeDocument/2006/relationships/tags" Target="../tags/tag308.xml"/><Relationship Id="rId21" Type="http://schemas.openxmlformats.org/officeDocument/2006/relationships/tags" Target="../tags/tag303.xml"/><Relationship Id="rId42" Type="http://schemas.openxmlformats.org/officeDocument/2006/relationships/tags" Target="../tags/tag324.xml"/><Relationship Id="rId47" Type="http://schemas.openxmlformats.org/officeDocument/2006/relationships/tags" Target="../tags/tag329.xml"/><Relationship Id="rId63" Type="http://schemas.openxmlformats.org/officeDocument/2006/relationships/tags" Target="../tags/tag345.xml"/><Relationship Id="rId68" Type="http://schemas.openxmlformats.org/officeDocument/2006/relationships/tags" Target="../tags/tag350.xml"/><Relationship Id="rId84" Type="http://schemas.openxmlformats.org/officeDocument/2006/relationships/image" Target="../media/image5.png"/><Relationship Id="rId16" Type="http://schemas.openxmlformats.org/officeDocument/2006/relationships/tags" Target="../tags/tag298.xml"/><Relationship Id="rId11" Type="http://schemas.openxmlformats.org/officeDocument/2006/relationships/tags" Target="../tags/tag293.xml"/><Relationship Id="rId32" Type="http://schemas.openxmlformats.org/officeDocument/2006/relationships/tags" Target="../tags/tag314.xml"/><Relationship Id="rId37" Type="http://schemas.openxmlformats.org/officeDocument/2006/relationships/tags" Target="../tags/tag319.xml"/><Relationship Id="rId53" Type="http://schemas.openxmlformats.org/officeDocument/2006/relationships/tags" Target="../tags/tag335.xml"/><Relationship Id="rId58" Type="http://schemas.openxmlformats.org/officeDocument/2006/relationships/tags" Target="../tags/tag340.xml"/><Relationship Id="rId74" Type="http://schemas.openxmlformats.org/officeDocument/2006/relationships/tags" Target="../tags/tag356.xml"/><Relationship Id="rId79" Type="http://schemas.openxmlformats.org/officeDocument/2006/relationships/tags" Target="../tags/tag361.xml"/><Relationship Id="rId5" Type="http://schemas.openxmlformats.org/officeDocument/2006/relationships/tags" Target="../tags/tag287.xml"/><Relationship Id="rId61" Type="http://schemas.openxmlformats.org/officeDocument/2006/relationships/tags" Target="../tags/tag343.xml"/><Relationship Id="rId82" Type="http://schemas.openxmlformats.org/officeDocument/2006/relationships/slideLayout" Target="../slideLayouts/slideLayout4.xml"/><Relationship Id="rId19" Type="http://schemas.openxmlformats.org/officeDocument/2006/relationships/tags" Target="../tags/tag301.xml"/><Relationship Id="rId14" Type="http://schemas.openxmlformats.org/officeDocument/2006/relationships/tags" Target="../tags/tag296.xml"/><Relationship Id="rId22" Type="http://schemas.openxmlformats.org/officeDocument/2006/relationships/tags" Target="../tags/tag304.xml"/><Relationship Id="rId27" Type="http://schemas.openxmlformats.org/officeDocument/2006/relationships/tags" Target="../tags/tag309.xml"/><Relationship Id="rId30" Type="http://schemas.openxmlformats.org/officeDocument/2006/relationships/tags" Target="../tags/tag312.xml"/><Relationship Id="rId35" Type="http://schemas.openxmlformats.org/officeDocument/2006/relationships/tags" Target="../tags/tag317.xml"/><Relationship Id="rId43" Type="http://schemas.openxmlformats.org/officeDocument/2006/relationships/tags" Target="../tags/tag325.xml"/><Relationship Id="rId48" Type="http://schemas.openxmlformats.org/officeDocument/2006/relationships/tags" Target="../tags/tag330.xml"/><Relationship Id="rId56" Type="http://schemas.openxmlformats.org/officeDocument/2006/relationships/tags" Target="../tags/tag338.xml"/><Relationship Id="rId64" Type="http://schemas.openxmlformats.org/officeDocument/2006/relationships/tags" Target="../tags/tag346.xml"/><Relationship Id="rId69" Type="http://schemas.openxmlformats.org/officeDocument/2006/relationships/tags" Target="../tags/tag351.xml"/><Relationship Id="rId77" Type="http://schemas.openxmlformats.org/officeDocument/2006/relationships/tags" Target="../tags/tag359.xml"/><Relationship Id="rId8" Type="http://schemas.openxmlformats.org/officeDocument/2006/relationships/tags" Target="../tags/tag290.xml"/><Relationship Id="rId51" Type="http://schemas.openxmlformats.org/officeDocument/2006/relationships/tags" Target="../tags/tag333.xml"/><Relationship Id="rId72" Type="http://schemas.openxmlformats.org/officeDocument/2006/relationships/tags" Target="../tags/tag354.xml"/><Relationship Id="rId80" Type="http://schemas.openxmlformats.org/officeDocument/2006/relationships/tags" Target="../tags/tag362.xml"/><Relationship Id="rId3" Type="http://schemas.openxmlformats.org/officeDocument/2006/relationships/tags" Target="../tags/tag285.xml"/><Relationship Id="rId12" Type="http://schemas.openxmlformats.org/officeDocument/2006/relationships/tags" Target="../tags/tag294.xml"/><Relationship Id="rId17" Type="http://schemas.openxmlformats.org/officeDocument/2006/relationships/tags" Target="../tags/tag299.xml"/><Relationship Id="rId25" Type="http://schemas.openxmlformats.org/officeDocument/2006/relationships/tags" Target="../tags/tag307.xml"/><Relationship Id="rId33" Type="http://schemas.openxmlformats.org/officeDocument/2006/relationships/tags" Target="../tags/tag315.xml"/><Relationship Id="rId38" Type="http://schemas.openxmlformats.org/officeDocument/2006/relationships/tags" Target="../tags/tag320.xml"/><Relationship Id="rId46" Type="http://schemas.openxmlformats.org/officeDocument/2006/relationships/tags" Target="../tags/tag328.xml"/><Relationship Id="rId59" Type="http://schemas.openxmlformats.org/officeDocument/2006/relationships/tags" Target="../tags/tag341.xml"/><Relationship Id="rId67" Type="http://schemas.openxmlformats.org/officeDocument/2006/relationships/tags" Target="../tags/tag349.xml"/><Relationship Id="rId20" Type="http://schemas.openxmlformats.org/officeDocument/2006/relationships/tags" Target="../tags/tag302.xml"/><Relationship Id="rId41" Type="http://schemas.openxmlformats.org/officeDocument/2006/relationships/tags" Target="../tags/tag323.xml"/><Relationship Id="rId54" Type="http://schemas.openxmlformats.org/officeDocument/2006/relationships/tags" Target="../tags/tag336.xml"/><Relationship Id="rId62" Type="http://schemas.openxmlformats.org/officeDocument/2006/relationships/tags" Target="../tags/tag344.xml"/><Relationship Id="rId70" Type="http://schemas.openxmlformats.org/officeDocument/2006/relationships/tags" Target="../tags/tag352.xml"/><Relationship Id="rId75" Type="http://schemas.openxmlformats.org/officeDocument/2006/relationships/tags" Target="../tags/tag357.xml"/><Relationship Id="rId83" Type="http://schemas.openxmlformats.org/officeDocument/2006/relationships/notesSlide" Target="../notesSlides/notesSlide13.xml"/><Relationship Id="rId1" Type="http://schemas.openxmlformats.org/officeDocument/2006/relationships/tags" Target="../tags/tag283.xml"/><Relationship Id="rId6" Type="http://schemas.openxmlformats.org/officeDocument/2006/relationships/tags" Target="../tags/tag288.xml"/><Relationship Id="rId15" Type="http://schemas.openxmlformats.org/officeDocument/2006/relationships/tags" Target="../tags/tag297.xml"/><Relationship Id="rId23" Type="http://schemas.openxmlformats.org/officeDocument/2006/relationships/tags" Target="../tags/tag305.xml"/><Relationship Id="rId28" Type="http://schemas.openxmlformats.org/officeDocument/2006/relationships/tags" Target="../tags/tag310.xml"/><Relationship Id="rId36" Type="http://schemas.openxmlformats.org/officeDocument/2006/relationships/tags" Target="../tags/tag318.xml"/><Relationship Id="rId49" Type="http://schemas.openxmlformats.org/officeDocument/2006/relationships/tags" Target="../tags/tag331.xml"/><Relationship Id="rId57" Type="http://schemas.openxmlformats.org/officeDocument/2006/relationships/tags" Target="../tags/tag339.xml"/><Relationship Id="rId10" Type="http://schemas.openxmlformats.org/officeDocument/2006/relationships/tags" Target="../tags/tag292.xml"/><Relationship Id="rId31" Type="http://schemas.openxmlformats.org/officeDocument/2006/relationships/tags" Target="../tags/tag313.xml"/><Relationship Id="rId44" Type="http://schemas.openxmlformats.org/officeDocument/2006/relationships/tags" Target="../tags/tag326.xml"/><Relationship Id="rId52" Type="http://schemas.openxmlformats.org/officeDocument/2006/relationships/tags" Target="../tags/tag334.xml"/><Relationship Id="rId60" Type="http://schemas.openxmlformats.org/officeDocument/2006/relationships/tags" Target="../tags/tag342.xml"/><Relationship Id="rId65" Type="http://schemas.openxmlformats.org/officeDocument/2006/relationships/tags" Target="../tags/tag347.xml"/><Relationship Id="rId73" Type="http://schemas.openxmlformats.org/officeDocument/2006/relationships/tags" Target="../tags/tag355.xml"/><Relationship Id="rId78" Type="http://schemas.openxmlformats.org/officeDocument/2006/relationships/tags" Target="../tags/tag360.xml"/><Relationship Id="rId81" Type="http://schemas.openxmlformats.org/officeDocument/2006/relationships/tags" Target="../tags/tag363.xml"/><Relationship Id="rId4" Type="http://schemas.openxmlformats.org/officeDocument/2006/relationships/tags" Target="../tags/tag286.xml"/><Relationship Id="rId9" Type="http://schemas.openxmlformats.org/officeDocument/2006/relationships/tags" Target="../tags/tag291.xml"/><Relationship Id="rId13" Type="http://schemas.openxmlformats.org/officeDocument/2006/relationships/tags" Target="../tags/tag295.xml"/><Relationship Id="rId18" Type="http://schemas.openxmlformats.org/officeDocument/2006/relationships/tags" Target="../tags/tag300.xml"/><Relationship Id="rId39" Type="http://schemas.openxmlformats.org/officeDocument/2006/relationships/tags" Target="../tags/tag321.xml"/><Relationship Id="rId34" Type="http://schemas.openxmlformats.org/officeDocument/2006/relationships/tags" Target="../tags/tag316.xml"/><Relationship Id="rId50" Type="http://schemas.openxmlformats.org/officeDocument/2006/relationships/tags" Target="../tags/tag332.xml"/><Relationship Id="rId55" Type="http://schemas.openxmlformats.org/officeDocument/2006/relationships/tags" Target="../tags/tag337.xml"/><Relationship Id="rId76" Type="http://schemas.openxmlformats.org/officeDocument/2006/relationships/tags" Target="../tags/tag358.xml"/><Relationship Id="rId7" Type="http://schemas.openxmlformats.org/officeDocument/2006/relationships/tags" Target="../tags/tag289.xml"/><Relationship Id="rId71" Type="http://schemas.openxmlformats.org/officeDocument/2006/relationships/tags" Target="../tags/tag353.xml"/><Relationship Id="rId2" Type="http://schemas.openxmlformats.org/officeDocument/2006/relationships/tags" Target="../tags/tag284.xml"/><Relationship Id="rId29" Type="http://schemas.openxmlformats.org/officeDocument/2006/relationships/tags" Target="../tags/tag311.xml"/><Relationship Id="rId24" Type="http://schemas.openxmlformats.org/officeDocument/2006/relationships/tags" Target="../tags/tag306.xml"/><Relationship Id="rId40" Type="http://schemas.openxmlformats.org/officeDocument/2006/relationships/tags" Target="../tags/tag322.xml"/><Relationship Id="rId45" Type="http://schemas.openxmlformats.org/officeDocument/2006/relationships/tags" Target="../tags/tag327.xml"/><Relationship Id="rId66" Type="http://schemas.openxmlformats.org/officeDocument/2006/relationships/tags" Target="../tags/tag348.xml"/></Relationships>
</file>

<file path=ppt/slides/_rels/slide19.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tags" Target="../tags/tag375.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5" Type="http://schemas.openxmlformats.org/officeDocument/2006/relationships/tags" Target="../tags/tag368.xml"/><Relationship Id="rId15" Type="http://schemas.openxmlformats.org/officeDocument/2006/relationships/notesSlide" Target="../notesSlides/notesSlide14.xml"/><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slideLayout" Target="../slideLayouts/slideLayout2.xm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tags" Target="../tags/tag393.xml"/><Relationship Id="rId2" Type="http://schemas.openxmlformats.org/officeDocument/2006/relationships/tags" Target="../tags/tag378.xml"/><Relationship Id="rId16" Type="http://schemas.openxmlformats.org/officeDocument/2006/relationships/tags" Target="../tags/tag392.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tags" Target="../tags/tag391.xml"/><Relationship Id="rId10" Type="http://schemas.openxmlformats.org/officeDocument/2006/relationships/tags" Target="../tags/tag386.xml"/><Relationship Id="rId19" Type="http://schemas.openxmlformats.org/officeDocument/2006/relationships/notesSlide" Target="../notesSlides/notesSlide15.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s>
</file>

<file path=ppt/slides/_rels/slide21.xml.rels><?xml version="1.0" encoding="UTF-8" standalone="yes"?>
<Relationships xmlns="http://schemas.openxmlformats.org/package/2006/relationships"><Relationship Id="rId13" Type="http://schemas.openxmlformats.org/officeDocument/2006/relationships/tags" Target="../tags/tag406.xml"/><Relationship Id="rId18" Type="http://schemas.openxmlformats.org/officeDocument/2006/relationships/tags" Target="../tags/tag411.xml"/><Relationship Id="rId26" Type="http://schemas.openxmlformats.org/officeDocument/2006/relationships/tags" Target="../tags/tag419.xml"/><Relationship Id="rId39" Type="http://schemas.openxmlformats.org/officeDocument/2006/relationships/image" Target="../media/image130.png"/><Relationship Id="rId21" Type="http://schemas.openxmlformats.org/officeDocument/2006/relationships/tags" Target="../tags/tag414.xml"/><Relationship Id="rId34" Type="http://schemas.openxmlformats.org/officeDocument/2006/relationships/tags" Target="../tags/tag427.xml"/><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tags" Target="../tags/tag410.xml"/><Relationship Id="rId25" Type="http://schemas.openxmlformats.org/officeDocument/2006/relationships/tags" Target="../tags/tag418.xml"/><Relationship Id="rId33" Type="http://schemas.openxmlformats.org/officeDocument/2006/relationships/tags" Target="../tags/tag426.xml"/><Relationship Id="rId38" Type="http://schemas.openxmlformats.org/officeDocument/2006/relationships/tags" Target="../tags/tag5990.xml"/><Relationship Id="rId2" Type="http://schemas.openxmlformats.org/officeDocument/2006/relationships/tags" Target="../tags/tag395.xml"/><Relationship Id="rId16" Type="http://schemas.openxmlformats.org/officeDocument/2006/relationships/tags" Target="../tags/tag409.xml"/><Relationship Id="rId20" Type="http://schemas.openxmlformats.org/officeDocument/2006/relationships/tags" Target="../tags/tag413.xml"/><Relationship Id="rId29" Type="http://schemas.openxmlformats.org/officeDocument/2006/relationships/tags" Target="../tags/tag422.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24" Type="http://schemas.openxmlformats.org/officeDocument/2006/relationships/tags" Target="../tags/tag417.xml"/><Relationship Id="rId32" Type="http://schemas.openxmlformats.org/officeDocument/2006/relationships/tags" Target="../tags/tag425.xml"/><Relationship Id="rId37" Type="http://schemas.openxmlformats.org/officeDocument/2006/relationships/notesSlide" Target="../notesSlides/notesSlide16.xml"/><Relationship Id="rId5" Type="http://schemas.openxmlformats.org/officeDocument/2006/relationships/tags" Target="../tags/tag398.xml"/><Relationship Id="rId15" Type="http://schemas.openxmlformats.org/officeDocument/2006/relationships/tags" Target="../tags/tag408.xml"/><Relationship Id="rId23" Type="http://schemas.openxmlformats.org/officeDocument/2006/relationships/tags" Target="../tags/tag416.xml"/><Relationship Id="rId28" Type="http://schemas.openxmlformats.org/officeDocument/2006/relationships/tags" Target="../tags/tag421.xml"/><Relationship Id="rId36" Type="http://schemas.openxmlformats.org/officeDocument/2006/relationships/slideLayout" Target="../slideLayouts/slideLayout2.xml"/><Relationship Id="rId10" Type="http://schemas.openxmlformats.org/officeDocument/2006/relationships/tags" Target="../tags/tag403.xml"/><Relationship Id="rId19" Type="http://schemas.openxmlformats.org/officeDocument/2006/relationships/tags" Target="../tags/tag412.xml"/><Relationship Id="rId31" Type="http://schemas.openxmlformats.org/officeDocument/2006/relationships/tags" Target="../tags/tag424.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 Id="rId22" Type="http://schemas.openxmlformats.org/officeDocument/2006/relationships/tags" Target="../tags/tag415.xml"/><Relationship Id="rId27" Type="http://schemas.openxmlformats.org/officeDocument/2006/relationships/tags" Target="../tags/tag420.xml"/><Relationship Id="rId30" Type="http://schemas.openxmlformats.org/officeDocument/2006/relationships/tags" Target="../tags/tag423.xml"/><Relationship Id="rId35" Type="http://schemas.openxmlformats.org/officeDocument/2006/relationships/tags" Target="../tags/tag428.xml"/><Relationship Id="rId8" Type="http://schemas.openxmlformats.org/officeDocument/2006/relationships/tags" Target="../tags/tag401.xml"/><Relationship Id="rId3" Type="http://schemas.openxmlformats.org/officeDocument/2006/relationships/tags" Target="../tags/tag396.xml"/></Relationships>
</file>

<file path=ppt/slides/_rels/slide22.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tags" Target="../tags/tag670.xml"/><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notesSlide" Target="../notesSlides/notesSlide17.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slideLayout" Target="../slideLayouts/slideLayout2.xml"/><Relationship Id="rId5" Type="http://schemas.openxmlformats.org/officeDocument/2006/relationships/tags" Target="../tags/tag433.xml"/><Relationship Id="rId10" Type="http://schemas.openxmlformats.org/officeDocument/2006/relationships/tags" Target="../tags/tag438.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image" Target="../media/image1600.png"/></Relationships>
</file>

<file path=ppt/slides/_rels/slide23.xml.rels><?xml version="1.0" encoding="UTF-8" standalone="yes"?>
<Relationships xmlns="http://schemas.openxmlformats.org/package/2006/relationships"><Relationship Id="rId8" Type="http://schemas.openxmlformats.org/officeDocument/2006/relationships/tags" Target="../tags/tag446.xml"/><Relationship Id="rId13" Type="http://schemas.openxmlformats.org/officeDocument/2006/relationships/tags" Target="../tags/tag451.xml"/><Relationship Id="rId18" Type="http://schemas.openxmlformats.org/officeDocument/2006/relationships/notesSlide" Target="../notesSlides/notesSlide18.xml"/><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tags" Target="../tags/tag450.xml"/><Relationship Id="rId17" Type="http://schemas.openxmlformats.org/officeDocument/2006/relationships/slideLayout" Target="../slideLayouts/slideLayout2.xml"/><Relationship Id="rId2" Type="http://schemas.openxmlformats.org/officeDocument/2006/relationships/tags" Target="../tags/tag440.xml"/><Relationship Id="rId16" Type="http://schemas.openxmlformats.org/officeDocument/2006/relationships/tags" Target="../tags/tag454.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tags" Target="../tags/tag449.xml"/><Relationship Id="rId5" Type="http://schemas.openxmlformats.org/officeDocument/2006/relationships/tags" Target="../tags/tag443.xml"/><Relationship Id="rId15" Type="http://schemas.openxmlformats.org/officeDocument/2006/relationships/tags" Target="../tags/tag453.xml"/><Relationship Id="rId10" Type="http://schemas.openxmlformats.org/officeDocument/2006/relationships/tags" Target="../tags/tag448.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s>
</file>

<file path=ppt/slides/_rels/slide24.xml.rels><?xml version="1.0" encoding="UTF-8" standalone="yes"?>
<Relationships xmlns="http://schemas.openxmlformats.org/package/2006/relationships"><Relationship Id="rId8" Type="http://schemas.openxmlformats.org/officeDocument/2006/relationships/tags" Target="../tags/tag462.xml"/><Relationship Id="rId3" Type="http://schemas.openxmlformats.org/officeDocument/2006/relationships/tags" Target="../tags/tag457.xml"/><Relationship Id="rId7" Type="http://schemas.openxmlformats.org/officeDocument/2006/relationships/tags" Target="../tags/tag461.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notesSlide" Target="../notesSlides/notesSlide19.xml"/><Relationship Id="rId5" Type="http://schemas.openxmlformats.org/officeDocument/2006/relationships/tags" Target="../tags/tag459.xml"/><Relationship Id="rId10" Type="http://schemas.openxmlformats.org/officeDocument/2006/relationships/slideLayout" Target="../slideLayouts/slideLayout2.xml"/><Relationship Id="rId4" Type="http://schemas.openxmlformats.org/officeDocument/2006/relationships/tags" Target="../tags/tag458.xml"/><Relationship Id="rId9" Type="http://schemas.openxmlformats.org/officeDocument/2006/relationships/tags" Target="../tags/tag4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100.png"/><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7210.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notesSlide" Target="../notesSlides/notesSlide3.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slideLayout" Target="../slideLayouts/slideLayout2.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s/_rels/slide40.xml.rels><?xml version="1.0" encoding="UTF-8" standalone="yes"?>
<Relationships xmlns="http://schemas.openxmlformats.org/package/2006/relationships"><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tags" Target="../tags/tag52.xml"/><Relationship Id="rId21" Type="http://schemas.openxmlformats.org/officeDocument/2006/relationships/tags" Target="../tags/tag47.xml"/><Relationship Id="rId34" Type="http://schemas.openxmlformats.org/officeDocument/2006/relationships/tags" Target="../tags/tag60.xml"/><Relationship Id="rId42" Type="http://schemas.openxmlformats.org/officeDocument/2006/relationships/tags" Target="../tags/tag68.xml"/><Relationship Id="rId47" Type="http://schemas.openxmlformats.org/officeDocument/2006/relationships/tags" Target="../tags/tag73.xml"/><Relationship Id="rId50" Type="http://schemas.openxmlformats.org/officeDocument/2006/relationships/tags" Target="../tags/tag76.xml"/><Relationship Id="rId55" Type="http://schemas.openxmlformats.org/officeDocument/2006/relationships/tags" Target="../tags/tag81.xml"/><Relationship Id="rId63" Type="http://schemas.openxmlformats.org/officeDocument/2006/relationships/tags" Target="../tags/tag89.xml"/><Relationship Id="rId7" Type="http://schemas.openxmlformats.org/officeDocument/2006/relationships/tags" Target="../tags/tag33.xml"/><Relationship Id="rId2" Type="http://schemas.openxmlformats.org/officeDocument/2006/relationships/tags" Target="../tags/tag28.xml"/><Relationship Id="rId16" Type="http://schemas.openxmlformats.org/officeDocument/2006/relationships/tags" Target="../tags/tag42.xml"/><Relationship Id="rId29" Type="http://schemas.openxmlformats.org/officeDocument/2006/relationships/tags" Target="../tags/tag55.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tags" Target="../tags/tag63.xml"/><Relationship Id="rId40" Type="http://schemas.openxmlformats.org/officeDocument/2006/relationships/tags" Target="../tags/tag66.xml"/><Relationship Id="rId45" Type="http://schemas.openxmlformats.org/officeDocument/2006/relationships/tags" Target="../tags/tag71.xml"/><Relationship Id="rId53" Type="http://schemas.openxmlformats.org/officeDocument/2006/relationships/tags" Target="../tags/tag79.xml"/><Relationship Id="rId58" Type="http://schemas.openxmlformats.org/officeDocument/2006/relationships/tags" Target="../tags/tag84.xml"/><Relationship Id="rId5" Type="http://schemas.openxmlformats.org/officeDocument/2006/relationships/tags" Target="../tags/tag31.xml"/><Relationship Id="rId61" Type="http://schemas.openxmlformats.org/officeDocument/2006/relationships/tags" Target="../tags/tag87.xml"/><Relationship Id="rId19" Type="http://schemas.openxmlformats.org/officeDocument/2006/relationships/tags" Target="../tags/tag4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 Id="rId43" Type="http://schemas.openxmlformats.org/officeDocument/2006/relationships/tags" Target="../tags/tag69.xml"/><Relationship Id="rId48" Type="http://schemas.openxmlformats.org/officeDocument/2006/relationships/tags" Target="../tags/tag74.xml"/><Relationship Id="rId56" Type="http://schemas.openxmlformats.org/officeDocument/2006/relationships/tags" Target="../tags/tag82.xml"/><Relationship Id="rId64" Type="http://schemas.openxmlformats.org/officeDocument/2006/relationships/slideLayout" Target="../slideLayouts/slideLayout4.xml"/><Relationship Id="rId8" Type="http://schemas.openxmlformats.org/officeDocument/2006/relationships/tags" Target="../tags/tag34.xml"/><Relationship Id="rId51" Type="http://schemas.openxmlformats.org/officeDocument/2006/relationships/tags" Target="../tags/tag77.xml"/><Relationship Id="rId3" Type="http://schemas.openxmlformats.org/officeDocument/2006/relationships/tags" Target="../tags/tag29.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tags" Target="../tags/tag64.xml"/><Relationship Id="rId46" Type="http://schemas.openxmlformats.org/officeDocument/2006/relationships/tags" Target="../tags/tag72.xml"/><Relationship Id="rId59" Type="http://schemas.openxmlformats.org/officeDocument/2006/relationships/tags" Target="../tags/tag85.xml"/><Relationship Id="rId20" Type="http://schemas.openxmlformats.org/officeDocument/2006/relationships/tags" Target="../tags/tag46.xml"/><Relationship Id="rId41" Type="http://schemas.openxmlformats.org/officeDocument/2006/relationships/tags" Target="../tags/tag67.xml"/><Relationship Id="rId54" Type="http://schemas.openxmlformats.org/officeDocument/2006/relationships/tags" Target="../tags/tag80.xml"/><Relationship Id="rId62" Type="http://schemas.openxmlformats.org/officeDocument/2006/relationships/tags" Target="../tags/tag88.xml"/><Relationship Id="rId1" Type="http://schemas.openxmlformats.org/officeDocument/2006/relationships/tags" Target="../tags/tag27.xml"/><Relationship Id="rId6" Type="http://schemas.openxmlformats.org/officeDocument/2006/relationships/tags" Target="../tags/tag32.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tags" Target="../tags/tag62.xml"/><Relationship Id="rId49" Type="http://schemas.openxmlformats.org/officeDocument/2006/relationships/tags" Target="../tags/tag75.xml"/><Relationship Id="rId57" Type="http://schemas.openxmlformats.org/officeDocument/2006/relationships/tags" Target="../tags/tag83.xml"/><Relationship Id="rId10" Type="http://schemas.openxmlformats.org/officeDocument/2006/relationships/tags" Target="../tags/tag36.xml"/><Relationship Id="rId31" Type="http://schemas.openxmlformats.org/officeDocument/2006/relationships/tags" Target="../tags/tag57.xml"/><Relationship Id="rId44" Type="http://schemas.openxmlformats.org/officeDocument/2006/relationships/tags" Target="../tags/tag70.xml"/><Relationship Id="rId52" Type="http://schemas.openxmlformats.org/officeDocument/2006/relationships/tags" Target="../tags/tag78.xml"/><Relationship Id="rId60" Type="http://schemas.openxmlformats.org/officeDocument/2006/relationships/tags" Target="../tags/tag86.xml"/><Relationship Id="rId65" Type="http://schemas.openxmlformats.org/officeDocument/2006/relationships/notesSlide" Target="../notesSlides/notesSlide4.xml"/><Relationship Id="rId4" Type="http://schemas.openxmlformats.org/officeDocument/2006/relationships/tags" Target="../tags/tag30.xml"/><Relationship Id="rId9" Type="http://schemas.openxmlformats.org/officeDocument/2006/relationships/tags" Target="../tags/tag35.xml"/><Relationship Id="rId13" Type="http://schemas.openxmlformats.org/officeDocument/2006/relationships/tags" Target="../tags/tag39.xml"/><Relationship Id="rId18" Type="http://schemas.openxmlformats.org/officeDocument/2006/relationships/tags" Target="../tags/tag44.xml"/><Relationship Id="rId39" Type="http://schemas.openxmlformats.org/officeDocument/2006/relationships/tags" Target="../tags/tag65.xml"/></Relationships>
</file>

<file path=ppt/slides/_rels/slide50.xml.rels><?xml version="1.0" encoding="UTF-8" standalone="yes"?>
<Relationships xmlns="http://schemas.openxmlformats.org/package/2006/relationships"><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523.xml"/><Relationship Id="rId2" Type="http://schemas.openxmlformats.org/officeDocument/2006/relationships/tags" Target="../tags/tag522.xml"/><Relationship Id="rId1" Type="http://schemas.openxmlformats.org/officeDocument/2006/relationships/tags" Target="../tags/tag52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535.xml"/><Relationship Id="rId2" Type="http://schemas.openxmlformats.org/officeDocument/2006/relationships/tags" Target="../tags/tag534.xml"/><Relationship Id="rId1" Type="http://schemas.openxmlformats.org/officeDocument/2006/relationships/tags" Target="../tags/tag533.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541.xml"/><Relationship Id="rId2" Type="http://schemas.openxmlformats.org/officeDocument/2006/relationships/tags" Target="../tags/tag540.xml"/><Relationship Id="rId1" Type="http://schemas.openxmlformats.org/officeDocument/2006/relationships/tags" Target="../tags/tag539.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notesSlide" Target="../notesSlides/notesSlide5.xml"/><Relationship Id="rId5" Type="http://schemas.openxmlformats.org/officeDocument/2006/relationships/tags" Target="../tags/tag94.xml"/><Relationship Id="rId10" Type="http://schemas.openxmlformats.org/officeDocument/2006/relationships/slideLayout" Target="../slideLayouts/slideLayout4.xml"/><Relationship Id="rId4" Type="http://schemas.openxmlformats.org/officeDocument/2006/relationships/tags" Target="../tags/tag93.xml"/><Relationship Id="rId9" Type="http://schemas.openxmlformats.org/officeDocument/2006/relationships/tags" Target="../tags/tag98.xml"/></Relationships>
</file>

<file path=ppt/slides/_rels/slide60.xml.rels><?xml version="1.0" encoding="UTF-8" standalone="yes"?>
<Relationships xmlns="http://schemas.openxmlformats.org/package/2006/relationships"><Relationship Id="rId3" Type="http://schemas.openxmlformats.org/officeDocument/2006/relationships/tags" Target="../tags/tag544.xml"/><Relationship Id="rId2" Type="http://schemas.openxmlformats.org/officeDocument/2006/relationships/tags" Target="../tags/tag543.xml"/><Relationship Id="rId1" Type="http://schemas.openxmlformats.org/officeDocument/2006/relationships/tags" Target="../tags/tag542.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547.xml"/><Relationship Id="rId2" Type="http://schemas.openxmlformats.org/officeDocument/2006/relationships/tags" Target="../tags/tag546.xml"/><Relationship Id="rId1" Type="http://schemas.openxmlformats.org/officeDocument/2006/relationships/tags" Target="../tags/tag545.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tags" Target="../tags/tag548.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553.xml"/><Relationship Id="rId2" Type="http://schemas.openxmlformats.org/officeDocument/2006/relationships/tags" Target="../tags/tag552.xml"/><Relationship Id="rId1" Type="http://schemas.openxmlformats.org/officeDocument/2006/relationships/tags" Target="../tags/tag551.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6" Type="http://schemas.openxmlformats.org/officeDocument/2006/relationships/tags" Target="../tags/tag579.xml"/><Relationship Id="rId21" Type="http://schemas.openxmlformats.org/officeDocument/2006/relationships/tags" Target="../tags/tag574.xml"/><Relationship Id="rId42" Type="http://schemas.openxmlformats.org/officeDocument/2006/relationships/tags" Target="../tags/tag595.xml"/><Relationship Id="rId47" Type="http://schemas.openxmlformats.org/officeDocument/2006/relationships/tags" Target="../tags/tag600.xml"/><Relationship Id="rId63" Type="http://schemas.openxmlformats.org/officeDocument/2006/relationships/tags" Target="../tags/tag616.xml"/><Relationship Id="rId68" Type="http://schemas.openxmlformats.org/officeDocument/2006/relationships/tags" Target="../tags/tag621.xml"/><Relationship Id="rId7" Type="http://schemas.openxmlformats.org/officeDocument/2006/relationships/tags" Target="../tags/tag560.xml"/><Relationship Id="rId71" Type="http://schemas.openxmlformats.org/officeDocument/2006/relationships/slideLayout" Target="../slideLayouts/slideLayout2.xml"/><Relationship Id="rId2" Type="http://schemas.openxmlformats.org/officeDocument/2006/relationships/tags" Target="../tags/tag555.xml"/><Relationship Id="rId16" Type="http://schemas.openxmlformats.org/officeDocument/2006/relationships/tags" Target="../tags/tag569.xml"/><Relationship Id="rId29" Type="http://schemas.openxmlformats.org/officeDocument/2006/relationships/tags" Target="../tags/tag582.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tags" Target="../tags/tag593.xml"/><Relationship Id="rId45" Type="http://schemas.openxmlformats.org/officeDocument/2006/relationships/tags" Target="../tags/tag598.xml"/><Relationship Id="rId53" Type="http://schemas.openxmlformats.org/officeDocument/2006/relationships/tags" Target="../tags/tag606.xml"/><Relationship Id="rId58" Type="http://schemas.openxmlformats.org/officeDocument/2006/relationships/tags" Target="../tags/tag611.xml"/><Relationship Id="rId66" Type="http://schemas.openxmlformats.org/officeDocument/2006/relationships/tags" Target="../tags/tag619.xml"/><Relationship Id="rId5" Type="http://schemas.openxmlformats.org/officeDocument/2006/relationships/tags" Target="../tags/tag558.xml"/><Relationship Id="rId61" Type="http://schemas.openxmlformats.org/officeDocument/2006/relationships/tags" Target="../tags/tag614.xml"/><Relationship Id="rId19" Type="http://schemas.openxmlformats.org/officeDocument/2006/relationships/tags" Target="../tags/tag57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43" Type="http://schemas.openxmlformats.org/officeDocument/2006/relationships/tags" Target="../tags/tag596.xml"/><Relationship Id="rId48" Type="http://schemas.openxmlformats.org/officeDocument/2006/relationships/tags" Target="../tags/tag601.xml"/><Relationship Id="rId56" Type="http://schemas.openxmlformats.org/officeDocument/2006/relationships/tags" Target="../tags/tag609.xml"/><Relationship Id="rId64" Type="http://schemas.openxmlformats.org/officeDocument/2006/relationships/tags" Target="../tags/tag617.xml"/><Relationship Id="rId69" Type="http://schemas.openxmlformats.org/officeDocument/2006/relationships/tags" Target="../tags/tag622.xml"/><Relationship Id="rId8" Type="http://schemas.openxmlformats.org/officeDocument/2006/relationships/tags" Target="../tags/tag561.xml"/><Relationship Id="rId51" Type="http://schemas.openxmlformats.org/officeDocument/2006/relationships/tags" Target="../tags/tag604.xml"/><Relationship Id="rId72" Type="http://schemas.openxmlformats.org/officeDocument/2006/relationships/notesSlide" Target="../notesSlides/notesSlide40.xml"/><Relationship Id="rId3" Type="http://schemas.openxmlformats.org/officeDocument/2006/relationships/tags" Target="../tags/tag556.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46" Type="http://schemas.openxmlformats.org/officeDocument/2006/relationships/tags" Target="../tags/tag599.xml"/><Relationship Id="rId59" Type="http://schemas.openxmlformats.org/officeDocument/2006/relationships/tags" Target="../tags/tag612.xml"/><Relationship Id="rId67" Type="http://schemas.openxmlformats.org/officeDocument/2006/relationships/tags" Target="../tags/tag620.xml"/><Relationship Id="rId20" Type="http://schemas.openxmlformats.org/officeDocument/2006/relationships/tags" Target="../tags/tag573.xml"/><Relationship Id="rId41" Type="http://schemas.openxmlformats.org/officeDocument/2006/relationships/tags" Target="../tags/tag594.xml"/><Relationship Id="rId54" Type="http://schemas.openxmlformats.org/officeDocument/2006/relationships/tags" Target="../tags/tag607.xml"/><Relationship Id="rId62" Type="http://schemas.openxmlformats.org/officeDocument/2006/relationships/tags" Target="../tags/tag615.xml"/><Relationship Id="rId70" Type="http://schemas.openxmlformats.org/officeDocument/2006/relationships/tags" Target="../tags/tag623.xml"/><Relationship Id="rId1" Type="http://schemas.openxmlformats.org/officeDocument/2006/relationships/tags" Target="../tags/tag554.xml"/><Relationship Id="rId6" Type="http://schemas.openxmlformats.org/officeDocument/2006/relationships/tags" Target="../tags/tag559.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49" Type="http://schemas.openxmlformats.org/officeDocument/2006/relationships/tags" Target="../tags/tag602.xml"/><Relationship Id="rId57" Type="http://schemas.openxmlformats.org/officeDocument/2006/relationships/tags" Target="../tags/tag610.xml"/><Relationship Id="rId10" Type="http://schemas.openxmlformats.org/officeDocument/2006/relationships/tags" Target="../tags/tag563.xml"/><Relationship Id="rId31" Type="http://schemas.openxmlformats.org/officeDocument/2006/relationships/tags" Target="../tags/tag584.xml"/><Relationship Id="rId44" Type="http://schemas.openxmlformats.org/officeDocument/2006/relationships/tags" Target="../tags/tag597.xml"/><Relationship Id="rId52" Type="http://schemas.openxmlformats.org/officeDocument/2006/relationships/tags" Target="../tags/tag605.xml"/><Relationship Id="rId60" Type="http://schemas.openxmlformats.org/officeDocument/2006/relationships/tags" Target="../tags/tag613.xml"/><Relationship Id="rId65" Type="http://schemas.openxmlformats.org/officeDocument/2006/relationships/tags" Target="../tags/tag618.xml"/><Relationship Id="rId4" Type="http://schemas.openxmlformats.org/officeDocument/2006/relationships/tags" Target="../tags/tag557.xml"/><Relationship Id="rId9" Type="http://schemas.openxmlformats.org/officeDocument/2006/relationships/tags" Target="../tags/tag562.xml"/><Relationship Id="rId13" Type="http://schemas.openxmlformats.org/officeDocument/2006/relationships/tags" Target="../tags/tag566.xml"/><Relationship Id="rId18" Type="http://schemas.openxmlformats.org/officeDocument/2006/relationships/tags" Target="../tags/tag571.xml"/><Relationship Id="rId39" Type="http://schemas.openxmlformats.org/officeDocument/2006/relationships/tags" Target="../tags/tag592.xml"/><Relationship Id="rId34" Type="http://schemas.openxmlformats.org/officeDocument/2006/relationships/tags" Target="../tags/tag587.xml"/><Relationship Id="rId50" Type="http://schemas.openxmlformats.org/officeDocument/2006/relationships/tags" Target="../tags/tag603.xml"/><Relationship Id="rId55" Type="http://schemas.openxmlformats.org/officeDocument/2006/relationships/tags" Target="../tags/tag608.xml"/></Relationships>
</file>

<file path=ppt/slides/_rels/slide7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openxmlformats.org/officeDocument/2006/relationships/image" Target="../media/image120.png"/><Relationship Id="rId7" Type="http://schemas.openxmlformats.org/officeDocument/2006/relationships/image" Target="../media/image180.png"/><Relationship Id="rId12" Type="http://schemas.openxmlformats.org/officeDocument/2006/relationships/image" Target="../media/image23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0.png"/><Relationship Id="rId5" Type="http://schemas.openxmlformats.org/officeDocument/2006/relationships/image" Target="../media/image160.png"/><Relationship Id="rId10" Type="http://schemas.openxmlformats.org/officeDocument/2006/relationships/image" Target="../media/image210.png"/><Relationship Id="rId4" Type="http://schemas.openxmlformats.org/officeDocument/2006/relationships/image" Target="../media/image150.png"/><Relationship Id="rId9" Type="http://schemas.openxmlformats.org/officeDocument/2006/relationships/image" Target="../media/image211.png"/></Relationships>
</file>

<file path=ppt/slides/_rels/slide76.xml.rels><?xml version="1.0" encoding="UTF-8" standalone="yes"?>
<Relationships xmlns="http://schemas.openxmlformats.org/package/2006/relationships"><Relationship Id="rId13" Type="http://schemas.openxmlformats.org/officeDocument/2006/relationships/tags" Target="../tags/tag636.xml"/><Relationship Id="rId18" Type="http://schemas.openxmlformats.org/officeDocument/2006/relationships/tags" Target="../tags/tag641.xml"/><Relationship Id="rId26" Type="http://schemas.openxmlformats.org/officeDocument/2006/relationships/tags" Target="../tags/tag649.xml"/><Relationship Id="rId39" Type="http://schemas.openxmlformats.org/officeDocument/2006/relationships/tags" Target="../tags/tag662.xml"/><Relationship Id="rId21" Type="http://schemas.openxmlformats.org/officeDocument/2006/relationships/tags" Target="../tags/tag644.xml"/><Relationship Id="rId34" Type="http://schemas.openxmlformats.org/officeDocument/2006/relationships/tags" Target="../tags/tag657.xml"/><Relationship Id="rId42" Type="http://schemas.openxmlformats.org/officeDocument/2006/relationships/slideLayout" Target="../slideLayouts/slideLayout2.xml"/><Relationship Id="rId7" Type="http://schemas.openxmlformats.org/officeDocument/2006/relationships/tags" Target="../tags/tag630.xml"/><Relationship Id="rId2" Type="http://schemas.openxmlformats.org/officeDocument/2006/relationships/tags" Target="../tags/tag625.xml"/><Relationship Id="rId16" Type="http://schemas.openxmlformats.org/officeDocument/2006/relationships/tags" Target="../tags/tag639.xml"/><Relationship Id="rId20" Type="http://schemas.openxmlformats.org/officeDocument/2006/relationships/tags" Target="../tags/tag643.xml"/><Relationship Id="rId29" Type="http://schemas.openxmlformats.org/officeDocument/2006/relationships/tags" Target="../tags/tag652.xml"/><Relationship Id="rId41" Type="http://schemas.openxmlformats.org/officeDocument/2006/relationships/tags" Target="../tags/tag664.xml"/><Relationship Id="rId1" Type="http://schemas.openxmlformats.org/officeDocument/2006/relationships/tags" Target="../tags/tag624.xml"/><Relationship Id="rId6" Type="http://schemas.openxmlformats.org/officeDocument/2006/relationships/tags" Target="../tags/tag629.xml"/><Relationship Id="rId11" Type="http://schemas.openxmlformats.org/officeDocument/2006/relationships/tags" Target="../tags/tag634.xml"/><Relationship Id="rId24" Type="http://schemas.openxmlformats.org/officeDocument/2006/relationships/tags" Target="../tags/tag647.xml"/><Relationship Id="rId32" Type="http://schemas.openxmlformats.org/officeDocument/2006/relationships/tags" Target="../tags/tag655.xml"/><Relationship Id="rId37" Type="http://schemas.openxmlformats.org/officeDocument/2006/relationships/tags" Target="../tags/tag660.xml"/><Relationship Id="rId40" Type="http://schemas.openxmlformats.org/officeDocument/2006/relationships/tags" Target="../tags/tag663.xml"/><Relationship Id="rId5" Type="http://schemas.openxmlformats.org/officeDocument/2006/relationships/tags" Target="../tags/tag628.xml"/><Relationship Id="rId15" Type="http://schemas.openxmlformats.org/officeDocument/2006/relationships/tags" Target="../tags/tag638.xml"/><Relationship Id="rId23" Type="http://schemas.openxmlformats.org/officeDocument/2006/relationships/tags" Target="../tags/tag646.xml"/><Relationship Id="rId28" Type="http://schemas.openxmlformats.org/officeDocument/2006/relationships/tags" Target="../tags/tag651.xml"/><Relationship Id="rId36" Type="http://schemas.openxmlformats.org/officeDocument/2006/relationships/tags" Target="../tags/tag659.xml"/><Relationship Id="rId10" Type="http://schemas.openxmlformats.org/officeDocument/2006/relationships/tags" Target="../tags/tag633.xml"/><Relationship Id="rId19" Type="http://schemas.openxmlformats.org/officeDocument/2006/relationships/tags" Target="../tags/tag642.xml"/><Relationship Id="rId31" Type="http://schemas.openxmlformats.org/officeDocument/2006/relationships/tags" Target="../tags/tag654.xml"/><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tags" Target="../tags/tag637.xml"/><Relationship Id="rId22" Type="http://schemas.openxmlformats.org/officeDocument/2006/relationships/tags" Target="../tags/tag645.xml"/><Relationship Id="rId27" Type="http://schemas.openxmlformats.org/officeDocument/2006/relationships/tags" Target="../tags/tag650.xml"/><Relationship Id="rId30" Type="http://schemas.openxmlformats.org/officeDocument/2006/relationships/tags" Target="../tags/tag653.xml"/><Relationship Id="rId35" Type="http://schemas.openxmlformats.org/officeDocument/2006/relationships/tags" Target="../tags/tag658.xml"/><Relationship Id="rId43" Type="http://schemas.openxmlformats.org/officeDocument/2006/relationships/notesSlide" Target="../notesSlides/notesSlide42.xml"/><Relationship Id="rId8" Type="http://schemas.openxmlformats.org/officeDocument/2006/relationships/tags" Target="../tags/tag631.xml"/><Relationship Id="rId3" Type="http://schemas.openxmlformats.org/officeDocument/2006/relationships/tags" Target="../tags/tag626.xml"/><Relationship Id="rId12" Type="http://schemas.openxmlformats.org/officeDocument/2006/relationships/tags" Target="../tags/tag635.xml"/><Relationship Id="rId17" Type="http://schemas.openxmlformats.org/officeDocument/2006/relationships/tags" Target="../tags/tag640.xml"/><Relationship Id="rId25" Type="http://schemas.openxmlformats.org/officeDocument/2006/relationships/tags" Target="../tags/tag648.xml"/><Relationship Id="rId33" Type="http://schemas.openxmlformats.org/officeDocument/2006/relationships/tags" Target="../tags/tag656.xml"/><Relationship Id="rId38" Type="http://schemas.openxmlformats.org/officeDocument/2006/relationships/tags" Target="../tags/tag661.xml"/></Relationships>
</file>

<file path=ppt/slides/_rels/slide77.xml.rels><?xml version="1.0" encoding="UTF-8" standalone="yes"?>
<Relationships xmlns="http://schemas.openxmlformats.org/package/2006/relationships"><Relationship Id="rId13" Type="http://schemas.openxmlformats.org/officeDocument/2006/relationships/tags" Target="../tags/tag678.xml"/><Relationship Id="rId18" Type="http://schemas.openxmlformats.org/officeDocument/2006/relationships/tags" Target="../tags/tag683.xml"/><Relationship Id="rId26" Type="http://schemas.openxmlformats.org/officeDocument/2006/relationships/tags" Target="../tags/tag691.xml"/><Relationship Id="rId21" Type="http://schemas.openxmlformats.org/officeDocument/2006/relationships/tags" Target="../tags/tag686.xml"/><Relationship Id="rId34" Type="http://schemas.openxmlformats.org/officeDocument/2006/relationships/tags" Target="../tags/tag699.xml"/><Relationship Id="rId7" Type="http://schemas.openxmlformats.org/officeDocument/2006/relationships/tags" Target="../tags/tag672.xml"/><Relationship Id="rId12" Type="http://schemas.openxmlformats.org/officeDocument/2006/relationships/tags" Target="../tags/tag677.xml"/><Relationship Id="rId17" Type="http://schemas.openxmlformats.org/officeDocument/2006/relationships/tags" Target="../tags/tag682.xml"/><Relationship Id="rId25" Type="http://schemas.openxmlformats.org/officeDocument/2006/relationships/tags" Target="../tags/tag690.xml"/><Relationship Id="rId33" Type="http://schemas.openxmlformats.org/officeDocument/2006/relationships/tags" Target="../tags/tag698.xml"/><Relationship Id="rId2" Type="http://schemas.openxmlformats.org/officeDocument/2006/relationships/tags" Target="../tags/tag666.xml"/><Relationship Id="rId16" Type="http://schemas.openxmlformats.org/officeDocument/2006/relationships/tags" Target="../tags/tag681.xml"/><Relationship Id="rId20" Type="http://schemas.openxmlformats.org/officeDocument/2006/relationships/tags" Target="../tags/tag685.xml"/><Relationship Id="rId29" Type="http://schemas.openxmlformats.org/officeDocument/2006/relationships/tags" Target="../tags/tag694.xml"/><Relationship Id="rId1" Type="http://schemas.openxmlformats.org/officeDocument/2006/relationships/tags" Target="../tags/tag665.xml"/><Relationship Id="rId6" Type="http://schemas.openxmlformats.org/officeDocument/2006/relationships/tags" Target="../tags/tag671.xml"/><Relationship Id="rId11" Type="http://schemas.openxmlformats.org/officeDocument/2006/relationships/tags" Target="../tags/tag676.xml"/><Relationship Id="rId24" Type="http://schemas.openxmlformats.org/officeDocument/2006/relationships/tags" Target="../tags/tag689.xml"/><Relationship Id="rId32" Type="http://schemas.openxmlformats.org/officeDocument/2006/relationships/tags" Target="../tags/tag697.xml"/><Relationship Id="rId37" Type="http://schemas.openxmlformats.org/officeDocument/2006/relationships/notesSlide" Target="../notesSlides/notesSlide43.xml"/><Relationship Id="rId5" Type="http://schemas.openxmlformats.org/officeDocument/2006/relationships/tags" Target="../tags/tag669.xml"/><Relationship Id="rId15" Type="http://schemas.openxmlformats.org/officeDocument/2006/relationships/tags" Target="../tags/tag680.xml"/><Relationship Id="rId23" Type="http://schemas.openxmlformats.org/officeDocument/2006/relationships/tags" Target="../tags/tag688.xml"/><Relationship Id="rId28" Type="http://schemas.openxmlformats.org/officeDocument/2006/relationships/tags" Target="../tags/tag693.xml"/><Relationship Id="rId36" Type="http://schemas.openxmlformats.org/officeDocument/2006/relationships/slideLayout" Target="../slideLayouts/slideLayout2.xml"/><Relationship Id="rId10" Type="http://schemas.openxmlformats.org/officeDocument/2006/relationships/tags" Target="../tags/tag675.xml"/><Relationship Id="rId19" Type="http://schemas.openxmlformats.org/officeDocument/2006/relationships/tags" Target="../tags/tag684.xml"/><Relationship Id="rId31" Type="http://schemas.openxmlformats.org/officeDocument/2006/relationships/tags" Target="../tags/tag696.xml"/><Relationship Id="rId4" Type="http://schemas.openxmlformats.org/officeDocument/2006/relationships/tags" Target="../tags/tag668.xml"/><Relationship Id="rId9" Type="http://schemas.openxmlformats.org/officeDocument/2006/relationships/tags" Target="../tags/tag674.xml"/><Relationship Id="rId14" Type="http://schemas.openxmlformats.org/officeDocument/2006/relationships/tags" Target="../tags/tag679.xml"/><Relationship Id="rId22" Type="http://schemas.openxmlformats.org/officeDocument/2006/relationships/tags" Target="../tags/tag687.xml"/><Relationship Id="rId27" Type="http://schemas.openxmlformats.org/officeDocument/2006/relationships/tags" Target="../tags/tag692.xml"/><Relationship Id="rId30" Type="http://schemas.openxmlformats.org/officeDocument/2006/relationships/tags" Target="../tags/tag695.xml"/><Relationship Id="rId35" Type="http://schemas.openxmlformats.org/officeDocument/2006/relationships/tags" Target="../tags/tag700.xml"/><Relationship Id="rId8" Type="http://schemas.openxmlformats.org/officeDocument/2006/relationships/tags" Target="../tags/tag673.xml"/><Relationship Id="rId3" Type="http://schemas.openxmlformats.org/officeDocument/2006/relationships/tags" Target="../tags/tag66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3" Type="http://schemas.openxmlformats.org/officeDocument/2006/relationships/tags" Target="../tags/tag713.xml"/><Relationship Id="rId18" Type="http://schemas.openxmlformats.org/officeDocument/2006/relationships/tags" Target="../tags/tag718.xml"/><Relationship Id="rId26" Type="http://schemas.openxmlformats.org/officeDocument/2006/relationships/tags" Target="../tags/tag726.xml"/><Relationship Id="rId39" Type="http://schemas.openxmlformats.org/officeDocument/2006/relationships/tags" Target="../tags/tag739.xml"/><Relationship Id="rId21" Type="http://schemas.openxmlformats.org/officeDocument/2006/relationships/tags" Target="../tags/tag721.xml"/><Relationship Id="rId34" Type="http://schemas.openxmlformats.org/officeDocument/2006/relationships/tags" Target="../tags/tag734.xml"/><Relationship Id="rId42" Type="http://schemas.openxmlformats.org/officeDocument/2006/relationships/tags" Target="../tags/tag742.xml"/><Relationship Id="rId47" Type="http://schemas.openxmlformats.org/officeDocument/2006/relationships/image" Target="../media/image12.png"/><Relationship Id="rId50" Type="http://schemas.openxmlformats.org/officeDocument/2006/relationships/tags" Target="../tags/tag1620.xml"/><Relationship Id="rId55" Type="http://schemas.openxmlformats.org/officeDocument/2006/relationships/image" Target="../media/image17.png"/><Relationship Id="rId7" Type="http://schemas.openxmlformats.org/officeDocument/2006/relationships/tags" Target="../tags/tag707.xml"/><Relationship Id="rId2" Type="http://schemas.openxmlformats.org/officeDocument/2006/relationships/tags" Target="../tags/tag702.xml"/><Relationship Id="rId16" Type="http://schemas.openxmlformats.org/officeDocument/2006/relationships/tags" Target="../tags/tag716.xml"/><Relationship Id="rId29" Type="http://schemas.openxmlformats.org/officeDocument/2006/relationships/tags" Target="../tags/tag729.xml"/><Relationship Id="rId11" Type="http://schemas.openxmlformats.org/officeDocument/2006/relationships/tags" Target="../tags/tag711.xml"/><Relationship Id="rId24" Type="http://schemas.openxmlformats.org/officeDocument/2006/relationships/tags" Target="../tags/tag724.xml"/><Relationship Id="rId32" Type="http://schemas.openxmlformats.org/officeDocument/2006/relationships/tags" Target="../tags/tag732.xml"/><Relationship Id="rId37" Type="http://schemas.openxmlformats.org/officeDocument/2006/relationships/tags" Target="../tags/tag737.xml"/><Relationship Id="rId40" Type="http://schemas.openxmlformats.org/officeDocument/2006/relationships/tags" Target="../tags/tag740.xml"/><Relationship Id="rId45" Type="http://schemas.openxmlformats.org/officeDocument/2006/relationships/notesSlide" Target="../notesSlides/notesSlide45.xml"/><Relationship Id="rId53" Type="http://schemas.openxmlformats.org/officeDocument/2006/relationships/image" Target="../media/image16.png"/><Relationship Id="rId58" Type="http://schemas.openxmlformats.org/officeDocument/2006/relationships/tags" Target="../tags/tag1570.xml"/><Relationship Id="rId5" Type="http://schemas.openxmlformats.org/officeDocument/2006/relationships/tags" Target="../tags/tag705.xml"/><Relationship Id="rId61" Type="http://schemas.openxmlformats.org/officeDocument/2006/relationships/image" Target="../media/image20.png"/><Relationship Id="rId19" Type="http://schemas.openxmlformats.org/officeDocument/2006/relationships/tags" Target="../tags/tag719.xml"/><Relationship Id="rId14" Type="http://schemas.openxmlformats.org/officeDocument/2006/relationships/tags" Target="../tags/tag714.xml"/><Relationship Id="rId22" Type="http://schemas.openxmlformats.org/officeDocument/2006/relationships/tags" Target="../tags/tag722.xml"/><Relationship Id="rId27" Type="http://schemas.openxmlformats.org/officeDocument/2006/relationships/tags" Target="../tags/tag727.xml"/><Relationship Id="rId30" Type="http://schemas.openxmlformats.org/officeDocument/2006/relationships/tags" Target="../tags/tag730.xml"/><Relationship Id="rId35" Type="http://schemas.openxmlformats.org/officeDocument/2006/relationships/tags" Target="../tags/tag735.xml"/><Relationship Id="rId43" Type="http://schemas.openxmlformats.org/officeDocument/2006/relationships/tags" Target="../tags/tag743.xml"/><Relationship Id="rId48" Type="http://schemas.openxmlformats.org/officeDocument/2006/relationships/tags" Target="../tags/tag1540.xml"/><Relationship Id="rId56" Type="http://schemas.openxmlformats.org/officeDocument/2006/relationships/tags" Target="../tags/tag1590.xml"/><Relationship Id="rId8" Type="http://schemas.openxmlformats.org/officeDocument/2006/relationships/tags" Target="../tags/tag708.xml"/><Relationship Id="rId51" Type="http://schemas.openxmlformats.org/officeDocument/2006/relationships/image" Target="../media/image15.png"/><Relationship Id="rId3" Type="http://schemas.openxmlformats.org/officeDocument/2006/relationships/tags" Target="../tags/tag703.xml"/><Relationship Id="rId12" Type="http://schemas.openxmlformats.org/officeDocument/2006/relationships/tags" Target="../tags/tag712.xml"/><Relationship Id="rId17" Type="http://schemas.openxmlformats.org/officeDocument/2006/relationships/tags" Target="../tags/tag717.xml"/><Relationship Id="rId25" Type="http://schemas.openxmlformats.org/officeDocument/2006/relationships/tags" Target="../tags/tag725.xml"/><Relationship Id="rId33" Type="http://schemas.openxmlformats.org/officeDocument/2006/relationships/tags" Target="../tags/tag733.xml"/><Relationship Id="rId38" Type="http://schemas.openxmlformats.org/officeDocument/2006/relationships/tags" Target="../tags/tag738.xml"/><Relationship Id="rId46" Type="http://schemas.openxmlformats.org/officeDocument/2006/relationships/tags" Target="../tags/tag1520.xml"/><Relationship Id="rId59" Type="http://schemas.openxmlformats.org/officeDocument/2006/relationships/image" Target="../media/image19.png"/><Relationship Id="rId20" Type="http://schemas.openxmlformats.org/officeDocument/2006/relationships/tags" Target="../tags/tag720.xml"/><Relationship Id="rId41" Type="http://schemas.openxmlformats.org/officeDocument/2006/relationships/tags" Target="../tags/tag741.xml"/><Relationship Id="rId54" Type="http://schemas.openxmlformats.org/officeDocument/2006/relationships/tags" Target="../tags/tag1610.xml"/><Relationship Id="rId1" Type="http://schemas.openxmlformats.org/officeDocument/2006/relationships/tags" Target="../tags/tag701.xml"/><Relationship Id="rId6" Type="http://schemas.openxmlformats.org/officeDocument/2006/relationships/tags" Target="../tags/tag706.xml"/><Relationship Id="rId15" Type="http://schemas.openxmlformats.org/officeDocument/2006/relationships/tags" Target="../tags/tag715.xml"/><Relationship Id="rId23" Type="http://schemas.openxmlformats.org/officeDocument/2006/relationships/tags" Target="../tags/tag723.xml"/><Relationship Id="rId28" Type="http://schemas.openxmlformats.org/officeDocument/2006/relationships/tags" Target="../tags/tag728.xml"/><Relationship Id="rId36" Type="http://schemas.openxmlformats.org/officeDocument/2006/relationships/tags" Target="../tags/tag736.xml"/><Relationship Id="rId49" Type="http://schemas.openxmlformats.org/officeDocument/2006/relationships/image" Target="../media/image1400.png"/><Relationship Id="rId57" Type="http://schemas.openxmlformats.org/officeDocument/2006/relationships/image" Target="../media/image18.png"/><Relationship Id="rId10" Type="http://schemas.openxmlformats.org/officeDocument/2006/relationships/tags" Target="../tags/tag710.xml"/><Relationship Id="rId31" Type="http://schemas.openxmlformats.org/officeDocument/2006/relationships/tags" Target="../tags/tag731.xml"/><Relationship Id="rId44" Type="http://schemas.openxmlformats.org/officeDocument/2006/relationships/slideLayout" Target="../slideLayouts/slideLayout2.xml"/><Relationship Id="rId52" Type="http://schemas.openxmlformats.org/officeDocument/2006/relationships/tags" Target="../tags/tag1630.xml"/><Relationship Id="rId60" Type="http://schemas.openxmlformats.org/officeDocument/2006/relationships/tags" Target="../tags/tag1550.xml"/><Relationship Id="rId4" Type="http://schemas.openxmlformats.org/officeDocument/2006/relationships/tags" Target="../tags/tag704.xml"/><Relationship Id="rId9" Type="http://schemas.openxmlformats.org/officeDocument/2006/relationships/tags" Target="../tags/tag709.xml"/></Relationships>
</file>

<file path=ppt/slides/_rels/slide8.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notesSlide" Target="../notesSlides/notesSlide6.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slideLayout" Target="../slideLayouts/slideLayout2.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39" Type="http://schemas.openxmlformats.org/officeDocument/2006/relationships/tags" Target="../tags/tag167.xml"/><Relationship Id="rId21" Type="http://schemas.openxmlformats.org/officeDocument/2006/relationships/tags" Target="../tags/tag149.xml"/><Relationship Id="rId34" Type="http://schemas.openxmlformats.org/officeDocument/2006/relationships/tags" Target="../tags/tag162.xml"/><Relationship Id="rId42" Type="http://schemas.openxmlformats.org/officeDocument/2006/relationships/tags" Target="../tags/tag170.xml"/><Relationship Id="rId47" Type="http://schemas.openxmlformats.org/officeDocument/2006/relationships/tags" Target="../tags/tag175.xml"/><Relationship Id="rId50" Type="http://schemas.openxmlformats.org/officeDocument/2006/relationships/tags" Target="../tags/tag178.xml"/><Relationship Id="rId7" Type="http://schemas.openxmlformats.org/officeDocument/2006/relationships/tags" Target="../tags/tag135.xml"/><Relationship Id="rId2" Type="http://schemas.openxmlformats.org/officeDocument/2006/relationships/tags" Target="../tags/tag130.xml"/><Relationship Id="rId16" Type="http://schemas.openxmlformats.org/officeDocument/2006/relationships/tags" Target="../tags/tag144.xml"/><Relationship Id="rId29" Type="http://schemas.openxmlformats.org/officeDocument/2006/relationships/tags" Target="../tags/tag157.xml"/><Relationship Id="rId11" Type="http://schemas.openxmlformats.org/officeDocument/2006/relationships/tags" Target="../tags/tag139.xml"/><Relationship Id="rId24" Type="http://schemas.openxmlformats.org/officeDocument/2006/relationships/tags" Target="../tags/tag152.xml"/><Relationship Id="rId32" Type="http://schemas.openxmlformats.org/officeDocument/2006/relationships/tags" Target="../tags/tag160.xml"/><Relationship Id="rId37" Type="http://schemas.openxmlformats.org/officeDocument/2006/relationships/tags" Target="../tags/tag165.xml"/><Relationship Id="rId40" Type="http://schemas.openxmlformats.org/officeDocument/2006/relationships/tags" Target="../tags/tag168.xml"/><Relationship Id="rId45" Type="http://schemas.openxmlformats.org/officeDocument/2006/relationships/tags" Target="../tags/tag173.xml"/><Relationship Id="rId53" Type="http://schemas.openxmlformats.org/officeDocument/2006/relationships/notesSlide" Target="../notesSlides/notesSlide7.xml"/><Relationship Id="rId5" Type="http://schemas.openxmlformats.org/officeDocument/2006/relationships/tags" Target="../tags/tag133.xml"/><Relationship Id="rId10" Type="http://schemas.openxmlformats.org/officeDocument/2006/relationships/tags" Target="../tags/tag138.xml"/><Relationship Id="rId19" Type="http://schemas.openxmlformats.org/officeDocument/2006/relationships/tags" Target="../tags/tag147.xml"/><Relationship Id="rId31" Type="http://schemas.openxmlformats.org/officeDocument/2006/relationships/tags" Target="../tags/tag159.xml"/><Relationship Id="rId44" Type="http://schemas.openxmlformats.org/officeDocument/2006/relationships/tags" Target="../tags/tag172.xml"/><Relationship Id="rId52" Type="http://schemas.openxmlformats.org/officeDocument/2006/relationships/slideLayout" Target="../slideLayouts/slideLayout2.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tags" Target="../tags/tag155.xml"/><Relationship Id="rId30" Type="http://schemas.openxmlformats.org/officeDocument/2006/relationships/tags" Target="../tags/tag158.xml"/><Relationship Id="rId35" Type="http://schemas.openxmlformats.org/officeDocument/2006/relationships/tags" Target="../tags/tag163.xml"/><Relationship Id="rId43" Type="http://schemas.openxmlformats.org/officeDocument/2006/relationships/tags" Target="../tags/tag171.xml"/><Relationship Id="rId48" Type="http://schemas.openxmlformats.org/officeDocument/2006/relationships/tags" Target="../tags/tag176.xml"/><Relationship Id="rId8" Type="http://schemas.openxmlformats.org/officeDocument/2006/relationships/tags" Target="../tags/tag136.xml"/><Relationship Id="rId51" Type="http://schemas.openxmlformats.org/officeDocument/2006/relationships/tags" Target="../tags/tag179.xml"/><Relationship Id="rId3" Type="http://schemas.openxmlformats.org/officeDocument/2006/relationships/tags" Target="../tags/tag131.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33" Type="http://schemas.openxmlformats.org/officeDocument/2006/relationships/tags" Target="../tags/tag161.xml"/><Relationship Id="rId38" Type="http://schemas.openxmlformats.org/officeDocument/2006/relationships/tags" Target="../tags/tag166.xml"/><Relationship Id="rId46" Type="http://schemas.openxmlformats.org/officeDocument/2006/relationships/tags" Target="../tags/tag174.xml"/><Relationship Id="rId20" Type="http://schemas.openxmlformats.org/officeDocument/2006/relationships/tags" Target="../tags/tag148.xml"/><Relationship Id="rId41" Type="http://schemas.openxmlformats.org/officeDocument/2006/relationships/tags" Target="../tags/tag169.xml"/><Relationship Id="rId1" Type="http://schemas.openxmlformats.org/officeDocument/2006/relationships/tags" Target="../tags/tag129.xml"/><Relationship Id="rId6" Type="http://schemas.openxmlformats.org/officeDocument/2006/relationships/tags" Target="../tags/tag134.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tags" Target="../tags/tag156.xml"/><Relationship Id="rId36" Type="http://schemas.openxmlformats.org/officeDocument/2006/relationships/tags" Target="../tags/tag164.xml"/><Relationship Id="rId49" Type="http://schemas.openxmlformats.org/officeDocument/2006/relationships/tags" Target="../tags/tag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Data Structures in Assembly</a:t>
            </a:r>
          </a:p>
        </p:txBody>
      </p:sp>
      <p:sp>
        <p:nvSpPr>
          <p:cNvPr id="3" name="Content Placeholder 2"/>
          <p:cNvSpPr>
            <a:spLocks noGrp="1"/>
          </p:cNvSpPr>
          <p:nvPr>
            <p:ph idx="1"/>
            <p:custDataLst>
              <p:tags r:id="rId2"/>
            </p:custDataLst>
          </p:nvPr>
        </p:nvSpPr>
        <p:spPr/>
        <p:txBody>
          <a:bodyPr/>
          <a:lstStyle/>
          <a:p>
            <a:r>
              <a:rPr lang="en-US" b="1" dirty="0">
                <a:solidFill>
                  <a:srgbClr val="4B2A85"/>
                </a:solidFill>
              </a:rPr>
              <a:t>Arrays</a:t>
            </a:r>
          </a:p>
          <a:p>
            <a:pPr lvl="1"/>
            <a:r>
              <a:rPr lang="en-US" dirty="0"/>
              <a:t>One-dimensional</a:t>
            </a:r>
          </a:p>
          <a:p>
            <a:pPr lvl="1"/>
            <a:r>
              <a:rPr lang="en-US" dirty="0"/>
              <a:t>Multi-dimensional (nested)</a:t>
            </a:r>
          </a:p>
          <a:p>
            <a:pPr lvl="1"/>
            <a:r>
              <a:rPr lang="en-US" b="1" dirty="0">
                <a:solidFill>
                  <a:srgbClr val="4B2A85"/>
                </a:solidFill>
              </a:rPr>
              <a:t>Multi-level</a:t>
            </a:r>
          </a:p>
          <a:p>
            <a:r>
              <a:rPr lang="en-US" dirty="0"/>
              <a:t>Structs</a:t>
            </a:r>
          </a:p>
          <a:p>
            <a:pPr lvl="1"/>
            <a:r>
              <a:rPr lang="en-US" dirty="0"/>
              <a:t>Alignment</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a:t>
            </a:fld>
            <a:endParaRPr lang="en-US"/>
          </a:p>
        </p:txBody>
      </p:sp>
    </p:spTree>
    <p:extLst>
      <p:ext uri="{BB962C8B-B14F-4D97-AF65-F5344CB8AC3E}">
        <p14:creationId xmlns:p14="http://schemas.microsoft.com/office/powerpoint/2010/main" val="199248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E5B4-1C39-AF8A-27E5-AF26504063D8}"/>
              </a:ext>
            </a:extLst>
          </p:cNvPr>
          <p:cNvSpPr>
            <a:spLocks noGrp="1"/>
          </p:cNvSpPr>
          <p:nvPr>
            <p:ph type="title"/>
          </p:nvPr>
        </p:nvSpPr>
        <p:spPr>
          <a:xfrm>
            <a:off x="361500" y="304800"/>
            <a:ext cx="8405982" cy="762000"/>
          </a:xfrm>
        </p:spPr>
        <p:txBody>
          <a:bodyPr/>
          <a:lstStyle/>
          <a:p>
            <a:r>
              <a:rPr lang="en-US" dirty="0"/>
              <a:t>Address calculation</a:t>
            </a:r>
          </a:p>
        </p:txBody>
      </p:sp>
      <p:sp>
        <p:nvSpPr>
          <p:cNvPr id="4" name="Slide Number Placeholder 3">
            <a:extLst>
              <a:ext uri="{FF2B5EF4-FFF2-40B4-BE49-F238E27FC236}">
                <a16:creationId xmlns:a16="http://schemas.microsoft.com/office/drawing/2014/main" id="{0BF82E8E-EE9F-BF74-A819-45D94F59E370}"/>
              </a:ext>
            </a:extLst>
          </p:cNvPr>
          <p:cNvSpPr>
            <a:spLocks noGrp="1"/>
          </p:cNvSpPr>
          <p:nvPr>
            <p:ph type="sldNum" sz="quarter" idx="10"/>
          </p:nvPr>
        </p:nvSpPr>
        <p:spPr/>
        <p:txBody>
          <a:bodyPr/>
          <a:lstStyle/>
          <a:p>
            <a:fld id="{7CBE8339-D2AD-46DC-A898-FD1E949067F0}" type="slidenum">
              <a:rPr lang="en-US" smtClean="0"/>
              <a:pPr/>
              <a:t>10</a:t>
            </a:fld>
            <a:endParaRPr lang="en-US" dirty="0"/>
          </a:p>
        </p:txBody>
      </p:sp>
      <p:graphicFrame>
        <p:nvGraphicFramePr>
          <p:cNvPr id="5" name="Table 4">
            <a:extLst>
              <a:ext uri="{FF2B5EF4-FFF2-40B4-BE49-F238E27FC236}">
                <a16:creationId xmlns:a16="http://schemas.microsoft.com/office/drawing/2014/main" id="{FFE3806B-0224-3E30-E60B-0E385EAC4614}"/>
              </a:ext>
            </a:extLst>
          </p:cNvPr>
          <p:cNvGraphicFramePr>
            <a:graphicFrameLocks noGrp="1"/>
          </p:cNvGraphicFramePr>
          <p:nvPr>
            <p:extLst>
              <p:ext uri="{D42A27DB-BD31-4B8C-83A1-F6EECF244321}">
                <p14:modId xmlns:p14="http://schemas.microsoft.com/office/powerpoint/2010/main" val="2099239204"/>
              </p:ext>
            </p:extLst>
          </p:nvPr>
        </p:nvGraphicFramePr>
        <p:xfrm>
          <a:off x="3847472" y="1723644"/>
          <a:ext cx="4718304" cy="758952"/>
        </p:xfrm>
        <a:graphic>
          <a:graphicData uri="http://schemas.openxmlformats.org/drawingml/2006/table">
            <a:tbl>
              <a:tblPr firstRow="1" bandRow="1">
                <a:tableStyleId>{5940675A-B579-460E-94D1-54222C63F5DA}</a:tableStyleId>
              </a:tblPr>
              <a:tblGrid>
                <a:gridCol w="393192">
                  <a:extLst>
                    <a:ext uri="{9D8B030D-6E8A-4147-A177-3AD203B41FA5}">
                      <a16:colId xmlns:a16="http://schemas.microsoft.com/office/drawing/2014/main" val="20000"/>
                    </a:ext>
                  </a:extLst>
                </a:gridCol>
                <a:gridCol w="393192">
                  <a:extLst>
                    <a:ext uri="{9D8B030D-6E8A-4147-A177-3AD203B41FA5}">
                      <a16:colId xmlns:a16="http://schemas.microsoft.com/office/drawing/2014/main" val="20001"/>
                    </a:ext>
                  </a:extLst>
                </a:gridCol>
                <a:gridCol w="393192">
                  <a:extLst>
                    <a:ext uri="{9D8B030D-6E8A-4147-A177-3AD203B41FA5}">
                      <a16:colId xmlns:a16="http://schemas.microsoft.com/office/drawing/2014/main" val="20002"/>
                    </a:ext>
                  </a:extLst>
                </a:gridCol>
                <a:gridCol w="393192">
                  <a:extLst>
                    <a:ext uri="{9D8B030D-6E8A-4147-A177-3AD203B41FA5}">
                      <a16:colId xmlns:a16="http://schemas.microsoft.com/office/drawing/2014/main" val="20003"/>
                    </a:ext>
                  </a:extLst>
                </a:gridCol>
                <a:gridCol w="393192">
                  <a:extLst>
                    <a:ext uri="{9D8B030D-6E8A-4147-A177-3AD203B41FA5}">
                      <a16:colId xmlns:a16="http://schemas.microsoft.com/office/drawing/2014/main" val="20004"/>
                    </a:ext>
                  </a:extLst>
                </a:gridCol>
                <a:gridCol w="393192">
                  <a:extLst>
                    <a:ext uri="{9D8B030D-6E8A-4147-A177-3AD203B41FA5}">
                      <a16:colId xmlns:a16="http://schemas.microsoft.com/office/drawing/2014/main" val="20005"/>
                    </a:ext>
                  </a:extLst>
                </a:gridCol>
                <a:gridCol w="393192">
                  <a:extLst>
                    <a:ext uri="{9D8B030D-6E8A-4147-A177-3AD203B41FA5}">
                      <a16:colId xmlns:a16="http://schemas.microsoft.com/office/drawing/2014/main" val="20006"/>
                    </a:ext>
                  </a:extLst>
                </a:gridCol>
                <a:gridCol w="393192">
                  <a:extLst>
                    <a:ext uri="{9D8B030D-6E8A-4147-A177-3AD203B41FA5}">
                      <a16:colId xmlns:a16="http://schemas.microsoft.com/office/drawing/2014/main" val="20007"/>
                    </a:ext>
                  </a:extLst>
                </a:gridCol>
                <a:gridCol w="393192">
                  <a:extLst>
                    <a:ext uri="{9D8B030D-6E8A-4147-A177-3AD203B41FA5}">
                      <a16:colId xmlns:a16="http://schemas.microsoft.com/office/drawing/2014/main" val="20008"/>
                    </a:ext>
                  </a:extLst>
                </a:gridCol>
                <a:gridCol w="393192">
                  <a:extLst>
                    <a:ext uri="{9D8B030D-6E8A-4147-A177-3AD203B41FA5}">
                      <a16:colId xmlns:a16="http://schemas.microsoft.com/office/drawing/2014/main" val="20009"/>
                    </a:ext>
                  </a:extLst>
                </a:gridCol>
                <a:gridCol w="393192">
                  <a:extLst>
                    <a:ext uri="{9D8B030D-6E8A-4147-A177-3AD203B41FA5}">
                      <a16:colId xmlns:a16="http://schemas.microsoft.com/office/drawing/2014/main" val="20010"/>
                    </a:ext>
                  </a:extLst>
                </a:gridCol>
                <a:gridCol w="393192">
                  <a:extLst>
                    <a:ext uri="{9D8B030D-6E8A-4147-A177-3AD203B41FA5}">
                      <a16:colId xmlns:a16="http://schemas.microsoft.com/office/drawing/2014/main" val="20011"/>
                    </a:ext>
                  </a:extLst>
                </a:gridCol>
              </a:tblGrid>
              <a:tr h="758952">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4DF918D2-45C5-2E87-6821-BCE4D35C06F3}"/>
              </a:ext>
            </a:extLst>
          </p:cNvPr>
          <p:cNvGraphicFramePr>
            <a:graphicFrameLocks noGrp="1"/>
          </p:cNvGraphicFramePr>
          <p:nvPr>
            <p:extLst>
              <p:ext uri="{D42A27DB-BD31-4B8C-83A1-F6EECF244321}">
                <p14:modId xmlns:p14="http://schemas.microsoft.com/office/powerpoint/2010/main" val="49494245"/>
              </p:ext>
            </p:extLst>
          </p:nvPr>
        </p:nvGraphicFramePr>
        <p:xfrm>
          <a:off x="330124" y="1455420"/>
          <a:ext cx="3170609" cy="129540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6443C886-A230-88B4-ED13-DD51EA896DEB}"/>
              </a:ext>
            </a:extLst>
          </p:cNvPr>
          <p:cNvSpPr txBox="1"/>
          <p:nvPr/>
        </p:nvSpPr>
        <p:spPr>
          <a:xfrm>
            <a:off x="1524000" y="870749"/>
            <a:ext cx="7467600" cy="461665"/>
          </a:xfrm>
          <a:prstGeom prst="rect">
            <a:avLst/>
          </a:prstGeom>
          <a:noFill/>
        </p:spPr>
        <p:txBody>
          <a:bodyPr wrap="square">
            <a:spAutoFit/>
          </a:bodyPr>
          <a:lstStyle/>
          <a:p>
            <a:r>
              <a:rPr lang="en-US" dirty="0"/>
              <a:t>2D array: int a</a:t>
            </a:r>
            <a:r>
              <a:rPr lang="en-US" dirty="0">
                <a:solidFill>
                  <a:schemeClr val="accent1">
                    <a:lumMod val="50000"/>
                  </a:schemeClr>
                </a:solidFill>
              </a:rPr>
              <a:t>[3]</a:t>
            </a:r>
            <a:r>
              <a:rPr lang="en-US" dirty="0">
                <a:solidFill>
                  <a:srgbClr val="FF0000"/>
                </a:solidFill>
              </a:rPr>
              <a:t>[4]. </a:t>
            </a:r>
            <a:r>
              <a:rPr lang="en-US" dirty="0"/>
              <a:t>Find offset of a</a:t>
            </a:r>
            <a:r>
              <a:rPr lang="en-US" dirty="0">
                <a:solidFill>
                  <a:schemeClr val="accent1">
                    <a:lumMod val="50000"/>
                  </a:schemeClr>
                </a:solidFill>
              </a:rPr>
              <a:t>[1]</a:t>
            </a:r>
            <a:r>
              <a:rPr lang="en-US" dirty="0">
                <a:solidFill>
                  <a:srgbClr val="FF0000"/>
                </a:solidFill>
              </a:rPr>
              <a:t>[1] </a:t>
            </a:r>
            <a:r>
              <a:rPr lang="en-US" dirty="0"/>
              <a:t>in elements </a:t>
            </a:r>
            <a:r>
              <a:rPr lang="en-US" dirty="0" err="1"/>
              <a:t>i</a:t>
            </a:r>
            <a:r>
              <a:rPr lang="en-US" dirty="0"/>
              <a:t>=1,j=1</a:t>
            </a:r>
          </a:p>
        </p:txBody>
      </p:sp>
      <p:sp>
        <p:nvSpPr>
          <p:cNvPr id="9" name="Rectangle 8">
            <a:extLst>
              <a:ext uri="{FF2B5EF4-FFF2-40B4-BE49-F238E27FC236}">
                <a16:creationId xmlns:a16="http://schemas.microsoft.com/office/drawing/2014/main" id="{9A240FE6-52A9-E269-E268-5D318E367E7C}"/>
              </a:ext>
            </a:extLst>
          </p:cNvPr>
          <p:cNvSpPr/>
          <p:nvPr/>
        </p:nvSpPr>
        <p:spPr bwMode="auto">
          <a:xfrm>
            <a:off x="5791200" y="1600201"/>
            <a:ext cx="457200" cy="9906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ln>
                <a:solidFill>
                  <a:srgbClr val="FF0000"/>
                </a:solidFill>
              </a:ln>
              <a:solidFill>
                <a:srgbClr val="C00000"/>
              </a:solidFill>
              <a:latin typeface="Calibri" charset="0"/>
              <a:ea typeface="Calibri" charset="0"/>
              <a:cs typeface="Calibri" charset="0"/>
            </a:endParaRPr>
          </a:p>
        </p:txBody>
      </p:sp>
      <p:sp>
        <p:nvSpPr>
          <p:cNvPr id="11" name="TextBox 10">
            <a:extLst>
              <a:ext uri="{FF2B5EF4-FFF2-40B4-BE49-F238E27FC236}">
                <a16:creationId xmlns:a16="http://schemas.microsoft.com/office/drawing/2014/main" id="{523F9E43-01E0-BB5B-B864-09A3BFF004BD}"/>
              </a:ext>
            </a:extLst>
          </p:cNvPr>
          <p:cNvSpPr txBox="1"/>
          <p:nvPr/>
        </p:nvSpPr>
        <p:spPr>
          <a:xfrm>
            <a:off x="2286000" y="3209410"/>
            <a:ext cx="5867400" cy="1569660"/>
          </a:xfrm>
          <a:prstGeom prst="rect">
            <a:avLst/>
          </a:prstGeom>
          <a:noFill/>
        </p:spPr>
        <p:txBody>
          <a:bodyPr wrap="square">
            <a:spAutoFit/>
          </a:bodyPr>
          <a:lstStyle/>
          <a:p>
            <a:r>
              <a:rPr lang="en-US" dirty="0"/>
              <a:t>a</a:t>
            </a:r>
            <a:r>
              <a:rPr lang="en-US" dirty="0">
                <a:solidFill>
                  <a:schemeClr val="accent1">
                    <a:lumMod val="50000"/>
                  </a:schemeClr>
                </a:solidFill>
              </a:rPr>
              <a:t>[1]</a:t>
            </a:r>
            <a:r>
              <a:rPr lang="en-US" dirty="0"/>
              <a:t>[</a:t>
            </a:r>
            <a:r>
              <a:rPr lang="en-US" dirty="0">
                <a:solidFill>
                  <a:srgbClr val="FF0000"/>
                </a:solidFill>
              </a:rPr>
              <a:t>1</a:t>
            </a:r>
            <a:r>
              <a:rPr lang="en-US" dirty="0"/>
              <a:t>] =  </a:t>
            </a:r>
            <a:r>
              <a:rPr lang="en-US" dirty="0">
                <a:solidFill>
                  <a:schemeClr val="accent1">
                    <a:lumMod val="50000"/>
                  </a:schemeClr>
                </a:solidFill>
              </a:rPr>
              <a:t>Address of A[1][0] </a:t>
            </a:r>
            <a:r>
              <a:rPr lang="en-US" dirty="0"/>
              <a:t>+ </a:t>
            </a:r>
            <a:r>
              <a:rPr lang="en-US" dirty="0">
                <a:solidFill>
                  <a:srgbClr val="FF0000"/>
                </a:solidFill>
              </a:rPr>
              <a:t>1</a:t>
            </a:r>
          </a:p>
          <a:p>
            <a:r>
              <a:rPr lang="en-US" dirty="0"/>
              <a:t>            =  </a:t>
            </a:r>
            <a:r>
              <a:rPr lang="en-US" dirty="0">
                <a:solidFill>
                  <a:schemeClr val="accent1">
                    <a:lumMod val="50000"/>
                  </a:schemeClr>
                </a:solidFill>
              </a:rPr>
              <a:t>1*# of </a:t>
            </a:r>
            <a:r>
              <a:rPr lang="en-US" dirty="0" err="1">
                <a:solidFill>
                  <a:schemeClr val="accent1">
                    <a:lumMod val="50000"/>
                  </a:schemeClr>
                </a:solidFill>
              </a:rPr>
              <a:t>elem</a:t>
            </a:r>
            <a:r>
              <a:rPr lang="en-US" dirty="0">
                <a:solidFill>
                  <a:schemeClr val="accent1">
                    <a:lumMod val="50000"/>
                  </a:schemeClr>
                </a:solidFill>
              </a:rPr>
              <a:t>/1D array</a:t>
            </a:r>
            <a:r>
              <a:rPr lang="en-US" dirty="0"/>
              <a:t> + </a:t>
            </a:r>
            <a:r>
              <a:rPr lang="en-US" dirty="0">
                <a:solidFill>
                  <a:srgbClr val="FF0000"/>
                </a:solidFill>
              </a:rPr>
              <a:t>1</a:t>
            </a:r>
          </a:p>
          <a:p>
            <a:r>
              <a:rPr lang="en-US" dirty="0"/>
              <a:t>             = </a:t>
            </a:r>
            <a:r>
              <a:rPr lang="en-US" dirty="0">
                <a:solidFill>
                  <a:schemeClr val="accent1">
                    <a:lumMod val="50000"/>
                  </a:schemeClr>
                </a:solidFill>
              </a:rPr>
              <a:t>1 * 4 </a:t>
            </a:r>
            <a:r>
              <a:rPr lang="en-US" dirty="0"/>
              <a:t>+ </a:t>
            </a:r>
            <a:r>
              <a:rPr lang="en-US" dirty="0">
                <a:solidFill>
                  <a:srgbClr val="FF0000"/>
                </a:solidFill>
              </a:rPr>
              <a:t>1</a:t>
            </a:r>
          </a:p>
          <a:p>
            <a:r>
              <a:rPr lang="en-US" dirty="0">
                <a:solidFill>
                  <a:srgbClr val="FF0000"/>
                </a:solidFill>
              </a:rPr>
              <a:t>             = </a:t>
            </a:r>
            <a:r>
              <a:rPr lang="en-US" dirty="0"/>
              <a:t>5 </a:t>
            </a:r>
            <a:r>
              <a:rPr lang="en-US" dirty="0" err="1"/>
              <a:t>elems</a:t>
            </a:r>
            <a:r>
              <a:rPr lang="en-US" dirty="0"/>
              <a:t> from start = 20 bytes (if int)</a:t>
            </a:r>
          </a:p>
        </p:txBody>
      </p:sp>
      <p:sp>
        <p:nvSpPr>
          <p:cNvPr id="15" name="TextBox 14">
            <a:extLst>
              <a:ext uri="{FF2B5EF4-FFF2-40B4-BE49-F238E27FC236}">
                <a16:creationId xmlns:a16="http://schemas.microsoft.com/office/drawing/2014/main" id="{C6F894A4-3E5B-8936-44DC-8E69720477A9}"/>
              </a:ext>
            </a:extLst>
          </p:cNvPr>
          <p:cNvSpPr txBox="1"/>
          <p:nvPr/>
        </p:nvSpPr>
        <p:spPr>
          <a:xfrm>
            <a:off x="5410200" y="2642962"/>
            <a:ext cx="4572000" cy="461665"/>
          </a:xfrm>
          <a:prstGeom prst="rect">
            <a:avLst/>
          </a:prstGeom>
          <a:noFill/>
        </p:spPr>
        <p:txBody>
          <a:bodyPr wrap="square">
            <a:spAutoFit/>
          </a:bodyPr>
          <a:lstStyle/>
          <a:p>
            <a:r>
              <a:rPr lang="en-US" dirty="0">
                <a:solidFill>
                  <a:srgbClr val="FF0000"/>
                </a:solidFill>
              </a:rPr>
              <a:t>1</a:t>
            </a:r>
            <a:endParaRPr lang="en-US" dirty="0"/>
          </a:p>
        </p:txBody>
      </p:sp>
      <p:sp>
        <p:nvSpPr>
          <p:cNvPr id="17" name="TextBox 16">
            <a:extLst>
              <a:ext uri="{FF2B5EF4-FFF2-40B4-BE49-F238E27FC236}">
                <a16:creationId xmlns:a16="http://schemas.microsoft.com/office/drawing/2014/main" id="{45E1F3FB-A3B2-3339-FEA8-C5E82F2E374B}"/>
              </a:ext>
            </a:extLst>
          </p:cNvPr>
          <p:cNvSpPr txBox="1"/>
          <p:nvPr/>
        </p:nvSpPr>
        <p:spPr>
          <a:xfrm rot="16200000">
            <a:off x="5396034" y="2408242"/>
            <a:ext cx="360423" cy="461665"/>
          </a:xfrm>
          <a:prstGeom prst="rect">
            <a:avLst/>
          </a:prstGeom>
          <a:noFill/>
        </p:spPr>
        <p:txBody>
          <a:bodyPr wrap="square">
            <a:spAutoFit/>
          </a:bodyPr>
          <a:lstStyle/>
          <a:p>
            <a:r>
              <a:rPr lang="en-US" dirty="0">
                <a:solidFill>
                  <a:srgbClr val="FF0000"/>
                </a:solidFill>
              </a:rPr>
              <a:t>{</a:t>
            </a:r>
            <a:endParaRPr lang="en-US" dirty="0"/>
          </a:p>
        </p:txBody>
      </p:sp>
      <p:sp>
        <p:nvSpPr>
          <p:cNvPr id="19" name="TextBox 18">
            <a:extLst>
              <a:ext uri="{FF2B5EF4-FFF2-40B4-BE49-F238E27FC236}">
                <a16:creationId xmlns:a16="http://schemas.microsoft.com/office/drawing/2014/main" id="{F9B82F2E-D7D4-C75F-BB3C-F8DF2CB73790}"/>
              </a:ext>
            </a:extLst>
          </p:cNvPr>
          <p:cNvSpPr txBox="1"/>
          <p:nvPr/>
        </p:nvSpPr>
        <p:spPr>
          <a:xfrm>
            <a:off x="4140631" y="2601917"/>
            <a:ext cx="4994328" cy="461665"/>
          </a:xfrm>
          <a:prstGeom prst="rect">
            <a:avLst/>
          </a:prstGeom>
          <a:noFill/>
        </p:spPr>
        <p:txBody>
          <a:bodyPr wrap="square">
            <a:spAutoFit/>
          </a:bodyPr>
          <a:lstStyle/>
          <a:p>
            <a:r>
              <a:rPr lang="en-US" dirty="0">
                <a:ln>
                  <a:solidFill>
                    <a:schemeClr val="accent1">
                      <a:lumMod val="50000"/>
                    </a:schemeClr>
                  </a:solidFill>
                </a:ln>
                <a:solidFill>
                  <a:schemeClr val="accent1">
                    <a:lumMod val="50000"/>
                  </a:schemeClr>
                </a:solidFill>
              </a:rPr>
              <a:t>4 </a:t>
            </a:r>
            <a:r>
              <a:rPr lang="en-US" dirty="0" err="1">
                <a:ln>
                  <a:solidFill>
                    <a:schemeClr val="accent1">
                      <a:lumMod val="50000"/>
                    </a:schemeClr>
                  </a:solidFill>
                </a:ln>
                <a:solidFill>
                  <a:schemeClr val="accent1">
                    <a:lumMod val="50000"/>
                  </a:schemeClr>
                </a:solidFill>
              </a:rPr>
              <a:t>elem</a:t>
            </a:r>
            <a:endParaRPr lang="en-US" dirty="0">
              <a:ln>
                <a:solidFill>
                  <a:schemeClr val="accent1">
                    <a:lumMod val="50000"/>
                  </a:schemeClr>
                </a:solidFill>
              </a:ln>
              <a:solidFill>
                <a:schemeClr val="accent1">
                  <a:lumMod val="50000"/>
                </a:schemeClr>
              </a:solidFill>
            </a:endParaRPr>
          </a:p>
        </p:txBody>
      </p:sp>
      <p:cxnSp>
        <p:nvCxnSpPr>
          <p:cNvPr id="22" name="Straight Arrow Connector 21">
            <a:extLst>
              <a:ext uri="{FF2B5EF4-FFF2-40B4-BE49-F238E27FC236}">
                <a16:creationId xmlns:a16="http://schemas.microsoft.com/office/drawing/2014/main" id="{7CD659D5-2551-1F76-54D7-A6F00DE61926}"/>
              </a:ext>
            </a:extLst>
          </p:cNvPr>
          <p:cNvCxnSpPr>
            <a:cxnSpLocks/>
            <a:endCxn id="17" idx="0"/>
          </p:cNvCxnSpPr>
          <p:nvPr/>
        </p:nvCxnSpPr>
        <p:spPr bwMode="auto">
          <a:xfrm flipV="1">
            <a:off x="3847472" y="2639074"/>
            <a:ext cx="1497941" cy="3888"/>
          </a:xfrm>
          <a:prstGeom prst="straightConnector1">
            <a:avLst/>
          </a:prstGeom>
          <a:noFill/>
          <a:ln w="25400" cap="flat" cmpd="sng" algn="ctr">
            <a:solidFill>
              <a:schemeClr val="accent1">
                <a:lumMod val="50000"/>
              </a:schemeClr>
            </a:solidFill>
            <a:prstDash val="solid"/>
            <a:round/>
            <a:headEnd type="triangle"/>
            <a:tailEnd type="triangle"/>
          </a:ln>
          <a:effectLst/>
        </p:spPr>
      </p:cxnSp>
    </p:spTree>
    <p:extLst>
      <p:ext uri="{BB962C8B-B14F-4D97-AF65-F5344CB8AC3E}">
        <p14:creationId xmlns:p14="http://schemas.microsoft.com/office/powerpoint/2010/main" val="18038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5A7D-DCE1-FE3B-F927-41DAD5BF5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0DF2F-E91E-61DC-6F69-118C1BA25103}"/>
              </a:ext>
            </a:extLst>
          </p:cNvPr>
          <p:cNvSpPr>
            <a:spLocks noGrp="1"/>
          </p:cNvSpPr>
          <p:nvPr>
            <p:ph type="title"/>
          </p:nvPr>
        </p:nvSpPr>
        <p:spPr>
          <a:xfrm>
            <a:off x="361500" y="304800"/>
            <a:ext cx="8405982" cy="762000"/>
          </a:xfrm>
        </p:spPr>
        <p:txBody>
          <a:bodyPr/>
          <a:lstStyle/>
          <a:p>
            <a:r>
              <a:rPr lang="en-US" dirty="0"/>
              <a:t>Address calculation</a:t>
            </a:r>
          </a:p>
        </p:txBody>
      </p:sp>
      <p:sp>
        <p:nvSpPr>
          <p:cNvPr id="4" name="Slide Number Placeholder 3">
            <a:extLst>
              <a:ext uri="{FF2B5EF4-FFF2-40B4-BE49-F238E27FC236}">
                <a16:creationId xmlns:a16="http://schemas.microsoft.com/office/drawing/2014/main" id="{9BFD5AA9-95E8-C1D6-8E7D-759DFDFD4443}"/>
              </a:ext>
            </a:extLst>
          </p:cNvPr>
          <p:cNvSpPr>
            <a:spLocks noGrp="1"/>
          </p:cNvSpPr>
          <p:nvPr>
            <p:ph type="sldNum" sz="quarter" idx="10"/>
          </p:nvPr>
        </p:nvSpPr>
        <p:spPr/>
        <p:txBody>
          <a:bodyPr/>
          <a:lstStyle/>
          <a:p>
            <a:fld id="{7CBE8339-D2AD-46DC-A898-FD1E949067F0}" type="slidenum">
              <a:rPr lang="en-US" smtClean="0"/>
              <a:pPr/>
              <a:t>11</a:t>
            </a:fld>
            <a:endParaRPr lang="en-US" dirty="0"/>
          </a:p>
        </p:txBody>
      </p:sp>
      <p:graphicFrame>
        <p:nvGraphicFramePr>
          <p:cNvPr id="5" name="Table 4">
            <a:extLst>
              <a:ext uri="{FF2B5EF4-FFF2-40B4-BE49-F238E27FC236}">
                <a16:creationId xmlns:a16="http://schemas.microsoft.com/office/drawing/2014/main" id="{F29B8330-BB72-E745-2843-425DB7210F82}"/>
              </a:ext>
            </a:extLst>
          </p:cNvPr>
          <p:cNvGraphicFramePr>
            <a:graphicFrameLocks noGrp="1"/>
          </p:cNvGraphicFramePr>
          <p:nvPr/>
        </p:nvGraphicFramePr>
        <p:xfrm>
          <a:off x="3847472" y="1723644"/>
          <a:ext cx="4718304" cy="758952"/>
        </p:xfrm>
        <a:graphic>
          <a:graphicData uri="http://schemas.openxmlformats.org/drawingml/2006/table">
            <a:tbl>
              <a:tblPr firstRow="1" bandRow="1">
                <a:tableStyleId>{5940675A-B579-460E-94D1-54222C63F5DA}</a:tableStyleId>
              </a:tblPr>
              <a:tblGrid>
                <a:gridCol w="393192">
                  <a:extLst>
                    <a:ext uri="{9D8B030D-6E8A-4147-A177-3AD203B41FA5}">
                      <a16:colId xmlns:a16="http://schemas.microsoft.com/office/drawing/2014/main" val="20000"/>
                    </a:ext>
                  </a:extLst>
                </a:gridCol>
                <a:gridCol w="393192">
                  <a:extLst>
                    <a:ext uri="{9D8B030D-6E8A-4147-A177-3AD203B41FA5}">
                      <a16:colId xmlns:a16="http://schemas.microsoft.com/office/drawing/2014/main" val="20001"/>
                    </a:ext>
                  </a:extLst>
                </a:gridCol>
                <a:gridCol w="393192">
                  <a:extLst>
                    <a:ext uri="{9D8B030D-6E8A-4147-A177-3AD203B41FA5}">
                      <a16:colId xmlns:a16="http://schemas.microsoft.com/office/drawing/2014/main" val="20002"/>
                    </a:ext>
                  </a:extLst>
                </a:gridCol>
                <a:gridCol w="393192">
                  <a:extLst>
                    <a:ext uri="{9D8B030D-6E8A-4147-A177-3AD203B41FA5}">
                      <a16:colId xmlns:a16="http://schemas.microsoft.com/office/drawing/2014/main" val="20003"/>
                    </a:ext>
                  </a:extLst>
                </a:gridCol>
                <a:gridCol w="393192">
                  <a:extLst>
                    <a:ext uri="{9D8B030D-6E8A-4147-A177-3AD203B41FA5}">
                      <a16:colId xmlns:a16="http://schemas.microsoft.com/office/drawing/2014/main" val="20004"/>
                    </a:ext>
                  </a:extLst>
                </a:gridCol>
                <a:gridCol w="393192">
                  <a:extLst>
                    <a:ext uri="{9D8B030D-6E8A-4147-A177-3AD203B41FA5}">
                      <a16:colId xmlns:a16="http://schemas.microsoft.com/office/drawing/2014/main" val="20005"/>
                    </a:ext>
                  </a:extLst>
                </a:gridCol>
                <a:gridCol w="393192">
                  <a:extLst>
                    <a:ext uri="{9D8B030D-6E8A-4147-A177-3AD203B41FA5}">
                      <a16:colId xmlns:a16="http://schemas.microsoft.com/office/drawing/2014/main" val="20006"/>
                    </a:ext>
                  </a:extLst>
                </a:gridCol>
                <a:gridCol w="393192">
                  <a:extLst>
                    <a:ext uri="{9D8B030D-6E8A-4147-A177-3AD203B41FA5}">
                      <a16:colId xmlns:a16="http://schemas.microsoft.com/office/drawing/2014/main" val="20007"/>
                    </a:ext>
                  </a:extLst>
                </a:gridCol>
                <a:gridCol w="393192">
                  <a:extLst>
                    <a:ext uri="{9D8B030D-6E8A-4147-A177-3AD203B41FA5}">
                      <a16:colId xmlns:a16="http://schemas.microsoft.com/office/drawing/2014/main" val="20008"/>
                    </a:ext>
                  </a:extLst>
                </a:gridCol>
                <a:gridCol w="393192">
                  <a:extLst>
                    <a:ext uri="{9D8B030D-6E8A-4147-A177-3AD203B41FA5}">
                      <a16:colId xmlns:a16="http://schemas.microsoft.com/office/drawing/2014/main" val="20009"/>
                    </a:ext>
                  </a:extLst>
                </a:gridCol>
                <a:gridCol w="393192">
                  <a:extLst>
                    <a:ext uri="{9D8B030D-6E8A-4147-A177-3AD203B41FA5}">
                      <a16:colId xmlns:a16="http://schemas.microsoft.com/office/drawing/2014/main" val="20010"/>
                    </a:ext>
                  </a:extLst>
                </a:gridCol>
                <a:gridCol w="393192">
                  <a:extLst>
                    <a:ext uri="{9D8B030D-6E8A-4147-A177-3AD203B41FA5}">
                      <a16:colId xmlns:a16="http://schemas.microsoft.com/office/drawing/2014/main" val="20011"/>
                    </a:ext>
                  </a:extLst>
                </a:gridCol>
              </a:tblGrid>
              <a:tr h="758952">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[0]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[1]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F5BD"/>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[0]</a:t>
                      </a:r>
                      <a:endParaRPr lang="en-US" sz="14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[1]</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[2]</a:t>
                      </a:r>
                      <a:endParaRPr lang="en-US" sz="14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tc>
                  <a:txBody>
                    <a:bodyPr/>
                    <a:lstStyle/>
                    <a:p>
                      <a:pPr algn="ctr"/>
                      <a:r>
                        <a:rPr lang="en-US" sz="1400" dirty="0">
                          <a:latin typeface="Courier New" panose="02070309020205020404" pitchFamily="49" charset="0"/>
                          <a:cs typeface="Courier New" panose="02070309020205020404" pitchFamily="49" charset="0"/>
                        </a:rPr>
                        <a:t>a</a:t>
                      </a:r>
                      <a:r>
                        <a:rPr lang="en-US" sz="1400" baseline="0" dirty="0">
                          <a:latin typeface="Courier New" panose="02070309020205020404" pitchFamily="49" charset="0"/>
                          <a:cs typeface="Courier New" panose="02070309020205020404" pitchFamily="49" charset="0"/>
                        </a:rPr>
                        <a:t> [2] [3]</a:t>
                      </a:r>
                      <a:endParaRPr lang="en-US" sz="14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6D6F5"/>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5809E785-4102-BEE7-72F2-5FACE8AB65B2}"/>
              </a:ext>
            </a:extLst>
          </p:cNvPr>
          <p:cNvGraphicFramePr>
            <a:graphicFrameLocks noGrp="1"/>
          </p:cNvGraphicFramePr>
          <p:nvPr/>
        </p:nvGraphicFramePr>
        <p:xfrm>
          <a:off x="330124" y="1455420"/>
          <a:ext cx="3170609" cy="129540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000"/>
                    </a:ext>
                  </a:extLst>
                </a:gridCol>
                <a:gridCol w="61649">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9144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9144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7C7"/>
                    </a:solidFill>
                  </a:tcPr>
                </a:tc>
                <a:extLst>
                  <a:ext uri="{0D108BD9-81ED-4DB2-BD59-A6C34878D82A}">
                    <a16:rowId xmlns:a16="http://schemas.microsoft.com/office/drawing/2014/main" val="10000"/>
                  </a:ext>
                </a:extLst>
              </a:tr>
              <a:tr h="91440">
                <a:tc>
                  <a:txBody>
                    <a:bodyPr/>
                    <a:lstStyle/>
                    <a:p>
                      <a:pPr algn="ctr"/>
                      <a:endParaRPr lang="en-US" sz="5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5BD"/>
                    </a:solidFill>
                  </a:tcPr>
                </a:tc>
                <a:extLst>
                  <a:ext uri="{0D108BD9-81ED-4DB2-BD59-A6C34878D82A}">
                    <a16:rowId xmlns:a16="http://schemas.microsoft.com/office/drawing/2014/main" val="10002"/>
                  </a:ext>
                </a:extLst>
              </a:tr>
              <a:tr h="91440">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0</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1</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tc>
                  <a:txBody>
                    <a:bodyPr/>
                    <a:lstStyle/>
                    <a:p>
                      <a:pPr algn="ct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Courier New" panose="02070309020205020404" pitchFamily="49" charset="0"/>
                          <a:cs typeface="Courier New" panose="02070309020205020404" pitchFamily="49" charset="0"/>
                        </a:rPr>
                        <a:t>a</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2</a:t>
                      </a:r>
                      <a:r>
                        <a:rPr lang="en-US" sz="1600" dirty="0">
                          <a:latin typeface="Calibri" panose="020F0502020204030204" pitchFamily="34" charset="0"/>
                          <a:cs typeface="Calibri" panose="020F0502020204030204" pitchFamily="34" charset="0"/>
                        </a:rPr>
                        <a:t>][</a:t>
                      </a:r>
                      <a:r>
                        <a:rPr lang="en-US" sz="1600" dirty="0">
                          <a:latin typeface="Courier New" panose="02070309020205020404" pitchFamily="49" charset="0"/>
                          <a:cs typeface="Courier New" panose="02070309020205020404" pitchFamily="49" charset="0"/>
                        </a:rPr>
                        <a:t>3</a:t>
                      </a:r>
                      <a:r>
                        <a:rPr lang="en-US" sz="1600" dirty="0">
                          <a:latin typeface="Calibri" panose="020F0502020204030204" pitchFamily="34" charset="0"/>
                          <a:cs typeface="Calibri" panose="020F0502020204030204" pitchFamily="34" charset="0"/>
                        </a:rPr>
                        <a:t>]</a:t>
                      </a:r>
                      <a:endParaRPr lang="en-US" sz="16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6F5"/>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76EB5F76-07D5-D73B-DBB7-E2CAD8785120}"/>
              </a:ext>
            </a:extLst>
          </p:cNvPr>
          <p:cNvSpPr txBox="1"/>
          <p:nvPr/>
        </p:nvSpPr>
        <p:spPr>
          <a:xfrm>
            <a:off x="1524000" y="870749"/>
            <a:ext cx="7467600" cy="461665"/>
          </a:xfrm>
          <a:prstGeom prst="rect">
            <a:avLst/>
          </a:prstGeom>
          <a:noFill/>
        </p:spPr>
        <p:txBody>
          <a:bodyPr wrap="square">
            <a:spAutoFit/>
          </a:bodyPr>
          <a:lstStyle/>
          <a:p>
            <a:r>
              <a:rPr lang="en-US" dirty="0"/>
              <a:t>2D array: int a</a:t>
            </a:r>
            <a:r>
              <a:rPr lang="en-US" dirty="0">
                <a:solidFill>
                  <a:schemeClr val="accent1">
                    <a:lumMod val="50000"/>
                  </a:schemeClr>
                </a:solidFill>
              </a:rPr>
              <a:t>[3]</a:t>
            </a:r>
            <a:r>
              <a:rPr lang="en-US" dirty="0">
                <a:solidFill>
                  <a:srgbClr val="FF0000"/>
                </a:solidFill>
              </a:rPr>
              <a:t>[4]. </a:t>
            </a:r>
            <a:r>
              <a:rPr lang="en-US" dirty="0"/>
              <a:t>Find offset of a</a:t>
            </a:r>
            <a:r>
              <a:rPr lang="en-US" dirty="0">
                <a:solidFill>
                  <a:schemeClr val="accent1">
                    <a:lumMod val="50000"/>
                  </a:schemeClr>
                </a:solidFill>
              </a:rPr>
              <a:t>[2]</a:t>
            </a:r>
            <a:r>
              <a:rPr lang="en-US" dirty="0">
                <a:solidFill>
                  <a:srgbClr val="FF0000"/>
                </a:solidFill>
              </a:rPr>
              <a:t>[1] </a:t>
            </a:r>
            <a:r>
              <a:rPr lang="en-US" dirty="0"/>
              <a:t>in elements </a:t>
            </a:r>
            <a:r>
              <a:rPr lang="en-US" dirty="0" err="1"/>
              <a:t>i</a:t>
            </a:r>
            <a:r>
              <a:rPr lang="en-US" dirty="0"/>
              <a:t>=1,j=1</a:t>
            </a:r>
          </a:p>
        </p:txBody>
      </p:sp>
      <p:sp>
        <p:nvSpPr>
          <p:cNvPr id="9" name="Rectangle 8">
            <a:extLst>
              <a:ext uri="{FF2B5EF4-FFF2-40B4-BE49-F238E27FC236}">
                <a16:creationId xmlns:a16="http://schemas.microsoft.com/office/drawing/2014/main" id="{03772C4F-CF86-5890-6A6C-0184B48C6F82}"/>
              </a:ext>
            </a:extLst>
          </p:cNvPr>
          <p:cNvSpPr/>
          <p:nvPr/>
        </p:nvSpPr>
        <p:spPr bwMode="auto">
          <a:xfrm>
            <a:off x="7391400" y="1611317"/>
            <a:ext cx="457200" cy="9906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ln>
                <a:solidFill>
                  <a:srgbClr val="FF0000"/>
                </a:solidFill>
              </a:ln>
              <a:solidFill>
                <a:srgbClr val="C00000"/>
              </a:solidFill>
              <a:latin typeface="Calibri" charset="0"/>
              <a:ea typeface="Calibri" charset="0"/>
              <a:cs typeface="Calibri" charset="0"/>
            </a:endParaRPr>
          </a:p>
        </p:txBody>
      </p:sp>
      <p:sp>
        <p:nvSpPr>
          <p:cNvPr id="11" name="TextBox 10">
            <a:extLst>
              <a:ext uri="{FF2B5EF4-FFF2-40B4-BE49-F238E27FC236}">
                <a16:creationId xmlns:a16="http://schemas.microsoft.com/office/drawing/2014/main" id="{B86C42FA-B0C6-5C84-0119-4152FE04E4D7}"/>
              </a:ext>
            </a:extLst>
          </p:cNvPr>
          <p:cNvSpPr txBox="1"/>
          <p:nvPr/>
        </p:nvSpPr>
        <p:spPr>
          <a:xfrm>
            <a:off x="2286000" y="3209410"/>
            <a:ext cx="5867400" cy="1569660"/>
          </a:xfrm>
          <a:prstGeom prst="rect">
            <a:avLst/>
          </a:prstGeom>
          <a:noFill/>
        </p:spPr>
        <p:txBody>
          <a:bodyPr wrap="square">
            <a:spAutoFit/>
          </a:bodyPr>
          <a:lstStyle/>
          <a:p>
            <a:r>
              <a:rPr lang="en-US" dirty="0"/>
              <a:t>a</a:t>
            </a:r>
            <a:r>
              <a:rPr lang="en-US" dirty="0">
                <a:solidFill>
                  <a:schemeClr val="accent1">
                    <a:lumMod val="50000"/>
                  </a:schemeClr>
                </a:solidFill>
              </a:rPr>
              <a:t>[2]</a:t>
            </a:r>
            <a:r>
              <a:rPr lang="en-US" dirty="0"/>
              <a:t>[</a:t>
            </a:r>
            <a:r>
              <a:rPr lang="en-US" dirty="0">
                <a:solidFill>
                  <a:srgbClr val="FF0000"/>
                </a:solidFill>
              </a:rPr>
              <a:t>1</a:t>
            </a:r>
            <a:r>
              <a:rPr lang="en-US" dirty="0"/>
              <a:t>] =  </a:t>
            </a:r>
            <a:r>
              <a:rPr lang="en-US" dirty="0">
                <a:solidFill>
                  <a:schemeClr val="accent1">
                    <a:lumMod val="50000"/>
                  </a:schemeClr>
                </a:solidFill>
              </a:rPr>
              <a:t>Address of A[2][0] </a:t>
            </a:r>
            <a:r>
              <a:rPr lang="en-US" dirty="0"/>
              <a:t>+ </a:t>
            </a:r>
            <a:r>
              <a:rPr lang="en-US" dirty="0">
                <a:solidFill>
                  <a:srgbClr val="FF0000"/>
                </a:solidFill>
              </a:rPr>
              <a:t>1</a:t>
            </a:r>
          </a:p>
          <a:p>
            <a:r>
              <a:rPr lang="en-US" dirty="0"/>
              <a:t>            =  </a:t>
            </a:r>
            <a:r>
              <a:rPr lang="en-US" dirty="0">
                <a:solidFill>
                  <a:schemeClr val="accent1">
                    <a:lumMod val="50000"/>
                  </a:schemeClr>
                </a:solidFill>
              </a:rPr>
              <a:t>2*# of </a:t>
            </a:r>
            <a:r>
              <a:rPr lang="en-US" dirty="0" err="1">
                <a:solidFill>
                  <a:schemeClr val="accent1">
                    <a:lumMod val="50000"/>
                  </a:schemeClr>
                </a:solidFill>
              </a:rPr>
              <a:t>elem</a:t>
            </a:r>
            <a:r>
              <a:rPr lang="en-US" dirty="0">
                <a:solidFill>
                  <a:schemeClr val="accent1">
                    <a:lumMod val="50000"/>
                  </a:schemeClr>
                </a:solidFill>
              </a:rPr>
              <a:t>/1D array</a:t>
            </a:r>
            <a:r>
              <a:rPr lang="en-US" dirty="0"/>
              <a:t> + </a:t>
            </a:r>
            <a:r>
              <a:rPr lang="en-US" dirty="0">
                <a:solidFill>
                  <a:srgbClr val="FF0000"/>
                </a:solidFill>
              </a:rPr>
              <a:t>1</a:t>
            </a:r>
          </a:p>
          <a:p>
            <a:r>
              <a:rPr lang="en-US" dirty="0"/>
              <a:t>             = </a:t>
            </a:r>
            <a:r>
              <a:rPr lang="en-US" dirty="0">
                <a:solidFill>
                  <a:schemeClr val="accent1">
                    <a:lumMod val="50000"/>
                  </a:schemeClr>
                </a:solidFill>
              </a:rPr>
              <a:t>2 * 4 </a:t>
            </a:r>
            <a:r>
              <a:rPr lang="en-US" dirty="0"/>
              <a:t>+ </a:t>
            </a:r>
            <a:r>
              <a:rPr lang="en-US" dirty="0">
                <a:solidFill>
                  <a:srgbClr val="FF0000"/>
                </a:solidFill>
              </a:rPr>
              <a:t>1</a:t>
            </a:r>
          </a:p>
          <a:p>
            <a:r>
              <a:rPr lang="en-US" dirty="0"/>
              <a:t>             = 9 </a:t>
            </a:r>
            <a:r>
              <a:rPr lang="en-US" dirty="0" err="1"/>
              <a:t>elems</a:t>
            </a:r>
            <a:r>
              <a:rPr lang="en-US" dirty="0"/>
              <a:t> from start = 36 bytes (if int)</a:t>
            </a:r>
          </a:p>
        </p:txBody>
      </p:sp>
      <p:sp>
        <p:nvSpPr>
          <p:cNvPr id="15" name="TextBox 14">
            <a:extLst>
              <a:ext uri="{FF2B5EF4-FFF2-40B4-BE49-F238E27FC236}">
                <a16:creationId xmlns:a16="http://schemas.microsoft.com/office/drawing/2014/main" id="{EC46AED6-B761-3B08-27B3-FAD396FCC268}"/>
              </a:ext>
            </a:extLst>
          </p:cNvPr>
          <p:cNvSpPr txBox="1"/>
          <p:nvPr/>
        </p:nvSpPr>
        <p:spPr>
          <a:xfrm>
            <a:off x="7010400" y="2674831"/>
            <a:ext cx="4572000" cy="461665"/>
          </a:xfrm>
          <a:prstGeom prst="rect">
            <a:avLst/>
          </a:prstGeom>
          <a:noFill/>
        </p:spPr>
        <p:txBody>
          <a:bodyPr wrap="square">
            <a:spAutoFit/>
          </a:bodyPr>
          <a:lstStyle/>
          <a:p>
            <a:r>
              <a:rPr lang="en-US" dirty="0">
                <a:solidFill>
                  <a:srgbClr val="FF0000"/>
                </a:solidFill>
              </a:rPr>
              <a:t>1</a:t>
            </a:r>
            <a:endParaRPr lang="en-US" dirty="0"/>
          </a:p>
        </p:txBody>
      </p:sp>
      <p:sp>
        <p:nvSpPr>
          <p:cNvPr id="17" name="TextBox 16">
            <a:extLst>
              <a:ext uri="{FF2B5EF4-FFF2-40B4-BE49-F238E27FC236}">
                <a16:creationId xmlns:a16="http://schemas.microsoft.com/office/drawing/2014/main" id="{9A2570F9-7AFC-6C4B-2A00-709FCBE8B642}"/>
              </a:ext>
            </a:extLst>
          </p:cNvPr>
          <p:cNvSpPr txBox="1"/>
          <p:nvPr/>
        </p:nvSpPr>
        <p:spPr>
          <a:xfrm rot="16200000">
            <a:off x="6966744" y="2403067"/>
            <a:ext cx="360423" cy="461665"/>
          </a:xfrm>
          <a:prstGeom prst="rect">
            <a:avLst/>
          </a:prstGeom>
          <a:noFill/>
        </p:spPr>
        <p:txBody>
          <a:bodyPr wrap="square">
            <a:spAutoFit/>
          </a:bodyPr>
          <a:lstStyle/>
          <a:p>
            <a:r>
              <a:rPr lang="en-US" dirty="0">
                <a:solidFill>
                  <a:srgbClr val="FF0000"/>
                </a:solidFill>
              </a:rPr>
              <a:t>{</a:t>
            </a:r>
            <a:endParaRPr lang="en-US" dirty="0"/>
          </a:p>
        </p:txBody>
      </p:sp>
      <p:sp>
        <p:nvSpPr>
          <p:cNvPr id="19" name="TextBox 18">
            <a:extLst>
              <a:ext uri="{FF2B5EF4-FFF2-40B4-BE49-F238E27FC236}">
                <a16:creationId xmlns:a16="http://schemas.microsoft.com/office/drawing/2014/main" id="{27F45ED2-6D54-C65D-9AFC-F60AAE64AD6B}"/>
              </a:ext>
            </a:extLst>
          </p:cNvPr>
          <p:cNvSpPr txBox="1"/>
          <p:nvPr/>
        </p:nvSpPr>
        <p:spPr>
          <a:xfrm>
            <a:off x="4114800" y="2613375"/>
            <a:ext cx="2339658" cy="461665"/>
          </a:xfrm>
          <a:prstGeom prst="rect">
            <a:avLst/>
          </a:prstGeom>
          <a:noFill/>
        </p:spPr>
        <p:txBody>
          <a:bodyPr wrap="square">
            <a:spAutoFit/>
          </a:bodyPr>
          <a:lstStyle/>
          <a:p>
            <a:r>
              <a:rPr lang="en-US" dirty="0">
                <a:ln>
                  <a:solidFill>
                    <a:schemeClr val="accent1">
                      <a:lumMod val="50000"/>
                    </a:schemeClr>
                  </a:solidFill>
                </a:ln>
                <a:solidFill>
                  <a:schemeClr val="accent1">
                    <a:lumMod val="50000"/>
                  </a:schemeClr>
                </a:solidFill>
              </a:rPr>
              <a:t>2*4 </a:t>
            </a:r>
            <a:r>
              <a:rPr lang="en-US" dirty="0" err="1">
                <a:ln>
                  <a:solidFill>
                    <a:schemeClr val="accent1">
                      <a:lumMod val="50000"/>
                    </a:schemeClr>
                  </a:solidFill>
                </a:ln>
                <a:solidFill>
                  <a:schemeClr val="accent1">
                    <a:lumMod val="50000"/>
                  </a:schemeClr>
                </a:solidFill>
              </a:rPr>
              <a:t>elem</a:t>
            </a:r>
            <a:r>
              <a:rPr lang="en-US" dirty="0">
                <a:ln>
                  <a:solidFill>
                    <a:schemeClr val="accent1">
                      <a:lumMod val="50000"/>
                    </a:schemeClr>
                  </a:solidFill>
                </a:ln>
                <a:solidFill>
                  <a:schemeClr val="accent1">
                    <a:lumMod val="50000"/>
                  </a:schemeClr>
                </a:solidFill>
              </a:rPr>
              <a:t> = 8 </a:t>
            </a:r>
            <a:r>
              <a:rPr lang="en-US" dirty="0" err="1">
                <a:ln>
                  <a:solidFill>
                    <a:schemeClr val="accent1">
                      <a:lumMod val="50000"/>
                    </a:schemeClr>
                  </a:solidFill>
                </a:ln>
                <a:solidFill>
                  <a:schemeClr val="accent1">
                    <a:lumMod val="50000"/>
                  </a:schemeClr>
                </a:solidFill>
              </a:rPr>
              <a:t>elem</a:t>
            </a:r>
            <a:endParaRPr lang="en-US" dirty="0">
              <a:ln>
                <a:solidFill>
                  <a:schemeClr val="accent1">
                    <a:lumMod val="50000"/>
                  </a:schemeClr>
                </a:solidFill>
              </a:ln>
              <a:solidFill>
                <a:schemeClr val="accent1">
                  <a:lumMod val="50000"/>
                </a:schemeClr>
              </a:solidFill>
            </a:endParaRPr>
          </a:p>
        </p:txBody>
      </p:sp>
      <p:cxnSp>
        <p:nvCxnSpPr>
          <p:cNvPr id="22" name="Straight Arrow Connector 21">
            <a:extLst>
              <a:ext uri="{FF2B5EF4-FFF2-40B4-BE49-F238E27FC236}">
                <a16:creationId xmlns:a16="http://schemas.microsoft.com/office/drawing/2014/main" id="{B4CA573D-0F1E-CCAC-6D52-CE1C5A121CAF}"/>
              </a:ext>
            </a:extLst>
          </p:cNvPr>
          <p:cNvCxnSpPr>
            <a:cxnSpLocks/>
            <a:endCxn id="17" idx="0"/>
          </p:cNvCxnSpPr>
          <p:nvPr/>
        </p:nvCxnSpPr>
        <p:spPr bwMode="auto">
          <a:xfrm>
            <a:off x="3847472" y="2620856"/>
            <a:ext cx="3068651" cy="13043"/>
          </a:xfrm>
          <a:prstGeom prst="straightConnector1">
            <a:avLst/>
          </a:prstGeom>
          <a:noFill/>
          <a:ln w="25400" cap="flat" cmpd="sng" algn="ctr">
            <a:solidFill>
              <a:schemeClr val="accent1">
                <a:lumMod val="50000"/>
              </a:schemeClr>
            </a:solidFill>
            <a:prstDash val="solid"/>
            <a:round/>
            <a:headEnd type="triangle"/>
            <a:tailEnd type="triangle"/>
          </a:ln>
          <a:effectLst/>
        </p:spPr>
      </p:cxnSp>
    </p:spTree>
    <p:extLst>
      <p:ext uri="{BB962C8B-B14F-4D97-AF65-F5344CB8AC3E}">
        <p14:creationId xmlns:p14="http://schemas.microsoft.com/office/powerpoint/2010/main" val="406438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338DD5-C467-88A5-20D8-CDEE9CF7057E}"/>
              </a:ext>
            </a:extLst>
          </p:cNvPr>
          <p:cNvSpPr>
            <a:spLocks noGrp="1"/>
          </p:cNvSpPr>
          <p:nvPr>
            <p:ph type="body" sz="quarter" idx="21"/>
          </p:nvPr>
        </p:nvSpPr>
        <p:spPr/>
        <p:txBody>
          <a:bodyPr/>
          <a:lstStyle/>
          <a:p>
            <a:endParaRPr lang="en-US"/>
          </a:p>
        </p:txBody>
      </p:sp>
      <p:sp>
        <p:nvSpPr>
          <p:cNvPr id="5" name="Slide Number Placeholder 4">
            <a:extLst>
              <a:ext uri="{FF2B5EF4-FFF2-40B4-BE49-F238E27FC236}">
                <a16:creationId xmlns:a16="http://schemas.microsoft.com/office/drawing/2014/main" id="{DA4CC60A-B89F-897C-68BE-049B3C3EFBAA}"/>
              </a:ext>
            </a:extLst>
          </p:cNvPr>
          <p:cNvSpPr>
            <a:spLocks noGrp="1"/>
          </p:cNvSpPr>
          <p:nvPr>
            <p:ph type="sldNum" sz="quarter" idx="2"/>
          </p:nvPr>
        </p:nvSpPr>
        <p:spPr/>
        <p:txBody>
          <a:bodyPr/>
          <a:lstStyle/>
          <a:p>
            <a:fld id="{86CB4B4D-7CA3-9044-876B-883B54F8677D}" type="slidenum">
              <a:rPr lang="en-CA" smtClean="0"/>
              <a:t>12</a:t>
            </a:fld>
            <a:endParaRPr lang="en-CA"/>
          </a:p>
        </p:txBody>
      </p:sp>
      <p:sp>
        <p:nvSpPr>
          <p:cNvPr id="6" name="for (i = 0; i &lt; 4; i++) {…">
            <a:extLst>
              <a:ext uri="{FF2B5EF4-FFF2-40B4-BE49-F238E27FC236}">
                <a16:creationId xmlns:a16="http://schemas.microsoft.com/office/drawing/2014/main" id="{2ABCE130-A483-FE68-C601-3C4D89EE40B9}"/>
              </a:ext>
            </a:extLst>
          </p:cNvPr>
          <p:cNvSpPr txBox="1"/>
          <p:nvPr/>
        </p:nvSpPr>
        <p:spPr>
          <a:xfrm>
            <a:off x="1" y="569256"/>
            <a:ext cx="4165600" cy="1146468"/>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p>
            <a:pPr defTabSz="171450">
              <a:defRPr sz="8000">
                <a:solidFill>
                  <a:srgbClr val="D4D4D4"/>
                </a:solidFill>
                <a:latin typeface="Menlo Regular"/>
                <a:ea typeface="Menlo Regular"/>
                <a:cs typeface="Menlo Regular"/>
                <a:sym typeface="Menlo Regular"/>
              </a:defRPr>
            </a:pPr>
            <a:r>
              <a:rPr sz="2400" dirty="0">
                <a:solidFill>
                  <a:srgbClr val="569CD6"/>
                </a:solidFill>
              </a:rPr>
              <a:t>for</a:t>
            </a:r>
            <a:r>
              <a:rPr sz="2400" dirty="0"/>
              <a:t> (</a:t>
            </a:r>
            <a:r>
              <a:rPr sz="2400" dirty="0">
                <a:solidFill>
                  <a:srgbClr val="C8C8C8"/>
                </a:solidFill>
              </a:rPr>
              <a:t>i</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C8C8C8"/>
                </a:solidFill>
              </a:rPr>
              <a:t>i</a:t>
            </a:r>
            <a:r>
              <a:rPr sz="2400" dirty="0"/>
              <a:t> </a:t>
            </a:r>
            <a:r>
              <a:rPr sz="2400" dirty="0">
                <a:solidFill>
                  <a:srgbClr val="B4B4B4"/>
                </a:solidFill>
              </a:rPr>
              <a:t>&lt;</a:t>
            </a:r>
            <a:r>
              <a:rPr sz="2400" dirty="0"/>
              <a:t> </a:t>
            </a:r>
            <a:r>
              <a:rPr sz="2400" dirty="0">
                <a:solidFill>
                  <a:srgbClr val="B5CEA8"/>
                </a:solidFill>
              </a:rPr>
              <a:t>4</a:t>
            </a:r>
            <a:r>
              <a:rPr lang="en-CA" sz="2400" dirty="0">
                <a:solidFill>
                  <a:srgbClr val="B5CEA8"/>
                </a:solidFill>
              </a:rPr>
              <a:t>)</a:t>
            </a:r>
            <a:r>
              <a:rPr sz="2400" dirty="0"/>
              <a:t>{</a:t>
            </a:r>
          </a:p>
          <a:p>
            <a:pPr defTabSz="171450">
              <a:defRPr sz="8000">
                <a:solidFill>
                  <a:srgbClr val="D4D4D4"/>
                </a:solidFill>
                <a:latin typeface="Menlo Regular"/>
                <a:ea typeface="Menlo Regular"/>
                <a:cs typeface="Menlo Regular"/>
                <a:sym typeface="Menlo Regular"/>
              </a:defRPr>
            </a:pPr>
            <a:r>
              <a:rPr sz="2400" dirty="0"/>
              <a:t>   </a:t>
            </a:r>
            <a:r>
              <a:rPr sz="2400" dirty="0">
                <a:solidFill>
                  <a:srgbClr val="569CD6"/>
                </a:solidFill>
              </a:rPr>
              <a:t>for</a:t>
            </a:r>
            <a:r>
              <a:rPr sz="2400" dirty="0"/>
              <a:t>(</a:t>
            </a:r>
            <a:r>
              <a:rPr sz="2400" dirty="0">
                <a:solidFill>
                  <a:srgbClr val="C8C8C8"/>
                </a:solidFill>
              </a:rPr>
              <a:t>j</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B4B4B4"/>
                </a:solidFill>
              </a:rPr>
              <a:t>&lt;</a:t>
            </a:r>
            <a:r>
              <a:rPr lang="en-CA" sz="2400" dirty="0">
                <a:solidFill>
                  <a:srgbClr val="B4B4B4"/>
                </a:solidFill>
              </a:rPr>
              <a:t> 4) </a:t>
            </a:r>
            <a:r>
              <a:rPr sz="2400" dirty="0"/>
              <a:t>{</a:t>
            </a:r>
          </a:p>
          <a:p>
            <a:pPr defTabSz="171450">
              <a:defRPr sz="8000">
                <a:solidFill>
                  <a:srgbClr val="FF2600"/>
                </a:solidFill>
                <a:latin typeface="Menlo Regular"/>
                <a:ea typeface="Menlo Regular"/>
                <a:cs typeface="Menlo Regular"/>
                <a:sym typeface="Menlo Regular"/>
              </a:defRPr>
            </a:pPr>
            <a:r>
              <a:rPr sz="2400" dirty="0"/>
              <a:t>     A[i][j]</a:t>
            </a:r>
          </a:p>
        </p:txBody>
      </p:sp>
      <p:pic>
        <p:nvPicPr>
          <p:cNvPr id="7" name="lesson_05_row_major.gif" descr="lesson_05_row_major.gif">
            <a:extLst>
              <a:ext uri="{FF2B5EF4-FFF2-40B4-BE49-F238E27FC236}">
                <a16:creationId xmlns:a16="http://schemas.microsoft.com/office/drawing/2014/main" id="{95F5905D-694E-A2AE-A1D1-D41ED11493A3}"/>
              </a:ext>
            </a:extLst>
          </p:cNvPr>
          <p:cNvPicPr>
            <a:picLocks/>
          </p:cNvPicPr>
          <p:nvPr/>
        </p:nvPicPr>
        <p:blipFill>
          <a:blip r:embed="rId3"/>
          <a:stretch>
            <a:fillRect/>
          </a:stretch>
        </p:blipFill>
        <p:spPr>
          <a:xfrm>
            <a:off x="685824" y="3004117"/>
            <a:ext cx="3076098" cy="3076098"/>
          </a:xfrm>
          <a:prstGeom prst="rect">
            <a:avLst/>
          </a:prstGeom>
          <a:ln w="12700">
            <a:miter lim="400000"/>
          </a:ln>
        </p:spPr>
      </p:pic>
      <p:sp>
        <p:nvSpPr>
          <p:cNvPr id="8" name="for (i = 0; i &lt; 4; i++) {…">
            <a:extLst>
              <a:ext uri="{FF2B5EF4-FFF2-40B4-BE49-F238E27FC236}">
                <a16:creationId xmlns:a16="http://schemas.microsoft.com/office/drawing/2014/main" id="{9DA568E1-7A45-749F-BD14-FD6D71F92821}"/>
              </a:ext>
            </a:extLst>
          </p:cNvPr>
          <p:cNvSpPr txBox="1"/>
          <p:nvPr/>
        </p:nvSpPr>
        <p:spPr>
          <a:xfrm>
            <a:off x="4804227" y="535213"/>
            <a:ext cx="4165601" cy="1146468"/>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p>
            <a:pPr defTabSz="171450">
              <a:defRPr sz="8000">
                <a:solidFill>
                  <a:srgbClr val="D4D4D4"/>
                </a:solidFill>
                <a:latin typeface="Menlo Regular"/>
                <a:ea typeface="Menlo Regular"/>
                <a:cs typeface="Menlo Regular"/>
                <a:sym typeface="Menlo Regular"/>
              </a:defRPr>
            </a:pPr>
            <a:r>
              <a:rPr sz="2400" dirty="0">
                <a:solidFill>
                  <a:srgbClr val="569CD6"/>
                </a:solidFill>
              </a:rPr>
              <a:t>for</a:t>
            </a:r>
            <a:r>
              <a:rPr sz="2400" dirty="0"/>
              <a:t> (</a:t>
            </a:r>
            <a:r>
              <a:rPr sz="2400" dirty="0">
                <a:solidFill>
                  <a:srgbClr val="C8C8C8"/>
                </a:solidFill>
              </a:rPr>
              <a:t>i</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C8C8C8"/>
                </a:solidFill>
              </a:rPr>
              <a:t>i</a:t>
            </a:r>
            <a:r>
              <a:rPr sz="2400" dirty="0"/>
              <a:t> </a:t>
            </a:r>
            <a:r>
              <a:rPr sz="2400" dirty="0">
                <a:solidFill>
                  <a:srgbClr val="B4B4B4"/>
                </a:solidFill>
              </a:rPr>
              <a:t>&lt;</a:t>
            </a:r>
            <a:r>
              <a:rPr sz="2400" dirty="0"/>
              <a:t> </a:t>
            </a:r>
            <a:r>
              <a:rPr sz="2400" dirty="0">
                <a:solidFill>
                  <a:srgbClr val="B5CEA8"/>
                </a:solidFill>
              </a:rPr>
              <a:t>4</a:t>
            </a:r>
            <a:r>
              <a:rPr lang="en-CA" sz="2400" dirty="0">
                <a:solidFill>
                  <a:srgbClr val="B5CEA8"/>
                </a:solidFill>
              </a:rPr>
              <a:t>)</a:t>
            </a:r>
            <a:r>
              <a:rPr sz="2400" dirty="0"/>
              <a:t>{</a:t>
            </a:r>
          </a:p>
          <a:p>
            <a:pPr defTabSz="171450">
              <a:defRPr sz="8000">
                <a:solidFill>
                  <a:srgbClr val="D4D4D4"/>
                </a:solidFill>
                <a:latin typeface="Menlo Regular"/>
                <a:ea typeface="Menlo Regular"/>
                <a:cs typeface="Menlo Regular"/>
                <a:sym typeface="Menlo Regular"/>
              </a:defRPr>
            </a:pPr>
            <a:r>
              <a:rPr sz="2400" dirty="0"/>
              <a:t>   </a:t>
            </a:r>
            <a:r>
              <a:rPr sz="2400" dirty="0">
                <a:solidFill>
                  <a:srgbClr val="569CD6"/>
                </a:solidFill>
              </a:rPr>
              <a:t>for</a:t>
            </a:r>
            <a:r>
              <a:rPr sz="2400" dirty="0"/>
              <a:t>(</a:t>
            </a:r>
            <a:r>
              <a:rPr sz="2400" dirty="0">
                <a:solidFill>
                  <a:srgbClr val="C8C8C8"/>
                </a:solidFill>
              </a:rPr>
              <a:t>j</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B4B4B4"/>
                </a:solidFill>
              </a:rPr>
              <a:t>&lt;</a:t>
            </a:r>
            <a:r>
              <a:rPr lang="en-CA" sz="2400" dirty="0">
                <a:solidFill>
                  <a:srgbClr val="B4B4B4"/>
                </a:solidFill>
              </a:rPr>
              <a:t> 4) </a:t>
            </a:r>
            <a:r>
              <a:rPr sz="2400" dirty="0"/>
              <a:t>{</a:t>
            </a:r>
          </a:p>
          <a:p>
            <a:pPr defTabSz="171450">
              <a:defRPr sz="8000">
                <a:solidFill>
                  <a:srgbClr val="FF2600"/>
                </a:solidFill>
                <a:latin typeface="Menlo Regular"/>
                <a:ea typeface="Menlo Regular"/>
                <a:cs typeface="Menlo Regular"/>
                <a:sym typeface="Menlo Regular"/>
              </a:defRPr>
            </a:pPr>
            <a:r>
              <a:rPr sz="2400" dirty="0"/>
              <a:t>     A[</a:t>
            </a:r>
            <a:r>
              <a:rPr lang="en-CA" sz="2400" dirty="0"/>
              <a:t>j</a:t>
            </a:r>
            <a:r>
              <a:rPr sz="2400" dirty="0"/>
              <a:t>][</a:t>
            </a:r>
            <a:r>
              <a:rPr lang="en-CA" sz="2400" dirty="0"/>
              <a:t>i</a:t>
            </a:r>
            <a:r>
              <a:rPr sz="2400" dirty="0"/>
              <a:t>]</a:t>
            </a:r>
          </a:p>
        </p:txBody>
      </p:sp>
      <p:pic>
        <p:nvPicPr>
          <p:cNvPr id="9" name="lesson_05_col_major.gif" descr="lesson_05_col_major.gif">
            <a:extLst>
              <a:ext uri="{FF2B5EF4-FFF2-40B4-BE49-F238E27FC236}">
                <a16:creationId xmlns:a16="http://schemas.microsoft.com/office/drawing/2014/main" id="{6E36709F-E183-BA76-6382-4379C492F219}"/>
              </a:ext>
            </a:extLst>
          </p:cNvPr>
          <p:cNvPicPr>
            <a:picLocks/>
          </p:cNvPicPr>
          <p:nvPr/>
        </p:nvPicPr>
        <p:blipFill>
          <a:blip r:embed="rId4"/>
          <a:stretch>
            <a:fillRect/>
          </a:stretch>
        </p:blipFill>
        <p:spPr>
          <a:xfrm>
            <a:off x="5591175" y="2938008"/>
            <a:ext cx="3076575" cy="3076575"/>
          </a:xfrm>
          <a:prstGeom prst="rect">
            <a:avLst/>
          </a:prstGeom>
          <a:ln w="12700">
            <a:miter lim="400000"/>
          </a:ln>
        </p:spPr>
      </p:pic>
    </p:spTree>
    <p:extLst>
      <p:ext uri="{BB962C8B-B14F-4D97-AF65-F5344CB8AC3E}">
        <p14:creationId xmlns:p14="http://schemas.microsoft.com/office/powerpoint/2010/main" val="3300048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9D27-5DA8-4578-3865-C77650E1C8E0}"/>
              </a:ext>
            </a:extLst>
          </p:cNvPr>
          <p:cNvSpPr>
            <a:spLocks noGrp="1"/>
          </p:cNvSpPr>
          <p:nvPr>
            <p:ph type="title"/>
          </p:nvPr>
        </p:nvSpPr>
        <p:spPr/>
        <p:txBody>
          <a:bodyPr/>
          <a:lstStyle/>
          <a:p>
            <a:r>
              <a:rPr lang="en-US" dirty="0"/>
              <a:t>Stride</a:t>
            </a:r>
          </a:p>
        </p:txBody>
      </p:sp>
      <p:sp>
        <p:nvSpPr>
          <p:cNvPr id="3" name="Content Placeholder 2">
            <a:extLst>
              <a:ext uri="{FF2B5EF4-FFF2-40B4-BE49-F238E27FC236}">
                <a16:creationId xmlns:a16="http://schemas.microsoft.com/office/drawing/2014/main" id="{DC36EBB1-A8B6-CC2F-C44D-61978023AEBC}"/>
              </a:ext>
            </a:extLst>
          </p:cNvPr>
          <p:cNvSpPr>
            <a:spLocks noGrp="1"/>
          </p:cNvSpPr>
          <p:nvPr>
            <p:ph idx="1"/>
          </p:nvPr>
        </p:nvSpPr>
        <p:spPr/>
        <p:txBody>
          <a:bodyPr/>
          <a:lstStyle/>
          <a:p>
            <a:r>
              <a:rPr lang="en-US" dirty="0"/>
              <a:t>Difference in address of two consecutive access to an array e.g., a[0] and a[1] (assume int a[]). </a:t>
            </a:r>
            <a:r>
              <a:rPr lang="en-US"/>
              <a:t>Stride is 4.</a:t>
            </a:r>
            <a:endParaRPr lang="en-US" dirty="0"/>
          </a:p>
          <a:p>
            <a:endParaRPr lang="en-US" dirty="0"/>
          </a:p>
        </p:txBody>
      </p:sp>
      <p:sp>
        <p:nvSpPr>
          <p:cNvPr id="4" name="Slide Number Placeholder 3">
            <a:extLst>
              <a:ext uri="{FF2B5EF4-FFF2-40B4-BE49-F238E27FC236}">
                <a16:creationId xmlns:a16="http://schemas.microsoft.com/office/drawing/2014/main" id="{E89D509E-E5CE-154D-5A4A-333D9583067F}"/>
              </a:ext>
            </a:extLst>
          </p:cNvPr>
          <p:cNvSpPr>
            <a:spLocks noGrp="1"/>
          </p:cNvSpPr>
          <p:nvPr>
            <p:ph type="sldNum" sz="quarter" idx="10"/>
          </p:nvPr>
        </p:nvSpPr>
        <p:spPr/>
        <p:txBody>
          <a:bodyPr/>
          <a:lstStyle/>
          <a:p>
            <a:fld id="{7CBE8339-D2AD-46DC-A898-FD1E949067F0}" type="slidenum">
              <a:rPr lang="en-US" smtClean="0"/>
              <a:pPr/>
              <a:t>13</a:t>
            </a:fld>
            <a:endParaRPr lang="en-US" dirty="0"/>
          </a:p>
        </p:txBody>
      </p:sp>
      <p:pic>
        <p:nvPicPr>
          <p:cNvPr id="5" name="lesson_05_row_major.gif" descr="lesson_05_row_major.gif">
            <a:extLst>
              <a:ext uri="{FF2B5EF4-FFF2-40B4-BE49-F238E27FC236}">
                <a16:creationId xmlns:a16="http://schemas.microsoft.com/office/drawing/2014/main" id="{9E13C2EB-57D9-2BF1-51AA-74E9C8E53699}"/>
              </a:ext>
            </a:extLst>
          </p:cNvPr>
          <p:cNvPicPr>
            <a:picLocks/>
          </p:cNvPicPr>
          <p:nvPr/>
        </p:nvPicPr>
        <p:blipFill>
          <a:blip r:embed="rId2"/>
          <a:stretch>
            <a:fillRect/>
          </a:stretch>
        </p:blipFill>
        <p:spPr>
          <a:xfrm>
            <a:off x="838200" y="4232842"/>
            <a:ext cx="1904976" cy="2101283"/>
          </a:xfrm>
          <a:prstGeom prst="rect">
            <a:avLst/>
          </a:prstGeom>
          <a:ln w="12700">
            <a:miter lim="400000"/>
          </a:ln>
        </p:spPr>
      </p:pic>
      <p:sp>
        <p:nvSpPr>
          <p:cNvPr id="6" name="for (i = 0; i &lt; 4; i++) {…">
            <a:extLst>
              <a:ext uri="{FF2B5EF4-FFF2-40B4-BE49-F238E27FC236}">
                <a16:creationId xmlns:a16="http://schemas.microsoft.com/office/drawing/2014/main" id="{32DA57AA-C73C-3E41-DF4D-B2C51DEF0B3E}"/>
              </a:ext>
            </a:extLst>
          </p:cNvPr>
          <p:cNvSpPr txBox="1"/>
          <p:nvPr/>
        </p:nvSpPr>
        <p:spPr>
          <a:xfrm>
            <a:off x="485452" y="5366784"/>
            <a:ext cx="2610472" cy="1269578"/>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p>
            <a:pPr defTabSz="171450">
              <a:defRPr sz="8000">
                <a:solidFill>
                  <a:srgbClr val="D4D4D4"/>
                </a:solidFill>
                <a:latin typeface="Menlo Regular"/>
                <a:ea typeface="Menlo Regular"/>
                <a:cs typeface="Menlo Regular"/>
                <a:sym typeface="Menlo Regular"/>
              </a:defRPr>
            </a:pPr>
            <a:r>
              <a:rPr sz="2400" dirty="0">
                <a:solidFill>
                  <a:srgbClr val="569CD6"/>
                </a:solidFill>
              </a:rPr>
              <a:t>for</a:t>
            </a:r>
            <a:r>
              <a:rPr sz="2400" dirty="0"/>
              <a:t> (</a:t>
            </a:r>
            <a:r>
              <a:rPr sz="2400" dirty="0">
                <a:solidFill>
                  <a:srgbClr val="C8C8C8"/>
                </a:solidFill>
              </a:rPr>
              <a:t>i</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C8C8C8"/>
                </a:solidFill>
              </a:rPr>
              <a:t>i</a:t>
            </a:r>
            <a:r>
              <a:rPr sz="2400" dirty="0"/>
              <a:t> </a:t>
            </a:r>
            <a:r>
              <a:rPr sz="2400" dirty="0">
                <a:solidFill>
                  <a:srgbClr val="B4B4B4"/>
                </a:solidFill>
              </a:rPr>
              <a:t>&lt;</a:t>
            </a:r>
            <a:r>
              <a:rPr sz="2400" dirty="0"/>
              <a:t> </a:t>
            </a:r>
            <a:r>
              <a:rPr sz="2400" dirty="0">
                <a:solidFill>
                  <a:srgbClr val="B5CEA8"/>
                </a:solidFill>
              </a:rPr>
              <a:t>4</a:t>
            </a:r>
            <a:r>
              <a:rPr lang="en-CA" sz="2400" dirty="0">
                <a:solidFill>
                  <a:srgbClr val="B5CEA8"/>
                </a:solidFill>
              </a:rPr>
              <a:t>)</a:t>
            </a:r>
            <a:r>
              <a:rPr sz="2400" dirty="0"/>
              <a:t>{</a:t>
            </a:r>
          </a:p>
          <a:p>
            <a:pPr defTabSz="171450">
              <a:defRPr sz="8000">
                <a:solidFill>
                  <a:srgbClr val="D4D4D4"/>
                </a:solidFill>
                <a:latin typeface="Menlo Regular"/>
                <a:ea typeface="Menlo Regular"/>
                <a:cs typeface="Menlo Regular"/>
                <a:sym typeface="Menlo Regular"/>
              </a:defRPr>
            </a:pPr>
            <a:r>
              <a:rPr sz="2400" dirty="0"/>
              <a:t>   </a:t>
            </a:r>
            <a:r>
              <a:rPr sz="2400" dirty="0">
                <a:solidFill>
                  <a:srgbClr val="569CD6"/>
                </a:solidFill>
              </a:rPr>
              <a:t>for</a:t>
            </a:r>
            <a:r>
              <a:rPr sz="2400" dirty="0"/>
              <a:t>(</a:t>
            </a:r>
            <a:r>
              <a:rPr sz="2400" dirty="0">
                <a:solidFill>
                  <a:srgbClr val="C8C8C8"/>
                </a:solidFill>
              </a:rPr>
              <a:t>j</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B4B4B4"/>
                </a:solidFill>
              </a:rPr>
              <a:t>&lt;</a:t>
            </a:r>
            <a:r>
              <a:rPr lang="en-CA" sz="2400" dirty="0">
                <a:solidFill>
                  <a:srgbClr val="B4B4B4"/>
                </a:solidFill>
              </a:rPr>
              <a:t> 4) </a:t>
            </a:r>
            <a:r>
              <a:rPr sz="2400" dirty="0"/>
              <a:t>{</a:t>
            </a:r>
          </a:p>
          <a:p>
            <a:pPr defTabSz="171450">
              <a:defRPr sz="8000">
                <a:solidFill>
                  <a:srgbClr val="FF2600"/>
                </a:solidFill>
                <a:latin typeface="Menlo Regular"/>
                <a:ea typeface="Menlo Regular"/>
                <a:cs typeface="Menlo Regular"/>
                <a:sym typeface="Menlo Regular"/>
              </a:defRPr>
            </a:pPr>
            <a:r>
              <a:rPr sz="2400" dirty="0"/>
              <a:t>     </a:t>
            </a:r>
            <a:r>
              <a:rPr sz="3200" dirty="0"/>
              <a:t>A[</a:t>
            </a:r>
            <a:r>
              <a:rPr lang="en-US" sz="3200" dirty="0"/>
              <a:t>i</a:t>
            </a:r>
            <a:r>
              <a:rPr lang="en-CA" sz="3200" dirty="0"/>
              <a:t>, </a:t>
            </a:r>
            <a:r>
              <a:rPr sz="3200" dirty="0"/>
              <a:t>j]</a:t>
            </a:r>
          </a:p>
        </p:txBody>
      </p:sp>
      <p:pic>
        <p:nvPicPr>
          <p:cNvPr id="7" name="lesson_05_col_major.gif" descr="lesson_05_col_major.gif">
            <a:extLst>
              <a:ext uri="{FF2B5EF4-FFF2-40B4-BE49-F238E27FC236}">
                <a16:creationId xmlns:a16="http://schemas.microsoft.com/office/drawing/2014/main" id="{5F9CF710-99BF-AB93-95C7-97928AF8F91D}"/>
              </a:ext>
            </a:extLst>
          </p:cNvPr>
          <p:cNvPicPr>
            <a:picLocks/>
          </p:cNvPicPr>
          <p:nvPr/>
        </p:nvPicPr>
        <p:blipFill>
          <a:blip r:embed="rId3"/>
          <a:stretch>
            <a:fillRect/>
          </a:stretch>
        </p:blipFill>
        <p:spPr>
          <a:xfrm>
            <a:off x="6048078" y="4232842"/>
            <a:ext cx="1904976" cy="1863158"/>
          </a:xfrm>
          <a:prstGeom prst="rect">
            <a:avLst/>
          </a:prstGeom>
          <a:ln w="12700">
            <a:miter lim="400000"/>
          </a:ln>
        </p:spPr>
      </p:pic>
      <p:sp>
        <p:nvSpPr>
          <p:cNvPr id="8" name="for (i = 0; i &lt; 4; i++) {…">
            <a:extLst>
              <a:ext uri="{FF2B5EF4-FFF2-40B4-BE49-F238E27FC236}">
                <a16:creationId xmlns:a16="http://schemas.microsoft.com/office/drawing/2014/main" id="{584D886F-9A8E-CDA9-9E61-3BB0111E1798}"/>
              </a:ext>
            </a:extLst>
          </p:cNvPr>
          <p:cNvSpPr txBox="1"/>
          <p:nvPr/>
        </p:nvSpPr>
        <p:spPr>
          <a:xfrm>
            <a:off x="5551278" y="5588422"/>
            <a:ext cx="2610472" cy="1269578"/>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p>
            <a:pPr defTabSz="171450">
              <a:defRPr sz="8000">
                <a:solidFill>
                  <a:srgbClr val="D4D4D4"/>
                </a:solidFill>
                <a:latin typeface="Menlo Regular"/>
                <a:ea typeface="Menlo Regular"/>
                <a:cs typeface="Menlo Regular"/>
                <a:sym typeface="Menlo Regular"/>
              </a:defRPr>
            </a:pPr>
            <a:r>
              <a:rPr sz="2400" dirty="0">
                <a:solidFill>
                  <a:srgbClr val="569CD6"/>
                </a:solidFill>
              </a:rPr>
              <a:t>for</a:t>
            </a:r>
            <a:r>
              <a:rPr sz="2400" dirty="0"/>
              <a:t> (</a:t>
            </a:r>
            <a:r>
              <a:rPr sz="2400" dirty="0">
                <a:solidFill>
                  <a:srgbClr val="C8C8C8"/>
                </a:solidFill>
              </a:rPr>
              <a:t>i</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C8C8C8"/>
                </a:solidFill>
              </a:rPr>
              <a:t>i</a:t>
            </a:r>
            <a:r>
              <a:rPr sz="2400" dirty="0"/>
              <a:t> </a:t>
            </a:r>
            <a:r>
              <a:rPr sz="2400" dirty="0">
                <a:solidFill>
                  <a:srgbClr val="B4B4B4"/>
                </a:solidFill>
              </a:rPr>
              <a:t>&lt;</a:t>
            </a:r>
            <a:r>
              <a:rPr sz="2400" dirty="0"/>
              <a:t> </a:t>
            </a:r>
            <a:r>
              <a:rPr sz="2400" dirty="0">
                <a:solidFill>
                  <a:srgbClr val="B5CEA8"/>
                </a:solidFill>
              </a:rPr>
              <a:t>4</a:t>
            </a:r>
            <a:r>
              <a:rPr lang="en-CA" sz="2400" dirty="0">
                <a:solidFill>
                  <a:srgbClr val="B5CEA8"/>
                </a:solidFill>
              </a:rPr>
              <a:t>)</a:t>
            </a:r>
            <a:r>
              <a:rPr sz="2400" dirty="0"/>
              <a:t>{</a:t>
            </a:r>
          </a:p>
          <a:p>
            <a:pPr defTabSz="171450">
              <a:defRPr sz="8000">
                <a:solidFill>
                  <a:srgbClr val="D4D4D4"/>
                </a:solidFill>
                <a:latin typeface="Menlo Regular"/>
                <a:ea typeface="Menlo Regular"/>
                <a:cs typeface="Menlo Regular"/>
                <a:sym typeface="Menlo Regular"/>
              </a:defRPr>
            </a:pPr>
            <a:r>
              <a:rPr sz="2400" dirty="0"/>
              <a:t>   </a:t>
            </a:r>
            <a:r>
              <a:rPr sz="2400" dirty="0">
                <a:solidFill>
                  <a:srgbClr val="569CD6"/>
                </a:solidFill>
              </a:rPr>
              <a:t>for</a:t>
            </a:r>
            <a:r>
              <a:rPr sz="2400" dirty="0"/>
              <a:t>(</a:t>
            </a:r>
            <a:r>
              <a:rPr sz="2400" dirty="0">
                <a:solidFill>
                  <a:srgbClr val="C8C8C8"/>
                </a:solidFill>
              </a:rPr>
              <a:t>j</a:t>
            </a:r>
            <a:r>
              <a:rPr sz="2400" dirty="0"/>
              <a:t> </a:t>
            </a:r>
            <a:r>
              <a:rPr sz="2400" dirty="0">
                <a:solidFill>
                  <a:srgbClr val="B4B4B4"/>
                </a:solidFill>
              </a:rPr>
              <a:t>=</a:t>
            </a:r>
            <a:r>
              <a:rPr sz="2400" dirty="0"/>
              <a:t> </a:t>
            </a:r>
            <a:r>
              <a:rPr sz="2400" dirty="0">
                <a:solidFill>
                  <a:srgbClr val="B5CEA8"/>
                </a:solidFill>
              </a:rPr>
              <a:t>0</a:t>
            </a:r>
            <a:r>
              <a:rPr sz="2400" dirty="0"/>
              <a:t>;  </a:t>
            </a:r>
            <a:r>
              <a:rPr sz="2400" dirty="0">
                <a:solidFill>
                  <a:srgbClr val="B4B4B4"/>
                </a:solidFill>
              </a:rPr>
              <a:t>&lt;</a:t>
            </a:r>
            <a:r>
              <a:rPr lang="en-CA" sz="2400" dirty="0">
                <a:solidFill>
                  <a:srgbClr val="B4B4B4"/>
                </a:solidFill>
              </a:rPr>
              <a:t> 4) </a:t>
            </a:r>
            <a:r>
              <a:rPr sz="2400" dirty="0"/>
              <a:t>{</a:t>
            </a:r>
          </a:p>
          <a:p>
            <a:pPr defTabSz="171450">
              <a:defRPr sz="8000">
                <a:solidFill>
                  <a:srgbClr val="FF2600"/>
                </a:solidFill>
                <a:latin typeface="Menlo Regular"/>
                <a:ea typeface="Menlo Regular"/>
                <a:cs typeface="Menlo Regular"/>
                <a:sym typeface="Menlo Regular"/>
              </a:defRPr>
            </a:pPr>
            <a:r>
              <a:rPr sz="2400" dirty="0"/>
              <a:t>     </a:t>
            </a:r>
            <a:r>
              <a:rPr sz="3200" dirty="0"/>
              <a:t>A[</a:t>
            </a:r>
            <a:r>
              <a:rPr lang="en-US" sz="3200" dirty="0"/>
              <a:t>j</a:t>
            </a:r>
            <a:r>
              <a:rPr lang="en-CA" sz="3200" dirty="0"/>
              <a:t>, i</a:t>
            </a:r>
            <a:r>
              <a:rPr sz="3200" dirty="0"/>
              <a:t>]</a:t>
            </a:r>
          </a:p>
        </p:txBody>
      </p:sp>
      <p:sp>
        <p:nvSpPr>
          <p:cNvPr id="10" name="TextBox 9">
            <a:extLst>
              <a:ext uri="{FF2B5EF4-FFF2-40B4-BE49-F238E27FC236}">
                <a16:creationId xmlns:a16="http://schemas.microsoft.com/office/drawing/2014/main" id="{285AB220-73C3-1ACE-3045-C03E7F5CDEBF}"/>
              </a:ext>
            </a:extLst>
          </p:cNvPr>
          <p:cNvSpPr txBox="1"/>
          <p:nvPr/>
        </p:nvSpPr>
        <p:spPr>
          <a:xfrm>
            <a:off x="5875750" y="2751757"/>
            <a:ext cx="4572000" cy="1200329"/>
          </a:xfrm>
          <a:prstGeom prst="rect">
            <a:avLst/>
          </a:prstGeom>
          <a:noFill/>
        </p:spPr>
        <p:txBody>
          <a:bodyPr wrap="square">
            <a:spAutoFit/>
          </a:bodyPr>
          <a:lstStyle/>
          <a:p>
            <a:r>
              <a:rPr lang="en-US" dirty="0"/>
              <a:t>a[0,0],a[1,0]……</a:t>
            </a:r>
          </a:p>
          <a:p>
            <a:r>
              <a:rPr lang="en-US" dirty="0" err="1"/>
              <a:t>Addr</a:t>
            </a:r>
            <a:r>
              <a:rPr lang="en-US" dirty="0"/>
              <a:t>: 0,16,32…</a:t>
            </a:r>
          </a:p>
          <a:p>
            <a:r>
              <a:rPr lang="en-US" dirty="0"/>
              <a:t>Stride = 16</a:t>
            </a:r>
          </a:p>
        </p:txBody>
      </p:sp>
      <p:sp>
        <p:nvSpPr>
          <p:cNvPr id="12" name="TextBox 11">
            <a:extLst>
              <a:ext uri="{FF2B5EF4-FFF2-40B4-BE49-F238E27FC236}">
                <a16:creationId xmlns:a16="http://schemas.microsoft.com/office/drawing/2014/main" id="{26A154BB-2AE5-40E0-E164-DE7F2E4FE684}"/>
              </a:ext>
            </a:extLst>
          </p:cNvPr>
          <p:cNvSpPr txBox="1"/>
          <p:nvPr/>
        </p:nvSpPr>
        <p:spPr>
          <a:xfrm>
            <a:off x="730644" y="2672700"/>
            <a:ext cx="5317434" cy="1200329"/>
          </a:xfrm>
          <a:prstGeom prst="rect">
            <a:avLst/>
          </a:prstGeom>
          <a:noFill/>
        </p:spPr>
        <p:txBody>
          <a:bodyPr wrap="square">
            <a:spAutoFit/>
          </a:bodyPr>
          <a:lstStyle/>
          <a:p>
            <a:r>
              <a:rPr lang="en-US" dirty="0"/>
              <a:t>a[0,0],a[0,1]……</a:t>
            </a:r>
          </a:p>
          <a:p>
            <a:r>
              <a:rPr lang="en-US" dirty="0" err="1"/>
              <a:t>Addr</a:t>
            </a:r>
            <a:r>
              <a:rPr lang="en-US" dirty="0"/>
              <a:t>: 0,4,8,12</a:t>
            </a:r>
          </a:p>
          <a:p>
            <a:r>
              <a:rPr lang="en-US" dirty="0"/>
              <a:t>Stride = 4</a:t>
            </a:r>
          </a:p>
        </p:txBody>
      </p:sp>
    </p:spTree>
    <p:extLst>
      <p:ext uri="{BB962C8B-B14F-4D97-AF65-F5344CB8AC3E}">
        <p14:creationId xmlns:p14="http://schemas.microsoft.com/office/powerpoint/2010/main" val="319828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7EF042-0753-2725-5202-E829A3476D38}"/>
              </a:ext>
            </a:extLst>
          </p:cNvPr>
          <p:cNvSpPr>
            <a:spLocks noGrp="1"/>
          </p:cNvSpPr>
          <p:nvPr>
            <p:ph type="sldNum" sz="quarter" idx="10"/>
          </p:nvPr>
        </p:nvSpPr>
        <p:spPr/>
        <p:txBody>
          <a:bodyPr/>
          <a:lstStyle/>
          <a:p>
            <a:fld id="{7CBE8339-D2AD-46DC-A898-FD1E949067F0}" type="slidenum">
              <a:rPr lang="en-US" smtClean="0"/>
              <a:pPr/>
              <a:t>14</a:t>
            </a:fld>
            <a:endParaRPr lang="en-US" dirty="0"/>
          </a:p>
        </p:txBody>
      </p:sp>
      <p:grpSp>
        <p:nvGrpSpPr>
          <p:cNvPr id="5" name="Group 16">
            <a:extLst>
              <a:ext uri="{FF2B5EF4-FFF2-40B4-BE49-F238E27FC236}">
                <a16:creationId xmlns:a16="http://schemas.microsoft.com/office/drawing/2014/main" id="{CD683AB4-F37B-DEF8-6DFB-9AED296CFAE1}"/>
              </a:ext>
            </a:extLst>
          </p:cNvPr>
          <p:cNvGrpSpPr>
            <a:grpSpLocks/>
          </p:cNvGrpSpPr>
          <p:nvPr>
            <p:custDataLst>
              <p:tags r:id="rId1"/>
            </p:custDataLst>
          </p:nvPr>
        </p:nvGrpSpPr>
        <p:grpSpPr bwMode="auto">
          <a:xfrm>
            <a:off x="445209" y="1752600"/>
            <a:ext cx="8229600" cy="990600"/>
            <a:chOff x="336" y="3408"/>
            <a:chExt cx="5184" cy="624"/>
          </a:xfrm>
        </p:grpSpPr>
        <p:grpSp>
          <p:nvGrpSpPr>
            <p:cNvPr id="6" name="Group 17">
              <a:extLst>
                <a:ext uri="{FF2B5EF4-FFF2-40B4-BE49-F238E27FC236}">
                  <a16:creationId xmlns:a16="http://schemas.microsoft.com/office/drawing/2014/main" id="{657631B4-E3EF-4A6A-149D-2E12C2A59F0F}"/>
                </a:ext>
              </a:extLst>
            </p:cNvPr>
            <p:cNvGrpSpPr>
              <a:grpSpLocks/>
            </p:cNvGrpSpPr>
            <p:nvPr/>
          </p:nvGrpSpPr>
          <p:grpSpPr bwMode="auto">
            <a:xfrm>
              <a:off x="336" y="3408"/>
              <a:ext cx="1344" cy="624"/>
              <a:chOff x="1488" y="3504"/>
              <a:chExt cx="1344" cy="624"/>
            </a:xfrm>
          </p:grpSpPr>
          <p:sp>
            <p:nvSpPr>
              <p:cNvPr id="16" name="Rectangle 20">
                <a:extLst>
                  <a:ext uri="{FF2B5EF4-FFF2-40B4-BE49-F238E27FC236}">
                    <a16:creationId xmlns:a16="http://schemas.microsoft.com/office/drawing/2014/main" id="{D4714950-14E8-4DFF-F01A-05A9A1879AD0}"/>
                  </a:ext>
                </a:extLst>
              </p:cNvPr>
              <p:cNvSpPr>
                <a:spLocks noChangeArrowheads="1"/>
              </p:cNvSpPr>
              <p:nvPr>
                <p:custDataLst>
                  <p:tags r:id="rId17"/>
                </p:custDataLst>
              </p:nvPr>
            </p:nvSpPr>
            <p:spPr bwMode="auto">
              <a:xfrm>
                <a:off x="1488" y="3504"/>
                <a:ext cx="1344" cy="624"/>
              </a:xfrm>
              <a:prstGeom prst="rect">
                <a:avLst/>
              </a:prstGeom>
              <a:solidFill>
                <a:srgbClr val="F1C7C7"/>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17" name="Rectangle 18">
                <a:extLst>
                  <a:ext uri="{FF2B5EF4-FFF2-40B4-BE49-F238E27FC236}">
                    <a16:creationId xmlns:a16="http://schemas.microsoft.com/office/drawing/2014/main" id="{C06C4BFC-7666-C066-E262-74D786A75352}"/>
                  </a:ext>
                </a:extLst>
              </p:cNvPr>
              <p:cNvSpPr>
                <a:spLocks noChangeArrowheads="1"/>
              </p:cNvSpPr>
              <p:nvPr>
                <p:custDataLst>
                  <p:tags r:id="rId18"/>
                </p:custDataLst>
              </p:nvPr>
            </p:nvSpPr>
            <p:spPr bwMode="auto">
              <a:xfrm>
                <a:off x="148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18" name="Rectangle 19">
                <a:extLst>
                  <a:ext uri="{FF2B5EF4-FFF2-40B4-BE49-F238E27FC236}">
                    <a16:creationId xmlns:a16="http://schemas.microsoft.com/office/drawing/2014/main" id="{FCA8AECC-9BB9-78D9-0B39-3694C9079937}"/>
                  </a:ext>
                </a:extLst>
              </p:cNvPr>
              <p:cNvSpPr>
                <a:spLocks noChangeArrowheads="1"/>
              </p:cNvSpPr>
              <p:nvPr>
                <p:custDataLst>
                  <p:tags r:id="rId19"/>
                </p:custDataLst>
              </p:nvPr>
            </p:nvSpPr>
            <p:spPr bwMode="auto">
              <a:xfrm>
                <a:off x="244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grpSp>
        <p:grpSp>
          <p:nvGrpSpPr>
            <p:cNvPr id="7" name="Group 21">
              <a:extLst>
                <a:ext uri="{FF2B5EF4-FFF2-40B4-BE49-F238E27FC236}">
                  <a16:creationId xmlns:a16="http://schemas.microsoft.com/office/drawing/2014/main" id="{A6E13E1F-4D4F-ABCA-55AB-D5E688EE8545}"/>
                </a:ext>
              </a:extLst>
            </p:cNvPr>
            <p:cNvGrpSpPr>
              <a:grpSpLocks/>
            </p:cNvGrpSpPr>
            <p:nvPr/>
          </p:nvGrpSpPr>
          <p:grpSpPr bwMode="auto">
            <a:xfrm>
              <a:off x="1680" y="3408"/>
              <a:ext cx="1344" cy="624"/>
              <a:chOff x="1488" y="3504"/>
              <a:chExt cx="1344" cy="624"/>
            </a:xfrm>
          </p:grpSpPr>
          <p:sp>
            <p:nvSpPr>
              <p:cNvPr id="13" name="Rectangle 24">
                <a:extLst>
                  <a:ext uri="{FF2B5EF4-FFF2-40B4-BE49-F238E27FC236}">
                    <a16:creationId xmlns:a16="http://schemas.microsoft.com/office/drawing/2014/main" id="{57457769-E888-6D4E-89D7-C4421DA08853}"/>
                  </a:ext>
                </a:extLst>
              </p:cNvPr>
              <p:cNvSpPr>
                <a:spLocks noChangeArrowheads="1"/>
              </p:cNvSpPr>
              <p:nvPr>
                <p:custDataLst>
                  <p:tags r:id="rId14"/>
                </p:custDataLst>
              </p:nvPr>
            </p:nvSpPr>
            <p:spPr bwMode="auto">
              <a:xfrm>
                <a:off x="1488" y="3504"/>
                <a:ext cx="1344" cy="624"/>
              </a:xfrm>
              <a:prstGeom prst="rect">
                <a:avLst/>
              </a:prstGeom>
              <a:solidFill>
                <a:srgbClr val="F6F5BD"/>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14" name="Rectangle 22">
                <a:extLst>
                  <a:ext uri="{FF2B5EF4-FFF2-40B4-BE49-F238E27FC236}">
                    <a16:creationId xmlns:a16="http://schemas.microsoft.com/office/drawing/2014/main" id="{331F6D2C-34E1-1F87-4B0C-893C7C4FC1C6}"/>
                  </a:ext>
                </a:extLst>
              </p:cNvPr>
              <p:cNvSpPr>
                <a:spLocks noChangeArrowheads="1"/>
              </p:cNvSpPr>
              <p:nvPr>
                <p:custDataLst>
                  <p:tags r:id="rId15"/>
                </p:custDataLst>
              </p:nvPr>
            </p:nvSpPr>
            <p:spPr bwMode="auto">
              <a:xfrm>
                <a:off x="1488" y="3504"/>
                <a:ext cx="384" cy="624"/>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15" name="Rectangle 23">
                <a:extLst>
                  <a:ext uri="{FF2B5EF4-FFF2-40B4-BE49-F238E27FC236}">
                    <a16:creationId xmlns:a16="http://schemas.microsoft.com/office/drawing/2014/main" id="{796A87DC-56AC-BEED-724C-AE41A4272050}"/>
                  </a:ext>
                </a:extLst>
              </p:cNvPr>
              <p:cNvSpPr>
                <a:spLocks noChangeArrowheads="1"/>
              </p:cNvSpPr>
              <p:nvPr>
                <p:custDataLst>
                  <p:tags r:id="rId16"/>
                </p:custDataLst>
              </p:nvPr>
            </p:nvSpPr>
            <p:spPr bwMode="auto">
              <a:xfrm>
                <a:off x="2448" y="3504"/>
                <a:ext cx="384" cy="624"/>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grpSp>
        <p:grpSp>
          <p:nvGrpSpPr>
            <p:cNvPr id="8" name="Group 25">
              <a:extLst>
                <a:ext uri="{FF2B5EF4-FFF2-40B4-BE49-F238E27FC236}">
                  <a16:creationId xmlns:a16="http://schemas.microsoft.com/office/drawing/2014/main" id="{08EE59B7-AEDF-2824-AFF7-F62F31DC11DB}"/>
                </a:ext>
              </a:extLst>
            </p:cNvPr>
            <p:cNvGrpSpPr>
              <a:grpSpLocks/>
            </p:cNvGrpSpPr>
            <p:nvPr/>
          </p:nvGrpSpPr>
          <p:grpSpPr bwMode="auto">
            <a:xfrm>
              <a:off x="4176" y="3408"/>
              <a:ext cx="1344" cy="624"/>
              <a:chOff x="1488" y="3504"/>
              <a:chExt cx="1344" cy="624"/>
            </a:xfrm>
          </p:grpSpPr>
          <p:sp>
            <p:nvSpPr>
              <p:cNvPr id="10" name="Rectangle 28">
                <a:extLst>
                  <a:ext uri="{FF2B5EF4-FFF2-40B4-BE49-F238E27FC236}">
                    <a16:creationId xmlns:a16="http://schemas.microsoft.com/office/drawing/2014/main" id="{F8B031D5-413D-0B29-AED1-0D741F528B7D}"/>
                  </a:ext>
                </a:extLst>
              </p:cNvPr>
              <p:cNvSpPr>
                <a:spLocks noChangeArrowheads="1"/>
              </p:cNvSpPr>
              <p:nvPr>
                <p:custDataLst>
                  <p:tags r:id="rId11"/>
                </p:custDataLst>
              </p:nvPr>
            </p:nvSpPr>
            <p:spPr bwMode="auto">
              <a:xfrm>
                <a:off x="1488" y="3504"/>
                <a:ext cx="1344" cy="624"/>
              </a:xfrm>
              <a:prstGeom prst="rect">
                <a:avLst/>
              </a:prstGeom>
              <a:solidFill>
                <a:srgbClr val="D5F1CF"/>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11" name="Rectangle 26">
                <a:extLst>
                  <a:ext uri="{FF2B5EF4-FFF2-40B4-BE49-F238E27FC236}">
                    <a16:creationId xmlns:a16="http://schemas.microsoft.com/office/drawing/2014/main" id="{3CCBEE4E-2967-625B-4876-9B7C7E3E626E}"/>
                  </a:ext>
                </a:extLst>
              </p:cNvPr>
              <p:cNvSpPr>
                <a:spLocks noChangeArrowheads="1"/>
              </p:cNvSpPr>
              <p:nvPr>
                <p:custDataLst>
                  <p:tags r:id="rId12"/>
                </p:custDataLst>
              </p:nvPr>
            </p:nvSpPr>
            <p:spPr bwMode="auto">
              <a:xfrm>
                <a:off x="148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R-1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12" name="Rectangle 27">
                <a:extLst>
                  <a:ext uri="{FF2B5EF4-FFF2-40B4-BE49-F238E27FC236}">
                    <a16:creationId xmlns:a16="http://schemas.microsoft.com/office/drawing/2014/main" id="{C82FAD0B-CAC0-AA28-2967-16D32F3993AC}"/>
                  </a:ext>
                </a:extLst>
              </p:cNvPr>
              <p:cNvSpPr>
                <a:spLocks noChangeArrowheads="1"/>
              </p:cNvSpPr>
              <p:nvPr>
                <p:custDataLst>
                  <p:tags r:id="rId13"/>
                </p:custDataLst>
              </p:nvPr>
            </p:nvSpPr>
            <p:spPr bwMode="auto">
              <a:xfrm>
                <a:off x="244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R-1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grpSp>
        <p:sp>
          <p:nvSpPr>
            <p:cNvPr id="9" name="Rectangle 29">
              <a:extLst>
                <a:ext uri="{FF2B5EF4-FFF2-40B4-BE49-F238E27FC236}">
                  <a16:creationId xmlns:a16="http://schemas.microsoft.com/office/drawing/2014/main" id="{7D79E355-9292-B100-44A6-D9757C178219}"/>
                </a:ext>
              </a:extLst>
            </p:cNvPr>
            <p:cNvSpPr>
              <a:spLocks noChangeArrowheads="1"/>
            </p:cNvSpPr>
            <p:nvPr>
              <p:custDataLst>
                <p:tags r:id="rId10"/>
              </p:custDataLst>
            </p:nvPr>
          </p:nvSpPr>
          <p:spPr bwMode="auto">
            <a:xfrm>
              <a:off x="3024" y="3408"/>
              <a:ext cx="1152" cy="624"/>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grpSp>
      <p:sp>
        <p:nvSpPr>
          <p:cNvPr id="45" name="Rectangle 18">
            <a:extLst>
              <a:ext uri="{FF2B5EF4-FFF2-40B4-BE49-F238E27FC236}">
                <a16:creationId xmlns:a16="http://schemas.microsoft.com/office/drawing/2014/main" id="{8E1FBC7D-C51D-D50B-5728-5CBE4354DE21}"/>
              </a:ext>
            </a:extLst>
          </p:cNvPr>
          <p:cNvSpPr>
            <a:spLocks noChangeArrowheads="1"/>
          </p:cNvSpPr>
          <p:nvPr>
            <p:custDataLst>
              <p:tags r:id="rId2"/>
            </p:custDataLst>
          </p:nvPr>
        </p:nvSpPr>
        <p:spPr bwMode="auto">
          <a:xfrm>
            <a:off x="357018" y="4631635"/>
            <a:ext cx="609600" cy="990600"/>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46" name="Rectangle 19">
            <a:extLst>
              <a:ext uri="{FF2B5EF4-FFF2-40B4-BE49-F238E27FC236}">
                <a16:creationId xmlns:a16="http://schemas.microsoft.com/office/drawing/2014/main" id="{A18CD512-CC91-CCF5-3B44-B17DC315134F}"/>
              </a:ext>
            </a:extLst>
          </p:cNvPr>
          <p:cNvSpPr>
            <a:spLocks noChangeArrowheads="1"/>
          </p:cNvSpPr>
          <p:nvPr>
            <p:custDataLst>
              <p:tags r:id="rId3"/>
            </p:custDataLst>
          </p:nvPr>
        </p:nvSpPr>
        <p:spPr bwMode="auto">
          <a:xfrm>
            <a:off x="2843382" y="4631635"/>
            <a:ext cx="609600" cy="990600"/>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sp>
        <p:nvSpPr>
          <p:cNvPr id="41" name="Rectangle 24">
            <a:extLst>
              <a:ext uri="{FF2B5EF4-FFF2-40B4-BE49-F238E27FC236}">
                <a16:creationId xmlns:a16="http://schemas.microsoft.com/office/drawing/2014/main" id="{1B219E6F-A903-2459-A883-037E8C466FE6}"/>
              </a:ext>
            </a:extLst>
          </p:cNvPr>
          <p:cNvSpPr>
            <a:spLocks noChangeArrowheads="1"/>
          </p:cNvSpPr>
          <p:nvPr>
            <p:custDataLst>
              <p:tags r:id="rId4"/>
            </p:custDataLst>
          </p:nvPr>
        </p:nvSpPr>
        <p:spPr bwMode="auto">
          <a:xfrm>
            <a:off x="10515600" y="4631635"/>
            <a:ext cx="2133600" cy="990600"/>
          </a:xfrm>
          <a:prstGeom prst="rect">
            <a:avLst/>
          </a:prstGeom>
          <a:solidFill>
            <a:srgbClr val="F6F5BD"/>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42" name="Rectangle 22">
            <a:extLst>
              <a:ext uri="{FF2B5EF4-FFF2-40B4-BE49-F238E27FC236}">
                <a16:creationId xmlns:a16="http://schemas.microsoft.com/office/drawing/2014/main" id="{912246D4-210E-4FC3-67D0-DCEDD1E2249A}"/>
              </a:ext>
            </a:extLst>
          </p:cNvPr>
          <p:cNvSpPr>
            <a:spLocks noChangeArrowheads="1"/>
          </p:cNvSpPr>
          <p:nvPr>
            <p:custDataLst>
              <p:tags r:id="rId5"/>
            </p:custDataLst>
          </p:nvPr>
        </p:nvSpPr>
        <p:spPr bwMode="auto">
          <a:xfrm>
            <a:off x="914400" y="4631635"/>
            <a:ext cx="609600" cy="990600"/>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43" name="Rectangle 23">
            <a:extLst>
              <a:ext uri="{FF2B5EF4-FFF2-40B4-BE49-F238E27FC236}">
                <a16:creationId xmlns:a16="http://schemas.microsoft.com/office/drawing/2014/main" id="{DA10353F-3453-38B6-A1F8-07EB93CE7B1C}"/>
              </a:ext>
            </a:extLst>
          </p:cNvPr>
          <p:cNvSpPr>
            <a:spLocks noChangeArrowheads="1"/>
          </p:cNvSpPr>
          <p:nvPr>
            <p:custDataLst>
              <p:tags r:id="rId6"/>
            </p:custDataLst>
          </p:nvPr>
        </p:nvSpPr>
        <p:spPr bwMode="auto">
          <a:xfrm>
            <a:off x="3443043" y="4631635"/>
            <a:ext cx="609600" cy="990600"/>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sp>
        <p:nvSpPr>
          <p:cNvPr id="39" name="Rectangle 26">
            <a:extLst>
              <a:ext uri="{FF2B5EF4-FFF2-40B4-BE49-F238E27FC236}">
                <a16:creationId xmlns:a16="http://schemas.microsoft.com/office/drawing/2014/main" id="{5F34393D-2DE1-7256-B1B7-8B879A7A1DE8}"/>
              </a:ext>
            </a:extLst>
          </p:cNvPr>
          <p:cNvSpPr>
            <a:spLocks noChangeArrowheads="1"/>
          </p:cNvSpPr>
          <p:nvPr>
            <p:custDataLst>
              <p:tags r:id="rId7"/>
            </p:custDataLst>
          </p:nvPr>
        </p:nvSpPr>
        <p:spPr bwMode="auto">
          <a:xfrm>
            <a:off x="2209800" y="4648200"/>
            <a:ext cx="609600" cy="990600"/>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R-1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37" name="Rectangle 29">
            <a:extLst>
              <a:ext uri="{FF2B5EF4-FFF2-40B4-BE49-F238E27FC236}">
                <a16:creationId xmlns:a16="http://schemas.microsoft.com/office/drawing/2014/main" id="{0BB30631-E204-5F7C-25C0-8B73FA1C9B02}"/>
              </a:ext>
            </a:extLst>
          </p:cNvPr>
          <p:cNvSpPr>
            <a:spLocks noChangeArrowheads="1"/>
          </p:cNvSpPr>
          <p:nvPr>
            <p:custDataLst>
              <p:tags r:id="rId8"/>
            </p:custDataLst>
          </p:nvPr>
        </p:nvSpPr>
        <p:spPr bwMode="auto">
          <a:xfrm>
            <a:off x="4069208" y="4631635"/>
            <a:ext cx="1828800" cy="9906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47" name="Rectangle 29">
            <a:extLst>
              <a:ext uri="{FF2B5EF4-FFF2-40B4-BE49-F238E27FC236}">
                <a16:creationId xmlns:a16="http://schemas.microsoft.com/office/drawing/2014/main" id="{5B3E9DD9-ED30-347D-FD30-63E96D1337F6}"/>
              </a:ext>
            </a:extLst>
          </p:cNvPr>
          <p:cNvSpPr>
            <a:spLocks noChangeArrowheads="1"/>
          </p:cNvSpPr>
          <p:nvPr>
            <p:custDataLst>
              <p:tags r:id="rId9"/>
            </p:custDataLst>
          </p:nvPr>
        </p:nvSpPr>
        <p:spPr bwMode="auto">
          <a:xfrm>
            <a:off x="1524000" y="4648200"/>
            <a:ext cx="661818" cy="9906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49" name="TextBox 48">
            <a:extLst>
              <a:ext uri="{FF2B5EF4-FFF2-40B4-BE49-F238E27FC236}">
                <a16:creationId xmlns:a16="http://schemas.microsoft.com/office/drawing/2014/main" id="{2BE6D62D-C38B-3BDC-DF38-6F115813A612}"/>
              </a:ext>
            </a:extLst>
          </p:cNvPr>
          <p:cNvSpPr txBox="1"/>
          <p:nvPr/>
        </p:nvSpPr>
        <p:spPr>
          <a:xfrm>
            <a:off x="272461" y="3947420"/>
            <a:ext cx="6341164" cy="461665"/>
          </a:xfrm>
          <a:prstGeom prst="rect">
            <a:avLst/>
          </a:prstGeom>
          <a:noFill/>
        </p:spPr>
        <p:txBody>
          <a:bodyPr wrap="square">
            <a:spAutoFit/>
          </a:bodyPr>
          <a:lstStyle/>
          <a:p>
            <a:r>
              <a:rPr lang="en-US" dirty="0"/>
              <a:t>Col Major</a:t>
            </a:r>
          </a:p>
        </p:txBody>
      </p:sp>
      <p:sp>
        <p:nvSpPr>
          <p:cNvPr id="19" name="Title 18">
            <a:extLst>
              <a:ext uri="{FF2B5EF4-FFF2-40B4-BE49-F238E27FC236}">
                <a16:creationId xmlns:a16="http://schemas.microsoft.com/office/drawing/2014/main" id="{4C8CCC51-9503-80AA-627E-AF8038FEEAD3}"/>
              </a:ext>
            </a:extLst>
          </p:cNvPr>
          <p:cNvSpPr>
            <a:spLocks noGrp="1"/>
          </p:cNvSpPr>
          <p:nvPr>
            <p:ph type="title"/>
          </p:nvPr>
        </p:nvSpPr>
        <p:spPr/>
        <p:txBody>
          <a:bodyPr/>
          <a:lstStyle/>
          <a:p>
            <a:r>
              <a:rPr lang="en-US" dirty="0"/>
              <a:t>Layouts </a:t>
            </a:r>
          </a:p>
        </p:txBody>
      </p:sp>
      <p:sp>
        <p:nvSpPr>
          <p:cNvPr id="20" name="TextBox 19">
            <a:extLst>
              <a:ext uri="{FF2B5EF4-FFF2-40B4-BE49-F238E27FC236}">
                <a16:creationId xmlns:a16="http://schemas.microsoft.com/office/drawing/2014/main" id="{72EB24DA-B09C-FBC4-40F7-5AF2A82E8C44}"/>
              </a:ext>
            </a:extLst>
          </p:cNvPr>
          <p:cNvSpPr txBox="1"/>
          <p:nvPr/>
        </p:nvSpPr>
        <p:spPr>
          <a:xfrm>
            <a:off x="357018" y="1214243"/>
            <a:ext cx="6341164" cy="461665"/>
          </a:xfrm>
          <a:prstGeom prst="rect">
            <a:avLst/>
          </a:prstGeom>
          <a:noFill/>
        </p:spPr>
        <p:txBody>
          <a:bodyPr wrap="square">
            <a:spAutoFit/>
          </a:bodyPr>
          <a:lstStyle/>
          <a:p>
            <a:r>
              <a:rPr lang="en-US" dirty="0"/>
              <a:t>Row Major</a:t>
            </a:r>
          </a:p>
        </p:txBody>
      </p:sp>
    </p:spTree>
    <p:extLst>
      <p:ext uri="{BB962C8B-B14F-4D97-AF65-F5344CB8AC3E}">
        <p14:creationId xmlns:p14="http://schemas.microsoft.com/office/powerpoint/2010/main" val="361319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BC12-437D-3A4B-B0C2-5451713FBB68}"/>
              </a:ext>
            </a:extLst>
          </p:cNvPr>
          <p:cNvSpPr>
            <a:spLocks noGrp="1"/>
          </p:cNvSpPr>
          <p:nvPr>
            <p:ph type="title"/>
          </p:nvPr>
        </p:nvSpPr>
        <p:spPr/>
        <p:txBody>
          <a:bodyPr/>
          <a:lstStyle/>
          <a:p>
            <a:r>
              <a:rPr lang="en-US" dirty="0"/>
              <a:t>3D array </a:t>
            </a:r>
          </a:p>
        </p:txBody>
      </p:sp>
      <p:sp>
        <p:nvSpPr>
          <p:cNvPr id="3" name="Content Placeholder 2">
            <a:extLst>
              <a:ext uri="{FF2B5EF4-FFF2-40B4-BE49-F238E27FC236}">
                <a16:creationId xmlns:a16="http://schemas.microsoft.com/office/drawing/2014/main" id="{991339F3-1046-27C1-A926-AA63193BF09E}"/>
              </a:ext>
            </a:extLst>
          </p:cNvPr>
          <p:cNvSpPr>
            <a:spLocks noGrp="1"/>
          </p:cNvSpPr>
          <p:nvPr>
            <p:ph idx="1"/>
          </p:nvPr>
        </p:nvSpPr>
        <p:spPr>
          <a:xfrm>
            <a:off x="228600" y="1028352"/>
            <a:ext cx="8366125" cy="4972050"/>
          </a:xfrm>
        </p:spPr>
        <p:txBody>
          <a:bodyPr/>
          <a:lstStyle/>
          <a:p>
            <a:r>
              <a:rPr lang="en-US" dirty="0"/>
              <a:t>3D array: int a</a:t>
            </a:r>
            <a:r>
              <a:rPr lang="en-US" dirty="0">
                <a:solidFill>
                  <a:srgbClr val="FF0000"/>
                </a:solidFill>
              </a:rPr>
              <a:t>[2</a:t>
            </a:r>
            <a:r>
              <a:rPr lang="en-US" dirty="0"/>
              <a:t>][3][4].  A[0][1][1] or A[1][1][1] </a:t>
            </a:r>
          </a:p>
        </p:txBody>
      </p:sp>
      <p:sp>
        <p:nvSpPr>
          <p:cNvPr id="4" name="Slide Number Placeholder 3">
            <a:extLst>
              <a:ext uri="{FF2B5EF4-FFF2-40B4-BE49-F238E27FC236}">
                <a16:creationId xmlns:a16="http://schemas.microsoft.com/office/drawing/2014/main" id="{9230B3D5-3B71-8FF3-C422-FB769F9FD681}"/>
              </a:ext>
            </a:extLst>
          </p:cNvPr>
          <p:cNvSpPr>
            <a:spLocks noGrp="1"/>
          </p:cNvSpPr>
          <p:nvPr>
            <p:ph type="sldNum" sz="quarter" idx="10"/>
          </p:nvPr>
        </p:nvSpPr>
        <p:spPr/>
        <p:txBody>
          <a:bodyPr/>
          <a:lstStyle/>
          <a:p>
            <a:fld id="{7CBE8339-D2AD-46DC-A898-FD1E949067F0}" type="slidenum">
              <a:rPr lang="en-US" smtClean="0"/>
              <a:pPr/>
              <a:t>15</a:t>
            </a:fld>
            <a:endParaRPr lang="en-US" dirty="0"/>
          </a:p>
        </p:txBody>
      </p:sp>
      <p:graphicFrame>
        <p:nvGraphicFramePr>
          <p:cNvPr id="7" name="Table 6">
            <a:extLst>
              <a:ext uri="{FF2B5EF4-FFF2-40B4-BE49-F238E27FC236}">
                <a16:creationId xmlns:a16="http://schemas.microsoft.com/office/drawing/2014/main" id="{E16D538E-EA24-E2DC-9220-B4D8EA706B5E}"/>
              </a:ext>
            </a:extLst>
          </p:cNvPr>
          <p:cNvGraphicFramePr>
            <a:graphicFrameLocks noGrp="1"/>
          </p:cNvGraphicFramePr>
          <p:nvPr>
            <p:extLst>
              <p:ext uri="{D42A27DB-BD31-4B8C-83A1-F6EECF244321}">
                <p14:modId xmlns:p14="http://schemas.microsoft.com/office/powerpoint/2010/main" val="2693365918"/>
              </p:ext>
            </p:extLst>
          </p:nvPr>
        </p:nvGraphicFramePr>
        <p:xfrm>
          <a:off x="3288617" y="1553581"/>
          <a:ext cx="2542784" cy="1167085"/>
        </p:xfrm>
        <a:graphic>
          <a:graphicData uri="http://schemas.openxmlformats.org/drawingml/2006/table">
            <a:tbl>
              <a:tblPr firstRow="1" bandRow="1">
                <a:tableStyleId>{2D5ABB26-0587-4C30-8999-92F81FD0307C}</a:tableStyleId>
              </a:tblPr>
              <a:tblGrid>
                <a:gridCol w="597747">
                  <a:extLst>
                    <a:ext uri="{9D8B030D-6E8A-4147-A177-3AD203B41FA5}">
                      <a16:colId xmlns:a16="http://schemas.microsoft.com/office/drawing/2014/main" val="20000"/>
                    </a:ext>
                  </a:extLst>
                </a:gridCol>
                <a:gridCol w="50375">
                  <a:extLst>
                    <a:ext uri="{9D8B030D-6E8A-4147-A177-3AD203B41FA5}">
                      <a16:colId xmlns:a16="http://schemas.microsoft.com/office/drawing/2014/main" val="20001"/>
                    </a:ext>
                  </a:extLst>
                </a:gridCol>
                <a:gridCol w="597747">
                  <a:extLst>
                    <a:ext uri="{9D8B030D-6E8A-4147-A177-3AD203B41FA5}">
                      <a16:colId xmlns:a16="http://schemas.microsoft.com/office/drawing/2014/main" val="20002"/>
                    </a:ext>
                  </a:extLst>
                </a:gridCol>
                <a:gridCol w="74718">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2000">
                  <a:extLst>
                    <a:ext uri="{9D8B030D-6E8A-4147-A177-3AD203B41FA5}">
                      <a16:colId xmlns:a16="http://schemas.microsoft.com/office/drawing/2014/main" val="20005"/>
                    </a:ext>
                  </a:extLst>
                </a:gridCol>
                <a:gridCol w="597747">
                  <a:extLst>
                    <a:ext uri="{9D8B030D-6E8A-4147-A177-3AD203B41FA5}">
                      <a16:colId xmlns:a16="http://schemas.microsoft.com/office/drawing/2014/main" val="20006"/>
                    </a:ext>
                  </a:extLst>
                </a:gridCol>
              </a:tblGrid>
              <a:tr h="266856">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3</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183600">
                <a:tc>
                  <a:txBody>
                    <a:bodyPr/>
                    <a:lstStyle/>
                    <a:p>
                      <a:pPr algn="ctr"/>
                      <a:endParaRPr lang="en-US" sz="12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856">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3</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182917">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856">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CC97"/>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CC97"/>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CC97"/>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CC97"/>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CC97"/>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CC97"/>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3</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CC97"/>
                    </a:solid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85F91AE8-9FAA-488C-18C4-60514CA46168}"/>
              </a:ext>
            </a:extLst>
          </p:cNvPr>
          <p:cNvGraphicFramePr>
            <a:graphicFrameLocks noGrp="1"/>
          </p:cNvGraphicFramePr>
          <p:nvPr>
            <p:extLst>
              <p:ext uri="{D42A27DB-BD31-4B8C-83A1-F6EECF244321}">
                <p14:modId xmlns:p14="http://schemas.microsoft.com/office/powerpoint/2010/main" val="1139001438"/>
              </p:ext>
            </p:extLst>
          </p:nvPr>
        </p:nvGraphicFramePr>
        <p:xfrm>
          <a:off x="487217" y="1629446"/>
          <a:ext cx="2542784" cy="1167085"/>
        </p:xfrm>
        <a:graphic>
          <a:graphicData uri="http://schemas.openxmlformats.org/drawingml/2006/table">
            <a:tbl>
              <a:tblPr firstRow="1" bandRow="1">
                <a:tableStyleId>{2D5ABB26-0587-4C30-8999-92F81FD0307C}</a:tableStyleId>
              </a:tblPr>
              <a:tblGrid>
                <a:gridCol w="597747">
                  <a:extLst>
                    <a:ext uri="{9D8B030D-6E8A-4147-A177-3AD203B41FA5}">
                      <a16:colId xmlns:a16="http://schemas.microsoft.com/office/drawing/2014/main" val="20000"/>
                    </a:ext>
                  </a:extLst>
                </a:gridCol>
                <a:gridCol w="50375">
                  <a:extLst>
                    <a:ext uri="{9D8B030D-6E8A-4147-A177-3AD203B41FA5}">
                      <a16:colId xmlns:a16="http://schemas.microsoft.com/office/drawing/2014/main" val="20001"/>
                    </a:ext>
                  </a:extLst>
                </a:gridCol>
                <a:gridCol w="597747">
                  <a:extLst>
                    <a:ext uri="{9D8B030D-6E8A-4147-A177-3AD203B41FA5}">
                      <a16:colId xmlns:a16="http://schemas.microsoft.com/office/drawing/2014/main" val="20002"/>
                    </a:ext>
                  </a:extLst>
                </a:gridCol>
                <a:gridCol w="74718">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2000">
                  <a:extLst>
                    <a:ext uri="{9D8B030D-6E8A-4147-A177-3AD203B41FA5}">
                      <a16:colId xmlns:a16="http://schemas.microsoft.com/office/drawing/2014/main" val="20005"/>
                    </a:ext>
                  </a:extLst>
                </a:gridCol>
                <a:gridCol w="597747">
                  <a:extLst>
                    <a:ext uri="{9D8B030D-6E8A-4147-A177-3AD203B41FA5}">
                      <a16:colId xmlns:a16="http://schemas.microsoft.com/office/drawing/2014/main" val="20006"/>
                    </a:ext>
                  </a:extLst>
                </a:gridCol>
              </a:tblGrid>
              <a:tr h="266856">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3</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183600">
                <a:tc>
                  <a:txBody>
                    <a:bodyPr/>
                    <a:lstStyle/>
                    <a:p>
                      <a:pPr algn="ctr"/>
                      <a:endParaRPr lang="en-US" sz="1200" dirty="0">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856">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3</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2"/>
                  </a:ext>
                </a:extLst>
              </a:tr>
              <a:tr h="182917">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856">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0</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1</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1200" dirty="0">
                          <a:latin typeface="Courier New" panose="02070309020205020404" pitchFamily="49" charset="0"/>
                          <a:cs typeface="Courier New" panose="02070309020205020404" pitchFamily="49" charset="0"/>
                        </a:rPr>
                        <a:t>a</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2</a:t>
                      </a:r>
                      <a:r>
                        <a:rPr lang="en-US" sz="1200" dirty="0">
                          <a:latin typeface="Calibri" panose="020F0502020204030204" pitchFamily="34" charset="0"/>
                          <a:cs typeface="Calibri" panose="020F0502020204030204" pitchFamily="34" charset="0"/>
                        </a:rPr>
                        <a:t>][</a:t>
                      </a:r>
                      <a:r>
                        <a:rPr lang="en-US" sz="1200" dirty="0">
                          <a:latin typeface="Courier New" panose="02070309020205020404" pitchFamily="49" charset="0"/>
                          <a:cs typeface="Courier New" panose="02070309020205020404" pitchFamily="49" charset="0"/>
                        </a:rPr>
                        <a:t>3</a:t>
                      </a:r>
                      <a:r>
                        <a:rPr lang="en-US" sz="1200" dirty="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5BC1AFE4-C810-F235-A9BA-878A3F7B329D}"/>
              </a:ext>
            </a:extLst>
          </p:cNvPr>
          <p:cNvGraphicFramePr>
            <a:graphicFrameLocks noGrp="1"/>
          </p:cNvGraphicFramePr>
          <p:nvPr>
            <p:extLst>
              <p:ext uri="{D42A27DB-BD31-4B8C-83A1-F6EECF244321}">
                <p14:modId xmlns:p14="http://schemas.microsoft.com/office/powerpoint/2010/main" val="4206385401"/>
              </p:ext>
            </p:extLst>
          </p:nvPr>
        </p:nvGraphicFramePr>
        <p:xfrm>
          <a:off x="76196" y="3733800"/>
          <a:ext cx="3076188" cy="843336"/>
        </p:xfrm>
        <a:graphic>
          <a:graphicData uri="http://schemas.openxmlformats.org/drawingml/2006/table">
            <a:tbl>
              <a:tblPr firstRow="1" bandRow="1">
                <a:tableStyleId>{5940675A-B579-460E-94D1-54222C63F5DA}</a:tableStyleId>
              </a:tblPr>
              <a:tblGrid>
                <a:gridCol w="256349">
                  <a:extLst>
                    <a:ext uri="{9D8B030D-6E8A-4147-A177-3AD203B41FA5}">
                      <a16:colId xmlns:a16="http://schemas.microsoft.com/office/drawing/2014/main" val="20000"/>
                    </a:ext>
                  </a:extLst>
                </a:gridCol>
                <a:gridCol w="256349">
                  <a:extLst>
                    <a:ext uri="{9D8B030D-6E8A-4147-A177-3AD203B41FA5}">
                      <a16:colId xmlns:a16="http://schemas.microsoft.com/office/drawing/2014/main" val="20001"/>
                    </a:ext>
                  </a:extLst>
                </a:gridCol>
                <a:gridCol w="256349">
                  <a:extLst>
                    <a:ext uri="{9D8B030D-6E8A-4147-A177-3AD203B41FA5}">
                      <a16:colId xmlns:a16="http://schemas.microsoft.com/office/drawing/2014/main" val="20002"/>
                    </a:ext>
                  </a:extLst>
                </a:gridCol>
                <a:gridCol w="256349">
                  <a:extLst>
                    <a:ext uri="{9D8B030D-6E8A-4147-A177-3AD203B41FA5}">
                      <a16:colId xmlns:a16="http://schemas.microsoft.com/office/drawing/2014/main" val="20003"/>
                    </a:ext>
                  </a:extLst>
                </a:gridCol>
                <a:gridCol w="256349">
                  <a:extLst>
                    <a:ext uri="{9D8B030D-6E8A-4147-A177-3AD203B41FA5}">
                      <a16:colId xmlns:a16="http://schemas.microsoft.com/office/drawing/2014/main" val="20004"/>
                    </a:ext>
                  </a:extLst>
                </a:gridCol>
                <a:gridCol w="256349">
                  <a:extLst>
                    <a:ext uri="{9D8B030D-6E8A-4147-A177-3AD203B41FA5}">
                      <a16:colId xmlns:a16="http://schemas.microsoft.com/office/drawing/2014/main" val="20005"/>
                    </a:ext>
                  </a:extLst>
                </a:gridCol>
                <a:gridCol w="256349">
                  <a:extLst>
                    <a:ext uri="{9D8B030D-6E8A-4147-A177-3AD203B41FA5}">
                      <a16:colId xmlns:a16="http://schemas.microsoft.com/office/drawing/2014/main" val="20006"/>
                    </a:ext>
                  </a:extLst>
                </a:gridCol>
                <a:gridCol w="256349">
                  <a:extLst>
                    <a:ext uri="{9D8B030D-6E8A-4147-A177-3AD203B41FA5}">
                      <a16:colId xmlns:a16="http://schemas.microsoft.com/office/drawing/2014/main" val="20007"/>
                    </a:ext>
                  </a:extLst>
                </a:gridCol>
                <a:gridCol w="256349">
                  <a:extLst>
                    <a:ext uri="{9D8B030D-6E8A-4147-A177-3AD203B41FA5}">
                      <a16:colId xmlns:a16="http://schemas.microsoft.com/office/drawing/2014/main" val="20008"/>
                    </a:ext>
                  </a:extLst>
                </a:gridCol>
                <a:gridCol w="256349">
                  <a:extLst>
                    <a:ext uri="{9D8B030D-6E8A-4147-A177-3AD203B41FA5}">
                      <a16:colId xmlns:a16="http://schemas.microsoft.com/office/drawing/2014/main" val="20009"/>
                    </a:ext>
                  </a:extLst>
                </a:gridCol>
                <a:gridCol w="256349">
                  <a:extLst>
                    <a:ext uri="{9D8B030D-6E8A-4147-A177-3AD203B41FA5}">
                      <a16:colId xmlns:a16="http://schemas.microsoft.com/office/drawing/2014/main" val="20010"/>
                    </a:ext>
                  </a:extLst>
                </a:gridCol>
                <a:gridCol w="256349">
                  <a:extLst>
                    <a:ext uri="{9D8B030D-6E8A-4147-A177-3AD203B41FA5}">
                      <a16:colId xmlns:a16="http://schemas.microsoft.com/office/drawing/2014/main" val="20011"/>
                    </a:ext>
                  </a:extLst>
                </a:gridCol>
              </a:tblGrid>
              <a:tr h="843336">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[0]</a:t>
                      </a:r>
                      <a:endParaRPr lang="en-US" sz="10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[1]</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[2]</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[3]</a:t>
                      </a:r>
                      <a:endParaRPr lang="en-US" sz="10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[0]</a:t>
                      </a:r>
                      <a:endParaRPr lang="en-US" sz="10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6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[1]</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6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[2]</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6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[3]</a:t>
                      </a:r>
                      <a:endParaRPr lang="en-US" sz="10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66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[0]</a:t>
                      </a:r>
                      <a:endParaRPr lang="en-US" sz="10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[1]</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[2]</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[3]</a:t>
                      </a:r>
                      <a:endParaRPr lang="en-US" sz="10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9F1E986D-0446-77AD-2366-D75AE56B45D7}"/>
              </a:ext>
            </a:extLst>
          </p:cNvPr>
          <p:cNvGraphicFramePr>
            <a:graphicFrameLocks noGrp="1"/>
          </p:cNvGraphicFramePr>
          <p:nvPr>
            <p:extLst>
              <p:ext uri="{D42A27DB-BD31-4B8C-83A1-F6EECF244321}">
                <p14:modId xmlns:p14="http://schemas.microsoft.com/office/powerpoint/2010/main" val="3955093891"/>
              </p:ext>
            </p:extLst>
          </p:nvPr>
        </p:nvGraphicFramePr>
        <p:xfrm>
          <a:off x="3257620" y="3733800"/>
          <a:ext cx="3076188" cy="843336"/>
        </p:xfrm>
        <a:graphic>
          <a:graphicData uri="http://schemas.openxmlformats.org/drawingml/2006/table">
            <a:tbl>
              <a:tblPr firstRow="1" bandRow="1">
                <a:tableStyleId>{5940675A-B579-460E-94D1-54222C63F5DA}</a:tableStyleId>
              </a:tblPr>
              <a:tblGrid>
                <a:gridCol w="256349">
                  <a:extLst>
                    <a:ext uri="{9D8B030D-6E8A-4147-A177-3AD203B41FA5}">
                      <a16:colId xmlns:a16="http://schemas.microsoft.com/office/drawing/2014/main" val="20000"/>
                    </a:ext>
                  </a:extLst>
                </a:gridCol>
                <a:gridCol w="256349">
                  <a:extLst>
                    <a:ext uri="{9D8B030D-6E8A-4147-A177-3AD203B41FA5}">
                      <a16:colId xmlns:a16="http://schemas.microsoft.com/office/drawing/2014/main" val="20001"/>
                    </a:ext>
                  </a:extLst>
                </a:gridCol>
                <a:gridCol w="256349">
                  <a:extLst>
                    <a:ext uri="{9D8B030D-6E8A-4147-A177-3AD203B41FA5}">
                      <a16:colId xmlns:a16="http://schemas.microsoft.com/office/drawing/2014/main" val="20002"/>
                    </a:ext>
                  </a:extLst>
                </a:gridCol>
                <a:gridCol w="256349">
                  <a:extLst>
                    <a:ext uri="{9D8B030D-6E8A-4147-A177-3AD203B41FA5}">
                      <a16:colId xmlns:a16="http://schemas.microsoft.com/office/drawing/2014/main" val="20003"/>
                    </a:ext>
                  </a:extLst>
                </a:gridCol>
                <a:gridCol w="256349">
                  <a:extLst>
                    <a:ext uri="{9D8B030D-6E8A-4147-A177-3AD203B41FA5}">
                      <a16:colId xmlns:a16="http://schemas.microsoft.com/office/drawing/2014/main" val="20004"/>
                    </a:ext>
                  </a:extLst>
                </a:gridCol>
                <a:gridCol w="256349">
                  <a:extLst>
                    <a:ext uri="{9D8B030D-6E8A-4147-A177-3AD203B41FA5}">
                      <a16:colId xmlns:a16="http://schemas.microsoft.com/office/drawing/2014/main" val="20005"/>
                    </a:ext>
                  </a:extLst>
                </a:gridCol>
                <a:gridCol w="256349">
                  <a:extLst>
                    <a:ext uri="{9D8B030D-6E8A-4147-A177-3AD203B41FA5}">
                      <a16:colId xmlns:a16="http://schemas.microsoft.com/office/drawing/2014/main" val="20006"/>
                    </a:ext>
                  </a:extLst>
                </a:gridCol>
                <a:gridCol w="256349">
                  <a:extLst>
                    <a:ext uri="{9D8B030D-6E8A-4147-A177-3AD203B41FA5}">
                      <a16:colId xmlns:a16="http://schemas.microsoft.com/office/drawing/2014/main" val="20007"/>
                    </a:ext>
                  </a:extLst>
                </a:gridCol>
                <a:gridCol w="256349">
                  <a:extLst>
                    <a:ext uri="{9D8B030D-6E8A-4147-A177-3AD203B41FA5}">
                      <a16:colId xmlns:a16="http://schemas.microsoft.com/office/drawing/2014/main" val="20008"/>
                    </a:ext>
                  </a:extLst>
                </a:gridCol>
                <a:gridCol w="256349">
                  <a:extLst>
                    <a:ext uri="{9D8B030D-6E8A-4147-A177-3AD203B41FA5}">
                      <a16:colId xmlns:a16="http://schemas.microsoft.com/office/drawing/2014/main" val="20009"/>
                    </a:ext>
                  </a:extLst>
                </a:gridCol>
                <a:gridCol w="256349">
                  <a:extLst>
                    <a:ext uri="{9D8B030D-6E8A-4147-A177-3AD203B41FA5}">
                      <a16:colId xmlns:a16="http://schemas.microsoft.com/office/drawing/2014/main" val="20010"/>
                    </a:ext>
                  </a:extLst>
                </a:gridCol>
                <a:gridCol w="256349">
                  <a:extLst>
                    <a:ext uri="{9D8B030D-6E8A-4147-A177-3AD203B41FA5}">
                      <a16:colId xmlns:a16="http://schemas.microsoft.com/office/drawing/2014/main" val="20011"/>
                    </a:ext>
                  </a:extLst>
                </a:gridCol>
              </a:tblGrid>
              <a:tr h="843336">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[0]</a:t>
                      </a:r>
                      <a:endParaRPr lang="en-US" sz="10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[1]</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[2]</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[0] [3]</a:t>
                      </a:r>
                      <a:endParaRPr lang="en-US" sz="10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[0]</a:t>
                      </a:r>
                      <a:endParaRPr lang="en-US" sz="10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[1]</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[2]</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[1] [3]</a:t>
                      </a:r>
                      <a:endParaRPr lang="en-US" sz="10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[0]</a:t>
                      </a:r>
                      <a:endParaRPr lang="en-US" sz="10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[1]</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[2]</a:t>
                      </a:r>
                      <a:endParaRPr lang="en-US" sz="1000" dirty="0">
                        <a:latin typeface="Courier New" panose="02070309020205020404" pitchFamily="49" charset="0"/>
                        <a:cs typeface="Courier New" panose="02070309020205020404" pitchFamily="49"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000" dirty="0">
                          <a:latin typeface="Courier New" panose="02070309020205020404" pitchFamily="49" charset="0"/>
                          <a:cs typeface="Courier New" panose="02070309020205020404" pitchFamily="49" charset="0"/>
                        </a:rPr>
                        <a:t>a</a:t>
                      </a:r>
                      <a:r>
                        <a:rPr lang="en-US" sz="1000" baseline="0" dirty="0">
                          <a:latin typeface="Courier New" panose="02070309020205020404" pitchFamily="49" charset="0"/>
                          <a:cs typeface="Courier New" panose="02070309020205020404" pitchFamily="49" charset="0"/>
                        </a:rPr>
                        <a:t> [2] [3]</a:t>
                      </a:r>
                      <a:endParaRPr lang="en-US" sz="1000" dirty="0">
                        <a:latin typeface="Courier New" panose="02070309020205020404" pitchFamily="49" charset="0"/>
                        <a:cs typeface="Courier New" panose="02070309020205020404" pitchFamily="49"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C815ECA7-97D9-AD33-57EE-964AC9DD75B6}"/>
              </a:ext>
            </a:extLst>
          </p:cNvPr>
          <p:cNvSpPr txBox="1"/>
          <p:nvPr/>
        </p:nvSpPr>
        <p:spPr>
          <a:xfrm>
            <a:off x="600456" y="2926206"/>
            <a:ext cx="6486144" cy="830997"/>
          </a:xfrm>
          <a:prstGeom prst="rect">
            <a:avLst/>
          </a:prstGeom>
          <a:noFill/>
        </p:spPr>
        <p:txBody>
          <a:bodyPr wrap="square">
            <a:spAutoFit/>
          </a:bodyPr>
          <a:lstStyle/>
          <a:p>
            <a:r>
              <a:rPr lang="en-US" dirty="0"/>
              <a:t>a</a:t>
            </a:r>
            <a:r>
              <a:rPr lang="en-US" dirty="0">
                <a:solidFill>
                  <a:srgbClr val="FF0000"/>
                </a:solidFill>
              </a:rPr>
              <a:t>[1</a:t>
            </a:r>
            <a:r>
              <a:rPr lang="en-US" dirty="0"/>
              <a:t>][1][1] = 1*([3][4]) + 1 * ([4]) + 1 </a:t>
            </a:r>
            <a:r>
              <a:rPr lang="en-US" dirty="0" err="1"/>
              <a:t>elem</a:t>
            </a:r>
            <a:r>
              <a:rPr lang="en-US" dirty="0"/>
              <a:t> </a:t>
            </a:r>
          </a:p>
          <a:p>
            <a:r>
              <a:rPr lang="en-US" dirty="0"/>
              <a:t>a[1][1][1] = 1*12 + 1*4 + 1 = 17 </a:t>
            </a:r>
            <a:r>
              <a:rPr lang="en-US" dirty="0" err="1"/>
              <a:t>elem</a:t>
            </a:r>
            <a:endParaRPr lang="en-US" dirty="0"/>
          </a:p>
        </p:txBody>
      </p:sp>
      <p:sp>
        <p:nvSpPr>
          <p:cNvPr id="14" name="TextBox 13">
            <a:extLst>
              <a:ext uri="{FF2B5EF4-FFF2-40B4-BE49-F238E27FC236}">
                <a16:creationId xmlns:a16="http://schemas.microsoft.com/office/drawing/2014/main" id="{B630C0BC-1F45-9784-8E20-4AB340A007BD}"/>
              </a:ext>
            </a:extLst>
          </p:cNvPr>
          <p:cNvSpPr txBox="1"/>
          <p:nvPr/>
        </p:nvSpPr>
        <p:spPr>
          <a:xfrm>
            <a:off x="4482889" y="4704395"/>
            <a:ext cx="4572000" cy="461665"/>
          </a:xfrm>
          <a:prstGeom prst="rect">
            <a:avLst/>
          </a:prstGeom>
          <a:noFill/>
        </p:spPr>
        <p:txBody>
          <a:bodyPr wrap="square">
            <a:spAutoFit/>
          </a:bodyPr>
          <a:lstStyle/>
          <a:p>
            <a:r>
              <a:rPr lang="en-US" dirty="0"/>
              <a:t>1</a:t>
            </a:r>
          </a:p>
        </p:txBody>
      </p:sp>
      <p:sp>
        <p:nvSpPr>
          <p:cNvPr id="15" name="TextBox 14">
            <a:extLst>
              <a:ext uri="{FF2B5EF4-FFF2-40B4-BE49-F238E27FC236}">
                <a16:creationId xmlns:a16="http://schemas.microsoft.com/office/drawing/2014/main" id="{7CDB284B-5A8B-4346-5155-4EEDEFAD2665}"/>
              </a:ext>
            </a:extLst>
          </p:cNvPr>
          <p:cNvSpPr txBox="1"/>
          <p:nvPr/>
        </p:nvSpPr>
        <p:spPr>
          <a:xfrm rot="16200000">
            <a:off x="4445444" y="4495589"/>
            <a:ext cx="360423" cy="461665"/>
          </a:xfrm>
          <a:prstGeom prst="rect">
            <a:avLst/>
          </a:prstGeom>
          <a:noFill/>
        </p:spPr>
        <p:txBody>
          <a:bodyPr wrap="square">
            <a:spAutoFit/>
          </a:bodyPr>
          <a:lstStyle/>
          <a:p>
            <a:r>
              <a:rPr lang="en-US" dirty="0"/>
              <a:t>{</a:t>
            </a:r>
          </a:p>
        </p:txBody>
      </p:sp>
      <p:sp>
        <p:nvSpPr>
          <p:cNvPr id="16" name="Rectangle 15">
            <a:extLst>
              <a:ext uri="{FF2B5EF4-FFF2-40B4-BE49-F238E27FC236}">
                <a16:creationId xmlns:a16="http://schemas.microsoft.com/office/drawing/2014/main" id="{9026EDDC-0AA4-4839-E24F-378CE58DD01D}"/>
              </a:ext>
            </a:extLst>
          </p:cNvPr>
          <p:cNvSpPr/>
          <p:nvPr/>
        </p:nvSpPr>
        <p:spPr bwMode="auto">
          <a:xfrm>
            <a:off x="4431035" y="3679074"/>
            <a:ext cx="457200" cy="9906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ln>
                <a:solidFill>
                  <a:srgbClr val="FF0000"/>
                </a:solidFill>
              </a:ln>
              <a:solidFill>
                <a:srgbClr val="C00000"/>
              </a:solidFill>
              <a:latin typeface="Calibri" charset="0"/>
              <a:ea typeface="Calibri" charset="0"/>
              <a:cs typeface="Calibri" charset="0"/>
            </a:endParaRPr>
          </a:p>
        </p:txBody>
      </p:sp>
      <p:cxnSp>
        <p:nvCxnSpPr>
          <p:cNvPr id="17" name="Straight Arrow Connector 16">
            <a:extLst>
              <a:ext uri="{FF2B5EF4-FFF2-40B4-BE49-F238E27FC236}">
                <a16:creationId xmlns:a16="http://schemas.microsoft.com/office/drawing/2014/main" id="{3A1ECDEF-5841-1D25-511F-F11B8ECBCE34}"/>
              </a:ext>
            </a:extLst>
          </p:cNvPr>
          <p:cNvCxnSpPr>
            <a:cxnSpLocks/>
          </p:cNvCxnSpPr>
          <p:nvPr/>
        </p:nvCxnSpPr>
        <p:spPr bwMode="auto">
          <a:xfrm flipV="1">
            <a:off x="3249369" y="4680513"/>
            <a:ext cx="1094031" cy="2697"/>
          </a:xfrm>
          <a:prstGeom prst="straightConnector1">
            <a:avLst/>
          </a:prstGeom>
          <a:noFill/>
          <a:ln w="25400" cap="flat" cmpd="sng" algn="ctr">
            <a:solidFill>
              <a:schemeClr val="accent1">
                <a:lumMod val="50000"/>
              </a:schemeClr>
            </a:solidFill>
            <a:prstDash val="solid"/>
            <a:round/>
            <a:headEnd type="triangle"/>
            <a:tailEnd type="triangle"/>
          </a:ln>
          <a:effectLst/>
        </p:spPr>
      </p:cxnSp>
      <p:sp>
        <p:nvSpPr>
          <p:cNvPr id="20" name="TextBox 19">
            <a:extLst>
              <a:ext uri="{FF2B5EF4-FFF2-40B4-BE49-F238E27FC236}">
                <a16:creationId xmlns:a16="http://schemas.microsoft.com/office/drawing/2014/main" id="{47B25038-2B12-9A8D-72D9-B4860EF323A9}"/>
              </a:ext>
            </a:extLst>
          </p:cNvPr>
          <p:cNvSpPr txBox="1"/>
          <p:nvPr/>
        </p:nvSpPr>
        <p:spPr>
          <a:xfrm>
            <a:off x="3304115" y="4682918"/>
            <a:ext cx="1039285" cy="461665"/>
          </a:xfrm>
          <a:prstGeom prst="rect">
            <a:avLst/>
          </a:prstGeom>
          <a:noFill/>
        </p:spPr>
        <p:txBody>
          <a:bodyPr wrap="square">
            <a:spAutoFit/>
          </a:bodyPr>
          <a:lstStyle/>
          <a:p>
            <a:r>
              <a:rPr lang="en-US" dirty="0"/>
              <a:t>4 </a:t>
            </a:r>
            <a:r>
              <a:rPr lang="en-US" dirty="0" err="1"/>
              <a:t>elem</a:t>
            </a:r>
            <a:endParaRPr lang="en-US" dirty="0"/>
          </a:p>
        </p:txBody>
      </p:sp>
      <p:cxnSp>
        <p:nvCxnSpPr>
          <p:cNvPr id="21" name="Straight Arrow Connector 20">
            <a:extLst>
              <a:ext uri="{FF2B5EF4-FFF2-40B4-BE49-F238E27FC236}">
                <a16:creationId xmlns:a16="http://schemas.microsoft.com/office/drawing/2014/main" id="{49F1D9D7-CBB6-EB10-6540-F67FFE057227}"/>
              </a:ext>
            </a:extLst>
          </p:cNvPr>
          <p:cNvCxnSpPr>
            <a:cxnSpLocks/>
          </p:cNvCxnSpPr>
          <p:nvPr/>
        </p:nvCxnSpPr>
        <p:spPr bwMode="auto">
          <a:xfrm flipV="1">
            <a:off x="37454" y="4680513"/>
            <a:ext cx="3220166" cy="26579"/>
          </a:xfrm>
          <a:prstGeom prst="straightConnector1">
            <a:avLst/>
          </a:prstGeom>
          <a:noFill/>
          <a:ln w="25400" cap="flat" cmpd="sng" algn="ctr">
            <a:solidFill>
              <a:schemeClr val="accent1">
                <a:lumMod val="50000"/>
              </a:schemeClr>
            </a:solidFill>
            <a:prstDash val="solid"/>
            <a:round/>
            <a:headEnd type="triangle"/>
            <a:tailEnd type="triangle"/>
          </a:ln>
          <a:effectLst/>
        </p:spPr>
      </p:cxnSp>
      <p:sp>
        <p:nvSpPr>
          <p:cNvPr id="23" name="TextBox 22">
            <a:extLst>
              <a:ext uri="{FF2B5EF4-FFF2-40B4-BE49-F238E27FC236}">
                <a16:creationId xmlns:a16="http://schemas.microsoft.com/office/drawing/2014/main" id="{BE2D70EC-5E36-6374-ACD8-E628B8F0B022}"/>
              </a:ext>
            </a:extLst>
          </p:cNvPr>
          <p:cNvSpPr txBox="1"/>
          <p:nvPr/>
        </p:nvSpPr>
        <p:spPr>
          <a:xfrm>
            <a:off x="1510384" y="4687743"/>
            <a:ext cx="1232816" cy="461665"/>
          </a:xfrm>
          <a:prstGeom prst="rect">
            <a:avLst/>
          </a:prstGeom>
          <a:noFill/>
        </p:spPr>
        <p:txBody>
          <a:bodyPr wrap="square">
            <a:spAutoFit/>
          </a:bodyPr>
          <a:lstStyle/>
          <a:p>
            <a:r>
              <a:rPr lang="en-US" dirty="0"/>
              <a:t>12 </a:t>
            </a:r>
            <a:r>
              <a:rPr lang="en-US" dirty="0" err="1"/>
              <a:t>elem</a:t>
            </a:r>
            <a:endParaRPr lang="en-US" dirty="0"/>
          </a:p>
        </p:txBody>
      </p:sp>
    </p:spTree>
    <p:extLst>
      <p:ext uri="{BB962C8B-B14F-4D97-AF65-F5344CB8AC3E}">
        <p14:creationId xmlns:p14="http://schemas.microsoft.com/office/powerpoint/2010/main" val="143346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custDataLst>
              <p:tags r:id="rId1"/>
            </p:custDataLst>
          </p:nvPr>
        </p:nvSpPr>
        <p:spPr/>
        <p:txBody>
          <a:bodyPr/>
          <a:lstStyle/>
          <a:p>
            <a:r>
              <a:rPr lang="en-US" u="sng" dirty="0"/>
              <a:t>Multi-Level</a:t>
            </a:r>
            <a:r>
              <a:rPr lang="en-US" dirty="0"/>
              <a:t> Array Example</a:t>
            </a:r>
          </a:p>
        </p:txBody>
      </p:sp>
      <p:sp>
        <p:nvSpPr>
          <p:cNvPr id="84" name="Slide Number Placeholder 83"/>
          <p:cNvSpPr>
            <a:spLocks noGrp="1"/>
          </p:cNvSpPr>
          <p:nvPr>
            <p:ph type="sldNum" sz="quarter" idx="10"/>
            <p:custDataLst>
              <p:tags r:id="rId2"/>
            </p:custDataLst>
          </p:nvPr>
        </p:nvSpPr>
        <p:spPr/>
        <p:txBody>
          <a:bodyPr/>
          <a:lstStyle/>
          <a:p>
            <a:fld id="{7CBE8339-D2AD-46DC-A898-FD1E949067F0}" type="slidenum">
              <a:rPr lang="en-US" smtClean="0"/>
              <a:pPr/>
              <a:t>16</a:t>
            </a:fld>
            <a:endParaRPr lang="en-US"/>
          </a:p>
        </p:txBody>
      </p:sp>
      <p:sp>
        <p:nvSpPr>
          <p:cNvPr id="315396" name="Rectangle 4"/>
          <p:cNvSpPr>
            <a:spLocks noChangeArrowheads="1"/>
          </p:cNvSpPr>
          <p:nvPr>
            <p:custDataLst>
              <p:tags r:id="rId3"/>
            </p:custDataLst>
          </p:nvPr>
        </p:nvSpPr>
        <p:spPr bwMode="auto">
          <a:xfrm>
            <a:off x="323190" y="1735740"/>
            <a:ext cx="4572000" cy="920765"/>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err="1">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cmu</a:t>
            </a:r>
            <a:r>
              <a:rPr lang="en-US" sz="1800" b="0" dirty="0">
                <a:latin typeface="Courier New" panose="02070309020205020404" pitchFamily="49" charset="0"/>
                <a:cs typeface="Courier New" panose="02070309020205020404" pitchFamily="49" charset="0"/>
              </a:rPr>
              <a:t>[5] = { 1, 5, 2, 1, 3 };</a:t>
            </a:r>
          </a:p>
          <a:p>
            <a:pPr algn="l">
              <a:lnSpc>
                <a:spcPct val="100000"/>
              </a:lnSpc>
            </a:pP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sfu</a:t>
            </a:r>
            <a:r>
              <a:rPr lang="en-US" sz="1800" b="0" dirty="0">
                <a:latin typeface="Courier New" panose="02070309020205020404" pitchFamily="49" charset="0"/>
                <a:cs typeface="Courier New" panose="02070309020205020404" pitchFamily="49" charset="0"/>
              </a:rPr>
              <a:t>[5] = { 9, 8, 1, 9, 5 };</a:t>
            </a:r>
          </a:p>
          <a:p>
            <a:pPr algn="l">
              <a:lnSpc>
                <a:spcPct val="100000"/>
              </a:lnSpc>
            </a:pPr>
            <a:r>
              <a:rPr lang="en-US" sz="1800" dirty="0" err="1">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ucb</a:t>
            </a:r>
            <a:r>
              <a:rPr lang="en-US" sz="1800" b="0" dirty="0">
                <a:latin typeface="Courier New" panose="02070309020205020404" pitchFamily="49" charset="0"/>
                <a:cs typeface="Courier New" panose="02070309020205020404" pitchFamily="49" charset="0"/>
              </a:rPr>
              <a:t>[5] = { 9, 4, 7, 2, 0 };</a:t>
            </a:r>
          </a:p>
        </p:txBody>
      </p:sp>
      <p:sp>
        <p:nvSpPr>
          <p:cNvPr id="315397" name="Rectangle 5"/>
          <p:cNvSpPr>
            <a:spLocks noChangeArrowheads="1"/>
          </p:cNvSpPr>
          <p:nvPr>
            <p:custDataLst>
              <p:tags r:id="rId4"/>
            </p:custDataLst>
          </p:nvPr>
        </p:nvSpPr>
        <p:spPr bwMode="auto">
          <a:xfrm>
            <a:off x="323190" y="2753988"/>
            <a:ext cx="4572000" cy="366767"/>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univ[3] = {</a:t>
            </a:r>
            <a:r>
              <a:rPr lang="en-US" sz="1800" b="0" dirty="0" err="1">
                <a:latin typeface="Courier New" panose="02070309020205020404" pitchFamily="49" charset="0"/>
                <a:cs typeface="Courier New" panose="02070309020205020404" pitchFamily="49" charset="0"/>
              </a:rPr>
              <a:t>sfu</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cmu</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ucb</a:t>
            </a:r>
            <a:r>
              <a:rPr lang="en-US" sz="1800" b="0" dirty="0">
                <a:latin typeface="Courier New" panose="02070309020205020404" pitchFamily="49" charset="0"/>
                <a:cs typeface="Courier New" panose="02070309020205020404" pitchFamily="49" charset="0"/>
              </a:rPr>
              <a:t>};</a:t>
            </a:r>
          </a:p>
        </p:txBody>
      </p:sp>
      <p:sp>
        <p:nvSpPr>
          <p:cNvPr id="2" name="TextBox 1"/>
          <p:cNvSpPr txBox="1"/>
          <p:nvPr>
            <p:custDataLst>
              <p:tags r:id="rId5"/>
            </p:custDataLst>
          </p:nvPr>
        </p:nvSpPr>
        <p:spPr>
          <a:xfrm>
            <a:off x="4133383" y="3277681"/>
            <a:ext cx="3996672" cy="954107"/>
          </a:xfrm>
          <a:prstGeom prst="rect">
            <a:avLst/>
          </a:prstGeom>
          <a:noFill/>
        </p:spPr>
        <p:txBody>
          <a:bodyPr wrap="none" rtlCol="0">
            <a:spAutoFit/>
          </a:bodyPr>
          <a:lstStyle/>
          <a:p>
            <a:r>
              <a:rPr lang="en-US" sz="2800" b="0" dirty="0">
                <a:latin typeface="Calibri" pitchFamily="34" charset="0"/>
              </a:rPr>
              <a:t>Is a multi-level array the </a:t>
            </a:r>
            <a:br>
              <a:rPr lang="en-US" sz="2800" b="0" dirty="0">
                <a:latin typeface="Calibri" pitchFamily="34" charset="0"/>
              </a:rPr>
            </a:br>
            <a:r>
              <a:rPr lang="en-US" sz="2800" b="0" dirty="0">
                <a:latin typeface="Calibri" pitchFamily="34" charset="0"/>
              </a:rPr>
              <a:t>same thing as a 2D array?</a:t>
            </a:r>
          </a:p>
        </p:txBody>
      </p:sp>
      <p:sp>
        <p:nvSpPr>
          <p:cNvPr id="7" name="Rectangle 5"/>
          <p:cNvSpPr>
            <a:spLocks noChangeArrowheads="1"/>
          </p:cNvSpPr>
          <p:nvPr>
            <p:custDataLst>
              <p:tags r:id="rId6"/>
            </p:custDataLst>
          </p:nvPr>
        </p:nvSpPr>
        <p:spPr bwMode="auto">
          <a:xfrm>
            <a:off x="399394" y="4216400"/>
            <a:ext cx="3249043"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solidFill>
                  <a:srgbClr val="015DB3"/>
                </a:solidFill>
                <a:latin typeface="Courier New" panose="02070309020205020404" pitchFamily="49" charset="0"/>
                <a:cs typeface="Courier New" panose="02070309020205020404" pitchFamily="49" charset="0"/>
              </a:rPr>
              <a:t>vec5</a:t>
            </a:r>
            <a:r>
              <a:rPr lang="en-US" sz="1800" b="0" dirty="0">
                <a:latin typeface="Courier New" panose="02070309020205020404" pitchFamily="49" charset="0"/>
                <a:cs typeface="Courier New" panose="02070309020205020404" pitchFamily="49" charset="0"/>
              </a:rPr>
              <a:t> univ2D[3] = {</a:t>
            </a:r>
          </a:p>
          <a:p>
            <a:r>
              <a:rPr lang="en-US" sz="1800" b="0" dirty="0">
                <a:latin typeface="Courier New" panose="02070309020205020404" pitchFamily="49" charset="0"/>
                <a:cs typeface="Courier New" panose="02070309020205020404" pitchFamily="49" charset="0"/>
              </a:rPr>
              <a:t>  { 9, 8, 1, 9, 5 },</a:t>
            </a:r>
          </a:p>
          <a:p>
            <a:r>
              <a:rPr lang="en-US" sz="1800" b="0" dirty="0">
                <a:latin typeface="Courier New" panose="02070309020205020404" pitchFamily="49" charset="0"/>
                <a:cs typeface="Courier New" panose="02070309020205020404" pitchFamily="49" charset="0"/>
              </a:rPr>
              <a:t>  { 1, 5, 2, 1, 3 },</a:t>
            </a:r>
          </a:p>
          <a:p>
            <a:r>
              <a:rPr lang="en-US" sz="1800" b="0" dirty="0">
                <a:latin typeface="Courier New" panose="02070309020205020404" pitchFamily="49" charset="0"/>
                <a:cs typeface="Courier New" panose="02070309020205020404" pitchFamily="49" charset="0"/>
              </a:rPr>
              <a:t>  { 9, 4, 7, 2, 0 }</a:t>
            </a:r>
          </a:p>
          <a:p>
            <a:pPr algn="l">
              <a:lnSpc>
                <a:spcPct val="100000"/>
              </a:lnSpc>
            </a:pPr>
            <a:r>
              <a:rPr lang="en-US" sz="1800" b="0" dirty="0">
                <a:latin typeface="Courier New" panose="02070309020205020404" pitchFamily="49" charset="0"/>
                <a:cs typeface="Courier New" panose="02070309020205020404" pitchFamily="49" charset="0"/>
              </a:rPr>
              <a:t>};</a:t>
            </a:r>
          </a:p>
        </p:txBody>
      </p:sp>
      <p:sp>
        <p:nvSpPr>
          <p:cNvPr id="3" name="TextBox 2"/>
          <p:cNvSpPr txBox="1"/>
          <p:nvPr>
            <p:custDataLst>
              <p:tags r:id="rId7"/>
            </p:custDataLst>
          </p:nvPr>
        </p:nvSpPr>
        <p:spPr>
          <a:xfrm>
            <a:off x="596472" y="6126259"/>
            <a:ext cx="7533583" cy="461665"/>
          </a:xfrm>
          <a:prstGeom prst="rect">
            <a:avLst/>
          </a:prstGeom>
          <a:noFill/>
        </p:spPr>
        <p:txBody>
          <a:bodyPr wrap="none" rtlCol="0">
            <a:spAutoFit/>
          </a:bodyPr>
          <a:lstStyle/>
          <a:p>
            <a:r>
              <a:rPr lang="en-US" b="0" dirty="0">
                <a:solidFill>
                  <a:srgbClr val="0000FF"/>
                </a:solidFill>
                <a:latin typeface="Calibri" pitchFamily="34" charset="0"/>
              </a:rPr>
              <a:t>One array declaration = one contiguous block of memory</a:t>
            </a:r>
          </a:p>
        </p:txBody>
      </p:sp>
      <p:sp>
        <p:nvSpPr>
          <p:cNvPr id="6" name="TextBox 5"/>
          <p:cNvSpPr txBox="1"/>
          <p:nvPr>
            <p:custDataLst>
              <p:tags r:id="rId8"/>
            </p:custDataLst>
          </p:nvPr>
        </p:nvSpPr>
        <p:spPr>
          <a:xfrm>
            <a:off x="8164404" y="3539291"/>
            <a:ext cx="595035" cy="461665"/>
          </a:xfrm>
          <a:prstGeom prst="rect">
            <a:avLst/>
          </a:prstGeom>
          <a:noFill/>
        </p:spPr>
        <p:txBody>
          <a:bodyPr wrap="none" rtlCol="0">
            <a:spAutoFit/>
          </a:bodyPr>
          <a:lstStyle/>
          <a:p>
            <a:r>
              <a:rPr lang="en-US" dirty="0">
                <a:solidFill>
                  <a:srgbClr val="FF0000"/>
                </a:solidFill>
                <a:latin typeface="Calibri" pitchFamily="34" charset="0"/>
              </a:rPr>
              <a:t>NO</a:t>
            </a:r>
          </a:p>
        </p:txBody>
      </p:sp>
      <p:sp>
        <p:nvSpPr>
          <p:cNvPr id="8" name="TextBox 7"/>
          <p:cNvSpPr txBox="1"/>
          <p:nvPr>
            <p:custDataLst>
              <p:tags r:id="rId9"/>
            </p:custDataLst>
          </p:nvPr>
        </p:nvSpPr>
        <p:spPr>
          <a:xfrm>
            <a:off x="304800" y="3754735"/>
            <a:ext cx="2916696" cy="461665"/>
          </a:xfrm>
          <a:prstGeom prst="rect">
            <a:avLst/>
          </a:prstGeom>
          <a:noFill/>
        </p:spPr>
        <p:txBody>
          <a:bodyPr wrap="none" rtlCol="0">
            <a:spAutoFit/>
          </a:bodyPr>
          <a:lstStyle/>
          <a:p>
            <a:r>
              <a:rPr lang="en-US" dirty="0">
                <a:latin typeface="Calibri" pitchFamily="34" charset="0"/>
              </a:rPr>
              <a:t>2D Array Declaration:</a:t>
            </a:r>
          </a:p>
        </p:txBody>
      </p:sp>
      <p:sp>
        <p:nvSpPr>
          <p:cNvPr id="13" name="TextBox 12"/>
          <p:cNvSpPr txBox="1"/>
          <p:nvPr>
            <p:custDataLst>
              <p:tags r:id="rId10"/>
            </p:custDataLst>
          </p:nvPr>
        </p:nvSpPr>
        <p:spPr>
          <a:xfrm>
            <a:off x="228600" y="1274075"/>
            <a:ext cx="4327788" cy="461665"/>
          </a:xfrm>
          <a:prstGeom prst="rect">
            <a:avLst/>
          </a:prstGeom>
          <a:noFill/>
        </p:spPr>
        <p:txBody>
          <a:bodyPr wrap="none" rtlCol="0">
            <a:spAutoFit/>
          </a:bodyPr>
          <a:lstStyle/>
          <a:p>
            <a:r>
              <a:rPr lang="en-US" dirty="0">
                <a:latin typeface="Calibri" pitchFamily="34" charset="0"/>
              </a:rPr>
              <a:t>Multi-Level Array Declaration(s):</a:t>
            </a:r>
          </a:p>
        </p:txBody>
      </p:sp>
    </p:spTree>
    <p:extLst>
      <p:ext uri="{BB962C8B-B14F-4D97-AF65-F5344CB8AC3E}">
        <p14:creationId xmlns:p14="http://schemas.microsoft.com/office/powerpoint/2010/main" val="66750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custDataLst>
              <p:tags r:id="rId1"/>
            </p:custDataLst>
          </p:nvPr>
        </p:nvSpPr>
        <p:spPr>
          <a:xfrm>
            <a:off x="356616" y="438912"/>
            <a:ext cx="8403336" cy="758952"/>
          </a:xfrm>
        </p:spPr>
        <p:txBody>
          <a:bodyPr/>
          <a:lstStyle/>
          <a:p>
            <a:r>
              <a:rPr lang="en-US" dirty="0"/>
              <a:t>Multi-Level Referencing Examples</a:t>
            </a:r>
          </a:p>
        </p:txBody>
      </p:sp>
      <p:sp>
        <p:nvSpPr>
          <p:cNvPr id="317443" name="Rectangle 3"/>
          <p:cNvSpPr>
            <a:spLocks noGrp="1" noChangeArrowheads="1"/>
          </p:cNvSpPr>
          <p:nvPr>
            <p:ph idx="1"/>
            <p:custDataLst>
              <p:tags r:id="rId2"/>
            </p:custDataLst>
          </p:nvPr>
        </p:nvSpPr>
        <p:spPr>
          <a:xfrm>
            <a:off x="290513" y="3917950"/>
            <a:ext cx="8307387" cy="2743200"/>
          </a:xfrm>
        </p:spPr>
        <p:txBody>
          <a:bodyPr/>
          <a:lstStyle/>
          <a:p>
            <a:pPr marL="0" indent="0" defTabSz="895350">
              <a:buNone/>
              <a:tabLst>
                <a:tab pos="230188" algn="l"/>
                <a:tab pos="1943100" algn="l"/>
                <a:tab pos="4229100" algn="l"/>
                <a:tab pos="6229350" algn="l"/>
              </a:tabLst>
            </a:pPr>
            <a:r>
              <a:rPr lang="en-US" sz="2000" dirty="0"/>
              <a:t>	</a:t>
            </a:r>
            <a:r>
              <a:rPr lang="en-US" sz="2000" u="sng" dirty="0"/>
              <a:t>Reference</a:t>
            </a:r>
            <a:r>
              <a:rPr lang="en-US" sz="2000" dirty="0"/>
              <a:t>	</a:t>
            </a:r>
            <a:r>
              <a:rPr lang="en-US" sz="2000" u="sng" dirty="0"/>
              <a:t>Address</a:t>
            </a:r>
            <a:r>
              <a:rPr lang="en-US" sz="2000" dirty="0"/>
              <a:t>	</a:t>
            </a:r>
            <a:r>
              <a:rPr lang="en-US" sz="2000" u="sng" dirty="0"/>
              <a:t>Value</a:t>
            </a:r>
            <a:r>
              <a:rPr lang="en-US" sz="2000" dirty="0"/>
              <a:t>	</a:t>
            </a:r>
            <a:r>
              <a:rPr lang="en-US" sz="2000" u="sng" dirty="0"/>
              <a:t>Guaranteed?</a:t>
            </a:r>
          </a:p>
          <a:p>
            <a:pPr marL="457200" lvl="1" indent="-222250" defTabSz="895350">
              <a:buFont typeface="Wingdings" pitchFamily="2" charset="2"/>
              <a:buNone/>
              <a:tabLst>
                <a:tab pos="1943100" algn="l"/>
                <a:tab pos="4229100" algn="l"/>
                <a:tab pos="6229350" algn="l"/>
              </a:tabLst>
            </a:pPr>
            <a:r>
              <a:rPr lang="en-US" sz="1800" dirty="0" err="1">
                <a:latin typeface="Courier New" panose="02070309020205020404" pitchFamily="49" charset="0"/>
                <a:cs typeface="Courier New" panose="02070309020205020404" pitchFamily="49" charset="0"/>
              </a:rPr>
              <a:t>univ</a:t>
            </a:r>
            <a:r>
              <a:rPr lang="en-US" sz="1800" dirty="0">
                <a:latin typeface="Courier New" panose="02070309020205020404" pitchFamily="49" charset="0"/>
                <a:cs typeface="Courier New" panose="02070309020205020404" pitchFamily="49" charset="0"/>
              </a:rPr>
              <a:t>[2][3]	</a:t>
            </a:r>
          </a:p>
          <a:p>
            <a:pPr marL="457200" lvl="1" indent="-222250" defTabSz="895350">
              <a:buFont typeface="Wingdings" pitchFamily="2" charset="2"/>
              <a:buNone/>
              <a:tabLst>
                <a:tab pos="1943100" algn="l"/>
                <a:tab pos="4229100" algn="l"/>
                <a:tab pos="6229350" algn="l"/>
              </a:tabLst>
            </a:pPr>
            <a:r>
              <a:rPr lang="en-US" sz="1800" dirty="0" err="1">
                <a:latin typeface="Courier New" panose="02070309020205020404" pitchFamily="49" charset="0"/>
                <a:cs typeface="Courier New" panose="02070309020205020404" pitchFamily="49" charset="0"/>
              </a:rPr>
              <a:t>univ</a:t>
            </a:r>
            <a:r>
              <a:rPr lang="en-US" sz="1800" dirty="0">
                <a:latin typeface="Courier New" panose="02070309020205020404" pitchFamily="49" charset="0"/>
                <a:cs typeface="Courier New" panose="02070309020205020404" pitchFamily="49" charset="0"/>
              </a:rPr>
              <a:t>[1][5]	</a:t>
            </a:r>
          </a:p>
          <a:p>
            <a:pPr marL="457200" lvl="1" indent="-222250" defTabSz="895350">
              <a:buFont typeface="Wingdings" pitchFamily="2" charset="2"/>
              <a:buNone/>
              <a:tabLst>
                <a:tab pos="1943100" algn="l"/>
                <a:tab pos="4229100" algn="l"/>
                <a:tab pos="6229350" algn="l"/>
              </a:tabLst>
            </a:pPr>
            <a:r>
              <a:rPr lang="en-US" sz="1800" dirty="0">
                <a:latin typeface="Courier New" panose="02070309020205020404" pitchFamily="49" charset="0"/>
                <a:cs typeface="Courier New" panose="02070309020205020404" pitchFamily="49" charset="0"/>
              </a:rPr>
              <a:t>univ[2][-2]	</a:t>
            </a:r>
          </a:p>
          <a:p>
            <a:pPr marL="457200" lvl="1" indent="-222250" defTabSz="895350">
              <a:buFont typeface="Wingdings" pitchFamily="2" charset="2"/>
              <a:buNone/>
              <a:tabLst>
                <a:tab pos="1943100" algn="l"/>
                <a:tab pos="4229100" algn="l"/>
                <a:tab pos="6229350" algn="l"/>
              </a:tabLst>
            </a:pPr>
            <a:r>
              <a:rPr lang="en-US" sz="1800" dirty="0" err="1">
                <a:latin typeface="Courier New" panose="02070309020205020404" pitchFamily="49" charset="0"/>
                <a:cs typeface="Courier New" panose="02070309020205020404" pitchFamily="49" charset="0"/>
              </a:rPr>
              <a:t>univ</a:t>
            </a:r>
            <a:r>
              <a:rPr lang="en-US" sz="1800" dirty="0">
                <a:latin typeface="Courier New" panose="02070309020205020404" pitchFamily="49" charset="0"/>
                <a:cs typeface="Courier New" panose="02070309020205020404" pitchFamily="49" charset="0"/>
              </a:rPr>
              <a:t>[3][-1]	</a:t>
            </a:r>
          </a:p>
          <a:p>
            <a:pPr marL="457200" lvl="1" indent="-222250" defTabSz="895350">
              <a:buFont typeface="Wingdings" pitchFamily="2" charset="2"/>
              <a:buNone/>
              <a:tabLst>
                <a:tab pos="1943100" algn="l"/>
                <a:tab pos="4229100" algn="l"/>
                <a:tab pos="6229350" algn="l"/>
              </a:tabLst>
            </a:pPr>
            <a:r>
              <a:rPr lang="en-US" sz="1800" dirty="0" err="1">
                <a:latin typeface="Courier New" panose="02070309020205020404" pitchFamily="49" charset="0"/>
                <a:cs typeface="Courier New" panose="02070309020205020404" pitchFamily="49" charset="0"/>
              </a:rPr>
              <a:t>univ</a:t>
            </a:r>
            <a:r>
              <a:rPr lang="en-US" sz="1800" dirty="0">
                <a:latin typeface="Courier New" panose="02070309020205020404" pitchFamily="49" charset="0"/>
                <a:cs typeface="Courier New" panose="02070309020205020404" pitchFamily="49" charset="0"/>
              </a:rPr>
              <a:t>[1][12]</a:t>
            </a:r>
            <a:r>
              <a:rPr lang="en-US" sz="1800" b="1" dirty="0">
                <a:latin typeface="Anonymous Pro" panose="02060609030202000504" pitchFamily="49" charset="0"/>
              </a:rPr>
              <a:t>	</a:t>
            </a:r>
          </a:p>
          <a:p>
            <a:pPr marL="560388" lvl="1" indent="-222250" defTabSz="895350">
              <a:lnSpc>
                <a:spcPct val="90000"/>
              </a:lnSpc>
              <a:spcBef>
                <a:spcPts val="600"/>
              </a:spcBef>
              <a:tabLst>
                <a:tab pos="1943100" algn="l"/>
                <a:tab pos="4229100" algn="l"/>
                <a:tab pos="6229350" algn="l"/>
              </a:tabLst>
            </a:pPr>
            <a:r>
              <a:rPr lang="en-US" sz="1800" dirty="0"/>
              <a:t>C code does not do any bounds checking</a:t>
            </a:r>
          </a:p>
          <a:p>
            <a:pPr marL="560388" lvl="1" indent="-222250" defTabSz="895350">
              <a:lnSpc>
                <a:spcPct val="90000"/>
              </a:lnSpc>
              <a:spcBef>
                <a:spcPts val="600"/>
              </a:spcBef>
              <a:tabLst>
                <a:tab pos="1943100" algn="l"/>
                <a:tab pos="4229100" algn="l"/>
                <a:tab pos="6229350" algn="l"/>
              </a:tabLst>
            </a:pPr>
            <a:r>
              <a:rPr lang="en-US" sz="1800" dirty="0"/>
              <a:t>Location of each lower-level array in memory is </a:t>
            </a:r>
            <a:r>
              <a:rPr lang="en-US" sz="1800" i="1" dirty="0"/>
              <a:t>not</a:t>
            </a:r>
            <a:r>
              <a:rPr lang="en-US" sz="1800" dirty="0"/>
              <a:t> guaranteed</a:t>
            </a:r>
          </a:p>
          <a:p>
            <a:pPr marL="457200" lvl="1" indent="-222250" defTabSz="895350">
              <a:buFont typeface="Wingdings" pitchFamily="2" charset="2"/>
              <a:buNone/>
              <a:tabLst>
                <a:tab pos="1943100" algn="l"/>
                <a:tab pos="4229100" algn="l"/>
                <a:tab pos="6229350" algn="l"/>
              </a:tabLst>
            </a:pPr>
            <a:endParaRPr lang="en-US" sz="1800" b="1" dirty="0">
              <a:latin typeface="Anonymous Pro" panose="02060609030202000504" pitchFamily="49" charset="0"/>
            </a:endParaRPr>
          </a:p>
        </p:txBody>
      </p:sp>
      <p:sp>
        <p:nvSpPr>
          <p:cNvPr id="83" name="Slide Number Placeholder 82"/>
          <p:cNvSpPr>
            <a:spLocks noGrp="1"/>
          </p:cNvSpPr>
          <p:nvPr>
            <p:ph type="sldNum" sz="quarter" idx="10"/>
            <p:custDataLst>
              <p:tags r:id="rId3"/>
            </p:custDataLst>
          </p:nvPr>
        </p:nvSpPr>
        <p:spPr/>
        <p:txBody>
          <a:bodyPr/>
          <a:lstStyle/>
          <a:p>
            <a:fld id="{7CBE8339-D2AD-46DC-A898-FD1E949067F0}" type="slidenum">
              <a:rPr lang="en-US" smtClean="0"/>
              <a:pPr/>
              <a:t>17</a:t>
            </a:fld>
            <a:endParaRPr lang="en-US"/>
          </a:p>
        </p:txBody>
      </p:sp>
      <p:grpSp>
        <p:nvGrpSpPr>
          <p:cNvPr id="232" name="Group 231"/>
          <p:cNvGrpSpPr/>
          <p:nvPr>
            <p:custDataLst>
              <p:tags r:id="rId4"/>
            </p:custDataLst>
          </p:nvPr>
        </p:nvGrpSpPr>
        <p:grpSpPr>
          <a:xfrm>
            <a:off x="376238" y="1106758"/>
            <a:ext cx="8615362" cy="2667000"/>
            <a:chOff x="376238" y="1106758"/>
            <a:chExt cx="8615362" cy="2667000"/>
          </a:xfrm>
        </p:grpSpPr>
        <p:grpSp>
          <p:nvGrpSpPr>
            <p:cNvPr id="84" name="Group 7"/>
            <p:cNvGrpSpPr>
              <a:grpSpLocks/>
            </p:cNvGrpSpPr>
            <p:nvPr/>
          </p:nvGrpSpPr>
          <p:grpSpPr bwMode="auto">
            <a:xfrm>
              <a:off x="376238" y="1563958"/>
              <a:ext cx="1985963" cy="1530350"/>
              <a:chOff x="189" y="2112"/>
              <a:chExt cx="1251" cy="964"/>
            </a:xfrm>
          </p:grpSpPr>
          <p:sp>
            <p:nvSpPr>
              <p:cNvPr id="85" name="Rectangle 8"/>
              <p:cNvSpPr>
                <a:spLocks noChangeArrowheads="1"/>
              </p:cNvSpPr>
              <p:nvPr>
                <p:custDataLst>
                  <p:tags r:id="rId62"/>
                </p:custDataLst>
              </p:nvPr>
            </p:nvSpPr>
            <p:spPr bwMode="auto">
              <a:xfrm>
                <a:off x="864" y="235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b="0" dirty="0">
                    <a:latin typeface="Courier New" panose="02070309020205020404" pitchFamily="49" charset="0"/>
                    <a:cs typeface="Courier New" panose="02070309020205020404" pitchFamily="49" charset="0"/>
                  </a:rPr>
                  <a:t>36</a:t>
                </a:r>
              </a:p>
            </p:txBody>
          </p:sp>
          <p:sp>
            <p:nvSpPr>
              <p:cNvPr id="86" name="Line 9"/>
              <p:cNvSpPr>
                <a:spLocks noChangeShapeType="1"/>
              </p:cNvSpPr>
              <p:nvPr>
                <p:custDataLst>
                  <p:tags r:id="rId63"/>
                </p:custDataLst>
              </p:nvPr>
            </p:nvSpPr>
            <p:spPr bwMode="auto">
              <a:xfrm flipV="1">
                <a:off x="576" y="2485"/>
                <a:ext cx="288" cy="0"/>
              </a:xfrm>
              <a:prstGeom prst="line">
                <a:avLst/>
              </a:prstGeom>
              <a:noFill/>
              <a:ln w="25400">
                <a:solidFill>
                  <a:schemeClr val="tx1"/>
                </a:solidFill>
                <a:round/>
                <a:headEnd/>
                <a:tailEnd type="triangle" w="med" len="sm"/>
              </a:ln>
              <a:effectLst/>
            </p:spPr>
            <p:txBody>
              <a:bodyPr wrap="none" anchor="ctr"/>
              <a:lstStyle/>
              <a:p>
                <a:endParaRPr lang="en-US" sz="1800" b="0" dirty="0">
                  <a:latin typeface="Calibri" pitchFamily="34" charset="0"/>
                </a:endParaRPr>
              </a:p>
            </p:txBody>
          </p:sp>
          <p:sp>
            <p:nvSpPr>
              <p:cNvPr id="87" name="Text Box 10"/>
              <p:cNvSpPr txBox="1">
                <a:spLocks noChangeArrowheads="1"/>
              </p:cNvSpPr>
              <p:nvPr>
                <p:custDataLst>
                  <p:tags r:id="rId64"/>
                </p:custDataLst>
              </p:nvPr>
            </p:nvSpPr>
            <p:spPr bwMode="auto">
              <a:xfrm>
                <a:off x="199" y="2363"/>
                <a:ext cx="377" cy="233"/>
              </a:xfrm>
              <a:prstGeom prst="rect">
                <a:avLst/>
              </a:prstGeom>
              <a:noFill/>
              <a:ln w="25400">
                <a:noFill/>
                <a:miter lim="800000"/>
                <a:headEnd/>
                <a:tailEnd/>
              </a:ln>
              <a:effectLst/>
            </p:spPr>
            <p:txBody>
              <a:bodyPr wrap="none">
                <a:spAutoFit/>
              </a:bodyPr>
              <a:lstStyle/>
              <a:p>
                <a:pPr algn="r">
                  <a:lnSpc>
                    <a:spcPct val="100000"/>
                  </a:lnSpc>
                </a:pPr>
                <a:r>
                  <a:rPr lang="en-US" sz="1800" b="0" dirty="0">
                    <a:latin typeface="Courier New" panose="02070309020205020404" pitchFamily="49" charset="0"/>
                    <a:cs typeface="Courier New" panose="02070309020205020404" pitchFamily="49" charset="0"/>
                  </a:rPr>
                  <a:t>160</a:t>
                </a:r>
              </a:p>
            </p:txBody>
          </p:sp>
          <p:sp>
            <p:nvSpPr>
              <p:cNvPr id="104" name="Rectangle 11"/>
              <p:cNvSpPr>
                <a:spLocks noChangeArrowheads="1"/>
              </p:cNvSpPr>
              <p:nvPr>
                <p:custDataLst>
                  <p:tags r:id="rId65"/>
                </p:custDataLst>
              </p:nvPr>
            </p:nvSpPr>
            <p:spPr bwMode="auto">
              <a:xfrm>
                <a:off x="864" y="259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b="0" dirty="0">
                    <a:latin typeface="Courier New" panose="02070309020205020404" pitchFamily="49" charset="0"/>
                    <a:cs typeface="Courier New" panose="02070309020205020404" pitchFamily="49" charset="0"/>
                  </a:rPr>
                  <a:t>16</a:t>
                </a:r>
              </a:p>
            </p:txBody>
          </p:sp>
          <p:sp>
            <p:nvSpPr>
              <p:cNvPr id="105" name="Rectangle 12"/>
              <p:cNvSpPr>
                <a:spLocks noChangeArrowheads="1"/>
              </p:cNvSpPr>
              <p:nvPr>
                <p:custDataLst>
                  <p:tags r:id="rId66"/>
                </p:custDataLst>
              </p:nvPr>
            </p:nvSpPr>
            <p:spPr bwMode="auto">
              <a:xfrm>
                <a:off x="864" y="2832"/>
                <a:ext cx="576" cy="240"/>
              </a:xfrm>
              <a:prstGeom prst="rect">
                <a:avLst/>
              </a:prstGeom>
              <a:solidFill>
                <a:srgbClr val="F1C7C7"/>
              </a:solidFill>
              <a:ln w="25400">
                <a:solidFill>
                  <a:schemeClr val="tx1"/>
                </a:solidFill>
                <a:miter lim="800000"/>
                <a:headEnd/>
                <a:tailEnd/>
              </a:ln>
              <a:effectLst/>
            </p:spPr>
            <p:txBody>
              <a:bodyPr wrap="none" anchor="ctr"/>
              <a:lstStyle/>
              <a:p>
                <a:pPr algn="l">
                  <a:lnSpc>
                    <a:spcPct val="100000"/>
                  </a:lnSpc>
                </a:pPr>
                <a:r>
                  <a:rPr lang="en-US" sz="1800" b="0" dirty="0">
                    <a:latin typeface="Courier New" panose="02070309020205020404" pitchFamily="49" charset="0"/>
                    <a:cs typeface="Courier New" panose="02070309020205020404" pitchFamily="49" charset="0"/>
                  </a:rPr>
                  <a:t>60</a:t>
                </a:r>
              </a:p>
            </p:txBody>
          </p:sp>
          <p:sp>
            <p:nvSpPr>
              <p:cNvPr id="123" name="Line 13"/>
              <p:cNvSpPr>
                <a:spLocks noChangeShapeType="1"/>
              </p:cNvSpPr>
              <p:nvPr>
                <p:custDataLst>
                  <p:tags r:id="rId67"/>
                </p:custDataLst>
              </p:nvPr>
            </p:nvSpPr>
            <p:spPr bwMode="auto">
              <a:xfrm flipV="1">
                <a:off x="576" y="2725"/>
                <a:ext cx="288" cy="0"/>
              </a:xfrm>
              <a:prstGeom prst="line">
                <a:avLst/>
              </a:prstGeom>
              <a:noFill/>
              <a:ln w="25400">
                <a:solidFill>
                  <a:schemeClr val="tx1"/>
                </a:solidFill>
                <a:round/>
                <a:headEnd/>
                <a:tailEnd type="triangle" w="med" len="sm"/>
              </a:ln>
              <a:effectLst/>
            </p:spPr>
            <p:txBody>
              <a:bodyPr wrap="none" anchor="ctr"/>
              <a:lstStyle/>
              <a:p>
                <a:endParaRPr lang="en-US" sz="1800" b="0" dirty="0">
                  <a:latin typeface="Calibri" pitchFamily="34" charset="0"/>
                </a:endParaRPr>
              </a:p>
            </p:txBody>
          </p:sp>
          <p:sp>
            <p:nvSpPr>
              <p:cNvPr id="124" name="Line 14"/>
              <p:cNvSpPr>
                <a:spLocks noChangeShapeType="1"/>
              </p:cNvSpPr>
              <p:nvPr>
                <p:custDataLst>
                  <p:tags r:id="rId68"/>
                </p:custDataLst>
              </p:nvPr>
            </p:nvSpPr>
            <p:spPr bwMode="auto">
              <a:xfrm flipV="1">
                <a:off x="576" y="2965"/>
                <a:ext cx="288" cy="0"/>
              </a:xfrm>
              <a:prstGeom prst="line">
                <a:avLst/>
              </a:prstGeom>
              <a:noFill/>
              <a:ln w="25400">
                <a:solidFill>
                  <a:schemeClr val="tx1"/>
                </a:solidFill>
                <a:round/>
                <a:headEnd/>
                <a:tailEnd type="triangle" w="med" len="sm"/>
              </a:ln>
              <a:effectLst/>
            </p:spPr>
            <p:txBody>
              <a:bodyPr wrap="none" anchor="ctr"/>
              <a:lstStyle/>
              <a:p>
                <a:endParaRPr lang="en-US" sz="1800" b="0" dirty="0">
                  <a:latin typeface="Calibri" pitchFamily="34" charset="0"/>
                </a:endParaRPr>
              </a:p>
            </p:txBody>
          </p:sp>
          <p:sp>
            <p:nvSpPr>
              <p:cNvPr id="142" name="Text Box 15"/>
              <p:cNvSpPr txBox="1">
                <a:spLocks noChangeArrowheads="1"/>
              </p:cNvSpPr>
              <p:nvPr>
                <p:custDataLst>
                  <p:tags r:id="rId69"/>
                </p:custDataLst>
              </p:nvPr>
            </p:nvSpPr>
            <p:spPr bwMode="auto">
              <a:xfrm>
                <a:off x="189" y="2612"/>
                <a:ext cx="377" cy="233"/>
              </a:xfrm>
              <a:prstGeom prst="rect">
                <a:avLst/>
              </a:prstGeom>
              <a:noFill/>
              <a:ln w="25400">
                <a:noFill/>
                <a:miter lim="800000"/>
                <a:headEnd/>
                <a:tailEnd/>
              </a:ln>
              <a:effectLst/>
            </p:spPr>
            <p:txBody>
              <a:bodyPr wrap="none">
                <a:spAutoFit/>
              </a:bodyPr>
              <a:lstStyle/>
              <a:p>
                <a:pPr algn="r">
                  <a:lnSpc>
                    <a:spcPct val="100000"/>
                  </a:lnSpc>
                </a:pPr>
                <a:r>
                  <a:rPr lang="en-US" sz="1800" b="0" dirty="0">
                    <a:latin typeface="Courier New" panose="02070309020205020404" pitchFamily="49" charset="0"/>
                    <a:cs typeface="Courier New" panose="02070309020205020404" pitchFamily="49" charset="0"/>
                  </a:rPr>
                  <a:t>168</a:t>
                </a:r>
              </a:p>
            </p:txBody>
          </p:sp>
          <p:sp>
            <p:nvSpPr>
              <p:cNvPr id="143" name="Text Box 16"/>
              <p:cNvSpPr txBox="1">
                <a:spLocks noChangeArrowheads="1"/>
              </p:cNvSpPr>
              <p:nvPr>
                <p:custDataLst>
                  <p:tags r:id="rId70"/>
                </p:custDataLst>
              </p:nvPr>
            </p:nvSpPr>
            <p:spPr bwMode="auto">
              <a:xfrm>
                <a:off x="189" y="2843"/>
                <a:ext cx="377" cy="233"/>
              </a:xfrm>
              <a:prstGeom prst="rect">
                <a:avLst/>
              </a:prstGeom>
              <a:noFill/>
              <a:ln w="25400">
                <a:noFill/>
                <a:miter lim="800000"/>
                <a:headEnd/>
                <a:tailEnd/>
              </a:ln>
              <a:effectLst/>
            </p:spPr>
            <p:txBody>
              <a:bodyPr wrap="none">
                <a:spAutoFit/>
              </a:bodyPr>
              <a:lstStyle/>
              <a:p>
                <a:pPr algn="r">
                  <a:lnSpc>
                    <a:spcPct val="100000"/>
                  </a:lnSpc>
                </a:pPr>
                <a:r>
                  <a:rPr lang="en-US" sz="1800" b="0" dirty="0">
                    <a:latin typeface="Courier New" panose="02070309020205020404" pitchFamily="49" charset="0"/>
                    <a:cs typeface="Courier New" panose="02070309020205020404" pitchFamily="49" charset="0"/>
                  </a:rPr>
                  <a:t>176</a:t>
                </a:r>
              </a:p>
            </p:txBody>
          </p:sp>
          <p:sp>
            <p:nvSpPr>
              <p:cNvPr id="165" name="Text Box 17"/>
              <p:cNvSpPr txBox="1">
                <a:spLocks noChangeArrowheads="1"/>
              </p:cNvSpPr>
              <p:nvPr>
                <p:custDataLst>
                  <p:tags r:id="rId71"/>
                </p:custDataLst>
              </p:nvPr>
            </p:nvSpPr>
            <p:spPr bwMode="auto">
              <a:xfrm>
                <a:off x="860" y="2112"/>
                <a:ext cx="464" cy="233"/>
              </a:xfrm>
              <a:prstGeom prst="rect">
                <a:avLst/>
              </a:prstGeom>
              <a:noFill/>
              <a:ln w="25400">
                <a:noFill/>
                <a:miter lim="800000"/>
                <a:headEnd/>
                <a:tailEnd/>
              </a:ln>
              <a:effectLst/>
            </p:spPr>
            <p:txBody>
              <a:bodyPr wrap="none">
                <a:spAutoFit/>
              </a:bodyPr>
              <a:lstStyle/>
              <a:p>
                <a:pPr algn="r">
                  <a:lnSpc>
                    <a:spcPct val="100000"/>
                  </a:lnSpc>
                </a:pPr>
                <a:r>
                  <a:rPr lang="en-US" sz="1800" b="0" dirty="0" err="1">
                    <a:latin typeface="Courier New" panose="02070309020205020404" pitchFamily="49" charset="0"/>
                    <a:cs typeface="Courier New" panose="02070309020205020404" pitchFamily="49" charset="0"/>
                  </a:rPr>
                  <a:t>univ</a:t>
                </a:r>
                <a:endParaRPr lang="en-US" sz="1800" b="0" dirty="0">
                  <a:latin typeface="Courier New" panose="02070309020205020404" pitchFamily="49" charset="0"/>
                  <a:cs typeface="Courier New" panose="02070309020205020404" pitchFamily="49" charset="0"/>
                </a:endParaRPr>
              </a:p>
            </p:txBody>
          </p:sp>
          <p:sp>
            <p:nvSpPr>
              <p:cNvPr id="166" name="Oval 18"/>
              <p:cNvSpPr>
                <a:spLocks noChangeArrowheads="1"/>
              </p:cNvSpPr>
              <p:nvPr>
                <p:custDataLst>
                  <p:tags r:id="rId72"/>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1800" b="0" dirty="0">
                  <a:latin typeface="Calibri" pitchFamily="34" charset="0"/>
                </a:endParaRPr>
              </a:p>
            </p:txBody>
          </p:sp>
          <p:sp>
            <p:nvSpPr>
              <p:cNvPr id="167" name="Oval 19"/>
              <p:cNvSpPr>
                <a:spLocks noChangeArrowheads="1"/>
              </p:cNvSpPr>
              <p:nvPr>
                <p:custDataLst>
                  <p:tags r:id="rId73"/>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1800" b="0" dirty="0">
                  <a:latin typeface="Calibri" pitchFamily="34" charset="0"/>
                </a:endParaRPr>
              </a:p>
            </p:txBody>
          </p:sp>
          <p:sp>
            <p:nvSpPr>
              <p:cNvPr id="168" name="Oval 20"/>
              <p:cNvSpPr>
                <a:spLocks noChangeArrowheads="1"/>
              </p:cNvSpPr>
              <p:nvPr>
                <p:custDataLst>
                  <p:tags r:id="rId74"/>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1800" b="0" dirty="0">
                  <a:latin typeface="Calibri" pitchFamily="34" charset="0"/>
                </a:endParaRPr>
              </a:p>
            </p:txBody>
          </p:sp>
        </p:grpSp>
        <p:sp>
          <p:nvSpPr>
            <p:cNvPr id="169" name="Text Box 21"/>
            <p:cNvSpPr txBox="1">
              <a:spLocks noChangeArrowheads="1"/>
            </p:cNvSpPr>
            <p:nvPr>
              <p:custDataLst>
                <p:tags r:id="rId5"/>
              </p:custDataLst>
            </p:nvPr>
          </p:nvSpPr>
          <p:spPr bwMode="auto">
            <a:xfrm>
              <a:off x="3119684" y="1106758"/>
              <a:ext cx="598241" cy="369332"/>
            </a:xfrm>
            <a:prstGeom prst="rect">
              <a:avLst/>
            </a:prstGeom>
            <a:noFill/>
            <a:ln w="25400">
              <a:noFill/>
              <a:miter lim="800000"/>
              <a:headEnd/>
              <a:tailEnd/>
            </a:ln>
            <a:effectLst/>
          </p:spPr>
          <p:txBody>
            <a:bodyPr wrap="none">
              <a:spAutoFit/>
            </a:bodyPr>
            <a:lstStyle/>
            <a:p>
              <a:pPr algn="r">
                <a:lnSpc>
                  <a:spcPct val="100000"/>
                </a:lnSpc>
              </a:pPr>
              <a:r>
                <a:rPr lang="en-US" sz="1800" b="0" dirty="0" err="1">
                  <a:latin typeface="Courier New" panose="02070309020205020404" pitchFamily="49" charset="0"/>
                  <a:cs typeface="Courier New" panose="02070309020205020404" pitchFamily="49" charset="0"/>
                </a:rPr>
                <a:t>cmu</a:t>
              </a:r>
              <a:endParaRPr lang="en-US" sz="1800" b="0" dirty="0">
                <a:latin typeface="Courier New" panose="02070309020205020404" pitchFamily="49" charset="0"/>
                <a:cs typeface="Courier New" panose="02070309020205020404" pitchFamily="49" charset="0"/>
              </a:endParaRPr>
            </a:p>
          </p:txBody>
        </p:sp>
        <p:sp>
          <p:nvSpPr>
            <p:cNvPr id="170" name="Text Box 41"/>
            <p:cNvSpPr txBox="1">
              <a:spLocks noChangeArrowheads="1"/>
            </p:cNvSpPr>
            <p:nvPr>
              <p:custDataLst>
                <p:tags r:id="rId6"/>
              </p:custDataLst>
            </p:nvPr>
          </p:nvSpPr>
          <p:spPr bwMode="auto">
            <a:xfrm>
              <a:off x="3195884" y="1944958"/>
              <a:ext cx="598241" cy="369332"/>
            </a:xfrm>
            <a:prstGeom prst="rect">
              <a:avLst/>
            </a:prstGeom>
            <a:noFill/>
            <a:ln w="25400">
              <a:noFill/>
              <a:miter lim="800000"/>
              <a:headEnd/>
              <a:tailEnd/>
            </a:ln>
            <a:effectLst/>
          </p:spPr>
          <p:txBody>
            <a:bodyPr wrap="none">
              <a:spAutoFit/>
            </a:bodyPr>
            <a:lstStyle/>
            <a:p>
              <a:pPr algn="r">
                <a:lnSpc>
                  <a:spcPct val="100000"/>
                </a:lnSpc>
              </a:pPr>
              <a:r>
                <a:rPr lang="en-US" sz="1800" b="0" dirty="0" err="1">
                  <a:latin typeface="Courier New" panose="02070309020205020404" pitchFamily="49" charset="0"/>
                  <a:cs typeface="Courier New" panose="02070309020205020404" pitchFamily="49" charset="0"/>
                </a:rPr>
                <a:t>sfu</a:t>
              </a:r>
              <a:endParaRPr lang="en-US" sz="1800" b="0" dirty="0">
                <a:latin typeface="Courier New" panose="02070309020205020404" pitchFamily="49" charset="0"/>
                <a:cs typeface="Courier New" panose="02070309020205020404" pitchFamily="49" charset="0"/>
              </a:endParaRPr>
            </a:p>
          </p:txBody>
        </p:sp>
        <p:sp>
          <p:nvSpPr>
            <p:cNvPr id="171" name="Text Box 61"/>
            <p:cNvSpPr txBox="1">
              <a:spLocks noChangeArrowheads="1"/>
            </p:cNvSpPr>
            <p:nvPr>
              <p:custDataLst>
                <p:tags r:id="rId7"/>
              </p:custDataLst>
            </p:nvPr>
          </p:nvSpPr>
          <p:spPr bwMode="auto">
            <a:xfrm>
              <a:off x="3119684" y="2645046"/>
              <a:ext cx="598241" cy="369332"/>
            </a:xfrm>
            <a:prstGeom prst="rect">
              <a:avLst/>
            </a:prstGeom>
            <a:noFill/>
            <a:ln w="25400">
              <a:noFill/>
              <a:miter lim="800000"/>
              <a:headEnd/>
              <a:tailEnd/>
            </a:ln>
            <a:effectLst/>
          </p:spPr>
          <p:txBody>
            <a:bodyPr wrap="none">
              <a:spAutoFit/>
            </a:bodyPr>
            <a:lstStyle/>
            <a:p>
              <a:pPr algn="r">
                <a:lnSpc>
                  <a:spcPct val="100000"/>
                </a:lnSpc>
              </a:pPr>
              <a:r>
                <a:rPr lang="en-US" sz="1800" b="0" dirty="0" err="1">
                  <a:latin typeface="Courier New" panose="02070309020205020404" pitchFamily="49" charset="0"/>
                  <a:cs typeface="Courier New" panose="02070309020205020404" pitchFamily="49" charset="0"/>
                </a:rPr>
                <a:t>ucb</a:t>
              </a:r>
              <a:endParaRPr lang="en-US" sz="1800" b="0" dirty="0">
                <a:latin typeface="Courier New" panose="02070309020205020404" pitchFamily="49" charset="0"/>
                <a:cs typeface="Courier New" panose="02070309020205020404" pitchFamily="49" charset="0"/>
              </a:endParaRPr>
            </a:p>
          </p:txBody>
        </p:sp>
        <p:grpSp>
          <p:nvGrpSpPr>
            <p:cNvPr id="172" name="Group 24"/>
            <p:cNvGrpSpPr/>
            <p:nvPr/>
          </p:nvGrpSpPr>
          <p:grpSpPr>
            <a:xfrm>
              <a:off x="3554505" y="1379428"/>
              <a:ext cx="5435835" cy="754354"/>
              <a:chOff x="2412765" y="3429000"/>
              <a:chExt cx="5435835" cy="774470"/>
            </a:xfrm>
          </p:grpSpPr>
          <p:grpSp>
            <p:nvGrpSpPr>
              <p:cNvPr id="173" name="Group 25"/>
              <p:cNvGrpSpPr>
                <a:grpSpLocks/>
              </p:cNvGrpSpPr>
              <p:nvPr/>
            </p:nvGrpSpPr>
            <p:grpSpPr bwMode="auto">
              <a:xfrm>
                <a:off x="2743200" y="3429000"/>
                <a:ext cx="4572000" cy="228600"/>
                <a:chOff x="1008" y="1968"/>
                <a:chExt cx="2880" cy="144"/>
              </a:xfrm>
            </p:grpSpPr>
            <p:sp>
              <p:nvSpPr>
                <p:cNvPr id="186" name="Rectangle 26"/>
                <p:cNvSpPr>
                  <a:spLocks noChangeArrowheads="1"/>
                </p:cNvSpPr>
                <p:nvPr>
                  <p:custDataLst>
                    <p:tags r:id="rId57"/>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1</a:t>
                  </a:r>
                </a:p>
              </p:txBody>
            </p:sp>
            <p:sp>
              <p:nvSpPr>
                <p:cNvPr id="187" name="Rectangle 27"/>
                <p:cNvSpPr>
                  <a:spLocks noChangeArrowheads="1"/>
                </p:cNvSpPr>
                <p:nvPr>
                  <p:custDataLst>
                    <p:tags r:id="rId58"/>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5</a:t>
                  </a:r>
                </a:p>
              </p:txBody>
            </p:sp>
            <p:sp>
              <p:nvSpPr>
                <p:cNvPr id="188" name="Rectangle 28"/>
                <p:cNvSpPr>
                  <a:spLocks noChangeArrowheads="1"/>
                </p:cNvSpPr>
                <p:nvPr>
                  <p:custDataLst>
                    <p:tags r:id="rId59"/>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2</a:t>
                  </a:r>
                </a:p>
              </p:txBody>
            </p:sp>
            <p:sp>
              <p:nvSpPr>
                <p:cNvPr id="189" name="Rectangle 29"/>
                <p:cNvSpPr>
                  <a:spLocks noChangeArrowheads="1"/>
                </p:cNvSpPr>
                <p:nvPr>
                  <p:custDataLst>
                    <p:tags r:id="rId60"/>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1</a:t>
                  </a:r>
                </a:p>
              </p:txBody>
            </p:sp>
            <p:sp>
              <p:nvSpPr>
                <p:cNvPr id="190" name="Rectangle 30"/>
                <p:cNvSpPr>
                  <a:spLocks noChangeArrowheads="1"/>
                </p:cNvSpPr>
                <p:nvPr>
                  <p:custDataLst>
                    <p:tags r:id="rId61"/>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3</a:t>
                  </a:r>
                </a:p>
              </p:txBody>
            </p:sp>
          </p:grpSp>
          <p:sp>
            <p:nvSpPr>
              <p:cNvPr id="174" name="Text Box 32"/>
              <p:cNvSpPr txBox="1">
                <a:spLocks noChangeArrowheads="1"/>
              </p:cNvSpPr>
              <p:nvPr>
                <p:custDataLst>
                  <p:tags r:id="rId45"/>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a:latin typeface="Calibri" pitchFamily="34" charset="0"/>
                  </a:rPr>
                  <a:t>16</a:t>
                </a:r>
              </a:p>
            </p:txBody>
          </p:sp>
          <p:sp>
            <p:nvSpPr>
              <p:cNvPr id="175" name="Text Box 33"/>
              <p:cNvSpPr txBox="1">
                <a:spLocks noChangeArrowheads="1"/>
              </p:cNvSpPr>
              <p:nvPr>
                <p:custDataLst>
                  <p:tags r:id="rId46"/>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20</a:t>
                </a:r>
              </a:p>
            </p:txBody>
          </p:sp>
          <p:sp>
            <p:nvSpPr>
              <p:cNvPr id="176" name="Line 34"/>
              <p:cNvSpPr>
                <a:spLocks noChangeShapeType="1"/>
              </p:cNvSpPr>
              <p:nvPr>
                <p:custDataLst>
                  <p:tags r:id="rId47"/>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77" name="Line 35"/>
              <p:cNvSpPr>
                <a:spLocks noChangeShapeType="1"/>
              </p:cNvSpPr>
              <p:nvPr>
                <p:custDataLst>
                  <p:tags r:id="rId48"/>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78" name="Text Box 36"/>
              <p:cNvSpPr txBox="1">
                <a:spLocks noChangeArrowheads="1"/>
              </p:cNvSpPr>
              <p:nvPr>
                <p:custDataLst>
                  <p:tags r:id="rId49"/>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24</a:t>
                </a:r>
              </a:p>
            </p:txBody>
          </p:sp>
          <p:sp>
            <p:nvSpPr>
              <p:cNvPr id="179" name="Line 37"/>
              <p:cNvSpPr>
                <a:spLocks noChangeShapeType="1"/>
              </p:cNvSpPr>
              <p:nvPr>
                <p:custDataLst>
                  <p:tags r:id="rId50"/>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80" name="Text Box 38"/>
              <p:cNvSpPr txBox="1">
                <a:spLocks noChangeArrowheads="1"/>
              </p:cNvSpPr>
              <p:nvPr>
                <p:custDataLst>
                  <p:tags r:id="rId51"/>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28</a:t>
                </a:r>
              </a:p>
            </p:txBody>
          </p:sp>
          <p:sp>
            <p:nvSpPr>
              <p:cNvPr id="181" name="Line 39"/>
              <p:cNvSpPr>
                <a:spLocks noChangeShapeType="1"/>
              </p:cNvSpPr>
              <p:nvPr>
                <p:custDataLst>
                  <p:tags r:id="rId52"/>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82" name="Text Box 40"/>
              <p:cNvSpPr txBox="1">
                <a:spLocks noChangeArrowheads="1"/>
              </p:cNvSpPr>
              <p:nvPr>
                <p:custDataLst>
                  <p:tags r:id="rId53"/>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32</a:t>
                </a:r>
              </a:p>
            </p:txBody>
          </p:sp>
          <p:sp>
            <p:nvSpPr>
              <p:cNvPr id="183" name="Line 41"/>
              <p:cNvSpPr>
                <a:spLocks noChangeShapeType="1"/>
              </p:cNvSpPr>
              <p:nvPr>
                <p:custDataLst>
                  <p:tags r:id="rId54"/>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84" name="Text Box 42"/>
              <p:cNvSpPr txBox="1">
                <a:spLocks noChangeArrowheads="1"/>
              </p:cNvSpPr>
              <p:nvPr>
                <p:custDataLst>
                  <p:tags r:id="rId55"/>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36</a:t>
                </a:r>
              </a:p>
            </p:txBody>
          </p:sp>
          <p:sp>
            <p:nvSpPr>
              <p:cNvPr id="185" name="Line 43"/>
              <p:cNvSpPr>
                <a:spLocks noChangeShapeType="1"/>
              </p:cNvSpPr>
              <p:nvPr>
                <p:custDataLst>
                  <p:tags r:id="rId56"/>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grpSp>
        <p:grpSp>
          <p:nvGrpSpPr>
            <p:cNvPr id="191" name="Group 24"/>
            <p:cNvGrpSpPr/>
            <p:nvPr/>
          </p:nvGrpSpPr>
          <p:grpSpPr>
            <a:xfrm>
              <a:off x="3555765" y="2181204"/>
              <a:ext cx="5435835" cy="754354"/>
              <a:chOff x="2412765" y="3429000"/>
              <a:chExt cx="5435835" cy="774470"/>
            </a:xfrm>
          </p:grpSpPr>
          <p:grpSp>
            <p:nvGrpSpPr>
              <p:cNvPr id="192" name="Group 25"/>
              <p:cNvGrpSpPr>
                <a:grpSpLocks/>
              </p:cNvGrpSpPr>
              <p:nvPr/>
            </p:nvGrpSpPr>
            <p:grpSpPr bwMode="auto">
              <a:xfrm>
                <a:off x="2743200" y="3429000"/>
                <a:ext cx="4572000" cy="228600"/>
                <a:chOff x="1008" y="1968"/>
                <a:chExt cx="2880" cy="144"/>
              </a:xfrm>
            </p:grpSpPr>
            <p:sp>
              <p:nvSpPr>
                <p:cNvPr id="205" name="Rectangle 26"/>
                <p:cNvSpPr>
                  <a:spLocks noChangeArrowheads="1"/>
                </p:cNvSpPr>
                <p:nvPr>
                  <p:custDataLst>
                    <p:tags r:id="rId40"/>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V</a:t>
                  </a:r>
                </a:p>
              </p:txBody>
            </p:sp>
            <p:sp>
              <p:nvSpPr>
                <p:cNvPr id="206" name="Rectangle 27"/>
                <p:cNvSpPr>
                  <a:spLocks noChangeArrowheads="1"/>
                </p:cNvSpPr>
                <p:nvPr>
                  <p:custDataLst>
                    <p:tags r:id="rId41"/>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5</a:t>
                  </a:r>
                </a:p>
              </p:txBody>
            </p:sp>
            <p:sp>
              <p:nvSpPr>
                <p:cNvPr id="207" name="Rectangle 28"/>
                <p:cNvSpPr>
                  <a:spLocks noChangeArrowheads="1"/>
                </p:cNvSpPr>
                <p:nvPr>
                  <p:custDataLst>
                    <p:tags r:id="rId42"/>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H</a:t>
                  </a:r>
                </a:p>
              </p:txBody>
            </p:sp>
            <p:sp>
              <p:nvSpPr>
                <p:cNvPr id="208" name="Rectangle 29"/>
                <p:cNvSpPr>
                  <a:spLocks noChangeArrowheads="1"/>
                </p:cNvSpPr>
                <p:nvPr>
                  <p:custDataLst>
                    <p:tags r:id="rId43"/>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4</a:t>
                  </a:r>
                </a:p>
              </p:txBody>
            </p:sp>
            <p:sp>
              <p:nvSpPr>
                <p:cNvPr id="209" name="Rectangle 30"/>
                <p:cNvSpPr>
                  <a:spLocks noChangeArrowheads="1"/>
                </p:cNvSpPr>
                <p:nvPr>
                  <p:custDataLst>
                    <p:tags r:id="rId44"/>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S</a:t>
                  </a:r>
                </a:p>
              </p:txBody>
            </p:sp>
          </p:grpSp>
          <p:sp>
            <p:nvSpPr>
              <p:cNvPr id="193" name="Text Box 32"/>
              <p:cNvSpPr txBox="1">
                <a:spLocks noChangeArrowheads="1"/>
              </p:cNvSpPr>
              <p:nvPr>
                <p:custDataLst>
                  <p:tags r:id="rId28"/>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a:latin typeface="Calibri" pitchFamily="34" charset="0"/>
                  </a:rPr>
                  <a:t>36</a:t>
                </a:r>
              </a:p>
            </p:txBody>
          </p:sp>
          <p:sp>
            <p:nvSpPr>
              <p:cNvPr id="194" name="Text Box 33"/>
              <p:cNvSpPr txBox="1">
                <a:spLocks noChangeArrowheads="1"/>
              </p:cNvSpPr>
              <p:nvPr>
                <p:custDataLst>
                  <p:tags r:id="rId29"/>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40</a:t>
                </a:r>
              </a:p>
            </p:txBody>
          </p:sp>
          <p:sp>
            <p:nvSpPr>
              <p:cNvPr id="195" name="Line 34"/>
              <p:cNvSpPr>
                <a:spLocks noChangeShapeType="1"/>
              </p:cNvSpPr>
              <p:nvPr>
                <p:custDataLst>
                  <p:tags r:id="rId30"/>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96" name="Line 35"/>
              <p:cNvSpPr>
                <a:spLocks noChangeShapeType="1"/>
              </p:cNvSpPr>
              <p:nvPr>
                <p:custDataLst>
                  <p:tags r:id="rId31"/>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97" name="Text Box 36"/>
              <p:cNvSpPr txBox="1">
                <a:spLocks noChangeArrowheads="1"/>
              </p:cNvSpPr>
              <p:nvPr>
                <p:custDataLst>
                  <p:tags r:id="rId32"/>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44</a:t>
                </a:r>
              </a:p>
            </p:txBody>
          </p:sp>
          <p:sp>
            <p:nvSpPr>
              <p:cNvPr id="198" name="Line 37"/>
              <p:cNvSpPr>
                <a:spLocks noChangeShapeType="1"/>
              </p:cNvSpPr>
              <p:nvPr>
                <p:custDataLst>
                  <p:tags r:id="rId33"/>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199" name="Text Box 38"/>
              <p:cNvSpPr txBox="1">
                <a:spLocks noChangeArrowheads="1"/>
              </p:cNvSpPr>
              <p:nvPr>
                <p:custDataLst>
                  <p:tags r:id="rId34"/>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48</a:t>
                </a:r>
              </a:p>
            </p:txBody>
          </p:sp>
          <p:sp>
            <p:nvSpPr>
              <p:cNvPr id="200" name="Line 39"/>
              <p:cNvSpPr>
                <a:spLocks noChangeShapeType="1"/>
              </p:cNvSpPr>
              <p:nvPr>
                <p:custDataLst>
                  <p:tags r:id="rId35"/>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01" name="Text Box 40"/>
              <p:cNvSpPr txBox="1">
                <a:spLocks noChangeArrowheads="1"/>
              </p:cNvSpPr>
              <p:nvPr>
                <p:custDataLst>
                  <p:tags r:id="rId36"/>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52</a:t>
                </a:r>
              </a:p>
            </p:txBody>
          </p:sp>
          <p:sp>
            <p:nvSpPr>
              <p:cNvPr id="202" name="Line 41"/>
              <p:cNvSpPr>
                <a:spLocks noChangeShapeType="1"/>
              </p:cNvSpPr>
              <p:nvPr>
                <p:custDataLst>
                  <p:tags r:id="rId37"/>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03" name="Text Box 42"/>
              <p:cNvSpPr txBox="1">
                <a:spLocks noChangeArrowheads="1"/>
              </p:cNvSpPr>
              <p:nvPr>
                <p:custDataLst>
                  <p:tags r:id="rId38"/>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56</a:t>
                </a:r>
              </a:p>
            </p:txBody>
          </p:sp>
          <p:sp>
            <p:nvSpPr>
              <p:cNvPr id="204" name="Line 43"/>
              <p:cNvSpPr>
                <a:spLocks noChangeShapeType="1"/>
              </p:cNvSpPr>
              <p:nvPr>
                <p:custDataLst>
                  <p:tags r:id="rId39"/>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grpSp>
        <p:grpSp>
          <p:nvGrpSpPr>
            <p:cNvPr id="210" name="Group 24"/>
            <p:cNvGrpSpPr/>
            <p:nvPr/>
          </p:nvGrpSpPr>
          <p:grpSpPr>
            <a:xfrm>
              <a:off x="3554505" y="3019404"/>
              <a:ext cx="5435835" cy="754354"/>
              <a:chOff x="2412765" y="3429000"/>
              <a:chExt cx="5435835" cy="774470"/>
            </a:xfrm>
          </p:grpSpPr>
          <p:grpSp>
            <p:nvGrpSpPr>
              <p:cNvPr id="211" name="Group 25"/>
              <p:cNvGrpSpPr>
                <a:grpSpLocks/>
              </p:cNvGrpSpPr>
              <p:nvPr/>
            </p:nvGrpSpPr>
            <p:grpSpPr bwMode="auto">
              <a:xfrm>
                <a:off x="2743200" y="3429000"/>
                <a:ext cx="4572000" cy="228600"/>
                <a:chOff x="1008" y="1968"/>
                <a:chExt cx="2880" cy="144"/>
              </a:xfrm>
            </p:grpSpPr>
            <p:sp>
              <p:nvSpPr>
                <p:cNvPr id="224" name="Rectangle 26"/>
                <p:cNvSpPr>
                  <a:spLocks noChangeArrowheads="1"/>
                </p:cNvSpPr>
                <p:nvPr>
                  <p:custDataLst>
                    <p:tags r:id="rId23"/>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9</a:t>
                  </a:r>
                </a:p>
              </p:txBody>
            </p:sp>
            <p:sp>
              <p:nvSpPr>
                <p:cNvPr id="225" name="Rectangle 27"/>
                <p:cNvSpPr>
                  <a:spLocks noChangeArrowheads="1"/>
                </p:cNvSpPr>
                <p:nvPr>
                  <p:custDataLst>
                    <p:tags r:id="rId24"/>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4</a:t>
                  </a:r>
                </a:p>
              </p:txBody>
            </p:sp>
            <p:sp>
              <p:nvSpPr>
                <p:cNvPr id="226" name="Rectangle 28"/>
                <p:cNvSpPr>
                  <a:spLocks noChangeArrowheads="1"/>
                </p:cNvSpPr>
                <p:nvPr>
                  <p:custDataLst>
                    <p:tags r:id="rId25"/>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7</a:t>
                  </a:r>
                </a:p>
              </p:txBody>
            </p:sp>
            <p:sp>
              <p:nvSpPr>
                <p:cNvPr id="227" name="Rectangle 29"/>
                <p:cNvSpPr>
                  <a:spLocks noChangeArrowheads="1"/>
                </p:cNvSpPr>
                <p:nvPr>
                  <p:custDataLst>
                    <p:tags r:id="rId26"/>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2</a:t>
                  </a:r>
                </a:p>
              </p:txBody>
            </p:sp>
            <p:sp>
              <p:nvSpPr>
                <p:cNvPr id="228" name="Rectangle 30"/>
                <p:cNvSpPr>
                  <a:spLocks noChangeArrowheads="1"/>
                </p:cNvSpPr>
                <p:nvPr>
                  <p:custDataLst>
                    <p:tags r:id="rId27"/>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b="0" dirty="0">
                      <a:latin typeface="Calibri" pitchFamily="34" charset="0"/>
                    </a:rPr>
                    <a:t>0</a:t>
                  </a:r>
                </a:p>
              </p:txBody>
            </p:sp>
          </p:grpSp>
          <p:sp>
            <p:nvSpPr>
              <p:cNvPr id="212" name="Text Box 32"/>
              <p:cNvSpPr txBox="1">
                <a:spLocks noChangeArrowheads="1"/>
              </p:cNvSpPr>
              <p:nvPr>
                <p:custDataLst>
                  <p:tags r:id="rId11"/>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a:latin typeface="Calibri" pitchFamily="34" charset="0"/>
                  </a:rPr>
                  <a:t>60</a:t>
                </a:r>
              </a:p>
            </p:txBody>
          </p:sp>
          <p:sp>
            <p:nvSpPr>
              <p:cNvPr id="213" name="Text Box 33"/>
              <p:cNvSpPr txBox="1">
                <a:spLocks noChangeArrowheads="1"/>
              </p:cNvSpPr>
              <p:nvPr>
                <p:custDataLst>
                  <p:tags r:id="rId12"/>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64</a:t>
                </a:r>
              </a:p>
            </p:txBody>
          </p:sp>
          <p:sp>
            <p:nvSpPr>
              <p:cNvPr id="214" name="Line 34"/>
              <p:cNvSpPr>
                <a:spLocks noChangeShapeType="1"/>
              </p:cNvSpPr>
              <p:nvPr>
                <p:custDataLst>
                  <p:tags r:id="rId13"/>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15" name="Line 35"/>
              <p:cNvSpPr>
                <a:spLocks noChangeShapeType="1"/>
              </p:cNvSpPr>
              <p:nvPr>
                <p:custDataLst>
                  <p:tags r:id="rId14"/>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16" name="Text Box 36"/>
              <p:cNvSpPr txBox="1">
                <a:spLocks noChangeArrowheads="1"/>
              </p:cNvSpPr>
              <p:nvPr>
                <p:custDataLst>
                  <p:tags r:id="rId15"/>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68</a:t>
                </a:r>
              </a:p>
            </p:txBody>
          </p:sp>
          <p:sp>
            <p:nvSpPr>
              <p:cNvPr id="217" name="Line 37"/>
              <p:cNvSpPr>
                <a:spLocks noChangeShapeType="1"/>
              </p:cNvSpPr>
              <p:nvPr>
                <p:custDataLst>
                  <p:tags r:id="rId16"/>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18" name="Text Box 38"/>
              <p:cNvSpPr txBox="1">
                <a:spLocks noChangeArrowheads="1"/>
              </p:cNvSpPr>
              <p:nvPr>
                <p:custDataLst>
                  <p:tags r:id="rId17"/>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72</a:t>
                </a:r>
              </a:p>
            </p:txBody>
          </p:sp>
          <p:sp>
            <p:nvSpPr>
              <p:cNvPr id="219" name="Line 39"/>
              <p:cNvSpPr>
                <a:spLocks noChangeShapeType="1"/>
              </p:cNvSpPr>
              <p:nvPr>
                <p:custDataLst>
                  <p:tags r:id="rId18"/>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20" name="Text Box 40"/>
              <p:cNvSpPr txBox="1">
                <a:spLocks noChangeArrowheads="1"/>
              </p:cNvSpPr>
              <p:nvPr>
                <p:custDataLst>
                  <p:tags r:id="rId19"/>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76</a:t>
                </a:r>
              </a:p>
            </p:txBody>
          </p:sp>
          <p:sp>
            <p:nvSpPr>
              <p:cNvPr id="221" name="Line 41"/>
              <p:cNvSpPr>
                <a:spLocks noChangeShapeType="1"/>
              </p:cNvSpPr>
              <p:nvPr>
                <p:custDataLst>
                  <p:tags r:id="rId20"/>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sp>
            <p:nvSpPr>
              <p:cNvPr id="222" name="Text Box 42"/>
              <p:cNvSpPr txBox="1">
                <a:spLocks noChangeArrowheads="1"/>
              </p:cNvSpPr>
              <p:nvPr>
                <p:custDataLst>
                  <p:tags r:id="rId21"/>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80</a:t>
                </a:r>
              </a:p>
            </p:txBody>
          </p:sp>
          <p:sp>
            <p:nvSpPr>
              <p:cNvPr id="223" name="Line 43"/>
              <p:cNvSpPr>
                <a:spLocks noChangeShapeType="1"/>
              </p:cNvSpPr>
              <p:nvPr>
                <p:custDataLst>
                  <p:tags r:id="rId22"/>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b="0" dirty="0">
                  <a:latin typeface="Calibri" pitchFamily="34" charset="0"/>
                </a:endParaRPr>
              </a:p>
            </p:txBody>
          </p:sp>
        </p:grpSp>
        <p:sp>
          <p:nvSpPr>
            <p:cNvPr id="229" name="Freeform 228"/>
            <p:cNvSpPr/>
            <p:nvPr>
              <p:custDataLst>
                <p:tags r:id="rId8"/>
              </p:custDataLst>
            </p:nvPr>
          </p:nvSpPr>
          <p:spPr bwMode="auto">
            <a:xfrm>
              <a:off x="2052918" y="1532582"/>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38100">
              <a:solidFill>
                <a:schemeClr val="tx1"/>
              </a:solidFill>
              <a:round/>
              <a:headEnd/>
              <a:tailEnd type="triangle" w="med" len="med"/>
            </a:ln>
            <a:effectLst/>
          </p:spPr>
          <p:txBody>
            <a:bodyPr rtlCol="0" anchor="ctr"/>
            <a:lstStyle/>
            <a:p>
              <a:pPr algn="ctr"/>
              <a:endParaRPr lang="en-US" b="0" dirty="0">
                <a:latin typeface="Calibri" panose="020F0502020204030204" pitchFamily="34" charset="0"/>
              </a:endParaRPr>
            </a:p>
          </p:txBody>
        </p:sp>
        <p:sp>
          <p:nvSpPr>
            <p:cNvPr id="230" name="Freeform 229"/>
            <p:cNvSpPr/>
            <p:nvPr>
              <p:custDataLst>
                <p:tags r:id="rId9"/>
              </p:custDataLst>
            </p:nvPr>
          </p:nvSpPr>
          <p:spPr bwMode="auto">
            <a:xfrm>
              <a:off x="2070847" y="2160111"/>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38100">
              <a:solidFill>
                <a:schemeClr val="tx1"/>
              </a:solidFill>
              <a:round/>
              <a:headEnd/>
              <a:tailEnd type="triangle" w="med" len="med"/>
            </a:ln>
            <a:effectLst/>
          </p:spPr>
          <p:txBody>
            <a:bodyPr rtlCol="0" anchor="ctr"/>
            <a:lstStyle/>
            <a:p>
              <a:pPr algn="ctr"/>
              <a:endParaRPr lang="en-US" b="0" dirty="0">
                <a:latin typeface="Calibri" panose="020F0502020204030204" pitchFamily="34" charset="0"/>
              </a:endParaRPr>
            </a:p>
          </p:txBody>
        </p:sp>
        <p:sp>
          <p:nvSpPr>
            <p:cNvPr id="231" name="Freeform 230"/>
            <p:cNvSpPr/>
            <p:nvPr>
              <p:custDataLst>
                <p:tags r:id="rId10"/>
              </p:custDataLst>
            </p:nvPr>
          </p:nvSpPr>
          <p:spPr bwMode="auto">
            <a:xfrm>
              <a:off x="2052918" y="2931076"/>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38100">
              <a:solidFill>
                <a:schemeClr val="tx1"/>
              </a:solidFill>
              <a:round/>
              <a:headEnd/>
              <a:tailEnd type="triangle" w="med" len="med"/>
            </a:ln>
            <a:effectLst/>
          </p:spPr>
          <p:txBody>
            <a:bodyPr rtlCol="0" anchor="ctr"/>
            <a:lstStyle/>
            <a:p>
              <a:pPr algn="ctr"/>
              <a:endParaRPr lang="en-US" b="0" dirty="0">
                <a:latin typeface="Calibri" panose="020F0502020204030204" pitchFamily="34" charset="0"/>
              </a:endParaRPr>
            </a:p>
          </p:txBody>
        </p:sp>
      </p:grpSp>
    </p:spTree>
    <p:extLst>
      <p:ext uri="{BB962C8B-B14F-4D97-AF65-F5344CB8AC3E}">
        <p14:creationId xmlns:p14="http://schemas.microsoft.com/office/powerpoint/2010/main" val="19157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custDataLst>
              <p:tags r:id="rId1"/>
            </p:custDataLst>
          </p:nvPr>
        </p:nvSpPr>
        <p:spPr/>
        <p:txBody>
          <a:bodyPr/>
          <a:lstStyle/>
          <a:p>
            <a:r>
              <a:rPr lang="en-US" dirty="0"/>
              <a:t>Array Element Accesses</a:t>
            </a:r>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18</a:t>
            </a:fld>
            <a:endParaRPr lang="en-US"/>
          </a:p>
        </p:txBody>
      </p:sp>
      <p:sp>
        <p:nvSpPr>
          <p:cNvPr id="344068" name="Rectangle 4"/>
          <p:cNvSpPr>
            <a:spLocks noChangeArrowheads="1"/>
          </p:cNvSpPr>
          <p:nvPr>
            <p:custDataLst>
              <p:tags r:id="rId3"/>
            </p:custDataLst>
          </p:nvPr>
        </p:nvSpPr>
        <p:spPr bwMode="auto">
          <a:xfrm>
            <a:off x="457200" y="1725613"/>
            <a:ext cx="3931920" cy="1474763"/>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get_sea_digit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index, </a:t>
            </a: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digit)</a:t>
            </a:r>
          </a:p>
          <a:p>
            <a:pPr algn="l">
              <a:lnSpc>
                <a:spcPct val="100000"/>
              </a:lnSpc>
            </a:pP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a:t>
            </a:r>
            <a:r>
              <a:rPr lang="en-US" sz="1800" b="0" dirty="0">
                <a:latin typeface="Courier New" panose="02070309020205020404" pitchFamily="49" charset="0"/>
                <a:cs typeface="Courier New" panose="02070309020205020404" pitchFamily="49" charset="0"/>
              </a:rPr>
              <a:t> sea[index][digit];</a:t>
            </a:r>
          </a:p>
          <a:p>
            <a:pPr algn="l">
              <a:lnSpc>
                <a:spcPct val="100000"/>
              </a:lnSpc>
            </a:pPr>
            <a:r>
              <a:rPr lang="en-US" sz="1800" b="0" dirty="0">
                <a:latin typeface="Courier New" panose="02070309020205020404" pitchFamily="49" charset="0"/>
                <a:cs typeface="Courier New" panose="02070309020205020404" pitchFamily="49" charset="0"/>
              </a:rPr>
              <a:t>} </a:t>
            </a:r>
          </a:p>
        </p:txBody>
      </p:sp>
      <p:sp>
        <p:nvSpPr>
          <p:cNvPr id="344072" name="Rectangle 8"/>
          <p:cNvSpPr>
            <a:spLocks noChangeArrowheads="1"/>
          </p:cNvSpPr>
          <p:nvPr>
            <p:custDataLst>
              <p:tags r:id="rId4"/>
            </p:custDataLst>
          </p:nvPr>
        </p:nvSpPr>
        <p:spPr bwMode="auto">
          <a:xfrm>
            <a:off x="4648200" y="1725613"/>
            <a:ext cx="4023360" cy="1474763"/>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algn="l">
              <a:lnSpc>
                <a:spcPct val="100000"/>
              </a:lnSpc>
            </a:pPr>
            <a:r>
              <a:rPr lang="en-US" sz="1800" dirty="0" err="1">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get_univ_digit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index, </a:t>
            </a: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digit)</a:t>
            </a:r>
          </a:p>
          <a:p>
            <a:pPr algn="l">
              <a:lnSpc>
                <a:spcPct val="100000"/>
              </a:lnSpc>
            </a:pP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univ</a:t>
            </a:r>
            <a:r>
              <a:rPr lang="en-US" sz="1800" b="0" dirty="0">
                <a:latin typeface="Courier New" panose="02070309020205020404" pitchFamily="49" charset="0"/>
                <a:cs typeface="Courier New" panose="02070309020205020404" pitchFamily="49" charset="0"/>
              </a:rPr>
              <a:t>[index][digit];</a:t>
            </a:r>
          </a:p>
          <a:p>
            <a:pPr algn="l">
              <a:lnSpc>
                <a:spcPct val="100000"/>
              </a:lnSpc>
            </a:pPr>
            <a:r>
              <a:rPr lang="en-US" sz="1800" b="0" dirty="0">
                <a:latin typeface="Courier New" panose="02070309020205020404" pitchFamily="49" charset="0"/>
                <a:cs typeface="Courier New" panose="02070309020205020404" pitchFamily="49" charset="0"/>
              </a:rPr>
              <a:t>} </a:t>
            </a:r>
          </a:p>
        </p:txBody>
      </p:sp>
      <p:sp>
        <p:nvSpPr>
          <p:cNvPr id="12" name="TextBox 11"/>
          <p:cNvSpPr txBox="1"/>
          <p:nvPr>
            <p:custDataLst>
              <p:tags r:id="rId5"/>
            </p:custDataLst>
          </p:nvPr>
        </p:nvSpPr>
        <p:spPr>
          <a:xfrm>
            <a:off x="368052" y="1261342"/>
            <a:ext cx="1811393" cy="461665"/>
          </a:xfrm>
          <a:prstGeom prst="rect">
            <a:avLst/>
          </a:prstGeom>
          <a:noFill/>
        </p:spPr>
        <p:txBody>
          <a:bodyPr wrap="none" rtlCol="0">
            <a:spAutoFit/>
          </a:bodyPr>
          <a:lstStyle/>
          <a:p>
            <a:r>
              <a:rPr lang="en-US" dirty="0">
                <a:latin typeface="Calibri" pitchFamily="34" charset="0"/>
              </a:rPr>
              <a:t>Nested array</a:t>
            </a:r>
          </a:p>
        </p:txBody>
      </p:sp>
      <p:sp>
        <p:nvSpPr>
          <p:cNvPr id="13" name="TextBox 12"/>
          <p:cNvSpPr txBox="1"/>
          <p:nvPr>
            <p:custDataLst>
              <p:tags r:id="rId6"/>
            </p:custDataLst>
          </p:nvPr>
        </p:nvSpPr>
        <p:spPr>
          <a:xfrm>
            <a:off x="4559052" y="1267092"/>
            <a:ext cx="2299989" cy="461665"/>
          </a:xfrm>
          <a:prstGeom prst="rect">
            <a:avLst/>
          </a:prstGeom>
          <a:noFill/>
        </p:spPr>
        <p:txBody>
          <a:bodyPr wrap="none" rtlCol="0">
            <a:spAutoFit/>
          </a:bodyPr>
          <a:lstStyle/>
          <a:p>
            <a:r>
              <a:rPr lang="en-US" dirty="0">
                <a:latin typeface="Calibri" pitchFamily="34" charset="0"/>
              </a:rPr>
              <a:t>Multi-level array</a:t>
            </a:r>
          </a:p>
        </p:txBody>
      </p:sp>
      <p:sp>
        <p:nvSpPr>
          <p:cNvPr id="16" name="TextBox 15"/>
          <p:cNvSpPr txBox="1"/>
          <p:nvPr>
            <p:custDataLst>
              <p:tags r:id="rId7"/>
            </p:custDataLst>
          </p:nvPr>
        </p:nvSpPr>
        <p:spPr>
          <a:xfrm>
            <a:off x="1905000" y="5177135"/>
            <a:ext cx="5340684" cy="461665"/>
          </a:xfrm>
          <a:prstGeom prst="rect">
            <a:avLst/>
          </a:prstGeom>
          <a:noFill/>
        </p:spPr>
        <p:txBody>
          <a:bodyPr wrap="square" rtlCol="0">
            <a:spAutoFit/>
          </a:bodyPr>
          <a:lstStyle/>
          <a:p>
            <a:pPr algn="ctr"/>
            <a:r>
              <a:rPr lang="en-US" b="0" dirty="0">
                <a:latin typeface="Calibri" pitchFamily="34" charset="0"/>
              </a:rPr>
              <a:t>Access </a:t>
            </a:r>
            <a:r>
              <a:rPr lang="en-US" b="0" i="1" dirty="0">
                <a:latin typeface="Calibri" pitchFamily="34" charset="0"/>
              </a:rPr>
              <a:t>looks</a:t>
            </a:r>
            <a:r>
              <a:rPr lang="en-US" b="0" dirty="0">
                <a:latin typeface="Calibri" pitchFamily="34" charset="0"/>
              </a:rPr>
              <a:t> the same, but it isn’t: </a:t>
            </a:r>
          </a:p>
        </p:txBody>
      </p:sp>
      <p:sp>
        <p:nvSpPr>
          <p:cNvPr id="17" name="Rectangle 16"/>
          <p:cNvSpPr/>
          <p:nvPr>
            <p:custDataLst>
              <p:tags r:id="rId8"/>
            </p:custDataLst>
          </p:nvPr>
        </p:nvSpPr>
        <p:spPr>
          <a:xfrm>
            <a:off x="102442" y="5787929"/>
            <a:ext cx="4031873" cy="400110"/>
          </a:xfrm>
          <a:prstGeom prst="rect">
            <a:avLst/>
          </a:prstGeom>
        </p:spPr>
        <p:txBody>
          <a:bodyPr wrap="none">
            <a:spAutoFit/>
          </a:bodyPr>
          <a:lstStyle/>
          <a:p>
            <a:pPr>
              <a:buFont typeface="Wingdings" pitchFamily="2" charset="2"/>
              <a:buNone/>
            </a:pPr>
            <a:r>
              <a:rPr lang="en-US" sz="2000" b="0" dirty="0">
                <a:solidFill>
                  <a:srgbClr val="FF0000"/>
                </a:solidFill>
                <a:latin typeface="Calibri" panose="020F0502020204030204" pitchFamily="34" charset="0"/>
                <a:cs typeface="Calibri" panose="020F0502020204030204" pitchFamily="34" charset="0"/>
              </a:rPr>
              <a:t>Mem</a:t>
            </a:r>
            <a:r>
              <a:rPr lang="en-US" sz="2000" b="0" dirty="0">
                <a:latin typeface="Calibri" panose="020F0502020204030204" pitchFamily="34" charset="0"/>
                <a:cs typeface="Calibri" panose="020F0502020204030204" pitchFamily="34" charset="0"/>
              </a:rPr>
              <a:t>[</a:t>
            </a:r>
            <a:r>
              <a:rPr lang="en-US" sz="2000" b="0" dirty="0">
                <a:latin typeface="Courier New" panose="02070309020205020404" pitchFamily="49" charset="0"/>
                <a:cs typeface="Courier New" panose="02070309020205020404" pitchFamily="49" charset="0"/>
              </a:rPr>
              <a:t>sea+20*index+4*digit</a:t>
            </a:r>
            <a:r>
              <a:rPr lang="en-US" sz="2000" b="0" dirty="0">
                <a:latin typeface="Calibri" panose="020F0502020204030204" pitchFamily="34" charset="0"/>
                <a:cs typeface="Calibri" panose="020F0502020204030204" pitchFamily="34" charset="0"/>
              </a:rPr>
              <a:t>]</a:t>
            </a:r>
          </a:p>
        </p:txBody>
      </p:sp>
      <p:sp>
        <p:nvSpPr>
          <p:cNvPr id="18" name="Rectangle 17"/>
          <p:cNvSpPr/>
          <p:nvPr>
            <p:custDataLst>
              <p:tags r:id="rId9"/>
            </p:custDataLst>
          </p:nvPr>
        </p:nvSpPr>
        <p:spPr>
          <a:xfrm>
            <a:off x="4458384" y="5778878"/>
            <a:ext cx="4572000" cy="400110"/>
          </a:xfrm>
          <a:prstGeom prst="rect">
            <a:avLst/>
          </a:prstGeom>
        </p:spPr>
        <p:txBody>
          <a:bodyPr wrap="none">
            <a:spAutoFit/>
          </a:bodyPr>
          <a:lstStyle/>
          <a:p>
            <a:pPr>
              <a:buFont typeface="Wingdings" pitchFamily="2" charset="2"/>
              <a:buNone/>
            </a:pPr>
            <a:r>
              <a:rPr lang="en-US" sz="2000" b="0" dirty="0">
                <a:solidFill>
                  <a:srgbClr val="FF0000"/>
                </a:solidFill>
                <a:latin typeface="Calibri" panose="020F0502020204030204" pitchFamily="34" charset="0"/>
                <a:cs typeface="Calibri" panose="020F0502020204030204" pitchFamily="34" charset="0"/>
              </a:rPr>
              <a:t>Mem</a:t>
            </a:r>
            <a:r>
              <a:rPr lang="en-US" sz="2000" b="0" dirty="0">
                <a:latin typeface="Calibri" panose="020F0502020204030204" pitchFamily="34" charset="0"/>
                <a:cs typeface="Calibri" panose="020F0502020204030204" pitchFamily="34" charset="0"/>
              </a:rPr>
              <a:t>[</a:t>
            </a:r>
            <a:r>
              <a:rPr lang="en-US" sz="2000" b="0" dirty="0">
                <a:solidFill>
                  <a:srgbClr val="FF0000"/>
                </a:solidFill>
                <a:latin typeface="Calibri" panose="020F0502020204030204" pitchFamily="34" charset="0"/>
                <a:cs typeface="Calibri" panose="020F0502020204030204" pitchFamily="34" charset="0"/>
              </a:rPr>
              <a:t>Mem</a:t>
            </a:r>
            <a:r>
              <a:rPr lang="en-US" sz="2000" b="0" dirty="0">
                <a:latin typeface="Calibri" panose="020F0502020204030204" pitchFamily="34" charset="0"/>
                <a:cs typeface="Calibri" panose="020F0502020204030204" pitchFamily="34" charset="0"/>
              </a:rPr>
              <a:t>[</a:t>
            </a:r>
            <a:r>
              <a:rPr lang="en-US" sz="2000" b="0" dirty="0">
                <a:latin typeface="Courier New" panose="02070309020205020404" pitchFamily="49" charset="0"/>
                <a:cs typeface="Courier New" panose="02070309020205020404" pitchFamily="49" charset="0"/>
              </a:rPr>
              <a:t>univ+8*index</a:t>
            </a:r>
            <a:r>
              <a:rPr lang="en-US" sz="2000" b="0" dirty="0">
                <a:latin typeface="Calibri" panose="020F0502020204030204" pitchFamily="34" charset="0"/>
                <a:cs typeface="Calibri" panose="020F0502020204030204" pitchFamily="34" charset="0"/>
              </a:rPr>
              <a:t>]</a:t>
            </a:r>
            <a:r>
              <a:rPr lang="en-US" sz="2000" b="0" dirty="0">
                <a:latin typeface="Courier New" panose="02070309020205020404" pitchFamily="49" charset="0"/>
                <a:cs typeface="Courier New" panose="02070309020205020404" pitchFamily="49" charset="0"/>
              </a:rPr>
              <a:t>+4*digit</a:t>
            </a:r>
            <a:r>
              <a:rPr lang="en-US" sz="2000" b="0" dirty="0">
                <a:latin typeface="Calibri" panose="020F0502020204030204" pitchFamily="34" charset="0"/>
                <a:cs typeface="Calibri" panose="020F0502020204030204" pitchFamily="34" charset="0"/>
              </a:rPr>
              <a:t>]</a:t>
            </a:r>
          </a:p>
        </p:txBody>
      </p:sp>
      <p:pic>
        <p:nvPicPr>
          <p:cNvPr id="59" name="Picture 58"/>
          <p:cNvPicPr>
            <a:picLocks noChangeAspect="1"/>
          </p:cNvPicPr>
          <p:nvPr>
            <p:custDataLst>
              <p:tags r:id="rId10"/>
            </p:custDataLst>
          </p:nvPr>
        </p:nvPicPr>
        <p:blipFill>
          <a:blip r:embed="rId84"/>
          <a:stretch>
            <a:fillRect/>
          </a:stretch>
        </p:blipFill>
        <p:spPr>
          <a:xfrm>
            <a:off x="499330" y="3613014"/>
            <a:ext cx="3721679" cy="740066"/>
          </a:xfrm>
          <a:prstGeom prst="rect">
            <a:avLst/>
          </a:prstGeom>
        </p:spPr>
      </p:pic>
      <p:grpSp>
        <p:nvGrpSpPr>
          <p:cNvPr id="14" name="Group 13"/>
          <p:cNvGrpSpPr/>
          <p:nvPr>
            <p:custDataLst>
              <p:tags r:id="rId11"/>
            </p:custDataLst>
          </p:nvPr>
        </p:nvGrpSpPr>
        <p:grpSpPr>
          <a:xfrm>
            <a:off x="4581468" y="3331228"/>
            <a:ext cx="4290496" cy="1628804"/>
            <a:chOff x="169863" y="3733800"/>
            <a:chExt cx="8821737" cy="2754221"/>
          </a:xfrm>
        </p:grpSpPr>
        <p:grpSp>
          <p:nvGrpSpPr>
            <p:cNvPr id="19" name="Group 7"/>
            <p:cNvGrpSpPr>
              <a:grpSpLocks/>
            </p:cNvGrpSpPr>
            <p:nvPr/>
          </p:nvGrpSpPr>
          <p:grpSpPr bwMode="auto">
            <a:xfrm>
              <a:off x="169863" y="4191001"/>
              <a:ext cx="2192338" cy="1550988"/>
              <a:chOff x="59" y="2112"/>
              <a:chExt cx="1381" cy="977"/>
            </a:xfrm>
          </p:grpSpPr>
          <p:sp>
            <p:nvSpPr>
              <p:cNvPr id="85" name="Rectangle 8"/>
              <p:cNvSpPr>
                <a:spLocks noChangeArrowheads="1"/>
              </p:cNvSpPr>
              <p:nvPr>
                <p:custDataLst>
                  <p:tags r:id="rId69"/>
                </p:custDataLst>
              </p:nvPr>
            </p:nvSpPr>
            <p:spPr bwMode="auto">
              <a:xfrm>
                <a:off x="864" y="235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a:latin typeface="Courier New" panose="02070309020205020404" pitchFamily="49" charset="0"/>
                    <a:cs typeface="Courier New" panose="02070309020205020404" pitchFamily="49" charset="0"/>
                  </a:rPr>
                  <a:t>36</a:t>
                </a:r>
              </a:p>
            </p:txBody>
          </p:sp>
          <p:sp>
            <p:nvSpPr>
              <p:cNvPr id="86" name="Line 9"/>
              <p:cNvSpPr>
                <a:spLocks noChangeShapeType="1"/>
              </p:cNvSpPr>
              <p:nvPr>
                <p:custDataLst>
                  <p:tags r:id="rId70"/>
                </p:custDataLst>
              </p:nvPr>
            </p:nvSpPr>
            <p:spPr bwMode="auto">
              <a:xfrm flipV="1">
                <a:off x="576" y="248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87" name="Text Box 10"/>
              <p:cNvSpPr txBox="1">
                <a:spLocks noChangeArrowheads="1"/>
              </p:cNvSpPr>
              <p:nvPr>
                <p:custDataLst>
                  <p:tags r:id="rId71"/>
                </p:custDataLst>
              </p:nvPr>
            </p:nvSpPr>
            <p:spPr bwMode="auto">
              <a:xfrm>
                <a:off x="69" y="2363"/>
                <a:ext cx="507" cy="246"/>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anose="02070309020205020404" pitchFamily="49" charset="0"/>
                    <a:cs typeface="Courier New" panose="02070309020205020404" pitchFamily="49" charset="0"/>
                  </a:rPr>
                  <a:t>160</a:t>
                </a:r>
              </a:p>
            </p:txBody>
          </p:sp>
          <p:sp>
            <p:nvSpPr>
              <p:cNvPr id="88" name="Rectangle 11"/>
              <p:cNvSpPr>
                <a:spLocks noChangeArrowheads="1"/>
              </p:cNvSpPr>
              <p:nvPr>
                <p:custDataLst>
                  <p:tags r:id="rId72"/>
                </p:custDataLst>
              </p:nvPr>
            </p:nvSpPr>
            <p:spPr bwMode="auto">
              <a:xfrm>
                <a:off x="864" y="259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a:latin typeface="Courier New" panose="02070309020205020404" pitchFamily="49" charset="0"/>
                    <a:cs typeface="Courier New" panose="02070309020205020404" pitchFamily="49" charset="0"/>
                  </a:rPr>
                  <a:t>16</a:t>
                </a:r>
              </a:p>
            </p:txBody>
          </p:sp>
          <p:sp>
            <p:nvSpPr>
              <p:cNvPr id="89" name="Rectangle 12"/>
              <p:cNvSpPr>
                <a:spLocks noChangeArrowheads="1"/>
              </p:cNvSpPr>
              <p:nvPr>
                <p:custDataLst>
                  <p:tags r:id="rId73"/>
                </p:custDataLst>
              </p:nvPr>
            </p:nvSpPr>
            <p:spPr bwMode="auto">
              <a:xfrm>
                <a:off x="864" y="2832"/>
                <a:ext cx="576" cy="240"/>
              </a:xfrm>
              <a:prstGeom prst="rect">
                <a:avLst/>
              </a:prstGeom>
              <a:solidFill>
                <a:srgbClr val="F1C7C7"/>
              </a:solidFill>
              <a:ln w="6350" cmpd="sng">
                <a:solidFill>
                  <a:schemeClr val="tx1"/>
                </a:solidFill>
                <a:miter lim="800000"/>
                <a:headEnd/>
                <a:tailEnd/>
              </a:ln>
              <a:effectLst/>
            </p:spPr>
            <p:txBody>
              <a:bodyPr wrap="none" anchor="ctr"/>
              <a:lstStyle/>
              <a:p>
                <a:pPr algn="l">
                  <a:lnSpc>
                    <a:spcPct val="100000"/>
                  </a:lnSpc>
                </a:pPr>
                <a:r>
                  <a:rPr lang="en-US" sz="900" dirty="0">
                    <a:latin typeface="Courier New" panose="02070309020205020404" pitchFamily="49" charset="0"/>
                    <a:cs typeface="Courier New" panose="02070309020205020404" pitchFamily="49" charset="0"/>
                  </a:rPr>
                  <a:t>60</a:t>
                </a:r>
              </a:p>
            </p:txBody>
          </p:sp>
          <p:sp>
            <p:nvSpPr>
              <p:cNvPr id="90" name="Line 13"/>
              <p:cNvSpPr>
                <a:spLocks noChangeShapeType="1"/>
              </p:cNvSpPr>
              <p:nvPr>
                <p:custDataLst>
                  <p:tags r:id="rId74"/>
                </p:custDataLst>
              </p:nvPr>
            </p:nvSpPr>
            <p:spPr bwMode="auto">
              <a:xfrm flipV="1">
                <a:off x="576" y="272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91" name="Line 14"/>
              <p:cNvSpPr>
                <a:spLocks noChangeShapeType="1"/>
              </p:cNvSpPr>
              <p:nvPr>
                <p:custDataLst>
                  <p:tags r:id="rId75"/>
                </p:custDataLst>
              </p:nvPr>
            </p:nvSpPr>
            <p:spPr bwMode="auto">
              <a:xfrm flipV="1">
                <a:off x="576" y="2965"/>
                <a:ext cx="288" cy="0"/>
              </a:xfrm>
              <a:prstGeom prst="line">
                <a:avLst/>
              </a:prstGeom>
              <a:noFill/>
              <a:ln w="6350" cmpd="sng">
                <a:solidFill>
                  <a:schemeClr val="tx1"/>
                </a:solidFill>
                <a:round/>
                <a:headEnd/>
                <a:tailEnd type="triangle" w="med" len="sm"/>
              </a:ln>
              <a:effectLst/>
            </p:spPr>
            <p:txBody>
              <a:bodyPr wrap="none" anchor="ctr"/>
              <a:lstStyle/>
              <a:p>
                <a:endParaRPr lang="en-US" sz="900" dirty="0">
                  <a:latin typeface="Calibri" pitchFamily="34" charset="0"/>
                </a:endParaRPr>
              </a:p>
            </p:txBody>
          </p:sp>
          <p:sp>
            <p:nvSpPr>
              <p:cNvPr id="92" name="Text Box 15"/>
              <p:cNvSpPr txBox="1">
                <a:spLocks noChangeArrowheads="1"/>
              </p:cNvSpPr>
              <p:nvPr>
                <p:custDataLst>
                  <p:tags r:id="rId76"/>
                </p:custDataLst>
              </p:nvPr>
            </p:nvSpPr>
            <p:spPr bwMode="auto">
              <a:xfrm>
                <a:off x="59" y="2612"/>
                <a:ext cx="507" cy="246"/>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anose="02070309020205020404" pitchFamily="49" charset="0"/>
                    <a:cs typeface="Courier New" panose="02070309020205020404" pitchFamily="49" charset="0"/>
                  </a:rPr>
                  <a:t>168</a:t>
                </a:r>
              </a:p>
            </p:txBody>
          </p:sp>
          <p:sp>
            <p:nvSpPr>
              <p:cNvPr id="93" name="Text Box 16"/>
              <p:cNvSpPr txBox="1">
                <a:spLocks noChangeArrowheads="1"/>
              </p:cNvSpPr>
              <p:nvPr>
                <p:custDataLst>
                  <p:tags r:id="rId77"/>
                </p:custDataLst>
              </p:nvPr>
            </p:nvSpPr>
            <p:spPr bwMode="auto">
              <a:xfrm>
                <a:off x="59" y="2843"/>
                <a:ext cx="507" cy="246"/>
              </a:xfrm>
              <a:prstGeom prst="rect">
                <a:avLst/>
              </a:prstGeom>
              <a:noFill/>
              <a:ln w="25400">
                <a:noFill/>
                <a:miter lim="800000"/>
                <a:headEnd/>
                <a:tailEnd/>
              </a:ln>
              <a:effectLst/>
            </p:spPr>
            <p:txBody>
              <a:bodyPr wrap="none">
                <a:spAutoFit/>
              </a:bodyPr>
              <a:lstStyle/>
              <a:p>
                <a:pPr algn="r">
                  <a:lnSpc>
                    <a:spcPct val="100000"/>
                  </a:lnSpc>
                </a:pPr>
                <a:r>
                  <a:rPr lang="en-US" sz="900" dirty="0">
                    <a:latin typeface="Courier New" panose="02070309020205020404" pitchFamily="49" charset="0"/>
                    <a:cs typeface="Courier New" panose="02070309020205020404" pitchFamily="49" charset="0"/>
                  </a:rPr>
                  <a:t>176</a:t>
                </a:r>
              </a:p>
            </p:txBody>
          </p:sp>
          <p:sp>
            <p:nvSpPr>
              <p:cNvPr id="94" name="Text Box 17"/>
              <p:cNvSpPr txBox="1">
                <a:spLocks noChangeArrowheads="1"/>
              </p:cNvSpPr>
              <p:nvPr>
                <p:custDataLst>
                  <p:tags r:id="rId78"/>
                </p:custDataLst>
              </p:nvPr>
            </p:nvSpPr>
            <p:spPr bwMode="auto">
              <a:xfrm>
                <a:off x="728" y="2112"/>
                <a:ext cx="596" cy="246"/>
              </a:xfrm>
              <a:prstGeom prst="rect">
                <a:avLst/>
              </a:prstGeom>
              <a:noFill/>
              <a:ln w="25400">
                <a:noFill/>
                <a:miter lim="800000"/>
                <a:headEnd/>
                <a:tailEnd/>
              </a:ln>
              <a:effectLst/>
            </p:spPr>
            <p:txBody>
              <a:bodyPr wrap="none">
                <a:spAutoFit/>
              </a:bodyPr>
              <a:lstStyle/>
              <a:p>
                <a:pPr algn="r">
                  <a:lnSpc>
                    <a:spcPct val="100000"/>
                  </a:lnSpc>
                </a:pPr>
                <a:r>
                  <a:rPr lang="en-US" sz="900" dirty="0" err="1">
                    <a:latin typeface="Courier New" panose="02070309020205020404" pitchFamily="49" charset="0"/>
                    <a:cs typeface="Courier New" panose="02070309020205020404" pitchFamily="49" charset="0"/>
                  </a:rPr>
                  <a:t>univ</a:t>
                </a:r>
                <a:endParaRPr lang="en-US" sz="900" dirty="0">
                  <a:latin typeface="Courier New" panose="02070309020205020404" pitchFamily="49" charset="0"/>
                  <a:cs typeface="Courier New" panose="02070309020205020404" pitchFamily="49" charset="0"/>
                </a:endParaRPr>
              </a:p>
            </p:txBody>
          </p:sp>
          <p:sp>
            <p:nvSpPr>
              <p:cNvPr id="95" name="Oval 18"/>
              <p:cNvSpPr>
                <a:spLocks noChangeArrowheads="1"/>
              </p:cNvSpPr>
              <p:nvPr>
                <p:custDataLst>
                  <p:tags r:id="rId79"/>
                </p:custDataLst>
              </p:nvPr>
            </p:nvSpPr>
            <p:spPr bwMode="auto">
              <a:xfrm>
                <a:off x="1200" y="244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96" name="Oval 19"/>
              <p:cNvSpPr>
                <a:spLocks noChangeArrowheads="1"/>
              </p:cNvSpPr>
              <p:nvPr>
                <p:custDataLst>
                  <p:tags r:id="rId80"/>
                </p:custDataLst>
              </p:nvPr>
            </p:nvSpPr>
            <p:spPr bwMode="auto">
              <a:xfrm>
                <a:off x="1200" y="268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sp>
            <p:nvSpPr>
              <p:cNvPr id="97" name="Oval 20"/>
              <p:cNvSpPr>
                <a:spLocks noChangeArrowheads="1"/>
              </p:cNvSpPr>
              <p:nvPr>
                <p:custDataLst>
                  <p:tags r:id="rId81"/>
                </p:custDataLst>
              </p:nvPr>
            </p:nvSpPr>
            <p:spPr bwMode="auto">
              <a:xfrm>
                <a:off x="1200" y="2928"/>
                <a:ext cx="96" cy="96"/>
              </a:xfrm>
              <a:prstGeom prst="ellipse">
                <a:avLst/>
              </a:prstGeom>
              <a:solidFill>
                <a:schemeClr val="tx1"/>
              </a:solidFill>
              <a:ln w="25400">
                <a:solidFill>
                  <a:schemeClr val="tx1"/>
                </a:solidFill>
                <a:round/>
                <a:headEnd/>
                <a:tailEnd/>
              </a:ln>
              <a:effectLst/>
            </p:spPr>
            <p:txBody>
              <a:bodyPr wrap="none" anchor="ctr"/>
              <a:lstStyle/>
              <a:p>
                <a:endParaRPr lang="en-US" sz="900" dirty="0">
                  <a:latin typeface="Calibri" pitchFamily="34" charset="0"/>
                </a:endParaRPr>
              </a:p>
            </p:txBody>
          </p:sp>
        </p:grpSp>
        <p:sp>
          <p:nvSpPr>
            <p:cNvPr id="20" name="Text Box 21"/>
            <p:cNvSpPr txBox="1">
              <a:spLocks noChangeArrowheads="1"/>
            </p:cNvSpPr>
            <p:nvPr>
              <p:custDataLst>
                <p:tags r:id="rId12"/>
              </p:custDataLst>
            </p:nvPr>
          </p:nvSpPr>
          <p:spPr bwMode="auto">
            <a:xfrm>
              <a:off x="2913053" y="3733800"/>
              <a:ext cx="804873" cy="390325"/>
            </a:xfrm>
            <a:prstGeom prst="rect">
              <a:avLst/>
            </a:prstGeom>
            <a:noFill/>
            <a:ln w="25400">
              <a:noFill/>
              <a:miter lim="800000"/>
              <a:headEnd/>
              <a:tailEnd/>
            </a:ln>
            <a:effectLst/>
          </p:spPr>
          <p:txBody>
            <a:bodyPr wrap="none">
              <a:spAutoFit/>
            </a:bodyPr>
            <a:lstStyle/>
            <a:p>
              <a:pPr algn="r">
                <a:lnSpc>
                  <a:spcPct val="100000"/>
                </a:lnSpc>
              </a:pPr>
              <a:r>
                <a:rPr lang="en-US" sz="900" dirty="0" err="1">
                  <a:latin typeface="Courier New" panose="02070309020205020404" pitchFamily="49" charset="0"/>
                  <a:cs typeface="Courier New" panose="02070309020205020404" pitchFamily="49" charset="0"/>
                </a:rPr>
                <a:t>cmu</a:t>
              </a:r>
              <a:endParaRPr lang="en-US" sz="900" dirty="0">
                <a:latin typeface="Courier New" panose="02070309020205020404" pitchFamily="49" charset="0"/>
                <a:cs typeface="Courier New" panose="02070309020205020404" pitchFamily="49" charset="0"/>
              </a:endParaRPr>
            </a:p>
          </p:txBody>
        </p:sp>
        <p:sp>
          <p:nvSpPr>
            <p:cNvPr id="21" name="Text Box 41"/>
            <p:cNvSpPr txBox="1">
              <a:spLocks noChangeArrowheads="1"/>
            </p:cNvSpPr>
            <p:nvPr>
              <p:custDataLst>
                <p:tags r:id="rId13"/>
              </p:custDataLst>
            </p:nvPr>
          </p:nvSpPr>
          <p:spPr bwMode="auto">
            <a:xfrm>
              <a:off x="2989254" y="4572001"/>
              <a:ext cx="804873" cy="390325"/>
            </a:xfrm>
            <a:prstGeom prst="rect">
              <a:avLst/>
            </a:prstGeom>
            <a:noFill/>
            <a:ln w="25400">
              <a:noFill/>
              <a:miter lim="800000"/>
              <a:headEnd/>
              <a:tailEnd/>
            </a:ln>
            <a:effectLst/>
          </p:spPr>
          <p:txBody>
            <a:bodyPr wrap="none">
              <a:spAutoFit/>
            </a:bodyPr>
            <a:lstStyle/>
            <a:p>
              <a:pPr algn="r">
                <a:lnSpc>
                  <a:spcPct val="100000"/>
                </a:lnSpc>
              </a:pPr>
              <a:r>
                <a:rPr lang="en-US" sz="900" dirty="0" err="1">
                  <a:latin typeface="Courier New" panose="02070309020205020404" pitchFamily="49" charset="0"/>
                  <a:cs typeface="Courier New" panose="02070309020205020404" pitchFamily="49" charset="0"/>
                </a:rPr>
                <a:t>sfu</a:t>
              </a:r>
              <a:endParaRPr lang="en-US" sz="900" dirty="0">
                <a:latin typeface="Courier New" panose="02070309020205020404" pitchFamily="49" charset="0"/>
                <a:cs typeface="Courier New" panose="02070309020205020404" pitchFamily="49" charset="0"/>
              </a:endParaRPr>
            </a:p>
          </p:txBody>
        </p:sp>
        <p:sp>
          <p:nvSpPr>
            <p:cNvPr id="22" name="Text Box 61"/>
            <p:cNvSpPr txBox="1">
              <a:spLocks noChangeArrowheads="1"/>
            </p:cNvSpPr>
            <p:nvPr>
              <p:custDataLst>
                <p:tags r:id="rId14"/>
              </p:custDataLst>
            </p:nvPr>
          </p:nvSpPr>
          <p:spPr bwMode="auto">
            <a:xfrm>
              <a:off x="2913053" y="5272086"/>
              <a:ext cx="804873" cy="390325"/>
            </a:xfrm>
            <a:prstGeom prst="rect">
              <a:avLst/>
            </a:prstGeom>
            <a:noFill/>
            <a:ln w="25400">
              <a:noFill/>
              <a:miter lim="800000"/>
              <a:headEnd/>
              <a:tailEnd/>
            </a:ln>
            <a:effectLst/>
          </p:spPr>
          <p:txBody>
            <a:bodyPr wrap="none">
              <a:spAutoFit/>
            </a:bodyPr>
            <a:lstStyle/>
            <a:p>
              <a:pPr algn="r">
                <a:lnSpc>
                  <a:spcPct val="100000"/>
                </a:lnSpc>
              </a:pPr>
              <a:r>
                <a:rPr lang="en-US" sz="900" dirty="0" err="1">
                  <a:latin typeface="Courier New" panose="02070309020205020404" pitchFamily="49" charset="0"/>
                  <a:cs typeface="Courier New" panose="02070309020205020404" pitchFamily="49" charset="0"/>
                </a:rPr>
                <a:t>ucb</a:t>
              </a:r>
              <a:endParaRPr lang="en-US" sz="900" dirty="0">
                <a:latin typeface="Courier New" panose="02070309020205020404" pitchFamily="49" charset="0"/>
                <a:cs typeface="Courier New" panose="02070309020205020404" pitchFamily="49" charset="0"/>
              </a:endParaRPr>
            </a:p>
          </p:txBody>
        </p:sp>
        <p:grpSp>
          <p:nvGrpSpPr>
            <p:cNvPr id="23" name="Group 24"/>
            <p:cNvGrpSpPr/>
            <p:nvPr/>
          </p:nvGrpSpPr>
          <p:grpSpPr>
            <a:xfrm>
              <a:off x="3554505" y="4006474"/>
              <a:ext cx="5435835" cy="841571"/>
              <a:chOff x="2412765" y="3429000"/>
              <a:chExt cx="5435835" cy="864012"/>
            </a:xfrm>
          </p:grpSpPr>
          <p:grpSp>
            <p:nvGrpSpPr>
              <p:cNvPr id="67" name="Group 25"/>
              <p:cNvGrpSpPr>
                <a:grpSpLocks/>
              </p:cNvGrpSpPr>
              <p:nvPr/>
            </p:nvGrpSpPr>
            <p:grpSpPr bwMode="auto">
              <a:xfrm>
                <a:off x="2743200" y="3429000"/>
                <a:ext cx="4572000" cy="228600"/>
                <a:chOff x="1008" y="1968"/>
                <a:chExt cx="2880" cy="144"/>
              </a:xfrm>
            </p:grpSpPr>
            <p:sp>
              <p:nvSpPr>
                <p:cNvPr id="80" name="Rectangle 26"/>
                <p:cNvSpPr>
                  <a:spLocks noChangeArrowheads="1"/>
                </p:cNvSpPr>
                <p:nvPr>
                  <p:custDataLst>
                    <p:tags r:id="rId64"/>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1</a:t>
                  </a:r>
                </a:p>
              </p:txBody>
            </p:sp>
            <p:sp>
              <p:nvSpPr>
                <p:cNvPr id="81" name="Rectangle 27"/>
                <p:cNvSpPr>
                  <a:spLocks noChangeArrowheads="1"/>
                </p:cNvSpPr>
                <p:nvPr>
                  <p:custDataLst>
                    <p:tags r:id="rId65"/>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5</a:t>
                  </a:r>
                </a:p>
              </p:txBody>
            </p:sp>
            <p:sp>
              <p:nvSpPr>
                <p:cNvPr id="82" name="Rectangle 28"/>
                <p:cNvSpPr>
                  <a:spLocks noChangeArrowheads="1"/>
                </p:cNvSpPr>
                <p:nvPr>
                  <p:custDataLst>
                    <p:tags r:id="rId66"/>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2</a:t>
                  </a:r>
                </a:p>
              </p:txBody>
            </p:sp>
            <p:sp>
              <p:nvSpPr>
                <p:cNvPr id="83" name="Rectangle 29"/>
                <p:cNvSpPr>
                  <a:spLocks noChangeArrowheads="1"/>
                </p:cNvSpPr>
                <p:nvPr>
                  <p:custDataLst>
                    <p:tags r:id="rId67"/>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1</a:t>
                  </a:r>
                </a:p>
              </p:txBody>
            </p:sp>
            <p:sp>
              <p:nvSpPr>
                <p:cNvPr id="84" name="Rectangle 30"/>
                <p:cNvSpPr>
                  <a:spLocks noChangeArrowheads="1"/>
                </p:cNvSpPr>
                <p:nvPr>
                  <p:custDataLst>
                    <p:tags r:id="rId68"/>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3</a:t>
                  </a:r>
                </a:p>
              </p:txBody>
            </p:sp>
          </p:grpSp>
          <p:sp>
            <p:nvSpPr>
              <p:cNvPr id="68" name="Text Box 32"/>
              <p:cNvSpPr txBox="1">
                <a:spLocks noChangeArrowheads="1"/>
              </p:cNvSpPr>
              <p:nvPr>
                <p:custDataLst>
                  <p:tags r:id="rId52"/>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a:latin typeface="Calibri" pitchFamily="34" charset="0"/>
                  </a:rPr>
                  <a:t>16</a:t>
                </a:r>
              </a:p>
            </p:txBody>
          </p:sp>
          <p:sp>
            <p:nvSpPr>
              <p:cNvPr id="69" name="Text Box 33"/>
              <p:cNvSpPr txBox="1">
                <a:spLocks noChangeArrowheads="1"/>
              </p:cNvSpPr>
              <p:nvPr>
                <p:custDataLst>
                  <p:tags r:id="rId53"/>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20</a:t>
                </a:r>
              </a:p>
            </p:txBody>
          </p:sp>
          <p:sp>
            <p:nvSpPr>
              <p:cNvPr id="70" name="Line 34"/>
              <p:cNvSpPr>
                <a:spLocks noChangeShapeType="1"/>
              </p:cNvSpPr>
              <p:nvPr>
                <p:custDataLst>
                  <p:tags r:id="rId54"/>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1" name="Line 35"/>
              <p:cNvSpPr>
                <a:spLocks noChangeShapeType="1"/>
              </p:cNvSpPr>
              <p:nvPr>
                <p:custDataLst>
                  <p:tags r:id="rId55"/>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2" name="Text Box 36"/>
              <p:cNvSpPr txBox="1">
                <a:spLocks noChangeArrowheads="1"/>
              </p:cNvSpPr>
              <p:nvPr>
                <p:custDataLst>
                  <p:tags r:id="rId56"/>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24</a:t>
                </a:r>
              </a:p>
            </p:txBody>
          </p:sp>
          <p:sp>
            <p:nvSpPr>
              <p:cNvPr id="73" name="Line 37"/>
              <p:cNvSpPr>
                <a:spLocks noChangeShapeType="1"/>
              </p:cNvSpPr>
              <p:nvPr>
                <p:custDataLst>
                  <p:tags r:id="rId57"/>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4" name="Text Box 38"/>
              <p:cNvSpPr txBox="1">
                <a:spLocks noChangeArrowheads="1"/>
              </p:cNvSpPr>
              <p:nvPr>
                <p:custDataLst>
                  <p:tags r:id="rId58"/>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28</a:t>
                </a:r>
              </a:p>
            </p:txBody>
          </p:sp>
          <p:sp>
            <p:nvSpPr>
              <p:cNvPr id="75" name="Line 39"/>
              <p:cNvSpPr>
                <a:spLocks noChangeShapeType="1"/>
              </p:cNvSpPr>
              <p:nvPr>
                <p:custDataLst>
                  <p:tags r:id="rId59"/>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6" name="Text Box 40"/>
              <p:cNvSpPr txBox="1">
                <a:spLocks noChangeArrowheads="1"/>
              </p:cNvSpPr>
              <p:nvPr>
                <p:custDataLst>
                  <p:tags r:id="rId60"/>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32</a:t>
                </a:r>
              </a:p>
            </p:txBody>
          </p:sp>
          <p:sp>
            <p:nvSpPr>
              <p:cNvPr id="77" name="Line 41"/>
              <p:cNvSpPr>
                <a:spLocks noChangeShapeType="1"/>
              </p:cNvSpPr>
              <p:nvPr>
                <p:custDataLst>
                  <p:tags r:id="rId61"/>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78" name="Text Box 42"/>
              <p:cNvSpPr txBox="1">
                <a:spLocks noChangeArrowheads="1"/>
              </p:cNvSpPr>
              <p:nvPr>
                <p:custDataLst>
                  <p:tags r:id="rId62"/>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36</a:t>
                </a:r>
              </a:p>
            </p:txBody>
          </p:sp>
          <p:sp>
            <p:nvSpPr>
              <p:cNvPr id="79" name="Line 43"/>
              <p:cNvSpPr>
                <a:spLocks noChangeShapeType="1"/>
              </p:cNvSpPr>
              <p:nvPr>
                <p:custDataLst>
                  <p:tags r:id="rId63"/>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24" name="Group 24"/>
            <p:cNvGrpSpPr/>
            <p:nvPr/>
          </p:nvGrpSpPr>
          <p:grpSpPr>
            <a:xfrm>
              <a:off x="3555765" y="4808250"/>
              <a:ext cx="5435835" cy="841571"/>
              <a:chOff x="2412765" y="3429000"/>
              <a:chExt cx="5435835" cy="864012"/>
            </a:xfrm>
          </p:grpSpPr>
          <p:grpSp>
            <p:nvGrpSpPr>
              <p:cNvPr id="47" name="Group 25"/>
              <p:cNvGrpSpPr>
                <a:grpSpLocks/>
              </p:cNvGrpSpPr>
              <p:nvPr/>
            </p:nvGrpSpPr>
            <p:grpSpPr bwMode="auto">
              <a:xfrm>
                <a:off x="2743200" y="3429000"/>
                <a:ext cx="4572000" cy="228600"/>
                <a:chOff x="1008" y="1968"/>
                <a:chExt cx="2880" cy="144"/>
              </a:xfrm>
            </p:grpSpPr>
            <p:sp>
              <p:nvSpPr>
                <p:cNvPr id="62" name="Rectangle 26"/>
                <p:cNvSpPr>
                  <a:spLocks noChangeArrowheads="1"/>
                </p:cNvSpPr>
                <p:nvPr>
                  <p:custDataLst>
                    <p:tags r:id="rId47"/>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9</a:t>
                  </a:r>
                </a:p>
              </p:txBody>
            </p:sp>
            <p:sp>
              <p:nvSpPr>
                <p:cNvPr id="63" name="Rectangle 27"/>
                <p:cNvSpPr>
                  <a:spLocks noChangeArrowheads="1"/>
                </p:cNvSpPr>
                <p:nvPr>
                  <p:custDataLst>
                    <p:tags r:id="rId48"/>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8</a:t>
                  </a:r>
                </a:p>
              </p:txBody>
            </p:sp>
            <p:sp>
              <p:nvSpPr>
                <p:cNvPr id="64" name="Rectangle 28"/>
                <p:cNvSpPr>
                  <a:spLocks noChangeArrowheads="1"/>
                </p:cNvSpPr>
                <p:nvPr>
                  <p:custDataLst>
                    <p:tags r:id="rId49"/>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1</a:t>
                  </a:r>
                </a:p>
              </p:txBody>
            </p:sp>
            <p:sp>
              <p:nvSpPr>
                <p:cNvPr id="65" name="Rectangle 29"/>
                <p:cNvSpPr>
                  <a:spLocks noChangeArrowheads="1"/>
                </p:cNvSpPr>
                <p:nvPr>
                  <p:custDataLst>
                    <p:tags r:id="rId50"/>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9</a:t>
                  </a:r>
                </a:p>
              </p:txBody>
            </p:sp>
            <p:sp>
              <p:nvSpPr>
                <p:cNvPr id="66" name="Rectangle 30"/>
                <p:cNvSpPr>
                  <a:spLocks noChangeArrowheads="1"/>
                </p:cNvSpPr>
                <p:nvPr>
                  <p:custDataLst>
                    <p:tags r:id="rId51"/>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5</a:t>
                  </a:r>
                </a:p>
              </p:txBody>
            </p:sp>
          </p:grpSp>
          <p:sp>
            <p:nvSpPr>
              <p:cNvPr id="48" name="Text Box 32"/>
              <p:cNvSpPr txBox="1">
                <a:spLocks noChangeArrowheads="1"/>
              </p:cNvSpPr>
              <p:nvPr>
                <p:custDataLst>
                  <p:tags r:id="rId35"/>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a:latin typeface="Calibri" pitchFamily="34" charset="0"/>
                  </a:rPr>
                  <a:t>36</a:t>
                </a:r>
              </a:p>
            </p:txBody>
          </p:sp>
          <p:sp>
            <p:nvSpPr>
              <p:cNvPr id="49" name="Text Box 33"/>
              <p:cNvSpPr txBox="1">
                <a:spLocks noChangeArrowheads="1"/>
              </p:cNvSpPr>
              <p:nvPr>
                <p:custDataLst>
                  <p:tags r:id="rId36"/>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40</a:t>
                </a:r>
              </a:p>
            </p:txBody>
          </p:sp>
          <p:sp>
            <p:nvSpPr>
              <p:cNvPr id="50" name="Line 34"/>
              <p:cNvSpPr>
                <a:spLocks noChangeShapeType="1"/>
              </p:cNvSpPr>
              <p:nvPr>
                <p:custDataLst>
                  <p:tags r:id="rId37"/>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1" name="Line 35"/>
              <p:cNvSpPr>
                <a:spLocks noChangeShapeType="1"/>
              </p:cNvSpPr>
              <p:nvPr>
                <p:custDataLst>
                  <p:tags r:id="rId38"/>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2" name="Text Box 36"/>
              <p:cNvSpPr txBox="1">
                <a:spLocks noChangeArrowheads="1"/>
              </p:cNvSpPr>
              <p:nvPr>
                <p:custDataLst>
                  <p:tags r:id="rId39"/>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44</a:t>
                </a:r>
              </a:p>
            </p:txBody>
          </p:sp>
          <p:sp>
            <p:nvSpPr>
              <p:cNvPr id="53" name="Line 37"/>
              <p:cNvSpPr>
                <a:spLocks noChangeShapeType="1"/>
              </p:cNvSpPr>
              <p:nvPr>
                <p:custDataLst>
                  <p:tags r:id="rId40"/>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4" name="Text Box 38"/>
              <p:cNvSpPr txBox="1">
                <a:spLocks noChangeArrowheads="1"/>
              </p:cNvSpPr>
              <p:nvPr>
                <p:custDataLst>
                  <p:tags r:id="rId41"/>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48</a:t>
                </a:r>
              </a:p>
            </p:txBody>
          </p:sp>
          <p:sp>
            <p:nvSpPr>
              <p:cNvPr id="55" name="Line 39"/>
              <p:cNvSpPr>
                <a:spLocks noChangeShapeType="1"/>
              </p:cNvSpPr>
              <p:nvPr>
                <p:custDataLst>
                  <p:tags r:id="rId42"/>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6" name="Text Box 40"/>
              <p:cNvSpPr txBox="1">
                <a:spLocks noChangeArrowheads="1"/>
              </p:cNvSpPr>
              <p:nvPr>
                <p:custDataLst>
                  <p:tags r:id="rId43"/>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52</a:t>
                </a:r>
              </a:p>
            </p:txBody>
          </p:sp>
          <p:sp>
            <p:nvSpPr>
              <p:cNvPr id="57" name="Line 41"/>
              <p:cNvSpPr>
                <a:spLocks noChangeShapeType="1"/>
              </p:cNvSpPr>
              <p:nvPr>
                <p:custDataLst>
                  <p:tags r:id="rId44"/>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58" name="Text Box 42"/>
              <p:cNvSpPr txBox="1">
                <a:spLocks noChangeArrowheads="1"/>
              </p:cNvSpPr>
              <p:nvPr>
                <p:custDataLst>
                  <p:tags r:id="rId45"/>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56</a:t>
                </a:r>
              </a:p>
            </p:txBody>
          </p:sp>
          <p:sp>
            <p:nvSpPr>
              <p:cNvPr id="61" name="Line 43"/>
              <p:cNvSpPr>
                <a:spLocks noChangeShapeType="1"/>
              </p:cNvSpPr>
              <p:nvPr>
                <p:custDataLst>
                  <p:tags r:id="rId46"/>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grpSp>
          <p:nvGrpSpPr>
            <p:cNvPr id="25" name="Group 24"/>
            <p:cNvGrpSpPr/>
            <p:nvPr/>
          </p:nvGrpSpPr>
          <p:grpSpPr>
            <a:xfrm>
              <a:off x="3554505" y="5646450"/>
              <a:ext cx="5435835" cy="841571"/>
              <a:chOff x="2412765" y="3429000"/>
              <a:chExt cx="5435835" cy="864012"/>
            </a:xfrm>
          </p:grpSpPr>
          <p:grpSp>
            <p:nvGrpSpPr>
              <p:cNvPr id="29" name="Group 25"/>
              <p:cNvGrpSpPr>
                <a:grpSpLocks/>
              </p:cNvGrpSpPr>
              <p:nvPr/>
            </p:nvGrpSpPr>
            <p:grpSpPr bwMode="auto">
              <a:xfrm>
                <a:off x="2743200" y="3429000"/>
                <a:ext cx="4572000" cy="228600"/>
                <a:chOff x="1008" y="1968"/>
                <a:chExt cx="2880" cy="144"/>
              </a:xfrm>
            </p:grpSpPr>
            <p:sp>
              <p:nvSpPr>
                <p:cNvPr id="42" name="Rectangle 26"/>
                <p:cNvSpPr>
                  <a:spLocks noChangeArrowheads="1"/>
                </p:cNvSpPr>
                <p:nvPr>
                  <p:custDataLst>
                    <p:tags r:id="rId30"/>
                  </p:custDataLst>
                </p:nvPr>
              </p:nvSpPr>
              <p:spPr bwMode="auto">
                <a:xfrm>
                  <a:off x="1008"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9</a:t>
                  </a:r>
                </a:p>
              </p:txBody>
            </p:sp>
            <p:sp>
              <p:nvSpPr>
                <p:cNvPr id="43" name="Rectangle 27"/>
                <p:cNvSpPr>
                  <a:spLocks noChangeArrowheads="1"/>
                </p:cNvSpPr>
                <p:nvPr>
                  <p:custDataLst>
                    <p:tags r:id="rId31"/>
                  </p:custDataLst>
                </p:nvPr>
              </p:nvSpPr>
              <p:spPr bwMode="auto">
                <a:xfrm>
                  <a:off x="1584"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4</a:t>
                  </a:r>
                </a:p>
              </p:txBody>
            </p:sp>
            <p:sp>
              <p:nvSpPr>
                <p:cNvPr id="44" name="Rectangle 28"/>
                <p:cNvSpPr>
                  <a:spLocks noChangeArrowheads="1"/>
                </p:cNvSpPr>
                <p:nvPr>
                  <p:custDataLst>
                    <p:tags r:id="rId32"/>
                  </p:custDataLst>
                </p:nvPr>
              </p:nvSpPr>
              <p:spPr bwMode="auto">
                <a:xfrm>
                  <a:off x="2160"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7</a:t>
                  </a:r>
                </a:p>
              </p:txBody>
            </p:sp>
            <p:sp>
              <p:nvSpPr>
                <p:cNvPr id="45" name="Rectangle 29"/>
                <p:cNvSpPr>
                  <a:spLocks noChangeArrowheads="1"/>
                </p:cNvSpPr>
                <p:nvPr>
                  <p:custDataLst>
                    <p:tags r:id="rId33"/>
                  </p:custDataLst>
                </p:nvPr>
              </p:nvSpPr>
              <p:spPr bwMode="auto">
                <a:xfrm>
                  <a:off x="2736"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2</a:t>
                  </a:r>
                </a:p>
              </p:txBody>
            </p:sp>
            <p:sp>
              <p:nvSpPr>
                <p:cNvPr id="46" name="Rectangle 30"/>
                <p:cNvSpPr>
                  <a:spLocks noChangeArrowheads="1"/>
                </p:cNvSpPr>
                <p:nvPr>
                  <p:custDataLst>
                    <p:tags r:id="rId34"/>
                  </p:custDataLst>
                </p:nvPr>
              </p:nvSpPr>
              <p:spPr bwMode="auto">
                <a:xfrm>
                  <a:off x="3312" y="1968"/>
                  <a:ext cx="576" cy="144"/>
                </a:xfrm>
                <a:prstGeom prst="rect">
                  <a:avLst/>
                </a:prstGeom>
                <a:solidFill>
                  <a:schemeClr val="bg1">
                    <a:lumMod val="85000"/>
                  </a:schemeClr>
                </a:solidFill>
                <a:ln w="6350" cmpd="sng">
                  <a:solidFill>
                    <a:schemeClr val="tx1"/>
                  </a:solidFill>
                  <a:miter lim="800000"/>
                  <a:headEnd/>
                  <a:tailEnd/>
                </a:ln>
                <a:effectLst/>
              </p:spPr>
              <p:txBody>
                <a:bodyPr wrap="none" anchor="ctr"/>
                <a:lstStyle/>
                <a:p>
                  <a:pPr algn="ctr"/>
                  <a:r>
                    <a:rPr lang="en-US" sz="900" dirty="0">
                      <a:latin typeface="Calibri" pitchFamily="34" charset="0"/>
                    </a:rPr>
                    <a:t>0</a:t>
                  </a:r>
                </a:p>
              </p:txBody>
            </p:sp>
          </p:grpSp>
          <p:sp>
            <p:nvSpPr>
              <p:cNvPr id="30" name="Text Box 32"/>
              <p:cNvSpPr txBox="1">
                <a:spLocks noChangeArrowheads="1"/>
              </p:cNvSpPr>
              <p:nvPr>
                <p:custDataLst>
                  <p:tags r:id="rId18"/>
                </p:custDataLst>
              </p:nvPr>
            </p:nvSpPr>
            <p:spPr bwMode="auto">
              <a:xfrm>
                <a:off x="2412765" y="3810000"/>
                <a:ext cx="667870" cy="468723"/>
              </a:xfrm>
              <a:prstGeom prst="rect">
                <a:avLst/>
              </a:prstGeom>
              <a:noFill/>
              <a:ln w="25400">
                <a:noFill/>
                <a:miter lim="800000"/>
                <a:headEnd/>
                <a:tailEnd/>
              </a:ln>
              <a:effectLst/>
            </p:spPr>
            <p:txBody>
              <a:bodyPr wrap="square">
                <a:spAutoFit/>
              </a:bodyPr>
              <a:lstStyle/>
              <a:p>
                <a:pPr algn="ctr">
                  <a:lnSpc>
                    <a:spcPct val="100000"/>
                  </a:lnSpc>
                </a:pPr>
                <a:r>
                  <a:rPr lang="en-US" sz="900" b="0" dirty="0">
                    <a:latin typeface="Calibri" pitchFamily="34" charset="0"/>
                  </a:rPr>
                  <a:t>60</a:t>
                </a:r>
              </a:p>
            </p:txBody>
          </p:sp>
          <p:sp>
            <p:nvSpPr>
              <p:cNvPr id="31" name="Text Box 33"/>
              <p:cNvSpPr txBox="1">
                <a:spLocks noChangeArrowheads="1"/>
              </p:cNvSpPr>
              <p:nvPr>
                <p:custDataLst>
                  <p:tags r:id="rId19"/>
                </p:custDataLst>
              </p:nvPr>
            </p:nvSpPr>
            <p:spPr bwMode="auto">
              <a:xfrm>
                <a:off x="318247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64</a:t>
                </a:r>
              </a:p>
            </p:txBody>
          </p:sp>
          <p:sp>
            <p:nvSpPr>
              <p:cNvPr id="32" name="Line 34"/>
              <p:cNvSpPr>
                <a:spLocks noChangeShapeType="1"/>
              </p:cNvSpPr>
              <p:nvPr>
                <p:custDataLst>
                  <p:tags r:id="rId20"/>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3" name="Line 35"/>
              <p:cNvSpPr>
                <a:spLocks noChangeShapeType="1"/>
              </p:cNvSpPr>
              <p:nvPr>
                <p:custDataLst>
                  <p:tags r:id="rId21"/>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4" name="Text Box 36"/>
              <p:cNvSpPr txBox="1">
                <a:spLocks noChangeArrowheads="1"/>
              </p:cNvSpPr>
              <p:nvPr>
                <p:custDataLst>
                  <p:tags r:id="rId22"/>
                </p:custDataLst>
              </p:nvPr>
            </p:nvSpPr>
            <p:spPr bwMode="auto">
              <a:xfrm>
                <a:off x="4096873"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68</a:t>
                </a:r>
              </a:p>
            </p:txBody>
          </p:sp>
          <p:sp>
            <p:nvSpPr>
              <p:cNvPr id="35" name="Line 37"/>
              <p:cNvSpPr>
                <a:spLocks noChangeShapeType="1"/>
              </p:cNvSpPr>
              <p:nvPr>
                <p:custDataLst>
                  <p:tags r:id="rId23"/>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6" name="Text Box 38"/>
              <p:cNvSpPr txBox="1">
                <a:spLocks noChangeArrowheads="1"/>
              </p:cNvSpPr>
              <p:nvPr>
                <p:custDataLst>
                  <p:tags r:id="rId24"/>
                </p:custDataLst>
              </p:nvPr>
            </p:nvSpPr>
            <p:spPr bwMode="auto">
              <a:xfrm>
                <a:off x="50292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72</a:t>
                </a:r>
              </a:p>
            </p:txBody>
          </p:sp>
          <p:sp>
            <p:nvSpPr>
              <p:cNvPr id="37" name="Line 39"/>
              <p:cNvSpPr>
                <a:spLocks noChangeShapeType="1"/>
              </p:cNvSpPr>
              <p:nvPr>
                <p:custDataLst>
                  <p:tags r:id="rId25"/>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38" name="Text Box 40"/>
              <p:cNvSpPr txBox="1">
                <a:spLocks noChangeArrowheads="1"/>
              </p:cNvSpPr>
              <p:nvPr>
                <p:custDataLst>
                  <p:tags r:id="rId26"/>
                </p:custDataLst>
              </p:nvPr>
            </p:nvSpPr>
            <p:spPr bwMode="auto">
              <a:xfrm>
                <a:off x="59436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76</a:t>
                </a:r>
              </a:p>
            </p:txBody>
          </p:sp>
          <p:sp>
            <p:nvSpPr>
              <p:cNvPr id="39" name="Line 41"/>
              <p:cNvSpPr>
                <a:spLocks noChangeShapeType="1"/>
              </p:cNvSpPr>
              <p:nvPr>
                <p:custDataLst>
                  <p:tags r:id="rId27"/>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sp>
            <p:nvSpPr>
              <p:cNvPr id="40" name="Text Box 42"/>
              <p:cNvSpPr txBox="1">
                <a:spLocks noChangeArrowheads="1"/>
              </p:cNvSpPr>
              <p:nvPr>
                <p:custDataLst>
                  <p:tags r:id="rId28"/>
                </p:custDataLst>
              </p:nvPr>
            </p:nvSpPr>
            <p:spPr bwMode="auto">
              <a:xfrm>
                <a:off x="6858000" y="3824289"/>
                <a:ext cx="990600" cy="468723"/>
              </a:xfrm>
              <a:prstGeom prst="rect">
                <a:avLst/>
              </a:prstGeom>
              <a:noFill/>
              <a:ln w="25400">
                <a:noFill/>
                <a:miter lim="800000"/>
                <a:headEnd/>
                <a:tailEnd/>
              </a:ln>
              <a:effectLst/>
            </p:spPr>
            <p:txBody>
              <a:bodyPr>
                <a:spAutoFit/>
              </a:bodyPr>
              <a:lstStyle/>
              <a:p>
                <a:pPr algn="ctr">
                  <a:lnSpc>
                    <a:spcPct val="100000"/>
                  </a:lnSpc>
                </a:pPr>
                <a:r>
                  <a:rPr lang="en-US" sz="900" b="0" dirty="0">
                    <a:latin typeface="Calibri" pitchFamily="34" charset="0"/>
                  </a:rPr>
                  <a:t>80</a:t>
                </a:r>
              </a:p>
            </p:txBody>
          </p:sp>
          <p:sp>
            <p:nvSpPr>
              <p:cNvPr id="41" name="Line 43"/>
              <p:cNvSpPr>
                <a:spLocks noChangeShapeType="1"/>
              </p:cNvSpPr>
              <p:nvPr>
                <p:custDataLst>
                  <p:tags r:id="rId29"/>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900" dirty="0">
                  <a:latin typeface="Calibri" pitchFamily="34" charset="0"/>
                </a:endParaRPr>
              </a:p>
            </p:txBody>
          </p:sp>
        </p:grpSp>
        <p:sp>
          <p:nvSpPr>
            <p:cNvPr id="26" name="Freeform 25"/>
            <p:cNvSpPr/>
            <p:nvPr>
              <p:custDataLst>
                <p:tags r:id="rId15"/>
              </p:custDataLst>
            </p:nvPr>
          </p:nvSpPr>
          <p:spPr bwMode="auto">
            <a:xfrm>
              <a:off x="2052918" y="4159624"/>
              <a:ext cx="1694329" cy="1021976"/>
            </a:xfrm>
            <a:custGeom>
              <a:avLst/>
              <a:gdLst>
                <a:gd name="connsiteX0" fmla="*/ 0 w 1694329"/>
                <a:gd name="connsiteY0" fmla="*/ 1021976 h 1021976"/>
                <a:gd name="connsiteX1" fmla="*/ 654423 w 1694329"/>
                <a:gd name="connsiteY1" fmla="*/ 340658 h 1021976"/>
                <a:gd name="connsiteX2" fmla="*/ 1694329 w 1694329"/>
                <a:gd name="connsiteY2" fmla="*/ 0 h 1021976"/>
              </a:gdLst>
              <a:ahLst/>
              <a:cxnLst>
                <a:cxn ang="0">
                  <a:pos x="connsiteX0" y="connsiteY0"/>
                </a:cxn>
                <a:cxn ang="0">
                  <a:pos x="connsiteX1" y="connsiteY1"/>
                </a:cxn>
                <a:cxn ang="0">
                  <a:pos x="connsiteX2" y="connsiteY2"/>
                </a:cxn>
              </a:cxnLst>
              <a:rect l="l" t="t" r="r" b="b"/>
              <a:pathLst>
                <a:path w="1694329" h="1021976">
                  <a:moveTo>
                    <a:pt x="0" y="1021976"/>
                  </a:moveTo>
                  <a:cubicBezTo>
                    <a:pt x="186017" y="766481"/>
                    <a:pt x="372035" y="510987"/>
                    <a:pt x="654423" y="340658"/>
                  </a:cubicBezTo>
                  <a:cubicBezTo>
                    <a:pt x="936811" y="170329"/>
                    <a:pt x="1315570" y="85164"/>
                    <a:pt x="1694329" y="0"/>
                  </a:cubicBezTo>
                </a:path>
              </a:pathLst>
            </a:custGeom>
            <a:noFill/>
            <a:ln w="6350" cmpd="sng">
              <a:solidFill>
                <a:schemeClr val="tx1"/>
              </a:solidFill>
              <a:round/>
              <a:headEnd/>
              <a:tailEnd type="triangle" w="med" len="med"/>
            </a:ln>
            <a:effectLst/>
          </p:spPr>
          <p:txBody>
            <a:bodyPr rtlCol="0" anchor="ctr"/>
            <a:lstStyle/>
            <a:p>
              <a:pPr algn="ctr"/>
              <a:endParaRPr lang="en-US" sz="900" dirty="0">
                <a:latin typeface="Calibri" panose="020F0502020204030204" pitchFamily="34" charset="0"/>
              </a:endParaRPr>
            </a:p>
          </p:txBody>
        </p:sp>
        <p:sp>
          <p:nvSpPr>
            <p:cNvPr id="27" name="Freeform 26"/>
            <p:cNvSpPr/>
            <p:nvPr>
              <p:custDataLst>
                <p:tags r:id="rId16"/>
              </p:custDataLst>
            </p:nvPr>
          </p:nvSpPr>
          <p:spPr bwMode="auto">
            <a:xfrm>
              <a:off x="2070847" y="4787153"/>
              <a:ext cx="1703294" cy="331694"/>
            </a:xfrm>
            <a:custGeom>
              <a:avLst/>
              <a:gdLst>
                <a:gd name="connsiteX0" fmla="*/ 0 w 1703294"/>
                <a:gd name="connsiteY0" fmla="*/ 0 h 331694"/>
                <a:gd name="connsiteX1" fmla="*/ 905435 w 1703294"/>
                <a:gd name="connsiteY1" fmla="*/ 304800 h 331694"/>
                <a:gd name="connsiteX2" fmla="*/ 1703294 w 1703294"/>
                <a:gd name="connsiteY2" fmla="*/ 161365 h 331694"/>
              </a:gdLst>
              <a:ahLst/>
              <a:cxnLst>
                <a:cxn ang="0">
                  <a:pos x="connsiteX0" y="connsiteY0"/>
                </a:cxn>
                <a:cxn ang="0">
                  <a:pos x="connsiteX1" y="connsiteY1"/>
                </a:cxn>
                <a:cxn ang="0">
                  <a:pos x="connsiteX2" y="connsiteY2"/>
                </a:cxn>
              </a:cxnLst>
              <a:rect l="l" t="t" r="r" b="b"/>
              <a:pathLst>
                <a:path w="1703294" h="331694">
                  <a:moveTo>
                    <a:pt x="0" y="0"/>
                  </a:moveTo>
                  <a:cubicBezTo>
                    <a:pt x="310776" y="138953"/>
                    <a:pt x="621553" y="277906"/>
                    <a:pt x="905435" y="304800"/>
                  </a:cubicBezTo>
                  <a:cubicBezTo>
                    <a:pt x="1189317" y="331694"/>
                    <a:pt x="1446305" y="246529"/>
                    <a:pt x="1703294" y="161365"/>
                  </a:cubicBezTo>
                </a:path>
              </a:pathLst>
            </a:custGeom>
            <a:noFill/>
            <a:ln w="6350" cmpd="sng">
              <a:solidFill>
                <a:schemeClr val="tx1"/>
              </a:solidFill>
              <a:round/>
              <a:headEnd/>
              <a:tailEnd type="triangle" w="med" len="med"/>
            </a:ln>
            <a:effectLst/>
          </p:spPr>
          <p:txBody>
            <a:bodyPr rtlCol="0" anchor="ctr"/>
            <a:lstStyle/>
            <a:p>
              <a:pPr algn="ctr"/>
              <a:endParaRPr lang="en-US" sz="900" dirty="0">
                <a:latin typeface="Calibri" panose="020F0502020204030204" pitchFamily="34" charset="0"/>
              </a:endParaRPr>
            </a:p>
          </p:txBody>
        </p:sp>
        <p:sp>
          <p:nvSpPr>
            <p:cNvPr id="28" name="Freeform 27"/>
            <p:cNvSpPr/>
            <p:nvPr>
              <p:custDataLst>
                <p:tags r:id="rId17"/>
              </p:custDataLst>
            </p:nvPr>
          </p:nvSpPr>
          <p:spPr bwMode="auto">
            <a:xfrm>
              <a:off x="2052918" y="5558118"/>
              <a:ext cx="1739153" cy="385482"/>
            </a:xfrm>
            <a:custGeom>
              <a:avLst/>
              <a:gdLst>
                <a:gd name="connsiteX0" fmla="*/ 0 w 1739153"/>
                <a:gd name="connsiteY0" fmla="*/ 0 h 385482"/>
                <a:gd name="connsiteX1" fmla="*/ 699247 w 1739153"/>
                <a:gd name="connsiteY1" fmla="*/ 349623 h 385482"/>
                <a:gd name="connsiteX2" fmla="*/ 1739153 w 1739153"/>
                <a:gd name="connsiteY2" fmla="*/ 215153 h 385482"/>
              </a:gdLst>
              <a:ahLst/>
              <a:cxnLst>
                <a:cxn ang="0">
                  <a:pos x="connsiteX0" y="connsiteY0"/>
                </a:cxn>
                <a:cxn ang="0">
                  <a:pos x="connsiteX1" y="connsiteY1"/>
                </a:cxn>
                <a:cxn ang="0">
                  <a:pos x="connsiteX2" y="connsiteY2"/>
                </a:cxn>
              </a:cxnLst>
              <a:rect l="l" t="t" r="r" b="b"/>
              <a:pathLst>
                <a:path w="1739153" h="385482">
                  <a:moveTo>
                    <a:pt x="0" y="0"/>
                  </a:moveTo>
                  <a:cubicBezTo>
                    <a:pt x="204694" y="156882"/>
                    <a:pt x="409388" y="313764"/>
                    <a:pt x="699247" y="349623"/>
                  </a:cubicBezTo>
                  <a:cubicBezTo>
                    <a:pt x="989106" y="385482"/>
                    <a:pt x="1364129" y="300317"/>
                    <a:pt x="1739153" y="215153"/>
                  </a:cubicBezTo>
                </a:path>
              </a:pathLst>
            </a:custGeom>
            <a:noFill/>
            <a:ln w="6350" cmpd="sng">
              <a:solidFill>
                <a:schemeClr val="tx1"/>
              </a:solidFill>
              <a:round/>
              <a:headEnd/>
              <a:tailEnd type="triangle" w="med" len="med"/>
            </a:ln>
            <a:effectLst/>
          </p:spPr>
          <p:txBody>
            <a:bodyPr rtlCol="0" anchor="ctr"/>
            <a:lstStyle/>
            <a:p>
              <a:pPr algn="ctr"/>
              <a:endParaRPr lang="en-US" sz="900" dirty="0">
                <a:latin typeface="Calibri" panose="020F0502020204030204" pitchFamily="34" charset="0"/>
              </a:endParaRPr>
            </a:p>
          </p:txBody>
        </p:sp>
      </p:grpSp>
    </p:spTree>
    <p:extLst>
      <p:ext uri="{BB962C8B-B14F-4D97-AF65-F5344CB8AC3E}">
        <p14:creationId xmlns:p14="http://schemas.microsoft.com/office/powerpoint/2010/main" val="422307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5"/>
          <p:cNvSpPr>
            <a:spLocks noGrp="1" noChangeArrowheads="1"/>
          </p:cNvSpPr>
          <p:nvPr>
            <p:ph type="title"/>
            <p:custDataLst>
              <p:tags r:id="rId1"/>
            </p:custDataLst>
          </p:nvPr>
        </p:nvSpPr>
        <p:spPr/>
        <p:txBody>
          <a:bodyPr/>
          <a:lstStyle/>
          <a:p>
            <a:r>
              <a:rPr lang="en-US" dirty="0"/>
              <a:t>C Structure Representation</a:t>
            </a:r>
          </a:p>
        </p:txBody>
      </p:sp>
      <p:sp>
        <p:nvSpPr>
          <p:cNvPr id="323590" name="Rectangle 6"/>
          <p:cNvSpPr>
            <a:spLocks noGrp="1" noChangeArrowheads="1"/>
          </p:cNvSpPr>
          <p:nvPr>
            <p:ph idx="1"/>
            <p:custDataLst>
              <p:tags r:id="rId2"/>
            </p:custDataLst>
          </p:nvPr>
        </p:nvSpPr>
        <p:spPr>
          <a:xfrm>
            <a:off x="399489" y="3424429"/>
            <a:ext cx="8321040" cy="3227832"/>
          </a:xfrm>
        </p:spPr>
        <p:txBody>
          <a:bodyPr/>
          <a:lstStyle/>
          <a:p>
            <a:r>
              <a:rPr lang="en-US" dirty="0"/>
              <a:t>Structure represented as block of memory</a:t>
            </a:r>
          </a:p>
          <a:p>
            <a:pPr lvl="1"/>
            <a:r>
              <a:rPr lang="en-US" dirty="0"/>
              <a:t>Big enough to hold all of the fields</a:t>
            </a:r>
          </a:p>
          <a:p>
            <a:r>
              <a:rPr lang="en-US" dirty="0"/>
              <a:t>Fields ordered according to declaration order</a:t>
            </a:r>
          </a:p>
          <a:p>
            <a:pPr lvl="1"/>
            <a:r>
              <a:rPr lang="en-US" dirty="0"/>
              <a:t>Even if another ordering would be more compact</a:t>
            </a:r>
          </a:p>
          <a:p>
            <a:r>
              <a:rPr lang="en-US" dirty="0"/>
              <a:t>Compiler determines overall size + positions of fields</a:t>
            </a:r>
          </a:p>
          <a:p>
            <a:pPr lvl="1"/>
            <a:r>
              <a:rPr lang="en-US" dirty="0"/>
              <a:t>Machine-level program has no understanding of the structures in the source code </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grpSp>
        <p:nvGrpSpPr>
          <p:cNvPr id="18" name="Group 17"/>
          <p:cNvGrpSpPr/>
          <p:nvPr/>
        </p:nvGrpSpPr>
        <p:grpSpPr>
          <a:xfrm>
            <a:off x="4283968" y="1362456"/>
            <a:ext cx="3978969" cy="1611991"/>
            <a:chOff x="4283968" y="1020631"/>
            <a:chExt cx="3978969" cy="1611991"/>
          </a:xfrm>
        </p:grpSpPr>
        <p:sp>
          <p:nvSpPr>
            <p:cNvPr id="19" name="Rectangle 11"/>
            <p:cNvSpPr>
              <a:spLocks noChangeArrowheads="1"/>
            </p:cNvSpPr>
            <p:nvPr>
              <p:custDataLst>
                <p:tags r:id="rId5"/>
              </p:custDataLst>
            </p:nvPr>
          </p:nvSpPr>
          <p:spPr bwMode="auto">
            <a:xfrm>
              <a:off x="4427984" y="1826627"/>
              <a:ext cx="1739478" cy="4318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eaLnBrk="0" hangingPunct="0">
                <a:defRPr/>
              </a:pPr>
              <a:r>
                <a:rPr lang="en-US" sz="2000" b="0" dirty="0">
                  <a:latin typeface="Courier New" panose="02070309020205020404" pitchFamily="49" charset="0"/>
                  <a:cs typeface="Courier New" panose="02070309020205020404" pitchFamily="49" charset="0"/>
                </a:rPr>
                <a:t>a</a:t>
              </a:r>
            </a:p>
          </p:txBody>
        </p:sp>
        <p:sp>
          <p:nvSpPr>
            <p:cNvPr id="22" name="Line 16"/>
            <p:cNvSpPr>
              <a:spLocks noChangeShapeType="1"/>
            </p:cNvSpPr>
            <p:nvPr>
              <p:custDataLst>
                <p:tags r:id="rId6"/>
              </p:custDataLst>
            </p:nvPr>
          </p:nvSpPr>
          <p:spPr bwMode="auto">
            <a:xfrm>
              <a:off x="4436368" y="1401631"/>
              <a:ext cx="0"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b="0" dirty="0">
                <a:latin typeface="Courier New" panose="02070309020205020404" pitchFamily="49" charset="0"/>
                <a:cs typeface="Courier New" panose="02070309020205020404" pitchFamily="49" charset="0"/>
              </a:endParaRPr>
            </a:p>
          </p:txBody>
        </p:sp>
        <p:sp>
          <p:nvSpPr>
            <p:cNvPr id="28" name="Rectangle 17"/>
            <p:cNvSpPr>
              <a:spLocks noChangeArrowheads="1"/>
            </p:cNvSpPr>
            <p:nvPr>
              <p:custDataLst>
                <p:tags r:id="rId7"/>
              </p:custDataLst>
            </p:nvPr>
          </p:nvSpPr>
          <p:spPr bwMode="auto">
            <a:xfrm>
              <a:off x="4283968" y="1020631"/>
              <a:ext cx="366713" cy="457200"/>
            </a:xfrm>
            <a:prstGeom prst="rect">
              <a:avLst/>
            </a:prstGeom>
            <a:noFill/>
            <a:ln w="25400">
              <a:noFill/>
              <a:miter lim="800000"/>
              <a:headEnd/>
              <a:tailEnd/>
            </a:ln>
          </p:spPr>
          <p:txBody>
            <a:bodyPr wrap="none">
              <a:prstTxWarp prst="textNoShape">
                <a:avLst/>
              </a:prstTxWarp>
              <a:spAutoFit/>
            </a:bodyPr>
            <a:lstStyle/>
            <a:p>
              <a:pPr eaLnBrk="0" hangingPunct="0"/>
              <a:r>
                <a:rPr lang="en-US" b="0" dirty="0">
                  <a:latin typeface="Courier New" panose="02070309020205020404" pitchFamily="49" charset="0"/>
                  <a:cs typeface="Courier New" panose="02070309020205020404" pitchFamily="49" charset="0"/>
                </a:rPr>
                <a:t>r</a:t>
              </a:r>
            </a:p>
          </p:txBody>
        </p:sp>
        <p:sp>
          <p:nvSpPr>
            <p:cNvPr id="29" name="Rectangle 10"/>
            <p:cNvSpPr>
              <a:spLocks noChangeArrowheads="1"/>
            </p:cNvSpPr>
            <p:nvPr>
              <p:custDataLst>
                <p:tags r:id="rId8"/>
              </p:custDataLst>
            </p:nvPr>
          </p:nvSpPr>
          <p:spPr bwMode="auto">
            <a:xfrm>
              <a:off x="6161106" y="1822337"/>
              <a:ext cx="876300" cy="431800"/>
            </a:xfrm>
            <a:prstGeom prst="rect">
              <a:avLst/>
            </a:prstGeom>
            <a:solidFill>
              <a:srgbClr val="F1C7C7"/>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err="1">
                  <a:latin typeface="Courier New" panose="02070309020205020404" pitchFamily="49" charset="0"/>
                  <a:cs typeface="Courier New" panose="02070309020205020404" pitchFamily="49" charset="0"/>
                </a:rPr>
                <a:t>i</a:t>
              </a:r>
              <a:endParaRPr lang="en-US" sz="2000" b="0" dirty="0">
                <a:latin typeface="Courier New" panose="02070309020205020404" pitchFamily="49" charset="0"/>
                <a:cs typeface="Courier New" panose="02070309020205020404" pitchFamily="49" charset="0"/>
              </a:endParaRPr>
            </a:p>
          </p:txBody>
        </p:sp>
        <p:sp>
          <p:nvSpPr>
            <p:cNvPr id="33" name="Rectangle 12"/>
            <p:cNvSpPr>
              <a:spLocks noChangeArrowheads="1"/>
            </p:cNvSpPr>
            <p:nvPr>
              <p:custDataLst>
                <p:tags r:id="rId9"/>
              </p:custDataLst>
            </p:nvPr>
          </p:nvSpPr>
          <p:spPr bwMode="auto">
            <a:xfrm>
              <a:off x="7037406" y="1822337"/>
              <a:ext cx="869944" cy="431800"/>
            </a:xfrm>
            <a:prstGeom prst="rect">
              <a:avLst/>
            </a:prstGeom>
            <a:solidFill>
              <a:srgbClr val="D5F1CF"/>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next</a:t>
              </a:r>
            </a:p>
          </p:txBody>
        </p:sp>
        <p:sp>
          <p:nvSpPr>
            <p:cNvPr id="34" name="Rectangle 13"/>
            <p:cNvSpPr>
              <a:spLocks noChangeArrowheads="1"/>
            </p:cNvSpPr>
            <p:nvPr>
              <p:custDataLst>
                <p:tags r:id="rId10"/>
              </p:custDataLst>
            </p:nvPr>
          </p:nvSpPr>
          <p:spPr bwMode="auto">
            <a:xfrm>
              <a:off x="4355976" y="2238262"/>
              <a:ext cx="333375" cy="393700"/>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0</a:t>
              </a:r>
            </a:p>
          </p:txBody>
        </p:sp>
        <p:sp>
          <p:nvSpPr>
            <p:cNvPr id="35" name="Rectangle 14"/>
            <p:cNvSpPr>
              <a:spLocks noChangeArrowheads="1"/>
            </p:cNvSpPr>
            <p:nvPr>
              <p:custDataLst>
                <p:tags r:id="rId11"/>
              </p:custDataLst>
            </p:nvPr>
          </p:nvSpPr>
          <p:spPr bwMode="auto">
            <a:xfrm>
              <a:off x="5886488" y="2235077"/>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16</a:t>
              </a:r>
            </a:p>
          </p:txBody>
        </p:sp>
        <p:sp>
          <p:nvSpPr>
            <p:cNvPr id="36" name="Rectangle 15"/>
            <p:cNvSpPr>
              <a:spLocks noChangeArrowheads="1"/>
            </p:cNvSpPr>
            <p:nvPr>
              <p:custDataLst>
                <p:tags r:id="rId12"/>
              </p:custDataLst>
            </p:nvPr>
          </p:nvSpPr>
          <p:spPr bwMode="auto">
            <a:xfrm>
              <a:off x="6794518" y="2220799"/>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24</a:t>
              </a:r>
            </a:p>
          </p:txBody>
        </p:sp>
        <p:sp>
          <p:nvSpPr>
            <p:cNvPr id="37" name="Rectangle 16"/>
            <p:cNvSpPr>
              <a:spLocks noChangeArrowheads="1"/>
            </p:cNvSpPr>
            <p:nvPr>
              <p:custDataLst>
                <p:tags r:id="rId13"/>
              </p:custDataLst>
            </p:nvPr>
          </p:nvSpPr>
          <p:spPr bwMode="auto">
            <a:xfrm>
              <a:off x="7772419" y="2220799"/>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32</a:t>
              </a:r>
            </a:p>
          </p:txBody>
        </p:sp>
      </p:grpSp>
      <p:sp>
        <p:nvSpPr>
          <p:cNvPr id="21" name="Rectangle 2">
            <a:extLst>
              <a:ext uri="{FF2B5EF4-FFF2-40B4-BE49-F238E27FC236}">
                <a16:creationId xmlns:a16="http://schemas.microsoft.com/office/drawing/2014/main" id="{31071AA4-AD74-E74F-B556-C57A1B097514}"/>
              </a:ext>
            </a:extLst>
          </p:cNvPr>
          <p:cNvSpPr>
            <a:spLocks noChangeArrowheads="1"/>
          </p:cNvSpPr>
          <p:nvPr>
            <p:custDataLst>
              <p:tags r:id="rId4"/>
            </p:custDataLst>
          </p:nvPr>
        </p:nvSpPr>
        <p:spPr bwMode="auto">
          <a:xfrm>
            <a:off x="548640" y="1362456"/>
            <a:ext cx="3296295" cy="2028761"/>
          </a:xfrm>
          <a:prstGeom prst="rect">
            <a:avLst/>
          </a:prstGeom>
          <a:solidFill>
            <a:schemeClr val="bg1">
              <a:lumMod val="95000"/>
            </a:schemeClr>
          </a:solidFill>
          <a:ln w="12700">
            <a:solidFill>
              <a:schemeClr val="tx1"/>
            </a:solidFill>
            <a:miter lim="800000"/>
            <a:headEnd/>
            <a:tailEnd/>
          </a:ln>
        </p:spPr>
        <p:txBody>
          <a:bodyPr wrap="square" lIns="90487" tIns="44450" rIns="90487" bIns="44450">
            <a:prstTxWarp prst="textNoShape">
              <a:avLst/>
            </a:prstTxWarp>
            <a:spAutoFit/>
          </a:bodyPr>
          <a:lstStyle/>
          <a:p>
            <a:pPr eaLnBrk="0" hangingPunct="0"/>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eaLnBrk="0" hangingPunct="0"/>
            <a:r>
              <a:rPr lang="en-US" sz="1800" b="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a[4];</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rec *</a:t>
            </a:r>
            <a:r>
              <a:rPr lang="en-US" sz="1800" b="0" dirty="0">
                <a:latin typeface="Courier New" panose="02070309020205020404" pitchFamily="49" charset="0"/>
                <a:cs typeface="Courier New" panose="02070309020205020404" pitchFamily="49" charset="0"/>
              </a:rPr>
              <a:t>next;</a:t>
            </a:r>
          </a:p>
          <a:p>
            <a:pPr eaLnBrk="0" hangingPunct="0"/>
            <a:r>
              <a:rPr lang="en-US" sz="1800" b="0" dirty="0">
                <a:latin typeface="Courier New" panose="02070309020205020404" pitchFamily="49" charset="0"/>
                <a:cs typeface="Courier New" panose="02070309020205020404" pitchFamily="49" charset="0"/>
              </a:rPr>
              <a:t>};</a:t>
            </a:r>
          </a:p>
          <a:p>
            <a:pPr eaLnBrk="0" hangingPunct="0"/>
            <a:endParaRPr lang="en-US" sz="1800" b="0" dirty="0">
              <a:latin typeface="Courier New" panose="02070309020205020404" pitchFamily="49" charset="0"/>
              <a:cs typeface="Courier New" panose="02070309020205020404" pitchFamily="49" charset="0"/>
            </a:endParaRPr>
          </a:p>
          <a:p>
            <a:pPr eaLnBrk="0" hangingPunct="0"/>
            <a:r>
              <a:rPr lang="en-US" sz="1800" dirty="0">
                <a:latin typeface="Courier New" panose="02070309020205020404" pitchFamily="49" charset="0"/>
                <a:cs typeface="Courier New" panose="02070309020205020404" pitchFamily="49" charset="0"/>
              </a:rPr>
              <a:t>struct rec *</a:t>
            </a:r>
            <a:r>
              <a:rPr lang="en-US" sz="1800" b="0" dirty="0">
                <a:latin typeface="Courier New" panose="02070309020205020404" pitchFamily="49" charset="0"/>
                <a:cs typeface="Courier New" panose="02070309020205020404" pitchFamily="49" charset="0"/>
              </a:rPr>
              <a:t>r;</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2826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C81454-0BC5-6B82-55D1-1CBDEB8F9540}"/>
              </a:ext>
            </a:extLst>
          </p:cNvPr>
          <p:cNvSpPr>
            <a:spLocks noGrp="1"/>
          </p:cNvSpPr>
          <p:nvPr>
            <p:ph type="title"/>
          </p:nvPr>
        </p:nvSpPr>
        <p:spPr>
          <a:xfrm>
            <a:off x="357018" y="435678"/>
            <a:ext cx="8405982" cy="762000"/>
          </a:xfrm>
        </p:spPr>
        <p:txBody>
          <a:bodyPr/>
          <a:lstStyle/>
          <a:p>
            <a:endParaRPr lang="en-US"/>
          </a:p>
        </p:txBody>
      </p:sp>
      <p:pic>
        <p:nvPicPr>
          <p:cNvPr id="5" name="Picture 4">
            <a:extLst>
              <a:ext uri="{FF2B5EF4-FFF2-40B4-BE49-F238E27FC236}">
                <a16:creationId xmlns:a16="http://schemas.microsoft.com/office/drawing/2014/main" id="{2100D798-5BFB-40EB-30BC-A1EB257FA739}"/>
              </a:ext>
            </a:extLst>
          </p:cNvPr>
          <p:cNvPicPr>
            <a:picLocks noChangeAspect="1"/>
          </p:cNvPicPr>
          <p:nvPr/>
        </p:nvPicPr>
        <p:blipFill>
          <a:blip r:embed="rId2"/>
          <a:stretch>
            <a:fillRect/>
          </a:stretch>
        </p:blipFill>
        <p:spPr>
          <a:xfrm>
            <a:off x="2400300" y="350396"/>
            <a:ext cx="4343400" cy="6506969"/>
          </a:xfrm>
          <a:prstGeom prst="rect">
            <a:avLst/>
          </a:prstGeom>
          <a:noFill/>
        </p:spPr>
      </p:pic>
      <p:sp>
        <p:nvSpPr>
          <p:cNvPr id="4" name="Slide Number Placeholder 3">
            <a:extLst>
              <a:ext uri="{FF2B5EF4-FFF2-40B4-BE49-F238E27FC236}">
                <a16:creationId xmlns:a16="http://schemas.microsoft.com/office/drawing/2014/main" id="{D9494DF9-B044-B48E-4283-53A7989CCB3D}"/>
              </a:ext>
            </a:extLst>
          </p:cNvPr>
          <p:cNvSpPr>
            <a:spLocks noGrp="1"/>
          </p:cNvSpPr>
          <p:nvPr>
            <p:ph type="sldNum" sz="quarter" idx="10"/>
          </p:nvPr>
        </p:nvSpPr>
        <p:spPr>
          <a:xfrm>
            <a:off x="8534400" y="6492240"/>
            <a:ext cx="609600" cy="365125"/>
          </a:xfrm>
        </p:spPr>
        <p:txBody>
          <a:bodyPr anchor="ctr">
            <a:normAutofit/>
          </a:bodyPr>
          <a:lstStyle/>
          <a:p>
            <a:pPr>
              <a:spcAft>
                <a:spcPts val="600"/>
              </a:spcAft>
            </a:pPr>
            <a:fld id="{7CBE8339-D2AD-46DC-A898-FD1E949067F0}" type="slidenum">
              <a:rPr lang="en-US" smtClean="0"/>
              <a:pPr>
                <a:spcAft>
                  <a:spcPts val="600"/>
                </a:spcAft>
              </a:pPr>
              <a:t>2</a:t>
            </a:fld>
            <a:endParaRPr lang="en-US"/>
          </a:p>
        </p:txBody>
      </p:sp>
    </p:spTree>
    <p:extLst>
      <p:ext uri="{BB962C8B-B14F-4D97-AF65-F5344CB8AC3E}">
        <p14:creationId xmlns:p14="http://schemas.microsoft.com/office/powerpoint/2010/main" val="353405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ChangeArrowheads="1"/>
          </p:cNvSpPr>
          <p:nvPr>
            <p:custDataLst>
              <p:tags r:id="rId1"/>
            </p:custDataLst>
          </p:nvPr>
        </p:nvSpPr>
        <p:spPr bwMode="auto">
          <a:xfrm>
            <a:off x="3537767" y="4913885"/>
            <a:ext cx="5599611" cy="643766"/>
          </a:xfrm>
          <a:prstGeom prst="rect">
            <a:avLst/>
          </a:prstGeom>
          <a:solidFill>
            <a:srgbClr val="F6F5BD"/>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eaLnBrk="0" hangingPunct="0">
              <a:tabLst>
                <a:tab pos="114300" algn="l"/>
                <a:tab pos="1033463" algn="l"/>
                <a:tab pos="3263900" algn="l"/>
              </a:tabLst>
              <a:defRPr/>
            </a:pPr>
            <a:r>
              <a:rPr lang="en-US" sz="1800" dirty="0">
                <a:latin typeface="Courier New" panose="02070309020205020404" pitchFamily="49" charset="0"/>
                <a:cs typeface="Courier New" panose="02070309020205020404" pitchFamily="49" charset="0"/>
              </a:rPr>
              <a:t>add</a:t>
            </a:r>
            <a:r>
              <a:rPr lang="en-US" sz="1800" b="0" dirty="0">
                <a:latin typeface="Courier New" panose="02070309020205020404" pitchFamily="49" charset="0"/>
                <a:cs typeface="Courier New" panose="02070309020205020404" pitchFamily="49" charset="0"/>
              </a:rPr>
              <a:t>  a0, a1, 16 # Coming up in Week 3</a:t>
            </a:r>
          </a:p>
          <a:p>
            <a:pPr eaLnBrk="0" hangingPunct="0">
              <a:tabLst>
                <a:tab pos="114300" algn="l"/>
                <a:tab pos="1033463" algn="l"/>
                <a:tab pos="3263900" algn="l"/>
              </a:tabLst>
              <a:defRPr/>
            </a:pP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a:t>
            </a:r>
          </a:p>
        </p:txBody>
      </p:sp>
      <p:sp>
        <p:nvSpPr>
          <p:cNvPr id="323588" name="Rectangle 4"/>
          <p:cNvSpPr>
            <a:spLocks noChangeArrowheads="1"/>
          </p:cNvSpPr>
          <p:nvPr>
            <p:custDataLst>
              <p:tags r:id="rId2"/>
            </p:custDataLst>
          </p:nvPr>
        </p:nvSpPr>
        <p:spPr bwMode="auto">
          <a:xfrm>
            <a:off x="4480560" y="3151580"/>
            <a:ext cx="4023360" cy="1197764"/>
          </a:xfrm>
          <a:prstGeom prst="rect">
            <a:avLst/>
          </a:prstGeom>
          <a:solidFill>
            <a:schemeClr val="bg1">
              <a:lumMod val="9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prstTxWarp prst="textNoShape">
              <a:avLst/>
            </a:prstTxWarp>
            <a:spAutoFit/>
          </a:bodyPr>
          <a:lstStyle/>
          <a:p>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get_i</a:t>
            </a:r>
            <a:r>
              <a:rPr lang="en-US" sz="1800" b="0" dirty="0">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rec *</a:t>
            </a:r>
            <a:r>
              <a:rPr lang="en-US" sz="1800" b="0" dirty="0">
                <a:latin typeface="Courier New" panose="02070309020205020404" pitchFamily="49" charset="0"/>
                <a:cs typeface="Courier New" panose="02070309020205020404" pitchFamily="49" charset="0"/>
              </a:rPr>
              <a:t>r)</a:t>
            </a:r>
          </a:p>
          <a:p>
            <a:pPr eaLnBrk="0" hangingPunct="0"/>
            <a:r>
              <a:rPr lang="en-US" sz="1800" b="0" dirty="0">
                <a:latin typeface="Courier New" panose="02070309020205020404" pitchFamily="49" charset="0"/>
                <a:cs typeface="Courier New" panose="02070309020205020404" pitchFamily="49" charset="0"/>
              </a:rPr>
              <a:t>{</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return</a:t>
            </a:r>
            <a:r>
              <a:rPr lang="en-US" sz="1800" b="0" dirty="0">
                <a:latin typeface="Courier New" panose="02070309020205020404" pitchFamily="49" charset="0"/>
                <a:cs typeface="Courier New" panose="02070309020205020404" pitchFamily="49" charset="0"/>
              </a:rPr>
              <a:t> r-&gt;</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eaLnBrk="0" hangingPunct="0"/>
            <a:r>
              <a:rPr lang="en-US" sz="1800" b="0" dirty="0">
                <a:latin typeface="Courier New" panose="02070309020205020404" pitchFamily="49" charset="0"/>
                <a:cs typeface="Courier New" panose="02070309020205020404" pitchFamily="49" charset="0"/>
              </a:rPr>
              <a:t>}</a:t>
            </a:r>
          </a:p>
        </p:txBody>
      </p:sp>
      <p:sp>
        <p:nvSpPr>
          <p:cNvPr id="119811" name="Rectangle 5"/>
          <p:cNvSpPr>
            <a:spLocks noGrp="1" noChangeArrowheads="1"/>
          </p:cNvSpPr>
          <p:nvPr>
            <p:ph type="title"/>
            <p:custDataLst>
              <p:tags r:id="rId3"/>
            </p:custDataLst>
          </p:nvPr>
        </p:nvSpPr>
        <p:spPr>
          <a:xfrm>
            <a:off x="356616" y="438912"/>
            <a:ext cx="8403336" cy="758952"/>
          </a:xfrm>
        </p:spPr>
        <p:txBody>
          <a:bodyPr/>
          <a:lstStyle/>
          <a:p>
            <a:r>
              <a:rPr lang="en-US" dirty="0">
                <a:latin typeface="Calibri" pitchFamily="-96" charset="0"/>
              </a:rPr>
              <a:t>Accessing a Structure Member</a:t>
            </a:r>
          </a:p>
        </p:txBody>
      </p:sp>
      <p:sp>
        <p:nvSpPr>
          <p:cNvPr id="323590" name="Rectangle 6"/>
          <p:cNvSpPr>
            <a:spLocks noGrp="1" noChangeArrowheads="1"/>
          </p:cNvSpPr>
          <p:nvPr>
            <p:ph idx="1"/>
            <p:custDataLst>
              <p:tags r:id="rId4"/>
            </p:custDataLst>
          </p:nvPr>
        </p:nvSpPr>
        <p:spPr>
          <a:xfrm>
            <a:off x="377204" y="3446970"/>
            <a:ext cx="3840480" cy="3227832"/>
          </a:xfrm>
        </p:spPr>
        <p:txBody>
          <a:bodyPr/>
          <a:lstStyle/>
          <a:p>
            <a:r>
              <a:rPr lang="en-US" dirty="0">
                <a:latin typeface="Calibri" pitchFamily="-96" charset="0"/>
              </a:rPr>
              <a:t>Compiler knows the </a:t>
            </a:r>
            <a:r>
              <a:rPr lang="en-US" i="1" dirty="0">
                <a:latin typeface="Calibri" pitchFamily="-96" charset="0"/>
              </a:rPr>
              <a:t>offset </a:t>
            </a:r>
            <a:r>
              <a:rPr lang="en-US" dirty="0">
                <a:latin typeface="Calibri" pitchFamily="-96" charset="0"/>
              </a:rPr>
              <a:t>of each member within a </a:t>
            </a:r>
            <a:r>
              <a:rPr lang="en-US" dirty="0" err="1">
                <a:latin typeface="Calibri" pitchFamily="-96" charset="0"/>
              </a:rPr>
              <a:t>struct</a:t>
            </a:r>
            <a:endParaRPr lang="en-US" dirty="0">
              <a:latin typeface="Calibri" pitchFamily="-96" charset="0"/>
            </a:endParaRPr>
          </a:p>
          <a:p>
            <a:pPr lvl="1"/>
            <a:r>
              <a:rPr lang="en-US" dirty="0">
                <a:latin typeface="Calibri" pitchFamily="-96" charset="0"/>
              </a:rPr>
              <a:t>Compute as </a:t>
            </a:r>
            <a:r>
              <a:rPr lang="en-US" dirty="0">
                <a:latin typeface="Courier New" panose="02070309020205020404" pitchFamily="49" charset="0"/>
                <a:ea typeface="Anonymous Pro" charset="0"/>
                <a:cs typeface="Courier New" panose="02070309020205020404" pitchFamily="49" charset="0"/>
              </a:rPr>
              <a:t>*(</a:t>
            </a:r>
            <a:r>
              <a:rPr lang="en-US" dirty="0" err="1">
                <a:latin typeface="Courier New" panose="02070309020205020404" pitchFamily="49" charset="0"/>
                <a:ea typeface="Anonymous Pro" charset="0"/>
                <a:cs typeface="Courier New" panose="02070309020205020404" pitchFamily="49" charset="0"/>
              </a:rPr>
              <a:t>r+offset</a:t>
            </a:r>
            <a:r>
              <a:rPr lang="en-US" dirty="0">
                <a:latin typeface="Courier New" panose="02070309020205020404" pitchFamily="49" charset="0"/>
                <a:ea typeface="Anonymous Pro" charset="0"/>
                <a:cs typeface="Courier New" panose="02070309020205020404" pitchFamily="49" charset="0"/>
              </a:rPr>
              <a:t>)</a:t>
            </a:r>
          </a:p>
          <a:p>
            <a:pPr lvl="2"/>
            <a:r>
              <a:rPr lang="en-US" dirty="0">
                <a:ea typeface="Anonymous Pro" charset="0"/>
                <a:cs typeface="Courier New" panose="02070309020205020404" pitchFamily="49" charset="0"/>
              </a:rPr>
              <a:t>Referring to absolute offset, so no pointer arithmetic</a:t>
            </a:r>
            <a:endParaRPr lang="en-US" dirty="0">
              <a:latin typeface="Courier New" panose="02070309020205020404" pitchFamily="49" charset="0"/>
              <a:ea typeface="Anonymous Pro" charset="0"/>
              <a:cs typeface="Courier New" panose="02070309020205020404" pitchFamily="49" charset="0"/>
            </a:endParaRPr>
          </a:p>
        </p:txBody>
      </p:sp>
      <p:sp>
        <p:nvSpPr>
          <p:cNvPr id="7" name="Slide Number Placeholder 6"/>
          <p:cNvSpPr>
            <a:spLocks noGrp="1"/>
          </p:cNvSpPr>
          <p:nvPr>
            <p:ph type="sldNum" sz="quarter" idx="10"/>
            <p:custDataLst>
              <p:tags r:id="rId5"/>
            </p:custDataLst>
          </p:nvPr>
        </p:nvSpPr>
        <p:spPr/>
        <p:txBody>
          <a:bodyPr/>
          <a:lstStyle/>
          <a:p>
            <a:fld id="{7CBE8339-D2AD-46DC-A898-FD1E949067F0}" type="slidenum">
              <a:rPr lang="en-US" smtClean="0"/>
              <a:pPr/>
              <a:t>20</a:t>
            </a:fld>
            <a:endParaRPr lang="en-US"/>
          </a:p>
        </p:txBody>
      </p:sp>
      <p:sp>
        <p:nvSpPr>
          <p:cNvPr id="28" name="Line 14"/>
          <p:cNvSpPr>
            <a:spLocks noChangeShapeType="1"/>
          </p:cNvSpPr>
          <p:nvPr>
            <p:custDataLst>
              <p:tags r:id="rId6"/>
            </p:custDataLst>
          </p:nvPr>
        </p:nvSpPr>
        <p:spPr bwMode="auto">
          <a:xfrm>
            <a:off x="6146952" y="1746504"/>
            <a:ext cx="0"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latin typeface="Calibri" panose="020F0502020204030204" pitchFamily="34" charset="0"/>
            </a:endParaRPr>
          </a:p>
        </p:txBody>
      </p:sp>
      <p:sp>
        <p:nvSpPr>
          <p:cNvPr id="29" name="Rectangle 15"/>
          <p:cNvSpPr>
            <a:spLocks noChangeArrowheads="1"/>
          </p:cNvSpPr>
          <p:nvPr>
            <p:custDataLst>
              <p:tags r:id="rId7"/>
            </p:custDataLst>
          </p:nvPr>
        </p:nvSpPr>
        <p:spPr bwMode="auto">
          <a:xfrm>
            <a:off x="5995454" y="1362456"/>
            <a:ext cx="922047" cy="461665"/>
          </a:xfrm>
          <a:prstGeom prst="rect">
            <a:avLst/>
          </a:prstGeom>
          <a:noFill/>
          <a:ln w="25400">
            <a:noFill/>
            <a:miter lim="800000"/>
            <a:headEnd/>
            <a:tailEnd/>
          </a:ln>
        </p:spPr>
        <p:txBody>
          <a:bodyPr wrap="none">
            <a:prstTxWarp prst="textNoShape">
              <a:avLst/>
            </a:prstTxWarp>
            <a:spAutoFit/>
          </a:bodyPr>
          <a:lstStyle/>
          <a:p>
            <a:pPr eaLnBrk="0" hangingPunct="0"/>
            <a:r>
              <a:rPr lang="en-US" b="0" dirty="0">
                <a:latin typeface="Courier New" panose="02070309020205020404" pitchFamily="49" charset="0"/>
                <a:cs typeface="Courier New" panose="02070309020205020404" pitchFamily="49" charset="0"/>
              </a:rPr>
              <a:t>r-&gt;</a:t>
            </a:r>
            <a:r>
              <a:rPr lang="en-US" b="0" dirty="0" err="1">
                <a:latin typeface="Courier New" panose="02070309020205020404" pitchFamily="49" charset="0"/>
                <a:cs typeface="Courier New" panose="02070309020205020404" pitchFamily="49" charset="0"/>
              </a:rPr>
              <a:t>i</a:t>
            </a:r>
            <a:endParaRPr lang="en-US" b="0" dirty="0">
              <a:latin typeface="Courier New" panose="02070309020205020404" pitchFamily="49" charset="0"/>
              <a:cs typeface="Courier New" panose="02070309020205020404" pitchFamily="49" charset="0"/>
            </a:endParaRPr>
          </a:p>
        </p:txBody>
      </p:sp>
      <p:grpSp>
        <p:nvGrpSpPr>
          <p:cNvPr id="22" name="Group 21"/>
          <p:cNvGrpSpPr/>
          <p:nvPr/>
        </p:nvGrpSpPr>
        <p:grpSpPr>
          <a:xfrm>
            <a:off x="4283968" y="1362456"/>
            <a:ext cx="3978969" cy="1611991"/>
            <a:chOff x="4283968" y="1020631"/>
            <a:chExt cx="3978969" cy="1611991"/>
          </a:xfrm>
        </p:grpSpPr>
        <p:sp>
          <p:nvSpPr>
            <p:cNvPr id="32" name="Rectangle 11"/>
            <p:cNvSpPr>
              <a:spLocks noChangeArrowheads="1"/>
            </p:cNvSpPr>
            <p:nvPr>
              <p:custDataLst>
                <p:tags r:id="rId9"/>
              </p:custDataLst>
            </p:nvPr>
          </p:nvSpPr>
          <p:spPr bwMode="auto">
            <a:xfrm>
              <a:off x="4427984" y="1826627"/>
              <a:ext cx="1739478" cy="43180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eaLnBrk="0" hangingPunct="0">
                <a:defRPr/>
              </a:pPr>
              <a:r>
                <a:rPr lang="en-US" sz="2000" b="0" dirty="0">
                  <a:latin typeface="Courier New" panose="02070309020205020404" pitchFamily="49" charset="0"/>
                  <a:cs typeface="Courier New" panose="02070309020205020404" pitchFamily="49" charset="0"/>
                </a:rPr>
                <a:t>a</a:t>
              </a:r>
            </a:p>
          </p:txBody>
        </p:sp>
        <p:sp>
          <p:nvSpPr>
            <p:cNvPr id="33" name="Line 16"/>
            <p:cNvSpPr>
              <a:spLocks noChangeShapeType="1"/>
            </p:cNvSpPr>
            <p:nvPr>
              <p:custDataLst>
                <p:tags r:id="rId10"/>
              </p:custDataLst>
            </p:nvPr>
          </p:nvSpPr>
          <p:spPr bwMode="auto">
            <a:xfrm>
              <a:off x="4436368" y="1401631"/>
              <a:ext cx="0"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b="0" dirty="0">
                <a:latin typeface="Courier New" panose="02070309020205020404" pitchFamily="49" charset="0"/>
                <a:cs typeface="Courier New" panose="02070309020205020404" pitchFamily="49" charset="0"/>
              </a:endParaRPr>
            </a:p>
          </p:txBody>
        </p:sp>
        <p:sp>
          <p:nvSpPr>
            <p:cNvPr id="35" name="Rectangle 17"/>
            <p:cNvSpPr>
              <a:spLocks noChangeArrowheads="1"/>
            </p:cNvSpPr>
            <p:nvPr>
              <p:custDataLst>
                <p:tags r:id="rId11"/>
              </p:custDataLst>
            </p:nvPr>
          </p:nvSpPr>
          <p:spPr bwMode="auto">
            <a:xfrm>
              <a:off x="4283968" y="1020631"/>
              <a:ext cx="366713" cy="457200"/>
            </a:xfrm>
            <a:prstGeom prst="rect">
              <a:avLst/>
            </a:prstGeom>
            <a:noFill/>
            <a:ln w="25400">
              <a:noFill/>
              <a:miter lim="800000"/>
              <a:headEnd/>
              <a:tailEnd/>
            </a:ln>
          </p:spPr>
          <p:txBody>
            <a:bodyPr wrap="none">
              <a:prstTxWarp prst="textNoShape">
                <a:avLst/>
              </a:prstTxWarp>
              <a:spAutoFit/>
            </a:bodyPr>
            <a:lstStyle/>
            <a:p>
              <a:pPr eaLnBrk="0" hangingPunct="0"/>
              <a:r>
                <a:rPr lang="en-US" b="0" dirty="0">
                  <a:latin typeface="Courier New" panose="02070309020205020404" pitchFamily="49" charset="0"/>
                  <a:cs typeface="Courier New" panose="02070309020205020404" pitchFamily="49" charset="0"/>
                </a:rPr>
                <a:t>r</a:t>
              </a:r>
            </a:p>
          </p:txBody>
        </p:sp>
        <p:sp>
          <p:nvSpPr>
            <p:cNvPr id="36" name="Rectangle 10"/>
            <p:cNvSpPr>
              <a:spLocks noChangeArrowheads="1"/>
            </p:cNvSpPr>
            <p:nvPr>
              <p:custDataLst>
                <p:tags r:id="rId12"/>
              </p:custDataLst>
            </p:nvPr>
          </p:nvSpPr>
          <p:spPr bwMode="auto">
            <a:xfrm>
              <a:off x="6161106" y="1822337"/>
              <a:ext cx="876300" cy="431800"/>
            </a:xfrm>
            <a:prstGeom prst="rect">
              <a:avLst/>
            </a:prstGeom>
            <a:solidFill>
              <a:srgbClr val="F1C7C7"/>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err="1">
                  <a:latin typeface="Courier New" panose="02070309020205020404" pitchFamily="49" charset="0"/>
                  <a:cs typeface="Courier New" panose="02070309020205020404" pitchFamily="49" charset="0"/>
                </a:rPr>
                <a:t>i</a:t>
              </a:r>
              <a:endParaRPr lang="en-US" sz="2000" b="0" dirty="0">
                <a:latin typeface="Courier New" panose="02070309020205020404" pitchFamily="49" charset="0"/>
                <a:cs typeface="Courier New" panose="02070309020205020404" pitchFamily="49" charset="0"/>
              </a:endParaRPr>
            </a:p>
          </p:txBody>
        </p:sp>
        <p:sp>
          <p:nvSpPr>
            <p:cNvPr id="37" name="Rectangle 12"/>
            <p:cNvSpPr>
              <a:spLocks noChangeArrowheads="1"/>
            </p:cNvSpPr>
            <p:nvPr>
              <p:custDataLst>
                <p:tags r:id="rId13"/>
              </p:custDataLst>
            </p:nvPr>
          </p:nvSpPr>
          <p:spPr bwMode="auto">
            <a:xfrm>
              <a:off x="7037406" y="1822337"/>
              <a:ext cx="869944" cy="431800"/>
            </a:xfrm>
            <a:prstGeom prst="rect">
              <a:avLst/>
            </a:prstGeom>
            <a:solidFill>
              <a:srgbClr val="D5F1CF"/>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next</a:t>
              </a:r>
            </a:p>
          </p:txBody>
        </p:sp>
        <p:sp>
          <p:nvSpPr>
            <p:cNvPr id="38" name="Rectangle 13"/>
            <p:cNvSpPr>
              <a:spLocks noChangeArrowheads="1"/>
            </p:cNvSpPr>
            <p:nvPr>
              <p:custDataLst>
                <p:tags r:id="rId14"/>
              </p:custDataLst>
            </p:nvPr>
          </p:nvSpPr>
          <p:spPr bwMode="auto">
            <a:xfrm>
              <a:off x="4355976" y="2238262"/>
              <a:ext cx="333375" cy="393700"/>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0</a:t>
              </a:r>
            </a:p>
          </p:txBody>
        </p:sp>
        <p:sp>
          <p:nvSpPr>
            <p:cNvPr id="39" name="Rectangle 14"/>
            <p:cNvSpPr>
              <a:spLocks noChangeArrowheads="1"/>
            </p:cNvSpPr>
            <p:nvPr>
              <p:custDataLst>
                <p:tags r:id="rId15"/>
              </p:custDataLst>
            </p:nvPr>
          </p:nvSpPr>
          <p:spPr bwMode="auto">
            <a:xfrm>
              <a:off x="5886488" y="2235077"/>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16</a:t>
              </a:r>
            </a:p>
          </p:txBody>
        </p:sp>
        <p:sp>
          <p:nvSpPr>
            <p:cNvPr id="40" name="Rectangle 15"/>
            <p:cNvSpPr>
              <a:spLocks noChangeArrowheads="1"/>
            </p:cNvSpPr>
            <p:nvPr>
              <p:custDataLst>
                <p:tags r:id="rId16"/>
              </p:custDataLst>
            </p:nvPr>
          </p:nvSpPr>
          <p:spPr bwMode="auto">
            <a:xfrm>
              <a:off x="6794518" y="2220799"/>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24</a:t>
              </a:r>
            </a:p>
          </p:txBody>
        </p:sp>
        <p:sp>
          <p:nvSpPr>
            <p:cNvPr id="41" name="Rectangle 16"/>
            <p:cNvSpPr>
              <a:spLocks noChangeArrowheads="1"/>
            </p:cNvSpPr>
            <p:nvPr>
              <p:custDataLst>
                <p:tags r:id="rId17"/>
              </p:custDataLst>
            </p:nvPr>
          </p:nvSpPr>
          <p:spPr bwMode="auto">
            <a:xfrm>
              <a:off x="7772419" y="2220799"/>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32</a:t>
              </a:r>
            </a:p>
          </p:txBody>
        </p:sp>
      </p:grpSp>
      <p:sp>
        <p:nvSpPr>
          <p:cNvPr id="21" name="Rectangle 2">
            <a:extLst>
              <a:ext uri="{FF2B5EF4-FFF2-40B4-BE49-F238E27FC236}">
                <a16:creationId xmlns:a16="http://schemas.microsoft.com/office/drawing/2014/main" id="{98AB460E-3E6B-724C-9432-AECD06862DC2}"/>
              </a:ext>
            </a:extLst>
          </p:cNvPr>
          <p:cNvSpPr>
            <a:spLocks noChangeArrowheads="1"/>
          </p:cNvSpPr>
          <p:nvPr>
            <p:custDataLst>
              <p:tags r:id="rId8"/>
            </p:custDataLst>
          </p:nvPr>
        </p:nvSpPr>
        <p:spPr bwMode="auto">
          <a:xfrm>
            <a:off x="548640" y="1362456"/>
            <a:ext cx="3296295" cy="2028761"/>
          </a:xfrm>
          <a:prstGeom prst="rect">
            <a:avLst/>
          </a:prstGeom>
          <a:solidFill>
            <a:schemeClr val="bg1">
              <a:lumMod val="95000"/>
            </a:schemeClr>
          </a:solidFill>
          <a:ln w="12700">
            <a:solidFill>
              <a:schemeClr val="tx1"/>
            </a:solidFill>
            <a:miter lim="800000"/>
            <a:headEnd/>
            <a:tailEnd/>
          </a:ln>
        </p:spPr>
        <p:txBody>
          <a:bodyPr wrap="square" lIns="90487" tIns="44450" rIns="90487" bIns="44450">
            <a:prstTxWarp prst="textNoShape">
              <a:avLst/>
            </a:prstTxWarp>
            <a:spAutoFit/>
          </a:bodyPr>
          <a:lstStyle/>
          <a:p>
            <a:pPr eaLnBrk="0" hangingPunct="0"/>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eaLnBrk="0" hangingPunct="0"/>
            <a:r>
              <a:rPr lang="en-US" sz="1800" b="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a[4];</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rec *</a:t>
            </a:r>
            <a:r>
              <a:rPr lang="en-US" sz="1800" b="0" dirty="0">
                <a:latin typeface="Courier New" panose="02070309020205020404" pitchFamily="49" charset="0"/>
                <a:cs typeface="Courier New" panose="02070309020205020404" pitchFamily="49" charset="0"/>
              </a:rPr>
              <a:t>next;</a:t>
            </a:r>
          </a:p>
          <a:p>
            <a:pPr eaLnBrk="0" hangingPunct="0"/>
            <a:r>
              <a:rPr lang="en-US" sz="1800" b="0" dirty="0">
                <a:latin typeface="Courier New" panose="02070309020205020404" pitchFamily="49" charset="0"/>
                <a:cs typeface="Courier New" panose="02070309020205020404" pitchFamily="49" charset="0"/>
              </a:rPr>
              <a:t>};</a:t>
            </a:r>
          </a:p>
          <a:p>
            <a:pPr eaLnBrk="0" hangingPunct="0"/>
            <a:endParaRPr lang="en-US" sz="1800" b="0" dirty="0">
              <a:latin typeface="Courier New" panose="02070309020205020404" pitchFamily="49" charset="0"/>
              <a:cs typeface="Courier New" panose="02070309020205020404" pitchFamily="49" charset="0"/>
            </a:endParaRPr>
          </a:p>
          <a:p>
            <a:pPr eaLnBrk="0" hangingPunct="0"/>
            <a:r>
              <a:rPr lang="en-US" sz="1800" dirty="0">
                <a:latin typeface="Courier New" panose="02070309020205020404" pitchFamily="49" charset="0"/>
                <a:cs typeface="Courier New" panose="02070309020205020404" pitchFamily="49" charset="0"/>
              </a:rPr>
              <a:t>struct rec *</a:t>
            </a:r>
            <a:r>
              <a:rPr lang="en-US" sz="1800" b="0" dirty="0">
                <a:latin typeface="Courier New" panose="02070309020205020404" pitchFamily="49" charset="0"/>
                <a:cs typeface="Courier New" panose="02070309020205020404" pitchFamily="49" charset="0"/>
              </a:rPr>
              <a:t>r;</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730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a:t>Structures &amp; Alignment</a:t>
            </a:r>
          </a:p>
        </p:txBody>
      </p:sp>
      <mc:AlternateContent xmlns:mc="http://schemas.openxmlformats.org/markup-compatibility/2006" xmlns:a14="http://schemas.microsoft.com/office/drawing/2010/main">
        <mc:Choice Requires="a14">
          <p:sp>
            <p:nvSpPr>
              <p:cNvPr id="22532" name="Rectangle 4"/>
              <p:cNvSpPr>
                <a:spLocks noGrp="1" noChangeArrowheads="1"/>
              </p:cNvSpPr>
              <p:nvPr>
                <p:ph idx="1"/>
                <p:custDataLst>
                  <p:tags r:id="rId2"/>
                </p:custDataLst>
              </p:nvPr>
            </p:nvSpPr>
            <p:spPr>
              <a:xfrm>
                <a:off x="396240" y="1362456"/>
                <a:ext cx="8366760" cy="3602922"/>
              </a:xfrm>
              <a:ln/>
            </p:spPr>
            <p:txBody>
              <a:bodyPr/>
              <a:lstStyle/>
              <a:p>
                <a:r>
                  <a:rPr lang="en-US" dirty="0"/>
                  <a:t>Unaligned Data</a:t>
                </a:r>
              </a:p>
              <a:p>
                <a:pPr lvl="1"/>
                <a:endParaRPr lang="en-US" dirty="0"/>
              </a:p>
              <a:p>
                <a:pPr lvl="1"/>
                <a:endParaRPr lang="en-US" dirty="0"/>
              </a:p>
              <a:p>
                <a:pPr lvl="1"/>
                <a:endParaRPr lang="en-US" dirty="0"/>
              </a:p>
              <a:p>
                <a:pPr lvl="1"/>
                <a:endParaRPr lang="en-US" dirty="0"/>
              </a:p>
              <a:p>
                <a:r>
                  <a:rPr lang="en-US" dirty="0"/>
                  <a:t>Aligned Data</a:t>
                </a:r>
              </a:p>
              <a:p>
                <a:pPr marL="552450" lvl="1"/>
                <a:r>
                  <a:rPr lang="en-US" dirty="0"/>
                  <a:t>Primitive data type requires </a:t>
                </a:r>
                <a14:m>
                  <m:oMath xmlns:m="http://schemas.openxmlformats.org/officeDocument/2006/math">
                    <m:r>
                      <a:rPr lang="en-US" i="1" dirty="0" smtClean="0">
                        <a:latin typeface="Cambria Math" panose="02040503050406030204" pitchFamily="18" charset="0"/>
                        <a:ea typeface="Calibri Bold Italic" charset="0"/>
                        <a:cs typeface="Calibri Bold Italic" charset="0"/>
                        <a:sym typeface="Calibri Bold Italic" charset="0"/>
                      </a:rPr>
                      <m:t>𝐾</m:t>
                    </m:r>
                  </m:oMath>
                </a14:m>
                <a:r>
                  <a:rPr lang="en-US" dirty="0"/>
                  <a:t> bytes</a:t>
                </a:r>
              </a:p>
              <a:p>
                <a:pPr marL="552450" lvl="1"/>
                <a:r>
                  <a:rPr lang="en-US" dirty="0"/>
                  <a:t>Address must be multiple of </a:t>
                </a:r>
                <a14:m>
                  <m:oMath xmlns:m="http://schemas.openxmlformats.org/officeDocument/2006/math">
                    <m:r>
                      <a:rPr lang="en-US" i="1" dirty="0" smtClean="0">
                        <a:latin typeface="Cambria Math" panose="02040503050406030204" pitchFamily="18" charset="0"/>
                        <a:ea typeface="Calibri Bold Italic" charset="0"/>
                        <a:cs typeface="Calibri Bold Italic" charset="0"/>
                        <a:sym typeface="Calibri Bold Italic" charset="0"/>
                      </a:rPr>
                      <m:t>𝐾</m:t>
                    </m:r>
                  </m:oMath>
                </a14:m>
                <a:endParaRPr lang="en-US" dirty="0"/>
              </a:p>
            </p:txBody>
          </p:sp>
        </mc:Choice>
        <mc:Fallback xmlns="">
          <p:sp>
            <p:nvSpPr>
              <p:cNvPr id="22532" name="Rectangle 4"/>
              <p:cNvSpPr>
                <a:spLocks noGrp="1" noRot="1" noChangeAspect="1" noMove="1" noResize="1" noEditPoints="1" noAdjustHandles="1" noChangeArrowheads="1" noChangeShapeType="1" noTextEdit="1"/>
              </p:cNvSpPr>
              <p:nvPr>
                <p:ph idx="1"/>
                <p:custDataLst>
                  <p:tags r:id="rId38"/>
                </p:custDataLst>
              </p:nvPr>
            </p:nvSpPr>
            <p:spPr>
              <a:xfrm>
                <a:off x="396240" y="1362456"/>
                <a:ext cx="8366760" cy="3602922"/>
              </a:xfrm>
              <a:blipFill rotWithShape="0">
                <a:blip r:embed="rId39"/>
                <a:stretch>
                  <a:fillRect l="-291" t="-1692" b="-5415"/>
                </a:stretch>
              </a:blipFill>
              <a:ln/>
            </p:spPr>
            <p:txBody>
              <a:bodyPr/>
              <a:lstStyle/>
              <a:p>
                <a:r>
                  <a:rPr lang="en-US">
                    <a:noFill/>
                  </a:rPr>
                  <a:t> </a:t>
                </a:r>
              </a:p>
            </p:txBody>
          </p:sp>
        </mc:Fallback>
      </mc:AlternateContent>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grpSp>
        <p:nvGrpSpPr>
          <p:cNvPr id="2" name="Group 1"/>
          <p:cNvGrpSpPr/>
          <p:nvPr/>
        </p:nvGrpSpPr>
        <p:grpSpPr>
          <a:xfrm>
            <a:off x="533400" y="1920240"/>
            <a:ext cx="5765527" cy="747643"/>
            <a:chOff x="533400" y="1752600"/>
            <a:chExt cx="5765527" cy="747643"/>
          </a:xfrm>
        </p:grpSpPr>
        <p:sp>
          <p:nvSpPr>
            <p:cNvPr id="25" name="Rectangle 7"/>
            <p:cNvSpPr>
              <a:spLocks/>
            </p:cNvSpPr>
            <p:nvPr>
              <p:custDataLst>
                <p:tags r:id="rId27"/>
              </p:custDataLst>
            </p:nvPr>
          </p:nvSpPr>
          <p:spPr bwMode="auto">
            <a:xfrm>
              <a:off x="633413" y="1752600"/>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a:solidFill>
                    <a:schemeClr val="tx1"/>
                  </a:solidFill>
                  <a:latin typeface="Courier New" panose="02070309020205020404" pitchFamily="49" charset="0"/>
                  <a:cs typeface="Courier New" panose="02070309020205020404" pitchFamily="49" charset="0"/>
                  <a:sym typeface="Courier New Bold" charset="0"/>
                </a:rPr>
                <a:t>c</a:t>
              </a:r>
            </a:p>
          </p:txBody>
        </p:sp>
        <p:sp>
          <p:nvSpPr>
            <p:cNvPr id="26" name="Rectangle 8"/>
            <p:cNvSpPr>
              <a:spLocks/>
            </p:cNvSpPr>
            <p:nvPr>
              <p:custDataLst>
                <p:tags r:id="rId28"/>
              </p:custDataLst>
            </p:nvPr>
          </p:nvSpPr>
          <p:spPr bwMode="auto">
            <a:xfrm>
              <a:off x="936625" y="1752600"/>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err="1">
                  <a:solidFill>
                    <a:schemeClr val="tx1"/>
                  </a:solidFill>
                  <a:latin typeface="Courier New" panose="02070309020205020404" pitchFamily="49" charset="0"/>
                  <a:cs typeface="Courier New" panose="02070309020205020404" pitchFamily="49" charset="0"/>
                  <a:sym typeface="Courier New Bold" charset="0"/>
                </a:rPr>
                <a:t>i</a:t>
              </a:r>
              <a:r>
                <a:rPr lang="en-US" sz="2000" b="0" dirty="0">
                  <a:solidFill>
                    <a:schemeClr val="tx1"/>
                  </a:solidFill>
                  <a:latin typeface="Courier New" panose="02070309020205020404" pitchFamily="49" charset="0"/>
                  <a:cs typeface="Courier New" panose="02070309020205020404" pitchFamily="49" charset="0"/>
                  <a:sym typeface="Courier New Bold" charset="0"/>
                </a:rPr>
                <a:t>[0]</a:t>
              </a:r>
            </a:p>
          </p:txBody>
        </p:sp>
        <p:sp>
          <p:nvSpPr>
            <p:cNvPr id="27" name="Rectangle 9"/>
            <p:cNvSpPr>
              <a:spLocks/>
            </p:cNvSpPr>
            <p:nvPr>
              <p:custDataLst>
                <p:tags r:id="rId29"/>
              </p:custDataLst>
            </p:nvPr>
          </p:nvSpPr>
          <p:spPr bwMode="auto">
            <a:xfrm>
              <a:off x="2206625" y="1752600"/>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err="1">
                  <a:solidFill>
                    <a:schemeClr val="tx1"/>
                  </a:solidFill>
                  <a:latin typeface="Courier New" panose="02070309020205020404" pitchFamily="49" charset="0"/>
                  <a:cs typeface="Courier New" panose="02070309020205020404" pitchFamily="49" charset="0"/>
                  <a:sym typeface="Courier New Bold" charset="0"/>
                </a:rPr>
                <a:t>i</a:t>
              </a:r>
              <a:r>
                <a:rPr lang="en-US" sz="20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8" name="Rectangle 10"/>
            <p:cNvSpPr>
              <a:spLocks/>
            </p:cNvSpPr>
            <p:nvPr>
              <p:custDataLst>
                <p:tags r:id="rId30"/>
              </p:custDataLst>
            </p:nvPr>
          </p:nvSpPr>
          <p:spPr bwMode="auto">
            <a:xfrm>
              <a:off x="3449638" y="1752600"/>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a:solidFill>
                    <a:schemeClr val="tx1"/>
                  </a:solidFill>
                  <a:latin typeface="Courier New" panose="02070309020205020404" pitchFamily="49" charset="0"/>
                  <a:cs typeface="Courier New" panose="02070309020205020404" pitchFamily="49" charset="0"/>
                  <a:sym typeface="Courier New Bold" charset="0"/>
                </a:rPr>
                <a:t>v</a:t>
              </a:r>
            </a:p>
          </p:txBody>
        </p:sp>
        <p:sp>
          <p:nvSpPr>
            <p:cNvPr id="31" name="Rectangle 13"/>
            <p:cNvSpPr>
              <a:spLocks/>
            </p:cNvSpPr>
            <p:nvPr>
              <p:custDataLst>
                <p:tags r:id="rId31"/>
              </p:custDataLst>
            </p:nvPr>
          </p:nvSpPr>
          <p:spPr bwMode="auto">
            <a:xfrm>
              <a:off x="533400" y="2146300"/>
              <a:ext cx="214802"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a:t>
              </a:r>
            </a:p>
          </p:txBody>
        </p:sp>
        <p:sp>
          <p:nvSpPr>
            <p:cNvPr id="32" name="Rectangle 14"/>
            <p:cNvSpPr>
              <a:spLocks/>
            </p:cNvSpPr>
            <p:nvPr>
              <p:custDataLst>
                <p:tags r:id="rId32"/>
              </p:custDataLst>
            </p:nvPr>
          </p:nvSpPr>
          <p:spPr bwMode="auto">
            <a:xfrm>
              <a:off x="838200"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p+1</a:t>
              </a:r>
            </a:p>
          </p:txBody>
        </p:sp>
        <p:sp>
          <p:nvSpPr>
            <p:cNvPr id="33" name="Rectangle 15"/>
            <p:cNvSpPr>
              <a:spLocks/>
            </p:cNvSpPr>
            <p:nvPr>
              <p:custDataLst>
                <p:tags r:id="rId33"/>
              </p:custDataLst>
            </p:nvPr>
          </p:nvSpPr>
          <p:spPr bwMode="auto">
            <a:xfrm>
              <a:off x="1941512"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p+5</a:t>
              </a:r>
            </a:p>
          </p:txBody>
        </p:sp>
        <p:sp>
          <p:nvSpPr>
            <p:cNvPr id="34" name="Rectangle 16"/>
            <p:cNvSpPr>
              <a:spLocks/>
            </p:cNvSpPr>
            <p:nvPr>
              <p:custDataLst>
                <p:tags r:id="rId34"/>
              </p:custDataLst>
            </p:nvPr>
          </p:nvSpPr>
          <p:spPr bwMode="auto">
            <a:xfrm>
              <a:off x="3124200" y="21463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p+9</a:t>
              </a:r>
            </a:p>
          </p:txBody>
        </p:sp>
        <p:sp>
          <p:nvSpPr>
            <p:cNvPr id="35" name="Rectangle 17"/>
            <p:cNvSpPr>
              <a:spLocks/>
            </p:cNvSpPr>
            <p:nvPr>
              <p:custDataLst>
                <p:tags r:id="rId35"/>
              </p:custDataLst>
            </p:nvPr>
          </p:nvSpPr>
          <p:spPr bwMode="auto">
            <a:xfrm>
              <a:off x="5670550" y="2146300"/>
              <a:ext cx="628377"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p+17</a:t>
              </a:r>
            </a:p>
          </p:txBody>
        </p:sp>
      </p:grpSp>
      <p:grpSp>
        <p:nvGrpSpPr>
          <p:cNvPr id="38" name="Group 37"/>
          <p:cNvGrpSpPr/>
          <p:nvPr/>
        </p:nvGrpSpPr>
        <p:grpSpPr>
          <a:xfrm>
            <a:off x="1747019" y="5567680"/>
            <a:ext cx="3247268" cy="1141790"/>
            <a:chOff x="1747019" y="5567680"/>
            <a:chExt cx="3247268" cy="1141790"/>
          </a:xfrm>
        </p:grpSpPr>
        <p:cxnSp>
          <p:nvCxnSpPr>
            <p:cNvPr id="40" name="Straight Arrow Connector 39"/>
            <p:cNvCxnSpPr/>
            <p:nvPr>
              <p:custDataLst>
                <p:tags r:id="rId24"/>
              </p:custDataLst>
            </p:nvPr>
          </p:nvCxnSpPr>
          <p:spPr bwMode="auto">
            <a:xfrm flipH="1" flipV="1">
              <a:off x="1747019" y="5567680"/>
              <a:ext cx="914400" cy="82296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6" name="TextBox 35"/>
            <p:cNvSpPr txBox="1"/>
            <p:nvPr>
              <p:custDataLst>
                <p:tags r:id="rId25"/>
              </p:custDataLst>
            </p:nvPr>
          </p:nvSpPr>
          <p:spPr>
            <a:xfrm>
              <a:off x="2377440" y="6309360"/>
              <a:ext cx="2616847" cy="400110"/>
            </a:xfrm>
            <a:prstGeom prst="rect">
              <a:avLst/>
            </a:prstGeom>
            <a:noFill/>
          </p:spPr>
          <p:txBody>
            <a:bodyPr wrap="none" rtlCol="0">
              <a:spAutoFit/>
            </a:bodyPr>
            <a:lstStyle/>
            <a:p>
              <a:r>
                <a:rPr lang="en-US" sz="2000" dirty="0">
                  <a:solidFill>
                    <a:schemeClr val="tx1">
                      <a:lumMod val="50000"/>
                      <a:lumOff val="50000"/>
                    </a:schemeClr>
                  </a:solidFill>
                  <a:latin typeface="Calibri" pitchFamily="34" charset="0"/>
                </a:rPr>
                <a:t>internal fragmentation</a:t>
              </a:r>
            </a:p>
          </p:txBody>
        </p:sp>
        <p:cxnSp>
          <p:nvCxnSpPr>
            <p:cNvPr id="37" name="Straight Arrow Connector 36"/>
            <p:cNvCxnSpPr/>
            <p:nvPr>
              <p:custDataLst>
                <p:tags r:id="rId26"/>
              </p:custDataLst>
            </p:nvPr>
          </p:nvCxnSpPr>
          <p:spPr bwMode="auto">
            <a:xfrm flipV="1">
              <a:off x="4441620" y="5577840"/>
              <a:ext cx="457200" cy="82296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grpSp>
      <p:sp>
        <p:nvSpPr>
          <p:cNvPr id="44" name="Rectangle 3"/>
          <p:cNvSpPr>
            <a:spLocks/>
          </p:cNvSpPr>
          <p:nvPr>
            <p:custDataLst>
              <p:tags r:id="rId4"/>
            </p:custDataLst>
          </p:nvPr>
        </p:nvSpPr>
        <p:spPr bwMode="auto">
          <a:xfrm>
            <a:off x="6858000" y="1371600"/>
            <a:ext cx="1701437" cy="149718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p:spPr>
        <p:txBody>
          <a:bodyPr lIns="38100" tIns="38100" rIns="38100" bIns="38100"/>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struct</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cs typeface="Courier New" panose="02070309020205020404" pitchFamily="49" charset="0"/>
                <a:sym typeface="Courier New Bold" charset="0"/>
              </a:rPr>
              <a:t>S1</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cs typeface="Courier New" panose="02070309020205020404" pitchFamily="49" charset="0"/>
                <a:sym typeface="Courier New Bold" charset="0"/>
              </a:rPr>
              <a:t>char</a:t>
            </a:r>
            <a:r>
              <a:rPr lang="en-US" sz="1800" b="0" dirty="0">
                <a:solidFill>
                  <a:schemeClr val="tx1"/>
                </a:solidFill>
                <a:latin typeface="Courier New" panose="02070309020205020404" pitchFamily="49" charset="0"/>
                <a:cs typeface="Courier New" panose="02070309020205020404" pitchFamily="49" charset="0"/>
                <a:sym typeface="Courier New Bold" charset="0"/>
              </a:rPr>
              <a:t> c;</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err="1">
                <a:solidFill>
                  <a:schemeClr val="tx1"/>
                </a:solidFill>
                <a:latin typeface="Courier New" panose="02070309020205020404" pitchFamily="49" charset="0"/>
                <a:cs typeface="Courier New" panose="02070309020205020404" pitchFamily="49" charset="0"/>
                <a:sym typeface="Courier New Bold" charset="0"/>
              </a:rPr>
              <a:t>int</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i</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cs typeface="Courier New" panose="02070309020205020404" pitchFamily="49" charset="0"/>
                <a:sym typeface="Courier New Bold" charset="0"/>
              </a:rPr>
              <a:t>double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b="0" dirty="0">
                <a:solidFill>
                  <a:schemeClr val="tx1"/>
                </a:solidFill>
                <a:latin typeface="Courier New" panose="02070309020205020404" pitchFamily="49" charset="0"/>
                <a:cs typeface="Courier New" panose="02070309020205020404" pitchFamily="49" charset="0"/>
                <a:sym typeface="Courier New Bold" charset="0"/>
              </a:rPr>
              <a:t>p;</a:t>
            </a:r>
          </a:p>
        </p:txBody>
      </p:sp>
      <p:grpSp>
        <p:nvGrpSpPr>
          <p:cNvPr id="29" name="Group 28"/>
          <p:cNvGrpSpPr/>
          <p:nvPr/>
        </p:nvGrpSpPr>
        <p:grpSpPr>
          <a:xfrm>
            <a:off x="381000" y="5120640"/>
            <a:ext cx="8181702" cy="1544320"/>
            <a:chOff x="381000" y="5120640"/>
            <a:chExt cx="8181702" cy="1544320"/>
          </a:xfrm>
        </p:grpSpPr>
        <p:grpSp>
          <p:nvGrpSpPr>
            <p:cNvPr id="3" name="Group 2"/>
            <p:cNvGrpSpPr/>
            <p:nvPr/>
          </p:nvGrpSpPr>
          <p:grpSpPr>
            <a:xfrm>
              <a:off x="381000" y="5120640"/>
              <a:ext cx="8181702" cy="747643"/>
              <a:chOff x="381000" y="4572000"/>
              <a:chExt cx="8181702" cy="747643"/>
            </a:xfrm>
          </p:grpSpPr>
          <p:sp>
            <p:nvSpPr>
              <p:cNvPr id="6" name="Rectangle 7"/>
              <p:cNvSpPr>
                <a:spLocks/>
              </p:cNvSpPr>
              <p:nvPr>
                <p:custDataLst>
                  <p:tags r:id="rId13"/>
                </p:custDataLst>
              </p:nvPr>
            </p:nvSpPr>
            <p:spPr bwMode="auto">
              <a:xfrm>
                <a:off x="633413" y="4572000"/>
                <a:ext cx="317500" cy="381000"/>
              </a:xfrm>
              <a:prstGeom prst="rect">
                <a:avLst/>
              </a:prstGeom>
              <a:solidFill>
                <a:srgbClr val="F6F5BD"/>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a:solidFill>
                      <a:schemeClr val="tx1"/>
                    </a:solidFill>
                    <a:latin typeface="Courier New" panose="02070309020205020404" pitchFamily="49" charset="0"/>
                    <a:cs typeface="Courier New" panose="02070309020205020404" pitchFamily="49" charset="0"/>
                    <a:sym typeface="Courier New Bold" charset="0"/>
                  </a:rPr>
                  <a:t>c</a:t>
                </a:r>
              </a:p>
            </p:txBody>
          </p:sp>
          <p:sp>
            <p:nvSpPr>
              <p:cNvPr id="7" name="Rectangle 8"/>
              <p:cNvSpPr>
                <a:spLocks/>
              </p:cNvSpPr>
              <p:nvPr>
                <p:custDataLst>
                  <p:tags r:id="rId14"/>
                </p:custDataLst>
              </p:nvPr>
            </p:nvSpPr>
            <p:spPr bwMode="auto">
              <a:xfrm>
                <a:off x="1903413" y="4572000"/>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err="1">
                    <a:solidFill>
                      <a:schemeClr val="tx1"/>
                    </a:solidFill>
                    <a:latin typeface="Courier New" panose="02070309020205020404" pitchFamily="49" charset="0"/>
                    <a:cs typeface="Courier New" panose="02070309020205020404" pitchFamily="49" charset="0"/>
                    <a:sym typeface="Courier New Bold" charset="0"/>
                  </a:rPr>
                  <a:t>i</a:t>
                </a:r>
                <a:r>
                  <a:rPr lang="en-US" sz="2000" b="0" dirty="0">
                    <a:solidFill>
                      <a:schemeClr val="tx1"/>
                    </a:solidFill>
                    <a:latin typeface="Courier New" panose="02070309020205020404" pitchFamily="49" charset="0"/>
                    <a:cs typeface="Courier New" panose="02070309020205020404" pitchFamily="49" charset="0"/>
                    <a:sym typeface="Courier New Bold" charset="0"/>
                  </a:rPr>
                  <a:t>[0]</a:t>
                </a:r>
              </a:p>
            </p:txBody>
          </p:sp>
          <p:sp>
            <p:nvSpPr>
              <p:cNvPr id="8" name="Rectangle 9"/>
              <p:cNvSpPr>
                <a:spLocks/>
              </p:cNvSpPr>
              <p:nvPr>
                <p:custDataLst>
                  <p:tags r:id="rId15"/>
                </p:custDataLst>
              </p:nvPr>
            </p:nvSpPr>
            <p:spPr bwMode="auto">
              <a:xfrm>
                <a:off x="3173413" y="4572000"/>
                <a:ext cx="1270000" cy="381000"/>
              </a:xfrm>
              <a:prstGeom prst="rect">
                <a:avLst/>
              </a:prstGeom>
              <a:solidFill>
                <a:srgbClr val="D5F1CF"/>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err="1">
                    <a:solidFill>
                      <a:schemeClr val="tx1"/>
                    </a:solidFill>
                    <a:latin typeface="Courier New" panose="02070309020205020404" pitchFamily="49" charset="0"/>
                    <a:cs typeface="Courier New" panose="02070309020205020404" pitchFamily="49" charset="0"/>
                    <a:sym typeface="Courier New Bold" charset="0"/>
                  </a:rPr>
                  <a:t>i</a:t>
                </a:r>
                <a:r>
                  <a:rPr lang="en-US" sz="20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9" name="Rectangle 10"/>
              <p:cNvSpPr>
                <a:spLocks/>
              </p:cNvSpPr>
              <p:nvPr>
                <p:custDataLst>
                  <p:tags r:id="rId16"/>
                </p:custDataLst>
              </p:nvPr>
            </p:nvSpPr>
            <p:spPr bwMode="auto">
              <a:xfrm>
                <a:off x="5713413" y="4572000"/>
                <a:ext cx="2540000" cy="381000"/>
              </a:xfrm>
              <a:prstGeom prst="rect">
                <a:avLst/>
              </a:prstGeom>
              <a:solidFill>
                <a:srgbClr val="D6D6F4"/>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2000" b="0" dirty="0">
                    <a:solidFill>
                      <a:schemeClr val="tx1"/>
                    </a:solidFill>
                    <a:latin typeface="Courier New" panose="02070309020205020404" pitchFamily="49" charset="0"/>
                    <a:cs typeface="Courier New" panose="02070309020205020404" pitchFamily="49" charset="0"/>
                    <a:sym typeface="Courier New Bold" charset="0"/>
                  </a:rPr>
                  <a:t>v</a:t>
                </a:r>
              </a:p>
            </p:txBody>
          </p:sp>
          <p:sp>
            <p:nvSpPr>
              <p:cNvPr id="10" name="Rectangle 11"/>
              <p:cNvSpPr>
                <a:spLocks/>
              </p:cNvSpPr>
              <p:nvPr>
                <p:custDataLst>
                  <p:tags r:id="rId17"/>
                </p:custDataLst>
              </p:nvPr>
            </p:nvSpPr>
            <p:spPr bwMode="auto">
              <a:xfrm>
                <a:off x="950913" y="4572000"/>
                <a:ext cx="952500"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800" i="1" dirty="0">
                    <a:solidFill>
                      <a:srgbClr val="FFFFFF"/>
                    </a:solidFill>
                    <a:latin typeface="Calibri" panose="020F0502020204030204" pitchFamily="34" charset="0"/>
                    <a:ea typeface="Calibri Bold Italic" charset="0"/>
                    <a:cs typeface="Calibri" panose="020F0502020204030204" pitchFamily="34" charset="0"/>
                    <a:sym typeface="Calibri Bold Italic" charset="0"/>
                  </a:rPr>
                  <a:t>3 bytes</a:t>
                </a:r>
              </a:p>
            </p:txBody>
          </p:sp>
          <p:sp>
            <p:nvSpPr>
              <p:cNvPr id="11" name="Rectangle 12"/>
              <p:cNvSpPr>
                <a:spLocks/>
              </p:cNvSpPr>
              <p:nvPr>
                <p:custDataLst>
                  <p:tags r:id="rId18"/>
                </p:custDataLst>
              </p:nvPr>
            </p:nvSpPr>
            <p:spPr bwMode="auto">
              <a:xfrm>
                <a:off x="4443413" y="4572000"/>
                <a:ext cx="1270000" cy="381000"/>
              </a:xfrm>
              <a:prstGeom prst="rect">
                <a:avLst/>
              </a:prstGeom>
              <a:solidFill>
                <a:srgbClr val="B2B2B2"/>
              </a:solidFill>
              <a:ln w="25400" cap="flat">
                <a:solidFill>
                  <a:schemeClr val="tx1"/>
                </a:solidFill>
                <a:prstDash val="solid"/>
                <a:miter lim="800000"/>
                <a:headEnd type="none" w="med" len="med"/>
                <a:tailEnd type="none" w="med" len="med"/>
              </a:ln>
            </p:spPr>
            <p:txBody>
              <a:bodyPr lIns="38100" tIns="38100" rIns="38100" bIns="38100" anchor="ctr"/>
              <a:lstStyle/>
              <a:p>
                <a:pPr algn="ctr"/>
                <a:r>
                  <a:rPr lang="en-US" sz="1800" i="1" dirty="0">
                    <a:solidFill>
                      <a:srgbClr val="FFFFFF"/>
                    </a:solidFill>
                    <a:latin typeface="Calibri" panose="020F0502020204030204" pitchFamily="34" charset="0"/>
                    <a:ea typeface="Calibri Bold Italic" charset="0"/>
                    <a:cs typeface="Calibri" panose="020F0502020204030204" pitchFamily="34" charset="0"/>
                    <a:sym typeface="Calibri Bold Italic" charset="0"/>
                  </a:rPr>
                  <a:t>4 bytes</a:t>
                </a:r>
              </a:p>
            </p:txBody>
          </p:sp>
          <p:sp>
            <p:nvSpPr>
              <p:cNvPr id="12" name="Rectangle 13"/>
              <p:cNvSpPr>
                <a:spLocks/>
              </p:cNvSpPr>
              <p:nvPr>
                <p:custDataLst>
                  <p:tags r:id="rId19"/>
                </p:custDataLst>
              </p:nvPr>
            </p:nvSpPr>
            <p:spPr bwMode="auto">
              <a:xfrm>
                <a:off x="381000" y="49657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p+0</a:t>
                </a:r>
              </a:p>
            </p:txBody>
          </p:sp>
          <p:sp>
            <p:nvSpPr>
              <p:cNvPr id="13" name="Rectangle 14"/>
              <p:cNvSpPr>
                <a:spLocks/>
              </p:cNvSpPr>
              <p:nvPr>
                <p:custDataLst>
                  <p:tags r:id="rId20"/>
                </p:custDataLst>
              </p:nvPr>
            </p:nvSpPr>
            <p:spPr bwMode="auto">
              <a:xfrm>
                <a:off x="1652588" y="49657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effectLst>
                      <a:glow rad="63500">
                        <a:schemeClr val="accent3">
                          <a:satMod val="175000"/>
                        </a:schemeClr>
                      </a:glow>
                    </a:effectLst>
                    <a:latin typeface="Courier New" panose="02070309020205020404" pitchFamily="49" charset="0"/>
                    <a:cs typeface="Courier New" panose="02070309020205020404" pitchFamily="49" charset="0"/>
                    <a:sym typeface="Courier New Bold" charset="0"/>
                  </a:rPr>
                  <a:t>p+4</a:t>
                </a:r>
              </a:p>
            </p:txBody>
          </p:sp>
          <p:sp>
            <p:nvSpPr>
              <p:cNvPr id="14" name="Rectangle 15"/>
              <p:cNvSpPr>
                <a:spLocks/>
              </p:cNvSpPr>
              <p:nvPr>
                <p:custDataLst>
                  <p:tags r:id="rId21"/>
                </p:custDataLst>
              </p:nvPr>
            </p:nvSpPr>
            <p:spPr bwMode="auto">
              <a:xfrm>
                <a:off x="2908300" y="4965700"/>
                <a:ext cx="490519"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p+8</a:t>
                </a:r>
              </a:p>
            </p:txBody>
          </p:sp>
          <p:sp>
            <p:nvSpPr>
              <p:cNvPr id="15" name="Rectangle 16"/>
              <p:cNvSpPr>
                <a:spLocks/>
              </p:cNvSpPr>
              <p:nvPr>
                <p:custDataLst>
                  <p:tags r:id="rId22"/>
                </p:custDataLst>
              </p:nvPr>
            </p:nvSpPr>
            <p:spPr bwMode="auto">
              <a:xfrm>
                <a:off x="5387975" y="4965700"/>
                <a:ext cx="628377"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p+16</a:t>
                </a:r>
              </a:p>
            </p:txBody>
          </p:sp>
          <p:sp>
            <p:nvSpPr>
              <p:cNvPr id="16" name="Rectangle 17"/>
              <p:cNvSpPr>
                <a:spLocks/>
              </p:cNvSpPr>
              <p:nvPr>
                <p:custDataLst>
                  <p:tags r:id="rId23"/>
                </p:custDataLst>
              </p:nvPr>
            </p:nvSpPr>
            <p:spPr bwMode="auto">
              <a:xfrm>
                <a:off x="7934325" y="4965700"/>
                <a:ext cx="628377" cy="353943"/>
              </a:xfrm>
              <a:prstGeom prst="rect">
                <a:avLst/>
              </a:prstGeom>
              <a:noFill/>
              <a:ln w="25400" cap="flat">
                <a:noFill/>
                <a:miter lim="800000"/>
                <a:headEnd type="none" w="med" len="med"/>
                <a:tailEnd type="none" w="med" len="med"/>
              </a:ln>
            </p:spPr>
            <p:txBody>
              <a:bodyPr wrap="none" lIns="38100" tIns="38100" rIns="38100" bIns="38100">
                <a:spAutoFit/>
              </a:bodyPr>
              <a:lstStyle/>
              <a:p>
                <a:r>
                  <a:rPr lang="en-US" sz="1800" b="0" dirty="0">
                    <a:solidFill>
                      <a:schemeClr val="tx1"/>
                    </a:solidFill>
                    <a:latin typeface="Courier New" panose="02070309020205020404" pitchFamily="49" charset="0"/>
                    <a:cs typeface="Courier New" panose="02070309020205020404" pitchFamily="49" charset="0"/>
                    <a:sym typeface="Courier New Bold" charset="0"/>
                  </a:rPr>
                  <a:t>p+24</a:t>
                </a:r>
              </a:p>
            </p:txBody>
          </p:sp>
        </p:grpSp>
        <p:sp>
          <p:nvSpPr>
            <p:cNvPr id="17" name="Line 18"/>
            <p:cNvSpPr>
              <a:spLocks noChangeShapeType="1"/>
            </p:cNvSpPr>
            <p:nvPr>
              <p:custDataLst>
                <p:tags r:id="rId5"/>
              </p:custDataLst>
            </p:nvPr>
          </p:nvSpPr>
          <p:spPr bwMode="auto">
            <a:xfrm rot="10800000" flipH="1">
              <a:off x="1903412" y="5852160"/>
              <a:ext cx="0" cy="27432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dirty="0">
                <a:latin typeface="Calibri" panose="020F0502020204030204" pitchFamily="34" charset="0"/>
              </a:endParaRPr>
            </a:p>
          </p:txBody>
        </p:sp>
        <p:sp>
          <p:nvSpPr>
            <p:cNvPr id="18" name="Rectangle 19"/>
            <p:cNvSpPr>
              <a:spLocks/>
            </p:cNvSpPr>
            <p:nvPr>
              <p:custDataLst>
                <p:tags r:id="rId6"/>
              </p:custDataLst>
            </p:nvPr>
          </p:nvSpPr>
          <p:spPr bwMode="auto">
            <a:xfrm>
              <a:off x="1380533" y="6035040"/>
              <a:ext cx="2070100" cy="355600"/>
            </a:xfrm>
            <a:prstGeom prst="rect">
              <a:avLst/>
            </a:prstGeom>
            <a:noFill/>
            <a:ln w="12700" cap="flat">
              <a:noFill/>
              <a:miter lim="800000"/>
              <a:headEnd type="none" w="med" len="med"/>
              <a:tailEnd type="none" w="med" len="med"/>
            </a:ln>
          </p:spPr>
          <p:txBody>
            <a:bodyPr lIns="38100" tIns="38100" rIns="38100" bIns="38100"/>
            <a:lstStyle/>
            <a:p>
              <a:pPr marL="185738" indent="-185738">
                <a:spcBef>
                  <a:spcPts val="638"/>
                </a:spcBef>
              </a:pPr>
              <a:r>
                <a:rPr lang="en-US" sz="1800" dirty="0">
                  <a:solidFill>
                    <a:schemeClr val="tx1"/>
                  </a:solidFill>
                  <a:effectLst>
                    <a:glow rad="63500">
                      <a:schemeClr val="accent3">
                        <a:satMod val="175000"/>
                      </a:schemeClr>
                    </a:glow>
                  </a:effectLst>
                  <a:latin typeface="Calibri Bold" charset="0"/>
                  <a:ea typeface="Calibri Bold" charset="0"/>
                  <a:cs typeface="Calibri Bold" charset="0"/>
                  <a:sym typeface="Calibri Bold" charset="0"/>
                </a:rPr>
                <a:t>Multiple of 4</a:t>
              </a:r>
            </a:p>
          </p:txBody>
        </p:sp>
        <p:sp>
          <p:nvSpPr>
            <p:cNvPr id="19" name="Rectangle 20"/>
            <p:cNvSpPr>
              <a:spLocks/>
            </p:cNvSpPr>
            <p:nvPr>
              <p:custDataLst>
                <p:tags r:id="rId7"/>
              </p:custDataLst>
            </p:nvPr>
          </p:nvSpPr>
          <p:spPr bwMode="auto">
            <a:xfrm>
              <a:off x="4799012" y="6035040"/>
              <a:ext cx="1905000" cy="355600"/>
            </a:xfrm>
            <a:prstGeom prst="rect">
              <a:avLst/>
            </a:prstGeom>
            <a:noFill/>
            <a:ln w="12700" cap="flat">
              <a:noFill/>
              <a:miter lim="800000"/>
              <a:headEnd type="none" w="med" len="med"/>
              <a:tailEnd type="none" w="med" len="med"/>
            </a:ln>
          </p:spPr>
          <p:txBody>
            <a:bodyPr lIns="38100" tIns="38100" rIns="38100" bIns="38100"/>
            <a:lstStyle/>
            <a:p>
              <a:pPr marL="185738" indent="-185738">
                <a:spcBef>
                  <a:spcPts val="638"/>
                </a:spcBef>
              </a:pPr>
              <a:r>
                <a:rPr lang="en-US" sz="1800" dirty="0">
                  <a:solidFill>
                    <a:schemeClr val="tx1"/>
                  </a:solidFill>
                  <a:latin typeface="Calibri Bold" charset="0"/>
                  <a:ea typeface="Calibri Bold" charset="0"/>
                  <a:cs typeface="Calibri Bold" charset="0"/>
                  <a:sym typeface="Calibri Bold" charset="0"/>
                </a:rPr>
                <a:t>Multiple of 8</a:t>
              </a:r>
            </a:p>
          </p:txBody>
        </p:sp>
        <p:sp>
          <p:nvSpPr>
            <p:cNvPr id="20" name="Line 21"/>
            <p:cNvSpPr>
              <a:spLocks noChangeShapeType="1"/>
            </p:cNvSpPr>
            <p:nvPr>
              <p:custDataLst>
                <p:tags r:id="rId8"/>
              </p:custDataLst>
            </p:nvPr>
          </p:nvSpPr>
          <p:spPr bwMode="auto">
            <a:xfrm rot="10800000" flipH="1">
              <a:off x="5710609" y="5852160"/>
              <a:ext cx="0" cy="27432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dirty="0">
                <a:latin typeface="Calibri" panose="020F0502020204030204" pitchFamily="34" charset="0"/>
              </a:endParaRPr>
            </a:p>
          </p:txBody>
        </p:sp>
        <p:sp>
          <p:nvSpPr>
            <p:cNvPr id="21" name="Rectangle 22"/>
            <p:cNvSpPr>
              <a:spLocks/>
            </p:cNvSpPr>
            <p:nvPr>
              <p:custDataLst>
                <p:tags r:id="rId9"/>
              </p:custDataLst>
            </p:nvPr>
          </p:nvSpPr>
          <p:spPr bwMode="auto">
            <a:xfrm>
              <a:off x="404812" y="6309360"/>
              <a:ext cx="1536700" cy="355600"/>
            </a:xfrm>
            <a:prstGeom prst="rect">
              <a:avLst/>
            </a:prstGeom>
            <a:noFill/>
            <a:ln w="12700" cap="flat">
              <a:noFill/>
              <a:miter lim="800000"/>
              <a:headEnd type="none" w="med" len="med"/>
              <a:tailEnd type="none" w="med" len="med"/>
            </a:ln>
          </p:spPr>
          <p:txBody>
            <a:bodyPr lIns="38100" tIns="38100" rIns="38100" bIns="38100"/>
            <a:lstStyle/>
            <a:p>
              <a:pPr marL="185738" indent="-185738">
                <a:spcBef>
                  <a:spcPts val="638"/>
                </a:spcBef>
              </a:pPr>
              <a:r>
                <a:rPr lang="en-US" sz="1800" dirty="0">
                  <a:solidFill>
                    <a:schemeClr val="tx1"/>
                  </a:solidFill>
                  <a:latin typeface="Calibri Bold" charset="0"/>
                  <a:ea typeface="Calibri Bold" charset="0"/>
                  <a:cs typeface="Calibri Bold" charset="0"/>
                  <a:sym typeface="Calibri Bold" charset="0"/>
                </a:rPr>
                <a:t>Multiple of 8</a:t>
              </a:r>
            </a:p>
          </p:txBody>
        </p:sp>
        <p:sp>
          <p:nvSpPr>
            <p:cNvPr id="22" name="Line 23"/>
            <p:cNvSpPr>
              <a:spLocks noChangeShapeType="1"/>
            </p:cNvSpPr>
            <p:nvPr>
              <p:custDataLst>
                <p:tags r:id="rId10"/>
              </p:custDataLst>
            </p:nvPr>
          </p:nvSpPr>
          <p:spPr bwMode="auto">
            <a:xfrm rot="10800000" flipH="1">
              <a:off x="633412" y="5852160"/>
              <a:ext cx="0" cy="54864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dirty="0">
                <a:latin typeface="Calibri" panose="020F0502020204030204" pitchFamily="34" charset="0"/>
              </a:endParaRPr>
            </a:p>
          </p:txBody>
        </p:sp>
        <p:sp>
          <p:nvSpPr>
            <p:cNvPr id="23" name="Rectangle 24"/>
            <p:cNvSpPr>
              <a:spLocks/>
            </p:cNvSpPr>
            <p:nvPr>
              <p:custDataLst>
                <p:tags r:id="rId11"/>
              </p:custDataLst>
            </p:nvPr>
          </p:nvSpPr>
          <p:spPr bwMode="auto">
            <a:xfrm>
              <a:off x="6945312" y="6309360"/>
              <a:ext cx="1536700" cy="355600"/>
            </a:xfrm>
            <a:prstGeom prst="rect">
              <a:avLst/>
            </a:prstGeom>
            <a:noFill/>
            <a:ln w="12700" cap="flat">
              <a:noFill/>
              <a:miter lim="800000"/>
              <a:headEnd type="none" w="med" len="med"/>
              <a:tailEnd type="none" w="med" len="med"/>
            </a:ln>
          </p:spPr>
          <p:txBody>
            <a:bodyPr lIns="38100" tIns="38100" rIns="38100" bIns="38100"/>
            <a:lstStyle/>
            <a:p>
              <a:pPr marL="185738" indent="-185738">
                <a:spcBef>
                  <a:spcPts val="638"/>
                </a:spcBef>
              </a:pPr>
              <a:r>
                <a:rPr lang="en-US" sz="1800" dirty="0">
                  <a:solidFill>
                    <a:schemeClr val="tx1"/>
                  </a:solidFill>
                  <a:latin typeface="Calibri Bold" charset="0"/>
                  <a:ea typeface="Calibri Bold" charset="0"/>
                  <a:cs typeface="Calibri Bold" charset="0"/>
                  <a:sym typeface="Calibri Bold" charset="0"/>
                </a:rPr>
                <a:t>Multiple of 8</a:t>
              </a:r>
            </a:p>
          </p:txBody>
        </p:sp>
        <p:sp>
          <p:nvSpPr>
            <p:cNvPr id="24" name="Line 25"/>
            <p:cNvSpPr>
              <a:spLocks noChangeShapeType="1"/>
            </p:cNvSpPr>
            <p:nvPr>
              <p:custDataLst>
                <p:tags r:id="rId12"/>
              </p:custDataLst>
            </p:nvPr>
          </p:nvSpPr>
          <p:spPr bwMode="auto">
            <a:xfrm rot="10800000" flipH="1">
              <a:off x="8253412" y="5852160"/>
              <a:ext cx="0" cy="54864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737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reeform 1"/>
          <p:cNvSpPr>
            <a:spLocks/>
          </p:cNvSpPr>
          <p:nvPr>
            <p:custDataLst>
              <p:tags r:id="rId1"/>
            </p:custDataLst>
          </p:nvPr>
        </p:nvSpPr>
        <p:spPr bwMode="auto">
          <a:xfrm>
            <a:off x="711200" y="3708400"/>
            <a:ext cx="7670800" cy="1408176"/>
          </a:xfrm>
          <a:custGeom>
            <a:avLst/>
            <a:gdLst/>
            <a:ahLst/>
            <a:cxnLst>
              <a:cxn ang="0">
                <a:pos x="7617" y="0"/>
              </a:cxn>
              <a:cxn ang="0">
                <a:pos x="0" y="21465"/>
              </a:cxn>
              <a:cxn ang="0">
                <a:pos x="21600" y="21600"/>
              </a:cxn>
              <a:cxn ang="0">
                <a:pos x="13017" y="0"/>
              </a:cxn>
              <a:cxn ang="0">
                <a:pos x="7617" y="0"/>
              </a:cxn>
              <a:cxn ang="0">
                <a:pos x="7617" y="0"/>
              </a:cxn>
            </a:cxnLst>
            <a:rect l="0" t="0" r="r" b="b"/>
            <a:pathLst>
              <a:path w="21600" h="21600">
                <a:moveTo>
                  <a:pt x="7617" y="0"/>
                </a:moveTo>
                <a:lnTo>
                  <a:pt x="0" y="21465"/>
                </a:lnTo>
                <a:lnTo>
                  <a:pt x="21600" y="21600"/>
                </a:lnTo>
                <a:lnTo>
                  <a:pt x="13017" y="0"/>
                </a:lnTo>
                <a:lnTo>
                  <a:pt x="7617" y="0"/>
                </a:lnTo>
                <a:close/>
                <a:moveTo>
                  <a:pt x="7617" y="0"/>
                </a:moveTo>
              </a:path>
            </a:pathLst>
          </a:custGeom>
          <a:solidFill>
            <a:srgbClr val="E6E6E6"/>
          </a:solidFill>
          <a:ln w="38100" cap="flat">
            <a:noFill/>
            <a:miter lim="800000"/>
            <a:headEnd type="none" w="med" len="med"/>
            <a:tailEnd type="none" w="med" len="med"/>
          </a:ln>
        </p:spPr>
        <p:txBody>
          <a:bodyPr lIns="0" tIns="0" rIns="0" bIns="0"/>
          <a:lstStyle/>
          <a:p>
            <a:endParaRPr lang="en-US" dirty="0">
              <a:latin typeface="Calibri" panose="020F0502020204030204" pitchFamily="34" charset="0"/>
            </a:endParaRPr>
          </a:p>
        </p:txBody>
      </p:sp>
      <p:sp>
        <p:nvSpPr>
          <p:cNvPr id="28676" name="Rectangle 4"/>
          <p:cNvSpPr>
            <a:spLocks noGrp="1" noChangeArrowheads="1"/>
          </p:cNvSpPr>
          <p:nvPr>
            <p:ph type="title"/>
            <p:custDataLst>
              <p:tags r:id="rId2"/>
            </p:custDataLst>
          </p:nvPr>
        </p:nvSpPr>
        <p:spPr>
          <a:ln/>
        </p:spPr>
        <p:txBody>
          <a:bodyPr/>
          <a:lstStyle/>
          <a:p>
            <a:pPr marL="119063" indent="-119063"/>
            <a:r>
              <a:rPr lang="en-US" dirty="0"/>
              <a:t>Arrays of Structures</a:t>
            </a:r>
          </a:p>
        </p:txBody>
      </p:sp>
      <mc:AlternateContent xmlns:mc="http://schemas.openxmlformats.org/markup-compatibility/2006" xmlns:a14="http://schemas.microsoft.com/office/drawing/2010/main">
        <mc:Choice Requires="a14">
          <p:sp>
            <p:nvSpPr>
              <p:cNvPr id="28677" name="Rectangle 5"/>
              <p:cNvSpPr>
                <a:spLocks noGrp="1" noChangeArrowheads="1"/>
              </p:cNvSpPr>
              <p:nvPr>
                <p:ph idx="1"/>
                <p:custDataLst>
                  <p:tags r:id="rId3"/>
                </p:custDataLst>
              </p:nvPr>
            </p:nvSpPr>
            <p:spPr>
              <a:xfrm>
                <a:off x="393192" y="1362456"/>
                <a:ext cx="8366760" cy="2743200"/>
              </a:xfrm>
              <a:ln/>
            </p:spPr>
            <p:txBody>
              <a:bodyPr/>
              <a:lstStyle/>
              <a:p>
                <a:r>
                  <a:rPr lang="en-US" dirty="0"/>
                  <a:t>Overall structure length multiple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b="0" i="1" dirty="0" smtClean="0">
                            <a:latin typeface="Cambria Math" panose="02040503050406030204" pitchFamily="18" charset="0"/>
                          </a:rPr>
                          <m:t>𝑚𝑎𝑥</m:t>
                        </m:r>
                      </m:sub>
                    </m:sSub>
                  </m:oMath>
                </a14:m>
                <a:endParaRPr lang="en-US" dirty="0"/>
              </a:p>
              <a:p>
                <a:r>
                  <a:rPr lang="en-US" dirty="0"/>
                  <a:t>Satisfy alignment requirement </a:t>
                </a:r>
                <a:br>
                  <a:rPr lang="en-US" dirty="0"/>
                </a:br>
                <a:r>
                  <a:rPr lang="en-US" dirty="0"/>
                  <a:t>for every element in array</a:t>
                </a:r>
              </a:p>
            </p:txBody>
          </p:sp>
        </mc:Choice>
        <mc:Fallback xmlns="">
          <p:sp>
            <p:nvSpPr>
              <p:cNvPr id="28677" name="Rectangle 5"/>
              <p:cNvSpPr>
                <a:spLocks noGrp="1" noRot="1" noChangeAspect="1" noMove="1" noResize="1" noEditPoints="1" noAdjustHandles="1" noChangeArrowheads="1" noChangeShapeType="1" noTextEdit="1"/>
              </p:cNvSpPr>
              <p:nvPr>
                <p:ph idx="1"/>
                <p:custDataLst>
                  <p:tags r:id="rId13"/>
                </p:custDataLst>
              </p:nvPr>
            </p:nvSpPr>
            <p:spPr>
              <a:xfrm>
                <a:off x="393192" y="1362456"/>
                <a:ext cx="8366760" cy="2743200"/>
              </a:xfrm>
              <a:blipFill rotWithShape="0">
                <a:blip r:embed="rId14"/>
                <a:stretch>
                  <a:fillRect l="-364" t="-2222"/>
                </a:stretch>
              </a:blipFill>
              <a:ln/>
            </p:spPr>
            <p:txBody>
              <a:bodyPr/>
              <a:lstStyle/>
              <a:p>
                <a:r>
                  <a:rPr lang="en-US">
                    <a:noFill/>
                  </a:rPr>
                  <a:t> </a:t>
                </a:r>
              </a:p>
            </p:txBody>
          </p:sp>
        </mc:Fallback>
      </mc:AlternateContent>
      <p:sp>
        <p:nvSpPr>
          <p:cNvPr id="4" name="Slide Number Placeholder 3"/>
          <p:cNvSpPr>
            <a:spLocks noGrp="1"/>
          </p:cNvSpPr>
          <p:nvPr>
            <p:ph type="sldNum" sz="quarter" idx="10"/>
            <p:custDataLst>
              <p:tags r:id="rId4"/>
            </p:custDataLst>
          </p:nvPr>
        </p:nvSpPr>
        <p:spPr/>
        <p:txBody>
          <a:bodyPr/>
          <a:lstStyle/>
          <a:p>
            <a:fld id="{7CBE8339-D2AD-46DC-A898-FD1E949067F0}" type="slidenum">
              <a:rPr lang="en-US" smtClean="0"/>
              <a:pPr/>
              <a:t>22</a:t>
            </a:fld>
            <a:endParaRPr lang="en-US"/>
          </a:p>
        </p:txBody>
      </p:sp>
      <p:graphicFrame>
        <p:nvGraphicFramePr>
          <p:cNvPr id="28791" name="Group 119"/>
          <p:cNvGraphicFramePr>
            <a:graphicFrameLocks noGrp="1"/>
          </p:cNvGraphicFramePr>
          <p:nvPr>
            <p:custDataLst>
              <p:tags r:id="rId5"/>
            </p:custDataLst>
          </p:nvPr>
        </p:nvGraphicFramePr>
        <p:xfrm>
          <a:off x="1181100" y="3314700"/>
          <a:ext cx="7598818"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639763">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639762">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639763">
                  <a:extLst>
                    <a:ext uri="{9D8B030D-6E8A-4147-A177-3AD203B41FA5}">
                      <a16:colId xmlns:a16="http://schemas.microsoft.com/office/drawing/2014/main" val="20014"/>
                    </a:ext>
                  </a:extLst>
                </a:gridCol>
                <a:gridCol w="320675">
                  <a:extLst>
                    <a:ext uri="{9D8B030D-6E8A-4147-A177-3AD203B41FA5}">
                      <a16:colId xmlns:a16="http://schemas.microsoft.com/office/drawing/2014/main" val="20015"/>
                    </a:ext>
                  </a:extLst>
                </a:gridCol>
                <a:gridCol w="228055">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1C7C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a[2]</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 • •</a:t>
                      </a: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a+48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a+72</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 name="Rectangle 3"/>
          <p:cNvSpPr>
            <a:spLocks/>
          </p:cNvSpPr>
          <p:nvPr>
            <p:custDataLst>
              <p:tags r:id="rId6"/>
            </p:custDataLst>
          </p:nvPr>
        </p:nvSpPr>
        <p:spPr bwMode="auto">
          <a:xfrm>
            <a:off x="6858000" y="1371600"/>
            <a:ext cx="1701437" cy="149718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p:spPr>
        <p:txBody>
          <a:bodyPr lIns="38100" tIns="38100" rIns="38100" bIns="38100"/>
          <a:lstStyle/>
          <a:p>
            <a:pPr algn="l"/>
            <a:r>
              <a:rPr lang="en-US" sz="1800" dirty="0" err="1">
                <a:solidFill>
                  <a:schemeClr val="tx1"/>
                </a:solidFill>
                <a:latin typeface="Courier New" panose="02070309020205020404" pitchFamily="49" charset="0"/>
                <a:cs typeface="Courier New" panose="02070309020205020404" pitchFamily="49" charset="0"/>
                <a:sym typeface="Courier New Bold" charset="0"/>
              </a:rPr>
              <a:t>struct</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cs typeface="Courier New" panose="02070309020205020404" pitchFamily="49" charset="0"/>
                <a:sym typeface="Courier New Bold" charset="0"/>
              </a:rPr>
              <a:t>S2</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cs typeface="Courier New" panose="02070309020205020404" pitchFamily="49" charset="0"/>
                <a:sym typeface="Courier New Bold" charset="0"/>
              </a:rPr>
              <a:t>double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err="1">
                <a:solidFill>
                  <a:schemeClr val="tx1"/>
                </a:solidFill>
                <a:latin typeface="Courier New" panose="02070309020205020404" pitchFamily="49" charset="0"/>
                <a:cs typeface="Courier New" panose="02070309020205020404" pitchFamily="49" charset="0"/>
                <a:sym typeface="Courier New Bold" charset="0"/>
              </a:rPr>
              <a:t>int</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i</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charset="0"/>
            </a:endParaRPr>
          </a:p>
          <a:p>
            <a:r>
              <a:rPr lang="en-US" sz="1800" b="0" dirty="0">
                <a:latin typeface="Courier New" panose="02070309020205020404" pitchFamily="49" charset="0"/>
                <a:cs typeface="Courier New" panose="02070309020205020404" pitchFamily="49" charset="0"/>
                <a:sym typeface="Courier New Bold" charset="0"/>
              </a:rPr>
              <a:t>  </a:t>
            </a:r>
            <a:r>
              <a:rPr lang="en-US" sz="1800" dirty="0">
                <a:latin typeface="Courier New" panose="02070309020205020404" pitchFamily="49" charset="0"/>
                <a:cs typeface="Courier New" panose="02070309020205020404" pitchFamily="49" charset="0"/>
                <a:sym typeface="Courier New Bold" charset="0"/>
              </a:rPr>
              <a:t>char</a:t>
            </a:r>
            <a:r>
              <a:rPr lang="en-US" sz="1800" b="0" dirty="0">
                <a:latin typeface="Courier New" panose="02070309020205020404" pitchFamily="49" charset="0"/>
                <a:cs typeface="Courier New" panose="02070309020205020404" pitchFamily="49" charset="0"/>
                <a:sym typeface="Courier New Bold" charset="0"/>
              </a:rPr>
              <a:t> c;</a:t>
            </a:r>
          </a:p>
          <a:p>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latin typeface="Courier New" panose="02070309020205020404" pitchFamily="49" charset="0"/>
                <a:cs typeface="Courier New" panose="02070309020205020404" pitchFamily="49" charset="0"/>
                <a:sym typeface="Courier New Bold" charset="0"/>
              </a:rPr>
              <a:t>a[10]</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8" name="TextBox 7"/>
          <p:cNvSpPr txBox="1"/>
          <p:nvPr>
            <p:custDataLst>
              <p:tags r:id="rId7"/>
            </p:custDataLst>
          </p:nvPr>
        </p:nvSpPr>
        <p:spPr>
          <a:xfrm>
            <a:off x="977900" y="50800"/>
            <a:ext cx="184666" cy="369332"/>
          </a:xfrm>
          <a:prstGeom prst="rect">
            <a:avLst/>
          </a:prstGeom>
          <a:noFill/>
        </p:spPr>
        <p:txBody>
          <a:bodyPr wrap="none" rtlCol="0">
            <a:spAutoFit/>
          </a:bodyPr>
          <a:lstStyle/>
          <a:p>
            <a:endParaRPr lang="en-US" sz="1800" dirty="0">
              <a:latin typeface="Calibri" pitchFamily="34" charset="0"/>
            </a:endParaRPr>
          </a:p>
        </p:txBody>
      </p:sp>
      <p:graphicFrame>
        <p:nvGraphicFramePr>
          <p:cNvPr id="16" name="Group 7"/>
          <p:cNvGraphicFramePr>
            <a:graphicFrameLocks noGrp="1"/>
          </p:cNvGraphicFramePr>
          <p:nvPr>
            <p:custDataLst>
              <p:tags r:id="rId8"/>
            </p:custDataLst>
          </p:nvPr>
        </p:nvGraphicFramePr>
        <p:xfrm>
          <a:off x="338328" y="5120640"/>
          <a:ext cx="8335963"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639763">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320675">
                  <a:extLst>
                    <a:ext uri="{9D8B030D-6E8A-4147-A177-3AD203B41FA5}">
                      <a16:colId xmlns:a16="http://schemas.microsoft.com/office/drawing/2014/main" val="20015"/>
                    </a:ext>
                  </a:extLst>
                </a:gridCol>
                <a:gridCol w="335493">
                  <a:extLst>
                    <a:ext uri="{9D8B030D-6E8A-4147-A177-3AD203B41FA5}">
                      <a16:colId xmlns:a16="http://schemas.microsoft.com/office/drawing/2014/main" val="20016"/>
                    </a:ext>
                  </a:extLst>
                </a:gridCol>
                <a:gridCol w="305857">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320675">
                  <a:extLst>
                    <a:ext uri="{9D8B030D-6E8A-4147-A177-3AD203B41FA5}">
                      <a16:colId xmlns:a16="http://schemas.microsoft.com/office/drawing/2014/main" val="20021"/>
                    </a:ext>
                  </a:extLst>
                </a:gridCol>
                <a:gridCol w="320675">
                  <a:extLst>
                    <a:ext uri="{9D8B030D-6E8A-4147-A177-3AD203B41FA5}">
                      <a16:colId xmlns:a16="http://schemas.microsoft.com/office/drawing/2014/main" val="20022"/>
                    </a:ext>
                  </a:extLst>
                </a:gridCol>
                <a:gridCol w="320675">
                  <a:extLst>
                    <a:ext uri="{9D8B030D-6E8A-4147-A177-3AD203B41FA5}">
                      <a16:colId xmlns:a16="http://schemas.microsoft.com/office/drawing/2014/main" val="20023"/>
                    </a:ext>
                  </a:extLst>
                </a:gridCol>
                <a:gridCol w="320675">
                  <a:extLst>
                    <a:ext uri="{9D8B030D-6E8A-4147-A177-3AD203B41FA5}">
                      <a16:colId xmlns:a16="http://schemas.microsoft.com/office/drawing/2014/main" val="20024"/>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sym typeface="Courier New Bold" charset="0"/>
                        </a:rPr>
                        <a:t>i</a:t>
                      </a:r>
                      <a:r>
                        <a:rPr kumimoji="0" 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DF1C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sym typeface="Courier New Bold" charset="0"/>
                        </a:rPr>
                        <a:t>i</a:t>
                      </a:r>
                      <a:r>
                        <a:rPr kumimoji="0" 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DF1C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7">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1" u="none" strike="noStrike" cap="none" normalizeH="0" baseline="0" dirty="0">
                          <a:ln>
                            <a:noFill/>
                          </a:ln>
                          <a:solidFill>
                            <a:srgbClr val="FFFFFF"/>
                          </a:solidFill>
                          <a:effectLst/>
                          <a:latin typeface="Calibri" panose="020F0502020204030204" pitchFamily="34" charset="0"/>
                          <a:ea typeface="Calibri Bold Italic" charset="0"/>
                          <a:cs typeface="Calibri" panose="020F0502020204030204" pitchFamily="34" charset="0"/>
                          <a:sym typeface="Calibri Bold Italic" charset="0"/>
                        </a:rPr>
                        <a:t>7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a+24</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a+32</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a+40</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panose="02070309020205020404" pitchFamily="49" charset="0"/>
                        <a:ea typeface="ヒラギノ角ゴ ProN W6" charset="0"/>
                        <a:cs typeface="Courier New" panose="02070309020205020404"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sym typeface="Courier New Bold" charset="0"/>
                        </a:rPr>
                        <a:t>a+48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7" name="TextBox 16"/>
          <p:cNvSpPr txBox="1"/>
          <p:nvPr>
            <p:custDataLst>
              <p:tags r:id="rId9"/>
            </p:custDataLst>
          </p:nvPr>
        </p:nvSpPr>
        <p:spPr>
          <a:xfrm>
            <a:off x="4114800" y="6309360"/>
            <a:ext cx="2663184" cy="400110"/>
          </a:xfrm>
          <a:prstGeom prst="rect">
            <a:avLst/>
          </a:prstGeom>
          <a:noFill/>
        </p:spPr>
        <p:txBody>
          <a:bodyPr wrap="none" rtlCol="0">
            <a:spAutoFit/>
          </a:bodyPr>
          <a:lstStyle/>
          <a:p>
            <a:r>
              <a:rPr lang="en-US" sz="2000" dirty="0">
                <a:solidFill>
                  <a:schemeClr val="tx1">
                    <a:lumMod val="50000"/>
                    <a:lumOff val="50000"/>
                  </a:schemeClr>
                </a:solidFill>
                <a:latin typeface="Calibri" pitchFamily="34" charset="0"/>
              </a:rPr>
              <a:t>external fragmentation</a:t>
            </a:r>
          </a:p>
        </p:txBody>
      </p:sp>
      <p:cxnSp>
        <p:nvCxnSpPr>
          <p:cNvPr id="18" name="Straight Arrow Connector 17"/>
          <p:cNvCxnSpPr/>
          <p:nvPr>
            <p:custDataLst>
              <p:tags r:id="rId10"/>
            </p:custDataLst>
          </p:nvPr>
        </p:nvCxnSpPr>
        <p:spPr bwMode="auto">
          <a:xfrm flipV="1">
            <a:off x="6452647" y="5577841"/>
            <a:ext cx="457200" cy="82296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extLst>
      <p:ext uri="{BB962C8B-B14F-4D97-AF65-F5344CB8AC3E}">
        <p14:creationId xmlns:p14="http://schemas.microsoft.com/office/powerpoint/2010/main" val="387442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5"/>
          <p:cNvSpPr>
            <a:spLocks noGrp="1" noChangeArrowheads="1"/>
          </p:cNvSpPr>
          <p:nvPr>
            <p:ph type="title"/>
            <p:custDataLst>
              <p:tags r:id="rId1"/>
            </p:custDataLst>
          </p:nvPr>
        </p:nvSpPr>
        <p:spPr>
          <a:xfrm>
            <a:off x="356616" y="438912"/>
            <a:ext cx="8403336" cy="758952"/>
          </a:xfrm>
        </p:spPr>
        <p:txBody>
          <a:bodyPr/>
          <a:lstStyle/>
          <a:p>
            <a:r>
              <a:rPr lang="en-US" dirty="0">
                <a:latin typeface="Calibri" pitchFamily="-96" charset="0"/>
              </a:rPr>
              <a:t>Nested Struct</a:t>
            </a:r>
          </a:p>
        </p:txBody>
      </p:sp>
      <p:sp>
        <p:nvSpPr>
          <p:cNvPr id="7" name="Slide Number Placeholder 6"/>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sp>
        <p:nvSpPr>
          <p:cNvPr id="28" name="Line 14"/>
          <p:cNvSpPr>
            <a:spLocks noChangeShapeType="1"/>
          </p:cNvSpPr>
          <p:nvPr>
            <p:custDataLst>
              <p:tags r:id="rId3"/>
            </p:custDataLst>
          </p:nvPr>
        </p:nvSpPr>
        <p:spPr bwMode="auto">
          <a:xfrm>
            <a:off x="6322804" y="2879120"/>
            <a:ext cx="0" cy="1095863"/>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dirty="0">
              <a:latin typeface="Calibri" panose="020F0502020204030204" pitchFamily="34" charset="0"/>
            </a:endParaRPr>
          </a:p>
        </p:txBody>
      </p:sp>
      <p:sp>
        <p:nvSpPr>
          <p:cNvPr id="29" name="Rectangle 15"/>
          <p:cNvSpPr>
            <a:spLocks noChangeArrowheads="1"/>
          </p:cNvSpPr>
          <p:nvPr>
            <p:custDataLst>
              <p:tags r:id="rId4"/>
            </p:custDataLst>
          </p:nvPr>
        </p:nvSpPr>
        <p:spPr bwMode="auto">
          <a:xfrm>
            <a:off x="5334387" y="2417455"/>
            <a:ext cx="2028119" cy="461665"/>
          </a:xfrm>
          <a:prstGeom prst="rect">
            <a:avLst/>
          </a:prstGeom>
          <a:noFill/>
          <a:ln w="25400">
            <a:noFill/>
            <a:miter lim="800000"/>
            <a:headEnd/>
            <a:tailEnd/>
          </a:ln>
        </p:spPr>
        <p:txBody>
          <a:bodyPr wrap="none">
            <a:prstTxWarp prst="textNoShape">
              <a:avLst/>
            </a:prstTxWarp>
            <a:spAutoFit/>
          </a:bodyPr>
          <a:lstStyle/>
          <a:p>
            <a:pPr eaLnBrk="0" hangingPunct="0"/>
            <a:r>
              <a:rPr lang="en-US" b="0" dirty="0">
                <a:latin typeface="Courier New" panose="02070309020205020404" pitchFamily="49" charset="0"/>
                <a:cs typeface="Courier New" panose="02070309020205020404" pitchFamily="49" charset="0"/>
              </a:rPr>
              <a:t>&amp;f-&gt;</a:t>
            </a:r>
            <a:r>
              <a:rPr lang="en-US" b="0" dirty="0" err="1">
                <a:latin typeface="Courier New" panose="02070309020205020404" pitchFamily="49" charset="0"/>
                <a:cs typeface="Courier New" panose="02070309020205020404" pitchFamily="49" charset="0"/>
              </a:rPr>
              <a:t>my_bar</a:t>
            </a:r>
            <a:endParaRPr lang="en-US" b="0" dirty="0">
              <a:latin typeface="Courier New" panose="02070309020205020404" pitchFamily="49" charset="0"/>
              <a:cs typeface="Courier New" panose="02070309020205020404" pitchFamily="49" charset="0"/>
            </a:endParaRPr>
          </a:p>
        </p:txBody>
      </p:sp>
      <p:grpSp>
        <p:nvGrpSpPr>
          <p:cNvPr id="36" name="Group 35"/>
          <p:cNvGrpSpPr/>
          <p:nvPr/>
        </p:nvGrpSpPr>
        <p:grpSpPr>
          <a:xfrm>
            <a:off x="4286288" y="3164215"/>
            <a:ext cx="4678381" cy="1611996"/>
            <a:chOff x="5886488" y="1020626"/>
            <a:chExt cx="4678381" cy="1611996"/>
          </a:xfrm>
        </p:grpSpPr>
        <p:sp>
          <p:nvSpPr>
            <p:cNvPr id="38" name="Line 16"/>
            <p:cNvSpPr>
              <a:spLocks noChangeShapeType="1"/>
            </p:cNvSpPr>
            <p:nvPr>
              <p:custDataLst>
                <p:tags r:id="rId10"/>
              </p:custDataLst>
            </p:nvPr>
          </p:nvSpPr>
          <p:spPr bwMode="auto">
            <a:xfrm>
              <a:off x="8823379" y="1447346"/>
              <a:ext cx="0"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b="0" dirty="0">
                <a:latin typeface="Courier New" panose="02070309020205020404" pitchFamily="49" charset="0"/>
                <a:cs typeface="Courier New" panose="02070309020205020404" pitchFamily="49" charset="0"/>
              </a:endParaRPr>
            </a:p>
          </p:txBody>
        </p:sp>
        <p:sp>
          <p:nvSpPr>
            <p:cNvPr id="39" name="Rectangle 17"/>
            <p:cNvSpPr>
              <a:spLocks noChangeArrowheads="1"/>
            </p:cNvSpPr>
            <p:nvPr>
              <p:custDataLst>
                <p:tags r:id="rId11"/>
              </p:custDataLst>
            </p:nvPr>
          </p:nvSpPr>
          <p:spPr bwMode="auto">
            <a:xfrm>
              <a:off x="8168059" y="1020626"/>
              <a:ext cx="2396810" cy="461665"/>
            </a:xfrm>
            <a:prstGeom prst="rect">
              <a:avLst/>
            </a:prstGeom>
            <a:noFill/>
            <a:ln w="25400">
              <a:noFill/>
              <a:miter lim="800000"/>
              <a:headEnd/>
              <a:tailEnd/>
            </a:ln>
          </p:spPr>
          <p:txBody>
            <a:bodyPr wrap="none">
              <a:prstTxWarp prst="textNoShape">
                <a:avLst/>
              </a:prstTxWarp>
              <a:spAutoFit/>
            </a:bodyPr>
            <a:lstStyle/>
            <a:p>
              <a:pPr eaLnBrk="0" hangingPunct="0"/>
              <a:r>
                <a:rPr lang="en-US" b="0" dirty="0">
                  <a:latin typeface="Courier New" panose="02070309020205020404" pitchFamily="49" charset="0"/>
                  <a:cs typeface="Courier New" panose="02070309020205020404" pitchFamily="49" charset="0"/>
                </a:rPr>
                <a:t>&amp;f-&gt;</a:t>
              </a:r>
              <a:r>
                <a:rPr lang="en-US" b="0" dirty="0" err="1">
                  <a:latin typeface="Courier New" panose="02070309020205020404" pitchFamily="49" charset="0"/>
                  <a:cs typeface="Courier New" panose="02070309020205020404" pitchFamily="49" charset="0"/>
                </a:rPr>
                <a:t>my_bar.y</a:t>
              </a:r>
              <a:endParaRPr lang="en-US" b="0" dirty="0">
                <a:latin typeface="Courier New" panose="02070309020205020404" pitchFamily="49" charset="0"/>
                <a:cs typeface="Courier New" panose="02070309020205020404" pitchFamily="49" charset="0"/>
              </a:endParaRPr>
            </a:p>
          </p:txBody>
        </p:sp>
        <p:sp>
          <p:nvSpPr>
            <p:cNvPr id="40" name="Rectangle 10"/>
            <p:cNvSpPr>
              <a:spLocks noChangeArrowheads="1"/>
            </p:cNvSpPr>
            <p:nvPr>
              <p:custDataLst>
                <p:tags r:id="rId12"/>
              </p:custDataLst>
            </p:nvPr>
          </p:nvSpPr>
          <p:spPr bwMode="auto">
            <a:xfrm>
              <a:off x="6161106" y="1822337"/>
              <a:ext cx="876300" cy="431800"/>
            </a:xfrm>
            <a:prstGeom prst="rect">
              <a:avLst/>
            </a:prstGeom>
            <a:solidFill>
              <a:srgbClr val="F1C7C7"/>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a</a:t>
              </a:r>
            </a:p>
          </p:txBody>
        </p:sp>
        <p:sp>
          <p:nvSpPr>
            <p:cNvPr id="41" name="Rectangle 12"/>
            <p:cNvSpPr>
              <a:spLocks noChangeArrowheads="1"/>
            </p:cNvSpPr>
            <p:nvPr>
              <p:custDataLst>
                <p:tags r:id="rId13"/>
              </p:custDataLst>
            </p:nvPr>
          </p:nvSpPr>
          <p:spPr bwMode="auto">
            <a:xfrm>
              <a:off x="7037406" y="1822337"/>
              <a:ext cx="869944" cy="431800"/>
            </a:xfrm>
            <a:prstGeom prst="rect">
              <a:avLst/>
            </a:prstGeom>
            <a:solidFill>
              <a:srgbClr val="D5F1CF"/>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b</a:t>
              </a:r>
            </a:p>
          </p:txBody>
        </p:sp>
        <p:sp>
          <p:nvSpPr>
            <p:cNvPr id="43" name="Rectangle 14"/>
            <p:cNvSpPr>
              <a:spLocks noChangeArrowheads="1"/>
            </p:cNvSpPr>
            <p:nvPr>
              <p:custDataLst>
                <p:tags r:id="rId14"/>
              </p:custDataLst>
            </p:nvPr>
          </p:nvSpPr>
          <p:spPr bwMode="auto">
            <a:xfrm>
              <a:off x="5886488" y="2235077"/>
              <a:ext cx="336630"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0</a:t>
              </a:r>
            </a:p>
          </p:txBody>
        </p:sp>
        <p:sp>
          <p:nvSpPr>
            <p:cNvPr id="44" name="Rectangle 15"/>
            <p:cNvSpPr>
              <a:spLocks noChangeArrowheads="1"/>
            </p:cNvSpPr>
            <p:nvPr>
              <p:custDataLst>
                <p:tags r:id="rId15"/>
              </p:custDataLst>
            </p:nvPr>
          </p:nvSpPr>
          <p:spPr bwMode="auto">
            <a:xfrm>
              <a:off x="6794518" y="2220799"/>
              <a:ext cx="336630"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8</a:t>
              </a:r>
            </a:p>
          </p:txBody>
        </p:sp>
        <p:sp>
          <p:nvSpPr>
            <p:cNvPr id="45" name="Rectangle 16"/>
            <p:cNvSpPr>
              <a:spLocks noChangeArrowheads="1"/>
            </p:cNvSpPr>
            <p:nvPr>
              <p:custDataLst>
                <p:tags r:id="rId16"/>
              </p:custDataLst>
            </p:nvPr>
          </p:nvSpPr>
          <p:spPr bwMode="auto">
            <a:xfrm>
              <a:off x="7665506" y="2235077"/>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16</a:t>
              </a:r>
            </a:p>
          </p:txBody>
        </p:sp>
      </p:grpSp>
      <p:sp>
        <p:nvSpPr>
          <p:cNvPr id="23" name="Rectangle 2">
            <a:extLst>
              <a:ext uri="{FF2B5EF4-FFF2-40B4-BE49-F238E27FC236}">
                <a16:creationId xmlns:a16="http://schemas.microsoft.com/office/drawing/2014/main" id="{1BDB4698-205F-7B49-9E37-EE4B37C0AE48}"/>
              </a:ext>
            </a:extLst>
          </p:cNvPr>
          <p:cNvSpPr>
            <a:spLocks noChangeArrowheads="1"/>
          </p:cNvSpPr>
          <p:nvPr>
            <p:custDataLst>
              <p:tags r:id="rId5"/>
            </p:custDataLst>
          </p:nvPr>
        </p:nvSpPr>
        <p:spPr bwMode="auto">
          <a:xfrm>
            <a:off x="564074" y="2074557"/>
            <a:ext cx="3296295" cy="3413755"/>
          </a:xfrm>
          <a:prstGeom prst="rect">
            <a:avLst/>
          </a:prstGeom>
          <a:solidFill>
            <a:schemeClr val="bg1">
              <a:lumMod val="95000"/>
            </a:schemeClr>
          </a:solidFill>
          <a:ln w="12700">
            <a:solidFill>
              <a:schemeClr val="tx1"/>
            </a:solidFill>
            <a:miter lim="800000"/>
            <a:headEnd/>
            <a:tailEnd/>
          </a:ln>
        </p:spPr>
        <p:txBody>
          <a:bodyPr wrap="square" lIns="90487" tIns="44450" rIns="90487" bIns="44450">
            <a:prstTxWarp prst="textNoShape">
              <a:avLst/>
            </a:prstTxWarp>
            <a:spAutoFit/>
          </a:bodyPr>
          <a:lstStyle/>
          <a:p>
            <a:pPr eaLnBrk="0" hangingPunct="0"/>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foo</a:t>
            </a:r>
            <a:r>
              <a:rPr lang="en-US" sz="1800" b="0" dirty="0">
                <a:latin typeface="Courier New" panose="02070309020205020404" pitchFamily="49" charset="0"/>
                <a:cs typeface="Courier New" panose="02070309020205020404" pitchFamily="49" charset="0"/>
              </a:rPr>
              <a:t> {</a:t>
            </a:r>
          </a:p>
          <a:p>
            <a:pPr eaLnBrk="0" hangingPunct="0"/>
            <a:r>
              <a:rPr lang="en-US" sz="1800" dirty="0">
                <a:latin typeface="Courier New" panose="02070309020205020404" pitchFamily="49" charset="0"/>
                <a:cs typeface="Courier New" panose="02070309020205020404" pitchFamily="49" charset="0"/>
              </a:rPr>
              <a:t>    long</a:t>
            </a:r>
            <a:r>
              <a:rPr lang="en-US" sz="1800" b="0" dirty="0">
                <a:latin typeface="Courier New" panose="02070309020205020404" pitchFamily="49" charset="0"/>
                <a:cs typeface="Courier New" panose="02070309020205020404" pitchFamily="49" charset="0"/>
              </a:rPr>
              <a:t> a;</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b;</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bar</a:t>
            </a:r>
            <a:r>
              <a:rPr lang="en-US" sz="180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my_bar</a:t>
            </a:r>
            <a:r>
              <a:rPr lang="en-US" sz="1800" b="0" dirty="0">
                <a:latin typeface="Courier New" panose="02070309020205020404" pitchFamily="49" charset="0"/>
                <a:cs typeface="Courier New" panose="02070309020205020404" pitchFamily="49" charset="0"/>
              </a:rPr>
              <a:t>;</a:t>
            </a:r>
          </a:p>
          <a:p>
            <a:pPr eaLnBrk="0" hangingPunct="0"/>
            <a:r>
              <a:rPr lang="en-US" sz="1800" b="0" dirty="0">
                <a:latin typeface="Courier New" panose="02070309020205020404" pitchFamily="49" charset="0"/>
                <a:cs typeface="Courier New" panose="02070309020205020404" pitchFamily="49" charset="0"/>
              </a:rPr>
              <a:t>};</a:t>
            </a:r>
          </a:p>
          <a:p>
            <a:pPr eaLnBrk="0" hangingPunct="0"/>
            <a:endParaRPr lang="en-US" sz="1800" b="0" dirty="0">
              <a:latin typeface="Courier New" panose="02070309020205020404" pitchFamily="49" charset="0"/>
              <a:cs typeface="Courier New" panose="02070309020205020404" pitchFamily="49" charset="0"/>
            </a:endParaRPr>
          </a:p>
          <a:p>
            <a:pPr eaLnBrk="0" hangingPunct="0"/>
            <a:r>
              <a:rPr lang="en-US" sz="1800" dirty="0">
                <a:latin typeface="Courier New" panose="02070309020205020404" pitchFamily="49" charset="0"/>
                <a:cs typeface="Courier New" panose="02070309020205020404" pitchFamily="49" charset="0"/>
              </a:rPr>
              <a:t>struct bar</a:t>
            </a:r>
            <a:r>
              <a:rPr lang="en-US" sz="1800" b="0" dirty="0">
                <a:latin typeface="Courier New" panose="02070309020205020404" pitchFamily="49" charset="0"/>
                <a:cs typeface="Courier New" panose="02070309020205020404" pitchFamily="49" charset="0"/>
              </a:rPr>
              <a:t> {</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x;</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y;</a:t>
            </a:r>
          </a:p>
          <a:p>
            <a:pPr eaLnBrk="0" hangingPunct="0"/>
            <a:r>
              <a:rPr lang="en-US" sz="1800" b="0" dirty="0">
                <a:latin typeface="Courier New" panose="02070309020205020404" pitchFamily="49" charset="0"/>
                <a:cs typeface="Courier New" panose="02070309020205020404" pitchFamily="49" charset="0"/>
              </a:rPr>
              <a:t>};</a:t>
            </a:r>
          </a:p>
          <a:p>
            <a:pPr eaLnBrk="0" hangingPunct="0"/>
            <a:endParaRPr lang="en-US" sz="1800" b="0" dirty="0">
              <a:latin typeface="Courier New" panose="02070309020205020404" pitchFamily="49" charset="0"/>
              <a:cs typeface="Courier New" panose="02070309020205020404" pitchFamily="49" charset="0"/>
            </a:endParaRPr>
          </a:p>
          <a:p>
            <a:pPr eaLnBrk="0" hangingPunct="0"/>
            <a:r>
              <a:rPr lang="en-US" sz="1800" dirty="0">
                <a:latin typeface="Courier New" panose="02070309020205020404" pitchFamily="49" charset="0"/>
                <a:cs typeface="Courier New" panose="02070309020205020404" pitchFamily="49" charset="0"/>
              </a:rPr>
              <a:t>struct foo</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f;</a:t>
            </a:r>
            <a:endParaRPr lang="en-US" sz="1800" dirty="0">
              <a:latin typeface="Courier New" panose="02070309020205020404" pitchFamily="49" charset="0"/>
              <a:cs typeface="Courier New" panose="02070309020205020404" pitchFamily="49" charset="0"/>
            </a:endParaRPr>
          </a:p>
        </p:txBody>
      </p:sp>
      <p:sp>
        <p:nvSpPr>
          <p:cNvPr id="25" name="Rectangle 10">
            <a:extLst>
              <a:ext uri="{FF2B5EF4-FFF2-40B4-BE49-F238E27FC236}">
                <a16:creationId xmlns:a16="http://schemas.microsoft.com/office/drawing/2014/main" id="{9AC92E73-8C18-0543-B1ED-A7D64D394F17}"/>
              </a:ext>
            </a:extLst>
          </p:cNvPr>
          <p:cNvSpPr>
            <a:spLocks noChangeArrowheads="1"/>
          </p:cNvSpPr>
          <p:nvPr>
            <p:custDataLst>
              <p:tags r:id="rId6"/>
            </p:custDataLst>
          </p:nvPr>
        </p:nvSpPr>
        <p:spPr bwMode="auto">
          <a:xfrm>
            <a:off x="6328894" y="3965926"/>
            <a:ext cx="876300" cy="4318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x</a:t>
            </a:r>
          </a:p>
        </p:txBody>
      </p:sp>
      <p:sp>
        <p:nvSpPr>
          <p:cNvPr id="26" name="Rectangle 12">
            <a:extLst>
              <a:ext uri="{FF2B5EF4-FFF2-40B4-BE49-F238E27FC236}">
                <a16:creationId xmlns:a16="http://schemas.microsoft.com/office/drawing/2014/main" id="{C73010D2-8DD3-CA47-A1B4-0C600C70CEB9}"/>
              </a:ext>
            </a:extLst>
          </p:cNvPr>
          <p:cNvSpPr>
            <a:spLocks noChangeArrowheads="1"/>
          </p:cNvSpPr>
          <p:nvPr>
            <p:custDataLst>
              <p:tags r:id="rId7"/>
            </p:custDataLst>
          </p:nvPr>
        </p:nvSpPr>
        <p:spPr bwMode="auto">
          <a:xfrm>
            <a:off x="7205194" y="3965926"/>
            <a:ext cx="869944" cy="431800"/>
          </a:xfrm>
          <a:prstGeom prst="rect">
            <a:avLst/>
          </a:prstGeom>
          <a:solidFill>
            <a:schemeClr val="accent3">
              <a:lumMod val="85000"/>
            </a:schemeClr>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y</a:t>
            </a:r>
          </a:p>
        </p:txBody>
      </p:sp>
      <p:sp>
        <p:nvSpPr>
          <p:cNvPr id="30" name="Rectangle 15">
            <a:extLst>
              <a:ext uri="{FF2B5EF4-FFF2-40B4-BE49-F238E27FC236}">
                <a16:creationId xmlns:a16="http://schemas.microsoft.com/office/drawing/2014/main" id="{E960E1E9-600D-0B4E-9D78-5D6232817534}"/>
              </a:ext>
            </a:extLst>
          </p:cNvPr>
          <p:cNvSpPr>
            <a:spLocks noChangeArrowheads="1"/>
          </p:cNvSpPr>
          <p:nvPr>
            <p:custDataLst>
              <p:tags r:id="rId8"/>
            </p:custDataLst>
          </p:nvPr>
        </p:nvSpPr>
        <p:spPr bwMode="auto">
          <a:xfrm>
            <a:off x="6962306" y="4364388"/>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24</a:t>
            </a:r>
          </a:p>
        </p:txBody>
      </p:sp>
      <p:sp>
        <p:nvSpPr>
          <p:cNvPr id="31" name="Rectangle 16">
            <a:extLst>
              <a:ext uri="{FF2B5EF4-FFF2-40B4-BE49-F238E27FC236}">
                <a16:creationId xmlns:a16="http://schemas.microsoft.com/office/drawing/2014/main" id="{8DCA8C76-2AF8-204A-AA35-68CFAA4C9BEE}"/>
              </a:ext>
            </a:extLst>
          </p:cNvPr>
          <p:cNvSpPr>
            <a:spLocks noChangeArrowheads="1"/>
          </p:cNvSpPr>
          <p:nvPr>
            <p:custDataLst>
              <p:tags r:id="rId9"/>
            </p:custDataLst>
          </p:nvPr>
        </p:nvSpPr>
        <p:spPr bwMode="auto">
          <a:xfrm>
            <a:off x="7940207" y="4364388"/>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32</a:t>
            </a:r>
          </a:p>
        </p:txBody>
      </p:sp>
    </p:spTree>
    <p:extLst>
      <p:ext uri="{BB962C8B-B14F-4D97-AF65-F5344CB8AC3E}">
        <p14:creationId xmlns:p14="http://schemas.microsoft.com/office/powerpoint/2010/main" val="258130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5"/>
          <p:cNvSpPr>
            <a:spLocks noGrp="1" noChangeArrowheads="1"/>
          </p:cNvSpPr>
          <p:nvPr>
            <p:ph type="title"/>
            <p:custDataLst>
              <p:tags r:id="rId1"/>
            </p:custDataLst>
          </p:nvPr>
        </p:nvSpPr>
        <p:spPr>
          <a:xfrm>
            <a:off x="356616" y="438912"/>
            <a:ext cx="8403336" cy="758952"/>
          </a:xfrm>
        </p:spPr>
        <p:txBody>
          <a:bodyPr/>
          <a:lstStyle/>
          <a:p>
            <a:r>
              <a:rPr lang="en-US" dirty="0">
                <a:latin typeface="Calibri" pitchFamily="-96" charset="0"/>
              </a:rPr>
              <a:t>Nested Struct</a:t>
            </a:r>
          </a:p>
        </p:txBody>
      </p:sp>
      <p:sp>
        <p:nvSpPr>
          <p:cNvPr id="7" name="Slide Number Placeholder 6"/>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grpSp>
        <p:nvGrpSpPr>
          <p:cNvPr id="36" name="Group 35"/>
          <p:cNvGrpSpPr/>
          <p:nvPr/>
        </p:nvGrpSpPr>
        <p:grpSpPr>
          <a:xfrm>
            <a:off x="1995984" y="4545046"/>
            <a:ext cx="5097168" cy="810285"/>
            <a:chOff x="5886488" y="1822337"/>
            <a:chExt cx="5097168" cy="810285"/>
          </a:xfrm>
        </p:grpSpPr>
        <p:sp>
          <p:nvSpPr>
            <p:cNvPr id="40" name="Rectangle 10"/>
            <p:cNvSpPr>
              <a:spLocks noChangeArrowheads="1"/>
            </p:cNvSpPr>
            <p:nvPr>
              <p:custDataLst>
                <p:tags r:id="rId4"/>
              </p:custDataLst>
            </p:nvPr>
          </p:nvSpPr>
          <p:spPr bwMode="auto">
            <a:xfrm>
              <a:off x="6161106" y="1822337"/>
              <a:ext cx="876300" cy="431800"/>
            </a:xfrm>
            <a:prstGeom prst="rect">
              <a:avLst/>
            </a:prstGeom>
            <a:solidFill>
              <a:srgbClr val="F1C7C7"/>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a</a:t>
              </a:r>
            </a:p>
          </p:txBody>
        </p:sp>
        <p:sp>
          <p:nvSpPr>
            <p:cNvPr id="41" name="Rectangle 12"/>
            <p:cNvSpPr>
              <a:spLocks noChangeArrowheads="1"/>
            </p:cNvSpPr>
            <p:nvPr>
              <p:custDataLst>
                <p:tags r:id="rId5"/>
              </p:custDataLst>
            </p:nvPr>
          </p:nvSpPr>
          <p:spPr bwMode="auto">
            <a:xfrm>
              <a:off x="7037406" y="1822337"/>
              <a:ext cx="869944" cy="431800"/>
            </a:xfrm>
            <a:prstGeom prst="rect">
              <a:avLst/>
            </a:prstGeom>
            <a:solidFill>
              <a:srgbClr val="D5F1CF"/>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b</a:t>
              </a:r>
            </a:p>
          </p:txBody>
        </p:sp>
        <p:sp>
          <p:nvSpPr>
            <p:cNvPr id="43" name="Rectangle 14"/>
            <p:cNvSpPr>
              <a:spLocks noChangeArrowheads="1"/>
            </p:cNvSpPr>
            <p:nvPr>
              <p:custDataLst>
                <p:tags r:id="rId6"/>
              </p:custDataLst>
            </p:nvPr>
          </p:nvSpPr>
          <p:spPr bwMode="auto">
            <a:xfrm>
              <a:off x="5886488" y="2235077"/>
              <a:ext cx="336630"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0</a:t>
              </a:r>
            </a:p>
          </p:txBody>
        </p:sp>
        <p:sp>
          <p:nvSpPr>
            <p:cNvPr id="44" name="Rectangle 15"/>
            <p:cNvSpPr>
              <a:spLocks noChangeArrowheads="1"/>
            </p:cNvSpPr>
            <p:nvPr>
              <p:custDataLst>
                <p:tags r:id="rId7"/>
              </p:custDataLst>
            </p:nvPr>
          </p:nvSpPr>
          <p:spPr bwMode="auto">
            <a:xfrm>
              <a:off x="6794518" y="2220799"/>
              <a:ext cx="336630"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8</a:t>
              </a:r>
            </a:p>
          </p:txBody>
        </p:sp>
        <p:sp>
          <p:nvSpPr>
            <p:cNvPr id="45" name="Rectangle 16"/>
            <p:cNvSpPr>
              <a:spLocks noChangeArrowheads="1"/>
            </p:cNvSpPr>
            <p:nvPr>
              <p:custDataLst>
                <p:tags r:id="rId8"/>
              </p:custDataLst>
            </p:nvPr>
          </p:nvSpPr>
          <p:spPr bwMode="auto">
            <a:xfrm>
              <a:off x="7665506" y="2235077"/>
              <a:ext cx="490518" cy="397545"/>
            </a:xfrm>
            <a:prstGeom prst="rect">
              <a:avLst/>
            </a:prstGeom>
            <a:noFill/>
            <a:ln w="25400">
              <a:noFill/>
              <a:miter lim="800000"/>
              <a:headEnd/>
              <a:tailEnd/>
            </a:ln>
          </p:spPr>
          <p:txBody>
            <a:bodyPr wrap="none" lIns="90487" tIns="44450" rIns="90487" bIns="44450">
              <a:prstTxWarp prst="textNoShape">
                <a:avLst/>
              </a:prstTxWarp>
              <a:spAutoFit/>
            </a:bodyPr>
            <a:lstStyle/>
            <a:p>
              <a:pPr eaLnBrk="0" hangingPunct="0"/>
              <a:r>
                <a:rPr lang="en-US" sz="2000" b="0" dirty="0">
                  <a:latin typeface="Courier New" panose="02070309020205020404" pitchFamily="49" charset="0"/>
                  <a:cs typeface="Courier New" panose="02070309020205020404" pitchFamily="49" charset="0"/>
                </a:rPr>
                <a:t>16</a:t>
              </a:r>
            </a:p>
          </p:txBody>
        </p:sp>
        <p:sp>
          <p:nvSpPr>
            <p:cNvPr id="19" name="Rectangle 12">
              <a:extLst>
                <a:ext uri="{FF2B5EF4-FFF2-40B4-BE49-F238E27FC236}">
                  <a16:creationId xmlns:a16="http://schemas.microsoft.com/office/drawing/2014/main" id="{F4340980-B4E8-E54B-9970-7D0429785017}"/>
                </a:ext>
              </a:extLst>
            </p:cNvPr>
            <p:cNvSpPr>
              <a:spLocks noChangeArrowheads="1"/>
            </p:cNvSpPr>
            <p:nvPr>
              <p:custDataLst>
                <p:tags r:id="rId9"/>
              </p:custDataLst>
            </p:nvPr>
          </p:nvSpPr>
          <p:spPr bwMode="auto">
            <a:xfrm>
              <a:off x="7913706" y="1822337"/>
              <a:ext cx="3069950" cy="431800"/>
            </a:xfrm>
            <a:prstGeom prst="rect">
              <a:avLst/>
            </a:prstGeom>
            <a:solidFill>
              <a:schemeClr val="bg2">
                <a:lumMod val="20000"/>
                <a:lumOff val="80000"/>
              </a:schemeClr>
            </a:solidFill>
            <a:ln w="25400">
              <a:solidFill>
                <a:schemeClr val="tx1"/>
              </a:solidFill>
              <a:miter lim="800000"/>
              <a:headEnd/>
              <a:tailEnd/>
            </a:ln>
          </p:spPr>
          <p:txBody>
            <a:bodyPr wrap="none" lIns="90487" tIns="44450" rIns="90487" bIns="44450" anchor="ctr">
              <a:prstTxWarp prst="textNoShape">
                <a:avLst/>
              </a:prstTxWarp>
            </a:bodyPr>
            <a:lstStyle/>
            <a:p>
              <a:pPr algn="ctr" eaLnBrk="0" hangingPunct="0"/>
              <a:r>
                <a:rPr lang="en-US" sz="2000" b="0" dirty="0">
                  <a:latin typeface="Courier New" panose="02070309020205020404" pitchFamily="49" charset="0"/>
                  <a:cs typeface="Courier New" panose="02070309020205020404" pitchFamily="49" charset="0"/>
                </a:rPr>
                <a:t>?????????</a:t>
              </a:r>
            </a:p>
          </p:txBody>
        </p:sp>
      </p:grpSp>
      <p:sp>
        <p:nvSpPr>
          <p:cNvPr id="23" name="Rectangle 2">
            <a:extLst>
              <a:ext uri="{FF2B5EF4-FFF2-40B4-BE49-F238E27FC236}">
                <a16:creationId xmlns:a16="http://schemas.microsoft.com/office/drawing/2014/main" id="{1BDB4698-205F-7B49-9E37-EE4B37C0AE48}"/>
              </a:ext>
            </a:extLst>
          </p:cNvPr>
          <p:cNvSpPr>
            <a:spLocks noChangeArrowheads="1"/>
          </p:cNvSpPr>
          <p:nvPr>
            <p:custDataLst>
              <p:tags r:id="rId3"/>
            </p:custDataLst>
          </p:nvPr>
        </p:nvSpPr>
        <p:spPr bwMode="auto">
          <a:xfrm>
            <a:off x="2910136" y="2064402"/>
            <a:ext cx="3296295" cy="1474763"/>
          </a:xfrm>
          <a:prstGeom prst="rect">
            <a:avLst/>
          </a:prstGeom>
          <a:solidFill>
            <a:schemeClr val="bg1">
              <a:lumMod val="95000"/>
            </a:schemeClr>
          </a:solidFill>
          <a:ln w="12700">
            <a:solidFill>
              <a:schemeClr val="tx1"/>
            </a:solidFill>
            <a:miter lim="800000"/>
            <a:headEnd/>
            <a:tailEnd/>
          </a:ln>
        </p:spPr>
        <p:txBody>
          <a:bodyPr wrap="square" lIns="90487" tIns="44450" rIns="90487" bIns="44450">
            <a:prstTxWarp prst="textNoShape">
              <a:avLst/>
            </a:prstTxWarp>
            <a:spAutoFit/>
          </a:bodyPr>
          <a:lstStyle/>
          <a:p>
            <a:pPr eaLnBrk="0" hangingPunct="0"/>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foo</a:t>
            </a:r>
            <a:r>
              <a:rPr lang="en-US" sz="1800" b="0" dirty="0">
                <a:latin typeface="Courier New" panose="02070309020205020404" pitchFamily="49" charset="0"/>
                <a:cs typeface="Courier New" panose="02070309020205020404" pitchFamily="49" charset="0"/>
              </a:rPr>
              <a:t> {</a:t>
            </a:r>
          </a:p>
          <a:p>
            <a:pPr eaLnBrk="0" hangingPunct="0"/>
            <a:r>
              <a:rPr lang="en-US" sz="1800" dirty="0">
                <a:latin typeface="Courier New" panose="02070309020205020404" pitchFamily="49" charset="0"/>
                <a:cs typeface="Courier New" panose="02070309020205020404" pitchFamily="49" charset="0"/>
              </a:rPr>
              <a:t>    long</a:t>
            </a:r>
            <a:r>
              <a:rPr lang="en-US" sz="1800" b="0" dirty="0">
                <a:latin typeface="Courier New" panose="02070309020205020404" pitchFamily="49" charset="0"/>
                <a:cs typeface="Courier New" panose="02070309020205020404" pitchFamily="49" charset="0"/>
              </a:rPr>
              <a:t> a;</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long</a:t>
            </a:r>
            <a:r>
              <a:rPr lang="en-US" sz="1800" b="0" dirty="0">
                <a:latin typeface="Courier New" panose="02070309020205020404" pitchFamily="49" charset="0"/>
                <a:cs typeface="Courier New" panose="02070309020205020404" pitchFamily="49" charset="0"/>
              </a:rPr>
              <a:t> b;</a:t>
            </a:r>
          </a:p>
          <a:p>
            <a:pPr eaLnBrk="0" hangingPunct="0"/>
            <a:r>
              <a:rPr lang="en-US" sz="1800" b="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foo</a:t>
            </a:r>
            <a:r>
              <a:rPr lang="en-US" sz="180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my_foo</a:t>
            </a:r>
            <a:r>
              <a:rPr lang="en-US" sz="1800" b="0" dirty="0">
                <a:latin typeface="Courier New" panose="02070309020205020404" pitchFamily="49" charset="0"/>
                <a:cs typeface="Courier New" panose="02070309020205020404" pitchFamily="49" charset="0"/>
              </a:rPr>
              <a:t>;</a:t>
            </a:r>
          </a:p>
          <a:p>
            <a:pPr eaLnBrk="0" hangingPunct="0"/>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796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7E0C-0924-4AD3-C73F-C8D060BBB3CE}"/>
              </a:ext>
            </a:extLst>
          </p:cNvPr>
          <p:cNvSpPr>
            <a:spLocks noGrp="1"/>
          </p:cNvSpPr>
          <p:nvPr>
            <p:ph type="title"/>
          </p:nvPr>
        </p:nvSpPr>
        <p:spPr/>
        <p:txBody>
          <a:bodyPr/>
          <a:lstStyle/>
          <a:p>
            <a:r>
              <a:rPr lang="en-US" dirty="0"/>
              <a:t>Array in Struct vs. Array of structs</a:t>
            </a:r>
          </a:p>
        </p:txBody>
      </p:sp>
      <p:sp>
        <p:nvSpPr>
          <p:cNvPr id="4" name="Slide Number Placeholder 3">
            <a:extLst>
              <a:ext uri="{FF2B5EF4-FFF2-40B4-BE49-F238E27FC236}">
                <a16:creationId xmlns:a16="http://schemas.microsoft.com/office/drawing/2014/main" id="{5043F0CE-8C00-1DDB-AA05-9C20E566E267}"/>
              </a:ext>
            </a:extLst>
          </p:cNvPr>
          <p:cNvSpPr>
            <a:spLocks noGrp="1"/>
          </p:cNvSpPr>
          <p:nvPr>
            <p:ph type="sldNum" sz="quarter" idx="10"/>
          </p:nvPr>
        </p:nvSpPr>
        <p:spPr/>
        <p:txBody>
          <a:bodyPr/>
          <a:lstStyle/>
          <a:p>
            <a:fld id="{7CBE8339-D2AD-46DC-A898-FD1E949067F0}" type="slidenum">
              <a:rPr lang="en-US" smtClean="0"/>
              <a:pPr/>
              <a:t>25</a:t>
            </a:fld>
            <a:endParaRPr lang="en-US" dirty="0"/>
          </a:p>
        </p:txBody>
      </p:sp>
      <p:sp>
        <p:nvSpPr>
          <p:cNvPr id="6" name="TextBox 5">
            <a:extLst>
              <a:ext uri="{FF2B5EF4-FFF2-40B4-BE49-F238E27FC236}">
                <a16:creationId xmlns:a16="http://schemas.microsoft.com/office/drawing/2014/main" id="{EB0B151A-1728-EAD9-83A4-B1C6BFD141BE}"/>
              </a:ext>
            </a:extLst>
          </p:cNvPr>
          <p:cNvSpPr txBox="1"/>
          <p:nvPr/>
        </p:nvSpPr>
        <p:spPr>
          <a:xfrm>
            <a:off x="-9041" y="1197677"/>
            <a:ext cx="4581041" cy="5632311"/>
          </a:xfrm>
          <a:prstGeom prst="rect">
            <a:avLst/>
          </a:prstGeom>
          <a:solidFill>
            <a:schemeClr val="tx1"/>
          </a:solidFill>
        </p:spPr>
        <p:txBody>
          <a:bodyPr wrap="square">
            <a:spAutoFit/>
          </a:bodyPr>
          <a:lstStyle/>
          <a:p>
            <a:pPr>
              <a:buNone/>
            </a:pPr>
            <a:r>
              <a:rPr lang="en-US" b="0" i="1" dirty="0">
                <a:solidFill>
                  <a:srgbClr val="66D9EF"/>
                </a:solidFill>
                <a:effectLst/>
                <a:latin typeface="Menlo" panose="020B0609030804020204" pitchFamily="49" charset="0"/>
              </a:rPr>
              <a:t>struct</a:t>
            </a:r>
            <a:r>
              <a:rPr lang="en-US" b="0" dirty="0">
                <a:solidFill>
                  <a:srgbClr val="F8F8F2"/>
                </a:solidFill>
                <a:effectLst/>
                <a:latin typeface="Menlo" panose="020B0609030804020204" pitchFamily="49" charset="0"/>
              </a:rPr>
              <a:t> </a:t>
            </a:r>
            <a:r>
              <a:rPr lang="en-US" b="0" dirty="0" err="1">
                <a:solidFill>
                  <a:srgbClr val="F8F8F2"/>
                </a:solidFill>
                <a:effectLst/>
                <a:latin typeface="Menlo" panose="020B0609030804020204" pitchFamily="49" charset="0"/>
              </a:rPr>
              <a:t>struct_w_array</a:t>
            </a:r>
            <a:r>
              <a:rPr lang="en-US" b="0" dirty="0">
                <a:solidFill>
                  <a:srgbClr val="F8F8F2"/>
                </a:solidFill>
                <a:effectLst/>
                <a:latin typeface="Menlo" panose="020B0609030804020204" pitchFamily="49" charset="0"/>
              </a:rPr>
              <a:t> {</a:t>
            </a:r>
          </a:p>
          <a:p>
            <a:pPr>
              <a:buNone/>
            </a:pPr>
            <a:r>
              <a:rPr lang="en-US" b="0" i="1" dirty="0">
                <a:solidFill>
                  <a:srgbClr val="66D9EF"/>
                </a:solidFill>
                <a:effectLst/>
                <a:latin typeface="Menlo" panose="020B0609030804020204" pitchFamily="49" charset="0"/>
              </a:rPr>
              <a:t>int</a:t>
            </a:r>
            <a:r>
              <a:rPr lang="en-US" b="0" dirty="0">
                <a:solidFill>
                  <a:srgbClr val="F8F8F2"/>
                </a:solidFill>
                <a:effectLst/>
                <a:latin typeface="Menlo" panose="020B0609030804020204" pitchFamily="49" charset="0"/>
              </a:rPr>
              <a:t> id;</a:t>
            </a:r>
            <a:r>
              <a:rPr lang="en-US" b="0" dirty="0">
                <a:solidFill>
                  <a:srgbClr val="75715E"/>
                </a:solidFill>
                <a:effectLst/>
                <a:latin typeface="Menlo" panose="020B0609030804020204" pitchFamily="49" charset="0"/>
              </a:rPr>
              <a:t> // offset 0</a:t>
            </a:r>
            <a:endParaRPr lang="en-US" b="0" dirty="0">
              <a:solidFill>
                <a:srgbClr val="F8F8F2"/>
              </a:solidFill>
              <a:effectLst/>
              <a:latin typeface="Menlo" panose="020B0609030804020204" pitchFamily="49" charset="0"/>
            </a:endParaRPr>
          </a:p>
          <a:p>
            <a:pPr>
              <a:buNone/>
            </a:pPr>
            <a:r>
              <a:rPr lang="en-US" b="0" i="1" dirty="0">
                <a:solidFill>
                  <a:srgbClr val="66D9EF"/>
                </a:solidFill>
                <a:effectLst/>
                <a:latin typeface="Menlo" panose="020B0609030804020204" pitchFamily="49" charset="0"/>
              </a:rPr>
              <a:t>float</a:t>
            </a:r>
            <a:r>
              <a:rPr lang="en-US" b="0" dirty="0">
                <a:solidFill>
                  <a:srgbClr val="F8F8F2"/>
                </a:solidFill>
                <a:effectLst/>
                <a:latin typeface="Menlo" panose="020B0609030804020204" pitchFamily="49" charset="0"/>
              </a:rPr>
              <a:t> data[</a:t>
            </a:r>
            <a:r>
              <a:rPr lang="en-US" b="0" dirty="0">
                <a:solidFill>
                  <a:srgbClr val="AE81FF"/>
                </a:solidFill>
                <a:effectLst/>
                <a:latin typeface="Menlo" panose="020B0609030804020204" pitchFamily="49" charset="0"/>
              </a:rPr>
              <a:t>4</a:t>
            </a:r>
            <a:r>
              <a:rPr lang="en-US" b="0" dirty="0">
                <a:solidFill>
                  <a:srgbClr val="F8F8F2"/>
                </a:solidFill>
                <a:effectLst/>
                <a:latin typeface="Menlo" panose="020B0609030804020204" pitchFamily="49" charset="0"/>
              </a:rPr>
              <a:t>];</a:t>
            </a:r>
            <a:r>
              <a:rPr lang="en-US" b="0" dirty="0">
                <a:solidFill>
                  <a:srgbClr val="75715E"/>
                </a:solidFill>
                <a:effectLst/>
                <a:latin typeface="Menlo" panose="020B0609030804020204" pitchFamily="49" charset="0"/>
              </a:rPr>
              <a:t> offset 4</a:t>
            </a:r>
          </a:p>
          <a:p>
            <a:pPr>
              <a:buNone/>
            </a:pPr>
            <a:r>
              <a:rPr lang="en-US" b="0" dirty="0">
                <a:solidFill>
                  <a:srgbClr val="F8F8F2"/>
                </a:solidFill>
                <a:latin typeface="Menlo" panose="020B0609030804020204" pitchFamily="49" charset="0"/>
              </a:rPr>
              <a:t>};</a:t>
            </a:r>
          </a:p>
          <a:p>
            <a:pPr>
              <a:buNone/>
            </a:pPr>
            <a:r>
              <a:rPr lang="en-US" b="0" dirty="0" err="1">
                <a:solidFill>
                  <a:srgbClr val="F8F8F2"/>
                </a:solidFill>
                <a:latin typeface="Menlo" panose="020B0609030804020204" pitchFamily="49" charset="0"/>
              </a:rPr>
              <a:t>struct_w_arry</a:t>
            </a:r>
            <a:r>
              <a:rPr lang="en-US" b="0" dirty="0">
                <a:solidFill>
                  <a:srgbClr val="F8F8F2"/>
                </a:solidFill>
                <a:latin typeface="Menlo" panose="020B0609030804020204" pitchFamily="49" charset="0"/>
              </a:rPr>
              <a:t> object;</a:t>
            </a:r>
          </a:p>
          <a:p>
            <a:pPr>
              <a:buNone/>
            </a:pPr>
            <a:endParaRPr lang="en-US" b="0" dirty="0">
              <a:solidFill>
                <a:srgbClr val="F8F8F2"/>
              </a:solidFill>
              <a:latin typeface="Menlo" panose="020B0609030804020204" pitchFamily="49" charset="0"/>
            </a:endParaRPr>
          </a:p>
          <a:p>
            <a:pPr>
              <a:buNone/>
            </a:pPr>
            <a:r>
              <a:rPr lang="en-US" b="0" dirty="0">
                <a:solidFill>
                  <a:srgbClr val="75715E"/>
                </a:solidFill>
                <a:latin typeface="Menlo" panose="020B0609030804020204" pitchFamily="49" charset="0"/>
              </a:rPr>
              <a:t># </a:t>
            </a:r>
            <a:r>
              <a:rPr lang="en-US" b="0" dirty="0" err="1">
                <a:solidFill>
                  <a:srgbClr val="75715E"/>
                </a:solidFill>
                <a:latin typeface="Menlo" panose="020B0609030804020204" pitchFamily="49" charset="0"/>
              </a:rPr>
              <a:t>obj.data</a:t>
            </a:r>
            <a:r>
              <a:rPr lang="en-US" b="0" dirty="0">
                <a:solidFill>
                  <a:srgbClr val="75715E"/>
                </a:solidFill>
                <a:latin typeface="Menlo" panose="020B0609030804020204" pitchFamily="49" charset="0"/>
              </a:rPr>
              <a:t>[</a:t>
            </a:r>
            <a:r>
              <a:rPr lang="en-US" b="0" dirty="0" err="1">
                <a:solidFill>
                  <a:srgbClr val="75715E"/>
                </a:solidFill>
                <a:latin typeface="Menlo" panose="020B0609030804020204" pitchFamily="49" charset="0"/>
              </a:rPr>
              <a:t>i</a:t>
            </a:r>
            <a:r>
              <a:rPr lang="en-US" b="0" dirty="0">
                <a:solidFill>
                  <a:srgbClr val="75715E"/>
                </a:solidFill>
                <a:latin typeface="Menlo" panose="020B0609030804020204" pitchFamily="49" charset="0"/>
              </a:rPr>
              <a:t>]</a:t>
            </a:r>
          </a:p>
          <a:p>
            <a:pPr>
              <a:buNone/>
            </a:pPr>
            <a:r>
              <a:rPr lang="en-US" b="0" dirty="0">
                <a:solidFill>
                  <a:srgbClr val="75715E"/>
                </a:solidFill>
                <a:latin typeface="Menlo" panose="020B0609030804020204" pitchFamily="49" charset="0"/>
              </a:rPr>
              <a:t> </a:t>
            </a:r>
            <a:r>
              <a:rPr lang="en-US" b="0" dirty="0" err="1">
                <a:solidFill>
                  <a:srgbClr val="F8F8F2"/>
                </a:solidFill>
                <a:latin typeface="Menlo" panose="020B0609030804020204" pitchFamily="49" charset="0"/>
              </a:rPr>
              <a:t>addr_data_i</a:t>
            </a:r>
            <a:r>
              <a:rPr lang="en-US" b="0" dirty="0">
                <a:solidFill>
                  <a:srgbClr val="F8F8F2"/>
                </a:solidFill>
                <a:latin typeface="Menlo" panose="020B0609030804020204" pitchFamily="49" charset="0"/>
              </a:rPr>
              <a:t> = &amp;object </a:t>
            </a:r>
          </a:p>
          <a:p>
            <a:pPr>
              <a:buNone/>
            </a:pPr>
            <a:r>
              <a:rPr lang="en-US" b="0" dirty="0">
                <a:solidFill>
                  <a:srgbClr val="F8F8F2"/>
                </a:solidFill>
                <a:latin typeface="Menlo" panose="020B0609030804020204" pitchFamily="49" charset="0"/>
              </a:rPr>
              <a:t> + 4 // offset of data[0]</a:t>
            </a:r>
          </a:p>
          <a:p>
            <a:pPr>
              <a:buNone/>
            </a:pPr>
            <a:r>
              <a:rPr lang="en-US" b="0" dirty="0">
                <a:solidFill>
                  <a:srgbClr val="F8F8F2"/>
                </a:solidFill>
                <a:latin typeface="Menlo" panose="020B0609030804020204" pitchFamily="49" charset="0"/>
              </a:rPr>
              <a:t> + </a:t>
            </a:r>
            <a:r>
              <a:rPr lang="en-US" b="0" dirty="0" err="1">
                <a:solidFill>
                  <a:srgbClr val="F8F8F2"/>
                </a:solidFill>
                <a:latin typeface="Menlo" panose="020B0609030804020204" pitchFamily="49" charset="0"/>
              </a:rPr>
              <a:t>i</a:t>
            </a:r>
            <a:r>
              <a:rPr lang="en-US" b="0" dirty="0">
                <a:solidFill>
                  <a:srgbClr val="F8F8F2"/>
                </a:solidFill>
                <a:latin typeface="Menlo" panose="020B0609030804020204" pitchFamily="49" charset="0"/>
              </a:rPr>
              <a:t> * </a:t>
            </a:r>
            <a:r>
              <a:rPr lang="en-US" b="0" dirty="0" err="1">
                <a:solidFill>
                  <a:srgbClr val="F8F8F2"/>
                </a:solidFill>
                <a:latin typeface="Menlo" panose="020B0609030804020204" pitchFamily="49" charset="0"/>
              </a:rPr>
              <a:t>sizeof</a:t>
            </a:r>
            <a:r>
              <a:rPr lang="en-US" b="0" dirty="0">
                <a:solidFill>
                  <a:srgbClr val="F8F8F2"/>
                </a:solidFill>
                <a:latin typeface="Menlo" panose="020B0609030804020204" pitchFamily="49" charset="0"/>
              </a:rPr>
              <a:t>(float); //</a:t>
            </a:r>
            <a:r>
              <a:rPr lang="en-US" b="0" dirty="0" err="1">
                <a:solidFill>
                  <a:srgbClr val="F8F8F2"/>
                </a:solidFill>
                <a:latin typeface="Menlo" panose="020B0609030804020204" pitchFamily="49" charset="0"/>
              </a:rPr>
              <a:t>ith</a:t>
            </a:r>
            <a:r>
              <a:rPr lang="en-US" b="0" dirty="0">
                <a:solidFill>
                  <a:srgbClr val="F8F8F2"/>
                </a:solidFill>
                <a:latin typeface="Menlo" panose="020B0609030804020204" pitchFamily="49" charset="0"/>
              </a:rPr>
              <a:t> </a:t>
            </a:r>
            <a:r>
              <a:rPr lang="en-US" b="0" dirty="0" err="1">
                <a:solidFill>
                  <a:srgbClr val="F8F8F2"/>
                </a:solidFill>
                <a:latin typeface="Menlo" panose="020B0609030804020204" pitchFamily="49" charset="0"/>
              </a:rPr>
              <a:t>elem</a:t>
            </a:r>
            <a:endParaRPr lang="en-US" b="0" dirty="0">
              <a:solidFill>
                <a:srgbClr val="F8F8F2"/>
              </a:solidFill>
              <a:effectLst/>
              <a:latin typeface="Menlo" panose="020B0609030804020204" pitchFamily="49" charset="0"/>
            </a:endParaRPr>
          </a:p>
          <a:p>
            <a:pPr>
              <a:buNone/>
            </a:pPr>
            <a:r>
              <a:rPr lang="en-US" b="0" dirty="0">
                <a:solidFill>
                  <a:srgbClr val="F8F8F2"/>
                </a:solidFill>
                <a:effectLst/>
                <a:latin typeface="Menlo" panose="020B0609030804020204" pitchFamily="49" charset="0"/>
              </a:rPr>
              <a:t>};</a:t>
            </a:r>
          </a:p>
          <a:p>
            <a:pPr>
              <a:buNone/>
            </a:pPr>
            <a:br>
              <a:rPr lang="en-US" b="0" dirty="0">
                <a:solidFill>
                  <a:srgbClr val="F8F8F2"/>
                </a:solidFill>
                <a:effectLst/>
                <a:latin typeface="Menlo" panose="020B0609030804020204" pitchFamily="49" charset="0"/>
              </a:rPr>
            </a:br>
            <a:endParaRPr lang="en-US" b="0" dirty="0">
              <a:solidFill>
                <a:srgbClr val="F8F8F2"/>
              </a:solidFill>
              <a:effectLst/>
              <a:latin typeface="Menlo" panose="020B0609030804020204" pitchFamily="49" charset="0"/>
            </a:endParaRPr>
          </a:p>
        </p:txBody>
      </p:sp>
      <p:sp>
        <p:nvSpPr>
          <p:cNvPr id="7" name="TextBox 6">
            <a:extLst>
              <a:ext uri="{FF2B5EF4-FFF2-40B4-BE49-F238E27FC236}">
                <a16:creationId xmlns:a16="http://schemas.microsoft.com/office/drawing/2014/main" id="{28CE8836-2E1E-2888-6D45-C6EC51F7218A}"/>
              </a:ext>
            </a:extLst>
          </p:cNvPr>
          <p:cNvSpPr txBox="1"/>
          <p:nvPr/>
        </p:nvSpPr>
        <p:spPr>
          <a:xfrm>
            <a:off x="4698569" y="1197678"/>
            <a:ext cx="4419600" cy="5632311"/>
          </a:xfrm>
          <a:prstGeom prst="rect">
            <a:avLst/>
          </a:prstGeom>
          <a:solidFill>
            <a:schemeClr val="tx1"/>
          </a:solidFill>
        </p:spPr>
        <p:txBody>
          <a:bodyPr wrap="square">
            <a:spAutoFit/>
          </a:bodyPr>
          <a:lstStyle/>
          <a:p>
            <a:pPr>
              <a:buNone/>
            </a:pPr>
            <a:r>
              <a:rPr lang="en-US" b="0" i="1" dirty="0">
                <a:solidFill>
                  <a:srgbClr val="66D9EF"/>
                </a:solidFill>
                <a:effectLst/>
                <a:latin typeface="Menlo" panose="020B0609030804020204" pitchFamily="49" charset="0"/>
              </a:rPr>
              <a:t>struct</a:t>
            </a:r>
            <a:r>
              <a:rPr lang="en-US" b="0" dirty="0">
                <a:solidFill>
                  <a:srgbClr val="F8F8F2"/>
                </a:solidFill>
                <a:effectLst/>
                <a:latin typeface="Menlo" panose="020B0609030804020204" pitchFamily="49" charset="0"/>
              </a:rPr>
              <a:t> </a:t>
            </a:r>
            <a:r>
              <a:rPr lang="en-US" b="0" dirty="0" err="1">
                <a:solidFill>
                  <a:srgbClr val="F8F8F2"/>
                </a:solidFill>
                <a:effectLst/>
                <a:latin typeface="Menlo" panose="020B0609030804020204" pitchFamily="49" charset="0"/>
              </a:rPr>
              <a:t>aos</a:t>
            </a:r>
            <a:r>
              <a:rPr lang="en-US" b="0" dirty="0">
                <a:solidFill>
                  <a:srgbClr val="F8F8F2"/>
                </a:solidFill>
                <a:effectLst/>
                <a:latin typeface="Menlo" panose="020B0609030804020204" pitchFamily="49" charset="0"/>
              </a:rPr>
              <a:t> {</a:t>
            </a:r>
          </a:p>
          <a:p>
            <a:pPr>
              <a:buNone/>
            </a:pPr>
            <a:r>
              <a:rPr lang="en-US" b="0" i="1" dirty="0">
                <a:solidFill>
                  <a:srgbClr val="66D9EF"/>
                </a:solidFill>
                <a:effectLst/>
                <a:latin typeface="Menlo" panose="020B0609030804020204" pitchFamily="49" charset="0"/>
              </a:rPr>
              <a:t>int</a:t>
            </a:r>
            <a:r>
              <a:rPr lang="en-US" b="0" dirty="0">
                <a:solidFill>
                  <a:srgbClr val="F8F8F2"/>
                </a:solidFill>
                <a:effectLst/>
                <a:latin typeface="Menlo" panose="020B0609030804020204" pitchFamily="49" charset="0"/>
              </a:rPr>
              <a:t> id;</a:t>
            </a:r>
            <a:r>
              <a:rPr lang="en-US" b="0" dirty="0">
                <a:solidFill>
                  <a:srgbClr val="75715E"/>
                </a:solidFill>
                <a:effectLst/>
                <a:latin typeface="Menlo" panose="020B0609030804020204" pitchFamily="49" charset="0"/>
              </a:rPr>
              <a:t> // offset 0</a:t>
            </a:r>
            <a:endParaRPr lang="en-US" b="0" dirty="0">
              <a:solidFill>
                <a:srgbClr val="F8F8F2"/>
              </a:solidFill>
              <a:effectLst/>
              <a:latin typeface="Menlo" panose="020B0609030804020204" pitchFamily="49" charset="0"/>
            </a:endParaRPr>
          </a:p>
          <a:p>
            <a:pPr>
              <a:buNone/>
            </a:pPr>
            <a:r>
              <a:rPr lang="en-US" b="0" i="1" dirty="0">
                <a:solidFill>
                  <a:srgbClr val="66D9EF"/>
                </a:solidFill>
                <a:effectLst/>
                <a:latin typeface="Menlo" panose="020B0609030804020204" pitchFamily="49" charset="0"/>
              </a:rPr>
              <a:t>float</a:t>
            </a:r>
            <a:r>
              <a:rPr lang="en-US" b="0" dirty="0">
                <a:solidFill>
                  <a:srgbClr val="F8F8F2"/>
                </a:solidFill>
                <a:effectLst/>
                <a:latin typeface="Menlo" panose="020B0609030804020204" pitchFamily="49" charset="0"/>
              </a:rPr>
              <a:t> data;</a:t>
            </a:r>
            <a:r>
              <a:rPr lang="en-US" b="0" dirty="0">
                <a:solidFill>
                  <a:srgbClr val="75715E"/>
                </a:solidFill>
                <a:effectLst/>
                <a:latin typeface="Menlo" panose="020B0609030804020204" pitchFamily="49" charset="0"/>
              </a:rPr>
              <a:t> offset 4</a:t>
            </a:r>
          </a:p>
          <a:p>
            <a:pPr>
              <a:buNone/>
            </a:pPr>
            <a:r>
              <a:rPr lang="en-US" b="0" dirty="0">
                <a:solidFill>
                  <a:srgbClr val="F8F8F2"/>
                </a:solidFill>
                <a:latin typeface="Menlo" panose="020B0609030804020204" pitchFamily="49" charset="0"/>
              </a:rPr>
              <a:t>};</a:t>
            </a:r>
          </a:p>
          <a:p>
            <a:pPr>
              <a:buNone/>
            </a:pPr>
            <a:r>
              <a:rPr lang="en-US" b="0" dirty="0" err="1">
                <a:solidFill>
                  <a:srgbClr val="F8F8F2"/>
                </a:solidFill>
                <a:latin typeface="Menlo" panose="020B0609030804020204" pitchFamily="49" charset="0"/>
              </a:rPr>
              <a:t>aos</a:t>
            </a:r>
            <a:r>
              <a:rPr lang="en-US" b="0" dirty="0">
                <a:solidFill>
                  <a:srgbClr val="F8F8F2"/>
                </a:solidFill>
                <a:latin typeface="Menlo" panose="020B0609030804020204" pitchFamily="49" charset="0"/>
              </a:rPr>
              <a:t> obj[4];</a:t>
            </a:r>
          </a:p>
          <a:p>
            <a:pPr>
              <a:buNone/>
            </a:pPr>
            <a:endParaRPr lang="en-US" b="0" dirty="0">
              <a:solidFill>
                <a:srgbClr val="F8F8F2"/>
              </a:solidFill>
              <a:latin typeface="Menlo" panose="020B0609030804020204" pitchFamily="49" charset="0"/>
            </a:endParaRPr>
          </a:p>
          <a:p>
            <a:pPr>
              <a:buNone/>
            </a:pPr>
            <a:r>
              <a:rPr lang="en-US" b="0" dirty="0">
                <a:solidFill>
                  <a:srgbClr val="75715E"/>
                </a:solidFill>
                <a:latin typeface="Menlo" panose="020B0609030804020204" pitchFamily="49" charset="0"/>
              </a:rPr>
              <a:t># obj[</a:t>
            </a:r>
            <a:r>
              <a:rPr lang="en-US" b="0" dirty="0" err="1">
                <a:solidFill>
                  <a:srgbClr val="75715E"/>
                </a:solidFill>
                <a:latin typeface="Menlo" panose="020B0609030804020204" pitchFamily="49" charset="0"/>
              </a:rPr>
              <a:t>i</a:t>
            </a:r>
            <a:r>
              <a:rPr lang="en-US" b="0" dirty="0">
                <a:solidFill>
                  <a:srgbClr val="75715E"/>
                </a:solidFill>
                <a:latin typeface="Menlo" panose="020B0609030804020204" pitchFamily="49" charset="0"/>
              </a:rPr>
              <a:t>].data</a:t>
            </a:r>
          </a:p>
          <a:p>
            <a:pPr>
              <a:buNone/>
            </a:pPr>
            <a:r>
              <a:rPr lang="en-US" b="0" dirty="0">
                <a:solidFill>
                  <a:srgbClr val="75715E"/>
                </a:solidFill>
                <a:latin typeface="Menlo" panose="020B0609030804020204" pitchFamily="49" charset="0"/>
              </a:rPr>
              <a:t> </a:t>
            </a:r>
            <a:r>
              <a:rPr lang="en-US" b="0" dirty="0" err="1">
                <a:solidFill>
                  <a:srgbClr val="F8F8F2"/>
                </a:solidFill>
                <a:latin typeface="Menlo" panose="020B0609030804020204" pitchFamily="49" charset="0"/>
              </a:rPr>
              <a:t>addr_data_i</a:t>
            </a:r>
            <a:r>
              <a:rPr lang="en-US" b="0" dirty="0">
                <a:solidFill>
                  <a:srgbClr val="F8F8F2"/>
                </a:solidFill>
                <a:latin typeface="Menlo" panose="020B0609030804020204" pitchFamily="49" charset="0"/>
              </a:rPr>
              <a:t> = &amp;obj[0]         + </a:t>
            </a:r>
            <a:r>
              <a:rPr lang="en-US" b="0" dirty="0" err="1">
                <a:solidFill>
                  <a:srgbClr val="F8F8F2"/>
                </a:solidFill>
                <a:latin typeface="Menlo" panose="020B0609030804020204" pitchFamily="49" charset="0"/>
              </a:rPr>
              <a:t>i</a:t>
            </a:r>
            <a:r>
              <a:rPr lang="en-US" b="0" dirty="0">
                <a:solidFill>
                  <a:srgbClr val="F8F8F2"/>
                </a:solidFill>
                <a:latin typeface="Menlo" panose="020B0609030804020204" pitchFamily="49" charset="0"/>
              </a:rPr>
              <a:t> * 8 // size of </a:t>
            </a:r>
            <a:r>
              <a:rPr lang="en-US" b="0" dirty="0" err="1">
                <a:solidFill>
                  <a:srgbClr val="F8F8F2"/>
                </a:solidFill>
                <a:latin typeface="Menlo" panose="020B0609030804020204" pitchFamily="49" charset="0"/>
              </a:rPr>
              <a:t>aos</a:t>
            </a:r>
            <a:r>
              <a:rPr lang="en-US" b="0" dirty="0">
                <a:solidFill>
                  <a:srgbClr val="F8F8F2"/>
                </a:solidFill>
                <a:latin typeface="Menlo" panose="020B0609030804020204" pitchFamily="49" charset="0"/>
              </a:rPr>
              <a:t> including padding </a:t>
            </a:r>
            <a:r>
              <a:rPr lang="en-US" b="0" dirty="0" err="1">
                <a:solidFill>
                  <a:srgbClr val="F8F8F2"/>
                </a:solidFill>
                <a:latin typeface="Menlo" panose="020B0609030804020204" pitchFamily="49" charset="0"/>
              </a:rPr>
              <a:t>etc</a:t>
            </a:r>
            <a:endParaRPr lang="en-US" b="0" dirty="0">
              <a:solidFill>
                <a:srgbClr val="F8F8F2"/>
              </a:solidFill>
              <a:latin typeface="Menlo" panose="020B0609030804020204" pitchFamily="49" charset="0"/>
            </a:endParaRPr>
          </a:p>
          <a:p>
            <a:pPr>
              <a:buNone/>
            </a:pPr>
            <a:r>
              <a:rPr lang="en-US" b="0" dirty="0">
                <a:solidFill>
                  <a:srgbClr val="F8F8F2"/>
                </a:solidFill>
                <a:latin typeface="Menlo" panose="020B0609030804020204" pitchFamily="49" charset="0"/>
              </a:rPr>
              <a:t>+ 4   // offset data within it</a:t>
            </a:r>
            <a:endParaRPr lang="en-US" b="0" dirty="0">
              <a:solidFill>
                <a:srgbClr val="F8F8F2"/>
              </a:solidFill>
              <a:effectLst/>
              <a:latin typeface="Menlo" panose="020B0609030804020204" pitchFamily="49" charset="0"/>
            </a:endParaRPr>
          </a:p>
          <a:p>
            <a:pPr>
              <a:buNone/>
            </a:pPr>
            <a:r>
              <a:rPr lang="en-US" b="0" dirty="0">
                <a:solidFill>
                  <a:srgbClr val="F8F8F2"/>
                </a:solidFill>
                <a:effectLst/>
                <a:latin typeface="Menlo" panose="020B0609030804020204" pitchFamily="49" charset="0"/>
              </a:rPr>
              <a:t>};</a:t>
            </a:r>
          </a:p>
          <a:p>
            <a:pPr>
              <a:buNone/>
            </a:pPr>
            <a:br>
              <a:rPr lang="en-US" b="0" dirty="0">
                <a:solidFill>
                  <a:srgbClr val="F8F8F2"/>
                </a:solidFill>
                <a:effectLst/>
                <a:latin typeface="Menlo" panose="020B0609030804020204" pitchFamily="49" charset="0"/>
              </a:rPr>
            </a:br>
            <a:endParaRPr lang="en-US" b="0" dirty="0">
              <a:solidFill>
                <a:srgbClr val="F8F8F2"/>
              </a:solidFill>
              <a:effectLst/>
              <a:latin typeface="Menlo" panose="020B0609030804020204" pitchFamily="49" charset="0"/>
            </a:endParaRPr>
          </a:p>
        </p:txBody>
      </p:sp>
    </p:spTree>
    <p:extLst>
      <p:ext uri="{BB962C8B-B14F-4D97-AF65-F5344CB8AC3E}">
        <p14:creationId xmlns:p14="http://schemas.microsoft.com/office/powerpoint/2010/main" val="3957739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12D1-7E2D-CD46-6406-8CA675E4E72E}"/>
              </a:ext>
            </a:extLst>
          </p:cNvPr>
          <p:cNvSpPr>
            <a:spLocks noGrp="1"/>
          </p:cNvSpPr>
          <p:nvPr>
            <p:ph type="title"/>
          </p:nvPr>
        </p:nvSpPr>
        <p:spPr/>
        <p:txBody>
          <a:bodyPr/>
          <a:lstStyle/>
          <a:p>
            <a:r>
              <a:rPr lang="en-US" dirty="0"/>
              <a:t>Sparse Arrays (Array of Structs)</a:t>
            </a:r>
          </a:p>
        </p:txBody>
      </p:sp>
      <p:sp>
        <p:nvSpPr>
          <p:cNvPr id="4" name="Slide Number Placeholder 3">
            <a:extLst>
              <a:ext uri="{FF2B5EF4-FFF2-40B4-BE49-F238E27FC236}">
                <a16:creationId xmlns:a16="http://schemas.microsoft.com/office/drawing/2014/main" id="{EF0DE6AB-C22A-7A0C-5FD6-0B1C47922EC0}"/>
              </a:ext>
            </a:extLst>
          </p:cNvPr>
          <p:cNvSpPr>
            <a:spLocks noGrp="1"/>
          </p:cNvSpPr>
          <p:nvPr>
            <p:ph type="sldNum" sz="quarter" idx="10"/>
          </p:nvPr>
        </p:nvSpPr>
        <p:spPr/>
        <p:txBody>
          <a:bodyPr/>
          <a:lstStyle/>
          <a:p>
            <a:fld id="{7CBE8339-D2AD-46DC-A898-FD1E949067F0}" type="slidenum">
              <a:rPr lang="en-US" smtClean="0"/>
              <a:pPr/>
              <a:t>26</a:t>
            </a:fld>
            <a:endParaRPr lang="en-US" dirty="0"/>
          </a:p>
        </p:txBody>
      </p:sp>
      <p:pic>
        <p:nvPicPr>
          <p:cNvPr id="2050" name="Picture 2">
            <a:extLst>
              <a:ext uri="{FF2B5EF4-FFF2-40B4-BE49-F238E27FC236}">
                <a16:creationId xmlns:a16="http://schemas.microsoft.com/office/drawing/2014/main" id="{B7F7366C-A7FD-9CBD-3450-F2FAB7F43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04" y="1267637"/>
            <a:ext cx="60833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55FB932-DCDF-6E22-019A-6AE9C8C05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74789"/>
            <a:ext cx="7962900" cy="1206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E8A145-AD0C-51FA-4494-034B1F1F499E}"/>
              </a:ext>
            </a:extLst>
          </p:cNvPr>
          <p:cNvSpPr/>
          <p:nvPr/>
        </p:nvSpPr>
        <p:spPr>
          <a:xfrm>
            <a:off x="4065370" y="1009739"/>
            <a:ext cx="986167" cy="461665"/>
          </a:xfrm>
          <a:prstGeom prst="rect">
            <a:avLst/>
          </a:prstGeom>
        </p:spPr>
        <p:txBody>
          <a:bodyPr wrap="none">
            <a:spAutoFit/>
          </a:bodyPr>
          <a:lstStyle/>
          <a:p>
            <a:r>
              <a:rPr lang="en-US" dirty="0"/>
              <a:t>Arrays</a:t>
            </a:r>
          </a:p>
        </p:txBody>
      </p:sp>
      <p:sp>
        <p:nvSpPr>
          <p:cNvPr id="13" name="Rectangle 12">
            <a:extLst>
              <a:ext uri="{FF2B5EF4-FFF2-40B4-BE49-F238E27FC236}">
                <a16:creationId xmlns:a16="http://schemas.microsoft.com/office/drawing/2014/main" id="{E04703CA-55A4-90DD-FA88-C8ADC72173A9}"/>
              </a:ext>
            </a:extLst>
          </p:cNvPr>
          <p:cNvSpPr/>
          <p:nvPr/>
        </p:nvSpPr>
        <p:spPr>
          <a:xfrm>
            <a:off x="2853286" y="2469989"/>
            <a:ext cx="3887603" cy="461665"/>
          </a:xfrm>
          <a:prstGeom prst="rect">
            <a:avLst/>
          </a:prstGeom>
        </p:spPr>
        <p:txBody>
          <a:bodyPr wrap="none">
            <a:spAutoFit/>
          </a:bodyPr>
          <a:lstStyle/>
          <a:p>
            <a:r>
              <a:rPr lang="en-US" dirty="0"/>
              <a:t>Array of structures (non zeros)</a:t>
            </a:r>
          </a:p>
        </p:txBody>
      </p:sp>
      <p:sp>
        <p:nvSpPr>
          <p:cNvPr id="8" name="Rectangle 7">
            <a:extLst>
              <a:ext uri="{FF2B5EF4-FFF2-40B4-BE49-F238E27FC236}">
                <a16:creationId xmlns:a16="http://schemas.microsoft.com/office/drawing/2014/main" id="{6605A980-1EA0-6ADB-E23E-FCFADD719F40}"/>
              </a:ext>
            </a:extLst>
          </p:cNvPr>
          <p:cNvSpPr/>
          <p:nvPr/>
        </p:nvSpPr>
        <p:spPr>
          <a:xfrm>
            <a:off x="419100" y="3810000"/>
            <a:ext cx="7914570" cy="1200329"/>
          </a:xfrm>
          <a:prstGeom prst="rect">
            <a:avLst/>
          </a:prstGeom>
        </p:spPr>
        <p:txBody>
          <a:bodyPr wrap="square">
            <a:spAutoFit/>
          </a:bodyPr>
          <a:lstStyle/>
          <a:p>
            <a:r>
              <a:rPr lang="en-US" dirty="0">
                <a:solidFill>
                  <a:srgbClr val="333333"/>
                </a:solidFill>
              </a:rPr>
              <a:t>struct coo { int row; int col; int </a:t>
            </a:r>
            <a:r>
              <a:rPr lang="en-US" dirty="0" err="1">
                <a:solidFill>
                  <a:srgbClr val="333333"/>
                </a:solidFill>
              </a:rPr>
              <a:t>val</a:t>
            </a:r>
            <a:r>
              <a:rPr lang="en-US" dirty="0">
                <a:solidFill>
                  <a:srgbClr val="333333"/>
                </a:solidFill>
              </a:rPr>
              <a:t>; } // each non-zero </a:t>
            </a:r>
          </a:p>
          <a:p>
            <a:r>
              <a:rPr lang="en-US" dirty="0">
                <a:solidFill>
                  <a:srgbClr val="333333"/>
                </a:solidFill>
              </a:rPr>
              <a:t>int </a:t>
            </a:r>
            <a:r>
              <a:rPr lang="en-US" dirty="0" err="1">
                <a:solidFill>
                  <a:srgbClr val="333333"/>
                </a:solidFill>
              </a:rPr>
              <a:t>nnz</a:t>
            </a:r>
            <a:r>
              <a:rPr lang="en-US" dirty="0">
                <a:solidFill>
                  <a:srgbClr val="333333"/>
                </a:solidFill>
              </a:rPr>
              <a:t>                                                  // number of non zeros </a:t>
            </a:r>
          </a:p>
          <a:p>
            <a:r>
              <a:rPr lang="en-US" dirty="0">
                <a:solidFill>
                  <a:srgbClr val="333333"/>
                </a:solidFill>
              </a:rPr>
              <a:t>struct </a:t>
            </a:r>
            <a:r>
              <a:rPr lang="en-US" dirty="0" err="1">
                <a:solidFill>
                  <a:srgbClr val="333333"/>
                </a:solidFill>
              </a:rPr>
              <a:t>coo_array</a:t>
            </a:r>
            <a:r>
              <a:rPr lang="en-US" dirty="0">
                <a:solidFill>
                  <a:srgbClr val="333333"/>
                </a:solidFill>
              </a:rPr>
              <a:t>[</a:t>
            </a:r>
            <a:r>
              <a:rPr lang="en-US" dirty="0" err="1">
                <a:solidFill>
                  <a:srgbClr val="333333"/>
                </a:solidFill>
              </a:rPr>
              <a:t>nnz</a:t>
            </a:r>
            <a:r>
              <a:rPr lang="en-US" dirty="0">
                <a:solidFill>
                  <a:srgbClr val="333333"/>
                </a:solidFill>
              </a:rPr>
              <a:t>]                         // Array of non zeros</a:t>
            </a:r>
            <a:endParaRPr lang="en-US" dirty="0"/>
          </a:p>
        </p:txBody>
      </p:sp>
      <p:sp>
        <p:nvSpPr>
          <p:cNvPr id="9" name="Rectangle 8">
            <a:extLst>
              <a:ext uri="{FF2B5EF4-FFF2-40B4-BE49-F238E27FC236}">
                <a16:creationId xmlns:a16="http://schemas.microsoft.com/office/drawing/2014/main" id="{6A02A987-67D4-F6B3-4FD9-AECB27ECE565}"/>
              </a:ext>
            </a:extLst>
          </p:cNvPr>
          <p:cNvSpPr/>
          <p:nvPr/>
        </p:nvSpPr>
        <p:spPr>
          <a:xfrm>
            <a:off x="3133525" y="4956121"/>
            <a:ext cx="4479020" cy="1938992"/>
          </a:xfrm>
          <a:prstGeom prst="rect">
            <a:avLst/>
          </a:prstGeom>
        </p:spPr>
        <p:txBody>
          <a:bodyPr wrap="square">
            <a:spAutoFit/>
          </a:bodyPr>
          <a:lstStyle/>
          <a:p>
            <a:r>
              <a:rPr lang="en-US" dirty="0">
                <a:solidFill>
                  <a:srgbClr val="333333"/>
                </a:solidFill>
              </a:rPr>
              <a:t>for </a:t>
            </a:r>
            <a:r>
              <a:rPr lang="en-US" dirty="0" err="1">
                <a:solidFill>
                  <a:srgbClr val="333333"/>
                </a:solidFill>
              </a:rPr>
              <a:t>i</a:t>
            </a:r>
            <a:r>
              <a:rPr lang="en-US" dirty="0">
                <a:solidFill>
                  <a:srgbClr val="333333"/>
                </a:solidFill>
              </a:rPr>
              <a:t> = 0 to </a:t>
            </a:r>
            <a:r>
              <a:rPr lang="en-US" dirty="0" err="1">
                <a:solidFill>
                  <a:srgbClr val="333333"/>
                </a:solidFill>
              </a:rPr>
              <a:t>nnz</a:t>
            </a:r>
            <a:r>
              <a:rPr lang="en-US" dirty="0">
                <a:solidFill>
                  <a:srgbClr val="333333"/>
                </a:solidFill>
              </a:rPr>
              <a:t> </a:t>
            </a:r>
          </a:p>
          <a:p>
            <a:r>
              <a:rPr lang="en-US" dirty="0">
                <a:solidFill>
                  <a:srgbClr val="333333"/>
                </a:solidFill>
              </a:rPr>
              <a:t>   int* base = &amp;coo[</a:t>
            </a:r>
            <a:r>
              <a:rPr lang="en-US" dirty="0" err="1">
                <a:solidFill>
                  <a:srgbClr val="333333"/>
                </a:solidFill>
              </a:rPr>
              <a:t>i</a:t>
            </a:r>
            <a:r>
              <a:rPr lang="en-US" dirty="0">
                <a:solidFill>
                  <a:srgbClr val="333333"/>
                </a:solidFill>
              </a:rPr>
              <a:t>] </a:t>
            </a:r>
          </a:p>
          <a:p>
            <a:r>
              <a:rPr lang="en-US" dirty="0">
                <a:solidFill>
                  <a:srgbClr val="333333"/>
                </a:solidFill>
              </a:rPr>
              <a:t>   int r = *base </a:t>
            </a:r>
          </a:p>
          <a:p>
            <a:r>
              <a:rPr lang="en-US" dirty="0">
                <a:solidFill>
                  <a:srgbClr val="333333"/>
                </a:solidFill>
              </a:rPr>
              <a:t>   int c = *(base+1) </a:t>
            </a:r>
          </a:p>
          <a:p>
            <a:r>
              <a:rPr lang="en-US" dirty="0">
                <a:solidFill>
                  <a:srgbClr val="333333"/>
                </a:solidFill>
              </a:rPr>
              <a:t>   int </a:t>
            </a:r>
            <a:r>
              <a:rPr lang="en-US" dirty="0" err="1">
                <a:solidFill>
                  <a:srgbClr val="333333"/>
                </a:solidFill>
              </a:rPr>
              <a:t>val</a:t>
            </a:r>
            <a:r>
              <a:rPr lang="en-US" dirty="0">
                <a:solidFill>
                  <a:srgbClr val="333333"/>
                </a:solidFill>
              </a:rPr>
              <a:t> = *(base+2)</a:t>
            </a:r>
            <a:endParaRPr lang="en-US" dirty="0"/>
          </a:p>
        </p:txBody>
      </p:sp>
    </p:spTree>
    <p:extLst>
      <p:ext uri="{BB962C8B-B14F-4D97-AF65-F5344CB8AC3E}">
        <p14:creationId xmlns:p14="http://schemas.microsoft.com/office/powerpoint/2010/main" val="161326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F0E8-C1F5-2DE1-D777-442BBA957241}"/>
              </a:ext>
            </a:extLst>
          </p:cNvPr>
          <p:cNvSpPr>
            <a:spLocks noGrp="1"/>
          </p:cNvSpPr>
          <p:nvPr>
            <p:ph type="title"/>
          </p:nvPr>
        </p:nvSpPr>
        <p:spPr/>
        <p:txBody>
          <a:bodyPr/>
          <a:lstStyle/>
          <a:p>
            <a:r>
              <a:rPr lang="en-US" dirty="0"/>
              <a:t>Sparse Arrays (Structs of Arrays)</a:t>
            </a:r>
          </a:p>
        </p:txBody>
      </p:sp>
      <p:sp>
        <p:nvSpPr>
          <p:cNvPr id="3" name="Content Placeholder 2">
            <a:extLst>
              <a:ext uri="{FF2B5EF4-FFF2-40B4-BE49-F238E27FC236}">
                <a16:creationId xmlns:a16="http://schemas.microsoft.com/office/drawing/2014/main" id="{00E8866E-8667-F29E-05DA-6FBB8E286B3A}"/>
              </a:ext>
            </a:extLst>
          </p:cNvPr>
          <p:cNvSpPr>
            <a:spLocks noGrp="1"/>
          </p:cNvSpPr>
          <p:nvPr>
            <p:ph idx="1"/>
          </p:nvPr>
        </p:nvSpPr>
        <p:spPr/>
        <p:txBody>
          <a:bodyPr/>
          <a:lstStyle/>
          <a:p>
            <a:r>
              <a:rPr lang="en-US" dirty="0"/>
              <a:t>int row[</a:t>
            </a:r>
            <a:r>
              <a:rPr lang="en-US" dirty="0" err="1"/>
              <a:t>nnz</a:t>
            </a:r>
            <a:r>
              <a:rPr lang="en-US" dirty="0"/>
              <a:t>]</a:t>
            </a:r>
          </a:p>
          <a:p>
            <a:endParaRPr lang="en-US" dirty="0"/>
          </a:p>
          <a:p>
            <a:r>
              <a:rPr lang="en-US" dirty="0"/>
              <a:t>int col[</a:t>
            </a:r>
            <a:r>
              <a:rPr lang="en-US" dirty="0" err="1"/>
              <a:t>nnz</a:t>
            </a:r>
            <a:r>
              <a:rPr lang="en-US" dirty="0"/>
              <a:t>]</a:t>
            </a:r>
          </a:p>
          <a:p>
            <a:endParaRPr lang="en-US" dirty="0"/>
          </a:p>
          <a:p>
            <a:r>
              <a:rPr lang="en-US" dirty="0"/>
              <a:t>int </a:t>
            </a:r>
            <a:r>
              <a:rPr lang="en-US" dirty="0" err="1"/>
              <a:t>val</a:t>
            </a:r>
            <a:r>
              <a:rPr lang="en-US" dirty="0"/>
              <a:t>[</a:t>
            </a:r>
            <a:r>
              <a:rPr lang="en-US" dirty="0" err="1"/>
              <a:t>nnz</a:t>
            </a:r>
            <a:r>
              <a:rPr lang="en-US" dirty="0"/>
              <a:t>]</a:t>
            </a:r>
          </a:p>
        </p:txBody>
      </p:sp>
      <p:sp>
        <p:nvSpPr>
          <p:cNvPr id="4" name="Slide Number Placeholder 3">
            <a:extLst>
              <a:ext uri="{FF2B5EF4-FFF2-40B4-BE49-F238E27FC236}">
                <a16:creationId xmlns:a16="http://schemas.microsoft.com/office/drawing/2014/main" id="{EA56AB3A-2ECE-F29F-B661-50E392492565}"/>
              </a:ext>
            </a:extLst>
          </p:cNvPr>
          <p:cNvSpPr>
            <a:spLocks noGrp="1"/>
          </p:cNvSpPr>
          <p:nvPr>
            <p:ph type="sldNum" sz="quarter" idx="10"/>
          </p:nvPr>
        </p:nvSpPr>
        <p:spPr/>
        <p:txBody>
          <a:bodyPr/>
          <a:lstStyle/>
          <a:p>
            <a:fld id="{7CBE8339-D2AD-46DC-A898-FD1E949067F0}" type="slidenum">
              <a:rPr lang="en-US" smtClean="0"/>
              <a:pPr/>
              <a:t>27</a:t>
            </a:fld>
            <a:endParaRPr lang="en-US" dirty="0"/>
          </a:p>
        </p:txBody>
      </p:sp>
      <p:pic>
        <p:nvPicPr>
          <p:cNvPr id="3074" name="Picture 2">
            <a:extLst>
              <a:ext uri="{FF2B5EF4-FFF2-40B4-BE49-F238E27FC236}">
                <a16:creationId xmlns:a16="http://schemas.microsoft.com/office/drawing/2014/main" id="{2528A025-9EBE-5217-7E9A-7D9055FCA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780" y="990600"/>
            <a:ext cx="3124200" cy="8993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3DF9863-9DA9-84E4-AFF1-309026A36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229" y="2178425"/>
            <a:ext cx="3124200" cy="899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BEA059B-FC43-C9CE-79A1-F126B9420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212666"/>
            <a:ext cx="3124200" cy="8993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1596C9E-F8F7-BF7D-16E3-AAF29742055A}"/>
              </a:ext>
            </a:extLst>
          </p:cNvPr>
          <p:cNvSpPr/>
          <p:nvPr/>
        </p:nvSpPr>
        <p:spPr>
          <a:xfrm>
            <a:off x="2895600" y="4478124"/>
            <a:ext cx="4479020" cy="1569660"/>
          </a:xfrm>
          <a:prstGeom prst="rect">
            <a:avLst/>
          </a:prstGeom>
        </p:spPr>
        <p:txBody>
          <a:bodyPr wrap="square">
            <a:spAutoFit/>
          </a:bodyPr>
          <a:lstStyle/>
          <a:p>
            <a:r>
              <a:rPr lang="en-US" dirty="0">
                <a:solidFill>
                  <a:srgbClr val="333333"/>
                </a:solidFill>
              </a:rPr>
              <a:t>for </a:t>
            </a:r>
            <a:r>
              <a:rPr lang="en-US" dirty="0" err="1">
                <a:solidFill>
                  <a:srgbClr val="333333"/>
                </a:solidFill>
              </a:rPr>
              <a:t>i</a:t>
            </a:r>
            <a:r>
              <a:rPr lang="en-US" dirty="0">
                <a:solidFill>
                  <a:srgbClr val="333333"/>
                </a:solidFill>
              </a:rPr>
              <a:t> = 0 to </a:t>
            </a:r>
            <a:r>
              <a:rPr lang="en-US" dirty="0" err="1">
                <a:solidFill>
                  <a:srgbClr val="333333"/>
                </a:solidFill>
              </a:rPr>
              <a:t>nnz</a:t>
            </a:r>
            <a:r>
              <a:rPr lang="en-US" dirty="0">
                <a:solidFill>
                  <a:srgbClr val="333333"/>
                </a:solidFill>
              </a:rPr>
              <a:t> </a:t>
            </a:r>
          </a:p>
          <a:p>
            <a:r>
              <a:rPr lang="en-US" dirty="0">
                <a:solidFill>
                  <a:srgbClr val="333333"/>
                </a:solidFill>
              </a:rPr>
              <a:t>   int r = row[</a:t>
            </a:r>
            <a:r>
              <a:rPr lang="en-US" dirty="0" err="1">
                <a:solidFill>
                  <a:srgbClr val="333333"/>
                </a:solidFill>
              </a:rPr>
              <a:t>i</a:t>
            </a:r>
            <a:r>
              <a:rPr lang="en-US" dirty="0">
                <a:solidFill>
                  <a:srgbClr val="333333"/>
                </a:solidFill>
              </a:rPr>
              <a:t>] </a:t>
            </a:r>
          </a:p>
          <a:p>
            <a:r>
              <a:rPr lang="en-US" dirty="0">
                <a:solidFill>
                  <a:srgbClr val="333333"/>
                </a:solidFill>
              </a:rPr>
              <a:t>   int c = col[</a:t>
            </a:r>
            <a:r>
              <a:rPr lang="en-US" dirty="0" err="1">
                <a:solidFill>
                  <a:srgbClr val="333333"/>
                </a:solidFill>
              </a:rPr>
              <a:t>i</a:t>
            </a:r>
            <a:r>
              <a:rPr lang="en-US" dirty="0">
                <a:solidFill>
                  <a:srgbClr val="333333"/>
                </a:solidFill>
              </a:rPr>
              <a:t>] </a:t>
            </a:r>
          </a:p>
          <a:p>
            <a:r>
              <a:rPr lang="en-US" dirty="0">
                <a:solidFill>
                  <a:srgbClr val="333333"/>
                </a:solidFill>
              </a:rPr>
              <a:t>   int </a:t>
            </a:r>
            <a:r>
              <a:rPr lang="en-US" dirty="0" err="1">
                <a:solidFill>
                  <a:srgbClr val="333333"/>
                </a:solidFill>
              </a:rPr>
              <a:t>val</a:t>
            </a:r>
            <a:r>
              <a:rPr lang="en-US" dirty="0">
                <a:solidFill>
                  <a:srgbClr val="333333"/>
                </a:solidFill>
              </a:rPr>
              <a:t> = </a:t>
            </a:r>
            <a:r>
              <a:rPr lang="en-US" dirty="0" err="1">
                <a:solidFill>
                  <a:srgbClr val="333333"/>
                </a:solidFill>
              </a:rPr>
              <a:t>val</a:t>
            </a:r>
            <a:r>
              <a:rPr lang="en-US" dirty="0">
                <a:solidFill>
                  <a:srgbClr val="333333"/>
                </a:solidFill>
              </a:rPr>
              <a:t>[</a:t>
            </a:r>
            <a:r>
              <a:rPr lang="en-US" dirty="0" err="1">
                <a:solidFill>
                  <a:srgbClr val="333333"/>
                </a:solidFill>
              </a:rPr>
              <a:t>i</a:t>
            </a:r>
            <a:r>
              <a:rPr lang="en-US" dirty="0">
                <a:solidFill>
                  <a:srgbClr val="333333"/>
                </a:solidFill>
              </a:rPr>
              <a:t>]</a:t>
            </a:r>
            <a:endParaRPr lang="en-US" dirty="0"/>
          </a:p>
        </p:txBody>
      </p:sp>
    </p:spTree>
    <p:extLst>
      <p:ext uri="{BB962C8B-B14F-4D97-AF65-F5344CB8AC3E}">
        <p14:creationId xmlns:p14="http://schemas.microsoft.com/office/powerpoint/2010/main" val="104583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8C72-E5C6-F74E-AD64-8A85EA77670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DECCF04-ABFE-A04A-A398-A6B346280F3E}"/>
              </a:ext>
            </a:extLst>
          </p:cNvPr>
          <p:cNvSpPr>
            <a:spLocks noGrp="1"/>
          </p:cNvSpPr>
          <p:nvPr>
            <p:ph type="sldNum" sz="quarter" idx="10"/>
          </p:nvPr>
        </p:nvSpPr>
        <p:spPr/>
        <p:txBody>
          <a:bodyPr/>
          <a:lstStyle/>
          <a:p>
            <a:fld id="{7CBE8339-D2AD-46DC-A898-FD1E949067F0}" type="slidenum">
              <a:rPr lang="en-US" smtClean="0"/>
              <a:pPr/>
              <a:t>28</a:t>
            </a:fld>
            <a:endParaRPr lang="en-US" dirty="0"/>
          </a:p>
        </p:txBody>
      </p:sp>
      <p:sp>
        <p:nvSpPr>
          <p:cNvPr id="5" name="Rectangle 4">
            <a:extLst>
              <a:ext uri="{FF2B5EF4-FFF2-40B4-BE49-F238E27FC236}">
                <a16:creationId xmlns:a16="http://schemas.microsoft.com/office/drawing/2014/main" id="{110C2EC1-49AB-7A40-80A4-296C220AEA73}"/>
              </a:ext>
            </a:extLst>
          </p:cNvPr>
          <p:cNvSpPr/>
          <p:nvPr/>
        </p:nvSpPr>
        <p:spPr>
          <a:xfrm>
            <a:off x="2266497" y="3198168"/>
            <a:ext cx="4611006" cy="461665"/>
          </a:xfrm>
          <a:prstGeom prst="rect">
            <a:avLst/>
          </a:prstGeom>
        </p:spPr>
        <p:txBody>
          <a:bodyPr wrap="none">
            <a:spAutoFit/>
          </a:bodyPr>
          <a:lstStyle/>
          <a:p>
            <a:r>
              <a:rPr lang="en-US" dirty="0"/>
              <a:t>Multiple Ways to Store Program Data</a:t>
            </a:r>
          </a:p>
        </p:txBody>
      </p:sp>
    </p:spTree>
    <p:extLst>
      <p:ext uri="{BB962C8B-B14F-4D97-AF65-F5344CB8AC3E}">
        <p14:creationId xmlns:p14="http://schemas.microsoft.com/office/powerpoint/2010/main" val="1558498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Ways to Store Program Data</a:t>
            </a:r>
          </a:p>
        </p:txBody>
      </p:sp>
      <p:sp>
        <p:nvSpPr>
          <p:cNvPr id="3" name="Content Placeholder 2"/>
          <p:cNvSpPr>
            <a:spLocks noGrp="1"/>
          </p:cNvSpPr>
          <p:nvPr>
            <p:ph idx="1"/>
          </p:nvPr>
        </p:nvSpPr>
        <p:spPr/>
        <p:txBody>
          <a:bodyPr/>
          <a:lstStyle/>
          <a:p>
            <a:r>
              <a:rPr lang="en-US" sz="2400" dirty="0"/>
              <a:t>Static global data</a:t>
            </a:r>
          </a:p>
          <a:p>
            <a:pPr lvl="1"/>
            <a:r>
              <a:rPr lang="en-US" sz="2000" i="1" dirty="0"/>
              <a:t>Fixed size </a:t>
            </a:r>
            <a:r>
              <a:rPr lang="en-US" sz="2000" dirty="0"/>
              <a:t>at compile-time</a:t>
            </a:r>
          </a:p>
          <a:p>
            <a:pPr lvl="1"/>
            <a:r>
              <a:rPr lang="en-US" sz="2000" dirty="0"/>
              <a:t>Entire </a:t>
            </a:r>
            <a:r>
              <a:rPr lang="en-US" sz="2000" i="1" dirty="0"/>
              <a:t>lifetime of the program </a:t>
            </a:r>
            <a:br>
              <a:rPr lang="en-US" sz="2000" dirty="0"/>
            </a:br>
            <a:r>
              <a:rPr lang="en-US" sz="2000" dirty="0"/>
              <a:t>(loaded from executable)</a:t>
            </a:r>
          </a:p>
          <a:p>
            <a:pPr lvl="1"/>
            <a:r>
              <a:rPr lang="en-US" sz="2000" dirty="0"/>
              <a:t>Portion is read-only </a:t>
            </a:r>
            <a:br>
              <a:rPr lang="en-US" sz="2000" dirty="0"/>
            </a:br>
            <a:r>
              <a:rPr lang="en-US" sz="2000" dirty="0"/>
              <a:t>(e.g. string literals)</a:t>
            </a:r>
          </a:p>
          <a:p>
            <a:r>
              <a:rPr lang="en-US" sz="2400" dirty="0"/>
              <a:t>Stack-allocated data</a:t>
            </a:r>
          </a:p>
          <a:p>
            <a:pPr lvl="1"/>
            <a:r>
              <a:rPr lang="en-US" sz="2000" dirty="0"/>
              <a:t>Local/temporary variables</a:t>
            </a:r>
          </a:p>
          <a:p>
            <a:pPr lvl="2"/>
            <a:r>
              <a:rPr lang="en-US" sz="1600" i="1" dirty="0"/>
              <a:t>Can</a:t>
            </a:r>
            <a:r>
              <a:rPr lang="en-US" sz="1600" dirty="0"/>
              <a:t> be dynamically sized (in some versions of C)</a:t>
            </a:r>
          </a:p>
          <a:p>
            <a:pPr lvl="1"/>
            <a:r>
              <a:rPr lang="en-US" sz="2000" i="1" dirty="0"/>
              <a:t>Known lifetime </a:t>
            </a:r>
            <a:r>
              <a:rPr lang="en-US" sz="2000" dirty="0"/>
              <a:t>(deallocated on </a:t>
            </a:r>
            <a:r>
              <a:rPr lang="en-US" sz="2000" dirty="0">
                <a:latin typeface="Courier New" panose="02070309020205020404" pitchFamily="49" charset="0"/>
                <a:ea typeface="Anonymous Pro" charset="0"/>
                <a:cs typeface="Courier New" panose="02070309020205020404" pitchFamily="49" charset="0"/>
              </a:rPr>
              <a:t>return</a:t>
            </a:r>
            <a:r>
              <a:rPr lang="en-US" sz="2000" dirty="0"/>
              <a:t>)</a:t>
            </a:r>
          </a:p>
          <a:p>
            <a:r>
              <a:rPr lang="en-US" sz="2400" b="1" dirty="0">
                <a:solidFill>
                  <a:srgbClr val="FF0000"/>
                </a:solidFill>
              </a:rPr>
              <a:t>Dynamic (heap) data</a:t>
            </a:r>
          </a:p>
          <a:p>
            <a:pPr lvl="1"/>
            <a:r>
              <a:rPr lang="en-US" sz="2000" dirty="0"/>
              <a:t>Size known only at runtime (i.e. based on user-input)</a:t>
            </a:r>
          </a:p>
          <a:p>
            <a:pPr lvl="1"/>
            <a:r>
              <a:rPr lang="en-US" sz="2000" dirty="0"/>
              <a:t>Lifetime known only at runtime (long-lived data structures)</a:t>
            </a:r>
          </a:p>
        </p:txBody>
      </p:sp>
      <p:sp>
        <p:nvSpPr>
          <p:cNvPr id="5" name="Slide Number Placeholder 4"/>
          <p:cNvSpPr>
            <a:spLocks noGrp="1"/>
          </p:cNvSpPr>
          <p:nvPr>
            <p:ph type="sldNum" sz="quarter" idx="10"/>
          </p:nvPr>
        </p:nvSpPr>
        <p:spPr/>
        <p:txBody>
          <a:bodyPr/>
          <a:lstStyle/>
          <a:p>
            <a:fld id="{E27C8F36-2C5D-4980-8FC5-5544ECC98AD7}" type="slidenum">
              <a:rPr lang="en-US" smtClean="0"/>
              <a:t>29</a:t>
            </a:fld>
            <a:endParaRPr lang="en-US"/>
          </a:p>
        </p:txBody>
      </p:sp>
      <p:sp>
        <p:nvSpPr>
          <p:cNvPr id="4" name="TextBox 3"/>
          <p:cNvSpPr txBox="1"/>
          <p:nvPr/>
        </p:nvSpPr>
        <p:spPr>
          <a:xfrm>
            <a:off x="4572000" y="1645920"/>
            <a:ext cx="4206240" cy="2286000"/>
          </a:xfrm>
          <a:prstGeom prst="roundRect">
            <a:avLst>
              <a:gd name="adj" fmla="val 0"/>
            </a:avLst>
          </a:prstGeom>
          <a:solidFill>
            <a:schemeClr val="bg1">
              <a:lumMod val="95000"/>
            </a:schemeClr>
          </a:solidFill>
          <a:ln>
            <a:solidFill>
              <a:schemeClr val="tx1"/>
            </a:solidFill>
          </a:ln>
        </p:spPr>
        <p:txBody>
          <a:bodyPr wrap="square" rtlCol="0">
            <a:spAutoFit/>
          </a:bodyPr>
          <a:lstStyle/>
          <a:p>
            <a:r>
              <a:rPr lang="en-US" sz="1600" b="1" dirty="0">
                <a:latin typeface="Courier New" panose="02070309020205020404" pitchFamily="49" charset="0"/>
                <a:ea typeface="Anonymous Pro" charset="0"/>
                <a:cs typeface="Courier New" panose="02070309020205020404" pitchFamily="49" charset="0"/>
              </a:rPr>
              <a:t>int</a:t>
            </a:r>
            <a:r>
              <a:rPr lang="en-US" sz="1600" b="0" dirty="0">
                <a:latin typeface="Courier New" panose="02070309020205020404" pitchFamily="49" charset="0"/>
                <a:ea typeface="Anonymous Pro" charset="0"/>
                <a:cs typeface="Courier New" panose="02070309020205020404" pitchFamily="49" charset="0"/>
              </a:rPr>
              <a:t> array[1024];</a:t>
            </a:r>
          </a:p>
          <a:p>
            <a:endParaRPr lang="en-US" sz="1600" b="0" dirty="0">
              <a:latin typeface="Courier New" panose="02070309020205020404" pitchFamily="49" charset="0"/>
              <a:ea typeface="Anonymous Pro" charset="0"/>
              <a:cs typeface="Courier New" panose="02070309020205020404" pitchFamily="49" charset="0"/>
            </a:endParaRPr>
          </a:p>
          <a:p>
            <a:r>
              <a:rPr lang="en-US" sz="1600" b="1" dirty="0">
                <a:latin typeface="Courier New" panose="02070309020205020404" pitchFamily="49" charset="0"/>
                <a:ea typeface="Anonymous Pro" charset="0"/>
                <a:cs typeface="Courier New" panose="02070309020205020404" pitchFamily="49" charset="0"/>
              </a:rPr>
              <a:t>void</a:t>
            </a:r>
            <a:r>
              <a:rPr lang="en-US" sz="1600" b="0" dirty="0">
                <a:latin typeface="Courier New" panose="02070309020205020404" pitchFamily="49" charset="0"/>
                <a:ea typeface="Anonymous Pro" charset="0"/>
                <a:cs typeface="Courier New" panose="02070309020205020404" pitchFamily="49" charset="0"/>
              </a:rPr>
              <a:t> foo(</a:t>
            </a:r>
            <a:r>
              <a:rPr lang="en-US" sz="1600" b="1" dirty="0">
                <a:latin typeface="Courier New" panose="02070309020205020404" pitchFamily="49" charset="0"/>
                <a:ea typeface="Anonymous Pro" charset="0"/>
                <a:cs typeface="Courier New" panose="02070309020205020404" pitchFamily="49" charset="0"/>
              </a:rPr>
              <a:t>int</a:t>
            </a:r>
            <a:r>
              <a:rPr lang="en-US" sz="1600" b="0" dirty="0">
                <a:latin typeface="Courier New" panose="02070309020205020404" pitchFamily="49" charset="0"/>
                <a:ea typeface="Anonymous Pro" charset="0"/>
                <a:cs typeface="Courier New" panose="02070309020205020404" pitchFamily="49" charset="0"/>
              </a:rPr>
              <a:t> n) {</a:t>
            </a:r>
          </a:p>
          <a:p>
            <a:r>
              <a:rPr lang="en-US" sz="1600" b="0" dirty="0">
                <a:latin typeface="Courier New" panose="02070309020205020404" pitchFamily="49" charset="0"/>
                <a:ea typeface="Anonymous Pro" charset="0"/>
                <a:cs typeface="Courier New" panose="02070309020205020404" pitchFamily="49" charset="0"/>
              </a:rPr>
              <a:t>  </a:t>
            </a:r>
            <a:r>
              <a:rPr lang="en-US" sz="1600" b="1" dirty="0">
                <a:latin typeface="Courier New" panose="02070309020205020404" pitchFamily="49" charset="0"/>
                <a:ea typeface="Anonymous Pro" charset="0"/>
                <a:cs typeface="Courier New" panose="02070309020205020404" pitchFamily="49" charset="0"/>
              </a:rPr>
              <a:t>int</a:t>
            </a:r>
            <a:r>
              <a:rPr lang="en-US" sz="1600" b="0" dirty="0">
                <a:latin typeface="Courier New" panose="02070309020205020404" pitchFamily="49" charset="0"/>
                <a:ea typeface="Anonymous Pro" charset="0"/>
                <a:cs typeface="Courier New" panose="02070309020205020404" pitchFamily="49" charset="0"/>
              </a:rPr>
              <a:t> </a:t>
            </a:r>
            <a:r>
              <a:rPr lang="en-US" sz="1600" b="0" dirty="0" err="1">
                <a:latin typeface="Courier New" panose="02070309020205020404" pitchFamily="49" charset="0"/>
                <a:ea typeface="Anonymous Pro" charset="0"/>
                <a:cs typeface="Courier New" panose="02070309020205020404" pitchFamily="49" charset="0"/>
              </a:rPr>
              <a:t>tmp</a:t>
            </a:r>
            <a:r>
              <a:rPr lang="en-US" sz="1600" b="0" dirty="0">
                <a:latin typeface="Courier New" panose="02070309020205020404" pitchFamily="49" charset="0"/>
                <a:ea typeface="Anonymous Pro" charset="0"/>
                <a:cs typeface="Courier New" panose="02070309020205020404" pitchFamily="49" charset="0"/>
              </a:rPr>
              <a:t>;</a:t>
            </a:r>
          </a:p>
          <a:p>
            <a:r>
              <a:rPr lang="en-US" sz="1600" b="0" dirty="0">
                <a:latin typeface="Courier New" panose="02070309020205020404" pitchFamily="49" charset="0"/>
                <a:ea typeface="Anonymous Pro" charset="0"/>
                <a:cs typeface="Courier New" panose="02070309020205020404" pitchFamily="49" charset="0"/>
              </a:rPr>
              <a:t>  </a:t>
            </a:r>
            <a:r>
              <a:rPr lang="en-US" sz="1600" b="1" dirty="0">
                <a:latin typeface="Courier New" panose="02070309020205020404" pitchFamily="49" charset="0"/>
                <a:ea typeface="Anonymous Pro" charset="0"/>
                <a:cs typeface="Courier New" panose="02070309020205020404" pitchFamily="49" charset="0"/>
              </a:rPr>
              <a:t>int</a:t>
            </a:r>
            <a:r>
              <a:rPr lang="en-US" sz="1600" b="0" dirty="0">
                <a:latin typeface="Courier New" panose="02070309020205020404" pitchFamily="49" charset="0"/>
                <a:ea typeface="Anonymous Pro" charset="0"/>
                <a:cs typeface="Courier New" panose="02070309020205020404" pitchFamily="49" charset="0"/>
              </a:rPr>
              <a:t> </a:t>
            </a:r>
            <a:r>
              <a:rPr lang="en-US" sz="1600" b="0" dirty="0" err="1">
                <a:latin typeface="Courier New" panose="02070309020205020404" pitchFamily="49" charset="0"/>
                <a:ea typeface="Anonymous Pro" charset="0"/>
                <a:cs typeface="Courier New" panose="02070309020205020404" pitchFamily="49" charset="0"/>
              </a:rPr>
              <a:t>local_array</a:t>
            </a:r>
            <a:r>
              <a:rPr lang="en-US" sz="1600" b="0" dirty="0">
                <a:latin typeface="Courier New" panose="02070309020205020404" pitchFamily="49" charset="0"/>
                <a:ea typeface="Anonymous Pro" charset="0"/>
                <a:cs typeface="Courier New" panose="02070309020205020404" pitchFamily="49" charset="0"/>
              </a:rPr>
              <a:t>[n];</a:t>
            </a:r>
          </a:p>
          <a:p>
            <a:r>
              <a:rPr lang="en-US" sz="1600" b="0" dirty="0">
                <a:latin typeface="Courier New" panose="02070309020205020404" pitchFamily="49" charset="0"/>
                <a:ea typeface="Anonymous Pro" charset="0"/>
                <a:cs typeface="Courier New" panose="02070309020205020404" pitchFamily="49" charset="0"/>
              </a:rPr>
              <a:t>  </a:t>
            </a:r>
          </a:p>
          <a:p>
            <a:r>
              <a:rPr lang="en-US" sz="1600" b="0" dirty="0">
                <a:latin typeface="Courier New" panose="02070309020205020404" pitchFamily="49" charset="0"/>
                <a:ea typeface="Anonymous Pro" charset="0"/>
                <a:cs typeface="Courier New" panose="02070309020205020404" pitchFamily="49" charset="0"/>
              </a:rPr>
              <a:t>  </a:t>
            </a:r>
            <a:r>
              <a:rPr lang="en-US" sz="1600" b="1" dirty="0">
                <a:latin typeface="Courier New" panose="02070309020205020404" pitchFamily="49" charset="0"/>
                <a:ea typeface="Anonymous Pro" charset="0"/>
                <a:cs typeface="Courier New" panose="02070309020205020404" pitchFamily="49" charset="0"/>
              </a:rPr>
              <a:t>int* </a:t>
            </a:r>
            <a:r>
              <a:rPr lang="en-US" sz="1600" b="0" dirty="0" err="1">
                <a:latin typeface="Courier New" panose="02070309020205020404" pitchFamily="49" charset="0"/>
                <a:ea typeface="Anonymous Pro" charset="0"/>
                <a:cs typeface="Courier New" panose="02070309020205020404" pitchFamily="49" charset="0"/>
              </a:rPr>
              <a:t>dyn</a:t>
            </a:r>
            <a:r>
              <a:rPr lang="en-US" sz="1600" b="0" dirty="0">
                <a:latin typeface="Courier New" panose="02070309020205020404" pitchFamily="49" charset="0"/>
                <a:ea typeface="Anonymous Pro" charset="0"/>
                <a:cs typeface="Courier New" panose="02070309020205020404" pitchFamily="49" charset="0"/>
              </a:rPr>
              <a:t> = </a:t>
            </a:r>
          </a:p>
          <a:p>
            <a:r>
              <a:rPr lang="en-US" sz="1600" b="0" dirty="0">
                <a:latin typeface="Courier New" panose="02070309020205020404" pitchFamily="49" charset="0"/>
                <a:ea typeface="Anonymous Pro" charset="0"/>
                <a:cs typeface="Courier New" panose="02070309020205020404" pitchFamily="49" charset="0"/>
              </a:rPr>
              <a:t>    (</a:t>
            </a:r>
            <a:r>
              <a:rPr lang="en-US" sz="1600" b="1" dirty="0">
                <a:latin typeface="Courier New" panose="02070309020205020404" pitchFamily="49" charset="0"/>
                <a:ea typeface="Anonymous Pro" charset="0"/>
                <a:cs typeface="Courier New" panose="02070309020205020404" pitchFamily="49" charset="0"/>
              </a:rPr>
              <a:t>int*</a:t>
            </a:r>
            <a:r>
              <a:rPr lang="en-US" sz="1600" b="0" dirty="0">
                <a:latin typeface="Courier New" panose="02070309020205020404" pitchFamily="49" charset="0"/>
                <a:ea typeface="Anonymous Pro" charset="0"/>
                <a:cs typeface="Courier New" panose="02070309020205020404" pitchFamily="49" charset="0"/>
              </a:rPr>
              <a:t>)</a:t>
            </a:r>
            <a:r>
              <a:rPr lang="en-US" sz="1600" b="0" dirty="0" err="1">
                <a:latin typeface="Courier New" panose="02070309020205020404" pitchFamily="49" charset="0"/>
                <a:ea typeface="Anonymous Pro" charset="0"/>
                <a:cs typeface="Courier New" panose="02070309020205020404" pitchFamily="49" charset="0"/>
              </a:rPr>
              <a:t>malloc</a:t>
            </a:r>
            <a:r>
              <a:rPr lang="en-US" sz="1600" b="0" dirty="0">
                <a:latin typeface="Courier New" panose="02070309020205020404" pitchFamily="49" charset="0"/>
                <a:ea typeface="Anonymous Pro" charset="0"/>
                <a:cs typeface="Courier New" panose="02070309020205020404" pitchFamily="49" charset="0"/>
              </a:rPr>
              <a:t>(n*</a:t>
            </a:r>
            <a:r>
              <a:rPr lang="en-US" sz="1600" b="0" dirty="0" err="1">
                <a:latin typeface="Courier New" panose="02070309020205020404" pitchFamily="49" charset="0"/>
                <a:ea typeface="Anonymous Pro" charset="0"/>
                <a:cs typeface="Courier New" panose="02070309020205020404" pitchFamily="49" charset="0"/>
              </a:rPr>
              <a:t>sizeof</a:t>
            </a:r>
            <a:r>
              <a:rPr lang="en-US" sz="1600" b="0" dirty="0">
                <a:latin typeface="Courier New" panose="02070309020205020404" pitchFamily="49" charset="0"/>
                <a:ea typeface="Anonymous Pro" charset="0"/>
                <a:cs typeface="Courier New" panose="02070309020205020404" pitchFamily="49" charset="0"/>
              </a:rPr>
              <a:t>(</a:t>
            </a:r>
            <a:r>
              <a:rPr lang="en-US" sz="1600" b="1" dirty="0" err="1">
                <a:latin typeface="Courier New" panose="02070309020205020404" pitchFamily="49" charset="0"/>
                <a:ea typeface="Anonymous Pro" charset="0"/>
                <a:cs typeface="Courier New" panose="02070309020205020404" pitchFamily="49" charset="0"/>
              </a:rPr>
              <a:t>int</a:t>
            </a:r>
            <a:r>
              <a:rPr lang="en-US" sz="1600" b="0" dirty="0">
                <a:latin typeface="Courier New" panose="02070309020205020404" pitchFamily="49" charset="0"/>
                <a:ea typeface="Anonymous Pro" charset="0"/>
                <a:cs typeface="Courier New" panose="02070309020205020404" pitchFamily="49" charset="0"/>
              </a:rPr>
              <a:t>));</a:t>
            </a:r>
          </a:p>
          <a:p>
            <a:r>
              <a:rPr lang="en-US" sz="1600" b="0" dirty="0">
                <a:latin typeface="Courier New" panose="02070309020205020404" pitchFamily="49" charset="0"/>
                <a:ea typeface="Anonymous Pro" charset="0"/>
                <a:cs typeface="Courier New" panose="02070309020205020404" pitchFamily="49" charset="0"/>
              </a:rPr>
              <a:t>}</a:t>
            </a:r>
          </a:p>
        </p:txBody>
      </p:sp>
    </p:spTree>
    <p:extLst>
      <p:ext uri="{BB962C8B-B14F-4D97-AF65-F5344CB8AC3E}">
        <p14:creationId xmlns:p14="http://schemas.microsoft.com/office/powerpoint/2010/main" val="14778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6AB79-938D-044C-5C78-972440E24438}"/>
              </a:ext>
            </a:extLst>
          </p:cNvPr>
          <p:cNvSpPr>
            <a:spLocks noGrp="1"/>
          </p:cNvSpPr>
          <p:nvPr>
            <p:ph type="sldNum" sz="quarter" idx="10"/>
          </p:nvPr>
        </p:nvSpPr>
        <p:spPr/>
        <p:txBody>
          <a:bodyPr/>
          <a:lstStyle/>
          <a:p>
            <a:fld id="{7CBE8339-D2AD-46DC-A898-FD1E949067F0}" type="slidenum">
              <a:rPr lang="en-US" smtClean="0"/>
              <a:pPr/>
              <a:t>3</a:t>
            </a:fld>
            <a:endParaRPr lang="en-US" dirty="0"/>
          </a:p>
        </p:txBody>
      </p:sp>
      <p:pic>
        <p:nvPicPr>
          <p:cNvPr id="9" name="Picture 8">
            <a:extLst>
              <a:ext uri="{FF2B5EF4-FFF2-40B4-BE49-F238E27FC236}">
                <a16:creationId xmlns:a16="http://schemas.microsoft.com/office/drawing/2014/main" id="{4C2D0963-6579-954F-F1F9-9CB32A8B9C1B}"/>
              </a:ext>
            </a:extLst>
          </p:cNvPr>
          <p:cNvPicPr>
            <a:picLocks noChangeAspect="1"/>
          </p:cNvPicPr>
          <p:nvPr/>
        </p:nvPicPr>
        <p:blipFill>
          <a:blip r:embed="rId3"/>
          <a:srcRect l="2922" t="13319" r="2922" b="5292"/>
          <a:stretch>
            <a:fillRect/>
          </a:stretch>
        </p:blipFill>
        <p:spPr>
          <a:xfrm>
            <a:off x="1292" y="1050925"/>
            <a:ext cx="9160625" cy="4419600"/>
          </a:xfrm>
          <a:prstGeom prst="rect">
            <a:avLst/>
          </a:prstGeom>
        </p:spPr>
      </p:pic>
    </p:spTree>
    <p:extLst>
      <p:ext uri="{BB962C8B-B14F-4D97-AF65-F5344CB8AC3E}">
        <p14:creationId xmlns:p14="http://schemas.microsoft.com/office/powerpoint/2010/main" val="32282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C Memory Layout</a:t>
            </a:r>
            <a:endParaRPr sz="4400" b="0" i="0" u="none" strike="noStrike" cap="none" dirty="0">
              <a:solidFill>
                <a:schemeClr val="accent1"/>
              </a:solidFill>
              <a:latin typeface="Calibri"/>
              <a:ea typeface="Calibri"/>
              <a:cs typeface="Calibri"/>
              <a:sym typeface="Calibri"/>
            </a:endParaRPr>
          </a:p>
        </p:txBody>
      </p:sp>
      <p:sp>
        <p:nvSpPr>
          <p:cNvPr id="242" name="Google Shape;242;p32"/>
          <p:cNvSpPr txBox="1">
            <a:spLocks noGrp="1"/>
          </p:cNvSpPr>
          <p:nvPr>
            <p:ph type="body" idx="1"/>
          </p:nvPr>
        </p:nvSpPr>
        <p:spPr>
          <a:xfrm>
            <a:off x="457200" y="1371600"/>
            <a:ext cx="54864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Program’s </a:t>
            </a:r>
            <a:r>
              <a:rPr lang="en-US" sz="2800" b="0" i="1" u="none" strike="noStrike" cap="none" dirty="0">
                <a:solidFill>
                  <a:srgbClr val="FF0000"/>
                </a:solidFill>
                <a:latin typeface="Calibri"/>
                <a:ea typeface="Calibri"/>
                <a:cs typeface="Calibri"/>
                <a:sym typeface="Calibri"/>
              </a:rPr>
              <a:t>address space</a:t>
            </a:r>
            <a:r>
              <a:rPr lang="en-US" sz="2800" b="0" i="0" u="none" strike="noStrike" cap="none" dirty="0">
                <a:solidFill>
                  <a:srgbClr val="FF0000"/>
                </a:solidFill>
                <a:latin typeface="Calibri"/>
                <a:ea typeface="Calibri"/>
                <a:cs typeface="Calibri"/>
                <a:sym typeface="Calibri"/>
              </a:rPr>
              <a:t> </a:t>
            </a:r>
            <a:br>
              <a:rPr lang="en-US" sz="2800" b="0" i="0" u="none" strike="noStrike" cap="none" dirty="0">
                <a:solidFill>
                  <a:srgbClr val="FF0000"/>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contains 4 regions:</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rgbClr val="FF0000"/>
                </a:solidFill>
                <a:latin typeface="Calibri"/>
                <a:ea typeface="Calibri"/>
                <a:cs typeface="Calibri"/>
                <a:sym typeface="Calibri"/>
              </a:rPr>
              <a:t>Stack</a:t>
            </a:r>
            <a:r>
              <a:rPr lang="en-US" sz="2400" b="0" i="0" u="none" strike="noStrike" cap="none" dirty="0">
                <a:solidFill>
                  <a:schemeClr val="dk1"/>
                </a:solidFill>
                <a:latin typeface="Calibri"/>
                <a:ea typeface="Calibri"/>
                <a:cs typeface="Calibri"/>
                <a:sym typeface="Calibri"/>
              </a:rPr>
              <a:t>:  local variables, grows downward</a:t>
            </a:r>
            <a:r>
              <a:rPr lang="en-US" sz="2400" b="0" i="0" u="none" strike="noStrike" cap="none" dirty="0">
                <a:solidFill>
                  <a:schemeClr val="accent2"/>
                </a:solidFill>
                <a:latin typeface="Calibri"/>
                <a:ea typeface="Calibri"/>
                <a:cs typeface="Calibri"/>
                <a:sym typeface="Calibri"/>
              </a:rPr>
              <a:t> </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rgbClr val="FF0000"/>
                </a:solidFill>
                <a:latin typeface="Calibri"/>
                <a:ea typeface="Calibri"/>
                <a:cs typeface="Calibri"/>
                <a:sym typeface="Calibri"/>
              </a:rPr>
              <a:t>Heap</a:t>
            </a:r>
            <a:r>
              <a:rPr lang="en-US" sz="2400" b="0" i="0" u="none" strike="noStrike" cap="none" dirty="0">
                <a:solidFill>
                  <a:schemeClr val="dk1"/>
                </a:solidFill>
                <a:latin typeface="Calibri"/>
                <a:ea typeface="Calibri"/>
                <a:cs typeface="Calibri"/>
                <a:sym typeface="Calibri"/>
              </a:rPr>
              <a:t>:  space requested via  </a:t>
            </a:r>
            <a:r>
              <a:rPr lang="en-US" sz="2400" b="0" i="0" u="none" strike="noStrike" cap="none" dirty="0">
                <a:solidFill>
                  <a:schemeClr val="dk1"/>
                </a:solidFill>
                <a:latin typeface="Courier New"/>
                <a:ea typeface="Courier New"/>
                <a:cs typeface="Courier New"/>
                <a:sym typeface="Courier New"/>
              </a:rPr>
              <a:t>malloc()</a:t>
            </a:r>
            <a:r>
              <a:rPr lang="en-US" sz="2400" b="0" i="0" u="none" strike="noStrike" cap="none" dirty="0">
                <a:solidFill>
                  <a:schemeClr val="dk1"/>
                </a:solidFill>
                <a:latin typeface="Calibri"/>
                <a:ea typeface="Calibri"/>
                <a:cs typeface="Calibri"/>
                <a:sym typeface="Calibri"/>
              </a:rPr>
              <a:t> and used with pointers;  resizes dynamically, grows upward</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rgbClr val="FF0000"/>
                </a:solidFill>
                <a:latin typeface="Calibri"/>
                <a:ea typeface="Calibri"/>
                <a:cs typeface="Calibri"/>
                <a:sym typeface="Calibri"/>
              </a:rPr>
              <a:t>Static Data</a:t>
            </a:r>
            <a:r>
              <a:rPr lang="en-US" sz="2400" b="0" i="0" u="none" strike="noStrike" cap="none" dirty="0">
                <a:solidFill>
                  <a:schemeClr val="dk1"/>
                </a:solidFill>
                <a:latin typeface="Calibri"/>
                <a:ea typeface="Calibri"/>
                <a:cs typeface="Calibri"/>
                <a:sym typeface="Calibri"/>
              </a:rPr>
              <a:t>:  global and static variables, does not grow or shrink</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rgbClr val="FF0000"/>
                </a:solidFill>
                <a:latin typeface="Calibri"/>
                <a:ea typeface="Calibri"/>
                <a:cs typeface="Calibri"/>
                <a:sym typeface="Calibri"/>
              </a:rPr>
              <a:t>Code</a:t>
            </a:r>
            <a:r>
              <a:rPr lang="en-US" sz="2400" b="0" i="0" u="none" strike="noStrike" cap="none" dirty="0">
                <a:solidFill>
                  <a:schemeClr val="dk1"/>
                </a:solidFill>
                <a:latin typeface="Calibri"/>
                <a:ea typeface="Calibri"/>
                <a:cs typeface="Calibri"/>
                <a:sym typeface="Calibri"/>
              </a:rPr>
              <a:t>:  loaded when program </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starts, does not change</a:t>
            </a:r>
            <a:endParaRPr dirty="0"/>
          </a:p>
        </p:txBody>
      </p:sp>
      <p:sp>
        <p:nvSpPr>
          <p:cNvPr id="243" name="Google Shape;243;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44" name="Google Shape;244;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245" name="Google Shape;245;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grpSp>
        <p:nvGrpSpPr>
          <p:cNvPr id="246" name="Google Shape;246;p32"/>
          <p:cNvGrpSpPr/>
          <p:nvPr/>
        </p:nvGrpSpPr>
        <p:grpSpPr>
          <a:xfrm>
            <a:off x="4754853" y="1417654"/>
            <a:ext cx="3836646" cy="4299737"/>
            <a:chOff x="4480561" y="914400"/>
            <a:chExt cx="3959796" cy="4758452"/>
          </a:xfrm>
        </p:grpSpPr>
        <p:sp>
          <p:nvSpPr>
            <p:cNvPr id="247" name="Google Shape;247;p32" descr="Wide upward diagonal"/>
            <p:cNvSpPr/>
            <p:nvPr/>
          </p:nvSpPr>
          <p:spPr>
            <a:xfrm>
              <a:off x="5994400" y="1549400"/>
              <a:ext cx="2438400" cy="1828800"/>
            </a:xfrm>
            <a:prstGeom prst="rect">
              <a:avLst/>
            </a:prstGeom>
            <a:solidFill>
              <a:srgbClr val="FFFFFF"/>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32"/>
            <p:cNvSpPr/>
            <p:nvPr/>
          </p:nvSpPr>
          <p:spPr>
            <a:xfrm>
              <a:off x="5994400" y="1016000"/>
              <a:ext cx="2438400" cy="4572000"/>
            </a:xfrm>
            <a:prstGeom prst="rect">
              <a:avLst/>
            </a:prstGeom>
            <a:no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32"/>
            <p:cNvSpPr/>
            <p:nvPr/>
          </p:nvSpPr>
          <p:spPr>
            <a:xfrm>
              <a:off x="6001957" y="4757357"/>
              <a:ext cx="2438400" cy="8382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32"/>
            <p:cNvSpPr/>
            <p:nvPr/>
          </p:nvSpPr>
          <p:spPr>
            <a:xfrm>
              <a:off x="5994400" y="4064000"/>
              <a:ext cx="2438400" cy="685800"/>
            </a:xfrm>
            <a:prstGeom prst="rect">
              <a:avLst/>
            </a:prstGeom>
            <a:noFill/>
            <a:ln w="381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51" name="Google Shape;251;p32"/>
            <p:cNvCxnSpPr/>
            <p:nvPr/>
          </p:nvCxnSpPr>
          <p:spPr>
            <a:xfrm>
              <a:off x="5994400" y="3378200"/>
              <a:ext cx="2438400" cy="0"/>
            </a:xfrm>
            <a:prstGeom prst="straightConnector1">
              <a:avLst/>
            </a:prstGeom>
            <a:noFill/>
            <a:ln w="38100" cap="flat" cmpd="sng">
              <a:solidFill>
                <a:schemeClr val="dk1"/>
              </a:solidFill>
              <a:prstDash val="lgDash"/>
              <a:round/>
              <a:headEnd type="none" w="sm" len="sm"/>
              <a:tailEnd type="none" w="sm" len="sm"/>
            </a:ln>
          </p:spPr>
        </p:cxnSp>
        <p:cxnSp>
          <p:nvCxnSpPr>
            <p:cNvPr id="252" name="Google Shape;252;p32"/>
            <p:cNvCxnSpPr/>
            <p:nvPr/>
          </p:nvCxnSpPr>
          <p:spPr>
            <a:xfrm>
              <a:off x="5994400" y="1549400"/>
              <a:ext cx="2438400" cy="0"/>
            </a:xfrm>
            <a:prstGeom prst="straightConnector1">
              <a:avLst/>
            </a:prstGeom>
            <a:noFill/>
            <a:ln w="38100" cap="flat" cmpd="sng">
              <a:solidFill>
                <a:schemeClr val="dk1"/>
              </a:solidFill>
              <a:prstDash val="lgDash"/>
              <a:round/>
              <a:headEnd type="none" w="sm" len="sm"/>
              <a:tailEnd type="none" w="sm" len="sm"/>
            </a:ln>
          </p:spPr>
        </p:cxnSp>
        <p:sp>
          <p:nvSpPr>
            <p:cNvPr id="253" name="Google Shape;253;p32"/>
            <p:cNvSpPr txBox="1"/>
            <p:nvPr/>
          </p:nvSpPr>
          <p:spPr>
            <a:xfrm>
              <a:off x="6737343" y="4820604"/>
              <a:ext cx="1161300" cy="5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code</a:t>
              </a:r>
              <a:endParaRPr/>
            </a:p>
          </p:txBody>
        </p:sp>
        <p:sp>
          <p:nvSpPr>
            <p:cNvPr id="254" name="Google Shape;254;p32"/>
            <p:cNvSpPr txBox="1"/>
            <p:nvPr/>
          </p:nvSpPr>
          <p:spPr>
            <a:xfrm>
              <a:off x="6283324" y="4076691"/>
              <a:ext cx="2052000" cy="5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static data</a:t>
              </a:r>
              <a:endParaRPr/>
            </a:p>
          </p:txBody>
        </p:sp>
        <p:sp>
          <p:nvSpPr>
            <p:cNvPr id="255" name="Google Shape;255;p32"/>
            <p:cNvSpPr txBox="1"/>
            <p:nvPr/>
          </p:nvSpPr>
          <p:spPr>
            <a:xfrm>
              <a:off x="6724649" y="3390906"/>
              <a:ext cx="1161300" cy="5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heap</a:t>
              </a:r>
              <a:endParaRPr/>
            </a:p>
          </p:txBody>
        </p:sp>
        <p:sp>
          <p:nvSpPr>
            <p:cNvPr id="256" name="Google Shape;256;p32"/>
            <p:cNvSpPr txBox="1"/>
            <p:nvPr/>
          </p:nvSpPr>
          <p:spPr>
            <a:xfrm>
              <a:off x="6718302" y="1015989"/>
              <a:ext cx="1161300" cy="58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stack</a:t>
              </a:r>
              <a:endParaRPr/>
            </a:p>
          </p:txBody>
        </p:sp>
        <p:cxnSp>
          <p:nvCxnSpPr>
            <p:cNvPr id="257" name="Google Shape;257;p32"/>
            <p:cNvCxnSpPr/>
            <p:nvPr/>
          </p:nvCxnSpPr>
          <p:spPr>
            <a:xfrm rot="10800000">
              <a:off x="7213600" y="2997200"/>
              <a:ext cx="0" cy="381000"/>
            </a:xfrm>
            <a:prstGeom prst="straightConnector1">
              <a:avLst/>
            </a:prstGeom>
            <a:noFill/>
            <a:ln w="31750" cap="flat" cmpd="sng">
              <a:solidFill>
                <a:schemeClr val="dk1"/>
              </a:solidFill>
              <a:prstDash val="solid"/>
              <a:round/>
              <a:headEnd type="none" w="sm" len="sm"/>
              <a:tailEnd type="triangle" w="med" len="med"/>
            </a:ln>
          </p:spPr>
        </p:cxnSp>
        <p:cxnSp>
          <p:nvCxnSpPr>
            <p:cNvPr id="258" name="Google Shape;258;p32"/>
            <p:cNvCxnSpPr/>
            <p:nvPr/>
          </p:nvCxnSpPr>
          <p:spPr>
            <a:xfrm>
              <a:off x="7213600" y="1549400"/>
              <a:ext cx="0" cy="381000"/>
            </a:xfrm>
            <a:prstGeom prst="straightConnector1">
              <a:avLst/>
            </a:prstGeom>
            <a:noFill/>
            <a:ln w="31750" cap="flat" cmpd="sng">
              <a:solidFill>
                <a:schemeClr val="dk1"/>
              </a:solidFill>
              <a:prstDash val="solid"/>
              <a:round/>
              <a:headEnd type="none" w="sm" len="sm"/>
              <a:tailEnd type="triangle" w="med" len="med"/>
            </a:ln>
          </p:spPr>
        </p:cxnSp>
        <p:sp>
          <p:nvSpPr>
            <p:cNvPr id="259" name="Google Shape;259;p32"/>
            <p:cNvSpPr txBox="1"/>
            <p:nvPr/>
          </p:nvSpPr>
          <p:spPr>
            <a:xfrm>
              <a:off x="4480561" y="914400"/>
              <a:ext cx="1463040"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i="1">
                  <a:solidFill>
                    <a:schemeClr val="dk1"/>
                  </a:solidFill>
                  <a:latin typeface="Calibri"/>
                  <a:ea typeface="Calibri"/>
                  <a:cs typeface="Calibri"/>
                  <a:sym typeface="Calibri"/>
                </a:rPr>
                <a:t>~ FFFF FFFF</a:t>
              </a:r>
              <a:r>
                <a:rPr lang="en-US" sz="1800" b="1" i="1" baseline="-25000">
                  <a:solidFill>
                    <a:schemeClr val="dk1"/>
                  </a:solidFill>
                  <a:latin typeface="Calibri"/>
                  <a:ea typeface="Calibri"/>
                  <a:cs typeface="Calibri"/>
                  <a:sym typeface="Calibri"/>
                </a:rPr>
                <a:t>hex</a:t>
              </a:r>
              <a:endParaRPr sz="1800" b="1" i="1">
                <a:solidFill>
                  <a:schemeClr val="dk1"/>
                </a:solidFill>
                <a:latin typeface="Calibri"/>
                <a:ea typeface="Calibri"/>
                <a:cs typeface="Calibri"/>
                <a:sym typeface="Calibri"/>
              </a:endParaRPr>
            </a:p>
          </p:txBody>
        </p:sp>
        <p:sp>
          <p:nvSpPr>
            <p:cNvPr id="260" name="Google Shape;260;p32"/>
            <p:cNvSpPr txBox="1"/>
            <p:nvPr/>
          </p:nvSpPr>
          <p:spPr>
            <a:xfrm>
              <a:off x="5212080" y="5303520"/>
              <a:ext cx="731520"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i="1">
                  <a:solidFill>
                    <a:schemeClr val="dk1"/>
                  </a:solidFill>
                  <a:latin typeface="Calibri"/>
                  <a:ea typeface="Calibri"/>
                  <a:cs typeface="Calibri"/>
                  <a:sym typeface="Calibri"/>
                </a:rPr>
                <a:t>~ 0</a:t>
              </a:r>
              <a:r>
                <a:rPr lang="en-US" sz="1800" b="1" i="1" baseline="-25000">
                  <a:solidFill>
                    <a:schemeClr val="dk1"/>
                  </a:solidFill>
                  <a:latin typeface="Calibri"/>
                  <a:ea typeface="Calibri"/>
                  <a:cs typeface="Calibri"/>
                  <a:sym typeface="Calibri"/>
                </a:rPr>
                <a:t>hex</a:t>
              </a:r>
              <a:endParaRPr sz="1800" b="1" i="1">
                <a:solidFill>
                  <a:schemeClr val="dk1"/>
                </a:solidFill>
                <a:latin typeface="Calibri"/>
                <a:ea typeface="Calibri"/>
                <a:cs typeface="Calibri"/>
                <a:sym typeface="Calibri"/>
              </a:endParaRPr>
            </a:p>
          </p:txBody>
        </p:sp>
      </p:grpSp>
      <p:sp>
        <p:nvSpPr>
          <p:cNvPr id="261" name="Google Shape;261;p32"/>
          <p:cNvSpPr txBox="1"/>
          <p:nvPr/>
        </p:nvSpPr>
        <p:spPr>
          <a:xfrm>
            <a:off x="6126480" y="5669280"/>
            <a:ext cx="256935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chemeClr val="dk1"/>
                </a:solidFill>
                <a:latin typeface="Calibri"/>
                <a:ea typeface="Calibri"/>
                <a:cs typeface="Calibri"/>
                <a:sym typeface="Calibri"/>
              </a:rPr>
              <a:t>OS prevents accesses</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between stack and heap </a:t>
            </a:r>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(via virtual memory)</a:t>
            </a:r>
            <a:endParaRPr/>
          </a:p>
        </p:txBody>
      </p:sp>
    </p:spTree>
    <p:extLst>
      <p:ext uri="{BB962C8B-B14F-4D97-AF65-F5344CB8AC3E}">
        <p14:creationId xmlns:p14="http://schemas.microsoft.com/office/powerpoint/2010/main" val="10253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The Stack</a:t>
            </a:r>
            <a:endParaRPr sz="4400" b="0" i="0" u="none" strike="noStrike" cap="none" dirty="0">
              <a:solidFill>
                <a:schemeClr val="accent1"/>
              </a:solidFill>
              <a:latin typeface="Calibri"/>
              <a:ea typeface="Calibri"/>
              <a:cs typeface="Calibri"/>
              <a:sym typeface="Calibri"/>
            </a:endParaRPr>
          </a:p>
        </p:txBody>
      </p:sp>
      <p:sp>
        <p:nvSpPr>
          <p:cNvPr id="283" name="Google Shape;283;p34"/>
          <p:cNvSpPr txBox="1">
            <a:spLocks noGrp="1"/>
          </p:cNvSpPr>
          <p:nvPr>
            <p:ph type="body" idx="1"/>
          </p:nvPr>
        </p:nvSpPr>
        <p:spPr>
          <a:xfrm>
            <a:off x="457200" y="1600200"/>
            <a:ext cx="64008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Each stack frame is a contiguous block of memory holding the local variables of a single procedure</a:t>
            </a:r>
            <a:endParaRPr dirty="0"/>
          </a:p>
          <a:p>
            <a:pPr marL="342900" marR="0" lvl="0" indent="-342900" algn="l" rtl="0">
              <a:lnSpc>
                <a:spcPct val="90000"/>
              </a:lnSpc>
              <a:spcBef>
                <a:spcPts val="518"/>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A stack frame includes:</a:t>
            </a:r>
            <a:endParaRPr dirty="0"/>
          </a:p>
          <a:p>
            <a:pPr marL="508000" marR="0" lvl="1" indent="-292100" algn="l" rtl="0">
              <a:lnSpc>
                <a:spcPct val="90000"/>
              </a:lnSpc>
              <a:spcBef>
                <a:spcPts val="444"/>
              </a:spcBef>
              <a:spcAft>
                <a:spcPts val="0"/>
              </a:spcAft>
              <a:buClr>
                <a:schemeClr val="dk1"/>
              </a:buClr>
              <a:buSzPts val="2220"/>
              <a:buFont typeface="Arial"/>
              <a:buChar char="–"/>
            </a:pPr>
            <a:r>
              <a:rPr lang="en-US" sz="2220" b="0" i="0" u="none" strike="noStrike" cap="none" dirty="0">
                <a:solidFill>
                  <a:schemeClr val="dk1"/>
                </a:solidFill>
                <a:latin typeface="Calibri"/>
                <a:ea typeface="Calibri"/>
                <a:cs typeface="Calibri"/>
                <a:sym typeface="Calibri"/>
              </a:rPr>
              <a:t>Location of caller function</a:t>
            </a:r>
            <a:endParaRPr dirty="0"/>
          </a:p>
          <a:p>
            <a:pPr marL="508000" marR="0" lvl="1" indent="-292100" algn="l" rtl="0">
              <a:lnSpc>
                <a:spcPct val="90000"/>
              </a:lnSpc>
              <a:spcBef>
                <a:spcPts val="444"/>
              </a:spcBef>
              <a:spcAft>
                <a:spcPts val="0"/>
              </a:spcAft>
              <a:buClr>
                <a:schemeClr val="dk1"/>
              </a:buClr>
              <a:buSzPts val="2220"/>
              <a:buFont typeface="Arial"/>
              <a:buChar char="–"/>
            </a:pPr>
            <a:r>
              <a:rPr lang="en-US" sz="2220" b="0" i="0" u="none" strike="noStrike" cap="none" dirty="0">
                <a:solidFill>
                  <a:schemeClr val="dk1"/>
                </a:solidFill>
                <a:latin typeface="Calibri"/>
                <a:ea typeface="Calibri"/>
                <a:cs typeface="Calibri"/>
                <a:sym typeface="Calibri"/>
              </a:rPr>
              <a:t>Function arguments</a:t>
            </a:r>
            <a:endParaRPr sz="2220" b="0" i="0" u="none" strike="noStrike" cap="none" dirty="0">
              <a:solidFill>
                <a:schemeClr val="dk1"/>
              </a:solidFill>
              <a:latin typeface="Calibri"/>
              <a:ea typeface="Calibri"/>
              <a:cs typeface="Calibri"/>
              <a:sym typeface="Calibri"/>
            </a:endParaRPr>
          </a:p>
          <a:p>
            <a:pPr marL="508000" marR="0" lvl="1" indent="-292100" algn="l" rtl="0">
              <a:lnSpc>
                <a:spcPct val="90000"/>
              </a:lnSpc>
              <a:spcBef>
                <a:spcPts val="444"/>
              </a:spcBef>
              <a:spcAft>
                <a:spcPts val="0"/>
              </a:spcAft>
              <a:buClr>
                <a:schemeClr val="dk1"/>
              </a:buClr>
              <a:buSzPts val="2220"/>
              <a:buFont typeface="Arial"/>
              <a:buChar char="–"/>
            </a:pPr>
            <a:r>
              <a:rPr lang="en-US" sz="2220" b="0" i="0" u="none" strike="noStrike" cap="none" dirty="0">
                <a:solidFill>
                  <a:schemeClr val="dk1"/>
                </a:solidFill>
                <a:latin typeface="Calibri"/>
                <a:ea typeface="Calibri"/>
                <a:cs typeface="Calibri"/>
                <a:sym typeface="Calibri"/>
              </a:rPr>
              <a:t>Space for local variables</a:t>
            </a:r>
            <a:endParaRPr dirty="0"/>
          </a:p>
          <a:p>
            <a:pPr marL="342900" marR="0" lvl="0" indent="-342900" algn="l" rtl="0">
              <a:lnSpc>
                <a:spcPct val="90000"/>
              </a:lnSpc>
              <a:spcBef>
                <a:spcPts val="518"/>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Stack pointer (SP) tells where lowest (current) stack frame is</a:t>
            </a:r>
            <a:endParaRPr dirty="0"/>
          </a:p>
          <a:p>
            <a:pPr marL="342900" marR="0" lvl="0" indent="-342900" algn="l" rtl="0">
              <a:lnSpc>
                <a:spcPct val="90000"/>
              </a:lnSpc>
              <a:spcBef>
                <a:spcPts val="518"/>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When procedure ends, stack pointer is moved back (but data remains (</a:t>
            </a:r>
            <a:r>
              <a:rPr lang="en-US" sz="2590" b="0" i="0" u="none" strike="noStrike" cap="none" dirty="0">
                <a:solidFill>
                  <a:srgbClr val="FF0000"/>
                </a:solidFill>
                <a:latin typeface="Calibri"/>
                <a:ea typeface="Calibri"/>
                <a:cs typeface="Calibri"/>
                <a:sym typeface="Calibri"/>
              </a:rPr>
              <a:t>garbage!</a:t>
            </a:r>
            <a:r>
              <a:rPr lang="en-US" sz="2590" b="0" i="0" u="none" strike="noStrike" cap="none" dirty="0">
                <a:solidFill>
                  <a:schemeClr val="dk1"/>
                </a:solidFill>
                <a:latin typeface="Calibri"/>
                <a:ea typeface="Calibri"/>
                <a:cs typeface="Calibri"/>
                <a:sym typeface="Calibri"/>
              </a:rPr>
              <a:t>)); frees memory for future stack frames; </a:t>
            </a:r>
            <a:endParaRPr sz="2590" b="0" i="0" u="none" strike="noStrike" cap="none" dirty="0">
              <a:solidFill>
                <a:schemeClr val="dk1"/>
              </a:solidFill>
              <a:latin typeface="Calibri"/>
              <a:ea typeface="Calibri"/>
              <a:cs typeface="Calibri"/>
              <a:sym typeface="Calibri"/>
            </a:endParaRPr>
          </a:p>
          <a:p>
            <a:pPr marL="342900" marR="0" lvl="0" indent="-178435" algn="l" rtl="0">
              <a:lnSpc>
                <a:spcPct val="90000"/>
              </a:lnSpc>
              <a:spcBef>
                <a:spcPts val="518"/>
              </a:spcBef>
              <a:spcAft>
                <a:spcPts val="0"/>
              </a:spcAft>
              <a:buClr>
                <a:schemeClr val="dk1"/>
              </a:buClr>
              <a:buSzPts val="2590"/>
              <a:buFont typeface="Arial"/>
              <a:buNone/>
            </a:pPr>
            <a:endParaRPr sz="2590" b="0" i="0" u="none" strike="noStrike" cap="none" dirty="0">
              <a:solidFill>
                <a:schemeClr val="dk1"/>
              </a:solidFill>
              <a:latin typeface="Calibri"/>
              <a:ea typeface="Calibri"/>
              <a:cs typeface="Calibri"/>
              <a:sym typeface="Calibri"/>
            </a:endParaRPr>
          </a:p>
        </p:txBody>
      </p:sp>
      <p:sp>
        <p:nvSpPr>
          <p:cNvPr id="284" name="Google Shape;28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85" name="Google Shape;28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286" name="Google Shape;28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
        <p:nvSpPr>
          <p:cNvPr id="287" name="Google Shape;287;p34"/>
          <p:cNvSpPr/>
          <p:nvPr/>
        </p:nvSpPr>
        <p:spPr>
          <a:xfrm>
            <a:off x="7620000" y="4267200"/>
            <a:ext cx="1295400" cy="838200"/>
          </a:xfrm>
          <a:prstGeom prst="rect">
            <a:avLst/>
          </a:prstGeom>
          <a:noFill/>
          <a:ln w="571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34"/>
          <p:cNvSpPr txBox="1"/>
          <p:nvPr/>
        </p:nvSpPr>
        <p:spPr>
          <a:xfrm>
            <a:off x="7696200" y="4419600"/>
            <a:ext cx="1093788"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frame</a:t>
            </a:r>
            <a:endParaRPr sz="2000">
              <a:solidFill>
                <a:schemeClr val="dk1"/>
              </a:solidFill>
              <a:latin typeface="Calibri"/>
              <a:ea typeface="Calibri"/>
              <a:cs typeface="Calibri"/>
              <a:sym typeface="Calibri"/>
            </a:endParaRPr>
          </a:p>
        </p:txBody>
      </p:sp>
      <p:grpSp>
        <p:nvGrpSpPr>
          <p:cNvPr id="289" name="Google Shape;289;p34"/>
          <p:cNvGrpSpPr/>
          <p:nvPr/>
        </p:nvGrpSpPr>
        <p:grpSpPr>
          <a:xfrm>
            <a:off x="7620000" y="2438400"/>
            <a:ext cx="1295400" cy="1295400"/>
            <a:chOff x="4608" y="3312"/>
            <a:chExt cx="816" cy="528"/>
          </a:xfrm>
        </p:grpSpPr>
        <p:sp>
          <p:nvSpPr>
            <p:cNvPr id="290" name="Google Shape;290;p34"/>
            <p:cNvSpPr/>
            <p:nvPr/>
          </p:nvSpPr>
          <p:spPr>
            <a:xfrm>
              <a:off x="4608" y="3312"/>
              <a:ext cx="816" cy="528"/>
            </a:xfrm>
            <a:prstGeom prst="rect">
              <a:avLst/>
            </a:prstGeom>
            <a:noFill/>
            <a:ln w="571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34"/>
            <p:cNvSpPr txBox="1"/>
            <p:nvPr/>
          </p:nvSpPr>
          <p:spPr>
            <a:xfrm>
              <a:off x="4656" y="3408"/>
              <a:ext cx="689" cy="2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frame</a:t>
              </a:r>
              <a:endParaRPr sz="2000">
                <a:solidFill>
                  <a:schemeClr val="dk1"/>
                </a:solidFill>
                <a:latin typeface="Calibri"/>
                <a:ea typeface="Calibri"/>
                <a:cs typeface="Calibri"/>
                <a:sym typeface="Calibri"/>
              </a:endParaRPr>
            </a:p>
          </p:txBody>
        </p:sp>
      </p:grpSp>
      <p:grpSp>
        <p:nvGrpSpPr>
          <p:cNvPr id="292" name="Google Shape;292;p34"/>
          <p:cNvGrpSpPr/>
          <p:nvPr/>
        </p:nvGrpSpPr>
        <p:grpSpPr>
          <a:xfrm>
            <a:off x="7620000" y="3733800"/>
            <a:ext cx="1295400" cy="615950"/>
            <a:chOff x="4608" y="3312"/>
            <a:chExt cx="816" cy="607"/>
          </a:xfrm>
        </p:grpSpPr>
        <p:sp>
          <p:nvSpPr>
            <p:cNvPr id="293" name="Google Shape;293;p34"/>
            <p:cNvSpPr/>
            <p:nvPr/>
          </p:nvSpPr>
          <p:spPr>
            <a:xfrm>
              <a:off x="4608" y="3312"/>
              <a:ext cx="816" cy="528"/>
            </a:xfrm>
            <a:prstGeom prst="rect">
              <a:avLst/>
            </a:prstGeom>
            <a:noFill/>
            <a:ln w="571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34"/>
            <p:cNvSpPr txBox="1"/>
            <p:nvPr/>
          </p:nvSpPr>
          <p:spPr>
            <a:xfrm>
              <a:off x="4656" y="3407"/>
              <a:ext cx="689" cy="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frame</a:t>
              </a:r>
              <a:endParaRPr sz="2000">
                <a:solidFill>
                  <a:schemeClr val="dk1"/>
                </a:solidFill>
                <a:latin typeface="Calibri"/>
                <a:ea typeface="Calibri"/>
                <a:cs typeface="Calibri"/>
                <a:sym typeface="Calibri"/>
              </a:endParaRPr>
            </a:p>
          </p:txBody>
        </p:sp>
      </p:grpSp>
      <p:grpSp>
        <p:nvGrpSpPr>
          <p:cNvPr id="295" name="Google Shape;295;p34"/>
          <p:cNvGrpSpPr/>
          <p:nvPr/>
        </p:nvGrpSpPr>
        <p:grpSpPr>
          <a:xfrm>
            <a:off x="7620000" y="1905000"/>
            <a:ext cx="1295400" cy="615950"/>
            <a:chOff x="4608" y="3312"/>
            <a:chExt cx="816" cy="607"/>
          </a:xfrm>
        </p:grpSpPr>
        <p:sp>
          <p:nvSpPr>
            <p:cNvPr id="296" name="Google Shape;296;p34"/>
            <p:cNvSpPr/>
            <p:nvPr/>
          </p:nvSpPr>
          <p:spPr>
            <a:xfrm>
              <a:off x="4608" y="3312"/>
              <a:ext cx="816" cy="528"/>
            </a:xfrm>
            <a:prstGeom prst="rect">
              <a:avLst/>
            </a:prstGeom>
            <a:noFill/>
            <a:ln w="571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34"/>
            <p:cNvSpPr txBox="1"/>
            <p:nvPr/>
          </p:nvSpPr>
          <p:spPr>
            <a:xfrm>
              <a:off x="4656" y="3407"/>
              <a:ext cx="689" cy="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frame</a:t>
              </a:r>
              <a:endParaRPr sz="2000">
                <a:solidFill>
                  <a:schemeClr val="dk1"/>
                </a:solidFill>
                <a:latin typeface="Calibri"/>
                <a:ea typeface="Calibri"/>
                <a:cs typeface="Calibri"/>
                <a:sym typeface="Calibri"/>
              </a:endParaRPr>
            </a:p>
          </p:txBody>
        </p:sp>
      </p:grpSp>
      <p:grpSp>
        <p:nvGrpSpPr>
          <p:cNvPr id="298" name="Google Shape;298;p34"/>
          <p:cNvGrpSpPr/>
          <p:nvPr/>
        </p:nvGrpSpPr>
        <p:grpSpPr>
          <a:xfrm>
            <a:off x="6705600" y="3937000"/>
            <a:ext cx="838200" cy="519113"/>
            <a:chOff x="6400800" y="4953000"/>
            <a:chExt cx="838200" cy="519113"/>
          </a:xfrm>
        </p:grpSpPr>
        <p:sp>
          <p:nvSpPr>
            <p:cNvPr id="299" name="Google Shape;299;p34"/>
            <p:cNvSpPr txBox="1"/>
            <p:nvPr/>
          </p:nvSpPr>
          <p:spPr>
            <a:xfrm>
              <a:off x="6400800" y="4953000"/>
              <a:ext cx="658813"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SP</a:t>
              </a:r>
              <a:endParaRPr sz="2000">
                <a:solidFill>
                  <a:schemeClr val="dk1"/>
                </a:solidFill>
                <a:latin typeface="Calibri"/>
                <a:ea typeface="Calibri"/>
                <a:cs typeface="Calibri"/>
                <a:sym typeface="Calibri"/>
              </a:endParaRPr>
            </a:p>
          </p:txBody>
        </p:sp>
        <p:cxnSp>
          <p:nvCxnSpPr>
            <p:cNvPr id="300" name="Google Shape;300;p34"/>
            <p:cNvCxnSpPr/>
            <p:nvPr/>
          </p:nvCxnSpPr>
          <p:spPr>
            <a:xfrm>
              <a:off x="7010400" y="5257800"/>
              <a:ext cx="228600" cy="0"/>
            </a:xfrm>
            <a:prstGeom prst="straightConnector1">
              <a:avLst/>
            </a:prstGeom>
            <a:noFill/>
            <a:ln w="38100" cap="flat" cmpd="sng">
              <a:solidFill>
                <a:schemeClr val="dk1"/>
              </a:solidFill>
              <a:prstDash val="solid"/>
              <a:round/>
              <a:headEnd type="none" w="sm" len="sm"/>
              <a:tailEnd type="triangle" w="med" len="med"/>
            </a:ln>
          </p:spPr>
        </p:cxnSp>
      </p:grpSp>
      <p:cxnSp>
        <p:nvCxnSpPr>
          <p:cNvPr id="301" name="Google Shape;301;p34"/>
          <p:cNvCxnSpPr/>
          <p:nvPr/>
        </p:nvCxnSpPr>
        <p:spPr>
          <a:xfrm rot="5400000">
            <a:off x="7147477" y="5594299"/>
            <a:ext cx="952185" cy="0"/>
          </a:xfrm>
          <a:prstGeom prst="straightConnector1">
            <a:avLst/>
          </a:prstGeom>
          <a:noFill/>
          <a:ln w="476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02" name="Google Shape;302;p34"/>
          <p:cNvCxnSpPr/>
          <p:nvPr/>
        </p:nvCxnSpPr>
        <p:spPr>
          <a:xfrm rot="5400000">
            <a:off x="8440988" y="5603116"/>
            <a:ext cx="952185" cy="0"/>
          </a:xfrm>
          <a:prstGeom prst="straightConnector1">
            <a:avLst/>
          </a:prstGeom>
          <a:noFill/>
          <a:ln w="476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303" name="Google Shape;303;p34"/>
          <p:cNvSpPr txBox="1"/>
          <p:nvPr/>
        </p:nvSpPr>
        <p:spPr>
          <a:xfrm>
            <a:off x="8061877" y="5972148"/>
            <a:ext cx="914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04" name="Google Shape;304;p34"/>
          <p:cNvSpPr/>
          <p:nvPr/>
        </p:nvSpPr>
        <p:spPr>
          <a:xfrm>
            <a:off x="7653797" y="4997292"/>
            <a:ext cx="1224238" cy="188925"/>
          </a:xfrm>
          <a:prstGeom prst="rect">
            <a:avLst/>
          </a:prstGeom>
          <a:solidFill>
            <a:schemeClr val="lt1"/>
          </a:solidFill>
          <a:ln>
            <a:noFill/>
          </a:ln>
          <a:effectLst>
            <a:outerShdw blurRad="40000" dist="23000" dir="5400000" rotWithShape="0">
              <a:schemeClr val="lt1">
                <a:alpha val="34901"/>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34"/>
          <p:cNvSpPr txBox="1"/>
          <p:nvPr/>
        </p:nvSpPr>
        <p:spPr>
          <a:xfrm>
            <a:off x="7620000" y="1214362"/>
            <a:ext cx="1524000" cy="69063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a:solidFill>
                  <a:srgbClr val="FF0000"/>
                </a:solidFill>
                <a:latin typeface="Calibri"/>
                <a:ea typeface="Calibri"/>
                <a:cs typeface="Calibri"/>
                <a:sym typeface="Calibri"/>
              </a:rPr>
              <a:t>Function call:</a:t>
            </a:r>
            <a:endParaRPr sz="2400">
              <a:solidFill>
                <a:srgbClr val="FF0000"/>
              </a:solidFill>
              <a:latin typeface="Calibri"/>
              <a:ea typeface="Calibri"/>
              <a:cs typeface="Calibri"/>
              <a:sym typeface="Calibri"/>
            </a:endParaRPr>
          </a:p>
        </p:txBody>
      </p:sp>
      <p:sp>
        <p:nvSpPr>
          <p:cNvPr id="306" name="Google Shape;306;p34"/>
          <p:cNvSpPr txBox="1"/>
          <p:nvPr/>
        </p:nvSpPr>
        <p:spPr>
          <a:xfrm>
            <a:off x="7616952" y="1216152"/>
            <a:ext cx="1524000" cy="69063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dirty="0">
                <a:solidFill>
                  <a:srgbClr val="FF0000"/>
                </a:solidFill>
                <a:latin typeface="Calibri"/>
                <a:ea typeface="Calibri"/>
                <a:cs typeface="Calibri"/>
                <a:sym typeface="Calibri"/>
              </a:rPr>
              <a:t>Function returns:</a:t>
            </a:r>
            <a:endParaRPr sz="2400" dirty="0">
              <a:solidFill>
                <a:srgbClr val="FF0000"/>
              </a:solidFill>
              <a:latin typeface="Calibri"/>
              <a:ea typeface="Calibri"/>
              <a:cs typeface="Calibri"/>
              <a:sym typeface="Calibri"/>
            </a:endParaRPr>
          </a:p>
        </p:txBody>
      </p:sp>
      <p:grpSp>
        <p:nvGrpSpPr>
          <p:cNvPr id="307" name="Google Shape;307;p34"/>
          <p:cNvGrpSpPr/>
          <p:nvPr/>
        </p:nvGrpSpPr>
        <p:grpSpPr>
          <a:xfrm>
            <a:off x="6705600" y="4751600"/>
            <a:ext cx="838200" cy="519000"/>
            <a:chOff x="6400800" y="4953000"/>
            <a:chExt cx="838200" cy="519000"/>
          </a:xfrm>
        </p:grpSpPr>
        <p:sp>
          <p:nvSpPr>
            <p:cNvPr id="308" name="Google Shape;308;p34"/>
            <p:cNvSpPr txBox="1"/>
            <p:nvPr/>
          </p:nvSpPr>
          <p:spPr>
            <a:xfrm>
              <a:off x="6400800" y="4953000"/>
              <a:ext cx="658800" cy="51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SP</a:t>
              </a:r>
              <a:endParaRPr sz="2000">
                <a:solidFill>
                  <a:schemeClr val="dk1"/>
                </a:solidFill>
                <a:latin typeface="Calibri"/>
                <a:ea typeface="Calibri"/>
                <a:cs typeface="Calibri"/>
                <a:sym typeface="Calibri"/>
              </a:endParaRPr>
            </a:p>
          </p:txBody>
        </p:sp>
        <p:cxnSp>
          <p:nvCxnSpPr>
            <p:cNvPr id="309" name="Google Shape;309;p34"/>
            <p:cNvCxnSpPr/>
            <p:nvPr/>
          </p:nvCxnSpPr>
          <p:spPr>
            <a:xfrm>
              <a:off x="7010400" y="5257800"/>
              <a:ext cx="228600" cy="0"/>
            </a:xfrm>
            <a:prstGeom prst="straightConnector1">
              <a:avLst/>
            </a:prstGeom>
            <a:noFill/>
            <a:ln w="38100" cap="flat" cmpd="sng">
              <a:solidFill>
                <a:schemeClr val="dk1"/>
              </a:solidFill>
              <a:prstDash val="solid"/>
              <a:round/>
              <a:headEnd type="none" w="sm" len="sm"/>
              <a:tailEnd type="triangle" w="med" len="med"/>
            </a:ln>
          </p:spPr>
        </p:cxnSp>
      </p:grpSp>
    </p:spTree>
    <p:extLst>
      <p:ext uri="{BB962C8B-B14F-4D97-AF65-F5344CB8AC3E}">
        <p14:creationId xmlns:p14="http://schemas.microsoft.com/office/powerpoint/2010/main" val="36970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5"/>
                                        </p:tgtEl>
                                        <p:attrNameLst>
                                          <p:attrName>style.visibility</p:attrName>
                                        </p:attrNameLst>
                                      </p:cBhvr>
                                      <p:to>
                                        <p:strVal val="visible"/>
                                      </p:to>
                                    </p:set>
                                  </p:childTnLst>
                                </p:cTn>
                              </p:par>
                              <p:par>
                                <p:cTn id="39" presetID="10" presetClass="entr" presetSubtype="0" fill="hold" nodeType="withEffect">
                                  <p:stCondLst>
                                    <p:cond delay="1000"/>
                                  </p:stCondLst>
                                  <p:childTnLst>
                                    <p:set>
                                      <p:cBhvr>
                                        <p:cTn id="40" dur="1" fill="hold">
                                          <p:stCondLst>
                                            <p:cond delay="0"/>
                                          </p:stCondLst>
                                        </p:cTn>
                                        <p:tgtEl>
                                          <p:spTgt spid="288"/>
                                        </p:tgtEl>
                                        <p:attrNameLst>
                                          <p:attrName>style.visibility</p:attrName>
                                        </p:attrNameLst>
                                      </p:cBhvr>
                                      <p:to>
                                        <p:strVal val="visible"/>
                                      </p:to>
                                    </p:set>
                                    <p:animEffect transition="in" filter="fade">
                                      <p:cBhvr>
                                        <p:cTn id="41" dur="1000"/>
                                        <p:tgtEl>
                                          <p:spTgt spid="288"/>
                                        </p:tgtEl>
                                      </p:cBhvr>
                                    </p:animEffect>
                                  </p:childTnLst>
                                </p:cTn>
                              </p:par>
                              <p:par>
                                <p:cTn id="42" presetID="10" presetClass="exit" presetSubtype="0" fill="hold" nodeType="withEffect">
                                  <p:stCondLst>
                                    <p:cond delay="1000"/>
                                  </p:stCondLst>
                                  <p:childTnLst>
                                    <p:animEffect transition="out" filter="fade">
                                      <p:cBhvr>
                                        <p:cTn id="43" dur="2000"/>
                                        <p:tgtEl>
                                          <p:spTgt spid="304"/>
                                        </p:tgtEl>
                                      </p:cBhvr>
                                    </p:animEffect>
                                    <p:set>
                                      <p:cBhvr>
                                        <p:cTn id="44" dur="1" fill="hold">
                                          <p:stCondLst>
                                            <p:cond delay="2000"/>
                                          </p:stCondLst>
                                        </p:cTn>
                                        <p:tgtEl>
                                          <p:spTgt spid="30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1500"/>
                                          </p:stCondLst>
                                        </p:cTn>
                                        <p:tgtEl>
                                          <p:spTgt spid="29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
                                          </p:stCondLst>
                                        </p:cTn>
                                        <p:tgtEl>
                                          <p:spTgt spid="30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06"/>
                                        </p:tgtEl>
                                        <p:attrNameLst>
                                          <p:attrName>style.visibility</p:attrName>
                                        </p:attrNameLst>
                                      </p:cBhvr>
                                      <p:to>
                                        <p:strVal val="visible"/>
                                      </p:to>
                                    </p:set>
                                  </p:childTnLst>
                                </p:cTn>
                              </p:par>
                              <p:par>
                                <p:cTn id="55" presetID="10" presetClass="exit" presetSubtype="0" fill="hold" nodeType="withEffect">
                                  <p:stCondLst>
                                    <p:cond delay="1000"/>
                                  </p:stCondLst>
                                  <p:childTnLst>
                                    <p:animEffect transition="out" filter="fade">
                                      <p:cBhvr>
                                        <p:cTn id="56" dur="1000"/>
                                        <p:tgtEl>
                                          <p:spTgt spid="288"/>
                                        </p:tgtEl>
                                      </p:cBhvr>
                                    </p:animEffect>
                                    <p:set>
                                      <p:cBhvr>
                                        <p:cTn id="57" dur="1" fill="hold">
                                          <p:stCondLst>
                                            <p:cond delay="1000"/>
                                          </p:stCondLst>
                                        </p:cTn>
                                        <p:tgtEl>
                                          <p:spTgt spid="288"/>
                                        </p:tgtEl>
                                        <p:attrNameLst>
                                          <p:attrName>style.visibility</p:attrName>
                                        </p:attrNameLst>
                                      </p:cBhvr>
                                      <p:to>
                                        <p:strVal val="hidden"/>
                                      </p:to>
                                    </p:set>
                                  </p:childTnLst>
                                </p:cTn>
                              </p:par>
                              <p:par>
                                <p:cTn id="58" presetID="10" presetClass="entr" presetSubtype="0" fill="hold" nodeType="withEffect">
                                  <p:stCondLst>
                                    <p:cond delay="100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2000"/>
                                        <p:tgtEl>
                                          <p:spTgt spid="304"/>
                                        </p:tgtEl>
                                      </p:cBhvr>
                                    </p:animEffect>
                                  </p:childTnLst>
                                </p:cTn>
                              </p:par>
                              <p:par>
                                <p:cTn id="61" presetID="1" presetClass="exit" presetSubtype="0" fill="hold" nodeType="withEffect">
                                  <p:stCondLst>
                                    <p:cond delay="0"/>
                                  </p:stCondLst>
                                  <p:childTnLst>
                                    <p:set>
                                      <p:cBhvr>
                                        <p:cTn id="62" dur="1" fill="hold">
                                          <p:stCondLst>
                                            <p:cond delay="1000"/>
                                          </p:stCondLst>
                                        </p:cTn>
                                        <p:tgtEl>
                                          <p:spTgt spid="307"/>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a:latin typeface="+mn-lt"/>
                <a:cs typeface="Courier New" panose="02070309020205020404" pitchFamily="49" charset="0"/>
              </a:rPr>
              <a:t>   </a:t>
            </a:r>
            <a:r>
              <a:rPr lang="en-US" sz="1800" b="0" dirty="0">
                <a:latin typeface="+mn-lt"/>
                <a:cs typeface="Courier New" panose="02070309020205020404" pitchFamily="49" charset="0"/>
              </a:rPr>
              <a:t>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8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endParaRPr lang="en-US" altLang="en-US" sz="1500" dirty="0">
              <a:solidFill>
                <a:srgbClr val="FF0000"/>
              </a:solidFill>
              <a:latin typeface="Consolas" panose="020B0609020204030204" pitchFamily="49" charset="0"/>
            </a:endParaRPr>
          </a:p>
          <a:p>
            <a:pPr lvl="1">
              <a:lnSpc>
                <a:spcPct val="70000"/>
              </a:lnSpc>
              <a:buFontTx/>
              <a:buNone/>
            </a:pPr>
            <a:endParaRPr lang="en-US" altLang="en-US" sz="1500" dirty="0">
              <a:solidFill>
                <a:srgbClr val="FF0000"/>
              </a:solidFill>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int</a:t>
            </a:r>
            <a:r>
              <a:rPr lang="en-US" altLang="en-US" sz="1500" b="0" dirty="0">
                <a:solidFill>
                  <a:srgbClr val="FF0000"/>
                </a:solidFill>
                <a:latin typeface="Consolas" panose="020B0609020204030204" pitchFamily="49" charset="0"/>
              </a:rPr>
              <a:t> </a:t>
            </a:r>
            <a:r>
              <a:rPr lang="en-US" altLang="en-US" sz="1500" dirty="0">
                <a:solidFill>
                  <a:srgbClr val="FF0000"/>
                </a:solidFill>
                <a:latin typeface="Consolas" panose="020B0609020204030204" pitchFamily="49" charset="0"/>
              </a:rPr>
              <a:t>main</a:t>
            </a:r>
            <a:r>
              <a:rPr lang="en-US" altLang="en-US" sz="1500" b="0" dirty="0">
                <a:solidFill>
                  <a:srgbClr val="FF0000"/>
                </a:solidFill>
                <a:latin typeface="Consolas" panose="020B0609020204030204" pitchFamily="49" charset="0"/>
              </a:rPr>
              <a:t>(int</a:t>
            </a:r>
            <a:r>
              <a:rPr lang="en-US" altLang="en-US" sz="1500" dirty="0">
                <a:solidFill>
                  <a:srgbClr val="FF0000"/>
                </a:solidFill>
                <a:latin typeface="Consolas" panose="020B0609020204030204" pitchFamily="49" charset="0"/>
              </a:rPr>
              <a:t> </a:t>
            </a:r>
            <a:r>
              <a:rPr lang="en-US" altLang="en-US" sz="1500" dirty="0" err="1">
                <a:solidFill>
                  <a:srgbClr val="FF0000"/>
                </a:solidFill>
                <a:latin typeface="Consolas" panose="020B0609020204030204" pitchFamily="49" charset="0"/>
              </a:rPr>
              <a:t>argc</a:t>
            </a:r>
            <a:r>
              <a:rPr lang="en-US" altLang="en-US" sz="1500" dirty="0">
                <a:solidFill>
                  <a:srgbClr val="FF0000"/>
                </a:solidFill>
                <a:latin typeface="Consolas" panose="020B0609020204030204" pitchFamily="49" charset="0"/>
              </a:rPr>
              <a:t>, char *</a:t>
            </a:r>
            <a:r>
              <a:rPr lang="en-US" altLang="en-US" sz="1500" dirty="0" err="1">
                <a:solidFill>
                  <a:srgbClr val="FF0000"/>
                </a:solidFill>
                <a:latin typeface="Consolas" panose="020B0609020204030204" pitchFamily="49" charset="0"/>
              </a:rPr>
              <a:t>argv</a:t>
            </a:r>
            <a:r>
              <a:rPr lang="en-US" altLang="en-US" sz="1500" dirty="0">
                <a:solidFill>
                  <a:srgbClr val="FF0000"/>
                </a:solidFill>
                <a:latin typeface="Consolas" panose="020B0609020204030204" pitchFamily="49" charset="0"/>
              </a:rPr>
              <a:t>[]</a:t>
            </a:r>
            <a:r>
              <a:rPr lang="en-US" altLang="en-US" sz="1500" b="0" dirty="0">
                <a:solidFill>
                  <a:srgbClr val="FF0000"/>
                </a:solidFill>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a:p>
            <a:pPr lvl="1">
              <a:lnSpc>
                <a:spcPct val="70000"/>
              </a:lnSpc>
              <a:buFontTx/>
              <a:buNone/>
            </a:pPr>
            <a:endParaRPr lang="en-US" altLang="en-US" sz="150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3" name="Left Brace 2">
            <a:extLst>
              <a:ext uri="{FF2B5EF4-FFF2-40B4-BE49-F238E27FC236}">
                <a16:creationId xmlns:a16="http://schemas.microsoft.com/office/drawing/2014/main" id="{F3C2D3C9-2572-A240-82E1-3BA402C9EA74}"/>
              </a:ext>
            </a:extLst>
          </p:cNvPr>
          <p:cNvSpPr/>
          <p:nvPr/>
        </p:nvSpPr>
        <p:spPr>
          <a:xfrm>
            <a:off x="6515100" y="2235011"/>
            <a:ext cx="285750" cy="106201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 name="TextBox 5">
            <a:extLst>
              <a:ext uri="{FF2B5EF4-FFF2-40B4-BE49-F238E27FC236}">
                <a16:creationId xmlns:a16="http://schemas.microsoft.com/office/drawing/2014/main" id="{84D3D372-26E4-9446-A972-52EB0F397A86}"/>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2860934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409632"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8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solidFill>
                  <a:srgbClr val="FF0000"/>
                </a:solidFill>
                <a:latin typeface="Consolas" panose="020B0609020204030204" pitchFamily="49" charset="0"/>
              </a:rPr>
              <a:t>    </a:t>
            </a:r>
            <a:r>
              <a:rPr lang="en-US" altLang="en-US" sz="1500" dirty="0" err="1">
                <a:solidFill>
                  <a:srgbClr val="FF0000"/>
                </a:solidFill>
                <a:latin typeface="Consolas" panose="020B0609020204030204" pitchFamily="49" charset="0"/>
              </a:rPr>
              <a:t>int</a:t>
            </a:r>
            <a:r>
              <a:rPr lang="en-US" altLang="en-US" sz="1500" b="0" dirty="0">
                <a:solidFill>
                  <a:srgbClr val="FF0000"/>
                </a:solidFill>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Left Brace 15">
            <a:extLst>
              <a:ext uri="{FF2B5EF4-FFF2-40B4-BE49-F238E27FC236}">
                <a16:creationId xmlns:a16="http://schemas.microsoft.com/office/drawing/2014/main" id="{7B575646-CB28-4944-A90C-2B86A4C821CB}"/>
              </a:ext>
            </a:extLst>
          </p:cNvPr>
          <p:cNvSpPr/>
          <p:nvPr/>
        </p:nvSpPr>
        <p:spPr>
          <a:xfrm>
            <a:off x="6515100" y="2235011"/>
            <a:ext cx="285750" cy="106201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a:extLst>
              <a:ext uri="{FF2B5EF4-FFF2-40B4-BE49-F238E27FC236}">
                <a16:creationId xmlns:a16="http://schemas.microsoft.com/office/drawing/2014/main" id="{6C45007A-2FA8-1C47-881A-99E73B8F4B71}"/>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2594078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a:xfrm>
            <a:off x="369009" y="533400"/>
            <a:ext cx="8405982" cy="762000"/>
          </a:xfrm>
        </p:spPr>
        <p:txBody>
          <a:bodyPr/>
          <a:lstStyle/>
          <a:p>
            <a:r>
              <a:rPr lang="en-US" dirty="0"/>
              <a:t>The Stack</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solidFill>
                  <a:srgbClr val="FF0000"/>
                </a:solidFill>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35" name="Text Placeholder 4">
            <a:extLst>
              <a:ext uri="{FF2B5EF4-FFF2-40B4-BE49-F238E27FC236}">
                <a16:creationId xmlns:a16="http://schemas.microsoft.com/office/drawing/2014/main" id="{4A8CA13E-D511-7045-4959-A021A9E46F2E}"/>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36" name="Rectangle 35"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E782262E-892F-F32E-D037-E1903BEABE39}"/>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37" name="Rectangle 36">
            <a:extLst>
              <a:ext uri="{FF2B5EF4-FFF2-40B4-BE49-F238E27FC236}">
                <a16:creationId xmlns:a16="http://schemas.microsoft.com/office/drawing/2014/main" id="{236F1BB9-228C-4CAB-AD8A-F8138C101C58}"/>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38" name="TextBox 37">
            <a:extLst>
              <a:ext uri="{FF2B5EF4-FFF2-40B4-BE49-F238E27FC236}">
                <a16:creationId xmlns:a16="http://schemas.microsoft.com/office/drawing/2014/main" id="{E4EE403B-0144-D592-7AC9-A74337A5A442}"/>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39" name="Rectangle 38">
            <a:extLst>
              <a:ext uri="{FF2B5EF4-FFF2-40B4-BE49-F238E27FC236}">
                <a16:creationId xmlns:a16="http://schemas.microsoft.com/office/drawing/2014/main" id="{98D17EB5-65F1-91D6-7E27-A4811BD72138}"/>
              </a:ext>
            </a:extLst>
          </p:cNvPr>
          <p:cNvSpPr/>
          <p:nvPr/>
        </p:nvSpPr>
        <p:spPr bwMode="auto">
          <a:xfrm>
            <a:off x="7315200" y="2559650"/>
            <a:ext cx="409632"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40" name="Rectangle 39">
            <a:extLst>
              <a:ext uri="{FF2B5EF4-FFF2-40B4-BE49-F238E27FC236}">
                <a16:creationId xmlns:a16="http://schemas.microsoft.com/office/drawing/2014/main" id="{5D064FBC-C914-11E7-B746-1D20F488CF64}"/>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41" name="Rectangle 40">
            <a:extLst>
              <a:ext uri="{FF2B5EF4-FFF2-40B4-BE49-F238E27FC236}">
                <a16:creationId xmlns:a16="http://schemas.microsoft.com/office/drawing/2014/main" id="{C44B5109-388B-DA05-DD21-1D8125E9691C}"/>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42" name="Rectangle 41">
            <a:extLst>
              <a:ext uri="{FF2B5EF4-FFF2-40B4-BE49-F238E27FC236}">
                <a16:creationId xmlns:a16="http://schemas.microsoft.com/office/drawing/2014/main" id="{E504079E-3584-8FB6-7CA9-E0A2F2149FA7}"/>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43" name="Left Brace 42">
            <a:extLst>
              <a:ext uri="{FF2B5EF4-FFF2-40B4-BE49-F238E27FC236}">
                <a16:creationId xmlns:a16="http://schemas.microsoft.com/office/drawing/2014/main" id="{308C57BE-94D8-DB57-711A-F29BB646A782}"/>
              </a:ext>
            </a:extLst>
          </p:cNvPr>
          <p:cNvSpPr/>
          <p:nvPr/>
        </p:nvSpPr>
        <p:spPr>
          <a:xfrm>
            <a:off x="6515100" y="2235011"/>
            <a:ext cx="285750" cy="106201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4" name="TextBox 43">
            <a:extLst>
              <a:ext uri="{FF2B5EF4-FFF2-40B4-BE49-F238E27FC236}">
                <a16:creationId xmlns:a16="http://schemas.microsoft.com/office/drawing/2014/main" id="{EB31B9FB-121B-F113-529B-FA1E4B518518}"/>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3" name="Down Arrow 2">
            <a:extLst>
              <a:ext uri="{FF2B5EF4-FFF2-40B4-BE49-F238E27FC236}">
                <a16:creationId xmlns:a16="http://schemas.microsoft.com/office/drawing/2014/main" id="{15FB9786-96DB-464F-9AC8-9DCB616438E3}"/>
              </a:ext>
            </a:extLst>
          </p:cNvPr>
          <p:cNvSpPr/>
          <p:nvPr/>
        </p:nvSpPr>
        <p:spPr>
          <a:xfrm>
            <a:off x="7724832" y="3453972"/>
            <a:ext cx="342900" cy="4000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5348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3810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solidFill>
                <a:srgbClr val="FF0000"/>
              </a:solidFill>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1200329"/>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 </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Left Brace 15">
            <a:extLst>
              <a:ext uri="{FF2B5EF4-FFF2-40B4-BE49-F238E27FC236}">
                <a16:creationId xmlns:a16="http://schemas.microsoft.com/office/drawing/2014/main" id="{24979802-B715-894A-BA68-20A575ABB384}"/>
              </a:ext>
            </a:extLst>
          </p:cNvPr>
          <p:cNvSpPr/>
          <p:nvPr/>
        </p:nvSpPr>
        <p:spPr>
          <a:xfrm>
            <a:off x="6515100" y="2235011"/>
            <a:ext cx="285750" cy="2008243"/>
          </a:xfrm>
          <a:prstGeom prst="leftBrace">
            <a:avLst>
              <a:gd name="adj1" fmla="val 8333"/>
              <a:gd name="adj2" fmla="val 2652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a:extLst>
              <a:ext uri="{FF2B5EF4-FFF2-40B4-BE49-F238E27FC236}">
                <a16:creationId xmlns:a16="http://schemas.microsoft.com/office/drawing/2014/main" id="{7C25073F-84CB-3A47-B4EA-B46AF5E24276}"/>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174966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409632"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solidFill>
                  <a:srgbClr val="FF0000"/>
                </a:solidFill>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1200329"/>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endParaRPr lang="en-US" sz="1800" b="0" dirty="0">
              <a:latin typeface="+mn-lt"/>
              <a:cs typeface="Courier New" panose="02070309020205020404" pitchFamily="49" charset="0"/>
            </a:endParaRP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Left Brace 15">
            <a:extLst>
              <a:ext uri="{FF2B5EF4-FFF2-40B4-BE49-F238E27FC236}">
                <a16:creationId xmlns:a16="http://schemas.microsoft.com/office/drawing/2014/main" id="{36034C03-6920-0241-A0EB-D4CE2810810B}"/>
              </a:ext>
            </a:extLst>
          </p:cNvPr>
          <p:cNvSpPr/>
          <p:nvPr/>
        </p:nvSpPr>
        <p:spPr>
          <a:xfrm>
            <a:off x="6515100" y="2235011"/>
            <a:ext cx="285750" cy="2008243"/>
          </a:xfrm>
          <a:prstGeom prst="leftBrace">
            <a:avLst>
              <a:gd name="adj1" fmla="val 8333"/>
              <a:gd name="adj2" fmla="val 2652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a:extLst>
              <a:ext uri="{FF2B5EF4-FFF2-40B4-BE49-F238E27FC236}">
                <a16:creationId xmlns:a16="http://schemas.microsoft.com/office/drawing/2014/main" id="{41A3798D-3224-1244-9BE4-599FD20AC4EC}"/>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295396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409632"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solidFill>
                  <a:srgbClr val="FF0000"/>
                </a:solidFill>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923330"/>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4" name="Down Arrow 13">
            <a:extLst>
              <a:ext uri="{FF2B5EF4-FFF2-40B4-BE49-F238E27FC236}">
                <a16:creationId xmlns:a16="http://schemas.microsoft.com/office/drawing/2014/main" id="{2A865A33-511A-1C46-993D-63443118BC20}"/>
              </a:ext>
            </a:extLst>
          </p:cNvPr>
          <p:cNvSpPr/>
          <p:nvPr/>
        </p:nvSpPr>
        <p:spPr>
          <a:xfrm>
            <a:off x="7780355" y="4286250"/>
            <a:ext cx="342900" cy="4000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Left Brace 14">
            <a:extLst>
              <a:ext uri="{FF2B5EF4-FFF2-40B4-BE49-F238E27FC236}">
                <a16:creationId xmlns:a16="http://schemas.microsoft.com/office/drawing/2014/main" id="{D25DAC21-8320-274C-B286-1570438FEC49}"/>
              </a:ext>
            </a:extLst>
          </p:cNvPr>
          <p:cNvSpPr/>
          <p:nvPr/>
        </p:nvSpPr>
        <p:spPr>
          <a:xfrm>
            <a:off x="6515100" y="2235011"/>
            <a:ext cx="285750" cy="2008243"/>
          </a:xfrm>
          <a:prstGeom prst="leftBrace">
            <a:avLst>
              <a:gd name="adj1" fmla="val 8333"/>
              <a:gd name="adj2" fmla="val 2652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6" name="TextBox 15">
            <a:extLst>
              <a:ext uri="{FF2B5EF4-FFF2-40B4-BE49-F238E27FC236}">
                <a16:creationId xmlns:a16="http://schemas.microsoft.com/office/drawing/2014/main" id="{30BD46DA-70B7-C749-B641-4E068B0B7230}"/>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2572233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409632"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solidFill>
                  <a:srgbClr val="FF0000"/>
                </a:solidFill>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923330"/>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1" name="TextBox 30">
            <a:extLst>
              <a:ext uri="{FF2B5EF4-FFF2-40B4-BE49-F238E27FC236}">
                <a16:creationId xmlns:a16="http://schemas.microsoft.com/office/drawing/2014/main" id="{AF7FE59C-F60B-0B42-AA7F-00BFE4868939}"/>
              </a:ext>
            </a:extLst>
          </p:cNvPr>
          <p:cNvSpPr txBox="1"/>
          <p:nvPr/>
        </p:nvSpPr>
        <p:spPr>
          <a:xfrm>
            <a:off x="7037406" y="4243254"/>
            <a:ext cx="1828799" cy="1200329"/>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func2</a:t>
            </a: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 </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Left Brace 15">
            <a:extLst>
              <a:ext uri="{FF2B5EF4-FFF2-40B4-BE49-F238E27FC236}">
                <a16:creationId xmlns:a16="http://schemas.microsoft.com/office/drawing/2014/main" id="{49FEF76D-DF5A-EF4A-A3CD-8DCC799EF73E}"/>
              </a:ext>
            </a:extLst>
          </p:cNvPr>
          <p:cNvSpPr/>
          <p:nvPr/>
        </p:nvSpPr>
        <p:spPr>
          <a:xfrm>
            <a:off x="6515100" y="2235010"/>
            <a:ext cx="285750" cy="2908490"/>
          </a:xfrm>
          <a:prstGeom prst="leftBrace">
            <a:avLst>
              <a:gd name="adj1" fmla="val 8333"/>
              <a:gd name="adj2" fmla="val 1826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a:extLst>
              <a:ext uri="{FF2B5EF4-FFF2-40B4-BE49-F238E27FC236}">
                <a16:creationId xmlns:a16="http://schemas.microsoft.com/office/drawing/2014/main" id="{4C6CB23F-D177-DA40-A365-82EF609858C9}"/>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395864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409632"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solidFill>
                  <a:srgbClr val="FF0000"/>
                </a:solidFill>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923330"/>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1" name="TextBox 30">
            <a:extLst>
              <a:ext uri="{FF2B5EF4-FFF2-40B4-BE49-F238E27FC236}">
                <a16:creationId xmlns:a16="http://schemas.microsoft.com/office/drawing/2014/main" id="{AF7FE59C-F60B-0B42-AA7F-00BFE4868939}"/>
              </a:ext>
            </a:extLst>
          </p:cNvPr>
          <p:cNvSpPr txBox="1"/>
          <p:nvPr/>
        </p:nvSpPr>
        <p:spPr>
          <a:xfrm>
            <a:off x="7037406" y="4243254"/>
            <a:ext cx="1828799" cy="923330"/>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func2</a:t>
            </a:r>
          </a:p>
          <a:p>
            <a:pPr algn="l"/>
            <a:r>
              <a:rPr lang="en-US" sz="1800" b="0" dirty="0">
                <a:latin typeface="+mn-lt"/>
                <a:cs typeface="Courier New" panose="02070309020205020404" pitchFamily="49" charset="0"/>
              </a:rPr>
              <a:t>d:</a:t>
            </a:r>
          </a:p>
          <a:p>
            <a:pPr algn="l"/>
            <a:r>
              <a:rPr lang="en-US" sz="1800" b="0" dirty="0">
                <a:latin typeface="+mn-lt"/>
                <a:cs typeface="Courier New" panose="02070309020205020404" pitchFamily="49" charset="0"/>
              </a:rPr>
              <a:t> </a:t>
            </a:r>
          </a:p>
        </p:txBody>
      </p:sp>
      <p:sp>
        <p:nvSpPr>
          <p:cNvPr id="32" name="Rectangle 31">
            <a:extLst>
              <a:ext uri="{FF2B5EF4-FFF2-40B4-BE49-F238E27FC236}">
                <a16:creationId xmlns:a16="http://schemas.microsoft.com/office/drawing/2014/main" id="{9A064EEE-E8D7-BB4F-A2F7-45F9E4F783F6}"/>
              </a:ext>
            </a:extLst>
          </p:cNvPr>
          <p:cNvSpPr/>
          <p:nvPr/>
        </p:nvSpPr>
        <p:spPr bwMode="auto">
          <a:xfrm>
            <a:off x="7289482" y="4621157"/>
            <a:ext cx="368618"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Left Brace 15">
            <a:extLst>
              <a:ext uri="{FF2B5EF4-FFF2-40B4-BE49-F238E27FC236}">
                <a16:creationId xmlns:a16="http://schemas.microsoft.com/office/drawing/2014/main" id="{A8D1E29F-7E33-8245-BD5F-0E52E83E2638}"/>
              </a:ext>
            </a:extLst>
          </p:cNvPr>
          <p:cNvSpPr/>
          <p:nvPr/>
        </p:nvSpPr>
        <p:spPr>
          <a:xfrm>
            <a:off x="6515100" y="2235010"/>
            <a:ext cx="285750" cy="2908490"/>
          </a:xfrm>
          <a:prstGeom prst="leftBrace">
            <a:avLst>
              <a:gd name="adj1" fmla="val 8333"/>
              <a:gd name="adj2" fmla="val 1826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a:extLst>
              <a:ext uri="{FF2B5EF4-FFF2-40B4-BE49-F238E27FC236}">
                <a16:creationId xmlns:a16="http://schemas.microsoft.com/office/drawing/2014/main" id="{F6BC905B-FA0F-864D-8696-0F757AC765BA}"/>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190431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custDataLst>
              <p:tags r:id="rId1"/>
            </p:custDataLst>
          </p:nvPr>
        </p:nvSpPr>
        <p:spPr/>
        <p:txBody>
          <a:bodyPr/>
          <a:lstStyle/>
          <a:p>
            <a:r>
              <a:rPr lang="en-US" dirty="0"/>
              <a:t>Array Access</a:t>
            </a:r>
          </a:p>
        </p:txBody>
      </p:sp>
      <mc:AlternateContent xmlns:mc="http://schemas.openxmlformats.org/markup-compatibility/2006" xmlns:a14="http://schemas.microsoft.com/office/drawing/2010/main">
        <mc:Choice Requires="a14">
          <p:sp>
            <p:nvSpPr>
              <p:cNvPr id="302083" name="Rectangle 3"/>
              <p:cNvSpPr>
                <a:spLocks noGrp="1" noChangeArrowheads="1"/>
              </p:cNvSpPr>
              <p:nvPr>
                <p:ph idx="1"/>
                <p:custDataLst>
                  <p:tags r:id="rId2"/>
                </p:custDataLst>
              </p:nvPr>
            </p:nvSpPr>
            <p:spPr/>
            <p:txBody>
              <a:bodyPr/>
              <a:lstStyle/>
              <a:p>
                <a:r>
                  <a:rPr lang="en-US" dirty="0"/>
                  <a:t>Basic Principle</a:t>
                </a:r>
              </a:p>
              <a:p>
                <a:pPr lvl="1"/>
                <a:r>
                  <a:rPr lang="en-US" b="1" dirty="0">
                    <a:latin typeface="Courier New" panose="02070309020205020404" pitchFamily="49" charset="0"/>
                    <a:ea typeface="Anonymous Pro" charset="0"/>
                    <a:cs typeface="Courier New" panose="02070309020205020404" pitchFamily="49" charset="0"/>
                  </a:rPr>
                  <a:t>T</a:t>
                </a:r>
                <a:r>
                  <a:rPr lang="en-US" dirty="0">
                    <a:latin typeface="Courier New" panose="02070309020205020404" pitchFamily="49" charset="0"/>
                    <a:ea typeface="Anonymous Pro" charset="0"/>
                    <a:cs typeface="Courier New" panose="02070309020205020404" pitchFamily="49" charset="0"/>
                  </a:rPr>
                  <a:t> A[N];  </a:t>
                </a:r>
                <a14:m>
                  <m:oMath xmlns:m="http://schemas.openxmlformats.org/officeDocument/2006/math">
                    <m:r>
                      <a:rPr lang="en-US" b="0" i="1" smtClean="0">
                        <a:latin typeface="Cambria Math" panose="02040503050406030204" pitchFamily="18" charset="0"/>
                        <a:ea typeface="Anonymous Pro" charset="0"/>
                        <a:cs typeface="Courier New" panose="02070309020205020404" pitchFamily="49" charset="0"/>
                      </a:rPr>
                      <m:t>→</m:t>
                    </m:r>
                  </m:oMath>
                </a14:m>
                <a:r>
                  <a:rPr lang="en-US" dirty="0">
                    <a:latin typeface="Courier New" panose="02070309020205020404" pitchFamily="49" charset="0"/>
                    <a:ea typeface="Anonymous Pro" charset="0"/>
                    <a:cs typeface="Courier New" panose="02070309020205020404" pitchFamily="49" charset="0"/>
                  </a:rPr>
                  <a:t>  </a:t>
                </a:r>
                <a:r>
                  <a:rPr lang="en-US" dirty="0"/>
                  <a:t>array of data type </a:t>
                </a:r>
                <a:r>
                  <a:rPr lang="en-US" b="1" dirty="0">
                    <a:latin typeface="Courier New" panose="02070309020205020404" pitchFamily="49" charset="0"/>
                    <a:ea typeface="Anonymous Pro" charset="0"/>
                    <a:cs typeface="Courier New" panose="02070309020205020404" pitchFamily="49" charset="0"/>
                  </a:rPr>
                  <a:t>T</a:t>
                </a:r>
                <a:r>
                  <a:rPr lang="en-US" dirty="0"/>
                  <a:t> and length </a:t>
                </a:r>
                <a:r>
                  <a:rPr lang="en-US" dirty="0">
                    <a:latin typeface="Courier New" panose="02070309020205020404" pitchFamily="49" charset="0"/>
                    <a:ea typeface="Anonymous Pro" charset="0"/>
                    <a:cs typeface="Courier New" panose="02070309020205020404" pitchFamily="49" charset="0"/>
                  </a:rPr>
                  <a:t>N</a:t>
                </a:r>
              </a:p>
              <a:p>
                <a:pPr lvl="1"/>
                <a:r>
                  <a:rPr lang="en-US" dirty="0"/>
                  <a:t>Identifier </a:t>
                </a:r>
                <a:r>
                  <a:rPr lang="en-US" dirty="0">
                    <a:latin typeface="Courier New" panose="02070309020205020404" pitchFamily="49" charset="0"/>
                    <a:cs typeface="Courier New" panose="02070309020205020404" pitchFamily="49" charset="0"/>
                  </a:rPr>
                  <a:t>A</a:t>
                </a:r>
                <a:r>
                  <a:rPr lang="en-US" dirty="0"/>
                  <a:t> returns address of array (type </a:t>
                </a:r>
                <a:r>
                  <a:rPr lang="en-US" b="1" dirty="0">
                    <a:latin typeface="Courier New" panose="02070309020205020404" pitchFamily="49" charset="0"/>
                    <a:cs typeface="Courier New" panose="02070309020205020404" pitchFamily="49" charset="0"/>
                  </a:rPr>
                  <a:t>T*</a:t>
                </a:r>
                <a:r>
                  <a:rPr lang="en-US" dirty="0"/>
                  <a:t>)</a:t>
                </a:r>
              </a:p>
              <a:p>
                <a:pPr lvl="1"/>
                <a:endParaRPr lang="en-US" u="sng" dirty="0"/>
              </a:p>
              <a:p>
                <a:pPr lvl="1"/>
                <a:endParaRPr lang="en-US" u="sng" dirty="0"/>
              </a:p>
              <a:p>
                <a:r>
                  <a:rPr lang="en-US" u="sng" dirty="0"/>
                  <a:t>Reference</a:t>
                </a:r>
                <a:r>
                  <a:rPr lang="en-US" dirty="0"/>
                  <a:t>        </a:t>
                </a:r>
                <a:r>
                  <a:rPr lang="en-US" u="sng" dirty="0"/>
                  <a:t>Type</a:t>
                </a:r>
                <a:r>
                  <a:rPr lang="en-US" dirty="0"/>
                  <a:t>	</a:t>
                </a:r>
                <a:r>
                  <a:rPr lang="en-US" u="sng" dirty="0"/>
                  <a:t>Value</a:t>
                </a:r>
                <a:r>
                  <a:rPr lang="en-US" dirty="0">
                    <a:latin typeface="Anonymous Pro" charset="0"/>
                    <a:ea typeface="Anonymous Pro" charset="0"/>
                    <a:cs typeface="Anonymous Pro" charset="0"/>
                  </a:rPr>
                  <a:t>		</a:t>
                </a:r>
              </a:p>
            </p:txBody>
          </p:sp>
        </mc:Choice>
        <mc:Fallback xmlns="">
          <p:sp>
            <p:nvSpPr>
              <p:cNvPr id="302083" name="Rectangle 3"/>
              <p:cNvSpPr>
                <a:spLocks noGrp="1" noRot="1" noChangeAspect="1" noMove="1" noResize="1" noEditPoints="1" noAdjustHandles="1" noChangeArrowheads="1" noChangeShapeType="1" noTextEdit="1"/>
              </p:cNvSpPr>
              <p:nvPr>
                <p:ph idx="1"/>
                <p:custDataLst>
                  <p:tags r:id="rId25"/>
                </p:custDataLst>
              </p:nvPr>
            </p:nvSpPr>
            <p:spPr>
              <a:blipFill rotWithShape="0">
                <a:blip r:embed="rId26"/>
                <a:stretch>
                  <a:fillRect l="-291" t="-1103"/>
                </a:stretch>
              </a:blipFill>
            </p:spPr>
            <p:txBody>
              <a:bodyPr/>
              <a:lstStyle/>
              <a:p>
                <a:r>
                  <a:rPr lang="en-US">
                    <a:noFill/>
                  </a:rPr>
                  <a:t> </a:t>
                </a:r>
              </a:p>
            </p:txBody>
          </p:sp>
        </mc:Fallback>
      </mc:AlternateContent>
      <p:sp>
        <p:nvSpPr>
          <p:cNvPr id="26" name="Slide Number Placeholder 25"/>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24" name="Text Box 31"/>
          <p:cNvSpPr txBox="1">
            <a:spLocks noChangeArrowheads="1"/>
          </p:cNvSpPr>
          <p:nvPr>
            <p:custDataLst>
              <p:tags r:id="rId4"/>
            </p:custDataLst>
          </p:nvPr>
        </p:nvSpPr>
        <p:spPr bwMode="auto">
          <a:xfrm>
            <a:off x="1017495" y="2819400"/>
            <a:ext cx="1701107" cy="369332"/>
          </a:xfrm>
          <a:prstGeom prst="rect">
            <a:avLst/>
          </a:prstGeom>
          <a:noFill/>
          <a:ln w="25400">
            <a:noFill/>
            <a:miter lim="800000"/>
            <a:headEnd/>
            <a:tailEnd/>
          </a:ln>
          <a:effectLst/>
        </p:spPr>
        <p:txBody>
          <a:bodyPr wrap="square">
            <a:spAutoFit/>
          </a:bodyPr>
          <a:lstStyle/>
          <a:p>
            <a:pPr algn="r">
              <a:lnSpc>
                <a:spcPct val="100000"/>
              </a:lnSpc>
            </a:pPr>
            <a:r>
              <a:rPr lang="en-US" sz="1800"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x[5];</a:t>
            </a:r>
          </a:p>
        </p:txBody>
      </p:sp>
      <p:grpSp>
        <p:nvGrpSpPr>
          <p:cNvPr id="2" name="Group 24"/>
          <p:cNvGrpSpPr/>
          <p:nvPr>
            <p:custDataLst>
              <p:tags r:id="rId5"/>
            </p:custDataLst>
          </p:nvPr>
        </p:nvGrpSpPr>
        <p:grpSpPr>
          <a:xfrm>
            <a:off x="2616435" y="2866822"/>
            <a:ext cx="5334000" cy="754353"/>
            <a:chOff x="2514600" y="3429000"/>
            <a:chExt cx="5334000" cy="774469"/>
          </a:xfrm>
        </p:grpSpPr>
        <p:grpSp>
          <p:nvGrpSpPr>
            <p:cNvPr id="3" name="Group 25"/>
            <p:cNvGrpSpPr>
              <a:grpSpLocks/>
            </p:cNvGrpSpPr>
            <p:nvPr/>
          </p:nvGrpSpPr>
          <p:grpSpPr bwMode="auto">
            <a:xfrm>
              <a:off x="2743200" y="3429000"/>
              <a:ext cx="4572000" cy="228600"/>
              <a:chOff x="1008" y="1968"/>
              <a:chExt cx="2880" cy="144"/>
            </a:xfrm>
          </p:grpSpPr>
          <p:sp>
            <p:nvSpPr>
              <p:cNvPr id="39" name="Rectangle 26"/>
              <p:cNvSpPr>
                <a:spLocks noChangeArrowheads="1"/>
              </p:cNvSpPr>
              <p:nvPr>
                <p:custDataLst>
                  <p:tags r:id="rId18"/>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3</a:t>
                </a:r>
              </a:p>
            </p:txBody>
          </p:sp>
          <p:sp>
            <p:nvSpPr>
              <p:cNvPr id="40" name="Rectangle 27"/>
              <p:cNvSpPr>
                <a:spLocks noChangeArrowheads="1"/>
              </p:cNvSpPr>
              <p:nvPr>
                <p:custDataLst>
                  <p:tags r:id="rId19"/>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7</a:t>
                </a:r>
              </a:p>
            </p:txBody>
          </p:sp>
          <p:sp>
            <p:nvSpPr>
              <p:cNvPr id="41" name="Rectangle 28"/>
              <p:cNvSpPr>
                <a:spLocks noChangeArrowheads="1"/>
              </p:cNvSpPr>
              <p:nvPr>
                <p:custDataLst>
                  <p:tags r:id="rId20"/>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1</a:t>
                </a:r>
              </a:p>
            </p:txBody>
          </p:sp>
          <p:sp>
            <p:nvSpPr>
              <p:cNvPr id="42" name="Rectangle 29"/>
              <p:cNvSpPr>
                <a:spLocks noChangeArrowheads="1"/>
              </p:cNvSpPr>
              <p:nvPr>
                <p:custDataLst>
                  <p:tags r:id="rId21"/>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9</a:t>
                </a:r>
              </a:p>
            </p:txBody>
          </p:sp>
          <p:sp>
            <p:nvSpPr>
              <p:cNvPr id="43" name="Rectangle 30"/>
              <p:cNvSpPr>
                <a:spLocks noChangeArrowheads="1"/>
              </p:cNvSpPr>
              <p:nvPr>
                <p:custDataLst>
                  <p:tags r:id="rId22"/>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5</a:t>
                </a:r>
              </a:p>
            </p:txBody>
          </p:sp>
        </p:grpSp>
        <p:sp>
          <p:nvSpPr>
            <p:cNvPr id="27" name="Text Box 32"/>
            <p:cNvSpPr txBox="1">
              <a:spLocks noChangeArrowheads="1"/>
            </p:cNvSpPr>
            <p:nvPr>
              <p:custDataLst>
                <p:tags r:id="rId6"/>
              </p:custDataLst>
            </p:nvPr>
          </p:nvSpPr>
          <p:spPr bwMode="auto">
            <a:xfrm>
              <a:off x="2514600" y="3810000"/>
              <a:ext cx="396875" cy="379181"/>
            </a:xfrm>
            <a:prstGeom prst="rect">
              <a:avLst/>
            </a:prstGeom>
            <a:noFill/>
            <a:ln w="25400">
              <a:noFill/>
              <a:miter lim="800000"/>
              <a:headEnd/>
              <a:tailEnd/>
            </a:ln>
            <a:effectLst/>
          </p:spPr>
          <p:txBody>
            <a:bodyPr>
              <a:spAutoFit/>
            </a:bodyPr>
            <a:lstStyle/>
            <a:p>
              <a:pPr algn="ctr">
                <a:lnSpc>
                  <a:spcPct val="100000"/>
                </a:lnSpc>
              </a:pPr>
              <a:r>
                <a:rPr lang="en-US" sz="1800" b="0" i="1" dirty="0">
                  <a:latin typeface="Courier New" panose="02070309020205020404" pitchFamily="49" charset="0"/>
                  <a:ea typeface="Anonymous Pro" charset="0"/>
                  <a:cs typeface="Courier New" panose="02070309020205020404" pitchFamily="49" charset="0"/>
                </a:rPr>
                <a:t>a</a:t>
              </a:r>
            </a:p>
          </p:txBody>
        </p:sp>
        <p:sp>
          <p:nvSpPr>
            <p:cNvPr id="28" name="Text Box 33"/>
            <p:cNvSpPr txBox="1">
              <a:spLocks noChangeArrowheads="1"/>
            </p:cNvSpPr>
            <p:nvPr>
              <p:custDataLst>
                <p:tags r:id="rId7"/>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i="1" dirty="0">
                  <a:latin typeface="Courier New" panose="02070309020205020404" pitchFamily="49" charset="0"/>
                  <a:ea typeface="Anonymous Pro" charset="0"/>
                  <a:cs typeface="Courier New" panose="02070309020205020404" pitchFamily="49" charset="0"/>
                </a:rPr>
                <a:t>a</a:t>
              </a:r>
              <a:r>
                <a:rPr lang="en-US" sz="1800" b="0" dirty="0">
                  <a:latin typeface="Courier New" panose="02070309020205020404" pitchFamily="49" charset="0"/>
                  <a:ea typeface="Anonymous Pro" charset="0"/>
                  <a:cs typeface="Courier New" panose="02070309020205020404" pitchFamily="49" charset="0"/>
                </a:rPr>
                <a:t>+4</a:t>
              </a:r>
              <a:endParaRPr lang="en-US" sz="1800" b="0" i="1" dirty="0">
                <a:latin typeface="Courier New" panose="02070309020205020404" pitchFamily="49" charset="0"/>
                <a:ea typeface="Anonymous Pro" charset="0"/>
                <a:cs typeface="Courier New" panose="02070309020205020404" pitchFamily="49" charset="0"/>
              </a:endParaRPr>
            </a:p>
          </p:txBody>
        </p:sp>
        <p:sp>
          <p:nvSpPr>
            <p:cNvPr id="29" name="Line 34"/>
            <p:cNvSpPr>
              <a:spLocks noChangeShapeType="1"/>
            </p:cNvSpPr>
            <p:nvPr>
              <p:custDataLst>
                <p:tags r:id="rId8"/>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0" name="Line 35"/>
            <p:cNvSpPr>
              <a:spLocks noChangeShapeType="1"/>
            </p:cNvSpPr>
            <p:nvPr>
              <p:custDataLst>
                <p:tags r:id="rId9"/>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1" name="Text Box 36"/>
            <p:cNvSpPr txBox="1">
              <a:spLocks noChangeArrowheads="1"/>
            </p:cNvSpPr>
            <p:nvPr>
              <p:custDataLst>
                <p:tags r:id="rId10"/>
              </p:custDataLst>
            </p:nvPr>
          </p:nvSpPr>
          <p:spPr bwMode="auto">
            <a:xfrm>
              <a:off x="40968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i="1" dirty="0">
                  <a:latin typeface="Courier New" panose="02070309020205020404" pitchFamily="49" charset="0"/>
                  <a:ea typeface="Anonymous Pro" charset="0"/>
                  <a:cs typeface="Courier New" panose="02070309020205020404" pitchFamily="49" charset="0"/>
                </a:rPr>
                <a:t>a</a:t>
              </a:r>
              <a:r>
                <a:rPr lang="en-US" sz="1800" b="0" dirty="0">
                  <a:latin typeface="Courier New" panose="02070309020205020404" pitchFamily="49" charset="0"/>
                  <a:ea typeface="Anonymous Pro" charset="0"/>
                  <a:cs typeface="Courier New" panose="02070309020205020404" pitchFamily="49" charset="0"/>
                </a:rPr>
                <a:t>+8</a:t>
              </a:r>
              <a:endParaRPr lang="en-US" sz="1800" b="0" i="1" dirty="0">
                <a:latin typeface="Courier New" panose="02070309020205020404" pitchFamily="49" charset="0"/>
                <a:ea typeface="Anonymous Pro" charset="0"/>
                <a:cs typeface="Courier New" panose="02070309020205020404" pitchFamily="49" charset="0"/>
              </a:endParaRPr>
            </a:p>
          </p:txBody>
        </p:sp>
        <p:sp>
          <p:nvSpPr>
            <p:cNvPr id="32" name="Line 37"/>
            <p:cNvSpPr>
              <a:spLocks noChangeShapeType="1"/>
            </p:cNvSpPr>
            <p:nvPr>
              <p:custDataLst>
                <p:tags r:id="rId11"/>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3" name="Text Box 38"/>
            <p:cNvSpPr txBox="1">
              <a:spLocks noChangeArrowheads="1"/>
            </p:cNvSpPr>
            <p:nvPr>
              <p:custDataLst>
                <p:tags r:id="rId12"/>
              </p:custDataLst>
            </p:nvPr>
          </p:nvSpPr>
          <p:spPr bwMode="auto">
            <a:xfrm>
              <a:off x="502920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i="1" dirty="0">
                  <a:latin typeface="Courier New" panose="02070309020205020404" pitchFamily="49" charset="0"/>
                  <a:ea typeface="Anonymous Pro" charset="0"/>
                  <a:cs typeface="Courier New" panose="02070309020205020404" pitchFamily="49" charset="0"/>
                </a:rPr>
                <a:t>a</a:t>
              </a:r>
              <a:r>
                <a:rPr lang="en-US" sz="1800" b="0" dirty="0">
                  <a:latin typeface="Courier New" panose="02070309020205020404" pitchFamily="49" charset="0"/>
                  <a:ea typeface="Anonymous Pro" charset="0"/>
                  <a:cs typeface="Courier New" panose="02070309020205020404" pitchFamily="49" charset="0"/>
                </a:rPr>
                <a:t>+12</a:t>
              </a:r>
              <a:endParaRPr lang="en-US" sz="1800" b="0" i="1" dirty="0">
                <a:latin typeface="Courier New" panose="02070309020205020404" pitchFamily="49" charset="0"/>
                <a:ea typeface="Anonymous Pro" charset="0"/>
                <a:cs typeface="Courier New" panose="02070309020205020404" pitchFamily="49" charset="0"/>
              </a:endParaRPr>
            </a:p>
          </p:txBody>
        </p:sp>
        <p:sp>
          <p:nvSpPr>
            <p:cNvPr id="34" name="Line 39"/>
            <p:cNvSpPr>
              <a:spLocks noChangeShapeType="1"/>
            </p:cNvSpPr>
            <p:nvPr>
              <p:custDataLst>
                <p:tags r:id="rId13"/>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5" name="Text Box 40"/>
            <p:cNvSpPr txBox="1">
              <a:spLocks noChangeArrowheads="1"/>
            </p:cNvSpPr>
            <p:nvPr>
              <p:custDataLst>
                <p:tags r:id="rId14"/>
              </p:custDataLst>
            </p:nvPr>
          </p:nvSpPr>
          <p:spPr bwMode="auto">
            <a:xfrm>
              <a:off x="594360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i="1" dirty="0">
                  <a:latin typeface="Courier New" panose="02070309020205020404" pitchFamily="49" charset="0"/>
                  <a:ea typeface="Anonymous Pro" charset="0"/>
                  <a:cs typeface="Courier New" panose="02070309020205020404" pitchFamily="49" charset="0"/>
                </a:rPr>
                <a:t>a</a:t>
              </a:r>
              <a:r>
                <a:rPr lang="en-US" sz="1800" b="0" dirty="0">
                  <a:latin typeface="Courier New" panose="02070309020205020404" pitchFamily="49" charset="0"/>
                  <a:ea typeface="Anonymous Pro" charset="0"/>
                  <a:cs typeface="Courier New" panose="02070309020205020404" pitchFamily="49" charset="0"/>
                </a:rPr>
                <a:t>+16</a:t>
              </a:r>
              <a:endParaRPr lang="en-US" sz="1800" b="0" i="1" dirty="0">
                <a:latin typeface="Courier New" panose="02070309020205020404" pitchFamily="49" charset="0"/>
                <a:ea typeface="Anonymous Pro" charset="0"/>
                <a:cs typeface="Courier New" panose="02070309020205020404" pitchFamily="49" charset="0"/>
              </a:endParaRPr>
            </a:p>
          </p:txBody>
        </p:sp>
        <p:sp>
          <p:nvSpPr>
            <p:cNvPr id="36" name="Line 41"/>
            <p:cNvSpPr>
              <a:spLocks noChangeShapeType="1"/>
            </p:cNvSpPr>
            <p:nvPr>
              <p:custDataLst>
                <p:tags r:id="rId15"/>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37" name="Text Box 42"/>
            <p:cNvSpPr txBox="1">
              <a:spLocks noChangeArrowheads="1"/>
            </p:cNvSpPr>
            <p:nvPr>
              <p:custDataLst>
                <p:tags r:id="rId16"/>
              </p:custDataLst>
            </p:nvPr>
          </p:nvSpPr>
          <p:spPr bwMode="auto">
            <a:xfrm>
              <a:off x="685800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i="1" dirty="0">
                  <a:latin typeface="Courier New" panose="02070309020205020404" pitchFamily="49" charset="0"/>
                  <a:ea typeface="Anonymous Pro" charset="0"/>
                  <a:cs typeface="Courier New" panose="02070309020205020404" pitchFamily="49" charset="0"/>
                </a:rPr>
                <a:t>a</a:t>
              </a:r>
              <a:r>
                <a:rPr lang="en-US" sz="1800" b="0" dirty="0">
                  <a:latin typeface="Courier New" panose="02070309020205020404" pitchFamily="49" charset="0"/>
                  <a:ea typeface="Anonymous Pro" charset="0"/>
                  <a:cs typeface="Courier New" panose="02070309020205020404" pitchFamily="49" charset="0"/>
                </a:rPr>
                <a:t>+20</a:t>
              </a:r>
              <a:endParaRPr lang="en-US" sz="1800" b="0" i="1" dirty="0">
                <a:latin typeface="Courier New" panose="02070309020205020404" pitchFamily="49" charset="0"/>
                <a:ea typeface="Anonymous Pro" charset="0"/>
                <a:cs typeface="Courier New" panose="02070309020205020404" pitchFamily="49" charset="0"/>
              </a:endParaRPr>
            </a:p>
          </p:txBody>
        </p:sp>
        <p:sp>
          <p:nvSpPr>
            <p:cNvPr id="38" name="Line 43"/>
            <p:cNvSpPr>
              <a:spLocks noChangeShapeType="1"/>
            </p:cNvSpPr>
            <p:nvPr>
              <p:custDataLst>
                <p:tags r:id="rId17"/>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aphicFrame>
        <p:nvGraphicFramePr>
          <p:cNvPr id="5" name="Table 4"/>
          <p:cNvGraphicFramePr>
            <a:graphicFrameLocks noGrp="1"/>
          </p:cNvGraphicFramePr>
          <p:nvPr/>
        </p:nvGraphicFramePr>
        <p:xfrm>
          <a:off x="822960" y="4114800"/>
          <a:ext cx="7426960" cy="25958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4206240">
                  <a:extLst>
                    <a:ext uri="{9D8B030D-6E8A-4147-A177-3AD203B41FA5}">
                      <a16:colId xmlns:a16="http://schemas.microsoft.com/office/drawing/2014/main" val="20002"/>
                    </a:ext>
                  </a:extLst>
                </a:gridCol>
              </a:tblGrid>
              <a:tr h="370840">
                <a:tc>
                  <a:txBody>
                    <a:bodyPr/>
                    <a:lstStyle/>
                    <a:p>
                      <a:r>
                        <a:rPr lang="en-US" dirty="0">
                          <a:latin typeface="Courier New" panose="02070309020205020404" pitchFamily="49" charset="0"/>
                          <a:cs typeface="Courier New" panose="02070309020205020404" pitchFamily="49" charset="0"/>
                        </a:rPr>
                        <a:t>x[4]</a:t>
                      </a:r>
                    </a:p>
                  </a:txBody>
                  <a:tcPr>
                    <a:lnB w="19050" cap="flat" cmpd="sng" algn="ctr">
                      <a:solidFill>
                        <a:schemeClr val="bg2"/>
                      </a:solidFill>
                      <a:prstDash val="solid"/>
                      <a:round/>
                      <a:headEnd type="none" w="med" len="med"/>
                      <a:tailEnd type="none" w="med" len="med"/>
                    </a:lnB>
                  </a:tcPr>
                </a:tc>
                <a:tc>
                  <a:txBody>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p>
                  </a:txBody>
                  <a:tcPr>
                    <a:lnB w="19050" cap="flat" cmpd="sng" algn="ctr">
                      <a:solidFill>
                        <a:schemeClr val="bg2"/>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5</a:t>
                      </a:r>
                    </a:p>
                  </a:txBody>
                  <a:tcPr>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latin typeface="Courier New" panose="02070309020205020404" pitchFamily="49" charset="0"/>
                          <a:cs typeface="Courier New" panose="02070309020205020404" pitchFamily="49" charset="0"/>
                        </a:rPr>
                        <a:t>x</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a</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latin typeface="Courier New" panose="02070309020205020404" pitchFamily="49" charset="0"/>
                          <a:cs typeface="Courier New" panose="02070309020205020404" pitchFamily="49" charset="0"/>
                        </a:rPr>
                        <a:t>x+1</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a + 4</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latin typeface="Courier New" panose="02070309020205020404" pitchFamily="49" charset="0"/>
                          <a:cs typeface="Courier New" panose="02070309020205020404" pitchFamily="49" charset="0"/>
                        </a:rPr>
                        <a:t>&amp;x[2]</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a</a:t>
                      </a:r>
                      <a:r>
                        <a:rPr lang="en-US" baseline="0" dirty="0">
                          <a:latin typeface="Courier New" panose="02070309020205020404" pitchFamily="49" charset="0"/>
                          <a:cs typeface="Courier New" panose="02070309020205020404" pitchFamily="49" charset="0"/>
                        </a:rPr>
                        <a:t> + 8</a:t>
                      </a:r>
                      <a:endParaRPr lang="en-US" dirty="0">
                        <a:latin typeface="Courier New" panose="02070309020205020404" pitchFamily="49" charset="0"/>
                        <a:cs typeface="Courier New" panose="02070309020205020404" pitchFamily="49" charset="0"/>
                      </a:endParaRP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Courier New" panose="02070309020205020404" pitchFamily="49" charset="0"/>
                          <a:cs typeface="Courier New" panose="02070309020205020404" pitchFamily="49" charset="0"/>
                        </a:rPr>
                        <a:t>x[5]</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b="1" dirty="0" err="1">
                          <a:latin typeface="Courier New" panose="02070309020205020404" pitchFamily="49" charset="0"/>
                          <a:cs typeface="Courier New" panose="02070309020205020404" pitchFamily="49" charset="0"/>
                        </a:rPr>
                        <a:t>int</a:t>
                      </a:r>
                      <a:endParaRPr lang="en-US" b="1" dirty="0">
                        <a:latin typeface="Courier New" panose="02070309020205020404" pitchFamily="49" charset="0"/>
                        <a:cs typeface="Courier New" panose="02070309020205020404" pitchFamily="49" charset="0"/>
                      </a:endParaRP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 </a:t>
                      </a:r>
                      <a:r>
                        <a:rPr lang="en-US" dirty="0">
                          <a:latin typeface="Calibri" panose="020F0502020204030204" pitchFamily="34" charset="0"/>
                          <a:cs typeface="Calibri" panose="020F0502020204030204" pitchFamily="34" charset="0"/>
                        </a:rPr>
                        <a:t>(whatever’s in</a:t>
                      </a:r>
                      <a:r>
                        <a:rPr lang="en-US" baseline="0" dirty="0">
                          <a:latin typeface="Calibri" panose="020F0502020204030204" pitchFamily="34" charset="0"/>
                          <a:cs typeface="Calibri" panose="020F0502020204030204" pitchFamily="34" charset="0"/>
                        </a:rPr>
                        <a:t> memory at </a:t>
                      </a:r>
                      <a:r>
                        <a:rPr lang="en-US" baseline="0" dirty="0" err="1">
                          <a:latin typeface="Calibri" panose="020F0502020204030204" pitchFamily="34" charset="0"/>
                          <a:cs typeface="Calibri" panose="020F0502020204030204" pitchFamily="34" charset="0"/>
                        </a:rPr>
                        <a:t>addr</a:t>
                      </a:r>
                      <a:r>
                        <a:rPr lang="en-US" baseline="0" dirty="0">
                          <a:latin typeface="Calibri" panose="020F0502020204030204" pitchFamily="34" charset="0"/>
                          <a:cs typeface="Calibri" panose="020F0502020204030204" pitchFamily="34" charset="0"/>
                        </a:rPr>
                        <a:t> </a:t>
                      </a:r>
                      <a:r>
                        <a:rPr lang="en-US" baseline="0" dirty="0">
                          <a:latin typeface="Courier New" panose="02070309020205020404" pitchFamily="49" charset="0"/>
                          <a:cs typeface="Courier New" panose="02070309020205020404" pitchFamily="49" charset="0"/>
                        </a:rPr>
                        <a:t>x+20</a:t>
                      </a:r>
                      <a:r>
                        <a:rPr lang="en-US" dirty="0">
                          <a:latin typeface="Calibri" panose="020F0502020204030204" pitchFamily="34" charset="0"/>
                          <a:cs typeface="Calibri" panose="020F0502020204030204" pitchFamily="34" charset="0"/>
                        </a:rPr>
                        <a:t>)</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latin typeface="Courier New" panose="02070309020205020404" pitchFamily="49" charset="0"/>
                          <a:cs typeface="Courier New" panose="02070309020205020404" pitchFamily="49" charset="0"/>
                        </a:rPr>
                        <a:t>*(x+1)</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b="1" dirty="0" err="1">
                          <a:latin typeface="Courier New" panose="02070309020205020404" pitchFamily="49" charset="0"/>
                          <a:cs typeface="Courier New" panose="02070309020205020404" pitchFamily="49" charset="0"/>
                        </a:rPr>
                        <a:t>int</a:t>
                      </a:r>
                      <a:endParaRPr lang="en-US" b="1" dirty="0">
                        <a:latin typeface="Courier New" panose="02070309020205020404" pitchFamily="49" charset="0"/>
                        <a:cs typeface="Courier New" panose="02070309020205020404" pitchFamily="49" charset="0"/>
                      </a:endParaRP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dirty="0">
                          <a:latin typeface="Courier New" panose="02070309020205020404" pitchFamily="49" charset="0"/>
                          <a:cs typeface="Courier New" panose="02070309020205020404" pitchFamily="49" charset="0"/>
                        </a:rPr>
                        <a:t>7</a:t>
                      </a:r>
                    </a:p>
                  </a:txBody>
                  <a:tcP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err="1">
                          <a:latin typeface="Courier New" panose="02070309020205020404" pitchFamily="49" charset="0"/>
                          <a:cs typeface="Courier New" panose="02070309020205020404" pitchFamily="49" charset="0"/>
                        </a:rPr>
                        <a:t>x+i</a:t>
                      </a:r>
                      <a:endParaRPr lang="en-US" dirty="0">
                        <a:latin typeface="Courier New" panose="02070309020205020404" pitchFamily="49" charset="0"/>
                        <a:cs typeface="Courier New" panose="02070309020205020404" pitchFamily="49" charset="0"/>
                      </a:endParaRPr>
                    </a:p>
                  </a:txBody>
                  <a:tcPr>
                    <a:lnT w="19050" cap="flat" cmpd="sng" algn="ctr">
                      <a:solidFill>
                        <a:schemeClr val="bg2"/>
                      </a:solidFill>
                      <a:prstDash val="solid"/>
                      <a:round/>
                      <a:headEnd type="none" w="med" len="med"/>
                      <a:tailEnd type="none" w="med" len="med"/>
                    </a:lnT>
                  </a:tcPr>
                </a:tc>
                <a:tc>
                  <a:txBody>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a:t>
                      </a:r>
                    </a:p>
                  </a:txBody>
                  <a:tcPr>
                    <a:lnT w="19050" cap="flat" cmpd="sng" algn="ctr">
                      <a:solidFill>
                        <a:schemeClr val="bg2"/>
                      </a:solidFill>
                      <a:prstDash val="solid"/>
                      <a:round/>
                      <a:headEnd type="none" w="med" len="med"/>
                      <a:tailEnd type="none" w="med" len="med"/>
                    </a:lnT>
                  </a:tcPr>
                </a:tc>
                <a:tc>
                  <a:txBody>
                    <a:bodyPr/>
                    <a:lstStyle/>
                    <a:p>
                      <a:r>
                        <a:rPr lang="en-US" dirty="0">
                          <a:latin typeface="Courier New" panose="02070309020205020404" pitchFamily="49" charset="0"/>
                          <a:cs typeface="Courier New" panose="02070309020205020404" pitchFamily="49" charset="0"/>
                        </a:rPr>
                        <a:t>a + 4*</a:t>
                      </a:r>
                      <a:r>
                        <a:rPr lang="en-US" dirty="0" err="1">
                          <a:latin typeface="Courier New" panose="02070309020205020404" pitchFamily="49" charset="0"/>
                          <a:cs typeface="Courier New" panose="02070309020205020404" pitchFamily="49" charset="0"/>
                        </a:rPr>
                        <a:t>i</a:t>
                      </a:r>
                      <a:endParaRPr lang="en-US" dirty="0">
                        <a:latin typeface="Courier New" panose="02070309020205020404" pitchFamily="49" charset="0"/>
                        <a:cs typeface="Courier New" panose="02070309020205020404" pitchFamily="49" charset="0"/>
                      </a:endParaRPr>
                    </a:p>
                  </a:txBody>
                  <a:tcPr>
                    <a:lnT w="1905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8740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1"/>
            <a:ext cx="409632" cy="3180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solidFill>
                  <a:srgbClr val="FF0000"/>
                </a:solidFill>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923330"/>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1" name="TextBox 30">
            <a:extLst>
              <a:ext uri="{FF2B5EF4-FFF2-40B4-BE49-F238E27FC236}">
                <a16:creationId xmlns:a16="http://schemas.microsoft.com/office/drawing/2014/main" id="{AF7FE59C-F60B-0B42-AA7F-00BFE4868939}"/>
              </a:ext>
            </a:extLst>
          </p:cNvPr>
          <p:cNvSpPr txBox="1"/>
          <p:nvPr/>
        </p:nvSpPr>
        <p:spPr>
          <a:xfrm>
            <a:off x="7037406" y="4243254"/>
            <a:ext cx="1828799" cy="923330"/>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func2</a:t>
            </a:r>
          </a:p>
          <a:p>
            <a:pPr algn="l"/>
            <a:r>
              <a:rPr lang="en-US" sz="1800" b="0" dirty="0">
                <a:latin typeface="+mn-lt"/>
                <a:cs typeface="Courier New" panose="02070309020205020404" pitchFamily="49" charset="0"/>
              </a:rPr>
              <a:t>d:</a:t>
            </a:r>
          </a:p>
          <a:p>
            <a:pPr algn="l"/>
            <a:r>
              <a:rPr lang="en-US" sz="1800" b="0" dirty="0">
                <a:latin typeface="+mn-lt"/>
                <a:cs typeface="Courier New" panose="02070309020205020404" pitchFamily="49" charset="0"/>
              </a:rPr>
              <a:t> </a:t>
            </a:r>
          </a:p>
        </p:txBody>
      </p:sp>
      <p:sp>
        <p:nvSpPr>
          <p:cNvPr id="32" name="Rectangle 31">
            <a:extLst>
              <a:ext uri="{FF2B5EF4-FFF2-40B4-BE49-F238E27FC236}">
                <a16:creationId xmlns:a16="http://schemas.microsoft.com/office/drawing/2014/main" id="{9A064EEE-E8D7-BB4F-A2F7-45F9E4F783F6}"/>
              </a:ext>
            </a:extLst>
          </p:cNvPr>
          <p:cNvSpPr/>
          <p:nvPr/>
        </p:nvSpPr>
        <p:spPr bwMode="auto">
          <a:xfrm>
            <a:off x="7289482" y="4621157"/>
            <a:ext cx="368618"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Down Arrow 15">
            <a:extLst>
              <a:ext uri="{FF2B5EF4-FFF2-40B4-BE49-F238E27FC236}">
                <a16:creationId xmlns:a16="http://schemas.microsoft.com/office/drawing/2014/main" id="{4EB53A96-CC1D-BD42-9EBA-3D69AEE6B0D1}"/>
              </a:ext>
            </a:extLst>
          </p:cNvPr>
          <p:cNvSpPr/>
          <p:nvPr/>
        </p:nvSpPr>
        <p:spPr>
          <a:xfrm flipV="1">
            <a:off x="7780355" y="4983704"/>
            <a:ext cx="342900" cy="41421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908490"/>
          </a:xfrm>
          <a:prstGeom prst="leftBrace">
            <a:avLst>
              <a:gd name="adj1" fmla="val 8333"/>
              <a:gd name="adj2" fmla="val 1826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128065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477328"/>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solidFill>
                  <a:srgbClr val="FF0000"/>
                </a:solidFill>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1200329"/>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endParaRPr lang="en-US" sz="1800" b="0" dirty="0">
              <a:latin typeface="+mn-lt"/>
              <a:cs typeface="Courier New" panose="02070309020205020404" pitchFamily="49" charset="0"/>
            </a:endParaRP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Left Brace 15">
            <a:extLst>
              <a:ext uri="{FF2B5EF4-FFF2-40B4-BE49-F238E27FC236}">
                <a16:creationId xmlns:a16="http://schemas.microsoft.com/office/drawing/2014/main" id="{4B93A25A-861E-8C48-9E80-253A054C6DFB}"/>
              </a:ext>
            </a:extLst>
          </p:cNvPr>
          <p:cNvSpPr/>
          <p:nvPr/>
        </p:nvSpPr>
        <p:spPr>
          <a:xfrm>
            <a:off x="6515100" y="2235011"/>
            <a:ext cx="285750" cy="2008243"/>
          </a:xfrm>
          <a:prstGeom prst="leftBrace">
            <a:avLst>
              <a:gd name="adj1" fmla="val 8333"/>
              <a:gd name="adj2" fmla="val 2652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7" name="TextBox 16">
            <a:extLst>
              <a:ext uri="{FF2B5EF4-FFF2-40B4-BE49-F238E27FC236}">
                <a16:creationId xmlns:a16="http://schemas.microsoft.com/office/drawing/2014/main" id="{1449B080-B046-FF49-AADD-856C699D94E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344624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477328"/>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a:              </a:t>
            </a:r>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b:              </a:t>
            </a:r>
            <a:r>
              <a:rPr lang="en-US" sz="1800" b="0" dirty="0" err="1">
                <a:latin typeface="+mn-lt"/>
                <a:cs typeface="Courier New" panose="02070309020205020404" pitchFamily="49" charset="0"/>
              </a:rPr>
              <a:t>argv</a:t>
            </a:r>
            <a:r>
              <a:rPr lang="en-US" sz="1800" b="0" dirty="0">
                <a:latin typeface="+mn-lt"/>
                <a:cs typeface="Courier New" panose="02070309020205020404" pitchFamily="49" charset="0"/>
              </a:rPr>
              <a:t>:</a:t>
            </a:r>
          </a:p>
        </p:txBody>
      </p:sp>
      <p:sp>
        <p:nvSpPr>
          <p:cNvPr id="23" name="Rectangle 22">
            <a:extLst>
              <a:ext uri="{FF2B5EF4-FFF2-40B4-BE49-F238E27FC236}">
                <a16:creationId xmlns:a16="http://schemas.microsoft.com/office/drawing/2014/main" id="{29FA3FD3-22BC-7B4B-A453-2091E74C3706}"/>
              </a:ext>
            </a:extLst>
          </p:cNvPr>
          <p:cNvSpPr/>
          <p:nvPr/>
        </p:nvSpPr>
        <p:spPr bwMode="auto">
          <a:xfrm>
            <a:off x="731520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42</a:t>
            </a:r>
            <a:endParaRPr lang="en-US" sz="1350" dirty="0">
              <a:latin typeface="Arial" panose="020B0604020202020204" pitchFamily="34" charset="0"/>
            </a:endParaRPr>
          </a:p>
        </p:txBody>
      </p:sp>
      <p:sp>
        <p:nvSpPr>
          <p:cNvPr id="24" name="Rectangle 23">
            <a:extLst>
              <a:ext uri="{FF2B5EF4-FFF2-40B4-BE49-F238E27FC236}">
                <a16:creationId xmlns:a16="http://schemas.microsoft.com/office/drawing/2014/main" id="{336C8082-290E-564C-9B5D-911F62B8BDB2}"/>
              </a:ext>
            </a:extLst>
          </p:cNvPr>
          <p:cNvSpPr/>
          <p:nvPr/>
        </p:nvSpPr>
        <p:spPr bwMode="auto">
          <a:xfrm>
            <a:off x="7315200" y="2977049"/>
            <a:ext cx="342900"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17</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4514850" cy="3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buFontTx/>
              <a:buNone/>
            </a:pPr>
            <a:r>
              <a:rPr lang="en-US" altLang="en-US" sz="1500" dirty="0">
                <a:latin typeface="Consolas" panose="020B0609020204030204" pitchFamily="49" charset="0"/>
              </a:rPr>
              <a:t>void func2() {</a:t>
            </a:r>
          </a:p>
          <a:p>
            <a:pPr lvl="1">
              <a:lnSpc>
                <a:spcPct val="70000"/>
              </a:lnSpc>
              <a:buFontTx/>
              <a:buNone/>
            </a:pPr>
            <a:r>
              <a:rPr lang="en-US" altLang="en-US" sz="1500" dirty="0">
                <a:latin typeface="Consolas" panose="020B0609020204030204" pitchFamily="49" charset="0"/>
              </a:rPr>
              <a:t>    int d = 0;</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void func1() {</a:t>
            </a:r>
          </a:p>
          <a:p>
            <a:pPr lvl="1">
              <a:lnSpc>
                <a:spcPct val="70000"/>
              </a:lnSpc>
              <a:buFontTx/>
              <a:buNone/>
            </a:pPr>
            <a:r>
              <a:rPr lang="en-US" altLang="en-US" sz="1500" dirty="0">
                <a:latin typeface="Consolas" panose="020B0609020204030204" pitchFamily="49" charset="0"/>
              </a:rPr>
              <a:t>    int c = 99;</a:t>
            </a:r>
          </a:p>
          <a:p>
            <a:pPr lvl="1">
              <a:lnSpc>
                <a:spcPct val="70000"/>
              </a:lnSpc>
              <a:buFontTx/>
              <a:buNone/>
            </a:pPr>
            <a:r>
              <a:rPr lang="en-US" altLang="en-US" sz="1500" dirty="0">
                <a:latin typeface="Consolas" panose="020B0609020204030204" pitchFamily="49" charset="0"/>
              </a:rPr>
              <a:t>    func2();</a:t>
            </a:r>
          </a:p>
          <a:p>
            <a:pPr lvl="1">
              <a:lnSpc>
                <a:spcPct val="70000"/>
              </a:lnSpc>
              <a:buFontTx/>
              <a:buNone/>
            </a:pPr>
            <a:r>
              <a:rPr lang="en-US" altLang="en-US" sz="1500" dirty="0">
                <a:solidFill>
                  <a:srgbClr val="FF0000"/>
                </a:solidFill>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a = 42;</a:t>
            </a:r>
          </a:p>
          <a:p>
            <a:pPr lvl="1">
              <a:lnSpc>
                <a:spcPct val="70000"/>
              </a:lnSpc>
              <a:buFontTx/>
              <a:buNone/>
            </a:pPr>
            <a:r>
              <a:rPr lang="en-US" altLang="en-US" sz="1500" b="0" dirty="0">
                <a:latin typeface="Consolas" panose="020B0609020204030204" pitchFamily="49" charset="0"/>
              </a:rPr>
              <a:t>    </a:t>
            </a:r>
            <a:r>
              <a:rPr lang="en-US" altLang="en-US" sz="1500" dirty="0" err="1">
                <a:latin typeface="Consolas" panose="020B0609020204030204" pitchFamily="49" charset="0"/>
              </a:rPr>
              <a:t>int</a:t>
            </a:r>
            <a:r>
              <a:rPr lang="en-US" altLang="en-US" sz="1500" b="0" dirty="0">
                <a:latin typeface="Consolas" panose="020B0609020204030204" pitchFamily="49" charset="0"/>
              </a:rPr>
              <a:t> b = 17;</a:t>
            </a:r>
          </a:p>
          <a:p>
            <a:pPr lvl="1">
              <a:lnSpc>
                <a:spcPct val="70000"/>
              </a:lnSpc>
              <a:buFontTx/>
              <a:buNone/>
            </a:pPr>
            <a:r>
              <a:rPr lang="en-US" altLang="en-US" sz="1500" b="0" dirty="0">
                <a:latin typeface="Consolas" panose="020B0609020204030204" pitchFamily="49" charset="0"/>
              </a:rPr>
              <a:t>    func1();</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"Done."</a:t>
            </a:r>
            <a:r>
              <a:rPr lang="en-US" altLang="en-US" sz="1500" b="0" dirty="0">
                <a:latin typeface="Consolas" panose="020B0609020204030204" pitchFamily="49" charset="0"/>
              </a:rPr>
              <a:t>);</a:t>
            </a:r>
          </a:p>
          <a:p>
            <a:pPr lvl="1">
              <a:lnSpc>
                <a:spcPct val="70000"/>
              </a:lnSpc>
              <a:buFontTx/>
              <a:buNone/>
            </a:pPr>
            <a:r>
              <a:rPr lang="en-US" altLang="en-US" sz="1500" dirty="0">
                <a:latin typeface="Consolas" panose="020B0609020204030204" pitchFamily="49" charset="0"/>
              </a:rPr>
              <a:t>    return 0;</a:t>
            </a:r>
            <a:endParaRPr lang="en-US" altLang="en-US" sz="1500" b="0" dirty="0">
              <a:latin typeface="Consolas" panose="020B0609020204030204" pitchFamily="49" charset="0"/>
            </a:endParaRP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343007"/>
            <a:ext cx="1828799" cy="1200329"/>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func1</a:t>
            </a:r>
          </a:p>
          <a:p>
            <a:pPr algn="l"/>
            <a:endParaRPr lang="en-US" sz="1800" b="0" dirty="0">
              <a:latin typeface="+mn-lt"/>
              <a:cs typeface="Courier New" panose="02070309020205020404" pitchFamily="49" charset="0"/>
            </a:endParaRPr>
          </a:p>
          <a:p>
            <a:pPr algn="l"/>
            <a:r>
              <a:rPr lang="en-US" sz="1800" dirty="0">
                <a:latin typeface="+mn-lt"/>
                <a:cs typeface="Courier New" panose="02070309020205020404" pitchFamily="49" charset="0"/>
              </a:rPr>
              <a:t>c</a:t>
            </a:r>
            <a:r>
              <a:rPr lang="en-US" sz="1800" b="0" dirty="0">
                <a:latin typeface="+mn-lt"/>
                <a:cs typeface="Courier New" panose="02070309020205020404" pitchFamily="49" charset="0"/>
              </a:rPr>
              <a:t>:</a:t>
            </a:r>
          </a:p>
          <a:p>
            <a:pPr algn="l"/>
            <a:r>
              <a:rPr lang="en-US" sz="1800" b="0" dirty="0">
                <a:latin typeface="+mn-lt"/>
                <a:cs typeface="Courier New" panose="02070309020205020404" pitchFamily="49" charset="0"/>
              </a:rPr>
              <a:t> </a:t>
            </a:r>
          </a:p>
        </p:txBody>
      </p:sp>
      <p:sp>
        <p:nvSpPr>
          <p:cNvPr id="29" name="Rectangle 28">
            <a:extLst>
              <a:ext uri="{FF2B5EF4-FFF2-40B4-BE49-F238E27FC236}">
                <a16:creationId xmlns:a16="http://schemas.microsoft.com/office/drawing/2014/main" id="{C001FF74-5D05-FC4E-8F7A-1099BC4387F0}"/>
              </a:ext>
            </a:extLst>
          </p:cNvPr>
          <p:cNvSpPr/>
          <p:nvPr/>
        </p:nvSpPr>
        <p:spPr bwMode="auto">
          <a:xfrm>
            <a:off x="7300165" y="3720911"/>
            <a:ext cx="357935"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99</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8172450" y="2559650"/>
            <a:ext cx="342901"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8172451" y="2977049"/>
            <a:ext cx="628649" cy="3199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6" name="Down Arrow 15">
            <a:extLst>
              <a:ext uri="{FF2B5EF4-FFF2-40B4-BE49-F238E27FC236}">
                <a16:creationId xmlns:a16="http://schemas.microsoft.com/office/drawing/2014/main" id="{413A803A-6382-6F4C-8D2E-42C4785B99B1}"/>
              </a:ext>
            </a:extLst>
          </p:cNvPr>
          <p:cNvSpPr/>
          <p:nvPr/>
        </p:nvSpPr>
        <p:spPr>
          <a:xfrm flipV="1">
            <a:off x="7780355" y="4057650"/>
            <a:ext cx="342900" cy="41421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Left Brace 16">
            <a:extLst>
              <a:ext uri="{FF2B5EF4-FFF2-40B4-BE49-F238E27FC236}">
                <a16:creationId xmlns:a16="http://schemas.microsoft.com/office/drawing/2014/main" id="{90E0930A-655F-EF4F-80AD-D79F3B164862}"/>
              </a:ext>
            </a:extLst>
          </p:cNvPr>
          <p:cNvSpPr/>
          <p:nvPr/>
        </p:nvSpPr>
        <p:spPr>
          <a:xfrm>
            <a:off x="6515100" y="2235011"/>
            <a:ext cx="285750" cy="2008243"/>
          </a:xfrm>
          <a:prstGeom prst="leftBrace">
            <a:avLst>
              <a:gd name="adj1" fmla="val 8333"/>
              <a:gd name="adj2" fmla="val 2652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315998CD-5E3F-FB47-A691-A3E863A5291E}"/>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4253558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923330"/>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solidFill>
                <a:srgbClr val="FF0000"/>
              </a:solidFill>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int</a:t>
            </a:r>
            <a:r>
              <a:rPr lang="en-US" altLang="en-US" sz="1500" b="0" dirty="0">
                <a:solidFill>
                  <a:srgbClr val="FF0000"/>
                </a:solidFill>
                <a:latin typeface="Consolas" panose="020B0609020204030204" pitchFamily="49" charset="0"/>
              </a:rPr>
              <a:t> </a:t>
            </a:r>
            <a:r>
              <a:rPr lang="en-US" altLang="en-US" sz="1500" dirty="0">
                <a:solidFill>
                  <a:srgbClr val="FF0000"/>
                </a:solidFill>
                <a:latin typeface="Consolas" panose="020B0609020204030204" pitchFamily="49" charset="0"/>
              </a:rPr>
              <a:t>main</a:t>
            </a:r>
            <a:r>
              <a:rPr lang="en-US" altLang="en-US" sz="1500" b="0" dirty="0">
                <a:solidFill>
                  <a:srgbClr val="FF0000"/>
                </a:solidFill>
                <a:latin typeface="Consolas" panose="020B0609020204030204" pitchFamily="49" charset="0"/>
              </a:rPr>
              <a:t>(int</a:t>
            </a:r>
            <a:r>
              <a:rPr lang="en-US" altLang="en-US" sz="1500" dirty="0">
                <a:solidFill>
                  <a:srgbClr val="FF0000"/>
                </a:solidFill>
                <a:latin typeface="Consolas" panose="020B0609020204030204" pitchFamily="49" charset="0"/>
              </a:rPr>
              <a:t> </a:t>
            </a:r>
            <a:r>
              <a:rPr lang="en-US" altLang="en-US" sz="1500" dirty="0" err="1">
                <a:solidFill>
                  <a:srgbClr val="FF0000"/>
                </a:solidFill>
                <a:latin typeface="Consolas" panose="020B0609020204030204" pitchFamily="49" charset="0"/>
              </a:rPr>
              <a:t>argc</a:t>
            </a:r>
            <a:r>
              <a:rPr lang="en-US" altLang="en-US" sz="1500" dirty="0">
                <a:solidFill>
                  <a:srgbClr val="FF0000"/>
                </a:solidFill>
                <a:latin typeface="Consolas" panose="020B0609020204030204" pitchFamily="49" charset="0"/>
              </a:rPr>
              <a:t>, char *</a:t>
            </a:r>
            <a:r>
              <a:rPr lang="en-US" altLang="en-US" sz="1500" dirty="0" err="1">
                <a:solidFill>
                  <a:srgbClr val="FF0000"/>
                </a:solidFill>
                <a:latin typeface="Consolas" panose="020B0609020204030204" pitchFamily="49" charset="0"/>
              </a:rPr>
              <a:t>argv</a:t>
            </a:r>
            <a:r>
              <a:rPr lang="en-US" altLang="en-US" sz="1500" dirty="0">
                <a:solidFill>
                  <a:srgbClr val="FF0000"/>
                </a:solidFill>
                <a:latin typeface="Consolas" panose="020B0609020204030204" pitchFamily="49" charset="0"/>
              </a:rPr>
              <a:t>[]</a:t>
            </a:r>
            <a:r>
              <a:rPr lang="en-US" altLang="en-US" sz="1500" b="0" dirty="0">
                <a:solidFill>
                  <a:srgbClr val="FF0000"/>
                </a:solidFill>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900248"/>
          </a:xfrm>
          <a:prstGeom prst="leftBrace">
            <a:avLst>
              <a:gd name="adj1" fmla="val 8333"/>
              <a:gd name="adj2" fmla="val 5879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2183809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923330"/>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solidFill>
                  <a:srgbClr val="FF0000"/>
                </a:solidFill>
                <a:latin typeface="Consolas" panose="020B0609020204030204" pitchFamily="49" charset="0"/>
              </a:rPr>
              <a:t>    </a:t>
            </a:r>
            <a:r>
              <a:rPr lang="en-US" altLang="en-US" sz="1500" b="0" dirty="0" err="1">
                <a:solidFill>
                  <a:srgbClr val="FF0000"/>
                </a:solidFill>
                <a:latin typeface="Consolas" panose="020B0609020204030204" pitchFamily="49" charset="0"/>
              </a:rPr>
              <a:t>printf</a:t>
            </a:r>
            <a:r>
              <a:rPr lang="en-US" altLang="en-US" sz="1500" b="0" dirty="0">
                <a:solidFill>
                  <a:srgbClr val="FF0000"/>
                </a:solidFill>
                <a:latin typeface="Consolas" panose="020B0609020204030204" pitchFamily="49" charset="0"/>
              </a:rPr>
              <a:t>("%d", </a:t>
            </a:r>
            <a:r>
              <a:rPr lang="en-US" altLang="en-US" sz="1500" dirty="0">
                <a:solidFill>
                  <a:srgbClr val="FF0000"/>
                </a:solidFill>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900248"/>
          </a:xfrm>
          <a:prstGeom prst="leftBrace">
            <a:avLst>
              <a:gd name="adj1" fmla="val 8333"/>
              <a:gd name="adj2" fmla="val 5879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2" name="Down Arrow 11">
            <a:extLst>
              <a:ext uri="{FF2B5EF4-FFF2-40B4-BE49-F238E27FC236}">
                <a16:creationId xmlns:a16="http://schemas.microsoft.com/office/drawing/2014/main" id="{ED18BFDD-B429-454F-A415-9B4862B90A16}"/>
              </a:ext>
            </a:extLst>
          </p:cNvPr>
          <p:cNvSpPr/>
          <p:nvPr/>
        </p:nvSpPr>
        <p:spPr>
          <a:xfrm>
            <a:off x="7780355" y="3200400"/>
            <a:ext cx="342900" cy="4000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50742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1504877"/>
          </a:xfrm>
          <a:prstGeom prst="leftBrace">
            <a:avLst>
              <a:gd name="adj1" fmla="val 8333"/>
              <a:gd name="adj2" fmla="val 35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0" y="3492491"/>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Tree>
    <p:extLst>
      <p:ext uri="{BB962C8B-B14F-4D97-AF65-F5344CB8AC3E}">
        <p14:creationId xmlns:p14="http://schemas.microsoft.com/office/powerpoint/2010/main" val="1876349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solidFill>
                  <a:srgbClr val="FF0000"/>
                </a:solidFill>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1504877"/>
          </a:xfrm>
          <a:prstGeom prst="leftBrace">
            <a:avLst>
              <a:gd name="adj1" fmla="val 8333"/>
              <a:gd name="adj2" fmla="val 35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14" name="Down Arrow 13">
            <a:extLst>
              <a:ext uri="{FF2B5EF4-FFF2-40B4-BE49-F238E27FC236}">
                <a16:creationId xmlns:a16="http://schemas.microsoft.com/office/drawing/2014/main" id="{701E06DB-D9D1-4F41-BD65-58DF0FB63A17}"/>
              </a:ext>
            </a:extLst>
          </p:cNvPr>
          <p:cNvSpPr/>
          <p:nvPr/>
        </p:nvSpPr>
        <p:spPr>
          <a:xfrm>
            <a:off x="7780355" y="3829050"/>
            <a:ext cx="342900" cy="4000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3333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108390"/>
          </a:xfrm>
          <a:prstGeom prst="leftBrace">
            <a:avLst>
              <a:gd name="adj1" fmla="val 8333"/>
              <a:gd name="adj2" fmla="val 2488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Tree>
    <p:extLst>
      <p:ext uri="{BB962C8B-B14F-4D97-AF65-F5344CB8AC3E}">
        <p14:creationId xmlns:p14="http://schemas.microsoft.com/office/powerpoint/2010/main" val="2022398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solidFill>
                  <a:srgbClr val="FF0000"/>
                </a:solidFill>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108390"/>
          </a:xfrm>
          <a:prstGeom prst="leftBrace">
            <a:avLst>
              <a:gd name="adj1" fmla="val 8333"/>
              <a:gd name="adj2" fmla="val 2488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16" name="Down Arrow 15">
            <a:extLst>
              <a:ext uri="{FF2B5EF4-FFF2-40B4-BE49-F238E27FC236}">
                <a16:creationId xmlns:a16="http://schemas.microsoft.com/office/drawing/2014/main" id="{95BC0780-F5AE-F148-919F-2C097B0192F1}"/>
              </a:ext>
            </a:extLst>
          </p:cNvPr>
          <p:cNvSpPr/>
          <p:nvPr/>
        </p:nvSpPr>
        <p:spPr>
          <a:xfrm>
            <a:off x="7780355" y="4400550"/>
            <a:ext cx="342900" cy="4000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8829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708555"/>
          </a:xfrm>
          <a:prstGeom prst="leftBrace">
            <a:avLst>
              <a:gd name="adj1" fmla="val 8333"/>
              <a:gd name="adj2" fmla="val 1942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30" name="TextBox 29">
            <a:extLst>
              <a:ext uri="{FF2B5EF4-FFF2-40B4-BE49-F238E27FC236}">
                <a16:creationId xmlns:a16="http://schemas.microsoft.com/office/drawing/2014/main" id="{D1B41900-C103-1F44-A3BF-DAE659E361B4}"/>
              </a:ext>
            </a:extLst>
          </p:cNvPr>
          <p:cNvSpPr txBox="1"/>
          <p:nvPr/>
        </p:nvSpPr>
        <p:spPr>
          <a:xfrm>
            <a:off x="7037406" y="4343401"/>
            <a:ext cx="1828799" cy="761747"/>
          </a:xfrm>
          <a:prstGeom prst="rect">
            <a:avLst/>
          </a:prstGeom>
          <a:solidFill>
            <a:schemeClr val="accent4">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5" name="Rectangle 34">
            <a:extLst>
              <a:ext uri="{FF2B5EF4-FFF2-40B4-BE49-F238E27FC236}">
                <a16:creationId xmlns:a16="http://schemas.microsoft.com/office/drawing/2014/main" id="{9437DC8C-7764-EE4F-B3BB-08C3CAC106EC}"/>
              </a:ext>
            </a:extLst>
          </p:cNvPr>
          <p:cNvSpPr/>
          <p:nvPr/>
        </p:nvSpPr>
        <p:spPr bwMode="auto">
          <a:xfrm>
            <a:off x="7291141" y="459591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2</a:t>
            </a:r>
          </a:p>
        </p:txBody>
      </p:sp>
    </p:spTree>
    <p:extLst>
      <p:ext uri="{BB962C8B-B14F-4D97-AF65-F5344CB8AC3E}">
        <p14:creationId xmlns:p14="http://schemas.microsoft.com/office/powerpoint/2010/main" val="141532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custDataLst>
              <p:tags r:id="rId1"/>
            </p:custDataLst>
          </p:nvPr>
        </p:nvSpPr>
        <p:spPr/>
        <p:txBody>
          <a:bodyPr/>
          <a:lstStyle/>
          <a:p>
            <a:r>
              <a:rPr lang="en-US" dirty="0"/>
              <a:t>Referencing Examples</a:t>
            </a:r>
          </a:p>
        </p:txBody>
      </p:sp>
      <p:sp>
        <p:nvSpPr>
          <p:cNvPr id="66" name="Slide Number Placeholder 65"/>
          <p:cNvSpPr>
            <a:spLocks noGrp="1"/>
          </p:cNvSpPr>
          <p:nvPr>
            <p:ph type="sldNum" sz="quarter" idx="10"/>
            <p:custDataLst>
              <p:tags r:id="rId2"/>
            </p:custDataLst>
          </p:nvPr>
        </p:nvSpPr>
        <p:spPr/>
        <p:txBody>
          <a:bodyPr/>
          <a:lstStyle/>
          <a:p>
            <a:fld id="{7CBE8339-D2AD-46DC-A898-FD1E949067F0}" type="slidenum">
              <a:rPr lang="en-US" smtClean="0"/>
              <a:pPr/>
              <a:t>5</a:t>
            </a:fld>
            <a:endParaRPr lang="en-US"/>
          </a:p>
        </p:txBody>
      </p:sp>
      <p:grpSp>
        <p:nvGrpSpPr>
          <p:cNvPr id="2" name="Group 24"/>
          <p:cNvGrpSpPr/>
          <p:nvPr>
            <p:custDataLst>
              <p:tags r:id="rId3"/>
            </p:custDataLst>
          </p:nvPr>
        </p:nvGrpSpPr>
        <p:grpSpPr>
          <a:xfrm>
            <a:off x="2335305" y="1190422"/>
            <a:ext cx="5435835" cy="754354"/>
            <a:chOff x="2412765" y="3429000"/>
            <a:chExt cx="5435835" cy="774470"/>
          </a:xfrm>
        </p:grpSpPr>
        <p:grpSp>
          <p:nvGrpSpPr>
            <p:cNvPr id="3" name="Group 25"/>
            <p:cNvGrpSpPr>
              <a:grpSpLocks/>
            </p:cNvGrpSpPr>
            <p:nvPr/>
          </p:nvGrpSpPr>
          <p:grpSpPr bwMode="auto">
            <a:xfrm>
              <a:off x="2743200" y="3429000"/>
              <a:ext cx="4572000" cy="228600"/>
              <a:chOff x="1008" y="1968"/>
              <a:chExt cx="2880" cy="144"/>
            </a:xfrm>
          </p:grpSpPr>
          <p:sp>
            <p:nvSpPr>
              <p:cNvPr id="87" name="Rectangle 26"/>
              <p:cNvSpPr>
                <a:spLocks noChangeArrowheads="1"/>
              </p:cNvSpPr>
              <p:nvPr>
                <p:custDataLst>
                  <p:tags r:id="rId59"/>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1</a:t>
                </a:r>
              </a:p>
            </p:txBody>
          </p:sp>
          <p:sp>
            <p:nvSpPr>
              <p:cNvPr id="88" name="Rectangle 27"/>
              <p:cNvSpPr>
                <a:spLocks noChangeArrowheads="1"/>
              </p:cNvSpPr>
              <p:nvPr>
                <p:custDataLst>
                  <p:tags r:id="rId60"/>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5</a:t>
                </a:r>
              </a:p>
            </p:txBody>
          </p:sp>
          <p:sp>
            <p:nvSpPr>
              <p:cNvPr id="89" name="Rectangle 28"/>
              <p:cNvSpPr>
                <a:spLocks noChangeArrowheads="1"/>
              </p:cNvSpPr>
              <p:nvPr>
                <p:custDataLst>
                  <p:tags r:id="rId61"/>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2</a:t>
                </a:r>
              </a:p>
            </p:txBody>
          </p:sp>
          <p:sp>
            <p:nvSpPr>
              <p:cNvPr id="90" name="Rectangle 29"/>
              <p:cNvSpPr>
                <a:spLocks noChangeArrowheads="1"/>
              </p:cNvSpPr>
              <p:nvPr>
                <p:custDataLst>
                  <p:tags r:id="rId62"/>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1</a:t>
                </a:r>
              </a:p>
            </p:txBody>
          </p:sp>
          <p:sp>
            <p:nvSpPr>
              <p:cNvPr id="91" name="Rectangle 30"/>
              <p:cNvSpPr>
                <a:spLocks noChangeArrowheads="1"/>
              </p:cNvSpPr>
              <p:nvPr>
                <p:custDataLst>
                  <p:tags r:id="rId63"/>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3</a:t>
                </a:r>
              </a:p>
            </p:txBody>
          </p:sp>
        </p:grpSp>
        <p:sp>
          <p:nvSpPr>
            <p:cNvPr id="75" name="Text Box 32"/>
            <p:cNvSpPr txBox="1">
              <a:spLocks noChangeArrowheads="1"/>
            </p:cNvSpPr>
            <p:nvPr>
              <p:custDataLst>
                <p:tags r:id="rId47"/>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a:latin typeface="Calibri" pitchFamily="34" charset="0"/>
                </a:rPr>
                <a:t>16</a:t>
              </a:r>
            </a:p>
          </p:txBody>
        </p:sp>
        <p:sp>
          <p:nvSpPr>
            <p:cNvPr id="76" name="Text Box 33"/>
            <p:cNvSpPr txBox="1">
              <a:spLocks noChangeArrowheads="1"/>
            </p:cNvSpPr>
            <p:nvPr>
              <p:custDataLst>
                <p:tags r:id="rId48"/>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20</a:t>
              </a:r>
            </a:p>
          </p:txBody>
        </p:sp>
        <p:sp>
          <p:nvSpPr>
            <p:cNvPr id="77" name="Line 34"/>
            <p:cNvSpPr>
              <a:spLocks noChangeShapeType="1"/>
            </p:cNvSpPr>
            <p:nvPr>
              <p:custDataLst>
                <p:tags r:id="rId49"/>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8" name="Line 35"/>
            <p:cNvSpPr>
              <a:spLocks noChangeShapeType="1"/>
            </p:cNvSpPr>
            <p:nvPr>
              <p:custDataLst>
                <p:tags r:id="rId50"/>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79" name="Text Box 36"/>
            <p:cNvSpPr txBox="1">
              <a:spLocks noChangeArrowheads="1"/>
            </p:cNvSpPr>
            <p:nvPr>
              <p:custDataLst>
                <p:tags r:id="rId51"/>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24</a:t>
              </a:r>
            </a:p>
          </p:txBody>
        </p:sp>
        <p:sp>
          <p:nvSpPr>
            <p:cNvPr id="80" name="Line 37"/>
            <p:cNvSpPr>
              <a:spLocks noChangeShapeType="1"/>
            </p:cNvSpPr>
            <p:nvPr>
              <p:custDataLst>
                <p:tags r:id="rId52"/>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1" name="Text Box 38"/>
            <p:cNvSpPr txBox="1">
              <a:spLocks noChangeArrowheads="1"/>
            </p:cNvSpPr>
            <p:nvPr>
              <p:custDataLst>
                <p:tags r:id="rId53"/>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28</a:t>
              </a:r>
            </a:p>
          </p:txBody>
        </p:sp>
        <p:sp>
          <p:nvSpPr>
            <p:cNvPr id="82" name="Line 39"/>
            <p:cNvSpPr>
              <a:spLocks noChangeShapeType="1"/>
            </p:cNvSpPr>
            <p:nvPr>
              <p:custDataLst>
                <p:tags r:id="rId54"/>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3" name="Text Box 40"/>
            <p:cNvSpPr txBox="1">
              <a:spLocks noChangeArrowheads="1"/>
            </p:cNvSpPr>
            <p:nvPr>
              <p:custDataLst>
                <p:tags r:id="rId55"/>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32</a:t>
              </a:r>
            </a:p>
          </p:txBody>
        </p:sp>
        <p:sp>
          <p:nvSpPr>
            <p:cNvPr id="84" name="Line 41"/>
            <p:cNvSpPr>
              <a:spLocks noChangeShapeType="1"/>
            </p:cNvSpPr>
            <p:nvPr>
              <p:custDataLst>
                <p:tags r:id="rId56"/>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85" name="Text Box 42"/>
            <p:cNvSpPr txBox="1">
              <a:spLocks noChangeArrowheads="1"/>
            </p:cNvSpPr>
            <p:nvPr>
              <p:custDataLst>
                <p:tags r:id="rId57"/>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36</a:t>
              </a:r>
            </a:p>
          </p:txBody>
        </p:sp>
        <p:sp>
          <p:nvSpPr>
            <p:cNvPr id="86" name="Line 43"/>
            <p:cNvSpPr>
              <a:spLocks noChangeShapeType="1"/>
            </p:cNvSpPr>
            <p:nvPr>
              <p:custDataLst>
                <p:tags r:id="rId58"/>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4" name="Group 24"/>
          <p:cNvGrpSpPr/>
          <p:nvPr>
            <p:custDataLst>
              <p:tags r:id="rId4"/>
            </p:custDataLst>
          </p:nvPr>
        </p:nvGrpSpPr>
        <p:grpSpPr>
          <a:xfrm>
            <a:off x="2336565" y="1992198"/>
            <a:ext cx="5435835" cy="754354"/>
            <a:chOff x="2412765" y="3429000"/>
            <a:chExt cx="5435835" cy="774470"/>
          </a:xfrm>
        </p:grpSpPr>
        <p:grpSp>
          <p:nvGrpSpPr>
            <p:cNvPr id="5" name="Group 25"/>
            <p:cNvGrpSpPr>
              <a:grpSpLocks/>
            </p:cNvGrpSpPr>
            <p:nvPr/>
          </p:nvGrpSpPr>
          <p:grpSpPr bwMode="auto">
            <a:xfrm>
              <a:off x="2743200" y="3429000"/>
              <a:ext cx="4572000" cy="228600"/>
              <a:chOff x="1008" y="1968"/>
              <a:chExt cx="2880" cy="144"/>
            </a:xfrm>
          </p:grpSpPr>
          <p:sp>
            <p:nvSpPr>
              <p:cNvPr id="107" name="Rectangle 26"/>
              <p:cNvSpPr>
                <a:spLocks noChangeArrowheads="1"/>
              </p:cNvSpPr>
              <p:nvPr>
                <p:custDataLst>
                  <p:tags r:id="rId42"/>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9</a:t>
                </a:r>
              </a:p>
            </p:txBody>
          </p:sp>
          <p:sp>
            <p:nvSpPr>
              <p:cNvPr id="108" name="Rectangle 27"/>
              <p:cNvSpPr>
                <a:spLocks noChangeArrowheads="1"/>
              </p:cNvSpPr>
              <p:nvPr>
                <p:custDataLst>
                  <p:tags r:id="rId43"/>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8</a:t>
                </a:r>
              </a:p>
            </p:txBody>
          </p:sp>
          <p:sp>
            <p:nvSpPr>
              <p:cNvPr id="109" name="Rectangle 28"/>
              <p:cNvSpPr>
                <a:spLocks noChangeArrowheads="1"/>
              </p:cNvSpPr>
              <p:nvPr>
                <p:custDataLst>
                  <p:tags r:id="rId44"/>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1</a:t>
                </a:r>
              </a:p>
            </p:txBody>
          </p:sp>
          <p:sp>
            <p:nvSpPr>
              <p:cNvPr id="110" name="Rectangle 29"/>
              <p:cNvSpPr>
                <a:spLocks noChangeArrowheads="1"/>
              </p:cNvSpPr>
              <p:nvPr>
                <p:custDataLst>
                  <p:tags r:id="rId45"/>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9</a:t>
                </a:r>
              </a:p>
            </p:txBody>
          </p:sp>
          <p:sp>
            <p:nvSpPr>
              <p:cNvPr id="111" name="Rectangle 30"/>
              <p:cNvSpPr>
                <a:spLocks noChangeArrowheads="1"/>
              </p:cNvSpPr>
              <p:nvPr>
                <p:custDataLst>
                  <p:tags r:id="rId46"/>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5</a:t>
                </a:r>
              </a:p>
            </p:txBody>
          </p:sp>
        </p:grpSp>
        <p:sp>
          <p:nvSpPr>
            <p:cNvPr id="95" name="Text Box 32"/>
            <p:cNvSpPr txBox="1">
              <a:spLocks noChangeArrowheads="1"/>
            </p:cNvSpPr>
            <p:nvPr>
              <p:custDataLst>
                <p:tags r:id="rId30"/>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a:latin typeface="Calibri" pitchFamily="34" charset="0"/>
                </a:rPr>
                <a:t>36</a:t>
              </a:r>
            </a:p>
          </p:txBody>
        </p:sp>
        <p:sp>
          <p:nvSpPr>
            <p:cNvPr id="96" name="Text Box 33"/>
            <p:cNvSpPr txBox="1">
              <a:spLocks noChangeArrowheads="1"/>
            </p:cNvSpPr>
            <p:nvPr>
              <p:custDataLst>
                <p:tags r:id="rId31"/>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40</a:t>
              </a:r>
            </a:p>
          </p:txBody>
        </p:sp>
        <p:sp>
          <p:nvSpPr>
            <p:cNvPr id="97" name="Line 34"/>
            <p:cNvSpPr>
              <a:spLocks noChangeShapeType="1"/>
            </p:cNvSpPr>
            <p:nvPr>
              <p:custDataLst>
                <p:tags r:id="rId32"/>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8" name="Line 35"/>
            <p:cNvSpPr>
              <a:spLocks noChangeShapeType="1"/>
            </p:cNvSpPr>
            <p:nvPr>
              <p:custDataLst>
                <p:tags r:id="rId33"/>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99" name="Text Box 36"/>
            <p:cNvSpPr txBox="1">
              <a:spLocks noChangeArrowheads="1"/>
            </p:cNvSpPr>
            <p:nvPr>
              <p:custDataLst>
                <p:tags r:id="rId34"/>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44</a:t>
              </a:r>
            </a:p>
          </p:txBody>
        </p:sp>
        <p:sp>
          <p:nvSpPr>
            <p:cNvPr id="100" name="Line 37"/>
            <p:cNvSpPr>
              <a:spLocks noChangeShapeType="1"/>
            </p:cNvSpPr>
            <p:nvPr>
              <p:custDataLst>
                <p:tags r:id="rId35"/>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1" name="Text Box 38"/>
            <p:cNvSpPr txBox="1">
              <a:spLocks noChangeArrowheads="1"/>
            </p:cNvSpPr>
            <p:nvPr>
              <p:custDataLst>
                <p:tags r:id="rId36"/>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48</a:t>
              </a:r>
            </a:p>
          </p:txBody>
        </p:sp>
        <p:sp>
          <p:nvSpPr>
            <p:cNvPr id="102" name="Line 39"/>
            <p:cNvSpPr>
              <a:spLocks noChangeShapeType="1"/>
            </p:cNvSpPr>
            <p:nvPr>
              <p:custDataLst>
                <p:tags r:id="rId37"/>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3" name="Text Box 40"/>
            <p:cNvSpPr txBox="1">
              <a:spLocks noChangeArrowheads="1"/>
            </p:cNvSpPr>
            <p:nvPr>
              <p:custDataLst>
                <p:tags r:id="rId38"/>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52</a:t>
              </a:r>
            </a:p>
          </p:txBody>
        </p:sp>
        <p:sp>
          <p:nvSpPr>
            <p:cNvPr id="104" name="Line 41"/>
            <p:cNvSpPr>
              <a:spLocks noChangeShapeType="1"/>
            </p:cNvSpPr>
            <p:nvPr>
              <p:custDataLst>
                <p:tags r:id="rId39"/>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05" name="Text Box 42"/>
            <p:cNvSpPr txBox="1">
              <a:spLocks noChangeArrowheads="1"/>
            </p:cNvSpPr>
            <p:nvPr>
              <p:custDataLst>
                <p:tags r:id="rId40"/>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56</a:t>
              </a:r>
            </a:p>
          </p:txBody>
        </p:sp>
        <p:sp>
          <p:nvSpPr>
            <p:cNvPr id="106" name="Line 43"/>
            <p:cNvSpPr>
              <a:spLocks noChangeShapeType="1"/>
            </p:cNvSpPr>
            <p:nvPr>
              <p:custDataLst>
                <p:tags r:id="rId41"/>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grpSp>
        <p:nvGrpSpPr>
          <p:cNvPr id="6" name="Group 24"/>
          <p:cNvGrpSpPr/>
          <p:nvPr>
            <p:custDataLst>
              <p:tags r:id="rId5"/>
            </p:custDataLst>
          </p:nvPr>
        </p:nvGrpSpPr>
        <p:grpSpPr>
          <a:xfrm>
            <a:off x="2335305" y="2830398"/>
            <a:ext cx="5435835" cy="754354"/>
            <a:chOff x="2412765" y="3429000"/>
            <a:chExt cx="5435835" cy="774470"/>
          </a:xfrm>
        </p:grpSpPr>
        <p:grpSp>
          <p:nvGrpSpPr>
            <p:cNvPr id="7" name="Group 25"/>
            <p:cNvGrpSpPr>
              <a:grpSpLocks/>
            </p:cNvGrpSpPr>
            <p:nvPr/>
          </p:nvGrpSpPr>
          <p:grpSpPr bwMode="auto">
            <a:xfrm>
              <a:off x="2743200" y="3429000"/>
              <a:ext cx="4572000" cy="228600"/>
              <a:chOff x="1008" y="1968"/>
              <a:chExt cx="2880" cy="144"/>
            </a:xfrm>
          </p:grpSpPr>
          <p:sp>
            <p:nvSpPr>
              <p:cNvPr id="127" name="Rectangle 26"/>
              <p:cNvSpPr>
                <a:spLocks noChangeArrowheads="1"/>
              </p:cNvSpPr>
              <p:nvPr>
                <p:custDataLst>
                  <p:tags r:id="rId25"/>
                </p:custDataLst>
              </p:nvPr>
            </p:nvSpPr>
            <p:spPr bwMode="auto">
              <a:xfrm>
                <a:off x="1008"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9</a:t>
                </a:r>
              </a:p>
            </p:txBody>
          </p:sp>
          <p:sp>
            <p:nvSpPr>
              <p:cNvPr id="128" name="Rectangle 27"/>
              <p:cNvSpPr>
                <a:spLocks noChangeArrowheads="1"/>
              </p:cNvSpPr>
              <p:nvPr>
                <p:custDataLst>
                  <p:tags r:id="rId26"/>
                </p:custDataLst>
              </p:nvPr>
            </p:nvSpPr>
            <p:spPr bwMode="auto">
              <a:xfrm>
                <a:off x="1584"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4</a:t>
                </a:r>
              </a:p>
            </p:txBody>
          </p:sp>
          <p:sp>
            <p:nvSpPr>
              <p:cNvPr id="129" name="Rectangle 28"/>
              <p:cNvSpPr>
                <a:spLocks noChangeArrowheads="1"/>
              </p:cNvSpPr>
              <p:nvPr>
                <p:custDataLst>
                  <p:tags r:id="rId27"/>
                </p:custDataLst>
              </p:nvPr>
            </p:nvSpPr>
            <p:spPr bwMode="auto">
              <a:xfrm>
                <a:off x="2160"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7</a:t>
                </a:r>
              </a:p>
            </p:txBody>
          </p:sp>
          <p:sp>
            <p:nvSpPr>
              <p:cNvPr id="130" name="Rectangle 29"/>
              <p:cNvSpPr>
                <a:spLocks noChangeArrowheads="1"/>
              </p:cNvSpPr>
              <p:nvPr>
                <p:custDataLst>
                  <p:tags r:id="rId28"/>
                </p:custDataLst>
              </p:nvPr>
            </p:nvSpPr>
            <p:spPr bwMode="auto">
              <a:xfrm>
                <a:off x="2736"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2</a:t>
                </a:r>
              </a:p>
            </p:txBody>
          </p:sp>
          <p:sp>
            <p:nvSpPr>
              <p:cNvPr id="131" name="Rectangle 30"/>
              <p:cNvSpPr>
                <a:spLocks noChangeArrowheads="1"/>
              </p:cNvSpPr>
              <p:nvPr>
                <p:custDataLst>
                  <p:tags r:id="rId29"/>
                </p:custDataLst>
              </p:nvPr>
            </p:nvSpPr>
            <p:spPr bwMode="auto">
              <a:xfrm>
                <a:off x="3312" y="1968"/>
                <a:ext cx="576" cy="144"/>
              </a:xfrm>
              <a:prstGeom prst="rect">
                <a:avLst/>
              </a:prstGeom>
              <a:solidFill>
                <a:schemeClr val="bg1">
                  <a:lumMod val="85000"/>
                </a:schemeClr>
              </a:solidFill>
              <a:ln w="25400">
                <a:solidFill>
                  <a:schemeClr val="tx1"/>
                </a:solidFill>
                <a:miter lim="800000"/>
                <a:headEnd/>
                <a:tailEnd/>
              </a:ln>
              <a:effectLst/>
            </p:spPr>
            <p:txBody>
              <a:bodyPr wrap="none" anchor="ctr"/>
              <a:lstStyle/>
              <a:p>
                <a:pPr algn="ctr"/>
                <a:r>
                  <a:rPr lang="en-US" sz="1800" dirty="0">
                    <a:latin typeface="Calibri" pitchFamily="34" charset="0"/>
                  </a:rPr>
                  <a:t>0</a:t>
                </a:r>
              </a:p>
            </p:txBody>
          </p:sp>
        </p:grpSp>
        <p:sp>
          <p:nvSpPr>
            <p:cNvPr id="115" name="Text Box 32"/>
            <p:cNvSpPr txBox="1">
              <a:spLocks noChangeArrowheads="1"/>
            </p:cNvSpPr>
            <p:nvPr>
              <p:custDataLst>
                <p:tags r:id="rId13"/>
              </p:custDataLst>
            </p:nvPr>
          </p:nvSpPr>
          <p:spPr bwMode="auto">
            <a:xfrm>
              <a:off x="2412765" y="3810000"/>
              <a:ext cx="667870" cy="379181"/>
            </a:xfrm>
            <a:prstGeom prst="rect">
              <a:avLst/>
            </a:prstGeom>
            <a:noFill/>
            <a:ln w="25400">
              <a:noFill/>
              <a:miter lim="800000"/>
              <a:headEnd/>
              <a:tailEnd/>
            </a:ln>
            <a:effectLst/>
          </p:spPr>
          <p:txBody>
            <a:bodyPr wrap="square">
              <a:spAutoFit/>
            </a:bodyPr>
            <a:lstStyle/>
            <a:p>
              <a:pPr algn="ctr">
                <a:lnSpc>
                  <a:spcPct val="100000"/>
                </a:lnSpc>
              </a:pPr>
              <a:r>
                <a:rPr lang="en-US" sz="1800" b="0" dirty="0">
                  <a:latin typeface="Calibri" pitchFamily="34" charset="0"/>
                </a:rPr>
                <a:t>56</a:t>
              </a:r>
            </a:p>
          </p:txBody>
        </p:sp>
        <p:sp>
          <p:nvSpPr>
            <p:cNvPr id="116" name="Text Box 33"/>
            <p:cNvSpPr txBox="1">
              <a:spLocks noChangeArrowheads="1"/>
            </p:cNvSpPr>
            <p:nvPr>
              <p:custDataLst>
                <p:tags r:id="rId14"/>
              </p:custDataLst>
            </p:nvPr>
          </p:nvSpPr>
          <p:spPr bwMode="auto">
            <a:xfrm>
              <a:off x="3182470" y="3824288"/>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60</a:t>
              </a:r>
            </a:p>
          </p:txBody>
        </p:sp>
        <p:sp>
          <p:nvSpPr>
            <p:cNvPr id="117" name="Line 34"/>
            <p:cNvSpPr>
              <a:spLocks noChangeShapeType="1"/>
            </p:cNvSpPr>
            <p:nvPr>
              <p:custDataLst>
                <p:tags r:id="rId15"/>
              </p:custDataLst>
            </p:nvPr>
          </p:nvSpPr>
          <p:spPr bwMode="auto">
            <a:xfrm flipV="1">
              <a:off x="2743200" y="3643313"/>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8" name="Line 35"/>
            <p:cNvSpPr>
              <a:spLocks noChangeShapeType="1"/>
            </p:cNvSpPr>
            <p:nvPr>
              <p:custDataLst>
                <p:tags r:id="rId16"/>
              </p:custDataLst>
            </p:nvPr>
          </p:nvSpPr>
          <p:spPr bwMode="auto">
            <a:xfrm flipV="1">
              <a:off x="36576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19" name="Text Box 36"/>
            <p:cNvSpPr txBox="1">
              <a:spLocks noChangeArrowheads="1"/>
            </p:cNvSpPr>
            <p:nvPr>
              <p:custDataLst>
                <p:tags r:id="rId17"/>
              </p:custDataLst>
            </p:nvPr>
          </p:nvSpPr>
          <p:spPr bwMode="auto">
            <a:xfrm>
              <a:off x="409687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64</a:t>
              </a:r>
            </a:p>
          </p:txBody>
        </p:sp>
        <p:sp>
          <p:nvSpPr>
            <p:cNvPr id="120" name="Line 37"/>
            <p:cNvSpPr>
              <a:spLocks noChangeShapeType="1"/>
            </p:cNvSpPr>
            <p:nvPr>
              <p:custDataLst>
                <p:tags r:id="rId18"/>
              </p:custDataLst>
            </p:nvPr>
          </p:nvSpPr>
          <p:spPr bwMode="auto">
            <a:xfrm flipV="1">
              <a:off x="45720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1" name="Text Box 38"/>
            <p:cNvSpPr txBox="1">
              <a:spLocks noChangeArrowheads="1"/>
            </p:cNvSpPr>
            <p:nvPr>
              <p:custDataLst>
                <p:tags r:id="rId19"/>
              </p:custDataLst>
            </p:nvPr>
          </p:nvSpPr>
          <p:spPr bwMode="auto">
            <a:xfrm>
              <a:off x="50292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68</a:t>
              </a:r>
            </a:p>
          </p:txBody>
        </p:sp>
        <p:sp>
          <p:nvSpPr>
            <p:cNvPr id="122" name="Line 39"/>
            <p:cNvSpPr>
              <a:spLocks noChangeShapeType="1"/>
            </p:cNvSpPr>
            <p:nvPr>
              <p:custDataLst>
                <p:tags r:id="rId20"/>
              </p:custDataLst>
            </p:nvPr>
          </p:nvSpPr>
          <p:spPr bwMode="auto">
            <a:xfrm flipV="1">
              <a:off x="54864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3" name="Text Box 40"/>
            <p:cNvSpPr txBox="1">
              <a:spLocks noChangeArrowheads="1"/>
            </p:cNvSpPr>
            <p:nvPr>
              <p:custDataLst>
                <p:tags r:id="rId21"/>
              </p:custDataLst>
            </p:nvPr>
          </p:nvSpPr>
          <p:spPr bwMode="auto">
            <a:xfrm>
              <a:off x="59436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72</a:t>
              </a:r>
            </a:p>
          </p:txBody>
        </p:sp>
        <p:sp>
          <p:nvSpPr>
            <p:cNvPr id="124" name="Line 41"/>
            <p:cNvSpPr>
              <a:spLocks noChangeShapeType="1"/>
            </p:cNvSpPr>
            <p:nvPr>
              <p:custDataLst>
                <p:tags r:id="rId22"/>
              </p:custDataLst>
            </p:nvPr>
          </p:nvSpPr>
          <p:spPr bwMode="auto">
            <a:xfrm flipV="1">
              <a:off x="64008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sp>
          <p:nvSpPr>
            <p:cNvPr id="125" name="Text Box 42"/>
            <p:cNvSpPr txBox="1">
              <a:spLocks noChangeArrowheads="1"/>
            </p:cNvSpPr>
            <p:nvPr>
              <p:custDataLst>
                <p:tags r:id="rId23"/>
              </p:custDataLst>
            </p:nvPr>
          </p:nvSpPr>
          <p:spPr bwMode="auto">
            <a:xfrm>
              <a:off x="6858000" y="3824289"/>
              <a:ext cx="990600" cy="379181"/>
            </a:xfrm>
            <a:prstGeom prst="rect">
              <a:avLst/>
            </a:prstGeom>
            <a:noFill/>
            <a:ln w="25400">
              <a:noFill/>
              <a:miter lim="800000"/>
              <a:headEnd/>
              <a:tailEnd/>
            </a:ln>
            <a:effectLst/>
          </p:spPr>
          <p:txBody>
            <a:bodyPr>
              <a:spAutoFit/>
            </a:bodyPr>
            <a:lstStyle/>
            <a:p>
              <a:pPr algn="ctr">
                <a:lnSpc>
                  <a:spcPct val="100000"/>
                </a:lnSpc>
              </a:pPr>
              <a:r>
                <a:rPr lang="en-US" sz="1800" b="0" dirty="0">
                  <a:latin typeface="Calibri" pitchFamily="34" charset="0"/>
                </a:rPr>
                <a:t>76</a:t>
              </a:r>
            </a:p>
          </p:txBody>
        </p:sp>
        <p:sp>
          <p:nvSpPr>
            <p:cNvPr id="126" name="Line 43"/>
            <p:cNvSpPr>
              <a:spLocks noChangeShapeType="1"/>
            </p:cNvSpPr>
            <p:nvPr>
              <p:custDataLst>
                <p:tags r:id="rId24"/>
              </p:custDataLst>
            </p:nvPr>
          </p:nvSpPr>
          <p:spPr bwMode="auto">
            <a:xfrm flipV="1">
              <a:off x="7315200" y="3657600"/>
              <a:ext cx="0" cy="228600"/>
            </a:xfrm>
            <a:prstGeom prst="line">
              <a:avLst/>
            </a:prstGeom>
            <a:noFill/>
            <a:ln w="25400">
              <a:solidFill>
                <a:schemeClr val="tx1"/>
              </a:solidFill>
              <a:round/>
              <a:headEnd/>
              <a:tailEnd type="triangle" w="med" len="sm"/>
            </a:ln>
            <a:effectLst/>
          </p:spPr>
          <p:txBody>
            <a:bodyPr wrap="none" anchor="ctr"/>
            <a:lstStyle/>
            <a:p>
              <a:pPr algn="ctr"/>
              <a:endParaRPr lang="en-US" sz="1800" dirty="0">
                <a:latin typeface="Calibri" pitchFamily="34" charset="0"/>
              </a:endParaRPr>
            </a:p>
          </p:txBody>
        </p:sp>
      </p:grpSp>
      <p:sp>
        <p:nvSpPr>
          <p:cNvPr id="69" name="Rectangle 3"/>
          <p:cNvSpPr txBox="1">
            <a:spLocks noChangeArrowheads="1"/>
          </p:cNvSpPr>
          <p:nvPr>
            <p:custDataLst>
              <p:tags r:id="rId6"/>
            </p:custDataLst>
          </p:nvPr>
        </p:nvSpPr>
        <p:spPr bwMode="auto">
          <a:xfrm>
            <a:off x="280728" y="3689350"/>
            <a:ext cx="8307388" cy="301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895350" rtl="0" eaLnBrk="1" fontAlgn="base" latinLnBrk="0" hangingPunct="1">
              <a:lnSpc>
                <a:spcPct val="100000"/>
              </a:lnSpc>
              <a:spcBef>
                <a:spcPct val="20000"/>
              </a:spcBef>
              <a:spcAft>
                <a:spcPct val="0"/>
              </a:spcAft>
              <a:buClr>
                <a:srgbClr val="990000"/>
              </a:buClr>
              <a:buSzPct val="60000"/>
              <a:tabLst>
                <a:tab pos="344488" algn="l"/>
                <a:tab pos="2235200" algn="l"/>
                <a:tab pos="4686300" algn="l"/>
                <a:tab pos="5943600" algn="l"/>
              </a:tabLst>
              <a:defRPr/>
            </a:pPr>
            <a:r>
              <a:rPr kumimoji="0" lang="en-US" sz="2400" i="0" strike="noStrike" kern="0" cap="none" spc="0" normalizeH="0" baseline="0" noProof="0" dirty="0">
                <a:ln>
                  <a:noFill/>
                </a:ln>
                <a:solidFill>
                  <a:schemeClr val="tx1"/>
                </a:solidFill>
                <a:effectLst/>
                <a:uLnTx/>
                <a:uFillTx/>
                <a:latin typeface="Calibri" pitchFamily="34" charset="0"/>
                <a:ea typeface="+mn-ea"/>
                <a:cs typeface="+mn-cs"/>
              </a:rPr>
              <a:t>	</a:t>
            </a:r>
            <a:r>
              <a:rPr kumimoji="0" lang="en-US" sz="2400" i="0" u="sng" strike="noStrike" kern="0" cap="none" spc="0" normalizeH="0" baseline="0" noProof="0" dirty="0">
                <a:ln>
                  <a:noFill/>
                </a:ln>
                <a:solidFill>
                  <a:schemeClr val="tx1"/>
                </a:solidFill>
                <a:effectLst/>
                <a:uLnTx/>
                <a:uFillTx/>
                <a:latin typeface="Calibri" pitchFamily="34" charset="0"/>
                <a:ea typeface="+mn-ea"/>
                <a:cs typeface="+mn-cs"/>
              </a:rPr>
              <a:t>Reference</a:t>
            </a: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	</a:t>
            </a:r>
            <a:r>
              <a:rPr kumimoji="0" lang="en-US" sz="2400" b="1" i="0" u="sng" strike="noStrike" kern="0" cap="none" spc="0" normalizeH="0" baseline="0" noProof="0" dirty="0">
                <a:ln>
                  <a:noFill/>
                </a:ln>
                <a:solidFill>
                  <a:schemeClr val="tx1"/>
                </a:solidFill>
                <a:effectLst/>
                <a:uLnTx/>
                <a:uFillTx/>
                <a:latin typeface="Calibri" pitchFamily="34" charset="0"/>
                <a:ea typeface="+mn-ea"/>
                <a:cs typeface="+mn-cs"/>
              </a:rPr>
              <a:t>Address</a:t>
            </a: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	 </a:t>
            </a:r>
            <a:r>
              <a:rPr kumimoji="0" lang="en-US" sz="2400" b="1" i="0" u="sng" strike="noStrike" kern="0" cap="none" spc="0" normalizeH="0" baseline="0" noProof="0" dirty="0">
                <a:ln>
                  <a:noFill/>
                </a:ln>
                <a:solidFill>
                  <a:schemeClr val="tx1"/>
                </a:solidFill>
                <a:effectLst/>
                <a:uLnTx/>
                <a:uFillTx/>
                <a:latin typeface="Calibri" pitchFamily="34" charset="0"/>
                <a:ea typeface="+mn-ea"/>
                <a:cs typeface="+mn-cs"/>
              </a:rPr>
              <a:t>Value</a:t>
            </a: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	  </a:t>
            </a:r>
            <a:r>
              <a:rPr kumimoji="0" lang="en-US" sz="2400" b="1" i="0" u="sng" strike="noStrike" kern="0" cap="none" spc="0" normalizeH="0" baseline="0" noProof="0" dirty="0">
                <a:ln>
                  <a:noFill/>
                </a:ln>
                <a:solidFill>
                  <a:schemeClr val="tx1"/>
                </a:solidFill>
                <a:effectLst/>
                <a:uLnTx/>
                <a:uFillTx/>
                <a:latin typeface="Calibri" pitchFamily="34" charset="0"/>
                <a:ea typeface="+mn-ea"/>
                <a:cs typeface="+mn-cs"/>
              </a:rPr>
              <a:t>Guaranteed?</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0" i="0" u="none" strike="noStrike" kern="0" cap="none" spc="0" normalizeH="0" baseline="0" noProof="0" dirty="0" err="1">
                <a:ln>
                  <a:noFill/>
                </a:ln>
                <a:solidFill>
                  <a:schemeClr val="tx1"/>
                </a:solidFill>
                <a:effectLst/>
                <a:uLnTx/>
                <a:uFillTx/>
                <a:latin typeface="Courier New" panose="02070309020205020404" pitchFamily="49" charset="0"/>
                <a:cs typeface="Courier New" panose="02070309020205020404" pitchFamily="49" charset="0"/>
              </a:rPr>
              <a:t>sfu</a:t>
            </a:r>
            <a:r>
              <a:rPr kumimoji="0" lang="en-US" sz="1800" b="0" i="0" u="none" strike="noStrike" kern="0" cap="none" spc="0" normalizeH="0" baseline="0" noProof="0" dirty="0">
                <a:ln>
                  <a:noFill/>
                </a:ln>
                <a:solidFill>
                  <a:schemeClr val="tx1"/>
                </a:solidFill>
                <a:effectLst/>
                <a:uLnTx/>
                <a:uFillTx/>
                <a:latin typeface="Courier New" panose="02070309020205020404" pitchFamily="49" charset="0"/>
                <a:cs typeface="Courier New" panose="02070309020205020404" pitchFamily="49" charset="0"/>
              </a:rPr>
              <a:t>[3]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0" i="0" u="none" strike="noStrike" kern="0" cap="none" spc="0" normalizeH="0" baseline="0" noProof="0" dirty="0" err="1">
                <a:ln>
                  <a:noFill/>
                </a:ln>
                <a:solidFill>
                  <a:schemeClr val="tx1"/>
                </a:solidFill>
                <a:effectLst/>
                <a:uLnTx/>
                <a:uFillTx/>
                <a:latin typeface="Courier New" panose="02070309020205020404" pitchFamily="49" charset="0"/>
                <a:cs typeface="Courier New" panose="02070309020205020404" pitchFamily="49" charset="0"/>
              </a:rPr>
              <a:t>sfu</a:t>
            </a:r>
            <a:r>
              <a:rPr kumimoji="0" lang="en-US" sz="1800" b="0" i="0" u="none" strike="noStrike" kern="0" cap="none" spc="0" normalizeH="0" baseline="0" noProof="0" dirty="0">
                <a:ln>
                  <a:noFill/>
                </a:ln>
                <a:solidFill>
                  <a:schemeClr val="tx1"/>
                </a:solidFill>
                <a:effectLst/>
                <a:uLnTx/>
                <a:uFillTx/>
                <a:latin typeface="Courier New" panose="02070309020205020404" pitchFamily="49" charset="0"/>
                <a:cs typeface="Courier New" panose="02070309020205020404" pitchFamily="49" charset="0"/>
              </a:rPr>
              <a:t>[6]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0" i="0" u="none" strike="noStrike" kern="0" cap="none" spc="0" normalizeH="0" baseline="0" noProof="0" dirty="0" err="1">
                <a:ln>
                  <a:noFill/>
                </a:ln>
                <a:solidFill>
                  <a:schemeClr val="tx1"/>
                </a:solidFill>
                <a:effectLst/>
                <a:uLnTx/>
                <a:uFillTx/>
                <a:latin typeface="Courier New" panose="02070309020205020404" pitchFamily="49" charset="0"/>
                <a:cs typeface="Courier New" panose="02070309020205020404" pitchFamily="49" charset="0"/>
              </a:rPr>
              <a:t>sfu</a:t>
            </a:r>
            <a:r>
              <a:rPr kumimoji="0" lang="en-US" sz="1800" b="0" i="0" u="none" strike="noStrike" kern="0" cap="none" spc="0" normalizeH="0" baseline="0" noProof="0" dirty="0">
                <a:ln>
                  <a:noFill/>
                </a:ln>
                <a:solidFill>
                  <a:schemeClr val="tx1"/>
                </a:solidFill>
                <a:effectLst/>
                <a:uLnTx/>
                <a:uFillTx/>
                <a:latin typeface="Courier New" panose="02070309020205020404" pitchFamily="49" charset="0"/>
                <a:cs typeface="Courier New" panose="02070309020205020404" pitchFamily="49" charset="0"/>
              </a:rPr>
              <a:t>[-1]	</a:t>
            </a:r>
          </a:p>
          <a:p>
            <a:pPr marL="560388" marR="0" lvl="1" indent="-222250" algn="l" defTabSz="895350" rtl="0" eaLnBrk="1" fontAlgn="base" latinLnBrk="0" hangingPunct="1">
              <a:lnSpc>
                <a:spcPct val="100000"/>
              </a:lnSpc>
              <a:spcBef>
                <a:spcPct val="20000"/>
              </a:spcBef>
              <a:spcAft>
                <a:spcPct val="0"/>
              </a:spcAft>
              <a:buClr>
                <a:srgbClr val="990000"/>
              </a:buClr>
              <a:buSzPct val="110000"/>
              <a:buFont typeface="Wingdings" pitchFamily="2" charset="2"/>
              <a:buNone/>
              <a:tabLst>
                <a:tab pos="2235200" algn="l"/>
                <a:tab pos="4686300" algn="l"/>
                <a:tab pos="5943600" algn="l"/>
              </a:tabLst>
              <a:defRPr/>
            </a:pPr>
            <a:r>
              <a:rPr kumimoji="0" lang="en-US" sz="1800" b="0" i="0" u="none" strike="noStrike" kern="0" cap="none" spc="0" normalizeH="0" baseline="0" noProof="0" dirty="0">
                <a:ln>
                  <a:noFill/>
                </a:ln>
                <a:solidFill>
                  <a:schemeClr val="tx1"/>
                </a:solidFill>
                <a:effectLst/>
                <a:uLnTx/>
                <a:uFillTx/>
                <a:latin typeface="Courier New" panose="02070309020205020404" pitchFamily="49" charset="0"/>
                <a:cs typeface="Courier New" panose="02070309020205020404" pitchFamily="49" charset="0"/>
              </a:rPr>
              <a:t>cmu[15]</a:t>
            </a:r>
            <a:r>
              <a:rPr kumimoji="0" lang="en-US" sz="1800" b="0" i="0" u="none" strike="noStrike" kern="0" cap="none" spc="0" normalizeH="0" baseline="0" noProof="0" dirty="0">
                <a:ln>
                  <a:noFill/>
                </a:ln>
                <a:solidFill>
                  <a:schemeClr val="tx1"/>
                </a:solidFill>
                <a:effectLst/>
                <a:uLnTx/>
                <a:uFillTx/>
                <a:latin typeface="Anonymous Pro" panose="02060609030202000504" pitchFamily="49" charset="0"/>
              </a:rPr>
              <a:t>	</a:t>
            </a:r>
          </a:p>
        </p:txBody>
      </p:sp>
      <p:sp>
        <p:nvSpPr>
          <p:cNvPr id="71" name="TextBox 70"/>
          <p:cNvSpPr txBox="1"/>
          <p:nvPr>
            <p:custDataLst>
              <p:tags r:id="rId7"/>
            </p:custDataLst>
          </p:nvPr>
        </p:nvSpPr>
        <p:spPr>
          <a:xfrm>
            <a:off x="2505591" y="4073161"/>
            <a:ext cx="5909185" cy="1412694"/>
          </a:xfrm>
          <a:prstGeom prst="rect">
            <a:avLst/>
          </a:prstGeom>
          <a:noFill/>
        </p:spPr>
        <p:txBody>
          <a:bodyPr wrap="square" rtlCol="0">
            <a:spAutoFit/>
          </a:bodyPr>
          <a:lstStyle/>
          <a:p>
            <a:pPr>
              <a:lnSpc>
                <a:spcPct val="120000"/>
              </a:lnSpc>
              <a:tabLst>
                <a:tab pos="2566988" algn="l"/>
                <a:tab pos="3890963" algn="l"/>
              </a:tabLst>
            </a:pPr>
            <a:r>
              <a:rPr lang="en-US" sz="1800" b="0" kern="0" dirty="0">
                <a:solidFill>
                  <a:srgbClr val="000000"/>
                </a:solidFill>
                <a:latin typeface="Courier New" panose="02070309020205020404" pitchFamily="49" charset="0"/>
                <a:cs typeface="Courier New" panose="02070309020205020404" pitchFamily="49" charset="0"/>
              </a:rPr>
              <a:t>36 + 4* 3 = 48	9	</a:t>
            </a:r>
            <a:r>
              <a:rPr lang="en-US" sz="1800" b="0" kern="0" dirty="0">
                <a:solidFill>
                  <a:srgbClr val="CC0000"/>
                </a:solidFill>
                <a:latin typeface="Calibri"/>
                <a:cs typeface="Calibri"/>
              </a:rPr>
              <a:t>Yes</a:t>
            </a:r>
          </a:p>
          <a:p>
            <a:pPr>
              <a:lnSpc>
                <a:spcPct val="120000"/>
              </a:lnSpc>
              <a:tabLst>
                <a:tab pos="2566988" algn="l"/>
                <a:tab pos="3890963" algn="l"/>
              </a:tabLst>
            </a:pPr>
            <a:r>
              <a:rPr lang="en-US" sz="1800" b="0" kern="0" dirty="0">
                <a:solidFill>
                  <a:srgbClr val="000000"/>
                </a:solidFill>
                <a:latin typeface="Courier New" panose="02070309020205020404" pitchFamily="49" charset="0"/>
                <a:cs typeface="Courier New" panose="02070309020205020404" pitchFamily="49" charset="0"/>
              </a:rPr>
              <a:t>36 + 4* 6 = 60	4	</a:t>
            </a:r>
            <a:r>
              <a:rPr lang="en-US" sz="1800" b="0" kern="0" dirty="0">
                <a:solidFill>
                  <a:srgbClr val="CC0000"/>
                </a:solidFill>
                <a:latin typeface="Calibri"/>
                <a:cs typeface="Calibri"/>
              </a:rPr>
              <a:t>No</a:t>
            </a:r>
          </a:p>
          <a:p>
            <a:pPr>
              <a:lnSpc>
                <a:spcPct val="120000"/>
              </a:lnSpc>
              <a:tabLst>
                <a:tab pos="2566988" algn="l"/>
                <a:tab pos="3890963" algn="l"/>
              </a:tabLst>
            </a:pPr>
            <a:r>
              <a:rPr lang="en-US" sz="1800" b="0" kern="0" dirty="0">
                <a:solidFill>
                  <a:srgbClr val="000000"/>
                </a:solidFill>
                <a:latin typeface="Courier New" panose="02070309020205020404" pitchFamily="49" charset="0"/>
                <a:cs typeface="Courier New" panose="02070309020205020404" pitchFamily="49" charset="0"/>
              </a:rPr>
              <a:t>36 + 4*-1 = 32	3	</a:t>
            </a:r>
            <a:r>
              <a:rPr lang="en-US" sz="1800" b="0" kern="0" dirty="0">
                <a:solidFill>
                  <a:srgbClr val="CC0000"/>
                </a:solidFill>
                <a:latin typeface="Calibri"/>
                <a:cs typeface="Calibri"/>
              </a:rPr>
              <a:t>No</a:t>
            </a:r>
          </a:p>
          <a:p>
            <a:pPr>
              <a:lnSpc>
                <a:spcPct val="120000"/>
              </a:lnSpc>
              <a:tabLst>
                <a:tab pos="2566988" algn="l"/>
                <a:tab pos="3890963" algn="l"/>
              </a:tabLst>
            </a:pPr>
            <a:r>
              <a:rPr lang="en-US" sz="1800" b="0" kern="0" dirty="0">
                <a:solidFill>
                  <a:srgbClr val="000000"/>
                </a:solidFill>
                <a:latin typeface="Courier New" panose="02070309020205020404" pitchFamily="49" charset="0"/>
                <a:cs typeface="Courier New" panose="02070309020205020404" pitchFamily="49" charset="0"/>
              </a:rPr>
              <a:t>16 + 4*15 = 76	??</a:t>
            </a:r>
            <a:r>
              <a:rPr lang="en-US" sz="1800" b="0" i="1" kern="0" dirty="0">
                <a:solidFill>
                  <a:srgbClr val="000000"/>
                </a:solidFill>
                <a:latin typeface="Courier New" panose="02070309020205020404" pitchFamily="49" charset="0"/>
                <a:cs typeface="Courier New" panose="02070309020205020404" pitchFamily="49" charset="0"/>
              </a:rPr>
              <a:t>	</a:t>
            </a:r>
            <a:r>
              <a:rPr lang="en-US" sz="1800" b="0" kern="0" dirty="0">
                <a:solidFill>
                  <a:srgbClr val="CC0000"/>
                </a:solidFill>
                <a:latin typeface="Calibri"/>
                <a:cs typeface="Calibri"/>
              </a:rPr>
              <a:t>No</a:t>
            </a:r>
            <a:endParaRPr lang="en-US" sz="2000" b="0" i="1" dirty="0">
              <a:solidFill>
                <a:srgbClr val="CC0000"/>
              </a:solidFill>
              <a:latin typeface="Calibri"/>
              <a:cs typeface="Calibri"/>
            </a:endParaRPr>
          </a:p>
        </p:txBody>
      </p:sp>
      <p:sp>
        <p:nvSpPr>
          <p:cNvPr id="70" name="Text Box 31"/>
          <p:cNvSpPr txBox="1">
            <a:spLocks noChangeArrowheads="1"/>
          </p:cNvSpPr>
          <p:nvPr>
            <p:custDataLst>
              <p:tags r:id="rId8"/>
            </p:custDataLst>
          </p:nvPr>
        </p:nvSpPr>
        <p:spPr bwMode="auto">
          <a:xfrm>
            <a:off x="193038" y="1129082"/>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a:solidFill>
                  <a:srgbClr val="015DB3"/>
                </a:solidFill>
                <a:latin typeface="Courier New" panose="02070309020205020404" pitchFamily="49" charset="0"/>
                <a:cs typeface="Courier New" panose="02070309020205020404" pitchFamily="49" charset="0"/>
              </a:rPr>
              <a:t>vec5</a:t>
            </a:r>
            <a:r>
              <a:rPr lang="en-US" sz="1800" b="0" dirty="0">
                <a:solidFill>
                  <a:srgbClr val="015DB3"/>
                </a:solidFill>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cmu</a:t>
            </a:r>
            <a:r>
              <a:rPr lang="en-US" sz="1800" b="0" dirty="0">
                <a:latin typeface="Courier New" panose="02070309020205020404" pitchFamily="49" charset="0"/>
                <a:cs typeface="Courier New" panose="02070309020205020404" pitchFamily="49" charset="0"/>
              </a:rPr>
              <a:t>;</a:t>
            </a:r>
          </a:p>
        </p:txBody>
      </p:sp>
      <p:sp>
        <p:nvSpPr>
          <p:cNvPr id="73" name="Text Box 31"/>
          <p:cNvSpPr txBox="1">
            <a:spLocks noChangeArrowheads="1"/>
          </p:cNvSpPr>
          <p:nvPr>
            <p:custDataLst>
              <p:tags r:id="rId9"/>
            </p:custDataLst>
          </p:nvPr>
        </p:nvSpPr>
        <p:spPr bwMode="auto">
          <a:xfrm>
            <a:off x="194298" y="1930858"/>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a:solidFill>
                  <a:srgbClr val="015DB3"/>
                </a:solidFill>
                <a:latin typeface="Courier New" panose="02070309020205020404" pitchFamily="49" charset="0"/>
                <a:cs typeface="Courier New" panose="02070309020205020404" pitchFamily="49" charset="0"/>
              </a:rPr>
              <a:t>vec5</a:t>
            </a:r>
            <a:r>
              <a:rPr lang="en-US" sz="1800" b="0" dirty="0">
                <a:solidFill>
                  <a:srgbClr val="015DB3"/>
                </a:solidFill>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sfu</a:t>
            </a:r>
            <a:r>
              <a:rPr lang="en-US" sz="1800" b="0" dirty="0">
                <a:latin typeface="Courier New" panose="02070309020205020404" pitchFamily="49" charset="0"/>
                <a:cs typeface="Courier New" panose="02070309020205020404" pitchFamily="49" charset="0"/>
              </a:rPr>
              <a:t>; </a:t>
            </a:r>
          </a:p>
        </p:txBody>
      </p:sp>
      <p:sp>
        <p:nvSpPr>
          <p:cNvPr id="74" name="Text Box 31"/>
          <p:cNvSpPr txBox="1">
            <a:spLocks noChangeArrowheads="1"/>
          </p:cNvSpPr>
          <p:nvPr>
            <p:custDataLst>
              <p:tags r:id="rId10"/>
            </p:custDataLst>
          </p:nvPr>
        </p:nvSpPr>
        <p:spPr bwMode="auto">
          <a:xfrm>
            <a:off x="193038" y="2772912"/>
            <a:ext cx="2234507" cy="369332"/>
          </a:xfrm>
          <a:prstGeom prst="rect">
            <a:avLst/>
          </a:prstGeom>
          <a:noFill/>
          <a:ln w="25400">
            <a:noFill/>
            <a:miter lim="800000"/>
            <a:headEnd/>
            <a:tailEnd/>
          </a:ln>
          <a:effectLst/>
        </p:spPr>
        <p:txBody>
          <a:bodyPr wrap="square">
            <a:spAutoFit/>
          </a:bodyPr>
          <a:lstStyle/>
          <a:p>
            <a:pPr algn="r">
              <a:lnSpc>
                <a:spcPct val="100000"/>
              </a:lnSpc>
            </a:pPr>
            <a:r>
              <a:rPr lang="en-US" sz="1800" dirty="0">
                <a:solidFill>
                  <a:srgbClr val="015DB3"/>
                </a:solidFill>
                <a:latin typeface="Courier New" panose="02070309020205020404" pitchFamily="49" charset="0"/>
                <a:cs typeface="Courier New" panose="02070309020205020404" pitchFamily="49" charset="0"/>
              </a:rPr>
              <a:t>vec5</a:t>
            </a:r>
            <a:r>
              <a:rPr lang="en-US" sz="1800" b="0" dirty="0">
                <a:solidFill>
                  <a:srgbClr val="015DB3"/>
                </a:solidFill>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ucb</a:t>
            </a:r>
            <a:r>
              <a:rPr lang="en-US" sz="1800" b="0" dirty="0">
                <a:latin typeface="Courier New" panose="02070309020205020404" pitchFamily="49" charset="0"/>
                <a:cs typeface="Courier New" panose="02070309020205020404" pitchFamily="49" charset="0"/>
              </a:rPr>
              <a:t>;</a:t>
            </a:r>
          </a:p>
        </p:txBody>
      </p:sp>
      <p:sp>
        <p:nvSpPr>
          <p:cNvPr id="68" name="Rectangle 4"/>
          <p:cNvSpPr>
            <a:spLocks noChangeArrowheads="1"/>
          </p:cNvSpPr>
          <p:nvPr>
            <p:custDataLst>
              <p:tags r:id="rId11"/>
            </p:custDataLst>
          </p:nvPr>
        </p:nvSpPr>
        <p:spPr bwMode="auto">
          <a:xfrm>
            <a:off x="5669280" y="354676"/>
            <a:ext cx="3383280" cy="36676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latin typeface="Courier New" panose="02070309020205020404" pitchFamily="49" charset="0"/>
                <a:cs typeface="Courier New" panose="02070309020205020404" pitchFamily="49" charset="0"/>
              </a:rPr>
              <a:t>typedef int </a:t>
            </a:r>
            <a:r>
              <a:rPr lang="en-US" sz="1800" dirty="0">
                <a:solidFill>
                  <a:srgbClr val="015DB3"/>
                </a:solidFill>
                <a:latin typeface="Courier New" panose="02070309020205020404" pitchFamily="49" charset="0"/>
                <a:cs typeface="Courier New" panose="02070309020205020404" pitchFamily="49" charset="0"/>
              </a:rPr>
              <a:t>vec5</a:t>
            </a:r>
            <a:r>
              <a:rPr lang="en-US" sz="1800" b="0" dirty="0">
                <a:latin typeface="Courier New" panose="02070309020205020404" pitchFamily="49" charset="0"/>
                <a:cs typeface="Courier New" panose="02070309020205020404" pitchFamily="49" charset="0"/>
              </a:rPr>
              <a:t>[5];</a:t>
            </a:r>
          </a:p>
        </p:txBody>
      </p:sp>
      <p:sp>
        <p:nvSpPr>
          <p:cNvPr id="72" name="Rectangle 3"/>
          <p:cNvSpPr txBox="1">
            <a:spLocks noChangeArrowheads="1"/>
          </p:cNvSpPr>
          <p:nvPr>
            <p:custDataLst>
              <p:tags r:id="rId12"/>
            </p:custDataLst>
          </p:nvPr>
        </p:nvSpPr>
        <p:spPr bwMode="auto">
          <a:xfrm>
            <a:off x="393192" y="5486400"/>
            <a:ext cx="8366760" cy="1188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t>No bounds checking</a:t>
            </a:r>
            <a:endParaRPr lang="en-US" sz="2000" b="0" kern="0" dirty="0"/>
          </a:p>
          <a:p>
            <a:r>
              <a:rPr lang="en-US" sz="2000" b="0" kern="0" dirty="0"/>
              <a:t>Example arrays happened to be allocated in successive 20 byte blocks</a:t>
            </a:r>
          </a:p>
          <a:p>
            <a:pPr lvl="1"/>
            <a:r>
              <a:rPr lang="en-US" b="0" kern="0" dirty="0"/>
              <a:t>Not guaranteed to happen in general</a:t>
            </a:r>
          </a:p>
        </p:txBody>
      </p:sp>
    </p:spTree>
    <p:extLst>
      <p:ext uri="{BB962C8B-B14F-4D97-AF65-F5344CB8AC3E}">
        <p14:creationId xmlns:p14="http://schemas.microsoft.com/office/powerpoint/2010/main" val="4667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fade">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fade">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fade">
                                      <p:cBhvr>
                                        <p:cTn id="22" dur="500"/>
                                        <p:tgtEl>
                                          <p:spTgt spid="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solidFill>
                  <a:srgbClr val="FF0000"/>
                </a:solidFill>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708555"/>
          </a:xfrm>
          <a:prstGeom prst="leftBrace">
            <a:avLst>
              <a:gd name="adj1" fmla="val 8333"/>
              <a:gd name="adj2" fmla="val 1942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30" name="TextBox 29">
            <a:extLst>
              <a:ext uri="{FF2B5EF4-FFF2-40B4-BE49-F238E27FC236}">
                <a16:creationId xmlns:a16="http://schemas.microsoft.com/office/drawing/2014/main" id="{D1B41900-C103-1F44-A3BF-DAE659E361B4}"/>
              </a:ext>
            </a:extLst>
          </p:cNvPr>
          <p:cNvSpPr txBox="1"/>
          <p:nvPr/>
        </p:nvSpPr>
        <p:spPr>
          <a:xfrm>
            <a:off x="7037406" y="4343401"/>
            <a:ext cx="1828799" cy="761747"/>
          </a:xfrm>
          <a:prstGeom prst="rect">
            <a:avLst/>
          </a:prstGeom>
          <a:solidFill>
            <a:schemeClr val="accent4">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5" name="Rectangle 34">
            <a:extLst>
              <a:ext uri="{FF2B5EF4-FFF2-40B4-BE49-F238E27FC236}">
                <a16:creationId xmlns:a16="http://schemas.microsoft.com/office/drawing/2014/main" id="{9437DC8C-7764-EE4F-B3BB-08C3CAC106EC}"/>
              </a:ext>
            </a:extLst>
          </p:cNvPr>
          <p:cNvSpPr/>
          <p:nvPr/>
        </p:nvSpPr>
        <p:spPr bwMode="auto">
          <a:xfrm>
            <a:off x="7291141" y="459591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2</a:t>
            </a:r>
          </a:p>
        </p:txBody>
      </p:sp>
      <p:sp>
        <p:nvSpPr>
          <p:cNvPr id="21" name="Down Arrow 20">
            <a:extLst>
              <a:ext uri="{FF2B5EF4-FFF2-40B4-BE49-F238E27FC236}">
                <a16:creationId xmlns:a16="http://schemas.microsoft.com/office/drawing/2014/main" id="{04ECC091-7007-834F-B6D4-B0C73462C793}"/>
              </a:ext>
            </a:extLst>
          </p:cNvPr>
          <p:cNvSpPr/>
          <p:nvPr/>
        </p:nvSpPr>
        <p:spPr>
          <a:xfrm>
            <a:off x="7780355" y="5029200"/>
            <a:ext cx="342900" cy="4000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4953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solidFill>
                  <a:srgbClr val="FF0000"/>
                </a:solidFill>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3315437"/>
          </a:xfrm>
          <a:prstGeom prst="leftBrace">
            <a:avLst>
              <a:gd name="adj1" fmla="val 8333"/>
              <a:gd name="adj2" fmla="val 1594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30" name="TextBox 29">
            <a:extLst>
              <a:ext uri="{FF2B5EF4-FFF2-40B4-BE49-F238E27FC236}">
                <a16:creationId xmlns:a16="http://schemas.microsoft.com/office/drawing/2014/main" id="{D1B41900-C103-1F44-A3BF-DAE659E361B4}"/>
              </a:ext>
            </a:extLst>
          </p:cNvPr>
          <p:cNvSpPr txBox="1"/>
          <p:nvPr/>
        </p:nvSpPr>
        <p:spPr>
          <a:xfrm>
            <a:off x="7037406" y="4343401"/>
            <a:ext cx="1828799" cy="761747"/>
          </a:xfrm>
          <a:prstGeom prst="rect">
            <a:avLst/>
          </a:prstGeom>
          <a:solidFill>
            <a:schemeClr val="accent4">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5" name="Rectangle 34">
            <a:extLst>
              <a:ext uri="{FF2B5EF4-FFF2-40B4-BE49-F238E27FC236}">
                <a16:creationId xmlns:a16="http://schemas.microsoft.com/office/drawing/2014/main" id="{9437DC8C-7764-EE4F-B3BB-08C3CAC106EC}"/>
              </a:ext>
            </a:extLst>
          </p:cNvPr>
          <p:cNvSpPr/>
          <p:nvPr/>
        </p:nvSpPr>
        <p:spPr bwMode="auto">
          <a:xfrm>
            <a:off x="7291141" y="459591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2</a:t>
            </a:r>
          </a:p>
        </p:txBody>
      </p:sp>
      <p:sp>
        <p:nvSpPr>
          <p:cNvPr id="36" name="TextBox 35">
            <a:extLst>
              <a:ext uri="{FF2B5EF4-FFF2-40B4-BE49-F238E27FC236}">
                <a16:creationId xmlns:a16="http://schemas.microsoft.com/office/drawing/2014/main" id="{BDCA44DD-7D96-5D4E-8B2F-9283719063EC}"/>
              </a:ext>
            </a:extLst>
          </p:cNvPr>
          <p:cNvSpPr txBox="1"/>
          <p:nvPr/>
        </p:nvSpPr>
        <p:spPr>
          <a:xfrm>
            <a:off x="7037406" y="4950284"/>
            <a:ext cx="1828799" cy="761747"/>
          </a:xfrm>
          <a:prstGeom prst="rect">
            <a:avLst/>
          </a:prstGeom>
          <a:solidFill>
            <a:schemeClr val="tx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7" name="Rectangle 36">
            <a:extLst>
              <a:ext uri="{FF2B5EF4-FFF2-40B4-BE49-F238E27FC236}">
                <a16:creationId xmlns:a16="http://schemas.microsoft.com/office/drawing/2014/main" id="{0E342A5E-F879-C644-9932-1F9ED4FEFE39}"/>
              </a:ext>
            </a:extLst>
          </p:cNvPr>
          <p:cNvSpPr/>
          <p:nvPr/>
        </p:nvSpPr>
        <p:spPr bwMode="auto">
          <a:xfrm>
            <a:off x="7291141" y="5202795"/>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latin typeface="Arial" panose="020B0604020202020204" pitchFamily="34" charset="0"/>
              </a:rPr>
              <a:t>1</a:t>
            </a:r>
            <a:endParaRPr lang="en-US" sz="1350" dirty="0">
              <a:latin typeface="Arial" panose="020B0604020202020204" pitchFamily="34" charset="0"/>
            </a:endParaRPr>
          </a:p>
        </p:txBody>
      </p:sp>
    </p:spTree>
    <p:extLst>
      <p:ext uri="{BB962C8B-B14F-4D97-AF65-F5344CB8AC3E}">
        <p14:creationId xmlns:p14="http://schemas.microsoft.com/office/powerpoint/2010/main" val="442651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solidFill>
                  <a:srgbClr val="FF0000"/>
                </a:solidFill>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3315437"/>
          </a:xfrm>
          <a:prstGeom prst="leftBrace">
            <a:avLst>
              <a:gd name="adj1" fmla="val 8333"/>
              <a:gd name="adj2" fmla="val 1594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30" name="TextBox 29">
            <a:extLst>
              <a:ext uri="{FF2B5EF4-FFF2-40B4-BE49-F238E27FC236}">
                <a16:creationId xmlns:a16="http://schemas.microsoft.com/office/drawing/2014/main" id="{D1B41900-C103-1F44-A3BF-DAE659E361B4}"/>
              </a:ext>
            </a:extLst>
          </p:cNvPr>
          <p:cNvSpPr txBox="1"/>
          <p:nvPr/>
        </p:nvSpPr>
        <p:spPr>
          <a:xfrm>
            <a:off x="7037406" y="4343401"/>
            <a:ext cx="1828799" cy="761747"/>
          </a:xfrm>
          <a:prstGeom prst="rect">
            <a:avLst/>
          </a:prstGeom>
          <a:solidFill>
            <a:schemeClr val="accent4">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5" name="Rectangle 34">
            <a:extLst>
              <a:ext uri="{FF2B5EF4-FFF2-40B4-BE49-F238E27FC236}">
                <a16:creationId xmlns:a16="http://schemas.microsoft.com/office/drawing/2014/main" id="{9437DC8C-7764-EE4F-B3BB-08C3CAC106EC}"/>
              </a:ext>
            </a:extLst>
          </p:cNvPr>
          <p:cNvSpPr/>
          <p:nvPr/>
        </p:nvSpPr>
        <p:spPr bwMode="auto">
          <a:xfrm>
            <a:off x="7291141" y="459591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2</a:t>
            </a:r>
          </a:p>
        </p:txBody>
      </p:sp>
      <p:sp>
        <p:nvSpPr>
          <p:cNvPr id="36" name="TextBox 35">
            <a:extLst>
              <a:ext uri="{FF2B5EF4-FFF2-40B4-BE49-F238E27FC236}">
                <a16:creationId xmlns:a16="http://schemas.microsoft.com/office/drawing/2014/main" id="{BDCA44DD-7D96-5D4E-8B2F-9283719063EC}"/>
              </a:ext>
            </a:extLst>
          </p:cNvPr>
          <p:cNvSpPr txBox="1"/>
          <p:nvPr/>
        </p:nvSpPr>
        <p:spPr>
          <a:xfrm>
            <a:off x="7037406" y="4950284"/>
            <a:ext cx="1828799" cy="761747"/>
          </a:xfrm>
          <a:prstGeom prst="rect">
            <a:avLst/>
          </a:prstGeom>
          <a:solidFill>
            <a:schemeClr val="tx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7" name="Rectangle 36">
            <a:extLst>
              <a:ext uri="{FF2B5EF4-FFF2-40B4-BE49-F238E27FC236}">
                <a16:creationId xmlns:a16="http://schemas.microsoft.com/office/drawing/2014/main" id="{0E342A5E-F879-C644-9932-1F9ED4FEFE39}"/>
              </a:ext>
            </a:extLst>
          </p:cNvPr>
          <p:cNvSpPr/>
          <p:nvPr/>
        </p:nvSpPr>
        <p:spPr bwMode="auto">
          <a:xfrm>
            <a:off x="7291141" y="5202795"/>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latin typeface="Arial" panose="020B0604020202020204" pitchFamily="34" charset="0"/>
              </a:rPr>
              <a:t>1</a:t>
            </a:r>
            <a:endParaRPr lang="en-US" sz="1350" dirty="0">
              <a:latin typeface="Arial" panose="020B0604020202020204" pitchFamily="34" charset="0"/>
            </a:endParaRPr>
          </a:p>
        </p:txBody>
      </p:sp>
      <p:sp>
        <p:nvSpPr>
          <p:cNvPr id="3" name="U-Turn Arrow 2">
            <a:extLst>
              <a:ext uri="{FF2B5EF4-FFF2-40B4-BE49-F238E27FC236}">
                <a16:creationId xmlns:a16="http://schemas.microsoft.com/office/drawing/2014/main" id="{5851457C-2CC0-AC48-804D-94CFBE701707}"/>
              </a:ext>
            </a:extLst>
          </p:cNvPr>
          <p:cNvSpPr/>
          <p:nvPr/>
        </p:nvSpPr>
        <p:spPr>
          <a:xfrm rot="16200000">
            <a:off x="6201036" y="4621872"/>
            <a:ext cx="857250" cy="686322"/>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TextBox 5">
            <a:extLst>
              <a:ext uri="{FF2B5EF4-FFF2-40B4-BE49-F238E27FC236}">
                <a16:creationId xmlns:a16="http://schemas.microsoft.com/office/drawing/2014/main" id="{ADFFE1A3-4A1E-3B49-8134-73ADE91E99A9}"/>
              </a:ext>
            </a:extLst>
          </p:cNvPr>
          <p:cNvSpPr txBox="1"/>
          <p:nvPr/>
        </p:nvSpPr>
        <p:spPr>
          <a:xfrm>
            <a:off x="5409007" y="4925796"/>
            <a:ext cx="1058303" cy="369332"/>
          </a:xfrm>
          <a:prstGeom prst="rect">
            <a:avLst/>
          </a:prstGeom>
          <a:noFill/>
        </p:spPr>
        <p:txBody>
          <a:bodyPr wrap="none" rtlCol="0">
            <a:spAutoFit/>
          </a:bodyPr>
          <a:lstStyle/>
          <a:p>
            <a:r>
              <a:rPr lang="en-US" sz="1800" dirty="0">
                <a:solidFill>
                  <a:srgbClr val="FF0000"/>
                </a:solidFill>
              </a:rPr>
              <a:t>Returns 1</a:t>
            </a:r>
          </a:p>
        </p:txBody>
      </p:sp>
    </p:spTree>
    <p:extLst>
      <p:ext uri="{BB962C8B-B14F-4D97-AF65-F5344CB8AC3E}">
        <p14:creationId xmlns:p14="http://schemas.microsoft.com/office/powerpoint/2010/main" val="59825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solidFill>
                  <a:srgbClr val="FF0000"/>
                </a:solidFill>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708555"/>
          </a:xfrm>
          <a:prstGeom prst="leftBrace">
            <a:avLst>
              <a:gd name="adj1" fmla="val 8333"/>
              <a:gd name="adj2" fmla="val 1942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30" name="TextBox 29">
            <a:extLst>
              <a:ext uri="{FF2B5EF4-FFF2-40B4-BE49-F238E27FC236}">
                <a16:creationId xmlns:a16="http://schemas.microsoft.com/office/drawing/2014/main" id="{D1B41900-C103-1F44-A3BF-DAE659E361B4}"/>
              </a:ext>
            </a:extLst>
          </p:cNvPr>
          <p:cNvSpPr txBox="1"/>
          <p:nvPr/>
        </p:nvSpPr>
        <p:spPr>
          <a:xfrm>
            <a:off x="7037406" y="4343401"/>
            <a:ext cx="1828799" cy="761747"/>
          </a:xfrm>
          <a:prstGeom prst="rect">
            <a:avLst/>
          </a:prstGeom>
          <a:solidFill>
            <a:schemeClr val="accent4">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5" name="Rectangle 34">
            <a:extLst>
              <a:ext uri="{FF2B5EF4-FFF2-40B4-BE49-F238E27FC236}">
                <a16:creationId xmlns:a16="http://schemas.microsoft.com/office/drawing/2014/main" id="{9437DC8C-7764-EE4F-B3BB-08C3CAC106EC}"/>
              </a:ext>
            </a:extLst>
          </p:cNvPr>
          <p:cNvSpPr/>
          <p:nvPr/>
        </p:nvSpPr>
        <p:spPr bwMode="auto">
          <a:xfrm>
            <a:off x="7291141" y="459591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2</a:t>
            </a:r>
          </a:p>
        </p:txBody>
      </p:sp>
      <p:sp>
        <p:nvSpPr>
          <p:cNvPr id="3" name="U-Turn Arrow 2">
            <a:extLst>
              <a:ext uri="{FF2B5EF4-FFF2-40B4-BE49-F238E27FC236}">
                <a16:creationId xmlns:a16="http://schemas.microsoft.com/office/drawing/2014/main" id="{5851457C-2CC0-AC48-804D-94CFBE701707}"/>
              </a:ext>
            </a:extLst>
          </p:cNvPr>
          <p:cNvSpPr/>
          <p:nvPr/>
        </p:nvSpPr>
        <p:spPr>
          <a:xfrm rot="16200000">
            <a:off x="6201036" y="3971665"/>
            <a:ext cx="857250" cy="686322"/>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TextBox 5">
            <a:extLst>
              <a:ext uri="{FF2B5EF4-FFF2-40B4-BE49-F238E27FC236}">
                <a16:creationId xmlns:a16="http://schemas.microsoft.com/office/drawing/2014/main" id="{ADFFE1A3-4A1E-3B49-8134-73ADE91E99A9}"/>
              </a:ext>
            </a:extLst>
          </p:cNvPr>
          <p:cNvSpPr txBox="1"/>
          <p:nvPr/>
        </p:nvSpPr>
        <p:spPr>
          <a:xfrm>
            <a:off x="5409007" y="4275589"/>
            <a:ext cx="1058303" cy="369332"/>
          </a:xfrm>
          <a:prstGeom prst="rect">
            <a:avLst/>
          </a:prstGeom>
          <a:noFill/>
        </p:spPr>
        <p:txBody>
          <a:bodyPr wrap="none" rtlCol="0">
            <a:spAutoFit/>
          </a:bodyPr>
          <a:lstStyle/>
          <a:p>
            <a:r>
              <a:rPr lang="en-US" sz="1800" dirty="0">
                <a:solidFill>
                  <a:srgbClr val="FF0000"/>
                </a:solidFill>
              </a:rPr>
              <a:t>Returns 2</a:t>
            </a:r>
          </a:p>
        </p:txBody>
      </p:sp>
    </p:spTree>
    <p:extLst>
      <p:ext uri="{BB962C8B-B14F-4D97-AF65-F5344CB8AC3E}">
        <p14:creationId xmlns:p14="http://schemas.microsoft.com/office/powerpoint/2010/main" val="1595019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solidFill>
                  <a:srgbClr val="FF0000"/>
                </a:solidFill>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2108390"/>
          </a:xfrm>
          <a:prstGeom prst="leftBrace">
            <a:avLst>
              <a:gd name="adj1" fmla="val 8333"/>
              <a:gd name="adj2" fmla="val 2488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5" name="TextBox 24">
            <a:extLst>
              <a:ext uri="{FF2B5EF4-FFF2-40B4-BE49-F238E27FC236}">
                <a16:creationId xmlns:a16="http://schemas.microsoft.com/office/drawing/2014/main" id="{D17D1788-19AD-6B4B-B251-0504E11706DF}"/>
              </a:ext>
            </a:extLst>
          </p:cNvPr>
          <p:cNvSpPr txBox="1"/>
          <p:nvPr/>
        </p:nvSpPr>
        <p:spPr>
          <a:xfrm>
            <a:off x="7037406" y="3743236"/>
            <a:ext cx="1828799" cy="761747"/>
          </a:xfrm>
          <a:prstGeom prst="rect">
            <a:avLst/>
          </a:prstGeom>
          <a:solidFill>
            <a:schemeClr val="accent6">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26" name="Rectangle 25">
            <a:extLst>
              <a:ext uri="{FF2B5EF4-FFF2-40B4-BE49-F238E27FC236}">
                <a16:creationId xmlns:a16="http://schemas.microsoft.com/office/drawing/2014/main" id="{514D3CC1-77C5-9A45-A32C-371FA9C64C3B}"/>
              </a:ext>
            </a:extLst>
          </p:cNvPr>
          <p:cNvSpPr/>
          <p:nvPr/>
        </p:nvSpPr>
        <p:spPr bwMode="auto">
          <a:xfrm>
            <a:off x="7291141" y="3995747"/>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3</a:t>
            </a:r>
          </a:p>
        </p:txBody>
      </p:sp>
      <p:sp>
        <p:nvSpPr>
          <p:cNvPr id="3" name="U-Turn Arrow 2">
            <a:extLst>
              <a:ext uri="{FF2B5EF4-FFF2-40B4-BE49-F238E27FC236}">
                <a16:creationId xmlns:a16="http://schemas.microsoft.com/office/drawing/2014/main" id="{5851457C-2CC0-AC48-804D-94CFBE701707}"/>
              </a:ext>
            </a:extLst>
          </p:cNvPr>
          <p:cNvSpPr/>
          <p:nvPr/>
        </p:nvSpPr>
        <p:spPr>
          <a:xfrm rot="16200000">
            <a:off x="6201036" y="3457314"/>
            <a:ext cx="857250" cy="686322"/>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TextBox 5">
            <a:extLst>
              <a:ext uri="{FF2B5EF4-FFF2-40B4-BE49-F238E27FC236}">
                <a16:creationId xmlns:a16="http://schemas.microsoft.com/office/drawing/2014/main" id="{ADFFE1A3-4A1E-3B49-8134-73ADE91E99A9}"/>
              </a:ext>
            </a:extLst>
          </p:cNvPr>
          <p:cNvSpPr txBox="1"/>
          <p:nvPr/>
        </p:nvSpPr>
        <p:spPr>
          <a:xfrm>
            <a:off x="5409007" y="3761238"/>
            <a:ext cx="1058303" cy="369332"/>
          </a:xfrm>
          <a:prstGeom prst="rect">
            <a:avLst/>
          </a:prstGeom>
          <a:noFill/>
        </p:spPr>
        <p:txBody>
          <a:bodyPr wrap="none" rtlCol="0">
            <a:spAutoFit/>
          </a:bodyPr>
          <a:lstStyle/>
          <a:p>
            <a:r>
              <a:rPr lang="en-US" sz="1800" dirty="0">
                <a:solidFill>
                  <a:srgbClr val="FF0000"/>
                </a:solidFill>
              </a:rPr>
              <a:t>Returns 6</a:t>
            </a:r>
          </a:p>
        </p:txBody>
      </p:sp>
    </p:spTree>
    <p:extLst>
      <p:ext uri="{BB962C8B-B14F-4D97-AF65-F5344CB8AC3E}">
        <p14:creationId xmlns:p14="http://schemas.microsoft.com/office/powerpoint/2010/main" val="1376960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solidFill>
                  <a:srgbClr val="FF0000"/>
                </a:solidFill>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latin typeface="Consolas" panose="020B0609020204030204" pitchFamily="49" charset="0"/>
              </a:rPr>
              <a:t>    </a:t>
            </a:r>
            <a:r>
              <a:rPr lang="en-US" altLang="en-US" sz="1500" b="0" dirty="0" err="1">
                <a:latin typeface="Consolas" panose="020B0609020204030204" pitchFamily="49" charset="0"/>
              </a:rPr>
              <a:t>printf</a:t>
            </a:r>
            <a:r>
              <a:rPr lang="en-US" altLang="en-US" sz="1500" b="0" dirty="0">
                <a:latin typeface="Consolas" panose="020B0609020204030204" pitchFamily="49" charset="0"/>
              </a:rPr>
              <a:t>(</a:t>
            </a:r>
            <a:r>
              <a:rPr lang="en-US" altLang="en-US" sz="1500" b="0" dirty="0">
                <a:solidFill>
                  <a:srgbClr val="0432FF"/>
                </a:solidFill>
                <a:latin typeface="Consolas" panose="020B0609020204030204" pitchFamily="49" charset="0"/>
              </a:rPr>
              <a:t>"%d"</a:t>
            </a:r>
            <a:r>
              <a:rPr lang="en-US" altLang="en-US" sz="1500" b="0" dirty="0">
                <a:latin typeface="Consolas" panose="020B0609020204030204" pitchFamily="49" charset="0"/>
              </a:rPr>
              <a:t>, </a:t>
            </a:r>
            <a:r>
              <a:rPr lang="en-US" altLang="en-US" sz="1500" dirty="0">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1"/>
            <a:ext cx="1828799" cy="761747"/>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factorial</a:t>
            </a:r>
            <a:endParaRPr lang="en-US" sz="1800" b="0" dirty="0">
              <a:latin typeface="+mn-lt"/>
              <a:cs typeface="Courier New" panose="02070309020205020404" pitchFamily="49" charset="0"/>
            </a:endParaRPr>
          </a:p>
          <a:p>
            <a:pPr algn="l"/>
            <a:r>
              <a:rPr lang="en-US" sz="1800" b="0" dirty="0">
                <a:latin typeface="+mn-lt"/>
                <a:cs typeface="Courier New" panose="02070309020205020404" pitchFamily="49" charset="0"/>
              </a:rPr>
              <a:t>n:</a:t>
            </a:r>
          </a:p>
          <a:p>
            <a:pPr algn="l"/>
            <a:endParaRPr lang="en-US" sz="750" b="0" dirty="0">
              <a:latin typeface="+mn-lt"/>
              <a:cs typeface="Courier New" panose="020703090202050204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1504877"/>
          </a:xfrm>
          <a:prstGeom prst="leftBrace">
            <a:avLst>
              <a:gd name="adj1" fmla="val 8333"/>
              <a:gd name="adj2" fmla="val 35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291141" y="3395762"/>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3" name="U-Turn Arrow 2">
            <a:extLst>
              <a:ext uri="{FF2B5EF4-FFF2-40B4-BE49-F238E27FC236}">
                <a16:creationId xmlns:a16="http://schemas.microsoft.com/office/drawing/2014/main" id="{5851457C-2CC0-AC48-804D-94CFBE701707}"/>
              </a:ext>
            </a:extLst>
          </p:cNvPr>
          <p:cNvSpPr/>
          <p:nvPr/>
        </p:nvSpPr>
        <p:spPr>
          <a:xfrm rot="16200000">
            <a:off x="6201036" y="2885814"/>
            <a:ext cx="857250" cy="686322"/>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TextBox 5">
            <a:extLst>
              <a:ext uri="{FF2B5EF4-FFF2-40B4-BE49-F238E27FC236}">
                <a16:creationId xmlns:a16="http://schemas.microsoft.com/office/drawing/2014/main" id="{ADFFE1A3-4A1E-3B49-8134-73ADE91E99A9}"/>
              </a:ext>
            </a:extLst>
          </p:cNvPr>
          <p:cNvSpPr txBox="1"/>
          <p:nvPr/>
        </p:nvSpPr>
        <p:spPr>
          <a:xfrm>
            <a:off x="5312826" y="3189738"/>
            <a:ext cx="1164101" cy="369332"/>
          </a:xfrm>
          <a:prstGeom prst="rect">
            <a:avLst/>
          </a:prstGeom>
          <a:noFill/>
        </p:spPr>
        <p:txBody>
          <a:bodyPr wrap="none" rtlCol="0">
            <a:spAutoFit/>
          </a:bodyPr>
          <a:lstStyle/>
          <a:p>
            <a:r>
              <a:rPr lang="en-US" sz="1800" dirty="0">
                <a:solidFill>
                  <a:srgbClr val="FF0000"/>
                </a:solidFill>
              </a:rPr>
              <a:t>Returns 24</a:t>
            </a:r>
          </a:p>
        </p:txBody>
      </p:sp>
    </p:spTree>
    <p:extLst>
      <p:ext uri="{BB962C8B-B14F-4D97-AF65-F5344CB8AC3E}">
        <p14:creationId xmlns:p14="http://schemas.microsoft.com/office/powerpoint/2010/main" val="3224334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b="0" dirty="0">
                <a:solidFill>
                  <a:srgbClr val="FF0000"/>
                </a:solidFill>
                <a:latin typeface="Consolas" panose="020B0609020204030204" pitchFamily="49" charset="0"/>
              </a:rPr>
              <a:t>    </a:t>
            </a:r>
            <a:r>
              <a:rPr lang="en-US" altLang="en-US" sz="1500" b="0" dirty="0" err="1">
                <a:solidFill>
                  <a:srgbClr val="FF0000"/>
                </a:solidFill>
                <a:latin typeface="Consolas" panose="020B0609020204030204" pitchFamily="49" charset="0"/>
              </a:rPr>
              <a:t>printf</a:t>
            </a:r>
            <a:r>
              <a:rPr lang="en-US" altLang="en-US" sz="1500" b="0" dirty="0">
                <a:solidFill>
                  <a:srgbClr val="FF0000"/>
                </a:solidFill>
                <a:latin typeface="Consolas" panose="020B0609020204030204" pitchFamily="49" charset="0"/>
              </a:rPr>
              <a:t>("%d", </a:t>
            </a:r>
            <a:r>
              <a:rPr lang="en-US" altLang="en-US" sz="1500" dirty="0">
                <a:solidFill>
                  <a:srgbClr val="FF0000"/>
                </a:solidFill>
                <a:latin typeface="Consolas" panose="020B0609020204030204" pitchFamily="49" charset="0"/>
              </a:rPr>
              <a:t>factorial(4));</a:t>
            </a:r>
          </a:p>
          <a:p>
            <a:pPr lvl="1">
              <a:lnSpc>
                <a:spcPct val="70000"/>
              </a:lnSpc>
              <a:buFontTx/>
              <a:buNone/>
            </a:pPr>
            <a:r>
              <a:rPr lang="en-US" altLang="en-US" sz="1500" b="0" dirty="0">
                <a:latin typeface="Consolas" panose="020B0609020204030204" pitchFamily="49" charset="0"/>
              </a:rPr>
              <a:t>    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0"/>
            <a:ext cx="285750" cy="900247"/>
          </a:xfrm>
          <a:prstGeom prst="leftBrace">
            <a:avLst>
              <a:gd name="adj1" fmla="val 8333"/>
              <a:gd name="adj2" fmla="val 5879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156896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Stack</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568190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sz="1650" dirty="0"/>
              <a:t>Each function call has its own </a:t>
            </a:r>
            <a:r>
              <a:rPr lang="en-US" sz="1650" i="1" dirty="0"/>
              <a:t>stack frame </a:t>
            </a:r>
            <a:r>
              <a:rPr lang="en-US" sz="1650" dirty="0"/>
              <a:t>for its own copy of variables.</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 factorial(int n) {</a:t>
            </a:r>
          </a:p>
          <a:p>
            <a:pPr lvl="1">
              <a:lnSpc>
                <a:spcPct val="70000"/>
              </a:lnSpc>
              <a:buFontTx/>
              <a:buNone/>
            </a:pPr>
            <a:r>
              <a:rPr lang="en-US" altLang="en-US" sz="1500" dirty="0">
                <a:latin typeface="Consolas" panose="020B0609020204030204" pitchFamily="49" charset="0"/>
              </a:rPr>
              <a:t>    if (n == 1) {</a:t>
            </a:r>
          </a:p>
          <a:p>
            <a:pPr lvl="1">
              <a:lnSpc>
                <a:spcPct val="70000"/>
              </a:lnSpc>
              <a:buFontTx/>
              <a:buNone/>
            </a:pPr>
            <a:r>
              <a:rPr lang="en-US" altLang="en-US" sz="1500" dirty="0">
                <a:latin typeface="Consolas" panose="020B0609020204030204" pitchFamily="49" charset="0"/>
              </a:rPr>
              <a:t>        return 1;</a:t>
            </a:r>
          </a:p>
          <a:p>
            <a:pPr lvl="1">
              <a:lnSpc>
                <a:spcPct val="70000"/>
              </a:lnSpc>
              <a:buFontTx/>
              <a:buNone/>
            </a:pPr>
            <a:r>
              <a:rPr lang="en-US" altLang="en-US" sz="1500" dirty="0">
                <a:latin typeface="Consolas" panose="020B0609020204030204" pitchFamily="49" charset="0"/>
              </a:rPr>
              <a:t>    } else {</a:t>
            </a:r>
          </a:p>
          <a:p>
            <a:pPr lvl="1">
              <a:lnSpc>
                <a:spcPct val="70000"/>
              </a:lnSpc>
              <a:buFontTx/>
              <a:buNone/>
            </a:pPr>
            <a:r>
              <a:rPr lang="en-US" altLang="en-US" sz="1500" dirty="0">
                <a:latin typeface="Consolas" panose="020B0609020204030204" pitchFamily="49" charset="0"/>
              </a:rPr>
              <a:t>        return n * factorial(n – 1);</a:t>
            </a:r>
          </a:p>
          <a:p>
            <a:pPr lvl="1">
              <a:lnSpc>
                <a:spcPct val="70000"/>
              </a:lnSpc>
              <a:buFontTx/>
              <a:buNone/>
            </a:pPr>
            <a:r>
              <a:rPr lang="en-US" altLang="en-US" sz="150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a:t>
            </a:r>
          </a:p>
          <a:p>
            <a:pPr lvl="1">
              <a:lnSpc>
                <a:spcPct val="70000"/>
              </a:lnSpc>
              <a:buFontTx/>
              <a:buNone/>
            </a:pPr>
            <a:endParaRPr lang="en-US" altLang="en-US" sz="1500" dirty="0">
              <a:latin typeface="Consolas" panose="020B0609020204030204" pitchFamily="49" charset="0"/>
            </a:endParaRPr>
          </a:p>
          <a:p>
            <a:pPr lvl="1">
              <a:lnSpc>
                <a:spcPct val="70000"/>
              </a:lnSpc>
              <a:buFontTx/>
              <a:buNone/>
            </a:pPr>
            <a:r>
              <a:rPr lang="en-US" altLang="en-US" sz="1500" dirty="0">
                <a:latin typeface="Consolas" panose="020B0609020204030204" pitchFamily="49" charset="0"/>
              </a:rPr>
              <a:t>int</a:t>
            </a:r>
            <a:r>
              <a:rPr lang="en-US" altLang="en-US" sz="1500" b="0" dirty="0">
                <a:latin typeface="Consolas" panose="020B0609020204030204" pitchFamily="49" charset="0"/>
              </a:rPr>
              <a:t> </a:t>
            </a:r>
            <a:r>
              <a:rPr lang="en-US" altLang="en-US" sz="1500" dirty="0">
                <a:latin typeface="Consolas" panose="020B0609020204030204" pitchFamily="49" charset="0"/>
              </a:rPr>
              <a:t>main</a:t>
            </a:r>
            <a:r>
              <a:rPr lang="en-US" altLang="en-US" sz="1500" b="0" dirty="0">
                <a:latin typeface="Consolas" panose="020B0609020204030204" pitchFamily="49" charset="0"/>
              </a:rPr>
              <a:t>(int</a:t>
            </a:r>
            <a:r>
              <a:rPr lang="en-US" altLang="en-US" sz="1500" dirty="0">
                <a:latin typeface="Consolas" panose="020B0609020204030204" pitchFamily="49" charset="0"/>
              </a:rPr>
              <a:t> </a:t>
            </a:r>
            <a:r>
              <a:rPr lang="en-US" altLang="en-US" sz="1500" dirty="0" err="1">
                <a:latin typeface="Consolas" panose="020B0609020204030204" pitchFamily="49" charset="0"/>
              </a:rPr>
              <a:t>argc</a:t>
            </a:r>
            <a:r>
              <a:rPr lang="en-US" altLang="en-US" sz="1500" dirty="0">
                <a:latin typeface="Consolas" panose="020B0609020204030204" pitchFamily="49" charset="0"/>
              </a:rPr>
              <a:t>, char *</a:t>
            </a:r>
            <a:r>
              <a:rPr lang="en-US" altLang="en-US" sz="1500" dirty="0" err="1">
                <a:latin typeface="Consolas" panose="020B0609020204030204" pitchFamily="49" charset="0"/>
              </a:rPr>
              <a:t>argv</a:t>
            </a:r>
            <a:r>
              <a:rPr lang="en-US" altLang="en-US" sz="1500" dirty="0">
                <a:latin typeface="Consolas" panose="020B0609020204030204" pitchFamily="49" charset="0"/>
              </a:rPr>
              <a:t>[]</a:t>
            </a:r>
            <a:r>
              <a:rPr lang="en-US" altLang="en-US" sz="1500" b="0" dirty="0">
                <a:latin typeface="Consolas" panose="020B0609020204030204" pitchFamily="49" charset="0"/>
              </a:rPr>
              <a:t>) {</a:t>
            </a:r>
          </a:p>
          <a:p>
            <a:pPr lvl="1">
              <a:lnSpc>
                <a:spcPct val="70000"/>
              </a:lnSpc>
              <a:buFontTx/>
              <a:buNone/>
            </a:pPr>
            <a:r>
              <a:rPr lang="en-US" altLang="en-US" sz="1500" dirty="0">
                <a:latin typeface="Consolas" panose="020B0609020204030204" pitchFamily="49" charset="0"/>
              </a:rPr>
              <a:t>    </a:t>
            </a:r>
            <a:r>
              <a:rPr lang="en-US" altLang="en-US" sz="1500" dirty="0" err="1">
                <a:latin typeface="Consolas" panose="020B0609020204030204" pitchFamily="49" charset="0"/>
              </a:rPr>
              <a:t>printf</a:t>
            </a:r>
            <a:r>
              <a:rPr lang="en-US" altLang="en-US" sz="1500" dirty="0">
                <a:latin typeface="Consolas" panose="020B0609020204030204" pitchFamily="49" charset="0"/>
              </a:rPr>
              <a:t>(</a:t>
            </a:r>
            <a:r>
              <a:rPr lang="en-US" altLang="en-US" sz="1500" dirty="0">
                <a:solidFill>
                  <a:srgbClr val="0432FF"/>
                </a:solidFill>
                <a:latin typeface="Consolas" panose="020B0609020204030204" pitchFamily="49" charset="0"/>
              </a:rPr>
              <a:t>"%d"</a:t>
            </a:r>
            <a:r>
              <a:rPr lang="en-US" altLang="en-US" sz="1500" dirty="0">
                <a:latin typeface="Consolas" panose="020B0609020204030204" pitchFamily="49" charset="0"/>
              </a:rPr>
              <a:t>, factorial(4));</a:t>
            </a:r>
            <a:r>
              <a:rPr lang="en-US" altLang="en-US" sz="1500" b="0" dirty="0">
                <a:latin typeface="Consolas" panose="020B0609020204030204" pitchFamily="49" charset="0"/>
              </a:rPr>
              <a:t>    </a:t>
            </a:r>
          </a:p>
          <a:p>
            <a:pPr lvl="1">
              <a:lnSpc>
                <a:spcPct val="70000"/>
              </a:lnSpc>
              <a:buFontTx/>
              <a:buNone/>
            </a:pPr>
            <a:r>
              <a:rPr lang="en-US" altLang="en-US" sz="1500" dirty="0">
                <a:solidFill>
                  <a:srgbClr val="FF0000"/>
                </a:solidFill>
                <a:latin typeface="Consolas" panose="020B0609020204030204" pitchFamily="49" charset="0"/>
              </a:rPr>
              <a:t>    </a:t>
            </a:r>
            <a:r>
              <a:rPr lang="en-US" altLang="en-US" sz="1500" b="0" dirty="0">
                <a:solidFill>
                  <a:srgbClr val="FF0000"/>
                </a:solidFill>
                <a:latin typeface="Consolas" panose="020B0609020204030204" pitchFamily="49" charset="0"/>
              </a:rPr>
              <a:t>return 0;</a:t>
            </a:r>
          </a:p>
          <a:p>
            <a:pPr lvl="1">
              <a:lnSpc>
                <a:spcPct val="70000"/>
              </a:lnSpc>
              <a:buFontTx/>
              <a:buNone/>
            </a:pPr>
            <a:r>
              <a:rPr lang="en-US" altLang="en-US" sz="1500" b="0" dirty="0">
                <a:latin typeface="Consolas" panose="020B0609020204030204" pitchFamily="49" charset="0"/>
              </a:rPr>
              <a:t>}</a:t>
            </a:r>
          </a:p>
          <a:p>
            <a:pPr lvl="1">
              <a:lnSpc>
                <a:spcPct val="70000"/>
              </a:lnSpc>
              <a:buFontTx/>
              <a:buNone/>
            </a:pPr>
            <a:endParaRPr lang="en-US" altLang="en-US" sz="150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2" name="Left Brace 11">
            <a:extLst>
              <a:ext uri="{FF2B5EF4-FFF2-40B4-BE49-F238E27FC236}">
                <a16:creationId xmlns:a16="http://schemas.microsoft.com/office/drawing/2014/main" id="{D2381695-F186-024E-8ABE-FC8BB132CED4}"/>
              </a:ext>
            </a:extLst>
          </p:cNvPr>
          <p:cNvSpPr/>
          <p:nvPr/>
        </p:nvSpPr>
        <p:spPr>
          <a:xfrm>
            <a:off x="6515100" y="2235010"/>
            <a:ext cx="285750" cy="900247"/>
          </a:xfrm>
          <a:prstGeom prst="leftBrace">
            <a:avLst>
              <a:gd name="adj1" fmla="val 8333"/>
              <a:gd name="adj2" fmla="val 5879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3" name="TextBox 12">
            <a:extLst>
              <a:ext uri="{FF2B5EF4-FFF2-40B4-BE49-F238E27FC236}">
                <a16:creationId xmlns:a16="http://schemas.microsoft.com/office/drawing/2014/main" id="{95952C1F-0EB1-A740-BC72-93CA7BDDE0E7}"/>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Tree>
    <p:extLst>
      <p:ext uri="{BB962C8B-B14F-4D97-AF65-F5344CB8AC3E}">
        <p14:creationId xmlns:p14="http://schemas.microsoft.com/office/powerpoint/2010/main" val="3099571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1D0B-C0B4-2C49-A2B2-91B160D3F533}"/>
              </a:ext>
            </a:extLst>
          </p:cNvPr>
          <p:cNvSpPr>
            <a:spLocks noGrp="1"/>
          </p:cNvSpPr>
          <p:nvPr>
            <p:ph type="title"/>
          </p:nvPr>
        </p:nvSpPr>
        <p:spPr/>
        <p:txBody>
          <a:bodyPr/>
          <a:lstStyle/>
          <a:p>
            <a:r>
              <a:rPr lang="en-US" dirty="0"/>
              <a:t>The Stack</a:t>
            </a:r>
          </a:p>
        </p:txBody>
      </p:sp>
      <p:sp>
        <p:nvSpPr>
          <p:cNvPr id="3" name="Content Placeholder 2">
            <a:extLst>
              <a:ext uri="{FF2B5EF4-FFF2-40B4-BE49-F238E27FC236}">
                <a16:creationId xmlns:a16="http://schemas.microsoft.com/office/drawing/2014/main" id="{3A6E0621-BC4C-DC4B-80FF-9F34429B1BD2}"/>
              </a:ext>
            </a:extLst>
          </p:cNvPr>
          <p:cNvSpPr>
            <a:spLocks noGrp="1"/>
          </p:cNvSpPr>
          <p:nvPr>
            <p:ph idx="1"/>
          </p:nvPr>
        </p:nvSpPr>
        <p:spPr/>
        <p:txBody>
          <a:bodyPr/>
          <a:lstStyle/>
          <a:p>
            <a:r>
              <a:rPr lang="en-US" dirty="0"/>
              <a:t>The stack behaves like a…well…stack!  A new function call </a:t>
            </a:r>
            <a:r>
              <a:rPr lang="en-US" b="1" dirty="0"/>
              <a:t>pushes</a:t>
            </a:r>
            <a:r>
              <a:rPr lang="en-US" dirty="0"/>
              <a:t> on a new frame.  A completed function call </a:t>
            </a:r>
            <a:r>
              <a:rPr lang="en-US" b="1" dirty="0"/>
              <a:t>pops</a:t>
            </a:r>
            <a:r>
              <a:rPr lang="en-US" dirty="0"/>
              <a:t> off the most recent frame.</a:t>
            </a:r>
          </a:p>
          <a:p>
            <a:r>
              <a:rPr lang="en-US" i="1" dirty="0"/>
              <a:t>Interesting fact:</a:t>
            </a:r>
            <a:r>
              <a:rPr lang="en-US" dirty="0"/>
              <a:t> C does not clear out memory when a function’s frame is removed.  Instead, it just marks that memory as usable for the next function call.  This is more efficient!</a:t>
            </a:r>
            <a:endParaRPr lang="en-US" i="1" dirty="0"/>
          </a:p>
          <a:p>
            <a:r>
              <a:rPr lang="en-US" dirty="0"/>
              <a:t>A </a:t>
            </a:r>
            <a:r>
              <a:rPr lang="en-US" i="1" dirty="0"/>
              <a:t>stack overflow</a:t>
            </a:r>
            <a:r>
              <a:rPr lang="en-US" dirty="0"/>
              <a:t> is when you use up all stack memory.  E.g. a recursive call with too many function calls.</a:t>
            </a:r>
          </a:p>
          <a:p>
            <a:r>
              <a:rPr lang="en-US" dirty="0"/>
              <a:t>What are the limitations of the stack?</a:t>
            </a:r>
          </a:p>
        </p:txBody>
      </p:sp>
    </p:spTree>
    <p:extLst>
      <p:ext uri="{BB962C8B-B14F-4D97-AF65-F5344CB8AC3E}">
        <p14:creationId xmlns:p14="http://schemas.microsoft.com/office/powerpoint/2010/main" val="404434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2F47-66B8-324E-B890-673C3CFED83F}"/>
              </a:ext>
            </a:extLst>
          </p:cNvPr>
          <p:cNvSpPr>
            <a:spLocks noGrp="1"/>
          </p:cNvSpPr>
          <p:nvPr>
            <p:ph type="title"/>
          </p:nvPr>
        </p:nvSpPr>
        <p:spPr/>
        <p:txBody>
          <a:bodyPr/>
          <a:lstStyle/>
          <a:p>
            <a:r>
              <a:rPr lang="en-US" dirty="0"/>
              <a:t>The Heap</a:t>
            </a:r>
          </a:p>
        </p:txBody>
      </p:sp>
      <p:sp>
        <p:nvSpPr>
          <p:cNvPr id="3" name="Content Placeholder 2">
            <a:extLst>
              <a:ext uri="{FF2B5EF4-FFF2-40B4-BE49-F238E27FC236}">
                <a16:creationId xmlns:a16="http://schemas.microsoft.com/office/drawing/2014/main" id="{8FB6AF7D-575A-744F-B84C-67E1C2CAD23C}"/>
              </a:ext>
            </a:extLst>
          </p:cNvPr>
          <p:cNvSpPr>
            <a:spLocks noGrp="1"/>
          </p:cNvSpPr>
          <p:nvPr>
            <p:ph idx="1"/>
          </p:nvPr>
        </p:nvSpPr>
        <p:spPr>
          <a:xfrm>
            <a:off x="85492" y="1303186"/>
            <a:ext cx="8677508" cy="3886200"/>
          </a:xfrm>
        </p:spPr>
        <p:txBody>
          <a:bodyPr/>
          <a:lstStyle/>
          <a:p>
            <a:r>
              <a:rPr lang="en-US" dirty="0">
                <a:cs typeface="Courier New" panose="02070309020205020404" pitchFamily="49" charset="0"/>
              </a:rPr>
              <a:t>The </a:t>
            </a:r>
            <a:r>
              <a:rPr lang="en-US" b="1" dirty="0">
                <a:cs typeface="Courier New" panose="02070309020205020404" pitchFamily="49" charset="0"/>
              </a:rPr>
              <a:t>heap</a:t>
            </a:r>
            <a:r>
              <a:rPr lang="en-US" dirty="0">
                <a:cs typeface="Courier New" panose="02070309020205020404" pitchFamily="49" charset="0"/>
              </a:rPr>
              <a:t> is a part of memory that you can manage yourself.</a:t>
            </a:r>
          </a:p>
          <a:p>
            <a:r>
              <a:rPr lang="en-US" dirty="0">
                <a:cs typeface="Courier New" panose="02070309020205020404" pitchFamily="49" charset="0"/>
              </a:rPr>
              <a:t>The </a:t>
            </a:r>
            <a:r>
              <a:rPr lang="en-US" b="1" dirty="0">
                <a:cs typeface="Courier New" panose="02070309020205020404" pitchFamily="49" charset="0"/>
              </a:rPr>
              <a:t>heap</a:t>
            </a:r>
            <a:r>
              <a:rPr lang="en-US" dirty="0">
                <a:cs typeface="Courier New" panose="02070309020205020404" pitchFamily="49" charset="0"/>
              </a:rPr>
              <a:t> is a part of memory below the stack that you can manage yourself.  Unlike the stack, the memory only goes away when you delete it yourself.</a:t>
            </a:r>
          </a:p>
          <a:p>
            <a:r>
              <a:rPr lang="en-US" dirty="0">
                <a:cs typeface="Courier New" panose="02070309020205020404" pitchFamily="49" charset="0"/>
              </a:rPr>
              <a:t>Unlike the stack, the heap grows </a:t>
            </a:r>
            <a:r>
              <a:rPr lang="en-US" b="1" dirty="0">
                <a:cs typeface="Courier New" panose="02070309020205020404" pitchFamily="49" charset="0"/>
              </a:rPr>
              <a:t>upwards</a:t>
            </a:r>
            <a:r>
              <a:rPr lang="en-US" dirty="0">
                <a:cs typeface="Courier New" panose="02070309020205020404" pitchFamily="49" charset="0"/>
              </a:rPr>
              <a:t> as more memory is allocated.</a:t>
            </a:r>
          </a:p>
          <a:p>
            <a:endParaRPr lang="en-US" dirty="0">
              <a:cs typeface="Courier New" panose="02070309020205020404" pitchFamily="49" charset="0"/>
            </a:endParaRPr>
          </a:p>
          <a:p>
            <a:pPr marL="0" indent="0">
              <a:buNone/>
            </a:pPr>
            <a:r>
              <a:rPr lang="en-US" dirty="0">
                <a:cs typeface="Courier New" panose="02070309020205020404" pitchFamily="49" charset="0"/>
              </a:rPr>
              <a:t>The heap is </a:t>
            </a:r>
            <a:r>
              <a:rPr lang="en-US" b="1" dirty="0">
                <a:cs typeface="Courier New" panose="02070309020205020404" pitchFamily="49" charset="0"/>
              </a:rPr>
              <a:t>dynamic memory</a:t>
            </a:r>
            <a:r>
              <a:rPr lang="en-US" dirty="0">
                <a:cs typeface="Courier New" panose="02070309020205020404" pitchFamily="49" charset="0"/>
              </a:rPr>
              <a:t> – memory that can be allocated, resized, and freed during </a:t>
            </a:r>
            <a:r>
              <a:rPr lang="en-US" b="1" dirty="0">
                <a:cs typeface="Courier New" panose="02070309020205020404" pitchFamily="49" charset="0"/>
              </a:rPr>
              <a:t>program runtime</a:t>
            </a:r>
            <a:r>
              <a:rPr lang="en-US" dirty="0">
                <a:cs typeface="Courier New" panose="02070309020205020404" pitchFamily="49" charset="0"/>
              </a:rPr>
              <a:t>.</a:t>
            </a:r>
          </a:p>
          <a:p>
            <a:pPr marL="0" indent="0">
              <a:buNone/>
            </a:pPr>
            <a:endParaRPr lang="en-US" b="1" dirty="0">
              <a:cs typeface="Courier New" panose="02070309020205020404" pitchFamily="49" charset="0"/>
            </a:endParaRPr>
          </a:p>
          <a:p>
            <a:pPr marL="0" indent="0">
              <a:buNone/>
            </a:pPr>
            <a:endParaRPr lang="en-US" b="1" dirty="0">
              <a:cs typeface="Courier New" panose="02070309020205020404" pitchFamily="49" charset="0"/>
            </a:endParaRPr>
          </a:p>
        </p:txBody>
      </p:sp>
    </p:spTree>
    <p:extLst>
      <p:ext uri="{BB962C8B-B14F-4D97-AF65-F5344CB8AC3E}">
        <p14:creationId xmlns:p14="http://schemas.microsoft.com/office/powerpoint/2010/main" val="42398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custDataLst>
              <p:tags r:id="rId1"/>
            </p:custDataLst>
          </p:nvPr>
        </p:nvSpPr>
        <p:spPr bwMode="auto">
          <a:xfrm>
            <a:off x="533401" y="1298575"/>
            <a:ext cx="3311236"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800" dirty="0">
                <a:solidFill>
                  <a:srgbClr val="015DB3"/>
                </a:solidFill>
                <a:latin typeface="Courier New" panose="02070309020205020404" pitchFamily="49" charset="0"/>
                <a:cs typeface="Courier New" panose="02070309020205020404" pitchFamily="49" charset="0"/>
              </a:rPr>
              <a:t>vec5</a:t>
            </a:r>
            <a:r>
              <a:rPr lang="en-US" sz="1800" b="0" dirty="0">
                <a:latin typeface="Courier New" panose="02070309020205020404" pitchFamily="49" charset="0"/>
                <a:cs typeface="Courier New" panose="02070309020205020404" pitchFamily="49" charset="0"/>
              </a:rPr>
              <a:t> sea[4] = </a:t>
            </a:r>
          </a:p>
          <a:p>
            <a:pPr algn="l">
              <a:lnSpc>
                <a:spcPct val="100000"/>
              </a:lnSpc>
            </a:pPr>
            <a:r>
              <a:rPr lang="en-US" sz="1800" b="0" dirty="0">
                <a:latin typeface="Courier New" panose="02070309020205020404" pitchFamily="49" charset="0"/>
                <a:cs typeface="Courier New" panose="02070309020205020404" pitchFamily="49" charset="0"/>
              </a:rPr>
              <a:t>  {{ 9, 8, 1, 9, 5 },</a:t>
            </a:r>
          </a:p>
          <a:p>
            <a:pPr algn="l">
              <a:lnSpc>
                <a:spcPct val="100000"/>
              </a:lnSpc>
            </a:pPr>
            <a:r>
              <a:rPr lang="en-US" sz="1800" b="0" dirty="0">
                <a:latin typeface="Courier New" panose="02070309020205020404" pitchFamily="49" charset="0"/>
                <a:cs typeface="Courier New" panose="02070309020205020404" pitchFamily="49" charset="0"/>
              </a:rPr>
              <a:t>   { 9, 8, 1, 0, 5 },</a:t>
            </a:r>
          </a:p>
          <a:p>
            <a:pPr algn="l">
              <a:lnSpc>
                <a:spcPct val="100000"/>
              </a:lnSpc>
            </a:pPr>
            <a:r>
              <a:rPr lang="en-US" sz="1800" b="0" dirty="0">
                <a:latin typeface="Courier New" panose="02070309020205020404" pitchFamily="49" charset="0"/>
                <a:cs typeface="Courier New" panose="02070309020205020404" pitchFamily="49" charset="0"/>
              </a:rPr>
              <a:t>   { 9, 8, 1, 0, 3 },</a:t>
            </a:r>
          </a:p>
          <a:p>
            <a:pPr algn="l">
              <a:lnSpc>
                <a:spcPct val="100000"/>
              </a:lnSpc>
            </a:pPr>
            <a:r>
              <a:rPr lang="en-US" sz="1800" b="0" dirty="0">
                <a:latin typeface="Courier New" panose="02070309020205020404" pitchFamily="49" charset="0"/>
                <a:cs typeface="Courier New" panose="02070309020205020404" pitchFamily="49" charset="0"/>
              </a:rPr>
              <a:t>   { 9, 8, 1, 1, 5 }};</a:t>
            </a:r>
          </a:p>
        </p:txBody>
      </p:sp>
      <p:sp>
        <p:nvSpPr>
          <p:cNvPr id="308226" name="Rectangle 2"/>
          <p:cNvSpPr>
            <a:spLocks noGrp="1" noChangeArrowheads="1"/>
          </p:cNvSpPr>
          <p:nvPr>
            <p:ph type="title"/>
            <p:custDataLst>
              <p:tags r:id="rId2"/>
            </p:custDataLst>
          </p:nvPr>
        </p:nvSpPr>
        <p:spPr/>
        <p:txBody>
          <a:bodyPr/>
          <a:lstStyle/>
          <a:p>
            <a:r>
              <a:rPr lang="en-US" dirty="0"/>
              <a:t>Nested Array Example</a:t>
            </a:r>
          </a:p>
        </p:txBody>
      </p:sp>
      <p:sp>
        <p:nvSpPr>
          <p:cNvPr id="45" name="Slide Number Placeholder 44"/>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
        <p:nvSpPr>
          <p:cNvPr id="2" name="TextBox 1"/>
          <p:cNvSpPr txBox="1"/>
          <p:nvPr>
            <p:custDataLst>
              <p:tags r:id="rId4"/>
            </p:custDataLst>
          </p:nvPr>
        </p:nvSpPr>
        <p:spPr>
          <a:xfrm>
            <a:off x="5882105" y="1296738"/>
            <a:ext cx="2713791" cy="1015663"/>
          </a:xfrm>
          <a:prstGeom prst="rect">
            <a:avLst/>
          </a:prstGeom>
          <a:noFill/>
        </p:spPr>
        <p:txBody>
          <a:bodyPr wrap="square" rtlCol="0">
            <a:spAutoFit/>
          </a:bodyPr>
          <a:lstStyle/>
          <a:p>
            <a:r>
              <a:rPr lang="en-US" sz="2000" b="0" dirty="0">
                <a:latin typeface="Calibri" pitchFamily="34" charset="0"/>
              </a:rPr>
              <a:t>Remember, </a:t>
            </a:r>
            <a:r>
              <a:rPr lang="en-US" sz="2000" dirty="0">
                <a:latin typeface="Courier New" panose="02070309020205020404" pitchFamily="49" charset="0"/>
                <a:cs typeface="Courier New" panose="02070309020205020404" pitchFamily="49" charset="0"/>
              </a:rPr>
              <a:t>T</a:t>
            </a:r>
            <a:r>
              <a:rPr lang="en-US" sz="2000" b="0" dirty="0">
                <a:latin typeface="Courier New" panose="02070309020205020404" pitchFamily="49" charset="0"/>
                <a:cs typeface="Courier New" panose="02070309020205020404" pitchFamily="49" charset="0"/>
              </a:rPr>
              <a:t> A[N]</a:t>
            </a:r>
            <a:r>
              <a:rPr lang="en-US" sz="2000" b="0" dirty="0">
                <a:latin typeface="Calibri" pitchFamily="34" charset="0"/>
              </a:rPr>
              <a:t> is an array with elements of type </a:t>
            </a:r>
            <a:r>
              <a:rPr lang="en-US" sz="2000" dirty="0">
                <a:latin typeface="Courier New" panose="02070309020205020404" pitchFamily="49" charset="0"/>
                <a:cs typeface="Courier New" panose="02070309020205020404" pitchFamily="49" charset="0"/>
              </a:rPr>
              <a:t>T</a:t>
            </a:r>
            <a:r>
              <a:rPr lang="en-US" sz="2000" b="0" dirty="0">
                <a:latin typeface="Calibri" pitchFamily="34" charset="0"/>
              </a:rPr>
              <a:t>, with length </a:t>
            </a:r>
            <a:r>
              <a:rPr lang="en-US" sz="2000" b="0" dirty="0">
                <a:latin typeface="Courier New" panose="02070309020205020404" pitchFamily="49" charset="0"/>
                <a:cs typeface="Courier New" panose="02070309020205020404" pitchFamily="49" charset="0"/>
              </a:rPr>
              <a:t>N</a:t>
            </a:r>
          </a:p>
        </p:txBody>
      </p:sp>
      <p:sp>
        <p:nvSpPr>
          <p:cNvPr id="3" name="TextBox 2"/>
          <p:cNvSpPr txBox="1"/>
          <p:nvPr>
            <p:custDataLst>
              <p:tags r:id="rId5"/>
            </p:custDataLst>
          </p:nvPr>
        </p:nvSpPr>
        <p:spPr>
          <a:xfrm>
            <a:off x="3395133" y="3479800"/>
            <a:ext cx="4119205" cy="461665"/>
          </a:xfrm>
          <a:prstGeom prst="rect">
            <a:avLst/>
          </a:prstGeom>
          <a:noFill/>
        </p:spPr>
        <p:txBody>
          <a:bodyPr wrap="none" rtlCol="0">
            <a:spAutoFit/>
          </a:bodyPr>
          <a:lstStyle/>
          <a:p>
            <a:r>
              <a:rPr lang="en-US" dirty="0">
                <a:latin typeface="Calibri" pitchFamily="34" charset="0"/>
              </a:rPr>
              <a:t>What is the layout in memory?</a:t>
            </a:r>
          </a:p>
        </p:txBody>
      </p:sp>
      <p:sp>
        <p:nvSpPr>
          <p:cNvPr id="4" name="Rectangle 3"/>
          <p:cNvSpPr/>
          <p:nvPr>
            <p:custDataLst>
              <p:tags r:id="rId6"/>
            </p:custDataLst>
          </p:nvPr>
        </p:nvSpPr>
        <p:spPr bwMode="auto">
          <a:xfrm>
            <a:off x="561364" y="1352736"/>
            <a:ext cx="2011680" cy="27432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p:txBody>
      </p:sp>
      <p:cxnSp>
        <p:nvCxnSpPr>
          <p:cNvPr id="6" name="Straight Arrow Connector 5"/>
          <p:cNvCxnSpPr/>
          <p:nvPr>
            <p:custDataLst>
              <p:tags r:id="rId7"/>
            </p:custDataLst>
          </p:nvPr>
        </p:nvCxnSpPr>
        <p:spPr bwMode="auto">
          <a:xfrm>
            <a:off x="809835" y="1665614"/>
            <a:ext cx="285283" cy="1941681"/>
          </a:xfrm>
          <a:prstGeom prst="straightConnector1">
            <a:avLst/>
          </a:prstGeom>
          <a:noFill/>
          <a:ln w="25400" cap="flat" cmpd="sng" algn="ctr">
            <a:solidFill>
              <a:srgbClr val="CC0000"/>
            </a:solidFill>
            <a:prstDash val="solid"/>
            <a:round/>
            <a:headEnd type="none" w="med" len="med"/>
            <a:tailEnd type="arrow"/>
          </a:ln>
          <a:effectLst/>
        </p:spPr>
      </p:cxnSp>
      <p:sp>
        <p:nvSpPr>
          <p:cNvPr id="7" name="TextBox 6"/>
          <p:cNvSpPr txBox="1"/>
          <p:nvPr>
            <p:custDataLst>
              <p:tags r:id="rId8"/>
            </p:custDataLst>
          </p:nvPr>
        </p:nvSpPr>
        <p:spPr>
          <a:xfrm>
            <a:off x="561364" y="3571436"/>
            <a:ext cx="1269899" cy="461665"/>
          </a:xfrm>
          <a:prstGeom prst="rect">
            <a:avLst/>
          </a:prstGeom>
          <a:noFill/>
        </p:spPr>
        <p:txBody>
          <a:bodyPr wrap="none" rtlCol="0">
            <a:spAutoFit/>
          </a:bodyPr>
          <a:lstStyle/>
          <a:p>
            <a:r>
              <a:rPr lang="en-US" b="0" dirty="0">
                <a:solidFill>
                  <a:srgbClr val="C00000"/>
                </a:solidFill>
                <a:latin typeface="Calibri" pitchFamily="34" charset="0"/>
              </a:rPr>
              <a:t>same as:</a:t>
            </a:r>
          </a:p>
        </p:txBody>
      </p:sp>
      <p:sp>
        <p:nvSpPr>
          <p:cNvPr id="12" name="Rectangle 4"/>
          <p:cNvSpPr>
            <a:spLocks noChangeArrowheads="1"/>
          </p:cNvSpPr>
          <p:nvPr>
            <p:custDataLst>
              <p:tags r:id="rId9"/>
            </p:custDataLst>
          </p:nvPr>
        </p:nvSpPr>
        <p:spPr bwMode="auto">
          <a:xfrm>
            <a:off x="5669280" y="354676"/>
            <a:ext cx="3383280" cy="36676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latin typeface="Courier New" panose="02070309020205020404" pitchFamily="49" charset="0"/>
                <a:cs typeface="Courier New" panose="02070309020205020404" pitchFamily="49" charset="0"/>
              </a:rPr>
              <a:t>typedef int </a:t>
            </a:r>
            <a:r>
              <a:rPr lang="en-US" sz="1800" dirty="0">
                <a:solidFill>
                  <a:srgbClr val="015DB3"/>
                </a:solidFill>
                <a:latin typeface="Courier New" panose="02070309020205020404" pitchFamily="49" charset="0"/>
                <a:cs typeface="Courier New" panose="02070309020205020404" pitchFamily="49" charset="0"/>
              </a:rPr>
              <a:t>vec5</a:t>
            </a:r>
            <a:r>
              <a:rPr lang="en-US" sz="1800" b="0" dirty="0">
                <a:latin typeface="Courier New" panose="02070309020205020404" pitchFamily="49" charset="0"/>
                <a:cs typeface="Courier New" panose="02070309020205020404" pitchFamily="49" charset="0"/>
              </a:rPr>
              <a:t>[5];</a:t>
            </a:r>
          </a:p>
        </p:txBody>
      </p:sp>
      <p:sp>
        <p:nvSpPr>
          <p:cNvPr id="8" name="TextBox 7">
            <a:extLst>
              <a:ext uri="{FF2B5EF4-FFF2-40B4-BE49-F238E27FC236}">
                <a16:creationId xmlns:a16="http://schemas.microsoft.com/office/drawing/2014/main" id="{DA00B545-CEF2-4DE5-28F5-305EB8742BDB}"/>
              </a:ext>
            </a:extLst>
          </p:cNvPr>
          <p:cNvSpPr txBox="1"/>
          <p:nvPr/>
        </p:nvSpPr>
        <p:spPr>
          <a:xfrm>
            <a:off x="3383678" y="3940737"/>
            <a:ext cx="4572000" cy="646331"/>
          </a:xfrm>
          <a:prstGeom prst="rect">
            <a:avLst/>
          </a:prstGeom>
          <a:noFill/>
        </p:spPr>
        <p:txBody>
          <a:bodyPr wrap="square">
            <a:spAutoFit/>
          </a:bodyPr>
          <a:lstStyle/>
          <a:p>
            <a:r>
              <a:rPr lang="en-US" sz="3600" dirty="0">
                <a:latin typeface="Courier New" panose="02070309020205020404" pitchFamily="49" charset="0"/>
                <a:cs typeface="Courier New" panose="02070309020205020404" pitchFamily="49" charset="0"/>
              </a:rPr>
              <a:t>int</a:t>
            </a:r>
            <a:r>
              <a:rPr lang="en-US" sz="3600" b="0" dirty="0">
                <a:latin typeface="Courier New" panose="02070309020205020404" pitchFamily="49" charset="0"/>
                <a:cs typeface="Courier New" panose="02070309020205020404" pitchFamily="49" charset="0"/>
              </a:rPr>
              <a:t> sea[4][5];</a:t>
            </a:r>
          </a:p>
        </p:txBody>
      </p:sp>
    </p:spTree>
    <p:extLst>
      <p:ext uri="{BB962C8B-B14F-4D97-AF65-F5344CB8AC3E}">
        <p14:creationId xmlns:p14="http://schemas.microsoft.com/office/powerpoint/2010/main" val="515649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Heap</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6" y="1771650"/>
            <a:ext cx="967573"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6" y="2069776"/>
            <a:ext cx="2061687"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2047673"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            </a:t>
            </a:r>
            <a:r>
              <a:rPr lang="en-US" sz="1800" b="0" dirty="0" err="1">
                <a:latin typeface="+mn-lt"/>
                <a:cs typeface="Courier New" panose="02070309020205020404" pitchFamily="49" charset="0"/>
              </a:rPr>
              <a:t>str</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6288071"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altLang="en-US" sz="1650" dirty="0">
                <a:latin typeface="Consolas" panose="020B0609020204030204" pitchFamily="49" charset="0"/>
              </a:rPr>
              <a:t>char *</a:t>
            </a:r>
            <a:r>
              <a:rPr lang="en-US" altLang="en-US" sz="1650" dirty="0" err="1">
                <a:latin typeface="Consolas" panose="020B0609020204030204" pitchFamily="49" charset="0"/>
              </a:rPr>
              <a:t>create_string</a:t>
            </a:r>
            <a:r>
              <a:rPr lang="en-US" altLang="en-US" sz="1650" dirty="0">
                <a:latin typeface="Consolas" panose="020B0609020204030204" pitchFamily="49" charset="0"/>
              </a:rPr>
              <a:t>(char </a:t>
            </a:r>
            <a:r>
              <a:rPr lang="en-US" altLang="en-US" sz="1650" dirty="0" err="1">
                <a:latin typeface="Consolas" panose="020B0609020204030204" pitchFamily="49" charset="0"/>
              </a:rPr>
              <a:t>ch</a:t>
            </a:r>
            <a:r>
              <a:rPr lang="en-US" altLang="en-US" sz="1650" dirty="0">
                <a:latin typeface="Consolas" panose="020B0609020204030204" pitchFamily="49" charset="0"/>
              </a:rPr>
              <a:t>, int num) {</a:t>
            </a:r>
          </a:p>
          <a:p>
            <a:pPr>
              <a:lnSpc>
                <a:spcPct val="70000"/>
              </a:lnSpc>
              <a:buNone/>
            </a:pPr>
            <a:r>
              <a:rPr lang="en-US" altLang="en-US" sz="1650" dirty="0">
                <a:solidFill>
                  <a:schemeClr val="accent1"/>
                </a:solidFill>
                <a:latin typeface="Consolas" panose="020B0609020204030204" pitchFamily="49" charset="0"/>
              </a:rPr>
              <a:t>    char *</a:t>
            </a:r>
            <a:r>
              <a:rPr lang="en-US" altLang="en-US" sz="1650" dirty="0" err="1">
                <a:solidFill>
                  <a:schemeClr val="accent1"/>
                </a:solidFill>
                <a:latin typeface="Consolas" panose="020B0609020204030204" pitchFamily="49" charset="0"/>
              </a:rPr>
              <a:t>new_str</a:t>
            </a:r>
            <a:r>
              <a:rPr lang="en-US" altLang="en-US" sz="1650" dirty="0">
                <a:solidFill>
                  <a:schemeClr val="accent1"/>
                </a:solidFill>
                <a:latin typeface="Consolas" panose="020B0609020204030204" pitchFamily="49" charset="0"/>
              </a:rPr>
              <a:t> = malloc(</a:t>
            </a:r>
            <a:r>
              <a:rPr lang="en-US" altLang="en-US" sz="1650" dirty="0" err="1">
                <a:solidFill>
                  <a:schemeClr val="accent1"/>
                </a:solidFill>
                <a:latin typeface="Consolas" panose="020B0609020204030204" pitchFamily="49" charset="0"/>
              </a:rPr>
              <a:t>sizeof</a:t>
            </a:r>
            <a:r>
              <a:rPr lang="en-US" altLang="en-US" sz="1650" dirty="0">
                <a:solidFill>
                  <a:schemeClr val="accent1"/>
                </a:solidFill>
                <a:latin typeface="Consolas" panose="020B0609020204030204" pitchFamily="49" charset="0"/>
              </a:rPr>
              <a:t>(char) * (num + 1));</a:t>
            </a:r>
          </a:p>
          <a:p>
            <a:pPr>
              <a:lnSpc>
                <a:spcPct val="70000"/>
              </a:lnSpc>
              <a:buNone/>
            </a:pPr>
            <a:r>
              <a:rPr lang="en-US" altLang="en-US" sz="1650" dirty="0">
                <a:latin typeface="Consolas" panose="020B0609020204030204" pitchFamily="49" charset="0"/>
              </a:rPr>
              <a:t>    for (int </a:t>
            </a:r>
            <a:r>
              <a:rPr lang="en-US" altLang="en-US" sz="1650" dirty="0" err="1">
                <a:latin typeface="Consolas" panose="020B0609020204030204" pitchFamily="49" charset="0"/>
              </a:rPr>
              <a:t>i</a:t>
            </a:r>
            <a:r>
              <a:rPr lang="en-US" altLang="en-US" sz="1650" dirty="0">
                <a:latin typeface="Consolas" panose="020B0609020204030204" pitchFamily="49" charset="0"/>
              </a:rPr>
              <a:t> = 0; </a:t>
            </a:r>
            <a:r>
              <a:rPr lang="en-US" altLang="en-US" sz="1650" dirty="0" err="1">
                <a:latin typeface="Consolas" panose="020B0609020204030204" pitchFamily="49" charset="0"/>
              </a:rPr>
              <a:t>i</a:t>
            </a:r>
            <a:r>
              <a:rPr lang="en-US" altLang="en-US" sz="1650" dirty="0">
                <a:latin typeface="Consolas" panose="020B0609020204030204" pitchFamily="49" charset="0"/>
              </a:rPr>
              <a:t> &lt; num; </a:t>
            </a:r>
            <a:r>
              <a:rPr lang="en-US" altLang="en-US" sz="1650" dirty="0" err="1">
                <a:latin typeface="Consolas" panose="020B0609020204030204" pitchFamily="49" charset="0"/>
              </a:rPr>
              <a:t>i</a:t>
            </a: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a:t>
            </a:r>
            <a:r>
              <a:rPr lang="en-US" altLang="en-US" sz="1650" dirty="0" err="1">
                <a:latin typeface="Consolas" panose="020B0609020204030204" pitchFamily="49" charset="0"/>
              </a:rPr>
              <a:t>i</a:t>
            </a:r>
            <a:r>
              <a:rPr lang="en-US" altLang="en-US" sz="1650" dirty="0">
                <a:latin typeface="Consolas" panose="020B0609020204030204" pitchFamily="49" charset="0"/>
              </a:rPr>
              <a:t>] = </a:t>
            </a:r>
            <a:r>
              <a:rPr lang="en-US" altLang="en-US" sz="1650" dirty="0" err="1">
                <a:latin typeface="Consolas" panose="020B0609020204030204" pitchFamily="49" charset="0"/>
              </a:rPr>
              <a:t>ch</a:t>
            </a:r>
            <a:r>
              <a:rPr lang="en-US" altLang="en-US" sz="1650" dirty="0">
                <a:latin typeface="Consolas" panose="020B0609020204030204" pitchFamily="49" charset="0"/>
              </a:rPr>
              <a:t>;</a:t>
            </a:r>
          </a:p>
          <a:p>
            <a:pPr>
              <a:lnSpc>
                <a:spcPct val="70000"/>
              </a:lnSpc>
              <a:buNone/>
            </a:pP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[num] = '\0';</a:t>
            </a:r>
          </a:p>
          <a:p>
            <a:pPr>
              <a:lnSpc>
                <a:spcPct val="70000"/>
              </a:lnSpc>
              <a:buNone/>
            </a:pPr>
            <a:r>
              <a:rPr lang="en-US" altLang="en-US" sz="1650" dirty="0">
                <a:solidFill>
                  <a:srgbClr val="FF0000"/>
                </a:solidFill>
                <a:latin typeface="Consolas" panose="020B0609020204030204" pitchFamily="49" charset="0"/>
              </a:rPr>
              <a:t>    return </a:t>
            </a:r>
            <a:r>
              <a:rPr lang="en-US" altLang="en-US" sz="1650" dirty="0" err="1">
                <a:solidFill>
                  <a:srgbClr val="FF0000"/>
                </a:solidFill>
                <a:latin typeface="Consolas" panose="020B0609020204030204" pitchFamily="49" charset="0"/>
              </a:rPr>
              <a:t>new_str</a:t>
            </a:r>
            <a:r>
              <a:rPr lang="en-US" altLang="en-US" sz="1650" dirty="0">
                <a:solidFill>
                  <a:srgbClr val="FF0000"/>
                </a:solidFill>
                <a:latin typeface="Consolas" panose="020B0609020204030204" pitchFamily="49" charset="0"/>
              </a:rPr>
              <a:t>;</a:t>
            </a:r>
          </a:p>
          <a:p>
            <a:pPr>
              <a:lnSpc>
                <a:spcPct val="70000"/>
              </a:lnSpc>
              <a:buNone/>
            </a:pPr>
            <a:r>
              <a:rPr lang="en-US" altLang="en-US" sz="1650" dirty="0">
                <a:latin typeface="Consolas" panose="020B0609020204030204" pitchFamily="49" charset="0"/>
              </a:rPr>
              <a:t>}</a:t>
            </a:r>
          </a:p>
          <a:p>
            <a:pPr>
              <a:lnSpc>
                <a:spcPct val="70000"/>
              </a:lnSpc>
              <a:buNone/>
            </a:pPr>
            <a:endParaRPr lang="en-US" altLang="en-US" sz="1650" dirty="0">
              <a:latin typeface="Consolas" panose="020B0609020204030204" pitchFamily="49" charset="0"/>
            </a:endParaRPr>
          </a:p>
          <a:p>
            <a:pPr>
              <a:lnSpc>
                <a:spcPct val="70000"/>
              </a:lnSpc>
              <a:buNone/>
            </a:pPr>
            <a:r>
              <a:rPr lang="en-US" altLang="en-US" sz="1650" dirty="0">
                <a:latin typeface="Consolas" panose="020B0609020204030204" pitchFamily="49" charset="0"/>
              </a:rPr>
              <a:t>int</a:t>
            </a:r>
            <a:r>
              <a:rPr lang="en-US" altLang="en-US" sz="1650" b="0" dirty="0">
                <a:latin typeface="Consolas" panose="020B0609020204030204" pitchFamily="49" charset="0"/>
              </a:rPr>
              <a:t> </a:t>
            </a:r>
            <a:r>
              <a:rPr lang="en-US" altLang="en-US" sz="1650" dirty="0">
                <a:latin typeface="Consolas" panose="020B0609020204030204" pitchFamily="49" charset="0"/>
              </a:rPr>
              <a:t>main</a:t>
            </a:r>
            <a:r>
              <a:rPr lang="en-US" altLang="en-US" sz="1650" b="0" dirty="0">
                <a:latin typeface="Consolas" panose="020B0609020204030204" pitchFamily="49" charset="0"/>
              </a:rPr>
              <a:t>(int</a:t>
            </a:r>
            <a:r>
              <a:rPr lang="en-US" altLang="en-US" sz="1650" dirty="0">
                <a:latin typeface="Consolas" panose="020B0609020204030204" pitchFamily="49" charset="0"/>
              </a:rPr>
              <a:t> </a:t>
            </a:r>
            <a:r>
              <a:rPr lang="en-US" altLang="en-US" sz="1650" dirty="0" err="1">
                <a:latin typeface="Consolas" panose="020B0609020204030204" pitchFamily="49" charset="0"/>
              </a:rPr>
              <a:t>argc</a:t>
            </a:r>
            <a:r>
              <a:rPr lang="en-US" altLang="en-US" sz="1650" dirty="0">
                <a:latin typeface="Consolas" panose="020B0609020204030204" pitchFamily="49" charset="0"/>
              </a:rPr>
              <a:t>, char *</a:t>
            </a:r>
            <a:r>
              <a:rPr lang="en-US" altLang="en-US" sz="1650" dirty="0" err="1">
                <a:latin typeface="Consolas" panose="020B0609020204030204" pitchFamily="49" charset="0"/>
              </a:rPr>
              <a:t>argv</a:t>
            </a:r>
            <a:r>
              <a:rPr lang="en-US" altLang="en-US" sz="1650" dirty="0">
                <a:latin typeface="Consolas" panose="020B0609020204030204" pitchFamily="49" charset="0"/>
              </a:rPr>
              <a:t>[]</a:t>
            </a:r>
            <a:r>
              <a:rPr lang="en-US" altLang="en-US" sz="1650" b="0" dirty="0">
                <a:latin typeface="Consolas" panose="020B0609020204030204" pitchFamily="49" charset="0"/>
              </a:rPr>
              <a:t>) {</a:t>
            </a:r>
          </a:p>
          <a:p>
            <a:pPr>
              <a:lnSpc>
                <a:spcPct val="70000"/>
              </a:lnSpc>
              <a:buNone/>
            </a:pPr>
            <a:r>
              <a:rPr lang="en-US" altLang="en-US" sz="1650" b="0" dirty="0">
                <a:latin typeface="Consolas" panose="020B0609020204030204" pitchFamily="49" charset="0"/>
              </a:rPr>
              <a:t>    char *</a:t>
            </a:r>
            <a:r>
              <a:rPr lang="en-US" altLang="en-US" sz="1650" b="0" dirty="0" err="1">
                <a:latin typeface="Consolas" panose="020B0609020204030204" pitchFamily="49" charset="0"/>
              </a:rPr>
              <a:t>str</a:t>
            </a:r>
            <a:r>
              <a:rPr lang="en-US" altLang="en-US" sz="1650" b="0" dirty="0">
                <a:latin typeface="Consolas" panose="020B0609020204030204" pitchFamily="49" charset="0"/>
              </a:rPr>
              <a:t> = </a:t>
            </a:r>
            <a:r>
              <a:rPr lang="en-US" altLang="en-US" sz="1650" b="0" dirty="0" err="1">
                <a:latin typeface="Consolas" panose="020B0609020204030204" pitchFamily="49" charset="0"/>
              </a:rPr>
              <a:t>create_string</a:t>
            </a:r>
            <a:r>
              <a:rPr lang="en-US" altLang="en-US" sz="1650" b="0" dirty="0">
                <a:latin typeface="Consolas" panose="020B0609020204030204" pitchFamily="49" charset="0"/>
              </a:rPr>
              <a:t>('a', 4);</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printf</a:t>
            </a:r>
            <a:r>
              <a:rPr lang="en-US" altLang="en-US" sz="1650" dirty="0">
                <a:latin typeface="Consolas" panose="020B0609020204030204" pitchFamily="49" charset="0"/>
              </a:rPr>
              <a:t>(</a:t>
            </a:r>
            <a:r>
              <a:rPr lang="en-US" altLang="en-US" sz="1650" dirty="0">
                <a:solidFill>
                  <a:srgbClr val="0432FF"/>
                </a:solidFill>
                <a:latin typeface="Consolas" panose="020B0609020204030204" pitchFamily="49" charset="0"/>
              </a:rPr>
              <a:t>"%s"</a:t>
            </a:r>
            <a:r>
              <a:rPr lang="en-US" altLang="en-US" sz="1650" dirty="0">
                <a:latin typeface="Consolas" panose="020B0609020204030204" pitchFamily="49" charset="0"/>
              </a:rPr>
              <a:t>, </a:t>
            </a:r>
            <a:r>
              <a:rPr lang="en-US" altLang="en-US" sz="1650" dirty="0" err="1">
                <a:latin typeface="Consolas" panose="020B0609020204030204" pitchFamily="49" charset="0"/>
              </a:rPr>
              <a:t>str</a:t>
            </a:r>
            <a:r>
              <a:rPr lang="en-US" altLang="en-US" sz="1650" dirty="0">
                <a:latin typeface="Consolas" panose="020B0609020204030204" pitchFamily="49" charset="0"/>
              </a:rPr>
              <a:t>);	</a:t>
            </a:r>
            <a:r>
              <a:rPr lang="en-US" altLang="en-US" sz="1650" dirty="0">
                <a:solidFill>
                  <a:srgbClr val="00B050"/>
                </a:solidFill>
                <a:latin typeface="Consolas" panose="020B0609020204030204" pitchFamily="49" charset="0"/>
              </a:rPr>
              <a:t>// want "</a:t>
            </a:r>
            <a:r>
              <a:rPr lang="en-US" altLang="en-US" sz="1650" dirty="0" err="1">
                <a:solidFill>
                  <a:srgbClr val="00B050"/>
                </a:solidFill>
                <a:latin typeface="Consolas" panose="020B0609020204030204" pitchFamily="49" charset="0"/>
              </a:rPr>
              <a:t>aaaa</a:t>
            </a:r>
            <a:r>
              <a:rPr lang="en-US" altLang="en-US" sz="1650" dirty="0">
                <a:solidFill>
                  <a:srgbClr val="00B050"/>
                </a:solidFill>
                <a:latin typeface="Consolas" panose="020B0609020204030204" pitchFamily="49" charset="0"/>
              </a:rPr>
              <a:t>"</a:t>
            </a:r>
          </a:p>
          <a:p>
            <a:pPr>
              <a:lnSpc>
                <a:spcPct val="70000"/>
              </a:lnSpc>
              <a:buNone/>
            </a:pPr>
            <a:r>
              <a:rPr lang="en-US" altLang="en-US" sz="1650" b="0" dirty="0">
                <a:latin typeface="Consolas" panose="020B0609020204030204" pitchFamily="49" charset="0"/>
              </a:rPr>
              <a:t>    return 0;</a:t>
            </a:r>
          </a:p>
          <a:p>
            <a:pPr>
              <a:lnSpc>
                <a:spcPct val="70000"/>
              </a:lnSpc>
              <a:buNone/>
            </a:pPr>
            <a:r>
              <a:rPr lang="en-US" altLang="en-US" sz="1650" b="0" dirty="0">
                <a:latin typeface="Consolas" panose="020B0609020204030204" pitchFamily="49" charset="0"/>
              </a:rPr>
              <a:t>}</a:t>
            </a:r>
          </a:p>
          <a:p>
            <a:pPr>
              <a:lnSpc>
                <a:spcPct val="70000"/>
              </a:lnSpc>
              <a:buNone/>
            </a:pPr>
            <a:endParaRPr lang="en-US" altLang="en-US" sz="165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0"/>
            <a:ext cx="2047674" cy="923330"/>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err="1">
                <a:latin typeface="Courier New" panose="02070309020205020404" pitchFamily="49" charset="0"/>
                <a:cs typeface="Courier New" panose="02070309020205020404" pitchFamily="49" charset="0"/>
              </a:rPr>
              <a:t>create_string</a:t>
            </a:r>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r>
              <a:rPr lang="en-US" sz="1800" b="0" dirty="0" err="1">
                <a:latin typeface="+mn-lt"/>
                <a:cs typeface="Courier New" panose="02070309020205020404" pitchFamily="49" charset="0"/>
              </a:rPr>
              <a:t>new_str</a:t>
            </a:r>
            <a:r>
              <a:rPr lang="en-US" sz="1800" b="0" dirty="0">
                <a:latin typeface="+mn-lt"/>
                <a:cs typeface="Courier New" panose="02070309020205020404" pitchFamily="49" charset="0"/>
              </a:rPr>
              <a:t>:</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553770" y="2572365"/>
            <a:ext cx="36284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65205"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1"/>
            <a:ext cx="285750" cy="1808487"/>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22" name="Rectangle 21">
            <a:extLst>
              <a:ext uri="{FF2B5EF4-FFF2-40B4-BE49-F238E27FC236}">
                <a16:creationId xmlns:a16="http://schemas.microsoft.com/office/drawing/2014/main" id="{DD63F393-7D20-A945-9762-83E951CF2416}"/>
              </a:ext>
            </a:extLst>
          </p:cNvPr>
          <p:cNvSpPr/>
          <p:nvPr/>
        </p:nvSpPr>
        <p:spPr bwMode="auto">
          <a:xfrm>
            <a:off x="8464328" y="2564711"/>
            <a:ext cx="679672"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sz="1350" dirty="0">
              <a:latin typeface="Arial" panose="020B0604020202020204" pitchFamily="34" charset="0"/>
            </a:endParaRPr>
          </a:p>
        </p:txBody>
      </p:sp>
      <p:sp>
        <p:nvSpPr>
          <p:cNvPr id="29" name="TextBox 28">
            <a:extLst>
              <a:ext uri="{FF2B5EF4-FFF2-40B4-BE49-F238E27FC236}">
                <a16:creationId xmlns:a16="http://schemas.microsoft.com/office/drawing/2014/main" id="{DDCC9226-FAE0-CD4D-91D3-9903FFF508B9}"/>
              </a:ext>
            </a:extLst>
          </p:cNvPr>
          <p:cNvSpPr txBox="1"/>
          <p:nvPr/>
        </p:nvSpPr>
        <p:spPr>
          <a:xfrm>
            <a:off x="7037405" y="4456405"/>
            <a:ext cx="2047673" cy="1754326"/>
          </a:xfrm>
          <a:prstGeom prst="rect">
            <a:avLst/>
          </a:prstGeom>
          <a:solidFill>
            <a:srgbClr val="D27BD6">
              <a:alpha val="63137"/>
            </a:srgbClr>
          </a:solidFill>
          <a:ln>
            <a:solidFill>
              <a:schemeClr val="tx1"/>
            </a:solidFill>
          </a:ln>
        </p:spPr>
        <p:txBody>
          <a:bodyPr wrap="square" rtlCol="0">
            <a:spAutoFit/>
          </a:bodyPr>
          <a:lstStyle/>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p:txBody>
      </p:sp>
      <p:graphicFrame>
        <p:nvGraphicFramePr>
          <p:cNvPr id="25" name="Table 24">
            <a:extLst>
              <a:ext uri="{FF2B5EF4-FFF2-40B4-BE49-F238E27FC236}">
                <a16:creationId xmlns:a16="http://schemas.microsoft.com/office/drawing/2014/main" id="{AF04EF7D-B38A-E545-97E3-FEDD81F2D790}"/>
              </a:ext>
            </a:extLst>
          </p:cNvPr>
          <p:cNvGraphicFramePr>
            <a:graphicFrameLocks noGrp="1"/>
          </p:cNvGraphicFramePr>
          <p:nvPr>
            <p:extLst>
              <p:ext uri="{D42A27DB-BD31-4B8C-83A1-F6EECF244321}">
                <p14:modId xmlns:p14="http://schemas.microsoft.com/office/powerpoint/2010/main" val="4180225327"/>
              </p:ext>
            </p:extLst>
          </p:nvPr>
        </p:nvGraphicFramePr>
        <p:xfrm>
          <a:off x="7600950" y="4468145"/>
          <a:ext cx="372919" cy="1257300"/>
        </p:xfrm>
        <a:graphic>
          <a:graphicData uri="http://schemas.openxmlformats.org/drawingml/2006/table">
            <a:tbl>
              <a:tblPr firstRow="1" bandRow="1">
                <a:tableStyleId>{5940675A-B579-460E-94D1-54222C63F5DA}</a:tableStyleId>
              </a:tblPr>
              <a:tblGrid>
                <a:gridCol w="372919">
                  <a:extLst>
                    <a:ext uri="{9D8B030D-6E8A-4147-A177-3AD203B41FA5}">
                      <a16:colId xmlns:a16="http://schemas.microsoft.com/office/drawing/2014/main" val="1629619811"/>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'\0'</a:t>
                      </a:r>
                    </a:p>
                  </a:txBody>
                  <a:tcPr marL="68580" marR="68580" marT="34290" marB="34290">
                    <a:solidFill>
                      <a:schemeClr val="bg1"/>
                    </a:solidFill>
                  </a:tcPr>
                </a:tc>
                <a:extLst>
                  <a:ext uri="{0D108BD9-81ED-4DB2-BD59-A6C34878D82A}">
                    <a16:rowId xmlns:a16="http://schemas.microsoft.com/office/drawing/2014/main" val="273072265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8405059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507624016"/>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218194539"/>
                  </a:ext>
                </a:extLst>
              </a:tr>
              <a:tr h="251460">
                <a:tc>
                  <a:txBody>
                    <a:bodyPr/>
                    <a:lstStyle/>
                    <a:p>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254138596"/>
                  </a:ext>
                </a:extLst>
              </a:tr>
            </a:tbl>
          </a:graphicData>
        </a:graphic>
      </p:graphicFrame>
      <p:sp>
        <p:nvSpPr>
          <p:cNvPr id="26" name="Rectangle 25">
            <a:extLst>
              <a:ext uri="{FF2B5EF4-FFF2-40B4-BE49-F238E27FC236}">
                <a16:creationId xmlns:a16="http://schemas.microsoft.com/office/drawing/2014/main" id="{230ECCBD-AD25-B84A-92C5-C0DAA0D37399}"/>
              </a:ext>
            </a:extLst>
          </p:cNvPr>
          <p:cNvSpPr/>
          <p:nvPr/>
        </p:nvSpPr>
        <p:spPr bwMode="auto">
          <a:xfrm>
            <a:off x="7882011" y="3777123"/>
            <a:ext cx="717263"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0xed0</a:t>
            </a:r>
          </a:p>
        </p:txBody>
      </p:sp>
      <p:sp>
        <p:nvSpPr>
          <p:cNvPr id="30" name="Left Brace 29">
            <a:extLst>
              <a:ext uri="{FF2B5EF4-FFF2-40B4-BE49-F238E27FC236}">
                <a16:creationId xmlns:a16="http://schemas.microsoft.com/office/drawing/2014/main" id="{59A660B7-1151-F549-A5AC-E3007E569442}"/>
              </a:ext>
            </a:extLst>
          </p:cNvPr>
          <p:cNvSpPr/>
          <p:nvPr/>
        </p:nvSpPr>
        <p:spPr>
          <a:xfrm>
            <a:off x="6515100" y="4453056"/>
            <a:ext cx="285750" cy="1315745"/>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 name="TextBox 30">
            <a:extLst>
              <a:ext uri="{FF2B5EF4-FFF2-40B4-BE49-F238E27FC236}">
                <a16:creationId xmlns:a16="http://schemas.microsoft.com/office/drawing/2014/main" id="{0943C27F-A31B-9647-9D0D-9266D0CB7DE9}"/>
              </a:ext>
            </a:extLst>
          </p:cNvPr>
          <p:cNvSpPr txBox="1"/>
          <p:nvPr/>
        </p:nvSpPr>
        <p:spPr>
          <a:xfrm>
            <a:off x="5902477" y="4694574"/>
            <a:ext cx="647934" cy="369332"/>
          </a:xfrm>
          <a:prstGeom prst="rect">
            <a:avLst/>
          </a:prstGeom>
          <a:noFill/>
        </p:spPr>
        <p:txBody>
          <a:bodyPr wrap="none" rtlCol="0">
            <a:spAutoFit/>
          </a:bodyPr>
          <a:lstStyle/>
          <a:p>
            <a:r>
              <a:rPr lang="en-US" sz="1800" dirty="0"/>
              <a:t>Heap</a:t>
            </a:r>
          </a:p>
        </p:txBody>
      </p:sp>
      <p:cxnSp>
        <p:nvCxnSpPr>
          <p:cNvPr id="32" name="Straight Arrow Connector 31">
            <a:extLst>
              <a:ext uri="{FF2B5EF4-FFF2-40B4-BE49-F238E27FC236}">
                <a16:creationId xmlns:a16="http://schemas.microsoft.com/office/drawing/2014/main" id="{BA358072-D053-924D-9FE7-897806B5E95D}"/>
              </a:ext>
            </a:extLst>
          </p:cNvPr>
          <p:cNvCxnSpPr>
            <a:cxnSpLocks/>
          </p:cNvCxnSpPr>
          <p:nvPr/>
        </p:nvCxnSpPr>
        <p:spPr>
          <a:xfrm flipH="1">
            <a:off x="7953376" y="3886200"/>
            <a:ext cx="455012" cy="17716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678534-C0D0-FF33-9C88-EF808ED0DE85}"/>
              </a:ext>
            </a:extLst>
          </p:cNvPr>
          <p:cNvSpPr/>
          <p:nvPr/>
        </p:nvSpPr>
        <p:spPr bwMode="auto">
          <a:xfrm>
            <a:off x="7345371" y="5924100"/>
            <a:ext cx="434982" cy="3176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'a'</a:t>
            </a:r>
            <a:endParaRPr lang="en-US" sz="1350" dirty="0">
              <a:latin typeface="Arial" panose="020B0604020202020204" pitchFamily="34" charset="0"/>
            </a:endParaRPr>
          </a:p>
        </p:txBody>
      </p:sp>
      <p:sp>
        <p:nvSpPr>
          <p:cNvPr id="6" name="Rectangle 5">
            <a:extLst>
              <a:ext uri="{FF2B5EF4-FFF2-40B4-BE49-F238E27FC236}">
                <a16:creationId xmlns:a16="http://schemas.microsoft.com/office/drawing/2014/main" id="{AB817D46-6FBF-8A20-2456-A136AE6B1DAB}"/>
              </a:ext>
            </a:extLst>
          </p:cNvPr>
          <p:cNvSpPr/>
          <p:nvPr/>
        </p:nvSpPr>
        <p:spPr bwMode="auto">
          <a:xfrm>
            <a:off x="8280758" y="5953467"/>
            <a:ext cx="36284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Tree>
    <p:extLst>
      <p:ext uri="{BB962C8B-B14F-4D97-AF65-F5344CB8AC3E}">
        <p14:creationId xmlns:p14="http://schemas.microsoft.com/office/powerpoint/2010/main" val="1833802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Heap</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            </a:t>
            </a:r>
            <a:r>
              <a:rPr lang="en-US" sz="1800" b="0" dirty="0" err="1">
                <a:latin typeface="+mn-lt"/>
                <a:cs typeface="Courier New" panose="02070309020205020404" pitchFamily="49" charset="0"/>
              </a:rPr>
              <a:t>str</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6370719"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altLang="en-US" sz="1650" dirty="0">
                <a:latin typeface="Consolas" panose="020B0609020204030204" pitchFamily="49" charset="0"/>
              </a:rPr>
              <a:t>char *</a:t>
            </a:r>
            <a:r>
              <a:rPr lang="en-US" altLang="en-US" sz="1650" dirty="0" err="1">
                <a:latin typeface="Consolas" panose="020B0609020204030204" pitchFamily="49" charset="0"/>
              </a:rPr>
              <a:t>create_string</a:t>
            </a:r>
            <a:r>
              <a:rPr lang="en-US" altLang="en-US" sz="1650" dirty="0">
                <a:latin typeface="Consolas" panose="020B0609020204030204" pitchFamily="49" charset="0"/>
              </a:rPr>
              <a:t>(char </a:t>
            </a:r>
            <a:r>
              <a:rPr lang="en-US" altLang="en-US" sz="1650" dirty="0" err="1">
                <a:latin typeface="Consolas" panose="020B0609020204030204" pitchFamily="49" charset="0"/>
              </a:rPr>
              <a:t>ch</a:t>
            </a:r>
            <a:r>
              <a:rPr lang="en-US" altLang="en-US" sz="1650" dirty="0">
                <a:latin typeface="Consolas" panose="020B0609020204030204" pitchFamily="49" charset="0"/>
              </a:rPr>
              <a:t>, int num) {</a:t>
            </a:r>
          </a:p>
          <a:p>
            <a:pPr>
              <a:lnSpc>
                <a:spcPct val="70000"/>
              </a:lnSpc>
              <a:buNone/>
            </a:pPr>
            <a:r>
              <a:rPr lang="en-US" altLang="en-US" sz="1650" dirty="0">
                <a:solidFill>
                  <a:schemeClr val="accent1"/>
                </a:solidFill>
                <a:latin typeface="Consolas" panose="020B0609020204030204" pitchFamily="49" charset="0"/>
              </a:rPr>
              <a:t>    char *</a:t>
            </a:r>
            <a:r>
              <a:rPr lang="en-US" altLang="en-US" sz="1650" dirty="0" err="1">
                <a:solidFill>
                  <a:schemeClr val="accent1"/>
                </a:solidFill>
                <a:latin typeface="Consolas" panose="020B0609020204030204" pitchFamily="49" charset="0"/>
              </a:rPr>
              <a:t>new_str</a:t>
            </a:r>
            <a:r>
              <a:rPr lang="en-US" altLang="en-US" sz="1650" dirty="0">
                <a:solidFill>
                  <a:schemeClr val="accent1"/>
                </a:solidFill>
                <a:latin typeface="Consolas" panose="020B0609020204030204" pitchFamily="49" charset="0"/>
              </a:rPr>
              <a:t> = malloc(</a:t>
            </a:r>
            <a:r>
              <a:rPr lang="en-US" altLang="en-US" sz="1650" dirty="0" err="1">
                <a:solidFill>
                  <a:schemeClr val="accent1"/>
                </a:solidFill>
                <a:latin typeface="Consolas" panose="020B0609020204030204" pitchFamily="49" charset="0"/>
              </a:rPr>
              <a:t>sizeof</a:t>
            </a:r>
            <a:r>
              <a:rPr lang="en-US" altLang="en-US" sz="1650" dirty="0">
                <a:solidFill>
                  <a:schemeClr val="accent1"/>
                </a:solidFill>
                <a:latin typeface="Consolas" panose="020B0609020204030204" pitchFamily="49" charset="0"/>
              </a:rPr>
              <a:t>(char) * (num + 1));</a:t>
            </a:r>
          </a:p>
          <a:p>
            <a:pPr>
              <a:lnSpc>
                <a:spcPct val="70000"/>
              </a:lnSpc>
              <a:buNone/>
            </a:pPr>
            <a:r>
              <a:rPr lang="en-US" altLang="en-US" sz="1650" dirty="0">
                <a:latin typeface="Consolas" panose="020B0609020204030204" pitchFamily="49" charset="0"/>
              </a:rPr>
              <a:t>    for (int </a:t>
            </a:r>
            <a:r>
              <a:rPr lang="en-US" altLang="en-US" sz="1650" dirty="0" err="1">
                <a:latin typeface="Consolas" panose="020B0609020204030204" pitchFamily="49" charset="0"/>
              </a:rPr>
              <a:t>i</a:t>
            </a:r>
            <a:r>
              <a:rPr lang="en-US" altLang="en-US" sz="1650" dirty="0">
                <a:latin typeface="Consolas" panose="020B0609020204030204" pitchFamily="49" charset="0"/>
              </a:rPr>
              <a:t> = 0; </a:t>
            </a:r>
            <a:r>
              <a:rPr lang="en-US" altLang="en-US" sz="1650" dirty="0" err="1">
                <a:latin typeface="Consolas" panose="020B0609020204030204" pitchFamily="49" charset="0"/>
              </a:rPr>
              <a:t>i</a:t>
            </a:r>
            <a:r>
              <a:rPr lang="en-US" altLang="en-US" sz="1650" dirty="0">
                <a:latin typeface="Consolas" panose="020B0609020204030204" pitchFamily="49" charset="0"/>
              </a:rPr>
              <a:t> &lt; num; </a:t>
            </a:r>
            <a:r>
              <a:rPr lang="en-US" altLang="en-US" sz="1650" dirty="0" err="1">
                <a:latin typeface="Consolas" panose="020B0609020204030204" pitchFamily="49" charset="0"/>
              </a:rPr>
              <a:t>i</a:t>
            </a: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a:t>
            </a:r>
            <a:r>
              <a:rPr lang="en-US" altLang="en-US" sz="1650" dirty="0" err="1">
                <a:latin typeface="Consolas" panose="020B0609020204030204" pitchFamily="49" charset="0"/>
              </a:rPr>
              <a:t>i</a:t>
            </a:r>
            <a:r>
              <a:rPr lang="en-US" altLang="en-US" sz="1650" dirty="0">
                <a:latin typeface="Consolas" panose="020B0609020204030204" pitchFamily="49" charset="0"/>
              </a:rPr>
              <a:t>] = </a:t>
            </a:r>
            <a:r>
              <a:rPr lang="en-US" altLang="en-US" sz="1650" dirty="0" err="1">
                <a:latin typeface="Consolas" panose="020B0609020204030204" pitchFamily="49" charset="0"/>
              </a:rPr>
              <a:t>ch</a:t>
            </a:r>
            <a:r>
              <a:rPr lang="en-US" altLang="en-US" sz="1650" dirty="0">
                <a:latin typeface="Consolas" panose="020B0609020204030204" pitchFamily="49" charset="0"/>
              </a:rPr>
              <a:t>;</a:t>
            </a:r>
          </a:p>
          <a:p>
            <a:pPr>
              <a:lnSpc>
                <a:spcPct val="70000"/>
              </a:lnSpc>
              <a:buNone/>
            </a:pP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[num] = '\0';</a:t>
            </a:r>
          </a:p>
          <a:p>
            <a:pPr>
              <a:lnSpc>
                <a:spcPct val="70000"/>
              </a:lnSpc>
              <a:buNone/>
            </a:pPr>
            <a:r>
              <a:rPr lang="en-US" altLang="en-US" sz="1650" dirty="0">
                <a:solidFill>
                  <a:srgbClr val="FF0000"/>
                </a:solidFill>
                <a:latin typeface="Consolas" panose="020B0609020204030204" pitchFamily="49" charset="0"/>
              </a:rPr>
              <a:t>    return </a:t>
            </a:r>
            <a:r>
              <a:rPr lang="en-US" altLang="en-US" sz="1650" dirty="0" err="1">
                <a:solidFill>
                  <a:srgbClr val="FF0000"/>
                </a:solidFill>
                <a:latin typeface="Consolas" panose="020B0609020204030204" pitchFamily="49" charset="0"/>
              </a:rPr>
              <a:t>new_str</a:t>
            </a:r>
            <a:r>
              <a:rPr lang="en-US" altLang="en-US" sz="1650" dirty="0">
                <a:solidFill>
                  <a:srgbClr val="FF0000"/>
                </a:solidFill>
                <a:latin typeface="Consolas" panose="020B0609020204030204" pitchFamily="49" charset="0"/>
              </a:rPr>
              <a:t>;</a:t>
            </a:r>
          </a:p>
          <a:p>
            <a:pPr>
              <a:lnSpc>
                <a:spcPct val="70000"/>
              </a:lnSpc>
              <a:buNone/>
            </a:pPr>
            <a:r>
              <a:rPr lang="en-US" altLang="en-US" sz="1650" dirty="0">
                <a:latin typeface="Consolas" panose="020B0609020204030204" pitchFamily="49" charset="0"/>
              </a:rPr>
              <a:t>}</a:t>
            </a:r>
          </a:p>
          <a:p>
            <a:pPr>
              <a:lnSpc>
                <a:spcPct val="70000"/>
              </a:lnSpc>
              <a:buNone/>
            </a:pPr>
            <a:endParaRPr lang="en-US" altLang="en-US" sz="1650" dirty="0">
              <a:latin typeface="Consolas" panose="020B0609020204030204" pitchFamily="49" charset="0"/>
            </a:endParaRPr>
          </a:p>
          <a:p>
            <a:pPr>
              <a:lnSpc>
                <a:spcPct val="70000"/>
              </a:lnSpc>
              <a:buNone/>
            </a:pPr>
            <a:r>
              <a:rPr lang="en-US" altLang="en-US" sz="1650" dirty="0">
                <a:latin typeface="Consolas" panose="020B0609020204030204" pitchFamily="49" charset="0"/>
              </a:rPr>
              <a:t>int</a:t>
            </a:r>
            <a:r>
              <a:rPr lang="en-US" altLang="en-US" sz="1650" b="0" dirty="0">
                <a:latin typeface="Consolas" panose="020B0609020204030204" pitchFamily="49" charset="0"/>
              </a:rPr>
              <a:t> </a:t>
            </a:r>
            <a:r>
              <a:rPr lang="en-US" altLang="en-US" sz="1650" dirty="0">
                <a:latin typeface="Consolas" panose="020B0609020204030204" pitchFamily="49" charset="0"/>
              </a:rPr>
              <a:t>main</a:t>
            </a:r>
            <a:r>
              <a:rPr lang="en-US" altLang="en-US" sz="1650" b="0" dirty="0">
                <a:latin typeface="Consolas" panose="020B0609020204030204" pitchFamily="49" charset="0"/>
              </a:rPr>
              <a:t>(int</a:t>
            </a:r>
            <a:r>
              <a:rPr lang="en-US" altLang="en-US" sz="1650" dirty="0">
                <a:latin typeface="Consolas" panose="020B0609020204030204" pitchFamily="49" charset="0"/>
              </a:rPr>
              <a:t> </a:t>
            </a:r>
            <a:r>
              <a:rPr lang="en-US" altLang="en-US" sz="1650" dirty="0" err="1">
                <a:latin typeface="Consolas" panose="020B0609020204030204" pitchFamily="49" charset="0"/>
              </a:rPr>
              <a:t>argc</a:t>
            </a:r>
            <a:r>
              <a:rPr lang="en-US" altLang="en-US" sz="1650" dirty="0">
                <a:latin typeface="Consolas" panose="020B0609020204030204" pitchFamily="49" charset="0"/>
              </a:rPr>
              <a:t>, char *</a:t>
            </a:r>
            <a:r>
              <a:rPr lang="en-US" altLang="en-US" sz="1650" dirty="0" err="1">
                <a:latin typeface="Consolas" panose="020B0609020204030204" pitchFamily="49" charset="0"/>
              </a:rPr>
              <a:t>argv</a:t>
            </a:r>
            <a:r>
              <a:rPr lang="en-US" altLang="en-US" sz="1650" dirty="0">
                <a:latin typeface="Consolas" panose="020B0609020204030204" pitchFamily="49" charset="0"/>
              </a:rPr>
              <a:t>[]</a:t>
            </a:r>
            <a:r>
              <a:rPr lang="en-US" altLang="en-US" sz="1650" b="0" dirty="0">
                <a:latin typeface="Consolas" panose="020B0609020204030204" pitchFamily="49" charset="0"/>
              </a:rPr>
              <a:t>) {</a:t>
            </a:r>
          </a:p>
          <a:p>
            <a:pPr>
              <a:lnSpc>
                <a:spcPct val="70000"/>
              </a:lnSpc>
              <a:buNone/>
            </a:pPr>
            <a:r>
              <a:rPr lang="en-US" altLang="en-US" sz="1650" b="0" dirty="0">
                <a:latin typeface="Consolas" panose="020B0609020204030204" pitchFamily="49" charset="0"/>
              </a:rPr>
              <a:t>    char *</a:t>
            </a:r>
            <a:r>
              <a:rPr lang="en-US" altLang="en-US" sz="1650" b="0" dirty="0" err="1">
                <a:latin typeface="Consolas" panose="020B0609020204030204" pitchFamily="49" charset="0"/>
              </a:rPr>
              <a:t>str</a:t>
            </a:r>
            <a:r>
              <a:rPr lang="en-US" altLang="en-US" sz="1650" b="0" dirty="0">
                <a:latin typeface="Consolas" panose="020B0609020204030204" pitchFamily="49" charset="0"/>
              </a:rPr>
              <a:t> = </a:t>
            </a:r>
            <a:r>
              <a:rPr lang="en-US" altLang="en-US" sz="1650" b="0" dirty="0" err="1">
                <a:latin typeface="Consolas" panose="020B0609020204030204" pitchFamily="49" charset="0"/>
              </a:rPr>
              <a:t>create_string</a:t>
            </a:r>
            <a:r>
              <a:rPr lang="en-US" altLang="en-US" sz="1650" b="0" dirty="0">
                <a:latin typeface="Consolas" panose="020B0609020204030204" pitchFamily="49" charset="0"/>
              </a:rPr>
              <a:t>('a', 4);</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printf</a:t>
            </a:r>
            <a:r>
              <a:rPr lang="en-US" altLang="en-US" sz="1650" dirty="0">
                <a:latin typeface="Consolas" panose="020B0609020204030204" pitchFamily="49" charset="0"/>
              </a:rPr>
              <a:t>(</a:t>
            </a:r>
            <a:r>
              <a:rPr lang="en-US" altLang="en-US" sz="1650" dirty="0">
                <a:solidFill>
                  <a:srgbClr val="0432FF"/>
                </a:solidFill>
                <a:latin typeface="Consolas" panose="020B0609020204030204" pitchFamily="49" charset="0"/>
              </a:rPr>
              <a:t>"%s"</a:t>
            </a:r>
            <a:r>
              <a:rPr lang="en-US" altLang="en-US" sz="1650" dirty="0">
                <a:latin typeface="Consolas" panose="020B0609020204030204" pitchFamily="49" charset="0"/>
              </a:rPr>
              <a:t>, </a:t>
            </a:r>
            <a:r>
              <a:rPr lang="en-US" altLang="en-US" sz="1650" dirty="0" err="1">
                <a:latin typeface="Consolas" panose="020B0609020204030204" pitchFamily="49" charset="0"/>
              </a:rPr>
              <a:t>str</a:t>
            </a:r>
            <a:r>
              <a:rPr lang="en-US" altLang="en-US" sz="1650" dirty="0">
                <a:latin typeface="Consolas" panose="020B0609020204030204" pitchFamily="49" charset="0"/>
              </a:rPr>
              <a:t>);	</a:t>
            </a:r>
            <a:r>
              <a:rPr lang="en-US" altLang="en-US" sz="1650" dirty="0">
                <a:solidFill>
                  <a:srgbClr val="00B050"/>
                </a:solidFill>
                <a:latin typeface="Consolas" panose="020B0609020204030204" pitchFamily="49" charset="0"/>
              </a:rPr>
              <a:t>// want "</a:t>
            </a:r>
            <a:r>
              <a:rPr lang="en-US" altLang="en-US" sz="1650" dirty="0" err="1">
                <a:solidFill>
                  <a:srgbClr val="00B050"/>
                </a:solidFill>
                <a:latin typeface="Consolas" panose="020B0609020204030204" pitchFamily="49" charset="0"/>
              </a:rPr>
              <a:t>aaaa</a:t>
            </a:r>
            <a:r>
              <a:rPr lang="en-US" altLang="en-US" sz="1650" dirty="0">
                <a:solidFill>
                  <a:srgbClr val="00B050"/>
                </a:solidFill>
                <a:latin typeface="Consolas" panose="020B0609020204030204" pitchFamily="49" charset="0"/>
              </a:rPr>
              <a:t>"</a:t>
            </a:r>
          </a:p>
          <a:p>
            <a:pPr>
              <a:lnSpc>
                <a:spcPct val="70000"/>
              </a:lnSpc>
              <a:buNone/>
            </a:pPr>
            <a:r>
              <a:rPr lang="en-US" altLang="en-US" sz="1650" b="0" dirty="0">
                <a:latin typeface="Consolas" panose="020B0609020204030204" pitchFamily="49" charset="0"/>
              </a:rPr>
              <a:t>    return 0;</a:t>
            </a:r>
          </a:p>
          <a:p>
            <a:pPr>
              <a:lnSpc>
                <a:spcPct val="70000"/>
              </a:lnSpc>
              <a:buNone/>
            </a:pPr>
            <a:r>
              <a:rPr lang="en-US" altLang="en-US" sz="1650" b="0" dirty="0">
                <a:latin typeface="Consolas" panose="020B0609020204030204" pitchFamily="49" charset="0"/>
              </a:rPr>
              <a:t>}</a:t>
            </a:r>
          </a:p>
          <a:p>
            <a:pPr>
              <a:lnSpc>
                <a:spcPct val="70000"/>
              </a:lnSpc>
              <a:buNone/>
            </a:pPr>
            <a:endParaRPr lang="en-US" altLang="en-US" sz="165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7" y="3143250"/>
            <a:ext cx="1828798" cy="1200329"/>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err="1">
                <a:latin typeface="Courier New" panose="02070309020205020404" pitchFamily="49" charset="0"/>
                <a:cs typeface="Courier New" panose="02070309020205020404" pitchFamily="49" charset="0"/>
              </a:rPr>
              <a:t>create_strin</a:t>
            </a:r>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r>
              <a:rPr lang="en-US" sz="1800" b="0" dirty="0" err="1">
                <a:latin typeface="+mn-lt"/>
                <a:cs typeface="Courier New" panose="02070309020205020404" pitchFamily="49" charset="0"/>
              </a:rPr>
              <a:t>new_str</a:t>
            </a:r>
            <a:r>
              <a:rPr lang="en-US" sz="1800" b="0" dirty="0">
                <a:latin typeface="+mn-lt"/>
                <a:cs typeface="Courier New" panose="02070309020205020404" pitchFamily="49" charset="0"/>
              </a:rPr>
              <a:t>:</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1"/>
            <a:ext cx="285750" cy="1808487"/>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19" name="Rectangle 18">
            <a:extLst>
              <a:ext uri="{FF2B5EF4-FFF2-40B4-BE49-F238E27FC236}">
                <a16:creationId xmlns:a16="http://schemas.microsoft.com/office/drawing/2014/main" id="{3670F342-205D-794F-9714-74F3A8F861C0}"/>
              </a:ext>
            </a:extLst>
          </p:cNvPr>
          <p:cNvSpPr/>
          <p:nvPr/>
        </p:nvSpPr>
        <p:spPr bwMode="auto">
          <a:xfrm>
            <a:off x="7372350" y="5943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'a'</a:t>
            </a:r>
            <a:endParaRPr lang="en-US" sz="1350" dirty="0">
              <a:latin typeface="Arial" panose="020B0604020202020204" pitchFamily="34" charset="0"/>
            </a:endParaRPr>
          </a:p>
        </p:txBody>
      </p:sp>
      <p:sp>
        <p:nvSpPr>
          <p:cNvPr id="21" name="Rectangle 20">
            <a:extLst>
              <a:ext uri="{FF2B5EF4-FFF2-40B4-BE49-F238E27FC236}">
                <a16:creationId xmlns:a16="http://schemas.microsoft.com/office/drawing/2014/main" id="{04D00402-0A07-534F-9526-28E86BA2BEAD}"/>
              </a:ext>
            </a:extLst>
          </p:cNvPr>
          <p:cNvSpPr/>
          <p:nvPr/>
        </p:nvSpPr>
        <p:spPr bwMode="auto">
          <a:xfrm>
            <a:off x="8408388" y="5943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4</a:t>
            </a:r>
            <a:endParaRPr lang="en-US" sz="1350" dirty="0">
              <a:latin typeface="Arial" panose="020B0604020202020204" pitchFamily="34" charset="0"/>
            </a:endParaRPr>
          </a:p>
        </p:txBody>
      </p:sp>
      <p:sp>
        <p:nvSpPr>
          <p:cNvPr id="22" name="Rectangle 21">
            <a:extLst>
              <a:ext uri="{FF2B5EF4-FFF2-40B4-BE49-F238E27FC236}">
                <a16:creationId xmlns:a16="http://schemas.microsoft.com/office/drawing/2014/main" id="{DD63F393-7D20-A945-9762-83E951CF2416}"/>
              </a:ext>
            </a:extLst>
          </p:cNvPr>
          <p:cNvSpPr/>
          <p:nvPr/>
        </p:nvSpPr>
        <p:spPr bwMode="auto">
          <a:xfrm>
            <a:off x="8172451" y="2506231"/>
            <a:ext cx="64232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sz="1350" dirty="0">
              <a:latin typeface="Arial" panose="020B0604020202020204" pitchFamily="34" charset="0"/>
            </a:endParaRPr>
          </a:p>
        </p:txBody>
      </p:sp>
      <p:sp>
        <p:nvSpPr>
          <p:cNvPr id="29" name="TextBox 28">
            <a:extLst>
              <a:ext uri="{FF2B5EF4-FFF2-40B4-BE49-F238E27FC236}">
                <a16:creationId xmlns:a16="http://schemas.microsoft.com/office/drawing/2014/main" id="{DDCC9226-FAE0-CD4D-91D3-9903FFF508B9}"/>
              </a:ext>
            </a:extLst>
          </p:cNvPr>
          <p:cNvSpPr txBox="1"/>
          <p:nvPr/>
        </p:nvSpPr>
        <p:spPr>
          <a:xfrm>
            <a:off x="7037405" y="4456405"/>
            <a:ext cx="1828799" cy="1754326"/>
          </a:xfrm>
          <a:prstGeom prst="rect">
            <a:avLst/>
          </a:prstGeom>
          <a:solidFill>
            <a:srgbClr val="D27BD6">
              <a:alpha val="63137"/>
            </a:srgbClr>
          </a:solidFill>
          <a:ln>
            <a:solidFill>
              <a:schemeClr val="tx1"/>
            </a:solidFill>
          </a:ln>
        </p:spPr>
        <p:txBody>
          <a:bodyPr wrap="square" rtlCol="0">
            <a:spAutoFit/>
          </a:bodyPr>
          <a:lstStyle/>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p:txBody>
      </p:sp>
      <p:graphicFrame>
        <p:nvGraphicFramePr>
          <p:cNvPr id="25" name="Table 24">
            <a:extLst>
              <a:ext uri="{FF2B5EF4-FFF2-40B4-BE49-F238E27FC236}">
                <a16:creationId xmlns:a16="http://schemas.microsoft.com/office/drawing/2014/main" id="{AF04EF7D-B38A-E545-97E3-FEDD81F2D790}"/>
              </a:ext>
            </a:extLst>
          </p:cNvPr>
          <p:cNvGraphicFramePr>
            <a:graphicFrameLocks noGrp="1"/>
          </p:cNvGraphicFramePr>
          <p:nvPr/>
        </p:nvGraphicFramePr>
        <p:xfrm>
          <a:off x="7600950" y="4468145"/>
          <a:ext cx="352425" cy="1257300"/>
        </p:xfrm>
        <a:graphic>
          <a:graphicData uri="http://schemas.openxmlformats.org/drawingml/2006/table">
            <a:tbl>
              <a:tblPr firstRow="1" bandRow="1">
                <a:tableStyleId>{5940675A-B579-460E-94D1-54222C63F5DA}</a:tableStyleId>
              </a:tblPr>
              <a:tblGrid>
                <a:gridCol w="352425">
                  <a:extLst>
                    <a:ext uri="{9D8B030D-6E8A-4147-A177-3AD203B41FA5}">
                      <a16:colId xmlns:a16="http://schemas.microsoft.com/office/drawing/2014/main" val="1629619811"/>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'\0'</a:t>
                      </a:r>
                    </a:p>
                  </a:txBody>
                  <a:tcPr marL="68580" marR="68580" marT="34290" marB="34290">
                    <a:solidFill>
                      <a:schemeClr val="bg1"/>
                    </a:solidFill>
                  </a:tcPr>
                </a:tc>
                <a:extLst>
                  <a:ext uri="{0D108BD9-81ED-4DB2-BD59-A6C34878D82A}">
                    <a16:rowId xmlns:a16="http://schemas.microsoft.com/office/drawing/2014/main" val="273072265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8405059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507624016"/>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218194539"/>
                  </a:ext>
                </a:extLst>
              </a:tr>
              <a:tr h="251460">
                <a:tc>
                  <a:txBody>
                    <a:bodyPr/>
                    <a:lstStyle/>
                    <a:p>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254138596"/>
                  </a:ext>
                </a:extLst>
              </a:tr>
            </a:tbl>
          </a:graphicData>
        </a:graphic>
      </p:graphicFrame>
      <p:sp>
        <p:nvSpPr>
          <p:cNvPr id="26" name="Rectangle 25">
            <a:extLst>
              <a:ext uri="{FF2B5EF4-FFF2-40B4-BE49-F238E27FC236}">
                <a16:creationId xmlns:a16="http://schemas.microsoft.com/office/drawing/2014/main" id="{230ECCBD-AD25-B84A-92C5-C0DAA0D37399}"/>
              </a:ext>
            </a:extLst>
          </p:cNvPr>
          <p:cNvSpPr/>
          <p:nvPr/>
        </p:nvSpPr>
        <p:spPr bwMode="auto">
          <a:xfrm>
            <a:off x="7894655" y="4072508"/>
            <a:ext cx="677846"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solidFill>
                  <a:srgbClr val="FF0000"/>
                </a:solidFill>
                <a:latin typeface="Arial" panose="020B0604020202020204" pitchFamily="34" charset="0"/>
              </a:rPr>
              <a:t>0xed0</a:t>
            </a:r>
          </a:p>
        </p:txBody>
      </p:sp>
      <p:sp>
        <p:nvSpPr>
          <p:cNvPr id="30" name="Left Brace 29">
            <a:extLst>
              <a:ext uri="{FF2B5EF4-FFF2-40B4-BE49-F238E27FC236}">
                <a16:creationId xmlns:a16="http://schemas.microsoft.com/office/drawing/2014/main" id="{59A660B7-1151-F549-A5AC-E3007E569442}"/>
              </a:ext>
            </a:extLst>
          </p:cNvPr>
          <p:cNvSpPr/>
          <p:nvPr/>
        </p:nvSpPr>
        <p:spPr>
          <a:xfrm>
            <a:off x="6515100" y="4453056"/>
            <a:ext cx="285750" cy="1315745"/>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 name="TextBox 30">
            <a:extLst>
              <a:ext uri="{FF2B5EF4-FFF2-40B4-BE49-F238E27FC236}">
                <a16:creationId xmlns:a16="http://schemas.microsoft.com/office/drawing/2014/main" id="{0943C27F-A31B-9647-9D0D-9266D0CB7DE9}"/>
              </a:ext>
            </a:extLst>
          </p:cNvPr>
          <p:cNvSpPr txBox="1"/>
          <p:nvPr/>
        </p:nvSpPr>
        <p:spPr>
          <a:xfrm>
            <a:off x="5902477" y="4694574"/>
            <a:ext cx="647934" cy="369332"/>
          </a:xfrm>
          <a:prstGeom prst="rect">
            <a:avLst/>
          </a:prstGeom>
          <a:noFill/>
        </p:spPr>
        <p:txBody>
          <a:bodyPr wrap="none" rtlCol="0">
            <a:spAutoFit/>
          </a:bodyPr>
          <a:lstStyle/>
          <a:p>
            <a:r>
              <a:rPr lang="en-US" sz="1800" dirty="0"/>
              <a:t>Heap</a:t>
            </a:r>
          </a:p>
        </p:txBody>
      </p:sp>
      <p:cxnSp>
        <p:nvCxnSpPr>
          <p:cNvPr id="32" name="Straight Arrow Connector 31">
            <a:extLst>
              <a:ext uri="{FF2B5EF4-FFF2-40B4-BE49-F238E27FC236}">
                <a16:creationId xmlns:a16="http://schemas.microsoft.com/office/drawing/2014/main" id="{BA358072-D053-924D-9FE7-897806B5E95D}"/>
              </a:ext>
            </a:extLst>
          </p:cNvPr>
          <p:cNvCxnSpPr>
            <a:cxnSpLocks/>
          </p:cNvCxnSpPr>
          <p:nvPr/>
        </p:nvCxnSpPr>
        <p:spPr>
          <a:xfrm flipH="1">
            <a:off x="7953376" y="3886200"/>
            <a:ext cx="455012" cy="17716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U-Turn Arrow 22">
            <a:extLst>
              <a:ext uri="{FF2B5EF4-FFF2-40B4-BE49-F238E27FC236}">
                <a16:creationId xmlns:a16="http://schemas.microsoft.com/office/drawing/2014/main" id="{8B8B6ECF-FE14-114C-B751-D09C422C7D02}"/>
              </a:ext>
            </a:extLst>
          </p:cNvPr>
          <p:cNvSpPr/>
          <p:nvPr/>
        </p:nvSpPr>
        <p:spPr>
          <a:xfrm rot="16200000">
            <a:off x="6271230" y="2999006"/>
            <a:ext cx="900247" cy="502936"/>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TextBox 23">
            <a:extLst>
              <a:ext uri="{FF2B5EF4-FFF2-40B4-BE49-F238E27FC236}">
                <a16:creationId xmlns:a16="http://schemas.microsoft.com/office/drawing/2014/main" id="{6FF1F8EC-80BA-A34F-A9CD-67509EBBE385}"/>
              </a:ext>
            </a:extLst>
          </p:cNvPr>
          <p:cNvSpPr txBox="1"/>
          <p:nvPr/>
        </p:nvSpPr>
        <p:spPr>
          <a:xfrm>
            <a:off x="4869447" y="2996758"/>
            <a:ext cx="1871025" cy="369332"/>
          </a:xfrm>
          <a:prstGeom prst="rect">
            <a:avLst/>
          </a:prstGeom>
          <a:noFill/>
        </p:spPr>
        <p:txBody>
          <a:bodyPr wrap="none" rtlCol="0">
            <a:spAutoFit/>
          </a:bodyPr>
          <a:lstStyle/>
          <a:p>
            <a:r>
              <a:rPr lang="en-US" sz="1800" dirty="0">
                <a:solidFill>
                  <a:srgbClr val="FF0000"/>
                </a:solidFill>
              </a:rPr>
              <a:t>Returns e.g. 0xed0</a:t>
            </a:r>
          </a:p>
        </p:txBody>
      </p:sp>
    </p:spTree>
    <p:extLst>
      <p:ext uri="{BB962C8B-B14F-4D97-AF65-F5344CB8AC3E}">
        <p14:creationId xmlns:p14="http://schemas.microsoft.com/office/powerpoint/2010/main" val="838550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Heap</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            </a:t>
            </a:r>
            <a:r>
              <a:rPr lang="en-US" sz="1800" b="0" dirty="0" err="1">
                <a:latin typeface="+mn-lt"/>
                <a:cs typeface="Courier New" panose="02070309020205020404" pitchFamily="49" charset="0"/>
              </a:rPr>
              <a:t>str</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49" y="1888996"/>
            <a:ext cx="6274668"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altLang="en-US" sz="1650" dirty="0">
                <a:latin typeface="Consolas" panose="020B0609020204030204" pitchFamily="49" charset="0"/>
              </a:rPr>
              <a:t>char *</a:t>
            </a:r>
            <a:r>
              <a:rPr lang="en-US" altLang="en-US" sz="1650" dirty="0" err="1">
                <a:latin typeface="Consolas" panose="020B0609020204030204" pitchFamily="49" charset="0"/>
              </a:rPr>
              <a:t>create_string</a:t>
            </a:r>
            <a:r>
              <a:rPr lang="en-US" altLang="en-US" sz="1650" dirty="0">
                <a:latin typeface="Consolas" panose="020B0609020204030204" pitchFamily="49" charset="0"/>
              </a:rPr>
              <a:t>(char </a:t>
            </a:r>
            <a:r>
              <a:rPr lang="en-US" altLang="en-US" sz="1650" dirty="0" err="1">
                <a:latin typeface="Consolas" panose="020B0609020204030204" pitchFamily="49" charset="0"/>
              </a:rPr>
              <a:t>ch</a:t>
            </a:r>
            <a:r>
              <a:rPr lang="en-US" altLang="en-US" sz="1650" dirty="0">
                <a:latin typeface="Consolas" panose="020B0609020204030204" pitchFamily="49" charset="0"/>
              </a:rPr>
              <a:t>, int num) {</a:t>
            </a:r>
          </a:p>
          <a:p>
            <a:pPr>
              <a:lnSpc>
                <a:spcPct val="70000"/>
              </a:lnSpc>
              <a:buNone/>
            </a:pPr>
            <a:r>
              <a:rPr lang="en-US" altLang="en-US" sz="1650" dirty="0">
                <a:solidFill>
                  <a:schemeClr val="accent1"/>
                </a:solidFill>
                <a:latin typeface="Consolas" panose="020B0609020204030204" pitchFamily="49" charset="0"/>
              </a:rPr>
              <a:t>    char *</a:t>
            </a:r>
            <a:r>
              <a:rPr lang="en-US" altLang="en-US" sz="1650" dirty="0" err="1">
                <a:solidFill>
                  <a:schemeClr val="accent1"/>
                </a:solidFill>
                <a:latin typeface="Consolas" panose="020B0609020204030204" pitchFamily="49" charset="0"/>
              </a:rPr>
              <a:t>new_str</a:t>
            </a:r>
            <a:r>
              <a:rPr lang="en-US" altLang="en-US" sz="1650" dirty="0">
                <a:solidFill>
                  <a:schemeClr val="accent1"/>
                </a:solidFill>
                <a:latin typeface="Consolas" panose="020B0609020204030204" pitchFamily="49" charset="0"/>
              </a:rPr>
              <a:t> = malloc(</a:t>
            </a:r>
            <a:r>
              <a:rPr lang="en-US" altLang="en-US" sz="1650" dirty="0" err="1">
                <a:solidFill>
                  <a:schemeClr val="accent1"/>
                </a:solidFill>
                <a:latin typeface="Consolas" panose="020B0609020204030204" pitchFamily="49" charset="0"/>
              </a:rPr>
              <a:t>sizeof</a:t>
            </a:r>
            <a:r>
              <a:rPr lang="en-US" altLang="en-US" sz="1650" dirty="0">
                <a:solidFill>
                  <a:schemeClr val="accent1"/>
                </a:solidFill>
                <a:latin typeface="Consolas" panose="020B0609020204030204" pitchFamily="49" charset="0"/>
              </a:rPr>
              <a:t>(char) * (num + 1));</a:t>
            </a:r>
          </a:p>
          <a:p>
            <a:pPr>
              <a:lnSpc>
                <a:spcPct val="70000"/>
              </a:lnSpc>
              <a:buNone/>
            </a:pPr>
            <a:r>
              <a:rPr lang="en-US" altLang="en-US" sz="1650" dirty="0">
                <a:latin typeface="Consolas" panose="020B0609020204030204" pitchFamily="49" charset="0"/>
              </a:rPr>
              <a:t>    for (int </a:t>
            </a:r>
            <a:r>
              <a:rPr lang="en-US" altLang="en-US" sz="1650" dirty="0" err="1">
                <a:latin typeface="Consolas" panose="020B0609020204030204" pitchFamily="49" charset="0"/>
              </a:rPr>
              <a:t>i</a:t>
            </a:r>
            <a:r>
              <a:rPr lang="en-US" altLang="en-US" sz="1650" dirty="0">
                <a:latin typeface="Consolas" panose="020B0609020204030204" pitchFamily="49" charset="0"/>
              </a:rPr>
              <a:t> = 0; </a:t>
            </a:r>
            <a:r>
              <a:rPr lang="en-US" altLang="en-US" sz="1650" dirty="0" err="1">
                <a:latin typeface="Consolas" panose="020B0609020204030204" pitchFamily="49" charset="0"/>
              </a:rPr>
              <a:t>i</a:t>
            </a:r>
            <a:r>
              <a:rPr lang="en-US" altLang="en-US" sz="1650" dirty="0">
                <a:latin typeface="Consolas" panose="020B0609020204030204" pitchFamily="49" charset="0"/>
              </a:rPr>
              <a:t> &lt; num; </a:t>
            </a:r>
            <a:r>
              <a:rPr lang="en-US" altLang="en-US" sz="1650" dirty="0" err="1">
                <a:latin typeface="Consolas" panose="020B0609020204030204" pitchFamily="49" charset="0"/>
              </a:rPr>
              <a:t>i</a:t>
            </a: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a:t>
            </a:r>
            <a:r>
              <a:rPr lang="en-US" altLang="en-US" sz="1650" dirty="0" err="1">
                <a:latin typeface="Consolas" panose="020B0609020204030204" pitchFamily="49" charset="0"/>
              </a:rPr>
              <a:t>i</a:t>
            </a:r>
            <a:r>
              <a:rPr lang="en-US" altLang="en-US" sz="1650" dirty="0">
                <a:latin typeface="Consolas" panose="020B0609020204030204" pitchFamily="49" charset="0"/>
              </a:rPr>
              <a:t>] = </a:t>
            </a:r>
            <a:r>
              <a:rPr lang="en-US" altLang="en-US" sz="1650" dirty="0" err="1">
                <a:latin typeface="Consolas" panose="020B0609020204030204" pitchFamily="49" charset="0"/>
              </a:rPr>
              <a:t>ch</a:t>
            </a:r>
            <a:r>
              <a:rPr lang="en-US" altLang="en-US" sz="1650" dirty="0">
                <a:latin typeface="Consolas" panose="020B0609020204030204" pitchFamily="49" charset="0"/>
              </a:rPr>
              <a:t>;</a:t>
            </a:r>
          </a:p>
          <a:p>
            <a:pPr>
              <a:lnSpc>
                <a:spcPct val="70000"/>
              </a:lnSpc>
              <a:buNone/>
            </a:pP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[num] = '\0';</a:t>
            </a:r>
          </a:p>
          <a:p>
            <a:pPr>
              <a:lnSpc>
                <a:spcPct val="70000"/>
              </a:lnSpc>
              <a:buNone/>
            </a:pPr>
            <a:r>
              <a:rPr lang="en-US" altLang="en-US" sz="1650" dirty="0">
                <a:solidFill>
                  <a:srgbClr val="FF0000"/>
                </a:solidFill>
                <a:latin typeface="Consolas" panose="020B0609020204030204" pitchFamily="49" charset="0"/>
              </a:rPr>
              <a:t>    return </a:t>
            </a:r>
            <a:r>
              <a:rPr lang="en-US" altLang="en-US" sz="1650" dirty="0" err="1">
                <a:solidFill>
                  <a:srgbClr val="FF0000"/>
                </a:solidFill>
                <a:latin typeface="Consolas" panose="020B0609020204030204" pitchFamily="49" charset="0"/>
              </a:rPr>
              <a:t>new_str</a:t>
            </a:r>
            <a:r>
              <a:rPr lang="en-US" altLang="en-US" sz="1650" dirty="0">
                <a:solidFill>
                  <a:srgbClr val="FF0000"/>
                </a:solidFill>
                <a:latin typeface="Consolas" panose="020B0609020204030204" pitchFamily="49" charset="0"/>
              </a:rPr>
              <a:t>;</a:t>
            </a:r>
          </a:p>
          <a:p>
            <a:pPr>
              <a:lnSpc>
                <a:spcPct val="70000"/>
              </a:lnSpc>
              <a:buNone/>
            </a:pPr>
            <a:r>
              <a:rPr lang="en-US" altLang="en-US" sz="1650" dirty="0">
                <a:latin typeface="Consolas" panose="020B0609020204030204" pitchFamily="49" charset="0"/>
              </a:rPr>
              <a:t>}</a:t>
            </a:r>
          </a:p>
          <a:p>
            <a:pPr>
              <a:lnSpc>
                <a:spcPct val="70000"/>
              </a:lnSpc>
              <a:buNone/>
            </a:pPr>
            <a:endParaRPr lang="en-US" altLang="en-US" sz="1650" dirty="0">
              <a:latin typeface="Consolas" panose="020B0609020204030204" pitchFamily="49" charset="0"/>
            </a:endParaRPr>
          </a:p>
          <a:p>
            <a:pPr>
              <a:lnSpc>
                <a:spcPct val="70000"/>
              </a:lnSpc>
              <a:buNone/>
            </a:pPr>
            <a:r>
              <a:rPr lang="en-US" altLang="en-US" sz="1650" dirty="0">
                <a:latin typeface="Consolas" panose="020B0609020204030204" pitchFamily="49" charset="0"/>
              </a:rPr>
              <a:t>int</a:t>
            </a:r>
            <a:r>
              <a:rPr lang="en-US" altLang="en-US" sz="1650" b="0" dirty="0">
                <a:latin typeface="Consolas" panose="020B0609020204030204" pitchFamily="49" charset="0"/>
              </a:rPr>
              <a:t> </a:t>
            </a:r>
            <a:r>
              <a:rPr lang="en-US" altLang="en-US" sz="1650" dirty="0">
                <a:latin typeface="Consolas" panose="020B0609020204030204" pitchFamily="49" charset="0"/>
              </a:rPr>
              <a:t>main</a:t>
            </a:r>
            <a:r>
              <a:rPr lang="en-US" altLang="en-US" sz="1650" b="0" dirty="0">
                <a:latin typeface="Consolas" panose="020B0609020204030204" pitchFamily="49" charset="0"/>
              </a:rPr>
              <a:t>(int</a:t>
            </a:r>
            <a:r>
              <a:rPr lang="en-US" altLang="en-US" sz="1650" dirty="0">
                <a:latin typeface="Consolas" panose="020B0609020204030204" pitchFamily="49" charset="0"/>
              </a:rPr>
              <a:t> </a:t>
            </a:r>
            <a:r>
              <a:rPr lang="en-US" altLang="en-US" sz="1650" dirty="0" err="1">
                <a:latin typeface="Consolas" panose="020B0609020204030204" pitchFamily="49" charset="0"/>
              </a:rPr>
              <a:t>argc</a:t>
            </a:r>
            <a:r>
              <a:rPr lang="en-US" altLang="en-US" sz="1650" dirty="0">
                <a:latin typeface="Consolas" panose="020B0609020204030204" pitchFamily="49" charset="0"/>
              </a:rPr>
              <a:t>, char *</a:t>
            </a:r>
            <a:r>
              <a:rPr lang="en-US" altLang="en-US" sz="1650" dirty="0" err="1">
                <a:latin typeface="Consolas" panose="020B0609020204030204" pitchFamily="49" charset="0"/>
              </a:rPr>
              <a:t>argv</a:t>
            </a:r>
            <a:r>
              <a:rPr lang="en-US" altLang="en-US" sz="1650" dirty="0">
                <a:latin typeface="Consolas" panose="020B0609020204030204" pitchFamily="49" charset="0"/>
              </a:rPr>
              <a:t>[]</a:t>
            </a:r>
            <a:r>
              <a:rPr lang="en-US" altLang="en-US" sz="1650" b="0" dirty="0">
                <a:latin typeface="Consolas" panose="020B0609020204030204" pitchFamily="49" charset="0"/>
              </a:rPr>
              <a:t>) {</a:t>
            </a:r>
          </a:p>
          <a:p>
            <a:pPr>
              <a:lnSpc>
                <a:spcPct val="70000"/>
              </a:lnSpc>
              <a:buNone/>
            </a:pPr>
            <a:r>
              <a:rPr lang="en-US" altLang="en-US" sz="1650" b="0" dirty="0">
                <a:latin typeface="Consolas" panose="020B0609020204030204" pitchFamily="49" charset="0"/>
              </a:rPr>
              <a:t>    char *</a:t>
            </a:r>
            <a:r>
              <a:rPr lang="en-US" altLang="en-US" sz="1650" b="0" dirty="0" err="1">
                <a:latin typeface="Consolas" panose="020B0609020204030204" pitchFamily="49" charset="0"/>
              </a:rPr>
              <a:t>str</a:t>
            </a:r>
            <a:r>
              <a:rPr lang="en-US" altLang="en-US" sz="1650" b="0" dirty="0">
                <a:latin typeface="Consolas" panose="020B0609020204030204" pitchFamily="49" charset="0"/>
              </a:rPr>
              <a:t> = </a:t>
            </a:r>
            <a:r>
              <a:rPr lang="en-US" altLang="en-US" sz="1650" b="0" dirty="0" err="1">
                <a:latin typeface="Consolas" panose="020B0609020204030204" pitchFamily="49" charset="0"/>
              </a:rPr>
              <a:t>create_string</a:t>
            </a:r>
            <a:r>
              <a:rPr lang="en-US" altLang="en-US" sz="1650" b="0" dirty="0">
                <a:latin typeface="Consolas" panose="020B0609020204030204" pitchFamily="49" charset="0"/>
              </a:rPr>
              <a:t>('a', 4);</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printf</a:t>
            </a:r>
            <a:r>
              <a:rPr lang="en-US" altLang="en-US" sz="1650" dirty="0">
                <a:latin typeface="Consolas" panose="020B0609020204030204" pitchFamily="49" charset="0"/>
              </a:rPr>
              <a:t>(</a:t>
            </a:r>
            <a:r>
              <a:rPr lang="en-US" altLang="en-US" sz="1650" dirty="0">
                <a:solidFill>
                  <a:srgbClr val="0432FF"/>
                </a:solidFill>
                <a:latin typeface="Consolas" panose="020B0609020204030204" pitchFamily="49" charset="0"/>
              </a:rPr>
              <a:t>"%s"</a:t>
            </a:r>
            <a:r>
              <a:rPr lang="en-US" altLang="en-US" sz="1650" dirty="0">
                <a:latin typeface="Consolas" panose="020B0609020204030204" pitchFamily="49" charset="0"/>
              </a:rPr>
              <a:t>, </a:t>
            </a:r>
            <a:r>
              <a:rPr lang="en-US" altLang="en-US" sz="1650" dirty="0" err="1">
                <a:latin typeface="Consolas" panose="020B0609020204030204" pitchFamily="49" charset="0"/>
              </a:rPr>
              <a:t>str</a:t>
            </a:r>
            <a:r>
              <a:rPr lang="en-US" altLang="en-US" sz="1650" dirty="0">
                <a:latin typeface="Consolas" panose="020B0609020204030204" pitchFamily="49" charset="0"/>
              </a:rPr>
              <a:t>);	</a:t>
            </a:r>
            <a:r>
              <a:rPr lang="en-US" altLang="en-US" sz="1650" dirty="0">
                <a:solidFill>
                  <a:srgbClr val="00B050"/>
                </a:solidFill>
                <a:latin typeface="Consolas" panose="020B0609020204030204" pitchFamily="49" charset="0"/>
              </a:rPr>
              <a:t>// want "</a:t>
            </a:r>
            <a:r>
              <a:rPr lang="en-US" altLang="en-US" sz="1650" dirty="0" err="1">
                <a:solidFill>
                  <a:srgbClr val="00B050"/>
                </a:solidFill>
                <a:latin typeface="Consolas" panose="020B0609020204030204" pitchFamily="49" charset="0"/>
              </a:rPr>
              <a:t>aaaa</a:t>
            </a:r>
            <a:r>
              <a:rPr lang="en-US" altLang="en-US" sz="1650" dirty="0">
                <a:solidFill>
                  <a:srgbClr val="00B050"/>
                </a:solidFill>
                <a:latin typeface="Consolas" panose="020B0609020204030204" pitchFamily="49" charset="0"/>
              </a:rPr>
              <a:t>"</a:t>
            </a:r>
          </a:p>
          <a:p>
            <a:pPr>
              <a:lnSpc>
                <a:spcPct val="70000"/>
              </a:lnSpc>
              <a:buNone/>
            </a:pPr>
            <a:r>
              <a:rPr lang="en-US" altLang="en-US" sz="1650" b="0" dirty="0">
                <a:latin typeface="Consolas" panose="020B0609020204030204" pitchFamily="49" charset="0"/>
              </a:rPr>
              <a:t>    return 0;</a:t>
            </a:r>
          </a:p>
          <a:p>
            <a:pPr>
              <a:lnSpc>
                <a:spcPct val="70000"/>
              </a:lnSpc>
              <a:buNone/>
            </a:pPr>
            <a:r>
              <a:rPr lang="en-US" altLang="en-US" sz="1650" b="0" dirty="0">
                <a:latin typeface="Consolas" panose="020B0609020204030204" pitchFamily="49" charset="0"/>
              </a:rPr>
              <a:t>}</a:t>
            </a:r>
          </a:p>
          <a:p>
            <a:pPr>
              <a:lnSpc>
                <a:spcPct val="70000"/>
              </a:lnSpc>
              <a:buNone/>
            </a:pPr>
            <a:endParaRPr lang="en-US" altLang="en-US" sz="1650" b="0" dirty="0">
              <a:latin typeface="Consolas" panose="020B0609020204030204" pitchFamily="49" charset="0"/>
            </a:endParaRPr>
          </a:p>
        </p:txBody>
      </p:sp>
      <p:sp>
        <p:nvSpPr>
          <p:cNvPr id="28" name="TextBox 27">
            <a:extLst>
              <a:ext uri="{FF2B5EF4-FFF2-40B4-BE49-F238E27FC236}">
                <a16:creationId xmlns:a16="http://schemas.microsoft.com/office/drawing/2014/main" id="{21099F0D-DC71-5A4E-8B0F-981835A172CE}"/>
              </a:ext>
            </a:extLst>
          </p:cNvPr>
          <p:cNvSpPr txBox="1"/>
          <p:nvPr/>
        </p:nvSpPr>
        <p:spPr>
          <a:xfrm>
            <a:off x="7037406" y="3143250"/>
            <a:ext cx="1828799" cy="1200329"/>
          </a:xfrm>
          <a:prstGeom prst="rect">
            <a:avLst/>
          </a:prstGeom>
          <a:solidFill>
            <a:schemeClr val="accent1">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create_</a:t>
            </a:r>
          </a:p>
          <a:p>
            <a:pPr algn="l"/>
            <a:endParaRPr lang="en-US" sz="1800" u="sng" dirty="0">
              <a:latin typeface="Courier New" panose="02070309020205020404" pitchFamily="49" charset="0"/>
              <a:cs typeface="Courier New" panose="02070309020205020404" pitchFamily="49" charset="0"/>
            </a:endParaRPr>
          </a:p>
          <a:p>
            <a:pPr algn="l"/>
            <a:endParaRPr lang="en-US" sz="1800" dirty="0">
              <a:latin typeface="+mn-lt"/>
              <a:cs typeface="Courier New" panose="02070309020205020404" pitchFamily="49" charset="0"/>
            </a:endParaRPr>
          </a:p>
          <a:p>
            <a:pPr algn="l"/>
            <a:r>
              <a:rPr lang="en-US" sz="1800" b="0" dirty="0" err="1">
                <a:latin typeface="+mn-lt"/>
                <a:cs typeface="Courier New" panose="02070309020205020404" pitchFamily="49" charset="0"/>
              </a:rPr>
              <a:t>new_str</a:t>
            </a:r>
            <a:r>
              <a:rPr lang="en-US" sz="1800" b="0" dirty="0">
                <a:latin typeface="+mn-lt"/>
                <a:cs typeface="Courier New" panose="02070309020205020404" pitchFamily="49" charset="0"/>
              </a:rPr>
              <a:t>:</a:t>
            </a: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1"/>
            <a:ext cx="285750" cy="1808487"/>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22" name="Rectangle 21">
            <a:extLst>
              <a:ext uri="{FF2B5EF4-FFF2-40B4-BE49-F238E27FC236}">
                <a16:creationId xmlns:a16="http://schemas.microsoft.com/office/drawing/2014/main" id="{DD63F393-7D20-A945-9762-83E951CF2416}"/>
              </a:ext>
            </a:extLst>
          </p:cNvPr>
          <p:cNvSpPr/>
          <p:nvPr/>
        </p:nvSpPr>
        <p:spPr bwMode="auto">
          <a:xfrm>
            <a:off x="8172451" y="2506231"/>
            <a:ext cx="64232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solidFill>
                  <a:srgbClr val="FF0000"/>
                </a:solidFill>
                <a:latin typeface="Arial" panose="020B0604020202020204" pitchFamily="34" charset="0"/>
              </a:rPr>
              <a:t>0xed0</a:t>
            </a:r>
          </a:p>
        </p:txBody>
      </p:sp>
      <p:sp>
        <p:nvSpPr>
          <p:cNvPr id="29" name="TextBox 28">
            <a:extLst>
              <a:ext uri="{FF2B5EF4-FFF2-40B4-BE49-F238E27FC236}">
                <a16:creationId xmlns:a16="http://schemas.microsoft.com/office/drawing/2014/main" id="{DDCC9226-FAE0-CD4D-91D3-9903FFF508B9}"/>
              </a:ext>
            </a:extLst>
          </p:cNvPr>
          <p:cNvSpPr txBox="1"/>
          <p:nvPr/>
        </p:nvSpPr>
        <p:spPr>
          <a:xfrm>
            <a:off x="7037405" y="4456405"/>
            <a:ext cx="1828799" cy="1754326"/>
          </a:xfrm>
          <a:prstGeom prst="rect">
            <a:avLst/>
          </a:prstGeom>
          <a:solidFill>
            <a:srgbClr val="D27BD6">
              <a:alpha val="63137"/>
            </a:srgbClr>
          </a:solidFill>
          <a:ln>
            <a:solidFill>
              <a:schemeClr val="tx1"/>
            </a:solidFill>
          </a:ln>
        </p:spPr>
        <p:txBody>
          <a:bodyPr wrap="square" rtlCol="0">
            <a:spAutoFit/>
          </a:bodyPr>
          <a:lstStyle/>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p:txBody>
      </p:sp>
      <p:graphicFrame>
        <p:nvGraphicFramePr>
          <p:cNvPr id="25" name="Table 24">
            <a:extLst>
              <a:ext uri="{FF2B5EF4-FFF2-40B4-BE49-F238E27FC236}">
                <a16:creationId xmlns:a16="http://schemas.microsoft.com/office/drawing/2014/main" id="{AF04EF7D-B38A-E545-97E3-FEDD81F2D790}"/>
              </a:ext>
            </a:extLst>
          </p:cNvPr>
          <p:cNvGraphicFramePr>
            <a:graphicFrameLocks noGrp="1"/>
          </p:cNvGraphicFramePr>
          <p:nvPr/>
        </p:nvGraphicFramePr>
        <p:xfrm>
          <a:off x="7600950" y="4468145"/>
          <a:ext cx="352425" cy="1257300"/>
        </p:xfrm>
        <a:graphic>
          <a:graphicData uri="http://schemas.openxmlformats.org/drawingml/2006/table">
            <a:tbl>
              <a:tblPr firstRow="1" bandRow="1">
                <a:tableStyleId>{5940675A-B579-460E-94D1-54222C63F5DA}</a:tableStyleId>
              </a:tblPr>
              <a:tblGrid>
                <a:gridCol w="352425">
                  <a:extLst>
                    <a:ext uri="{9D8B030D-6E8A-4147-A177-3AD203B41FA5}">
                      <a16:colId xmlns:a16="http://schemas.microsoft.com/office/drawing/2014/main" val="1629619811"/>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'\0'</a:t>
                      </a:r>
                    </a:p>
                  </a:txBody>
                  <a:tcPr marL="68580" marR="68580" marT="34290" marB="34290">
                    <a:solidFill>
                      <a:schemeClr val="bg1"/>
                    </a:solidFill>
                  </a:tcPr>
                </a:tc>
                <a:extLst>
                  <a:ext uri="{0D108BD9-81ED-4DB2-BD59-A6C34878D82A}">
                    <a16:rowId xmlns:a16="http://schemas.microsoft.com/office/drawing/2014/main" val="273072265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8405059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507624016"/>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218194539"/>
                  </a:ext>
                </a:extLst>
              </a:tr>
              <a:tr h="251460">
                <a:tc>
                  <a:txBody>
                    <a:bodyPr/>
                    <a:lstStyle/>
                    <a:p>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254138596"/>
                  </a:ext>
                </a:extLst>
              </a:tr>
            </a:tbl>
          </a:graphicData>
        </a:graphic>
      </p:graphicFrame>
      <p:sp>
        <p:nvSpPr>
          <p:cNvPr id="26" name="Rectangle 25">
            <a:extLst>
              <a:ext uri="{FF2B5EF4-FFF2-40B4-BE49-F238E27FC236}">
                <a16:creationId xmlns:a16="http://schemas.microsoft.com/office/drawing/2014/main" id="{230ECCBD-AD25-B84A-92C5-C0DAA0D37399}"/>
              </a:ext>
            </a:extLst>
          </p:cNvPr>
          <p:cNvSpPr/>
          <p:nvPr/>
        </p:nvSpPr>
        <p:spPr bwMode="auto">
          <a:xfrm>
            <a:off x="7894655" y="4056054"/>
            <a:ext cx="677846"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solidFill>
                  <a:srgbClr val="FF0000"/>
                </a:solidFill>
                <a:latin typeface="Arial" panose="020B0604020202020204" pitchFamily="34" charset="0"/>
              </a:rPr>
              <a:t>0xed0</a:t>
            </a:r>
          </a:p>
        </p:txBody>
      </p:sp>
      <p:sp>
        <p:nvSpPr>
          <p:cNvPr id="30" name="Left Brace 29">
            <a:extLst>
              <a:ext uri="{FF2B5EF4-FFF2-40B4-BE49-F238E27FC236}">
                <a16:creationId xmlns:a16="http://schemas.microsoft.com/office/drawing/2014/main" id="{59A660B7-1151-F549-A5AC-E3007E569442}"/>
              </a:ext>
            </a:extLst>
          </p:cNvPr>
          <p:cNvSpPr/>
          <p:nvPr/>
        </p:nvSpPr>
        <p:spPr>
          <a:xfrm>
            <a:off x="6515100" y="4453056"/>
            <a:ext cx="285750" cy="1315745"/>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 name="TextBox 30">
            <a:extLst>
              <a:ext uri="{FF2B5EF4-FFF2-40B4-BE49-F238E27FC236}">
                <a16:creationId xmlns:a16="http://schemas.microsoft.com/office/drawing/2014/main" id="{0943C27F-A31B-9647-9D0D-9266D0CB7DE9}"/>
              </a:ext>
            </a:extLst>
          </p:cNvPr>
          <p:cNvSpPr txBox="1"/>
          <p:nvPr/>
        </p:nvSpPr>
        <p:spPr>
          <a:xfrm>
            <a:off x="5902477" y="4694574"/>
            <a:ext cx="647934" cy="369332"/>
          </a:xfrm>
          <a:prstGeom prst="rect">
            <a:avLst/>
          </a:prstGeom>
          <a:noFill/>
        </p:spPr>
        <p:txBody>
          <a:bodyPr wrap="none" rtlCol="0">
            <a:spAutoFit/>
          </a:bodyPr>
          <a:lstStyle/>
          <a:p>
            <a:r>
              <a:rPr lang="en-US" sz="1800" dirty="0"/>
              <a:t>Heap</a:t>
            </a:r>
          </a:p>
        </p:txBody>
      </p:sp>
      <p:cxnSp>
        <p:nvCxnSpPr>
          <p:cNvPr id="32" name="Straight Arrow Connector 31">
            <a:extLst>
              <a:ext uri="{FF2B5EF4-FFF2-40B4-BE49-F238E27FC236}">
                <a16:creationId xmlns:a16="http://schemas.microsoft.com/office/drawing/2014/main" id="{BA358072-D053-924D-9FE7-897806B5E95D}"/>
              </a:ext>
            </a:extLst>
          </p:cNvPr>
          <p:cNvCxnSpPr>
            <a:cxnSpLocks/>
          </p:cNvCxnSpPr>
          <p:nvPr/>
        </p:nvCxnSpPr>
        <p:spPr>
          <a:xfrm flipH="1">
            <a:off x="7953376" y="4172820"/>
            <a:ext cx="391620" cy="14850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0630DD89-E6B3-764C-95AD-66BAB4E5D78F}"/>
              </a:ext>
            </a:extLst>
          </p:cNvPr>
          <p:cNvSpPr/>
          <p:nvPr/>
        </p:nvSpPr>
        <p:spPr>
          <a:xfrm>
            <a:off x="7998143" y="2674620"/>
            <a:ext cx="1004670" cy="3003859"/>
          </a:xfrm>
          <a:custGeom>
            <a:avLst/>
            <a:gdLst>
              <a:gd name="connsiteX0" fmla="*/ 994410 w 1339560"/>
              <a:gd name="connsiteY0" fmla="*/ 0 h 4005145"/>
              <a:gd name="connsiteX1" fmla="*/ 1337310 w 1339560"/>
              <a:gd name="connsiteY1" fmla="*/ 1440180 h 4005145"/>
              <a:gd name="connsiteX2" fmla="*/ 845820 w 1339560"/>
              <a:gd name="connsiteY2" fmla="*/ 3646170 h 4005145"/>
              <a:gd name="connsiteX3" fmla="*/ 0 w 1339560"/>
              <a:gd name="connsiteY3" fmla="*/ 4000500 h 4005145"/>
              <a:gd name="connsiteX4" fmla="*/ 0 w 1339560"/>
              <a:gd name="connsiteY4" fmla="*/ 4000500 h 4005145"/>
              <a:gd name="connsiteX5" fmla="*/ 0 w 1339560"/>
              <a:gd name="connsiteY5" fmla="*/ 4000500 h 400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560" h="4005145">
                <a:moveTo>
                  <a:pt x="994410" y="0"/>
                </a:moveTo>
                <a:cubicBezTo>
                  <a:pt x="1178242" y="416242"/>
                  <a:pt x="1362075" y="832485"/>
                  <a:pt x="1337310" y="1440180"/>
                </a:cubicBezTo>
                <a:cubicBezTo>
                  <a:pt x="1312545" y="2047875"/>
                  <a:pt x="1068705" y="3219450"/>
                  <a:pt x="845820" y="3646170"/>
                </a:cubicBezTo>
                <a:cubicBezTo>
                  <a:pt x="622935" y="4072890"/>
                  <a:pt x="0" y="4000500"/>
                  <a:pt x="0" y="4000500"/>
                </a:cubicBezTo>
                <a:lnTo>
                  <a:pt x="0" y="4000500"/>
                </a:lnTo>
                <a:lnTo>
                  <a:pt x="0" y="4000500"/>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U-Turn Arrow 34">
            <a:extLst>
              <a:ext uri="{FF2B5EF4-FFF2-40B4-BE49-F238E27FC236}">
                <a16:creationId xmlns:a16="http://schemas.microsoft.com/office/drawing/2014/main" id="{F450C7B9-F278-E649-ADE3-0E1E189E05E4}"/>
              </a:ext>
            </a:extLst>
          </p:cNvPr>
          <p:cNvSpPr/>
          <p:nvPr/>
        </p:nvSpPr>
        <p:spPr>
          <a:xfrm rot="16200000">
            <a:off x="6271230" y="2999006"/>
            <a:ext cx="900247" cy="502936"/>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6" name="TextBox 35">
            <a:extLst>
              <a:ext uri="{FF2B5EF4-FFF2-40B4-BE49-F238E27FC236}">
                <a16:creationId xmlns:a16="http://schemas.microsoft.com/office/drawing/2014/main" id="{5503BB0C-516A-B340-88F6-CBB30AD4935C}"/>
              </a:ext>
            </a:extLst>
          </p:cNvPr>
          <p:cNvSpPr txBox="1"/>
          <p:nvPr/>
        </p:nvSpPr>
        <p:spPr>
          <a:xfrm>
            <a:off x="4869447" y="2996758"/>
            <a:ext cx="1871025" cy="369332"/>
          </a:xfrm>
          <a:prstGeom prst="rect">
            <a:avLst/>
          </a:prstGeom>
          <a:noFill/>
        </p:spPr>
        <p:txBody>
          <a:bodyPr wrap="none" rtlCol="0">
            <a:spAutoFit/>
          </a:bodyPr>
          <a:lstStyle/>
          <a:p>
            <a:r>
              <a:rPr lang="en-US" sz="1800" dirty="0">
                <a:solidFill>
                  <a:srgbClr val="FF0000"/>
                </a:solidFill>
              </a:rPr>
              <a:t>Returns e.g. 0xed0</a:t>
            </a:r>
          </a:p>
        </p:txBody>
      </p:sp>
    </p:spTree>
    <p:extLst>
      <p:ext uri="{BB962C8B-B14F-4D97-AF65-F5344CB8AC3E}">
        <p14:creationId xmlns:p14="http://schemas.microsoft.com/office/powerpoint/2010/main" val="669382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7972-0F65-2948-A5E2-283669740E0C}"/>
              </a:ext>
            </a:extLst>
          </p:cNvPr>
          <p:cNvSpPr>
            <a:spLocks noGrp="1"/>
          </p:cNvSpPr>
          <p:nvPr>
            <p:ph type="title"/>
          </p:nvPr>
        </p:nvSpPr>
        <p:spPr/>
        <p:txBody>
          <a:bodyPr/>
          <a:lstStyle/>
          <a:p>
            <a:r>
              <a:rPr lang="en-US" dirty="0"/>
              <a:t>The Heap</a:t>
            </a:r>
          </a:p>
        </p:txBody>
      </p:sp>
      <p:sp>
        <p:nvSpPr>
          <p:cNvPr id="4" name="Text Placeholder 4">
            <a:extLst>
              <a:ext uri="{FF2B5EF4-FFF2-40B4-BE49-F238E27FC236}">
                <a16:creationId xmlns:a16="http://schemas.microsoft.com/office/drawing/2014/main" id="{22180F3E-1C6C-1A4A-A37D-B3AF56507E69}"/>
              </a:ext>
            </a:extLst>
          </p:cNvPr>
          <p:cNvSpPr txBox="1">
            <a:spLocks/>
          </p:cNvSpPr>
          <p:nvPr>
            <p:custDataLst>
              <p:tags r:id="rId1"/>
            </p:custDataLst>
          </p:nvPr>
        </p:nvSpPr>
        <p:spPr bwMode="auto">
          <a:xfrm>
            <a:off x="7494607" y="1771650"/>
            <a:ext cx="914400" cy="2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100" u="sng" dirty="0"/>
              <a:t>Memory</a:t>
            </a:r>
          </a:p>
        </p:txBody>
      </p:sp>
      <p:sp>
        <p:nvSpPr>
          <p:cNvPr id="5" name="Rectangle 4"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C45F1B14-FDC1-5840-B2D4-B081B06425B6}"/>
              </a:ext>
            </a:extLst>
          </p:cNvPr>
          <p:cNvSpPr/>
          <p:nvPr>
            <p:custDataLst>
              <p:tags r:id="rId2"/>
            </p:custDataLst>
          </p:nvPr>
        </p:nvSpPr>
        <p:spPr>
          <a:xfrm>
            <a:off x="7037407" y="2069776"/>
            <a:ext cx="1828800" cy="38738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800">
              <a:solidFill>
                <a:srgbClr val="FFFFFF"/>
              </a:solidFill>
              <a:latin typeface="Source Sans Pro"/>
            </a:endParaRPr>
          </a:p>
        </p:txBody>
      </p:sp>
      <p:sp>
        <p:nvSpPr>
          <p:cNvPr id="7" name="Rectangle 6">
            <a:extLst>
              <a:ext uri="{FF2B5EF4-FFF2-40B4-BE49-F238E27FC236}">
                <a16:creationId xmlns:a16="http://schemas.microsoft.com/office/drawing/2014/main" id="{E68AB3E9-8D41-F847-B66F-59AAF6E78E5B}"/>
              </a:ext>
            </a:extLst>
          </p:cNvPr>
          <p:cNvSpPr/>
          <p:nvPr>
            <p:custDataLst>
              <p:tags r:id="rId3"/>
            </p:custDataLst>
          </p:nvPr>
        </p:nvSpPr>
        <p:spPr>
          <a:xfrm>
            <a:off x="6606754" y="5768801"/>
            <a:ext cx="502061" cy="369332"/>
          </a:xfrm>
          <a:prstGeom prst="rect">
            <a:avLst/>
          </a:prstGeom>
        </p:spPr>
        <p:txBody>
          <a:bodyPr wrap="none">
            <a:spAutoFit/>
          </a:bodyPr>
          <a:lstStyle/>
          <a:p>
            <a:pPr defTabSz="457189"/>
            <a:r>
              <a:rPr lang="en-US" sz="1800" dirty="0">
                <a:solidFill>
                  <a:srgbClr val="000000"/>
                </a:solidFill>
              </a:rPr>
              <a:t>0x0</a:t>
            </a:r>
          </a:p>
        </p:txBody>
      </p:sp>
      <p:sp>
        <p:nvSpPr>
          <p:cNvPr id="20" name="TextBox 19">
            <a:extLst>
              <a:ext uri="{FF2B5EF4-FFF2-40B4-BE49-F238E27FC236}">
                <a16:creationId xmlns:a16="http://schemas.microsoft.com/office/drawing/2014/main" id="{13C7A4F4-CBB4-FE46-8FC5-CE76DBE7984E}"/>
              </a:ext>
            </a:extLst>
          </p:cNvPr>
          <p:cNvSpPr txBox="1"/>
          <p:nvPr/>
        </p:nvSpPr>
        <p:spPr>
          <a:xfrm>
            <a:off x="7037407" y="2235011"/>
            <a:ext cx="1828799" cy="1200329"/>
          </a:xfrm>
          <a:prstGeom prst="rect">
            <a:avLst/>
          </a:prstGeom>
          <a:solidFill>
            <a:schemeClr val="accent2">
              <a:lumMod val="60000"/>
              <a:lumOff val="40000"/>
            </a:schemeClr>
          </a:solidFill>
          <a:ln>
            <a:solidFill>
              <a:schemeClr val="tx1"/>
            </a:solidFill>
          </a:ln>
        </p:spPr>
        <p:txBody>
          <a:bodyPr wrap="square" rtlCol="0">
            <a:spAutoFit/>
          </a:bodyPr>
          <a:lstStyle/>
          <a:p>
            <a:pPr algn="l"/>
            <a:r>
              <a:rPr lang="en-US" sz="1800" u="sng" dirty="0">
                <a:latin typeface="Courier New" panose="02070309020205020404" pitchFamily="49" charset="0"/>
                <a:cs typeface="Courier New" panose="02070309020205020404" pitchFamily="49" charset="0"/>
              </a:rPr>
              <a:t>main</a:t>
            </a:r>
          </a:p>
          <a:p>
            <a:pPr algn="l"/>
            <a:r>
              <a:rPr lang="en-US" sz="1800" b="0" dirty="0" err="1">
                <a:latin typeface="+mn-lt"/>
                <a:cs typeface="Courier New" panose="02070309020205020404" pitchFamily="49" charset="0"/>
              </a:rPr>
              <a:t>argc</a:t>
            </a:r>
            <a:r>
              <a:rPr lang="en-US" sz="1800" b="0" dirty="0">
                <a:latin typeface="+mn-lt"/>
                <a:cs typeface="Courier New" panose="02070309020205020404" pitchFamily="49" charset="0"/>
              </a:rPr>
              <a:t>:            </a:t>
            </a:r>
            <a:r>
              <a:rPr lang="en-US" sz="1800" b="0" dirty="0" err="1">
                <a:latin typeface="+mn-lt"/>
                <a:cs typeface="Courier New" panose="02070309020205020404" pitchFamily="49" charset="0"/>
              </a:rPr>
              <a:t>str</a:t>
            </a:r>
            <a:r>
              <a:rPr lang="en-US" sz="1800" b="0" dirty="0">
                <a:latin typeface="+mn-lt"/>
                <a:cs typeface="Courier New" panose="02070309020205020404" pitchFamily="49" charset="0"/>
              </a:rPr>
              <a:t>:</a:t>
            </a:r>
          </a:p>
          <a:p>
            <a:pPr algn="l"/>
            <a:endParaRPr lang="en-US" sz="1800" b="0" dirty="0">
              <a:latin typeface="+mn-lt"/>
              <a:cs typeface="Courier New" panose="02070309020205020404" pitchFamily="49" charset="0"/>
            </a:endParaRPr>
          </a:p>
          <a:p>
            <a:pPr algn="l"/>
            <a:r>
              <a:rPr lang="en-US" sz="1800" dirty="0" err="1">
                <a:latin typeface="+mn-lt"/>
                <a:cs typeface="Courier New" panose="02070309020205020404" pitchFamily="49" charset="0"/>
              </a:rPr>
              <a:t>argv</a:t>
            </a:r>
            <a:r>
              <a:rPr lang="en-US" sz="1800" b="0" dirty="0">
                <a:latin typeface="+mn-lt"/>
                <a:cs typeface="Courier New" panose="02070309020205020404" pitchFamily="49" charset="0"/>
              </a:rPr>
              <a:t>: </a:t>
            </a:r>
          </a:p>
        </p:txBody>
      </p:sp>
      <p:sp>
        <p:nvSpPr>
          <p:cNvPr id="27" name="Rectangle 3">
            <a:extLst>
              <a:ext uri="{FF2B5EF4-FFF2-40B4-BE49-F238E27FC236}">
                <a16:creationId xmlns:a16="http://schemas.microsoft.com/office/drawing/2014/main" id="{A4CB675E-63A5-ED4B-B3CD-EDAE59420FCA}"/>
              </a:ext>
            </a:extLst>
          </p:cNvPr>
          <p:cNvSpPr txBox="1">
            <a:spLocks noChangeArrowheads="1"/>
          </p:cNvSpPr>
          <p:nvPr/>
        </p:nvSpPr>
        <p:spPr bwMode="auto">
          <a:xfrm>
            <a:off x="171450" y="1888996"/>
            <a:ext cx="6343647" cy="38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30188" indent="-230188" algn="l" rtl="0" eaLnBrk="0" fontAlgn="base" hangingPunct="0">
              <a:spcBef>
                <a:spcPct val="20000"/>
              </a:spcBef>
              <a:spcAft>
                <a:spcPct val="0"/>
              </a:spcAft>
              <a:buChar char="•"/>
              <a:defRPr sz="2400" kern="1200">
                <a:solidFill>
                  <a:schemeClr val="tx1"/>
                </a:solidFill>
                <a:latin typeface="+mn-lt"/>
                <a:ea typeface="+mn-ea"/>
                <a:cs typeface="+mn-cs"/>
              </a:defRPr>
            </a:lvl1pPr>
            <a:lvl2pPr marL="571500" indent="-227013" algn="l" rtl="0" eaLnBrk="0" fontAlgn="base" hangingPunct="0">
              <a:spcBef>
                <a:spcPct val="20000"/>
              </a:spcBef>
              <a:spcAft>
                <a:spcPct val="0"/>
              </a:spcAft>
              <a:buChar char="–"/>
              <a:defRPr sz="2200" kern="1200">
                <a:solidFill>
                  <a:schemeClr val="tx1"/>
                </a:solidFill>
                <a:latin typeface="+mn-lt"/>
                <a:ea typeface="+mn-ea"/>
                <a:cs typeface="+mn-cs"/>
              </a:defRPr>
            </a:lvl2pPr>
            <a:lvl3pPr marL="855663" indent="-169863" algn="l" rtl="0" eaLnBrk="0" fontAlgn="base" hangingPunct="0">
              <a:spcBef>
                <a:spcPct val="20000"/>
              </a:spcBef>
              <a:spcAft>
                <a:spcPct val="0"/>
              </a:spcAft>
              <a:buChar char="•"/>
              <a:defRPr sz="2000" kern="1200">
                <a:solidFill>
                  <a:schemeClr val="tx1"/>
                </a:solidFill>
                <a:latin typeface="+mn-lt"/>
                <a:ea typeface="+mn-ea"/>
                <a:cs typeface="+mn-cs"/>
              </a:defRPr>
            </a:lvl3pPr>
            <a:lvl4pPr marL="1144588" indent="-174625" algn="l" rtl="0" eaLnBrk="0" fontAlgn="base" hangingPunct="0">
              <a:spcBef>
                <a:spcPct val="20000"/>
              </a:spcBef>
              <a:spcAft>
                <a:spcPct val="0"/>
              </a:spcAft>
              <a:buChar char="–"/>
              <a:defRPr kern="1200">
                <a:solidFill>
                  <a:schemeClr val="tx1"/>
                </a:solidFill>
                <a:latin typeface="+mn-lt"/>
                <a:ea typeface="+mn-ea"/>
                <a:cs typeface="+mn-cs"/>
              </a:defRPr>
            </a:lvl4pPr>
            <a:lvl5pPr marL="1487488"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buNone/>
            </a:pPr>
            <a:r>
              <a:rPr lang="en-US" altLang="en-US" sz="1650" dirty="0">
                <a:latin typeface="Consolas" panose="020B0609020204030204" pitchFamily="49" charset="0"/>
              </a:rPr>
              <a:t>char *</a:t>
            </a:r>
            <a:r>
              <a:rPr lang="en-US" altLang="en-US" sz="1650" dirty="0" err="1">
                <a:latin typeface="Consolas" panose="020B0609020204030204" pitchFamily="49" charset="0"/>
              </a:rPr>
              <a:t>create_string</a:t>
            </a:r>
            <a:r>
              <a:rPr lang="en-US" altLang="en-US" sz="1650" dirty="0">
                <a:latin typeface="Consolas" panose="020B0609020204030204" pitchFamily="49" charset="0"/>
              </a:rPr>
              <a:t>(char </a:t>
            </a:r>
            <a:r>
              <a:rPr lang="en-US" altLang="en-US" sz="1650" dirty="0" err="1">
                <a:latin typeface="Consolas" panose="020B0609020204030204" pitchFamily="49" charset="0"/>
              </a:rPr>
              <a:t>ch</a:t>
            </a:r>
            <a:r>
              <a:rPr lang="en-US" altLang="en-US" sz="1650" dirty="0">
                <a:latin typeface="Consolas" panose="020B0609020204030204" pitchFamily="49" charset="0"/>
              </a:rPr>
              <a:t>, int num) {</a:t>
            </a:r>
          </a:p>
          <a:p>
            <a:pPr>
              <a:lnSpc>
                <a:spcPct val="70000"/>
              </a:lnSpc>
              <a:buNone/>
            </a:pPr>
            <a:r>
              <a:rPr lang="en-US" altLang="en-US" sz="1650" dirty="0">
                <a:solidFill>
                  <a:schemeClr val="accent1"/>
                </a:solidFill>
                <a:latin typeface="Consolas" panose="020B0609020204030204" pitchFamily="49" charset="0"/>
              </a:rPr>
              <a:t>    char *</a:t>
            </a:r>
            <a:r>
              <a:rPr lang="en-US" altLang="en-US" sz="1650" dirty="0" err="1">
                <a:solidFill>
                  <a:schemeClr val="accent1"/>
                </a:solidFill>
                <a:latin typeface="Consolas" panose="020B0609020204030204" pitchFamily="49" charset="0"/>
              </a:rPr>
              <a:t>new_str</a:t>
            </a:r>
            <a:r>
              <a:rPr lang="en-US" altLang="en-US" sz="1650" dirty="0">
                <a:solidFill>
                  <a:schemeClr val="accent1"/>
                </a:solidFill>
                <a:latin typeface="Consolas" panose="020B0609020204030204" pitchFamily="49" charset="0"/>
              </a:rPr>
              <a:t> = malloc(</a:t>
            </a:r>
            <a:r>
              <a:rPr lang="en-US" altLang="en-US" sz="1650" dirty="0" err="1">
                <a:solidFill>
                  <a:schemeClr val="accent1"/>
                </a:solidFill>
                <a:latin typeface="Consolas" panose="020B0609020204030204" pitchFamily="49" charset="0"/>
              </a:rPr>
              <a:t>sizeof</a:t>
            </a:r>
            <a:r>
              <a:rPr lang="en-US" altLang="en-US" sz="1650" dirty="0">
                <a:solidFill>
                  <a:schemeClr val="accent1"/>
                </a:solidFill>
                <a:latin typeface="Consolas" panose="020B0609020204030204" pitchFamily="49" charset="0"/>
              </a:rPr>
              <a:t>(char) * (num + 1));</a:t>
            </a:r>
          </a:p>
          <a:p>
            <a:pPr>
              <a:lnSpc>
                <a:spcPct val="70000"/>
              </a:lnSpc>
              <a:buNone/>
            </a:pPr>
            <a:r>
              <a:rPr lang="en-US" altLang="en-US" sz="1650" dirty="0">
                <a:latin typeface="Consolas" panose="020B0609020204030204" pitchFamily="49" charset="0"/>
              </a:rPr>
              <a:t>    for (int </a:t>
            </a:r>
            <a:r>
              <a:rPr lang="en-US" altLang="en-US" sz="1650" dirty="0" err="1">
                <a:latin typeface="Consolas" panose="020B0609020204030204" pitchFamily="49" charset="0"/>
              </a:rPr>
              <a:t>i</a:t>
            </a:r>
            <a:r>
              <a:rPr lang="en-US" altLang="en-US" sz="1650" dirty="0">
                <a:latin typeface="Consolas" panose="020B0609020204030204" pitchFamily="49" charset="0"/>
              </a:rPr>
              <a:t> = 0; </a:t>
            </a:r>
            <a:r>
              <a:rPr lang="en-US" altLang="en-US" sz="1650" dirty="0" err="1">
                <a:latin typeface="Consolas" panose="020B0609020204030204" pitchFamily="49" charset="0"/>
              </a:rPr>
              <a:t>i</a:t>
            </a:r>
            <a:r>
              <a:rPr lang="en-US" altLang="en-US" sz="1650" dirty="0">
                <a:latin typeface="Consolas" panose="020B0609020204030204" pitchFamily="49" charset="0"/>
              </a:rPr>
              <a:t> &lt; num; </a:t>
            </a:r>
            <a:r>
              <a:rPr lang="en-US" altLang="en-US" sz="1650" dirty="0" err="1">
                <a:latin typeface="Consolas" panose="020B0609020204030204" pitchFamily="49" charset="0"/>
              </a:rPr>
              <a:t>i</a:t>
            </a: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a:t>
            </a:r>
            <a:r>
              <a:rPr lang="en-US" altLang="en-US" sz="1650" dirty="0" err="1">
                <a:latin typeface="Consolas" panose="020B0609020204030204" pitchFamily="49" charset="0"/>
              </a:rPr>
              <a:t>i</a:t>
            </a:r>
            <a:r>
              <a:rPr lang="en-US" altLang="en-US" sz="1650" dirty="0">
                <a:latin typeface="Consolas" panose="020B0609020204030204" pitchFamily="49" charset="0"/>
              </a:rPr>
              <a:t>] = </a:t>
            </a:r>
            <a:r>
              <a:rPr lang="en-US" altLang="en-US" sz="1650" dirty="0" err="1">
                <a:latin typeface="Consolas" panose="020B0609020204030204" pitchFamily="49" charset="0"/>
              </a:rPr>
              <a:t>ch</a:t>
            </a:r>
            <a:r>
              <a:rPr lang="en-US" altLang="en-US" sz="1650" dirty="0">
                <a:latin typeface="Consolas" panose="020B0609020204030204" pitchFamily="49" charset="0"/>
              </a:rPr>
              <a:t>;</a:t>
            </a:r>
          </a:p>
          <a:p>
            <a:pPr>
              <a:lnSpc>
                <a:spcPct val="70000"/>
              </a:lnSpc>
              <a:buNone/>
            </a:pPr>
            <a:r>
              <a:rPr lang="en-US" altLang="en-US" sz="1650" dirty="0">
                <a:latin typeface="Consolas" panose="020B0609020204030204" pitchFamily="49" charset="0"/>
              </a:rPr>
              <a:t>    }</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new_str</a:t>
            </a:r>
            <a:r>
              <a:rPr lang="en-US" altLang="en-US" sz="1650" dirty="0">
                <a:latin typeface="Consolas" panose="020B0609020204030204" pitchFamily="49" charset="0"/>
              </a:rPr>
              <a:t>[num] = '\0';</a:t>
            </a:r>
          </a:p>
          <a:p>
            <a:pPr>
              <a:lnSpc>
                <a:spcPct val="70000"/>
              </a:lnSpc>
              <a:buNone/>
            </a:pPr>
            <a:r>
              <a:rPr lang="en-US" altLang="en-US" sz="1650" dirty="0">
                <a:latin typeface="Consolas" panose="020B0609020204030204" pitchFamily="49" charset="0"/>
              </a:rPr>
              <a:t>    return </a:t>
            </a:r>
            <a:r>
              <a:rPr lang="en-US" altLang="en-US" sz="1650" dirty="0" err="1">
                <a:latin typeface="Consolas" panose="020B0609020204030204" pitchFamily="49" charset="0"/>
              </a:rPr>
              <a:t>new_str</a:t>
            </a:r>
            <a:r>
              <a:rPr lang="en-US" altLang="en-US" sz="1650" dirty="0">
                <a:latin typeface="Consolas" panose="020B0609020204030204" pitchFamily="49" charset="0"/>
              </a:rPr>
              <a:t>;</a:t>
            </a:r>
          </a:p>
          <a:p>
            <a:pPr>
              <a:lnSpc>
                <a:spcPct val="70000"/>
              </a:lnSpc>
              <a:buNone/>
            </a:pPr>
            <a:r>
              <a:rPr lang="en-US" altLang="en-US" sz="1650" dirty="0">
                <a:solidFill>
                  <a:srgbClr val="FF0000"/>
                </a:solidFill>
                <a:latin typeface="Consolas" panose="020B0609020204030204" pitchFamily="49" charset="0"/>
              </a:rPr>
              <a:t>}</a:t>
            </a:r>
          </a:p>
          <a:p>
            <a:pPr>
              <a:lnSpc>
                <a:spcPct val="70000"/>
              </a:lnSpc>
              <a:buNone/>
            </a:pPr>
            <a:endParaRPr lang="en-US" altLang="en-US" sz="1650" dirty="0">
              <a:latin typeface="Consolas" panose="020B0609020204030204" pitchFamily="49" charset="0"/>
            </a:endParaRPr>
          </a:p>
          <a:p>
            <a:pPr>
              <a:lnSpc>
                <a:spcPct val="70000"/>
              </a:lnSpc>
              <a:buNone/>
            </a:pPr>
            <a:r>
              <a:rPr lang="en-US" altLang="en-US" sz="1650" dirty="0">
                <a:latin typeface="Consolas" panose="020B0609020204030204" pitchFamily="49" charset="0"/>
              </a:rPr>
              <a:t>int</a:t>
            </a:r>
            <a:r>
              <a:rPr lang="en-US" altLang="en-US" sz="1650" b="0" dirty="0">
                <a:latin typeface="Consolas" panose="020B0609020204030204" pitchFamily="49" charset="0"/>
              </a:rPr>
              <a:t> </a:t>
            </a:r>
            <a:r>
              <a:rPr lang="en-US" altLang="en-US" sz="1650" dirty="0">
                <a:latin typeface="Consolas" panose="020B0609020204030204" pitchFamily="49" charset="0"/>
              </a:rPr>
              <a:t>main</a:t>
            </a:r>
            <a:r>
              <a:rPr lang="en-US" altLang="en-US" sz="1650" b="0" dirty="0">
                <a:latin typeface="Consolas" panose="020B0609020204030204" pitchFamily="49" charset="0"/>
              </a:rPr>
              <a:t>(int</a:t>
            </a:r>
            <a:r>
              <a:rPr lang="en-US" altLang="en-US" sz="1650" dirty="0">
                <a:latin typeface="Consolas" panose="020B0609020204030204" pitchFamily="49" charset="0"/>
              </a:rPr>
              <a:t> </a:t>
            </a:r>
            <a:r>
              <a:rPr lang="en-US" altLang="en-US" sz="1650" dirty="0" err="1">
                <a:latin typeface="Consolas" panose="020B0609020204030204" pitchFamily="49" charset="0"/>
              </a:rPr>
              <a:t>argc</a:t>
            </a:r>
            <a:r>
              <a:rPr lang="en-US" altLang="en-US" sz="1650" dirty="0">
                <a:latin typeface="Consolas" panose="020B0609020204030204" pitchFamily="49" charset="0"/>
              </a:rPr>
              <a:t>, char *</a:t>
            </a:r>
            <a:r>
              <a:rPr lang="en-US" altLang="en-US" sz="1650" dirty="0" err="1">
                <a:latin typeface="Consolas" panose="020B0609020204030204" pitchFamily="49" charset="0"/>
              </a:rPr>
              <a:t>argv</a:t>
            </a:r>
            <a:r>
              <a:rPr lang="en-US" altLang="en-US" sz="1650" dirty="0">
                <a:latin typeface="Consolas" panose="020B0609020204030204" pitchFamily="49" charset="0"/>
              </a:rPr>
              <a:t>[]</a:t>
            </a:r>
            <a:r>
              <a:rPr lang="en-US" altLang="en-US" sz="1650" b="0" dirty="0">
                <a:latin typeface="Consolas" panose="020B0609020204030204" pitchFamily="49" charset="0"/>
              </a:rPr>
              <a:t>) {</a:t>
            </a:r>
          </a:p>
          <a:p>
            <a:pPr>
              <a:lnSpc>
                <a:spcPct val="70000"/>
              </a:lnSpc>
              <a:buNone/>
            </a:pPr>
            <a:r>
              <a:rPr lang="en-US" altLang="en-US" sz="1650" b="0" dirty="0">
                <a:latin typeface="Consolas" panose="020B0609020204030204" pitchFamily="49" charset="0"/>
              </a:rPr>
              <a:t>    char *</a:t>
            </a:r>
            <a:r>
              <a:rPr lang="en-US" altLang="en-US" sz="1650" b="0" dirty="0" err="1">
                <a:latin typeface="Consolas" panose="020B0609020204030204" pitchFamily="49" charset="0"/>
              </a:rPr>
              <a:t>str</a:t>
            </a:r>
            <a:r>
              <a:rPr lang="en-US" altLang="en-US" sz="1650" b="0" dirty="0">
                <a:latin typeface="Consolas" panose="020B0609020204030204" pitchFamily="49" charset="0"/>
              </a:rPr>
              <a:t> = </a:t>
            </a:r>
            <a:r>
              <a:rPr lang="en-US" altLang="en-US" sz="1650" b="0" dirty="0" err="1">
                <a:latin typeface="Consolas" panose="020B0609020204030204" pitchFamily="49" charset="0"/>
              </a:rPr>
              <a:t>create_string</a:t>
            </a:r>
            <a:r>
              <a:rPr lang="en-US" altLang="en-US" sz="1650" b="0" dirty="0">
                <a:latin typeface="Consolas" panose="020B0609020204030204" pitchFamily="49" charset="0"/>
              </a:rPr>
              <a:t>('a', 4);</a:t>
            </a:r>
          </a:p>
          <a:p>
            <a:pPr>
              <a:lnSpc>
                <a:spcPct val="70000"/>
              </a:lnSpc>
              <a:buNone/>
            </a:pPr>
            <a:r>
              <a:rPr lang="en-US" altLang="en-US" sz="1650" dirty="0">
                <a:latin typeface="Consolas" panose="020B0609020204030204" pitchFamily="49" charset="0"/>
              </a:rPr>
              <a:t>    </a:t>
            </a:r>
            <a:r>
              <a:rPr lang="en-US" altLang="en-US" sz="1650" dirty="0" err="1">
                <a:latin typeface="Consolas" panose="020B0609020204030204" pitchFamily="49" charset="0"/>
              </a:rPr>
              <a:t>printf</a:t>
            </a:r>
            <a:r>
              <a:rPr lang="en-US" altLang="en-US" sz="1650" dirty="0">
                <a:latin typeface="Consolas" panose="020B0609020204030204" pitchFamily="49" charset="0"/>
              </a:rPr>
              <a:t>(</a:t>
            </a:r>
            <a:r>
              <a:rPr lang="en-US" altLang="en-US" sz="1650" dirty="0">
                <a:solidFill>
                  <a:srgbClr val="0432FF"/>
                </a:solidFill>
                <a:latin typeface="Consolas" panose="020B0609020204030204" pitchFamily="49" charset="0"/>
              </a:rPr>
              <a:t>"%s"</a:t>
            </a:r>
            <a:r>
              <a:rPr lang="en-US" altLang="en-US" sz="1650" dirty="0">
                <a:latin typeface="Consolas" panose="020B0609020204030204" pitchFamily="49" charset="0"/>
              </a:rPr>
              <a:t>, </a:t>
            </a:r>
            <a:r>
              <a:rPr lang="en-US" altLang="en-US" sz="1650" dirty="0" err="1">
                <a:latin typeface="Consolas" panose="020B0609020204030204" pitchFamily="49" charset="0"/>
              </a:rPr>
              <a:t>str</a:t>
            </a:r>
            <a:r>
              <a:rPr lang="en-US" altLang="en-US" sz="1650" dirty="0">
                <a:latin typeface="Consolas" panose="020B0609020204030204" pitchFamily="49" charset="0"/>
              </a:rPr>
              <a:t>);	</a:t>
            </a:r>
            <a:r>
              <a:rPr lang="en-US" altLang="en-US" sz="1650" dirty="0">
                <a:solidFill>
                  <a:srgbClr val="00B050"/>
                </a:solidFill>
                <a:latin typeface="Consolas" panose="020B0609020204030204" pitchFamily="49" charset="0"/>
              </a:rPr>
              <a:t>// want "</a:t>
            </a:r>
            <a:r>
              <a:rPr lang="en-US" altLang="en-US" sz="1650" dirty="0" err="1">
                <a:solidFill>
                  <a:srgbClr val="00B050"/>
                </a:solidFill>
                <a:latin typeface="Consolas" panose="020B0609020204030204" pitchFamily="49" charset="0"/>
              </a:rPr>
              <a:t>aaaa</a:t>
            </a:r>
            <a:r>
              <a:rPr lang="en-US" altLang="en-US" sz="1650" dirty="0">
                <a:solidFill>
                  <a:srgbClr val="00B050"/>
                </a:solidFill>
                <a:latin typeface="Consolas" panose="020B0609020204030204" pitchFamily="49" charset="0"/>
              </a:rPr>
              <a:t>"</a:t>
            </a:r>
          </a:p>
          <a:p>
            <a:pPr>
              <a:lnSpc>
                <a:spcPct val="70000"/>
              </a:lnSpc>
              <a:buNone/>
            </a:pPr>
            <a:r>
              <a:rPr lang="en-US" altLang="en-US" sz="1650" b="0" dirty="0">
                <a:latin typeface="Consolas" panose="020B0609020204030204" pitchFamily="49" charset="0"/>
              </a:rPr>
              <a:t>    return 0;</a:t>
            </a:r>
          </a:p>
          <a:p>
            <a:pPr>
              <a:lnSpc>
                <a:spcPct val="70000"/>
              </a:lnSpc>
              <a:buNone/>
            </a:pPr>
            <a:r>
              <a:rPr lang="en-US" altLang="en-US" sz="1650" b="0" dirty="0">
                <a:latin typeface="Consolas" panose="020B0609020204030204" pitchFamily="49" charset="0"/>
              </a:rPr>
              <a:t>}</a:t>
            </a:r>
          </a:p>
          <a:p>
            <a:pPr>
              <a:lnSpc>
                <a:spcPct val="70000"/>
              </a:lnSpc>
              <a:buNone/>
            </a:pPr>
            <a:endParaRPr lang="en-US" altLang="en-US" sz="1650" b="0" dirty="0">
              <a:latin typeface="Consolas" panose="020B0609020204030204" pitchFamily="49" charset="0"/>
            </a:endParaRPr>
          </a:p>
        </p:txBody>
      </p:sp>
      <p:sp>
        <p:nvSpPr>
          <p:cNvPr id="33" name="Rectangle 32">
            <a:extLst>
              <a:ext uri="{FF2B5EF4-FFF2-40B4-BE49-F238E27FC236}">
                <a16:creationId xmlns:a16="http://schemas.microsoft.com/office/drawing/2014/main" id="{B363F8A3-58E1-8A4F-B8CC-35B3D20CBE47}"/>
              </a:ext>
            </a:extLst>
          </p:cNvPr>
          <p:cNvSpPr/>
          <p:nvPr/>
        </p:nvSpPr>
        <p:spPr bwMode="auto">
          <a:xfrm>
            <a:off x="7494606" y="2514600"/>
            <a:ext cx="34290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800" dirty="0"/>
              <a:t>1</a:t>
            </a:r>
            <a:endParaRPr lang="en-US" sz="1350" dirty="0">
              <a:latin typeface="Arial" panose="020B0604020202020204" pitchFamily="34" charset="0"/>
            </a:endParaRPr>
          </a:p>
        </p:txBody>
      </p:sp>
      <p:sp>
        <p:nvSpPr>
          <p:cNvPr id="34" name="Rectangle 33">
            <a:extLst>
              <a:ext uri="{FF2B5EF4-FFF2-40B4-BE49-F238E27FC236}">
                <a16:creationId xmlns:a16="http://schemas.microsoft.com/office/drawing/2014/main" id="{07811190-F278-4948-BC20-CFD0667E0F0D}"/>
              </a:ext>
            </a:extLst>
          </p:cNvPr>
          <p:cNvSpPr/>
          <p:nvPr/>
        </p:nvSpPr>
        <p:spPr bwMode="auto">
          <a:xfrm>
            <a:off x="7494607" y="2852568"/>
            <a:ext cx="628649"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latin typeface="Arial" panose="020B0604020202020204" pitchFamily="34" charset="0"/>
              </a:rPr>
              <a:t>0xfff0</a:t>
            </a:r>
          </a:p>
        </p:txBody>
      </p:sp>
      <p:sp>
        <p:nvSpPr>
          <p:cNvPr id="17" name="Left Brace 16">
            <a:extLst>
              <a:ext uri="{FF2B5EF4-FFF2-40B4-BE49-F238E27FC236}">
                <a16:creationId xmlns:a16="http://schemas.microsoft.com/office/drawing/2014/main" id="{42E499EC-A7DC-FD4C-9EA7-67876B1810C0}"/>
              </a:ext>
            </a:extLst>
          </p:cNvPr>
          <p:cNvSpPr/>
          <p:nvPr/>
        </p:nvSpPr>
        <p:spPr>
          <a:xfrm>
            <a:off x="6515100" y="2235011"/>
            <a:ext cx="285750" cy="900247"/>
          </a:xfrm>
          <a:prstGeom prst="leftBrace">
            <a:avLst>
              <a:gd name="adj1" fmla="val 8333"/>
              <a:gd name="adj2" fmla="val 5890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CB8C896-A59D-A140-A1A4-84CD80A736B5}"/>
              </a:ext>
            </a:extLst>
          </p:cNvPr>
          <p:cNvSpPr txBox="1"/>
          <p:nvPr/>
        </p:nvSpPr>
        <p:spPr>
          <a:xfrm>
            <a:off x="5898574" y="2627516"/>
            <a:ext cx="691215" cy="369332"/>
          </a:xfrm>
          <a:prstGeom prst="rect">
            <a:avLst/>
          </a:prstGeom>
          <a:noFill/>
        </p:spPr>
        <p:txBody>
          <a:bodyPr wrap="none" rtlCol="0">
            <a:spAutoFit/>
          </a:bodyPr>
          <a:lstStyle/>
          <a:p>
            <a:r>
              <a:rPr lang="en-US" sz="1800" dirty="0"/>
              <a:t>Stack</a:t>
            </a:r>
          </a:p>
        </p:txBody>
      </p:sp>
      <p:sp>
        <p:nvSpPr>
          <p:cNvPr id="22" name="Rectangle 21">
            <a:extLst>
              <a:ext uri="{FF2B5EF4-FFF2-40B4-BE49-F238E27FC236}">
                <a16:creationId xmlns:a16="http://schemas.microsoft.com/office/drawing/2014/main" id="{DD63F393-7D20-A945-9762-83E951CF2416}"/>
              </a:ext>
            </a:extLst>
          </p:cNvPr>
          <p:cNvSpPr/>
          <p:nvPr/>
        </p:nvSpPr>
        <p:spPr bwMode="auto">
          <a:xfrm>
            <a:off x="8172451" y="2506231"/>
            <a:ext cx="642321" cy="2335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r>
              <a:rPr lang="en-US" sz="1350" dirty="0">
                <a:solidFill>
                  <a:srgbClr val="FF0000"/>
                </a:solidFill>
                <a:latin typeface="Arial" panose="020B0604020202020204" pitchFamily="34" charset="0"/>
              </a:rPr>
              <a:t>0xed0</a:t>
            </a:r>
          </a:p>
        </p:txBody>
      </p:sp>
      <p:sp>
        <p:nvSpPr>
          <p:cNvPr id="29" name="TextBox 28">
            <a:extLst>
              <a:ext uri="{FF2B5EF4-FFF2-40B4-BE49-F238E27FC236}">
                <a16:creationId xmlns:a16="http://schemas.microsoft.com/office/drawing/2014/main" id="{DDCC9226-FAE0-CD4D-91D3-9903FFF508B9}"/>
              </a:ext>
            </a:extLst>
          </p:cNvPr>
          <p:cNvSpPr txBox="1"/>
          <p:nvPr/>
        </p:nvSpPr>
        <p:spPr>
          <a:xfrm>
            <a:off x="7037405" y="4456405"/>
            <a:ext cx="1828799" cy="1754326"/>
          </a:xfrm>
          <a:prstGeom prst="rect">
            <a:avLst/>
          </a:prstGeom>
          <a:solidFill>
            <a:srgbClr val="D27BD6">
              <a:alpha val="63137"/>
            </a:srgbClr>
          </a:solidFill>
          <a:ln>
            <a:solidFill>
              <a:schemeClr val="tx1"/>
            </a:solidFill>
          </a:ln>
        </p:spPr>
        <p:txBody>
          <a:bodyPr wrap="square" rtlCol="0">
            <a:spAutoFit/>
          </a:bodyPr>
          <a:lstStyle/>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dirty="0">
              <a:latin typeface="+mn-lt"/>
              <a:cs typeface="Courier New" panose="02070309020205020404" pitchFamily="49" charset="0"/>
            </a:endParaRPr>
          </a:p>
          <a:p>
            <a:pPr algn="l"/>
            <a:endParaRPr lang="en-US" sz="1800" b="0" dirty="0">
              <a:latin typeface="+mn-lt"/>
              <a:cs typeface="Courier New" panose="02070309020205020404" pitchFamily="49" charset="0"/>
            </a:endParaRPr>
          </a:p>
          <a:p>
            <a:pPr algn="l"/>
            <a:endParaRPr lang="en-US" sz="1800" b="0" dirty="0">
              <a:latin typeface="+mn-lt"/>
              <a:cs typeface="Courier New" panose="02070309020205020404" pitchFamily="49" charset="0"/>
            </a:endParaRPr>
          </a:p>
        </p:txBody>
      </p:sp>
      <p:graphicFrame>
        <p:nvGraphicFramePr>
          <p:cNvPr id="25" name="Table 24">
            <a:extLst>
              <a:ext uri="{FF2B5EF4-FFF2-40B4-BE49-F238E27FC236}">
                <a16:creationId xmlns:a16="http://schemas.microsoft.com/office/drawing/2014/main" id="{AF04EF7D-B38A-E545-97E3-FEDD81F2D790}"/>
              </a:ext>
            </a:extLst>
          </p:cNvPr>
          <p:cNvGraphicFramePr>
            <a:graphicFrameLocks noGrp="1"/>
          </p:cNvGraphicFramePr>
          <p:nvPr/>
        </p:nvGraphicFramePr>
        <p:xfrm>
          <a:off x="7600950" y="4468145"/>
          <a:ext cx="352425" cy="1257300"/>
        </p:xfrm>
        <a:graphic>
          <a:graphicData uri="http://schemas.openxmlformats.org/drawingml/2006/table">
            <a:tbl>
              <a:tblPr firstRow="1" bandRow="1">
                <a:tableStyleId>{5940675A-B579-460E-94D1-54222C63F5DA}</a:tableStyleId>
              </a:tblPr>
              <a:tblGrid>
                <a:gridCol w="352425">
                  <a:extLst>
                    <a:ext uri="{9D8B030D-6E8A-4147-A177-3AD203B41FA5}">
                      <a16:colId xmlns:a16="http://schemas.microsoft.com/office/drawing/2014/main" val="1629619811"/>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'\0'</a:t>
                      </a:r>
                    </a:p>
                  </a:txBody>
                  <a:tcPr marL="68580" marR="68580" marT="34290" marB="34290">
                    <a:solidFill>
                      <a:schemeClr val="bg1"/>
                    </a:solidFill>
                  </a:tcPr>
                </a:tc>
                <a:extLst>
                  <a:ext uri="{0D108BD9-81ED-4DB2-BD59-A6C34878D82A}">
                    <a16:rowId xmlns:a16="http://schemas.microsoft.com/office/drawing/2014/main" val="273072265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8405059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507624016"/>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1218194539"/>
                  </a:ext>
                </a:extLst>
              </a:tr>
              <a:tr h="251460">
                <a:tc>
                  <a:txBody>
                    <a:bodyPr/>
                    <a:lstStyle/>
                    <a:p>
                      <a:r>
                        <a:rPr lang="en-US" sz="1200" dirty="0">
                          <a:latin typeface="Arial" panose="020B0604020202020204" pitchFamily="34" charset="0"/>
                          <a:cs typeface="Arial" panose="020B0604020202020204" pitchFamily="34" charset="0"/>
                        </a:rPr>
                        <a:t>'a'</a:t>
                      </a:r>
                    </a:p>
                  </a:txBody>
                  <a:tcPr marL="68580" marR="68580" marT="34290" marB="34290">
                    <a:solidFill>
                      <a:schemeClr val="bg1"/>
                    </a:solidFill>
                  </a:tcPr>
                </a:tc>
                <a:extLst>
                  <a:ext uri="{0D108BD9-81ED-4DB2-BD59-A6C34878D82A}">
                    <a16:rowId xmlns:a16="http://schemas.microsoft.com/office/drawing/2014/main" val="3254138596"/>
                  </a:ext>
                </a:extLst>
              </a:tr>
            </a:tbl>
          </a:graphicData>
        </a:graphic>
      </p:graphicFrame>
      <p:sp>
        <p:nvSpPr>
          <p:cNvPr id="30" name="Left Brace 29">
            <a:extLst>
              <a:ext uri="{FF2B5EF4-FFF2-40B4-BE49-F238E27FC236}">
                <a16:creationId xmlns:a16="http://schemas.microsoft.com/office/drawing/2014/main" id="{59A660B7-1151-F549-A5AC-E3007E569442}"/>
              </a:ext>
            </a:extLst>
          </p:cNvPr>
          <p:cNvSpPr/>
          <p:nvPr/>
        </p:nvSpPr>
        <p:spPr>
          <a:xfrm>
            <a:off x="6515100" y="4453056"/>
            <a:ext cx="285750" cy="1315745"/>
          </a:xfrm>
          <a:prstGeom prst="leftBrace">
            <a:avLst>
              <a:gd name="adj1" fmla="val 8333"/>
              <a:gd name="adj2" fmla="val 2938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1" name="TextBox 30">
            <a:extLst>
              <a:ext uri="{FF2B5EF4-FFF2-40B4-BE49-F238E27FC236}">
                <a16:creationId xmlns:a16="http://schemas.microsoft.com/office/drawing/2014/main" id="{0943C27F-A31B-9647-9D0D-9266D0CB7DE9}"/>
              </a:ext>
            </a:extLst>
          </p:cNvPr>
          <p:cNvSpPr txBox="1"/>
          <p:nvPr/>
        </p:nvSpPr>
        <p:spPr>
          <a:xfrm>
            <a:off x="5902477" y="4694574"/>
            <a:ext cx="647934" cy="369332"/>
          </a:xfrm>
          <a:prstGeom prst="rect">
            <a:avLst/>
          </a:prstGeom>
          <a:noFill/>
        </p:spPr>
        <p:txBody>
          <a:bodyPr wrap="none" rtlCol="0">
            <a:spAutoFit/>
          </a:bodyPr>
          <a:lstStyle/>
          <a:p>
            <a:r>
              <a:rPr lang="en-US" sz="1800" dirty="0"/>
              <a:t>Heap</a:t>
            </a:r>
          </a:p>
        </p:txBody>
      </p:sp>
      <p:sp>
        <p:nvSpPr>
          <p:cNvPr id="35" name="Freeform 34">
            <a:extLst>
              <a:ext uri="{FF2B5EF4-FFF2-40B4-BE49-F238E27FC236}">
                <a16:creationId xmlns:a16="http://schemas.microsoft.com/office/drawing/2014/main" id="{9EEA4325-A793-774F-B007-2AAC71694ADD}"/>
              </a:ext>
            </a:extLst>
          </p:cNvPr>
          <p:cNvSpPr/>
          <p:nvPr/>
        </p:nvSpPr>
        <p:spPr>
          <a:xfrm>
            <a:off x="7998143" y="2674620"/>
            <a:ext cx="1004670" cy="3003859"/>
          </a:xfrm>
          <a:custGeom>
            <a:avLst/>
            <a:gdLst>
              <a:gd name="connsiteX0" fmla="*/ 994410 w 1339560"/>
              <a:gd name="connsiteY0" fmla="*/ 0 h 4005145"/>
              <a:gd name="connsiteX1" fmla="*/ 1337310 w 1339560"/>
              <a:gd name="connsiteY1" fmla="*/ 1440180 h 4005145"/>
              <a:gd name="connsiteX2" fmla="*/ 845820 w 1339560"/>
              <a:gd name="connsiteY2" fmla="*/ 3646170 h 4005145"/>
              <a:gd name="connsiteX3" fmla="*/ 0 w 1339560"/>
              <a:gd name="connsiteY3" fmla="*/ 4000500 h 4005145"/>
              <a:gd name="connsiteX4" fmla="*/ 0 w 1339560"/>
              <a:gd name="connsiteY4" fmla="*/ 4000500 h 4005145"/>
              <a:gd name="connsiteX5" fmla="*/ 0 w 1339560"/>
              <a:gd name="connsiteY5" fmla="*/ 4000500 h 400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560" h="4005145">
                <a:moveTo>
                  <a:pt x="994410" y="0"/>
                </a:moveTo>
                <a:cubicBezTo>
                  <a:pt x="1178242" y="416242"/>
                  <a:pt x="1362075" y="832485"/>
                  <a:pt x="1337310" y="1440180"/>
                </a:cubicBezTo>
                <a:cubicBezTo>
                  <a:pt x="1312545" y="2047875"/>
                  <a:pt x="1068705" y="3219450"/>
                  <a:pt x="845820" y="3646170"/>
                </a:cubicBezTo>
                <a:cubicBezTo>
                  <a:pt x="622935" y="4072890"/>
                  <a:pt x="0" y="4000500"/>
                  <a:pt x="0" y="4000500"/>
                </a:cubicBezTo>
                <a:lnTo>
                  <a:pt x="0" y="4000500"/>
                </a:lnTo>
                <a:lnTo>
                  <a:pt x="0" y="4000500"/>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64060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A713-F72E-64DE-9554-A2A8FE5BD2B0}"/>
              </a:ext>
            </a:extLst>
          </p:cNvPr>
          <p:cNvSpPr>
            <a:spLocks noGrp="1"/>
          </p:cNvSpPr>
          <p:nvPr>
            <p:ph type="title"/>
          </p:nvPr>
        </p:nvSpPr>
        <p:spPr/>
        <p:txBody>
          <a:bodyPr/>
          <a:lstStyle/>
          <a:p>
            <a:r>
              <a:rPr lang="en-US" dirty="0"/>
              <a:t>Demo: Stack vs Heap Performance</a:t>
            </a:r>
          </a:p>
        </p:txBody>
      </p:sp>
      <p:sp>
        <p:nvSpPr>
          <p:cNvPr id="3" name="Content Placeholder 2">
            <a:extLst>
              <a:ext uri="{FF2B5EF4-FFF2-40B4-BE49-F238E27FC236}">
                <a16:creationId xmlns:a16="http://schemas.microsoft.com/office/drawing/2014/main" id="{5DA1B530-4505-788D-B17B-8CDEEBC87A3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84E107B-9673-9883-9E29-A6C8BEA04101}"/>
              </a:ext>
            </a:extLst>
          </p:cNvPr>
          <p:cNvSpPr>
            <a:spLocks noGrp="1"/>
          </p:cNvSpPr>
          <p:nvPr>
            <p:ph type="sldNum" sz="quarter" idx="10"/>
          </p:nvPr>
        </p:nvSpPr>
        <p:spPr/>
        <p:txBody>
          <a:bodyPr/>
          <a:lstStyle/>
          <a:p>
            <a:fld id="{7CBE8339-D2AD-46DC-A898-FD1E949067F0}" type="slidenum">
              <a:rPr lang="en-US" smtClean="0"/>
              <a:pPr/>
              <a:t>64</a:t>
            </a:fld>
            <a:endParaRPr lang="en-US" dirty="0"/>
          </a:p>
        </p:txBody>
      </p:sp>
    </p:spTree>
    <p:extLst>
      <p:ext uri="{BB962C8B-B14F-4D97-AF65-F5344CB8AC3E}">
        <p14:creationId xmlns:p14="http://schemas.microsoft.com/office/powerpoint/2010/main" val="3028718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Bit-Level Operations in C</a:t>
            </a:r>
          </a:p>
        </p:txBody>
      </p:sp>
      <p:sp>
        <p:nvSpPr>
          <p:cNvPr id="3" name="Content Placeholder 2"/>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&amp;</a:t>
            </a:r>
            <a:r>
              <a:rPr lang="en-US" dirty="0">
                <a:cs typeface="Calibri" panose="020F0502020204030204" pitchFamily="34" charset="0"/>
              </a:rPr>
              <a:t> (AND)</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 (OR)</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 (XOR)</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 (NOT)</a:t>
            </a:r>
          </a:p>
          <a:p>
            <a:pPr lvl="1"/>
            <a:r>
              <a:rPr lang="en-US" dirty="0"/>
              <a:t>View arguments as bit vectors, apply operations bitwise</a:t>
            </a:r>
          </a:p>
          <a:p>
            <a:pPr lvl="1"/>
            <a:r>
              <a:rPr lang="en-US" dirty="0"/>
              <a:t>Apply to any “integral” data type</a:t>
            </a:r>
          </a:p>
          <a:p>
            <a:pPr lvl="2"/>
            <a:r>
              <a:rPr lang="en-US" dirty="0">
                <a:latin typeface="Courier New" panose="02070309020205020404" pitchFamily="49" charset="0"/>
                <a:cs typeface="Courier New" panose="02070309020205020404" pitchFamily="49" charset="0"/>
              </a:rPr>
              <a:t>long</a:t>
            </a:r>
            <a:r>
              <a:rPr lang="en-US" dirty="0"/>
              <a:t>,  </a:t>
            </a:r>
            <a:r>
              <a:rPr lang="en-US" dirty="0" err="1">
                <a:latin typeface="Courier New" panose="02070309020205020404" pitchFamily="49" charset="0"/>
                <a:cs typeface="Courier New" panose="02070309020205020404" pitchFamily="49" charset="0"/>
              </a:rPr>
              <a:t>int</a:t>
            </a:r>
            <a:r>
              <a:rPr lang="en-US" dirty="0"/>
              <a:t>,  </a:t>
            </a:r>
            <a:r>
              <a:rPr lang="en-US" dirty="0">
                <a:latin typeface="Courier New" panose="02070309020205020404" pitchFamily="49" charset="0"/>
                <a:cs typeface="Courier New" panose="02070309020205020404" pitchFamily="49" charset="0"/>
              </a:rPr>
              <a:t>short</a:t>
            </a:r>
            <a:r>
              <a:rPr lang="en-US" dirty="0"/>
              <a:t>,  </a:t>
            </a:r>
            <a:r>
              <a:rPr lang="en-US" dirty="0">
                <a:latin typeface="Courier New" panose="02070309020205020404" pitchFamily="49" charset="0"/>
                <a:cs typeface="Courier New" panose="02070309020205020404" pitchFamily="49" charset="0"/>
              </a:rPr>
              <a:t>char</a:t>
            </a:r>
            <a:r>
              <a:rPr lang="en-US" dirty="0"/>
              <a:t>,  </a:t>
            </a:r>
            <a:r>
              <a:rPr lang="en-US" dirty="0">
                <a:latin typeface="Courier New" panose="02070309020205020404" pitchFamily="49" charset="0"/>
                <a:cs typeface="Courier New" panose="02070309020205020404" pitchFamily="49" charset="0"/>
              </a:rPr>
              <a:t>unsigned</a:t>
            </a:r>
          </a:p>
          <a:p>
            <a:r>
              <a:rPr lang="en-US" dirty="0"/>
              <a:t>Examples with </a:t>
            </a:r>
            <a:r>
              <a:rPr lang="en-US" dirty="0">
                <a:latin typeface="Courier New" panose="02070309020205020404" pitchFamily="49" charset="0"/>
                <a:cs typeface="Courier New" panose="02070309020205020404" pitchFamily="49" charset="0"/>
              </a:rPr>
              <a:t>char a, b, c;</a:t>
            </a:r>
          </a:p>
          <a:p>
            <a:pPr lvl="1"/>
            <a:r>
              <a:rPr lang="en-US" sz="2000" dirty="0">
                <a:latin typeface="Courier New" panose="02070309020205020404" pitchFamily="49" charset="0"/>
                <a:cs typeface="Courier New" panose="02070309020205020404" pitchFamily="49" charset="0"/>
              </a:rPr>
              <a:t>a = (char) 0x41;	// 0x41-&gt;0b 0100 0001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b = ~a;			//       0b          -&gt;0x</a:t>
            </a:r>
          </a:p>
          <a:p>
            <a:pPr lvl="1"/>
            <a:r>
              <a:rPr lang="en-US" sz="2000" dirty="0">
                <a:latin typeface="Courier New" panose="02070309020205020404" pitchFamily="49" charset="0"/>
                <a:cs typeface="Courier New" panose="02070309020205020404" pitchFamily="49" charset="0"/>
              </a:rPr>
              <a:t>a = (char) 0x69;	// 0x69-&gt;0b 0110 1001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b = (char) 0x55;	// 0x55-&gt;0b 0101 0101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c = a &amp; b;		//       0b          -&gt;0x  </a:t>
            </a:r>
          </a:p>
          <a:p>
            <a:pPr lvl="1"/>
            <a:r>
              <a:rPr lang="en-US" sz="2000" dirty="0">
                <a:latin typeface="Courier New" panose="02070309020205020404" pitchFamily="49" charset="0"/>
                <a:cs typeface="Courier New" panose="02070309020205020404" pitchFamily="49" charset="0"/>
              </a:rPr>
              <a:t>a = (char) 0x41;	// 0x41-&gt;0b 0100 0001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b = a;			//       0b 0100 0001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c = a ^ b;		//       0b          -&gt;0x</a:t>
            </a:r>
          </a:p>
        </p:txBody>
      </p:sp>
      <p:sp>
        <p:nvSpPr>
          <p:cNvPr id="4" name="Slide Number Placeholder 3"/>
          <p:cNvSpPr>
            <a:spLocks noGrp="1"/>
          </p:cNvSpPr>
          <p:nvPr>
            <p:ph type="sldNum" sz="quarter" idx="10"/>
          </p:nvPr>
        </p:nvSpPr>
        <p:spPr/>
        <p:txBody>
          <a:bodyPr/>
          <a:lstStyle/>
          <a:p>
            <a:fld id="{FCE80258-DC00-4EB7-9E0E-1FD39B8D824A}" type="slidenum">
              <a:rPr lang="en-US" smtClean="0"/>
              <a:t>65</a:t>
            </a:fld>
            <a:endParaRPr lang="en-US"/>
          </a:p>
        </p:txBody>
      </p:sp>
    </p:spTree>
    <p:extLst>
      <p:ext uri="{BB962C8B-B14F-4D97-AF65-F5344CB8AC3E}">
        <p14:creationId xmlns:p14="http://schemas.microsoft.com/office/powerpoint/2010/main" val="547486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8C-E1D1-0F6D-B3F5-7502332B2A9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D0E69AE-E009-DB5D-58A3-981B108EF6C2}"/>
              </a:ext>
            </a:extLst>
          </p:cNvPr>
          <p:cNvSpPr>
            <a:spLocks noGrp="1"/>
          </p:cNvSpPr>
          <p:nvPr>
            <p:ph type="sldNum" sz="quarter" idx="10"/>
          </p:nvPr>
        </p:nvSpPr>
        <p:spPr/>
        <p:txBody>
          <a:bodyPr/>
          <a:lstStyle/>
          <a:p>
            <a:fld id="{7CBE8339-D2AD-46DC-A898-FD1E949067F0}" type="slidenum">
              <a:rPr lang="en-US" smtClean="0"/>
              <a:pPr/>
              <a:t>66</a:t>
            </a:fld>
            <a:endParaRPr lang="en-US" dirty="0"/>
          </a:p>
        </p:txBody>
      </p:sp>
      <p:graphicFrame>
        <p:nvGraphicFramePr>
          <p:cNvPr id="5" name="Google Shape;996;p48">
            <a:extLst>
              <a:ext uri="{FF2B5EF4-FFF2-40B4-BE49-F238E27FC236}">
                <a16:creationId xmlns:a16="http://schemas.microsoft.com/office/drawing/2014/main" id="{B9CD8707-419C-9E04-2D44-8182501F75D6}"/>
              </a:ext>
            </a:extLst>
          </p:cNvPr>
          <p:cNvGraphicFramePr/>
          <p:nvPr>
            <p:extLst>
              <p:ext uri="{D42A27DB-BD31-4B8C-83A1-F6EECF244321}">
                <p14:modId xmlns:p14="http://schemas.microsoft.com/office/powerpoint/2010/main" val="4272284760"/>
              </p:ext>
            </p:extLst>
          </p:nvPr>
        </p:nvGraphicFramePr>
        <p:xfrm>
          <a:off x="6172200" y="1303108"/>
          <a:ext cx="2819400" cy="2438400"/>
        </p:xfrm>
        <a:graphic>
          <a:graphicData uri="http://schemas.openxmlformats.org/drawingml/2006/table">
            <a:tbl>
              <a:tblPr>
                <a:noFill/>
              </a:tblPr>
              <a:tblGrid>
                <a:gridCol w="550690">
                  <a:extLst>
                    <a:ext uri="{9D8B030D-6E8A-4147-A177-3AD203B41FA5}">
                      <a16:colId xmlns:a16="http://schemas.microsoft.com/office/drawing/2014/main" val="20000"/>
                    </a:ext>
                  </a:extLst>
                </a:gridCol>
                <a:gridCol w="521013">
                  <a:extLst>
                    <a:ext uri="{9D8B030D-6E8A-4147-A177-3AD203B41FA5}">
                      <a16:colId xmlns:a16="http://schemas.microsoft.com/office/drawing/2014/main" val="20001"/>
                    </a:ext>
                  </a:extLst>
                </a:gridCol>
                <a:gridCol w="1747697">
                  <a:extLst>
                    <a:ext uri="{9D8B030D-6E8A-4147-A177-3AD203B41FA5}">
                      <a16:colId xmlns:a16="http://schemas.microsoft.com/office/drawing/2014/main" val="20002"/>
                    </a:ext>
                  </a:extLst>
                </a:gridCol>
              </a:tblGrid>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a:t>a</a:t>
                      </a:r>
                      <a:endParaRPr sz="3200" b="1" u="none" strike="noStrike" cap="none"/>
                    </a:p>
                  </a:txBody>
                  <a:tcPr marL="0" marR="0" marT="0" marB="0">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a:t>b</a:t>
                      </a:r>
                      <a:endParaRPr sz="3200" b="1" u="none" strike="noStrike" cap="none"/>
                    </a:p>
                  </a:txBody>
                  <a:tcPr marL="0" marR="0" marT="0" marB="0">
                    <a:lnR w="38100" cap="flat" cmpd="sng">
                      <a:solidFill>
                        <a:schemeClr val="dk1"/>
                      </a:solidFill>
                      <a:prstDash val="solid"/>
                      <a:round/>
                      <a:headEnd type="none" w="sm" len="sm"/>
                      <a:tailEnd type="none" w="sm" len="sm"/>
                    </a:lnR>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t>a &amp; b</a:t>
                      </a:r>
                      <a:endParaRPr sz="3200" b="1" u="none" strike="noStrike" cap="none" dirty="0"/>
                    </a:p>
                  </a:txBody>
                  <a:tcPr marL="0" marR="0" marT="0" marB="0">
                    <a:lnL w="38100" cap="flat" cmpd="sng">
                      <a:solidFill>
                        <a:schemeClr val="dk1"/>
                      </a:solidFill>
                      <a:prstDash val="solid"/>
                      <a:round/>
                      <a:headEnd type="none" w="sm" len="sm"/>
                      <a:tailEnd type="none" w="sm" len="sm"/>
                    </a:lnL>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graphicFrame>
        <p:nvGraphicFramePr>
          <p:cNvPr id="6" name="Google Shape;997;p48">
            <a:extLst>
              <a:ext uri="{FF2B5EF4-FFF2-40B4-BE49-F238E27FC236}">
                <a16:creationId xmlns:a16="http://schemas.microsoft.com/office/drawing/2014/main" id="{0D728F15-E989-2E9D-7E20-5309F45B0E4F}"/>
              </a:ext>
            </a:extLst>
          </p:cNvPr>
          <p:cNvGraphicFramePr/>
          <p:nvPr>
            <p:extLst>
              <p:ext uri="{D42A27DB-BD31-4B8C-83A1-F6EECF244321}">
                <p14:modId xmlns:p14="http://schemas.microsoft.com/office/powerpoint/2010/main" val="1212247088"/>
              </p:ext>
            </p:extLst>
          </p:nvPr>
        </p:nvGraphicFramePr>
        <p:xfrm>
          <a:off x="588264" y="4055393"/>
          <a:ext cx="2383537" cy="2438400"/>
        </p:xfrm>
        <a:graphic>
          <a:graphicData uri="http://schemas.openxmlformats.org/drawingml/2006/table">
            <a:tbl>
              <a:tblPr>
                <a:noFill/>
              </a:tblPr>
              <a:tblGrid>
                <a:gridCol w="634834">
                  <a:extLst>
                    <a:ext uri="{9D8B030D-6E8A-4147-A177-3AD203B41FA5}">
                      <a16:colId xmlns:a16="http://schemas.microsoft.com/office/drawing/2014/main" val="20000"/>
                    </a:ext>
                  </a:extLst>
                </a:gridCol>
                <a:gridCol w="569163">
                  <a:extLst>
                    <a:ext uri="{9D8B030D-6E8A-4147-A177-3AD203B41FA5}">
                      <a16:colId xmlns:a16="http://schemas.microsoft.com/office/drawing/2014/main" val="20001"/>
                    </a:ext>
                  </a:extLst>
                </a:gridCol>
                <a:gridCol w="1179540">
                  <a:extLst>
                    <a:ext uri="{9D8B030D-6E8A-4147-A177-3AD203B41FA5}">
                      <a16:colId xmlns:a16="http://schemas.microsoft.com/office/drawing/2014/main" val="20002"/>
                    </a:ext>
                  </a:extLst>
                </a:gridCol>
              </a:tblGrid>
              <a:tr h="182875">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t>a</a:t>
                      </a:r>
                      <a:endParaRPr sz="3200" b="1" u="none" strike="noStrike" cap="none" dirty="0"/>
                    </a:p>
                  </a:txBody>
                  <a:tcPr marL="0" marR="0" marT="0" marB="0">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t>b</a:t>
                      </a:r>
                      <a:endParaRPr sz="3200" b="1" u="none" strike="noStrike" cap="none" dirty="0"/>
                    </a:p>
                  </a:txBody>
                  <a:tcPr marL="0" marR="0" marT="0" marB="0">
                    <a:lnR w="38100" cap="flat" cmpd="sng">
                      <a:solidFill>
                        <a:schemeClr val="dk1"/>
                      </a:solidFill>
                      <a:prstDash val="solid"/>
                      <a:round/>
                      <a:headEnd type="none" w="sm" len="sm"/>
                      <a:tailEnd type="none" w="sm" len="sm"/>
                    </a:lnR>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t>a OR b</a:t>
                      </a:r>
                      <a:endParaRPr sz="3200" b="1" u="none" strike="noStrike" cap="none" dirty="0"/>
                    </a:p>
                  </a:txBody>
                  <a:tcPr marL="0" marR="0" marT="0" marB="0">
                    <a:lnL w="38100" cap="flat" cmpd="sng">
                      <a:solidFill>
                        <a:schemeClr val="dk1"/>
                      </a:solidFill>
                      <a:prstDash val="solid"/>
                      <a:round/>
                      <a:headEnd type="none" w="sm" len="sm"/>
                      <a:tailEnd type="none" w="sm" len="sm"/>
                    </a:lnL>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2875">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82875">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182875">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182875">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graphicFrame>
        <p:nvGraphicFramePr>
          <p:cNvPr id="7" name="Google Shape;998;p48">
            <a:extLst>
              <a:ext uri="{FF2B5EF4-FFF2-40B4-BE49-F238E27FC236}">
                <a16:creationId xmlns:a16="http://schemas.microsoft.com/office/drawing/2014/main" id="{011A2E2F-EE42-4521-AC81-34F5ADB6FAD9}"/>
              </a:ext>
            </a:extLst>
          </p:cNvPr>
          <p:cNvGraphicFramePr/>
          <p:nvPr>
            <p:extLst>
              <p:ext uri="{D42A27DB-BD31-4B8C-83A1-F6EECF244321}">
                <p14:modId xmlns:p14="http://schemas.microsoft.com/office/powerpoint/2010/main" val="1509211804"/>
              </p:ext>
            </p:extLst>
          </p:nvPr>
        </p:nvGraphicFramePr>
        <p:xfrm>
          <a:off x="357018" y="1735732"/>
          <a:ext cx="1676400" cy="1463040"/>
        </p:xfrm>
        <a:graphic>
          <a:graphicData uri="http://schemas.openxmlformats.org/drawingml/2006/table">
            <a:tbl>
              <a:tblPr>
                <a:noFil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306524">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a:t>a</a:t>
                      </a:r>
                      <a:endParaRPr sz="3200" b="1" u="none" strike="noStrike" cap="none"/>
                    </a:p>
                  </a:txBody>
                  <a:tcPr marL="0" marR="0" marT="0" marB="0">
                    <a:lnR w="38100" cap="flat" cmpd="sng">
                      <a:solidFill>
                        <a:schemeClr val="dk1"/>
                      </a:solidFill>
                      <a:prstDash val="solid"/>
                      <a:round/>
                      <a:headEnd type="none" w="sm" len="sm"/>
                      <a:tailEnd type="none" w="sm" len="sm"/>
                    </a:lnR>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t>~ a</a:t>
                      </a:r>
                      <a:endParaRPr sz="3200" b="1" u="none" strike="noStrike" cap="none" dirty="0"/>
                    </a:p>
                  </a:txBody>
                  <a:tcPr marL="0" marR="0" marT="0" marB="0">
                    <a:lnL w="38100" cap="flat" cmpd="sng">
                      <a:solidFill>
                        <a:schemeClr val="dk1"/>
                      </a:solidFill>
                      <a:prstDash val="solid"/>
                      <a:round/>
                      <a:headEnd type="none" w="sm" len="sm"/>
                      <a:tailEnd type="none" w="sm" len="sm"/>
                    </a:lnL>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6524">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06524">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85BF50B4-080C-1A1D-3104-6887745BE63E}"/>
              </a:ext>
            </a:extLst>
          </p:cNvPr>
          <p:cNvSpPr txBox="1"/>
          <p:nvPr/>
        </p:nvSpPr>
        <p:spPr>
          <a:xfrm>
            <a:off x="833628" y="1274067"/>
            <a:ext cx="4576572" cy="461665"/>
          </a:xfrm>
          <a:prstGeom prst="rect">
            <a:avLst/>
          </a:prstGeom>
          <a:noFill/>
        </p:spPr>
        <p:txBody>
          <a:bodyPr wrap="square">
            <a:spAutoFit/>
          </a:bodyPr>
          <a:lstStyle/>
          <a:p>
            <a:r>
              <a:rPr lang="en-US" sz="2400" b="1" u="none" strike="noStrike" cap="none" dirty="0"/>
              <a:t>NOT</a:t>
            </a:r>
            <a:endParaRPr lang="en-US" dirty="0"/>
          </a:p>
        </p:txBody>
      </p:sp>
      <p:sp>
        <p:nvSpPr>
          <p:cNvPr id="11" name="TextBox 10">
            <a:extLst>
              <a:ext uri="{FF2B5EF4-FFF2-40B4-BE49-F238E27FC236}">
                <a16:creationId xmlns:a16="http://schemas.microsoft.com/office/drawing/2014/main" id="{C500C417-AAAB-6838-8678-04D5F5D77114}"/>
              </a:ext>
            </a:extLst>
          </p:cNvPr>
          <p:cNvSpPr txBox="1"/>
          <p:nvPr/>
        </p:nvSpPr>
        <p:spPr>
          <a:xfrm>
            <a:off x="5410200" y="1246448"/>
            <a:ext cx="4576572" cy="461665"/>
          </a:xfrm>
          <a:prstGeom prst="rect">
            <a:avLst/>
          </a:prstGeom>
          <a:noFill/>
        </p:spPr>
        <p:txBody>
          <a:bodyPr wrap="square">
            <a:spAutoFit/>
          </a:bodyPr>
          <a:lstStyle/>
          <a:p>
            <a:r>
              <a:rPr lang="en-US" sz="2400" b="1" u="none" strike="noStrike" cap="none" dirty="0"/>
              <a:t>AND</a:t>
            </a:r>
            <a:endParaRPr lang="en-US" dirty="0"/>
          </a:p>
        </p:txBody>
      </p:sp>
      <p:sp>
        <p:nvSpPr>
          <p:cNvPr id="12" name="TextBox 11">
            <a:extLst>
              <a:ext uri="{FF2B5EF4-FFF2-40B4-BE49-F238E27FC236}">
                <a16:creationId xmlns:a16="http://schemas.microsoft.com/office/drawing/2014/main" id="{640EFB3F-95E3-46DB-B92D-D420184BB391}"/>
              </a:ext>
            </a:extLst>
          </p:cNvPr>
          <p:cNvSpPr txBox="1"/>
          <p:nvPr/>
        </p:nvSpPr>
        <p:spPr>
          <a:xfrm>
            <a:off x="3883914" y="4055393"/>
            <a:ext cx="4576572" cy="461665"/>
          </a:xfrm>
          <a:prstGeom prst="rect">
            <a:avLst/>
          </a:prstGeom>
          <a:noFill/>
        </p:spPr>
        <p:txBody>
          <a:bodyPr wrap="square">
            <a:spAutoFit/>
          </a:bodyPr>
          <a:lstStyle/>
          <a:p>
            <a:r>
              <a:rPr lang="en-US" sz="2400" b="1" u="none" strike="noStrike" cap="none" dirty="0"/>
              <a:t>XOR</a:t>
            </a:r>
            <a:endParaRPr lang="en-US" dirty="0"/>
          </a:p>
        </p:txBody>
      </p:sp>
      <p:graphicFrame>
        <p:nvGraphicFramePr>
          <p:cNvPr id="13" name="Google Shape;996;p48">
            <a:extLst>
              <a:ext uri="{FF2B5EF4-FFF2-40B4-BE49-F238E27FC236}">
                <a16:creationId xmlns:a16="http://schemas.microsoft.com/office/drawing/2014/main" id="{1652291D-78D2-44E5-F77B-DB09CEB05DA5}"/>
              </a:ext>
            </a:extLst>
          </p:cNvPr>
          <p:cNvGraphicFramePr/>
          <p:nvPr>
            <p:extLst>
              <p:ext uri="{D42A27DB-BD31-4B8C-83A1-F6EECF244321}">
                <p14:modId xmlns:p14="http://schemas.microsoft.com/office/powerpoint/2010/main" val="2925553021"/>
              </p:ext>
            </p:extLst>
          </p:nvPr>
        </p:nvGraphicFramePr>
        <p:xfrm>
          <a:off x="4762500" y="4053840"/>
          <a:ext cx="2819400" cy="2438400"/>
        </p:xfrm>
        <a:graphic>
          <a:graphicData uri="http://schemas.openxmlformats.org/drawingml/2006/table">
            <a:tbl>
              <a:tblPr>
                <a:noFill/>
              </a:tblPr>
              <a:tblGrid>
                <a:gridCol w="550690">
                  <a:extLst>
                    <a:ext uri="{9D8B030D-6E8A-4147-A177-3AD203B41FA5}">
                      <a16:colId xmlns:a16="http://schemas.microsoft.com/office/drawing/2014/main" val="20000"/>
                    </a:ext>
                  </a:extLst>
                </a:gridCol>
                <a:gridCol w="521013">
                  <a:extLst>
                    <a:ext uri="{9D8B030D-6E8A-4147-A177-3AD203B41FA5}">
                      <a16:colId xmlns:a16="http://schemas.microsoft.com/office/drawing/2014/main" val="20001"/>
                    </a:ext>
                  </a:extLst>
                </a:gridCol>
                <a:gridCol w="1747697">
                  <a:extLst>
                    <a:ext uri="{9D8B030D-6E8A-4147-A177-3AD203B41FA5}">
                      <a16:colId xmlns:a16="http://schemas.microsoft.com/office/drawing/2014/main" val="20002"/>
                    </a:ext>
                  </a:extLst>
                </a:gridCol>
              </a:tblGrid>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a:t>a</a:t>
                      </a:r>
                      <a:endParaRPr sz="3200" b="1" u="none" strike="noStrike" cap="none"/>
                    </a:p>
                  </a:txBody>
                  <a:tcPr marL="0" marR="0" marT="0" marB="0">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a:t>b</a:t>
                      </a:r>
                      <a:endParaRPr sz="3200" b="1" u="none" strike="noStrike" cap="none"/>
                    </a:p>
                  </a:txBody>
                  <a:tcPr marL="0" marR="0" marT="0" marB="0">
                    <a:lnR w="38100" cap="flat" cmpd="sng">
                      <a:solidFill>
                        <a:schemeClr val="dk1"/>
                      </a:solidFill>
                      <a:prstDash val="solid"/>
                      <a:round/>
                      <a:headEnd type="none" w="sm" len="sm"/>
                      <a:tailEnd type="none" w="sm" len="sm"/>
                    </a:lnR>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b="1" u="none" strike="noStrike" cap="none" dirty="0"/>
                        <a:t>a ^ b</a:t>
                      </a:r>
                      <a:endParaRPr sz="3200" b="1" u="none" strike="noStrike" cap="none" dirty="0"/>
                    </a:p>
                  </a:txBody>
                  <a:tcPr marL="0" marR="0" marT="0" marB="0">
                    <a:lnL w="38100" cap="flat" cmpd="sng">
                      <a:solidFill>
                        <a:schemeClr val="dk1"/>
                      </a:solidFill>
                      <a:prstDash val="solid"/>
                      <a:round/>
                      <a:headEnd type="none" w="sm" len="sm"/>
                      <a:tailEnd type="none" w="sm" len="sm"/>
                    </a:lnL>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0</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378447">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1</a:t>
                      </a:r>
                      <a:endParaRPr sz="3200" u="none" strike="noStrike" cap="none" dirty="0"/>
                    </a:p>
                  </a:txBody>
                  <a:tcPr marL="0" marR="0" marT="0" marB="0"/>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a:t>1</a:t>
                      </a:r>
                      <a:endParaRPr sz="3200" u="none" strike="noStrike" cap="none"/>
                    </a:p>
                  </a:txBody>
                  <a:tcPr marL="0" marR="0" marT="0" marB="0">
                    <a:lnR w="381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3200" u="none" strike="noStrike" cap="none" dirty="0"/>
                        <a:t>0</a:t>
                      </a:r>
                      <a:endParaRPr sz="3200" u="none" strike="noStrike" cap="none" dirty="0"/>
                    </a:p>
                  </a:txBody>
                  <a:tcPr marL="0" marR="0" marT="0" marB="0">
                    <a:lnL w="381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89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170C-0777-C919-85AC-B33CA8B80042}"/>
              </a:ext>
            </a:extLst>
          </p:cNvPr>
          <p:cNvSpPr>
            <a:spLocks noGrp="1"/>
          </p:cNvSpPr>
          <p:nvPr>
            <p:ph type="title"/>
          </p:nvPr>
        </p:nvSpPr>
        <p:spPr/>
        <p:txBody>
          <a:bodyPr/>
          <a:lstStyle/>
          <a:p>
            <a:r>
              <a:rPr lang="en-US" dirty="0"/>
              <a:t>Demo: Bit vector vs Bool Array</a:t>
            </a:r>
          </a:p>
        </p:txBody>
      </p:sp>
      <p:sp>
        <p:nvSpPr>
          <p:cNvPr id="3" name="Content Placeholder 2">
            <a:extLst>
              <a:ext uri="{FF2B5EF4-FFF2-40B4-BE49-F238E27FC236}">
                <a16:creationId xmlns:a16="http://schemas.microsoft.com/office/drawing/2014/main" id="{98CFB121-9D92-81CF-46F1-2EFCA488D6F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8E30FEA-08F1-3C16-E405-888C26FCC4BE}"/>
              </a:ext>
            </a:extLst>
          </p:cNvPr>
          <p:cNvSpPr>
            <a:spLocks noGrp="1"/>
          </p:cNvSpPr>
          <p:nvPr>
            <p:ph type="sldNum" sz="quarter" idx="10"/>
          </p:nvPr>
        </p:nvSpPr>
        <p:spPr/>
        <p:txBody>
          <a:bodyPr/>
          <a:lstStyle/>
          <a:p>
            <a:fld id="{7CBE8339-D2AD-46DC-A898-FD1E949067F0}" type="slidenum">
              <a:rPr lang="en-US" smtClean="0"/>
              <a:pPr/>
              <a:t>67</a:t>
            </a:fld>
            <a:endParaRPr lang="en-US" dirty="0"/>
          </a:p>
        </p:txBody>
      </p:sp>
    </p:spTree>
    <p:extLst>
      <p:ext uri="{BB962C8B-B14F-4D97-AF65-F5344CB8AC3E}">
        <p14:creationId xmlns:p14="http://schemas.microsoft.com/office/powerpoint/2010/main" val="2470208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644-D534-F1C5-FE6E-53C3F2AC0708}"/>
              </a:ext>
            </a:extLst>
          </p:cNvPr>
          <p:cNvSpPr>
            <a:spLocks noGrp="1"/>
          </p:cNvSpPr>
          <p:nvPr>
            <p:ph type="title"/>
          </p:nvPr>
        </p:nvSpPr>
        <p:spPr>
          <a:xfrm>
            <a:off x="304760" y="109126"/>
            <a:ext cx="8405982" cy="762000"/>
          </a:xfrm>
        </p:spPr>
        <p:txBody>
          <a:bodyPr/>
          <a:lstStyle/>
          <a:p>
            <a:r>
              <a:rPr lang="en-US" dirty="0"/>
              <a:t>Intuition for logical operators</a:t>
            </a:r>
          </a:p>
        </p:txBody>
      </p:sp>
      <p:sp>
        <p:nvSpPr>
          <p:cNvPr id="4" name="Slide Number Placeholder 3">
            <a:extLst>
              <a:ext uri="{FF2B5EF4-FFF2-40B4-BE49-F238E27FC236}">
                <a16:creationId xmlns:a16="http://schemas.microsoft.com/office/drawing/2014/main" id="{38CB865C-C306-2729-9EF9-89161277479E}"/>
              </a:ext>
            </a:extLst>
          </p:cNvPr>
          <p:cNvSpPr>
            <a:spLocks noGrp="1"/>
          </p:cNvSpPr>
          <p:nvPr>
            <p:ph type="sldNum" sz="quarter" idx="10"/>
          </p:nvPr>
        </p:nvSpPr>
        <p:spPr/>
        <p:txBody>
          <a:bodyPr/>
          <a:lstStyle/>
          <a:p>
            <a:fld id="{7CBE8339-D2AD-46DC-A898-FD1E949067F0}" type="slidenum">
              <a:rPr lang="en-US" smtClean="0"/>
              <a:pPr/>
              <a:t>68</a:t>
            </a:fld>
            <a:endParaRPr lang="en-US" dirty="0"/>
          </a:p>
        </p:txBody>
      </p:sp>
      <p:sp>
        <p:nvSpPr>
          <p:cNvPr id="7" name="Rectangle 6">
            <a:extLst>
              <a:ext uri="{FF2B5EF4-FFF2-40B4-BE49-F238E27FC236}">
                <a16:creationId xmlns:a16="http://schemas.microsoft.com/office/drawing/2014/main" id="{2998FAFF-8156-2F70-4514-860C6A1B016E}"/>
              </a:ext>
            </a:extLst>
          </p:cNvPr>
          <p:cNvSpPr/>
          <p:nvPr/>
        </p:nvSpPr>
        <p:spPr>
          <a:xfrm>
            <a:off x="224495" y="5091496"/>
            <a:ext cx="8786957" cy="1200329"/>
          </a:xfrm>
          <a:prstGeom prst="rect">
            <a:avLst/>
          </a:prstGeom>
        </p:spPr>
        <p:txBody>
          <a:bodyPr wrap="none">
            <a:spAutoFit/>
          </a:bodyPr>
          <a:lstStyle/>
          <a:p>
            <a:r>
              <a:rPr lang="en-US" dirty="0"/>
              <a:t>e.g.,   extract bits at position 3 and 2 from number</a:t>
            </a:r>
          </a:p>
          <a:p>
            <a:r>
              <a:rPr lang="en-US" dirty="0"/>
              <a:t>           number &amp; 1100  - Copy positions 3 and 2. Reset positions 1 and 0</a:t>
            </a:r>
          </a:p>
          <a:p>
            <a:r>
              <a:rPr lang="en-US" dirty="0"/>
              <a:t>           1001   &amp; 1100   = </a:t>
            </a:r>
            <a:r>
              <a:rPr lang="en-US" dirty="0">
                <a:solidFill>
                  <a:schemeClr val="accent2"/>
                </a:solidFill>
              </a:rPr>
              <a:t>10</a:t>
            </a:r>
            <a:r>
              <a:rPr lang="en-US" dirty="0"/>
              <a:t>00    </a:t>
            </a:r>
          </a:p>
        </p:txBody>
      </p:sp>
      <p:sp>
        <p:nvSpPr>
          <p:cNvPr id="8" name="Rectangle 7">
            <a:extLst>
              <a:ext uri="{FF2B5EF4-FFF2-40B4-BE49-F238E27FC236}">
                <a16:creationId xmlns:a16="http://schemas.microsoft.com/office/drawing/2014/main" id="{A6E9D9FC-B51A-4061-3CBC-3D3B6640F5B6}"/>
              </a:ext>
            </a:extLst>
          </p:cNvPr>
          <p:cNvSpPr/>
          <p:nvPr/>
        </p:nvSpPr>
        <p:spPr>
          <a:xfrm>
            <a:off x="990600" y="6285255"/>
            <a:ext cx="748923" cy="461665"/>
          </a:xfrm>
          <a:prstGeom prst="rect">
            <a:avLst/>
          </a:prstGeom>
        </p:spPr>
        <p:txBody>
          <a:bodyPr wrap="none">
            <a:spAutoFit/>
          </a:bodyPr>
          <a:lstStyle/>
          <a:p>
            <a:r>
              <a:rPr lang="en-US" dirty="0">
                <a:solidFill>
                  <a:schemeClr val="accent2"/>
                </a:solidFill>
              </a:rPr>
              <a:t>10</a:t>
            </a:r>
            <a:r>
              <a:rPr lang="en-US" dirty="0"/>
              <a:t>00</a:t>
            </a:r>
          </a:p>
        </p:txBody>
      </p:sp>
      <p:sp>
        <p:nvSpPr>
          <p:cNvPr id="9" name="Rectangle 8">
            <a:extLst>
              <a:ext uri="{FF2B5EF4-FFF2-40B4-BE49-F238E27FC236}">
                <a16:creationId xmlns:a16="http://schemas.microsoft.com/office/drawing/2014/main" id="{8BD5ACFB-1878-77C9-1262-27365B7DDB41}"/>
              </a:ext>
            </a:extLst>
          </p:cNvPr>
          <p:cNvSpPr/>
          <p:nvPr/>
        </p:nvSpPr>
        <p:spPr>
          <a:xfrm>
            <a:off x="2895600" y="6285255"/>
            <a:ext cx="633507" cy="461665"/>
          </a:xfrm>
          <a:prstGeom prst="rect">
            <a:avLst/>
          </a:prstGeom>
        </p:spPr>
        <p:txBody>
          <a:bodyPr wrap="none">
            <a:spAutoFit/>
          </a:bodyPr>
          <a:lstStyle/>
          <a:p>
            <a:r>
              <a:rPr lang="en-US" dirty="0">
                <a:solidFill>
                  <a:schemeClr val="accent2"/>
                </a:solidFill>
              </a:rPr>
              <a:t>--10</a:t>
            </a:r>
            <a:endParaRPr lang="en-US" dirty="0"/>
          </a:p>
        </p:txBody>
      </p:sp>
      <p:cxnSp>
        <p:nvCxnSpPr>
          <p:cNvPr id="11" name="Straight Arrow Connector 10">
            <a:extLst>
              <a:ext uri="{FF2B5EF4-FFF2-40B4-BE49-F238E27FC236}">
                <a16:creationId xmlns:a16="http://schemas.microsoft.com/office/drawing/2014/main" id="{60D7F796-DD1B-0F9B-5B80-085D9647DEF2}"/>
              </a:ext>
            </a:extLst>
          </p:cNvPr>
          <p:cNvCxnSpPr>
            <a:stCxn id="8" idx="3"/>
            <a:endCxn id="9" idx="1"/>
          </p:cNvCxnSpPr>
          <p:nvPr/>
        </p:nvCxnSpPr>
        <p:spPr bwMode="auto">
          <a:xfrm>
            <a:off x="1739523" y="6516088"/>
            <a:ext cx="1156077" cy="0"/>
          </a:xfrm>
          <a:prstGeom prst="straightConnector1">
            <a:avLst/>
          </a:prstGeom>
          <a:noFill/>
          <a:ln w="25400" cap="flat" cmpd="sng" algn="ctr">
            <a:solidFill>
              <a:srgbClr val="CC0000"/>
            </a:solidFill>
            <a:prstDash val="solid"/>
            <a:round/>
            <a:headEnd type="none" w="med" len="med"/>
            <a:tailEnd type="triangle"/>
          </a:ln>
          <a:effectLst/>
        </p:spPr>
      </p:cxnSp>
      <p:sp>
        <p:nvSpPr>
          <p:cNvPr id="77" name="Freeform 76">
            <a:extLst>
              <a:ext uri="{FF2B5EF4-FFF2-40B4-BE49-F238E27FC236}">
                <a16:creationId xmlns:a16="http://schemas.microsoft.com/office/drawing/2014/main" id="{66E3FF51-C2E6-00EF-6778-877D2F4E3AB3}"/>
              </a:ext>
            </a:extLst>
          </p:cNvPr>
          <p:cNvSpPr/>
          <p:nvPr/>
        </p:nvSpPr>
        <p:spPr>
          <a:xfrm>
            <a:off x="14445" y="775101"/>
            <a:ext cx="3033554" cy="421592"/>
          </a:xfrm>
          <a:custGeom>
            <a:avLst/>
            <a:gdLst>
              <a:gd name="connsiteX0" fmla="*/ -58 w 3033554"/>
              <a:gd name="connsiteY0" fmla="*/ -184 h 421592"/>
              <a:gd name="connsiteX1" fmla="*/ 3033497 w 3033554"/>
              <a:gd name="connsiteY1" fmla="*/ -184 h 421592"/>
              <a:gd name="connsiteX2" fmla="*/ 3033497 w 3033554"/>
              <a:gd name="connsiteY2" fmla="*/ 421409 h 421592"/>
              <a:gd name="connsiteX3" fmla="*/ -58 w 3033554"/>
              <a:gd name="connsiteY3" fmla="*/ 421409 h 421592"/>
            </a:gdLst>
            <a:ahLst/>
            <a:cxnLst>
              <a:cxn ang="0">
                <a:pos x="connsiteX0" y="connsiteY0"/>
              </a:cxn>
              <a:cxn ang="0">
                <a:pos x="connsiteX1" y="connsiteY1"/>
              </a:cxn>
              <a:cxn ang="0">
                <a:pos x="connsiteX2" y="connsiteY2"/>
              </a:cxn>
              <a:cxn ang="0">
                <a:pos x="connsiteX3" y="connsiteY3"/>
              </a:cxn>
            </a:cxnLst>
            <a:rect l="l" t="t" r="r" b="b"/>
            <a:pathLst>
              <a:path w="3033554" h="421592">
                <a:moveTo>
                  <a:pt x="-58" y="-184"/>
                </a:moveTo>
                <a:lnTo>
                  <a:pt x="3033497" y="-184"/>
                </a:lnTo>
                <a:lnTo>
                  <a:pt x="3033497" y="421409"/>
                </a:lnTo>
                <a:lnTo>
                  <a:pt x="-58" y="421409"/>
                </a:lnTo>
                <a:close/>
              </a:path>
            </a:pathLst>
          </a:custGeom>
          <a:solidFill>
            <a:srgbClr val="000000"/>
          </a:solidFill>
          <a:ln w="722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A10F88F-F883-6AB2-E340-5E6F6E02F457}"/>
              </a:ext>
            </a:extLst>
          </p:cNvPr>
          <p:cNvSpPr/>
          <p:nvPr/>
        </p:nvSpPr>
        <p:spPr>
          <a:xfrm>
            <a:off x="3048000" y="775101"/>
            <a:ext cx="3450668" cy="421592"/>
          </a:xfrm>
          <a:custGeom>
            <a:avLst/>
            <a:gdLst>
              <a:gd name="connsiteX0" fmla="*/ -58 w 3450668"/>
              <a:gd name="connsiteY0" fmla="*/ -184 h 421592"/>
              <a:gd name="connsiteX1" fmla="*/ 3450610 w 3450668"/>
              <a:gd name="connsiteY1" fmla="*/ -184 h 421592"/>
              <a:gd name="connsiteX2" fmla="*/ 3450610 w 3450668"/>
              <a:gd name="connsiteY2" fmla="*/ 421409 h 421592"/>
              <a:gd name="connsiteX3" fmla="*/ -58 w 3450668"/>
              <a:gd name="connsiteY3" fmla="*/ 421409 h 421592"/>
            </a:gdLst>
            <a:ahLst/>
            <a:cxnLst>
              <a:cxn ang="0">
                <a:pos x="connsiteX0" y="connsiteY0"/>
              </a:cxn>
              <a:cxn ang="0">
                <a:pos x="connsiteX1" y="connsiteY1"/>
              </a:cxn>
              <a:cxn ang="0">
                <a:pos x="connsiteX2" y="connsiteY2"/>
              </a:cxn>
              <a:cxn ang="0">
                <a:pos x="connsiteX3" y="connsiteY3"/>
              </a:cxn>
            </a:cxnLst>
            <a:rect l="l" t="t" r="r" b="b"/>
            <a:pathLst>
              <a:path w="3450668" h="421592">
                <a:moveTo>
                  <a:pt x="-58" y="-184"/>
                </a:moveTo>
                <a:lnTo>
                  <a:pt x="3450610" y="-184"/>
                </a:lnTo>
                <a:lnTo>
                  <a:pt x="3450610" y="421409"/>
                </a:lnTo>
                <a:lnTo>
                  <a:pt x="-58" y="421409"/>
                </a:lnTo>
                <a:close/>
              </a:path>
            </a:pathLst>
          </a:custGeom>
          <a:solidFill>
            <a:srgbClr val="000000"/>
          </a:solidFill>
          <a:ln w="722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69BC8B8-45A3-2D95-4011-60AB66543C58}"/>
              </a:ext>
            </a:extLst>
          </p:cNvPr>
          <p:cNvSpPr/>
          <p:nvPr/>
        </p:nvSpPr>
        <p:spPr>
          <a:xfrm>
            <a:off x="6498668" y="775101"/>
            <a:ext cx="2616440" cy="421592"/>
          </a:xfrm>
          <a:custGeom>
            <a:avLst/>
            <a:gdLst>
              <a:gd name="connsiteX0" fmla="*/ -58 w 2616440"/>
              <a:gd name="connsiteY0" fmla="*/ -184 h 421592"/>
              <a:gd name="connsiteX1" fmla="*/ 2616383 w 2616440"/>
              <a:gd name="connsiteY1" fmla="*/ -184 h 421592"/>
              <a:gd name="connsiteX2" fmla="*/ 2616383 w 2616440"/>
              <a:gd name="connsiteY2" fmla="*/ 421409 h 421592"/>
              <a:gd name="connsiteX3" fmla="*/ -58 w 2616440"/>
              <a:gd name="connsiteY3" fmla="*/ 421409 h 421592"/>
            </a:gdLst>
            <a:ahLst/>
            <a:cxnLst>
              <a:cxn ang="0">
                <a:pos x="connsiteX0" y="connsiteY0"/>
              </a:cxn>
              <a:cxn ang="0">
                <a:pos x="connsiteX1" y="connsiteY1"/>
              </a:cxn>
              <a:cxn ang="0">
                <a:pos x="connsiteX2" y="connsiteY2"/>
              </a:cxn>
              <a:cxn ang="0">
                <a:pos x="connsiteX3" y="connsiteY3"/>
              </a:cxn>
            </a:cxnLst>
            <a:rect l="l" t="t" r="r" b="b"/>
            <a:pathLst>
              <a:path w="2616440" h="421592">
                <a:moveTo>
                  <a:pt x="-58" y="-184"/>
                </a:moveTo>
                <a:lnTo>
                  <a:pt x="2616383" y="-184"/>
                </a:lnTo>
                <a:lnTo>
                  <a:pt x="2616383" y="421409"/>
                </a:lnTo>
                <a:lnTo>
                  <a:pt x="-58" y="421409"/>
                </a:lnTo>
                <a:close/>
              </a:path>
            </a:pathLst>
          </a:custGeom>
          <a:solidFill>
            <a:srgbClr val="000000"/>
          </a:solidFill>
          <a:ln w="722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E3875E34-9611-BCA4-2EF3-C648D80406F6}"/>
              </a:ext>
            </a:extLst>
          </p:cNvPr>
          <p:cNvSpPr/>
          <p:nvPr/>
        </p:nvSpPr>
        <p:spPr>
          <a:xfrm>
            <a:off x="14445" y="1196694"/>
            <a:ext cx="3033554" cy="658377"/>
          </a:xfrm>
          <a:custGeom>
            <a:avLst/>
            <a:gdLst>
              <a:gd name="connsiteX0" fmla="*/ -58 w 3033554"/>
              <a:gd name="connsiteY0" fmla="*/ -184 h 658377"/>
              <a:gd name="connsiteX1" fmla="*/ 3033497 w 3033554"/>
              <a:gd name="connsiteY1" fmla="*/ -184 h 658377"/>
              <a:gd name="connsiteX2" fmla="*/ 3033497 w 3033554"/>
              <a:gd name="connsiteY2" fmla="*/ 658193 h 658377"/>
              <a:gd name="connsiteX3" fmla="*/ -58 w 3033554"/>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033554" h="658377">
                <a:moveTo>
                  <a:pt x="-58" y="-184"/>
                </a:moveTo>
                <a:lnTo>
                  <a:pt x="3033497" y="-184"/>
                </a:lnTo>
                <a:lnTo>
                  <a:pt x="3033497"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A63020F-7827-0573-33D5-91DDE56B7655}"/>
              </a:ext>
            </a:extLst>
          </p:cNvPr>
          <p:cNvSpPr/>
          <p:nvPr/>
        </p:nvSpPr>
        <p:spPr>
          <a:xfrm>
            <a:off x="3048000" y="1196694"/>
            <a:ext cx="3450668" cy="658377"/>
          </a:xfrm>
          <a:custGeom>
            <a:avLst/>
            <a:gdLst>
              <a:gd name="connsiteX0" fmla="*/ -58 w 3450668"/>
              <a:gd name="connsiteY0" fmla="*/ -184 h 658377"/>
              <a:gd name="connsiteX1" fmla="*/ 3450610 w 3450668"/>
              <a:gd name="connsiteY1" fmla="*/ -184 h 658377"/>
              <a:gd name="connsiteX2" fmla="*/ 3450610 w 3450668"/>
              <a:gd name="connsiteY2" fmla="*/ 658193 h 658377"/>
              <a:gd name="connsiteX3" fmla="*/ -58 w 3450668"/>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450668" h="658377">
                <a:moveTo>
                  <a:pt x="-58" y="-184"/>
                </a:moveTo>
                <a:lnTo>
                  <a:pt x="3450610" y="-184"/>
                </a:lnTo>
                <a:lnTo>
                  <a:pt x="3450610"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D7ADA24-6F7A-A604-F8CA-3788EF403C29}"/>
              </a:ext>
            </a:extLst>
          </p:cNvPr>
          <p:cNvSpPr/>
          <p:nvPr/>
        </p:nvSpPr>
        <p:spPr>
          <a:xfrm>
            <a:off x="6498668" y="1196694"/>
            <a:ext cx="2616440" cy="658377"/>
          </a:xfrm>
          <a:custGeom>
            <a:avLst/>
            <a:gdLst>
              <a:gd name="connsiteX0" fmla="*/ -58 w 2616440"/>
              <a:gd name="connsiteY0" fmla="*/ -184 h 658377"/>
              <a:gd name="connsiteX1" fmla="*/ 2616383 w 2616440"/>
              <a:gd name="connsiteY1" fmla="*/ -184 h 658377"/>
              <a:gd name="connsiteX2" fmla="*/ 2616383 w 2616440"/>
              <a:gd name="connsiteY2" fmla="*/ 658193 h 658377"/>
              <a:gd name="connsiteX3" fmla="*/ -58 w 2616440"/>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2616440" h="658377">
                <a:moveTo>
                  <a:pt x="-58" y="-184"/>
                </a:moveTo>
                <a:lnTo>
                  <a:pt x="2616383" y="-184"/>
                </a:lnTo>
                <a:lnTo>
                  <a:pt x="2616383"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94979B9-619E-E464-7920-C0A68BF34497}"/>
              </a:ext>
            </a:extLst>
          </p:cNvPr>
          <p:cNvSpPr/>
          <p:nvPr/>
        </p:nvSpPr>
        <p:spPr>
          <a:xfrm>
            <a:off x="14445" y="1855071"/>
            <a:ext cx="3033554" cy="658377"/>
          </a:xfrm>
          <a:custGeom>
            <a:avLst/>
            <a:gdLst>
              <a:gd name="connsiteX0" fmla="*/ -58 w 3033554"/>
              <a:gd name="connsiteY0" fmla="*/ -184 h 658377"/>
              <a:gd name="connsiteX1" fmla="*/ 3033497 w 3033554"/>
              <a:gd name="connsiteY1" fmla="*/ -184 h 658377"/>
              <a:gd name="connsiteX2" fmla="*/ 3033497 w 3033554"/>
              <a:gd name="connsiteY2" fmla="*/ 658193 h 658377"/>
              <a:gd name="connsiteX3" fmla="*/ -58 w 3033554"/>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033554" h="658377">
                <a:moveTo>
                  <a:pt x="-58" y="-184"/>
                </a:moveTo>
                <a:lnTo>
                  <a:pt x="3033497" y="-184"/>
                </a:lnTo>
                <a:lnTo>
                  <a:pt x="3033497"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9BF4A5B-CBE4-57F0-2304-3A4D4DFB1530}"/>
              </a:ext>
            </a:extLst>
          </p:cNvPr>
          <p:cNvSpPr/>
          <p:nvPr/>
        </p:nvSpPr>
        <p:spPr>
          <a:xfrm>
            <a:off x="3048000" y="1855071"/>
            <a:ext cx="3450668" cy="658377"/>
          </a:xfrm>
          <a:custGeom>
            <a:avLst/>
            <a:gdLst>
              <a:gd name="connsiteX0" fmla="*/ -58 w 3450668"/>
              <a:gd name="connsiteY0" fmla="*/ -184 h 658377"/>
              <a:gd name="connsiteX1" fmla="*/ 3450610 w 3450668"/>
              <a:gd name="connsiteY1" fmla="*/ -184 h 658377"/>
              <a:gd name="connsiteX2" fmla="*/ 3450610 w 3450668"/>
              <a:gd name="connsiteY2" fmla="*/ 658193 h 658377"/>
              <a:gd name="connsiteX3" fmla="*/ -58 w 3450668"/>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450668" h="658377">
                <a:moveTo>
                  <a:pt x="-58" y="-184"/>
                </a:moveTo>
                <a:lnTo>
                  <a:pt x="3450610" y="-184"/>
                </a:lnTo>
                <a:lnTo>
                  <a:pt x="3450610"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C4E0608-FBC9-F784-4429-5DEBAEAE7FC5}"/>
              </a:ext>
            </a:extLst>
          </p:cNvPr>
          <p:cNvSpPr/>
          <p:nvPr/>
        </p:nvSpPr>
        <p:spPr>
          <a:xfrm>
            <a:off x="6498668" y="1855071"/>
            <a:ext cx="2616440" cy="658377"/>
          </a:xfrm>
          <a:custGeom>
            <a:avLst/>
            <a:gdLst>
              <a:gd name="connsiteX0" fmla="*/ -58 w 2616440"/>
              <a:gd name="connsiteY0" fmla="*/ -184 h 658377"/>
              <a:gd name="connsiteX1" fmla="*/ 2616383 w 2616440"/>
              <a:gd name="connsiteY1" fmla="*/ -184 h 658377"/>
              <a:gd name="connsiteX2" fmla="*/ 2616383 w 2616440"/>
              <a:gd name="connsiteY2" fmla="*/ 658193 h 658377"/>
              <a:gd name="connsiteX3" fmla="*/ -58 w 2616440"/>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2616440" h="658377">
                <a:moveTo>
                  <a:pt x="-58" y="-184"/>
                </a:moveTo>
                <a:lnTo>
                  <a:pt x="2616383" y="-184"/>
                </a:lnTo>
                <a:lnTo>
                  <a:pt x="2616383"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1AFA700-ADB0-601D-088A-186B3F0E781F}"/>
              </a:ext>
            </a:extLst>
          </p:cNvPr>
          <p:cNvSpPr/>
          <p:nvPr/>
        </p:nvSpPr>
        <p:spPr>
          <a:xfrm>
            <a:off x="14445" y="2513449"/>
            <a:ext cx="3033554" cy="658377"/>
          </a:xfrm>
          <a:custGeom>
            <a:avLst/>
            <a:gdLst>
              <a:gd name="connsiteX0" fmla="*/ -58 w 3033554"/>
              <a:gd name="connsiteY0" fmla="*/ -184 h 658377"/>
              <a:gd name="connsiteX1" fmla="*/ 3033497 w 3033554"/>
              <a:gd name="connsiteY1" fmla="*/ -184 h 658377"/>
              <a:gd name="connsiteX2" fmla="*/ 3033497 w 3033554"/>
              <a:gd name="connsiteY2" fmla="*/ 658193 h 658377"/>
              <a:gd name="connsiteX3" fmla="*/ -58 w 3033554"/>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033554" h="658377">
                <a:moveTo>
                  <a:pt x="-58" y="-184"/>
                </a:moveTo>
                <a:lnTo>
                  <a:pt x="3033497" y="-184"/>
                </a:lnTo>
                <a:lnTo>
                  <a:pt x="3033497"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C45814C-16DA-FA79-F508-0DEC85349551}"/>
              </a:ext>
            </a:extLst>
          </p:cNvPr>
          <p:cNvSpPr/>
          <p:nvPr/>
        </p:nvSpPr>
        <p:spPr>
          <a:xfrm>
            <a:off x="3048000" y="2513449"/>
            <a:ext cx="3450668" cy="658377"/>
          </a:xfrm>
          <a:custGeom>
            <a:avLst/>
            <a:gdLst>
              <a:gd name="connsiteX0" fmla="*/ -58 w 3450668"/>
              <a:gd name="connsiteY0" fmla="*/ -184 h 658377"/>
              <a:gd name="connsiteX1" fmla="*/ 3450610 w 3450668"/>
              <a:gd name="connsiteY1" fmla="*/ -184 h 658377"/>
              <a:gd name="connsiteX2" fmla="*/ 3450610 w 3450668"/>
              <a:gd name="connsiteY2" fmla="*/ 658193 h 658377"/>
              <a:gd name="connsiteX3" fmla="*/ -58 w 3450668"/>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450668" h="658377">
                <a:moveTo>
                  <a:pt x="-58" y="-184"/>
                </a:moveTo>
                <a:lnTo>
                  <a:pt x="3450610" y="-184"/>
                </a:lnTo>
                <a:lnTo>
                  <a:pt x="3450610"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A4B5D2E-6A8F-5C0E-91A2-87BB4D32DB30}"/>
              </a:ext>
            </a:extLst>
          </p:cNvPr>
          <p:cNvSpPr/>
          <p:nvPr/>
        </p:nvSpPr>
        <p:spPr>
          <a:xfrm>
            <a:off x="6498668" y="2513449"/>
            <a:ext cx="2616440" cy="658377"/>
          </a:xfrm>
          <a:custGeom>
            <a:avLst/>
            <a:gdLst>
              <a:gd name="connsiteX0" fmla="*/ -58 w 2616440"/>
              <a:gd name="connsiteY0" fmla="*/ -184 h 658377"/>
              <a:gd name="connsiteX1" fmla="*/ 2616383 w 2616440"/>
              <a:gd name="connsiteY1" fmla="*/ -184 h 658377"/>
              <a:gd name="connsiteX2" fmla="*/ 2616383 w 2616440"/>
              <a:gd name="connsiteY2" fmla="*/ 658193 h 658377"/>
              <a:gd name="connsiteX3" fmla="*/ -58 w 2616440"/>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2616440" h="658377">
                <a:moveTo>
                  <a:pt x="-58" y="-184"/>
                </a:moveTo>
                <a:lnTo>
                  <a:pt x="2616383" y="-184"/>
                </a:lnTo>
                <a:lnTo>
                  <a:pt x="2616383"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8E914A1-FCCA-F796-D6D3-0A1B35FDCFCD}"/>
              </a:ext>
            </a:extLst>
          </p:cNvPr>
          <p:cNvSpPr/>
          <p:nvPr/>
        </p:nvSpPr>
        <p:spPr>
          <a:xfrm>
            <a:off x="14445" y="3171826"/>
            <a:ext cx="3033554" cy="658376"/>
          </a:xfrm>
          <a:custGeom>
            <a:avLst/>
            <a:gdLst>
              <a:gd name="connsiteX0" fmla="*/ -58 w 3033554"/>
              <a:gd name="connsiteY0" fmla="*/ -184 h 658376"/>
              <a:gd name="connsiteX1" fmla="*/ 3033497 w 3033554"/>
              <a:gd name="connsiteY1" fmla="*/ -184 h 658376"/>
              <a:gd name="connsiteX2" fmla="*/ 3033497 w 3033554"/>
              <a:gd name="connsiteY2" fmla="*/ 658193 h 658376"/>
              <a:gd name="connsiteX3" fmla="*/ -58 w 3033554"/>
              <a:gd name="connsiteY3" fmla="*/ 658193 h 658376"/>
            </a:gdLst>
            <a:ahLst/>
            <a:cxnLst>
              <a:cxn ang="0">
                <a:pos x="connsiteX0" y="connsiteY0"/>
              </a:cxn>
              <a:cxn ang="0">
                <a:pos x="connsiteX1" y="connsiteY1"/>
              </a:cxn>
              <a:cxn ang="0">
                <a:pos x="connsiteX2" y="connsiteY2"/>
              </a:cxn>
              <a:cxn ang="0">
                <a:pos x="connsiteX3" y="connsiteY3"/>
              </a:cxn>
            </a:cxnLst>
            <a:rect l="l" t="t" r="r" b="b"/>
            <a:pathLst>
              <a:path w="3033554" h="658376">
                <a:moveTo>
                  <a:pt x="-58" y="-184"/>
                </a:moveTo>
                <a:lnTo>
                  <a:pt x="3033497" y="-184"/>
                </a:lnTo>
                <a:lnTo>
                  <a:pt x="3033497"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5673C0F-6266-2F96-E75B-D6CBE636C920}"/>
              </a:ext>
            </a:extLst>
          </p:cNvPr>
          <p:cNvSpPr/>
          <p:nvPr/>
        </p:nvSpPr>
        <p:spPr>
          <a:xfrm>
            <a:off x="3048000" y="3171826"/>
            <a:ext cx="3450668" cy="658376"/>
          </a:xfrm>
          <a:custGeom>
            <a:avLst/>
            <a:gdLst>
              <a:gd name="connsiteX0" fmla="*/ -58 w 3450668"/>
              <a:gd name="connsiteY0" fmla="*/ -184 h 658376"/>
              <a:gd name="connsiteX1" fmla="*/ 3450610 w 3450668"/>
              <a:gd name="connsiteY1" fmla="*/ -184 h 658376"/>
              <a:gd name="connsiteX2" fmla="*/ 3450610 w 3450668"/>
              <a:gd name="connsiteY2" fmla="*/ 658193 h 658376"/>
              <a:gd name="connsiteX3" fmla="*/ -58 w 3450668"/>
              <a:gd name="connsiteY3" fmla="*/ 658193 h 658376"/>
            </a:gdLst>
            <a:ahLst/>
            <a:cxnLst>
              <a:cxn ang="0">
                <a:pos x="connsiteX0" y="connsiteY0"/>
              </a:cxn>
              <a:cxn ang="0">
                <a:pos x="connsiteX1" y="connsiteY1"/>
              </a:cxn>
              <a:cxn ang="0">
                <a:pos x="connsiteX2" y="connsiteY2"/>
              </a:cxn>
              <a:cxn ang="0">
                <a:pos x="connsiteX3" y="connsiteY3"/>
              </a:cxn>
            </a:cxnLst>
            <a:rect l="l" t="t" r="r" b="b"/>
            <a:pathLst>
              <a:path w="3450668" h="658376">
                <a:moveTo>
                  <a:pt x="-58" y="-184"/>
                </a:moveTo>
                <a:lnTo>
                  <a:pt x="3450610" y="-184"/>
                </a:lnTo>
                <a:lnTo>
                  <a:pt x="3450610"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60462CF-5B05-9014-FA64-14E8F6495CC3}"/>
              </a:ext>
            </a:extLst>
          </p:cNvPr>
          <p:cNvSpPr/>
          <p:nvPr/>
        </p:nvSpPr>
        <p:spPr>
          <a:xfrm>
            <a:off x="6498668" y="3171826"/>
            <a:ext cx="2616440" cy="658376"/>
          </a:xfrm>
          <a:custGeom>
            <a:avLst/>
            <a:gdLst>
              <a:gd name="connsiteX0" fmla="*/ -58 w 2616440"/>
              <a:gd name="connsiteY0" fmla="*/ -184 h 658376"/>
              <a:gd name="connsiteX1" fmla="*/ 2616383 w 2616440"/>
              <a:gd name="connsiteY1" fmla="*/ -184 h 658376"/>
              <a:gd name="connsiteX2" fmla="*/ 2616383 w 2616440"/>
              <a:gd name="connsiteY2" fmla="*/ 658193 h 658376"/>
              <a:gd name="connsiteX3" fmla="*/ -58 w 2616440"/>
              <a:gd name="connsiteY3" fmla="*/ 658193 h 658376"/>
            </a:gdLst>
            <a:ahLst/>
            <a:cxnLst>
              <a:cxn ang="0">
                <a:pos x="connsiteX0" y="connsiteY0"/>
              </a:cxn>
              <a:cxn ang="0">
                <a:pos x="connsiteX1" y="connsiteY1"/>
              </a:cxn>
              <a:cxn ang="0">
                <a:pos x="connsiteX2" y="connsiteY2"/>
              </a:cxn>
              <a:cxn ang="0">
                <a:pos x="connsiteX3" y="connsiteY3"/>
              </a:cxn>
            </a:cxnLst>
            <a:rect l="l" t="t" r="r" b="b"/>
            <a:pathLst>
              <a:path w="2616440" h="658376">
                <a:moveTo>
                  <a:pt x="-58" y="-184"/>
                </a:moveTo>
                <a:lnTo>
                  <a:pt x="2616383" y="-184"/>
                </a:lnTo>
                <a:lnTo>
                  <a:pt x="2616383"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B84CA7D-952D-8243-C693-23F76F3ADAA5}"/>
              </a:ext>
            </a:extLst>
          </p:cNvPr>
          <p:cNvSpPr/>
          <p:nvPr/>
        </p:nvSpPr>
        <p:spPr>
          <a:xfrm>
            <a:off x="14445" y="3830203"/>
            <a:ext cx="3033554" cy="658377"/>
          </a:xfrm>
          <a:custGeom>
            <a:avLst/>
            <a:gdLst>
              <a:gd name="connsiteX0" fmla="*/ -58 w 3033554"/>
              <a:gd name="connsiteY0" fmla="*/ -184 h 658377"/>
              <a:gd name="connsiteX1" fmla="*/ 3033497 w 3033554"/>
              <a:gd name="connsiteY1" fmla="*/ -184 h 658377"/>
              <a:gd name="connsiteX2" fmla="*/ 3033497 w 3033554"/>
              <a:gd name="connsiteY2" fmla="*/ 658193 h 658377"/>
              <a:gd name="connsiteX3" fmla="*/ -58 w 3033554"/>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033554" h="658377">
                <a:moveTo>
                  <a:pt x="-58" y="-184"/>
                </a:moveTo>
                <a:lnTo>
                  <a:pt x="3033497" y="-184"/>
                </a:lnTo>
                <a:lnTo>
                  <a:pt x="3033497"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7A45D1A-7E02-240D-7686-34EE88A2D90F}"/>
              </a:ext>
            </a:extLst>
          </p:cNvPr>
          <p:cNvSpPr/>
          <p:nvPr/>
        </p:nvSpPr>
        <p:spPr>
          <a:xfrm>
            <a:off x="3048000" y="3830203"/>
            <a:ext cx="3450668" cy="658377"/>
          </a:xfrm>
          <a:custGeom>
            <a:avLst/>
            <a:gdLst>
              <a:gd name="connsiteX0" fmla="*/ -58 w 3450668"/>
              <a:gd name="connsiteY0" fmla="*/ -184 h 658377"/>
              <a:gd name="connsiteX1" fmla="*/ 3450610 w 3450668"/>
              <a:gd name="connsiteY1" fmla="*/ -184 h 658377"/>
              <a:gd name="connsiteX2" fmla="*/ 3450610 w 3450668"/>
              <a:gd name="connsiteY2" fmla="*/ 658193 h 658377"/>
              <a:gd name="connsiteX3" fmla="*/ -58 w 3450668"/>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450668" h="658377">
                <a:moveTo>
                  <a:pt x="-58" y="-184"/>
                </a:moveTo>
                <a:lnTo>
                  <a:pt x="3450610" y="-184"/>
                </a:lnTo>
                <a:lnTo>
                  <a:pt x="3450610"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771F570-3380-8B77-1662-4C369B40C147}"/>
              </a:ext>
            </a:extLst>
          </p:cNvPr>
          <p:cNvSpPr/>
          <p:nvPr/>
        </p:nvSpPr>
        <p:spPr>
          <a:xfrm>
            <a:off x="6498668" y="3830203"/>
            <a:ext cx="2616440" cy="658377"/>
          </a:xfrm>
          <a:custGeom>
            <a:avLst/>
            <a:gdLst>
              <a:gd name="connsiteX0" fmla="*/ -58 w 2616440"/>
              <a:gd name="connsiteY0" fmla="*/ -184 h 658377"/>
              <a:gd name="connsiteX1" fmla="*/ 2616383 w 2616440"/>
              <a:gd name="connsiteY1" fmla="*/ -184 h 658377"/>
              <a:gd name="connsiteX2" fmla="*/ 2616383 w 2616440"/>
              <a:gd name="connsiteY2" fmla="*/ 658193 h 658377"/>
              <a:gd name="connsiteX3" fmla="*/ -58 w 2616440"/>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2616440" h="658377">
                <a:moveTo>
                  <a:pt x="-58" y="-184"/>
                </a:moveTo>
                <a:lnTo>
                  <a:pt x="2616383" y="-184"/>
                </a:lnTo>
                <a:lnTo>
                  <a:pt x="2616383" y="658193"/>
                </a:lnTo>
                <a:lnTo>
                  <a:pt x="-58" y="658193"/>
                </a:lnTo>
                <a:close/>
              </a:path>
            </a:pathLst>
          </a:custGeom>
          <a:solidFill>
            <a:srgbClr val="CBCBCB"/>
          </a:solidFill>
          <a:ln w="722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2CA1634-D1EF-EB2D-F75B-3C312EC2B4E5}"/>
              </a:ext>
            </a:extLst>
          </p:cNvPr>
          <p:cNvSpPr/>
          <p:nvPr/>
        </p:nvSpPr>
        <p:spPr>
          <a:xfrm>
            <a:off x="14445" y="4523223"/>
            <a:ext cx="3033554" cy="658377"/>
          </a:xfrm>
          <a:custGeom>
            <a:avLst/>
            <a:gdLst>
              <a:gd name="connsiteX0" fmla="*/ -58 w 3033554"/>
              <a:gd name="connsiteY0" fmla="*/ -184 h 658377"/>
              <a:gd name="connsiteX1" fmla="*/ 3033497 w 3033554"/>
              <a:gd name="connsiteY1" fmla="*/ -184 h 658377"/>
              <a:gd name="connsiteX2" fmla="*/ 3033497 w 3033554"/>
              <a:gd name="connsiteY2" fmla="*/ 658193 h 658377"/>
              <a:gd name="connsiteX3" fmla="*/ -58 w 3033554"/>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033554" h="658377">
                <a:moveTo>
                  <a:pt x="-58" y="-184"/>
                </a:moveTo>
                <a:lnTo>
                  <a:pt x="3033497" y="-184"/>
                </a:lnTo>
                <a:lnTo>
                  <a:pt x="3033497"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C07D967-F690-58B9-BB18-442AA3BD201C}"/>
              </a:ext>
            </a:extLst>
          </p:cNvPr>
          <p:cNvSpPr/>
          <p:nvPr/>
        </p:nvSpPr>
        <p:spPr>
          <a:xfrm>
            <a:off x="3048000" y="4523223"/>
            <a:ext cx="3450668" cy="658377"/>
          </a:xfrm>
          <a:custGeom>
            <a:avLst/>
            <a:gdLst>
              <a:gd name="connsiteX0" fmla="*/ -58 w 3450668"/>
              <a:gd name="connsiteY0" fmla="*/ -184 h 658377"/>
              <a:gd name="connsiteX1" fmla="*/ 3450610 w 3450668"/>
              <a:gd name="connsiteY1" fmla="*/ -184 h 658377"/>
              <a:gd name="connsiteX2" fmla="*/ 3450610 w 3450668"/>
              <a:gd name="connsiteY2" fmla="*/ 658193 h 658377"/>
              <a:gd name="connsiteX3" fmla="*/ -58 w 3450668"/>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3450668" h="658377">
                <a:moveTo>
                  <a:pt x="-58" y="-184"/>
                </a:moveTo>
                <a:lnTo>
                  <a:pt x="3450610" y="-184"/>
                </a:lnTo>
                <a:lnTo>
                  <a:pt x="3450610"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A4598A6-FB0E-D02C-9B89-29B288E794EC}"/>
              </a:ext>
            </a:extLst>
          </p:cNvPr>
          <p:cNvSpPr/>
          <p:nvPr/>
        </p:nvSpPr>
        <p:spPr>
          <a:xfrm>
            <a:off x="6498668" y="4523223"/>
            <a:ext cx="2616440" cy="658377"/>
          </a:xfrm>
          <a:custGeom>
            <a:avLst/>
            <a:gdLst>
              <a:gd name="connsiteX0" fmla="*/ -58 w 2616440"/>
              <a:gd name="connsiteY0" fmla="*/ -184 h 658377"/>
              <a:gd name="connsiteX1" fmla="*/ 2616383 w 2616440"/>
              <a:gd name="connsiteY1" fmla="*/ -184 h 658377"/>
              <a:gd name="connsiteX2" fmla="*/ 2616383 w 2616440"/>
              <a:gd name="connsiteY2" fmla="*/ 658193 h 658377"/>
              <a:gd name="connsiteX3" fmla="*/ -58 w 2616440"/>
              <a:gd name="connsiteY3" fmla="*/ 658193 h 658377"/>
            </a:gdLst>
            <a:ahLst/>
            <a:cxnLst>
              <a:cxn ang="0">
                <a:pos x="connsiteX0" y="connsiteY0"/>
              </a:cxn>
              <a:cxn ang="0">
                <a:pos x="connsiteX1" y="connsiteY1"/>
              </a:cxn>
              <a:cxn ang="0">
                <a:pos x="connsiteX2" y="connsiteY2"/>
              </a:cxn>
              <a:cxn ang="0">
                <a:pos x="connsiteX3" y="connsiteY3"/>
              </a:cxn>
            </a:cxnLst>
            <a:rect l="l" t="t" r="r" b="b"/>
            <a:pathLst>
              <a:path w="2616440" h="658377">
                <a:moveTo>
                  <a:pt x="-58" y="-184"/>
                </a:moveTo>
                <a:lnTo>
                  <a:pt x="2616383" y="-184"/>
                </a:lnTo>
                <a:lnTo>
                  <a:pt x="2616383" y="658193"/>
                </a:lnTo>
                <a:lnTo>
                  <a:pt x="-58" y="658193"/>
                </a:lnTo>
                <a:close/>
              </a:path>
            </a:pathLst>
          </a:custGeom>
          <a:solidFill>
            <a:srgbClr val="E7E7E7"/>
          </a:solidFill>
          <a:ln w="722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03620E4D-7F7F-242D-0012-B6E0F3365FA1}"/>
              </a:ext>
            </a:extLst>
          </p:cNvPr>
          <p:cNvSpPr/>
          <p:nvPr/>
        </p:nvSpPr>
        <p:spPr>
          <a:xfrm>
            <a:off x="3048000" y="1137752"/>
            <a:ext cx="7222" cy="4386294"/>
          </a:xfrm>
          <a:custGeom>
            <a:avLst/>
            <a:gdLst>
              <a:gd name="connsiteX0" fmla="*/ -58 w 7222"/>
              <a:gd name="connsiteY0" fmla="*/ -184 h 4386294"/>
              <a:gd name="connsiteX1" fmla="*/ -58 w 7222"/>
              <a:gd name="connsiteY1" fmla="*/ 4386111 h 4386294"/>
            </a:gdLst>
            <a:ahLst/>
            <a:cxnLst>
              <a:cxn ang="0">
                <a:pos x="connsiteX0" y="connsiteY0"/>
              </a:cxn>
              <a:cxn ang="0">
                <a:pos x="connsiteX1" y="connsiteY1"/>
              </a:cxn>
            </a:cxnLst>
            <a:rect l="l" t="t" r="r" b="b"/>
            <a:pathLst>
              <a:path w="7222" h="4386294">
                <a:moveTo>
                  <a:pt x="-58" y="-184"/>
                </a:moveTo>
                <a:lnTo>
                  <a:pt x="-58" y="4386111"/>
                </a:lnTo>
              </a:path>
            </a:pathLst>
          </a:custGeom>
          <a:noFill/>
          <a:ln w="14445" cap="flat">
            <a:solidFill>
              <a:srgbClr val="FFFFFF"/>
            </a:solidFill>
            <a:prstDash val="solid"/>
            <a:round/>
          </a:ln>
        </p:spPr>
        <p:txBody>
          <a:bodyPr rtlCol="0" anchor="ctr"/>
          <a:lstStyle/>
          <a:p>
            <a:endParaRPr lang="en-US"/>
          </a:p>
        </p:txBody>
      </p:sp>
      <p:sp>
        <p:nvSpPr>
          <p:cNvPr id="99" name="Freeform 98">
            <a:extLst>
              <a:ext uri="{FF2B5EF4-FFF2-40B4-BE49-F238E27FC236}">
                <a16:creationId xmlns:a16="http://schemas.microsoft.com/office/drawing/2014/main" id="{BDCF658C-0141-7936-B522-E2E9E48CB343}"/>
              </a:ext>
            </a:extLst>
          </p:cNvPr>
          <p:cNvSpPr/>
          <p:nvPr/>
        </p:nvSpPr>
        <p:spPr>
          <a:xfrm>
            <a:off x="6498668" y="1137752"/>
            <a:ext cx="7222" cy="4386294"/>
          </a:xfrm>
          <a:custGeom>
            <a:avLst/>
            <a:gdLst>
              <a:gd name="connsiteX0" fmla="*/ -58 w 7222"/>
              <a:gd name="connsiteY0" fmla="*/ -184 h 4386294"/>
              <a:gd name="connsiteX1" fmla="*/ -58 w 7222"/>
              <a:gd name="connsiteY1" fmla="*/ 4386111 h 4386294"/>
            </a:gdLst>
            <a:ahLst/>
            <a:cxnLst>
              <a:cxn ang="0">
                <a:pos x="connsiteX0" y="connsiteY0"/>
              </a:cxn>
              <a:cxn ang="0">
                <a:pos x="connsiteX1" y="connsiteY1"/>
              </a:cxn>
            </a:cxnLst>
            <a:rect l="l" t="t" r="r" b="b"/>
            <a:pathLst>
              <a:path w="7222" h="4386294">
                <a:moveTo>
                  <a:pt x="-58" y="-184"/>
                </a:moveTo>
                <a:lnTo>
                  <a:pt x="-58" y="4386111"/>
                </a:lnTo>
              </a:path>
            </a:pathLst>
          </a:custGeom>
          <a:noFill/>
          <a:ln w="14445" cap="flat">
            <a:solidFill>
              <a:srgbClr val="FFFFFF"/>
            </a:solidFill>
            <a:prstDash val="solid"/>
            <a:round/>
          </a:ln>
        </p:spPr>
        <p:txBody>
          <a:bodyPr rtlCol="0" anchor="ctr"/>
          <a:lstStyle/>
          <a:p>
            <a:endParaRPr lang="en-US"/>
          </a:p>
        </p:txBody>
      </p:sp>
      <p:sp>
        <p:nvSpPr>
          <p:cNvPr id="100" name="Freeform 99">
            <a:extLst>
              <a:ext uri="{FF2B5EF4-FFF2-40B4-BE49-F238E27FC236}">
                <a16:creationId xmlns:a16="http://schemas.microsoft.com/office/drawing/2014/main" id="{9A4CC565-D122-2479-A05B-1C4A7A2D19F0}"/>
              </a:ext>
            </a:extLst>
          </p:cNvPr>
          <p:cNvSpPr/>
          <p:nvPr/>
        </p:nvSpPr>
        <p:spPr>
          <a:xfrm>
            <a:off x="7222" y="1196694"/>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43336" cap="flat">
            <a:solidFill>
              <a:srgbClr val="FFFFFF"/>
            </a:solidFill>
            <a:prstDash val="solid"/>
            <a:round/>
          </a:ln>
        </p:spPr>
        <p:txBody>
          <a:bodyPr rtlCol="0" anchor="ctr"/>
          <a:lstStyle/>
          <a:p>
            <a:endParaRPr lang="en-US"/>
          </a:p>
        </p:txBody>
      </p:sp>
      <p:sp>
        <p:nvSpPr>
          <p:cNvPr id="101" name="Freeform 100">
            <a:extLst>
              <a:ext uri="{FF2B5EF4-FFF2-40B4-BE49-F238E27FC236}">
                <a16:creationId xmlns:a16="http://schemas.microsoft.com/office/drawing/2014/main" id="{279A8FC8-066F-149A-C8AC-37E28878D55F}"/>
              </a:ext>
            </a:extLst>
          </p:cNvPr>
          <p:cNvSpPr/>
          <p:nvPr/>
        </p:nvSpPr>
        <p:spPr>
          <a:xfrm>
            <a:off x="7222" y="1855071"/>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02" name="Freeform 101">
            <a:extLst>
              <a:ext uri="{FF2B5EF4-FFF2-40B4-BE49-F238E27FC236}">
                <a16:creationId xmlns:a16="http://schemas.microsoft.com/office/drawing/2014/main" id="{8ECB19F2-6C9F-79FC-F871-AF6807AFF653}"/>
              </a:ext>
            </a:extLst>
          </p:cNvPr>
          <p:cNvSpPr/>
          <p:nvPr/>
        </p:nvSpPr>
        <p:spPr>
          <a:xfrm>
            <a:off x="7222" y="2513449"/>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03" name="Freeform 102">
            <a:extLst>
              <a:ext uri="{FF2B5EF4-FFF2-40B4-BE49-F238E27FC236}">
                <a16:creationId xmlns:a16="http://schemas.microsoft.com/office/drawing/2014/main" id="{FBCCC096-5C14-1753-56AF-8FC7F4BFBDD6}"/>
              </a:ext>
            </a:extLst>
          </p:cNvPr>
          <p:cNvSpPr/>
          <p:nvPr/>
        </p:nvSpPr>
        <p:spPr>
          <a:xfrm>
            <a:off x="7222" y="3171826"/>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04" name="Freeform 103">
            <a:extLst>
              <a:ext uri="{FF2B5EF4-FFF2-40B4-BE49-F238E27FC236}">
                <a16:creationId xmlns:a16="http://schemas.microsoft.com/office/drawing/2014/main" id="{DFDFF0C0-AB4C-B1CF-C385-6057C9B1CBF9}"/>
              </a:ext>
            </a:extLst>
          </p:cNvPr>
          <p:cNvSpPr/>
          <p:nvPr/>
        </p:nvSpPr>
        <p:spPr>
          <a:xfrm>
            <a:off x="7222" y="3830203"/>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05" name="Freeform 104">
            <a:extLst>
              <a:ext uri="{FF2B5EF4-FFF2-40B4-BE49-F238E27FC236}">
                <a16:creationId xmlns:a16="http://schemas.microsoft.com/office/drawing/2014/main" id="{798A2838-B9BD-B26A-AAAD-D09E20FFB4BA}"/>
              </a:ext>
            </a:extLst>
          </p:cNvPr>
          <p:cNvSpPr/>
          <p:nvPr/>
        </p:nvSpPr>
        <p:spPr>
          <a:xfrm>
            <a:off x="7222" y="4488581"/>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06" name="Freeform 105">
            <a:extLst>
              <a:ext uri="{FF2B5EF4-FFF2-40B4-BE49-F238E27FC236}">
                <a16:creationId xmlns:a16="http://schemas.microsoft.com/office/drawing/2014/main" id="{1554DFC9-F2BD-5FA7-E97F-10BB626C09BF}"/>
              </a:ext>
            </a:extLst>
          </p:cNvPr>
          <p:cNvSpPr/>
          <p:nvPr/>
        </p:nvSpPr>
        <p:spPr>
          <a:xfrm>
            <a:off x="14445" y="1137752"/>
            <a:ext cx="7222" cy="4386294"/>
          </a:xfrm>
          <a:custGeom>
            <a:avLst/>
            <a:gdLst>
              <a:gd name="connsiteX0" fmla="*/ -58 w 7222"/>
              <a:gd name="connsiteY0" fmla="*/ -184 h 4386294"/>
              <a:gd name="connsiteX1" fmla="*/ -58 w 7222"/>
              <a:gd name="connsiteY1" fmla="*/ 4386111 h 4386294"/>
            </a:gdLst>
            <a:ahLst/>
            <a:cxnLst>
              <a:cxn ang="0">
                <a:pos x="connsiteX0" y="connsiteY0"/>
              </a:cxn>
              <a:cxn ang="0">
                <a:pos x="connsiteX1" y="connsiteY1"/>
              </a:cxn>
            </a:cxnLst>
            <a:rect l="l" t="t" r="r" b="b"/>
            <a:pathLst>
              <a:path w="7222" h="4386294">
                <a:moveTo>
                  <a:pt x="-58" y="-184"/>
                </a:moveTo>
                <a:lnTo>
                  <a:pt x="-58" y="4386111"/>
                </a:lnTo>
              </a:path>
            </a:pathLst>
          </a:custGeom>
          <a:noFill/>
          <a:ln w="14445" cap="flat">
            <a:solidFill>
              <a:srgbClr val="FFFFFF"/>
            </a:solidFill>
            <a:prstDash val="solid"/>
            <a:round/>
          </a:ln>
        </p:spPr>
        <p:txBody>
          <a:bodyPr rtlCol="0" anchor="ctr"/>
          <a:lstStyle/>
          <a:p>
            <a:endParaRPr lang="en-US"/>
          </a:p>
        </p:txBody>
      </p:sp>
      <p:sp>
        <p:nvSpPr>
          <p:cNvPr id="107" name="Freeform 106">
            <a:extLst>
              <a:ext uri="{FF2B5EF4-FFF2-40B4-BE49-F238E27FC236}">
                <a16:creationId xmlns:a16="http://schemas.microsoft.com/office/drawing/2014/main" id="{EBD40F25-E4A5-9176-1F49-422904BA3A72}"/>
              </a:ext>
            </a:extLst>
          </p:cNvPr>
          <p:cNvSpPr/>
          <p:nvPr/>
        </p:nvSpPr>
        <p:spPr>
          <a:xfrm>
            <a:off x="9115109" y="1137752"/>
            <a:ext cx="7222" cy="4386294"/>
          </a:xfrm>
          <a:custGeom>
            <a:avLst/>
            <a:gdLst>
              <a:gd name="connsiteX0" fmla="*/ -58 w 7222"/>
              <a:gd name="connsiteY0" fmla="*/ -184 h 4386294"/>
              <a:gd name="connsiteX1" fmla="*/ -58 w 7222"/>
              <a:gd name="connsiteY1" fmla="*/ 4386111 h 4386294"/>
            </a:gdLst>
            <a:ahLst/>
            <a:cxnLst>
              <a:cxn ang="0">
                <a:pos x="connsiteX0" y="connsiteY0"/>
              </a:cxn>
              <a:cxn ang="0">
                <a:pos x="connsiteX1" y="connsiteY1"/>
              </a:cxn>
            </a:cxnLst>
            <a:rect l="l" t="t" r="r" b="b"/>
            <a:pathLst>
              <a:path w="7222" h="4386294">
                <a:moveTo>
                  <a:pt x="-58" y="-184"/>
                </a:moveTo>
                <a:lnTo>
                  <a:pt x="-58" y="4386111"/>
                </a:lnTo>
              </a:path>
            </a:pathLst>
          </a:custGeom>
          <a:noFill/>
          <a:ln w="14445" cap="flat">
            <a:solidFill>
              <a:srgbClr val="FFFFFF"/>
            </a:solidFill>
            <a:prstDash val="solid"/>
            <a:round/>
          </a:ln>
        </p:spPr>
        <p:txBody>
          <a:bodyPr rtlCol="0" anchor="ctr"/>
          <a:lstStyle/>
          <a:p>
            <a:endParaRPr lang="en-US"/>
          </a:p>
        </p:txBody>
      </p:sp>
      <p:sp>
        <p:nvSpPr>
          <p:cNvPr id="108" name="Freeform 107">
            <a:extLst>
              <a:ext uri="{FF2B5EF4-FFF2-40B4-BE49-F238E27FC236}">
                <a16:creationId xmlns:a16="http://schemas.microsoft.com/office/drawing/2014/main" id="{695D53DA-D18A-DC3C-904F-021448EDB3D9}"/>
              </a:ext>
            </a:extLst>
          </p:cNvPr>
          <p:cNvSpPr/>
          <p:nvPr/>
        </p:nvSpPr>
        <p:spPr>
          <a:xfrm>
            <a:off x="7222" y="775101"/>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09" name="Freeform 108">
            <a:extLst>
              <a:ext uri="{FF2B5EF4-FFF2-40B4-BE49-F238E27FC236}">
                <a16:creationId xmlns:a16="http://schemas.microsoft.com/office/drawing/2014/main" id="{A4F20BCA-838B-9172-A0E4-865F21A39915}"/>
              </a:ext>
            </a:extLst>
          </p:cNvPr>
          <p:cNvSpPr/>
          <p:nvPr/>
        </p:nvSpPr>
        <p:spPr>
          <a:xfrm>
            <a:off x="7222" y="5516828"/>
            <a:ext cx="9115109" cy="7219"/>
          </a:xfrm>
          <a:custGeom>
            <a:avLst/>
            <a:gdLst>
              <a:gd name="connsiteX0" fmla="*/ -58 w 9115109"/>
              <a:gd name="connsiteY0" fmla="*/ -184 h 7219"/>
              <a:gd name="connsiteX1" fmla="*/ 9115051 w 9115109"/>
              <a:gd name="connsiteY1" fmla="*/ -184 h 7219"/>
            </a:gdLst>
            <a:ahLst/>
            <a:cxnLst>
              <a:cxn ang="0">
                <a:pos x="connsiteX0" y="connsiteY0"/>
              </a:cxn>
              <a:cxn ang="0">
                <a:pos x="connsiteX1" y="connsiteY1"/>
              </a:cxn>
            </a:cxnLst>
            <a:rect l="l" t="t" r="r" b="b"/>
            <a:pathLst>
              <a:path w="9115109" h="7219">
                <a:moveTo>
                  <a:pt x="-58" y="-184"/>
                </a:moveTo>
                <a:lnTo>
                  <a:pt x="9115051" y="-184"/>
                </a:lnTo>
              </a:path>
            </a:pathLst>
          </a:custGeom>
          <a:noFill/>
          <a:ln w="14445" cap="flat">
            <a:solidFill>
              <a:srgbClr val="FFFFFF"/>
            </a:solidFill>
            <a:prstDash val="solid"/>
            <a:round/>
          </a:ln>
        </p:spPr>
        <p:txBody>
          <a:bodyPr rtlCol="0" anchor="ctr"/>
          <a:lstStyle/>
          <a:p>
            <a:endParaRPr lang="en-US"/>
          </a:p>
        </p:txBody>
      </p:sp>
      <p:sp>
        <p:nvSpPr>
          <p:cNvPr id="110" name="TextBox 109">
            <a:extLst>
              <a:ext uri="{FF2B5EF4-FFF2-40B4-BE49-F238E27FC236}">
                <a16:creationId xmlns:a16="http://schemas.microsoft.com/office/drawing/2014/main" id="{8CA65AD7-A1A3-32EC-5168-CD2B6FD9FC04}"/>
              </a:ext>
            </a:extLst>
          </p:cNvPr>
          <p:cNvSpPr txBox="1"/>
          <p:nvPr/>
        </p:nvSpPr>
        <p:spPr>
          <a:xfrm>
            <a:off x="265363" y="782723"/>
            <a:ext cx="1165173" cy="401859"/>
          </a:xfrm>
          <a:prstGeom prst="rect">
            <a:avLst/>
          </a:prstGeom>
          <a:noFill/>
        </p:spPr>
        <p:txBody>
          <a:bodyPr wrap="none" rtlCol="0">
            <a:spAutoFit/>
          </a:bodyPr>
          <a:lstStyle/>
          <a:p>
            <a:pPr algn="l"/>
            <a:r>
              <a:rPr lang="en-US" sz="2047" b="1" spc="0" baseline="0" dirty="0">
                <a:solidFill>
                  <a:srgbClr val="FFFFFF"/>
                </a:solidFill>
                <a:latin typeface="Calibri"/>
                <a:cs typeface="Calibri"/>
                <a:sym typeface="Calibri"/>
                <a:rtl val="0"/>
              </a:rPr>
              <a:t>Operator</a:t>
            </a:r>
          </a:p>
        </p:txBody>
      </p:sp>
      <p:sp>
        <p:nvSpPr>
          <p:cNvPr id="111" name="TextBox 110">
            <a:extLst>
              <a:ext uri="{FF2B5EF4-FFF2-40B4-BE49-F238E27FC236}">
                <a16:creationId xmlns:a16="http://schemas.microsoft.com/office/drawing/2014/main" id="{89E559A5-7140-E05D-1D43-4E3D6AA81B39}"/>
              </a:ext>
            </a:extLst>
          </p:cNvPr>
          <p:cNvSpPr txBox="1"/>
          <p:nvPr/>
        </p:nvSpPr>
        <p:spPr>
          <a:xfrm>
            <a:off x="3179742" y="782723"/>
            <a:ext cx="760699" cy="401859"/>
          </a:xfrm>
          <a:prstGeom prst="rect">
            <a:avLst/>
          </a:prstGeom>
          <a:noFill/>
        </p:spPr>
        <p:txBody>
          <a:bodyPr wrap="none" rtlCol="0">
            <a:spAutoFit/>
          </a:bodyPr>
          <a:lstStyle/>
          <a:p>
            <a:pPr algn="l"/>
            <a:r>
              <a:rPr lang="en-US" sz="2047" b="1" spc="0" baseline="0" dirty="0">
                <a:solidFill>
                  <a:srgbClr val="FFFFFF"/>
                </a:solidFill>
                <a:latin typeface="Calibri"/>
                <a:cs typeface="Calibri"/>
                <a:sym typeface="Calibri"/>
                <a:rtl val="0"/>
              </a:rPr>
              <a:t>Input</a:t>
            </a:r>
          </a:p>
        </p:txBody>
      </p:sp>
      <p:sp>
        <p:nvSpPr>
          <p:cNvPr id="112" name="TextBox 111">
            <a:extLst>
              <a:ext uri="{FF2B5EF4-FFF2-40B4-BE49-F238E27FC236}">
                <a16:creationId xmlns:a16="http://schemas.microsoft.com/office/drawing/2014/main" id="{0A8F70B5-AE26-E09F-A94F-94715C137872}"/>
              </a:ext>
            </a:extLst>
          </p:cNvPr>
          <p:cNvSpPr txBox="1"/>
          <p:nvPr/>
        </p:nvSpPr>
        <p:spPr>
          <a:xfrm>
            <a:off x="6511235" y="782723"/>
            <a:ext cx="955714" cy="401859"/>
          </a:xfrm>
          <a:prstGeom prst="rect">
            <a:avLst/>
          </a:prstGeom>
          <a:noFill/>
        </p:spPr>
        <p:txBody>
          <a:bodyPr wrap="none" rtlCol="0">
            <a:spAutoFit/>
          </a:bodyPr>
          <a:lstStyle/>
          <a:p>
            <a:pPr algn="l"/>
            <a:r>
              <a:rPr lang="en-US" sz="2047" b="1" spc="0" baseline="0" dirty="0">
                <a:solidFill>
                  <a:srgbClr val="FFFFFF"/>
                </a:solidFill>
                <a:latin typeface="Calibri"/>
                <a:cs typeface="Calibri"/>
                <a:sym typeface="Calibri"/>
                <a:rtl val="0"/>
              </a:rPr>
              <a:t>Output</a:t>
            </a:r>
          </a:p>
        </p:txBody>
      </p:sp>
      <p:sp>
        <p:nvSpPr>
          <p:cNvPr id="113" name="TextBox 112">
            <a:extLst>
              <a:ext uri="{FF2B5EF4-FFF2-40B4-BE49-F238E27FC236}">
                <a16:creationId xmlns:a16="http://schemas.microsoft.com/office/drawing/2014/main" id="{AABB13E8-E0F2-9661-F24C-AAA6BB9EE9F0}"/>
              </a:ext>
            </a:extLst>
          </p:cNvPr>
          <p:cNvSpPr txBox="1"/>
          <p:nvPr/>
        </p:nvSpPr>
        <p:spPr>
          <a:xfrm>
            <a:off x="27013" y="1201428"/>
            <a:ext cx="2313590"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&amp; 1 : Copy  </a:t>
            </a:r>
          </a:p>
        </p:txBody>
      </p:sp>
      <p:sp>
        <p:nvSpPr>
          <p:cNvPr id="114" name="TextBox 113">
            <a:extLst>
              <a:ext uri="{FF2B5EF4-FFF2-40B4-BE49-F238E27FC236}">
                <a16:creationId xmlns:a16="http://schemas.microsoft.com/office/drawing/2014/main" id="{6EB09D67-13B3-ACFB-5667-93072743B62D}"/>
              </a:ext>
            </a:extLst>
          </p:cNvPr>
          <p:cNvSpPr txBox="1"/>
          <p:nvPr/>
        </p:nvSpPr>
        <p:spPr>
          <a:xfrm>
            <a:off x="3060567" y="1201428"/>
            <a:ext cx="2580832"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1001 &amp; 1111</a:t>
            </a:r>
          </a:p>
        </p:txBody>
      </p:sp>
      <p:sp>
        <p:nvSpPr>
          <p:cNvPr id="115" name="TextBox 114">
            <a:extLst>
              <a:ext uri="{FF2B5EF4-FFF2-40B4-BE49-F238E27FC236}">
                <a16:creationId xmlns:a16="http://schemas.microsoft.com/office/drawing/2014/main" id="{21A58335-8E4D-A852-0A67-F82624AA5246}"/>
              </a:ext>
            </a:extLst>
          </p:cNvPr>
          <p:cNvSpPr txBox="1"/>
          <p:nvPr/>
        </p:nvSpPr>
        <p:spPr>
          <a:xfrm>
            <a:off x="7284792" y="1201428"/>
            <a:ext cx="1114614" cy="647306"/>
          </a:xfrm>
          <a:prstGeom prst="rect">
            <a:avLst/>
          </a:prstGeom>
          <a:noFill/>
        </p:spPr>
        <p:txBody>
          <a:bodyPr wrap="none" rtlCol="0">
            <a:spAutoFit/>
          </a:bodyPr>
          <a:lstStyle/>
          <a:p>
            <a:pPr algn="l"/>
            <a:r>
              <a:rPr lang="en-US" sz="3639" spc="0" baseline="0" dirty="0">
                <a:solidFill>
                  <a:srgbClr val="3333CC"/>
                </a:solidFill>
                <a:latin typeface="Calibri"/>
                <a:cs typeface="Calibri"/>
                <a:sym typeface="Calibri"/>
                <a:rtl val="0"/>
              </a:rPr>
              <a:t>1001</a:t>
            </a:r>
          </a:p>
        </p:txBody>
      </p:sp>
      <p:sp>
        <p:nvSpPr>
          <p:cNvPr id="116" name="TextBox 115">
            <a:extLst>
              <a:ext uri="{FF2B5EF4-FFF2-40B4-BE49-F238E27FC236}">
                <a16:creationId xmlns:a16="http://schemas.microsoft.com/office/drawing/2014/main" id="{A420ACC9-2753-CBE4-555C-1787F536B31F}"/>
              </a:ext>
            </a:extLst>
          </p:cNvPr>
          <p:cNvSpPr txBox="1"/>
          <p:nvPr/>
        </p:nvSpPr>
        <p:spPr>
          <a:xfrm>
            <a:off x="27013" y="1858362"/>
            <a:ext cx="392339"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a:t>
            </a:r>
          </a:p>
        </p:txBody>
      </p:sp>
      <p:sp>
        <p:nvSpPr>
          <p:cNvPr id="117" name="TextBox 116">
            <a:extLst>
              <a:ext uri="{FF2B5EF4-FFF2-40B4-BE49-F238E27FC236}">
                <a16:creationId xmlns:a16="http://schemas.microsoft.com/office/drawing/2014/main" id="{A7507779-0B7E-626E-768D-8EA5A40AA2A5}"/>
              </a:ext>
            </a:extLst>
          </p:cNvPr>
          <p:cNvSpPr txBox="1"/>
          <p:nvPr/>
        </p:nvSpPr>
        <p:spPr>
          <a:xfrm>
            <a:off x="449543" y="1858362"/>
            <a:ext cx="746254"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1 : </a:t>
            </a:r>
          </a:p>
        </p:txBody>
      </p:sp>
      <p:sp>
        <p:nvSpPr>
          <p:cNvPr id="118" name="TextBox 117">
            <a:extLst>
              <a:ext uri="{FF2B5EF4-FFF2-40B4-BE49-F238E27FC236}">
                <a16:creationId xmlns:a16="http://schemas.microsoft.com/office/drawing/2014/main" id="{126DFA58-952D-DC23-C2C0-1E95A1C0E8EA}"/>
              </a:ext>
            </a:extLst>
          </p:cNvPr>
          <p:cNvSpPr txBox="1"/>
          <p:nvPr/>
        </p:nvSpPr>
        <p:spPr>
          <a:xfrm>
            <a:off x="1123065" y="1858362"/>
            <a:ext cx="984605"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Set  </a:t>
            </a:r>
          </a:p>
        </p:txBody>
      </p:sp>
      <p:sp>
        <p:nvSpPr>
          <p:cNvPr id="119" name="TextBox 118">
            <a:extLst>
              <a:ext uri="{FF2B5EF4-FFF2-40B4-BE49-F238E27FC236}">
                <a16:creationId xmlns:a16="http://schemas.microsoft.com/office/drawing/2014/main" id="{4C25F146-758B-2014-5027-7D15C8C6B317}"/>
              </a:ext>
            </a:extLst>
          </p:cNvPr>
          <p:cNvSpPr txBox="1"/>
          <p:nvPr/>
        </p:nvSpPr>
        <p:spPr>
          <a:xfrm>
            <a:off x="3060567" y="1858362"/>
            <a:ext cx="1540756"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1001 | </a:t>
            </a:r>
          </a:p>
        </p:txBody>
      </p:sp>
      <p:sp>
        <p:nvSpPr>
          <p:cNvPr id="120" name="TextBox 119">
            <a:extLst>
              <a:ext uri="{FF2B5EF4-FFF2-40B4-BE49-F238E27FC236}">
                <a16:creationId xmlns:a16="http://schemas.microsoft.com/office/drawing/2014/main" id="{C4076B42-AF65-D1F2-26DB-FC52042F06A0}"/>
              </a:ext>
            </a:extLst>
          </p:cNvPr>
          <p:cNvSpPr txBox="1"/>
          <p:nvPr/>
        </p:nvSpPr>
        <p:spPr>
          <a:xfrm>
            <a:off x="4422055" y="1858362"/>
            <a:ext cx="1114614"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1111</a:t>
            </a:r>
          </a:p>
        </p:txBody>
      </p:sp>
      <p:sp>
        <p:nvSpPr>
          <p:cNvPr id="121" name="TextBox 120">
            <a:extLst>
              <a:ext uri="{FF2B5EF4-FFF2-40B4-BE49-F238E27FC236}">
                <a16:creationId xmlns:a16="http://schemas.microsoft.com/office/drawing/2014/main" id="{619E3C7B-3F1C-2954-CF85-5D29634F8442}"/>
              </a:ext>
            </a:extLst>
          </p:cNvPr>
          <p:cNvSpPr txBox="1"/>
          <p:nvPr/>
        </p:nvSpPr>
        <p:spPr>
          <a:xfrm>
            <a:off x="7284792" y="1858362"/>
            <a:ext cx="1114614" cy="647306"/>
          </a:xfrm>
          <a:prstGeom prst="rect">
            <a:avLst/>
          </a:prstGeom>
          <a:noFill/>
        </p:spPr>
        <p:txBody>
          <a:bodyPr wrap="none" rtlCol="0">
            <a:spAutoFit/>
          </a:bodyPr>
          <a:lstStyle/>
          <a:p>
            <a:pPr algn="l"/>
            <a:r>
              <a:rPr lang="en-US" sz="3639" spc="0" baseline="0" dirty="0">
                <a:solidFill>
                  <a:srgbClr val="3333CC"/>
                </a:solidFill>
                <a:latin typeface="Calibri"/>
                <a:cs typeface="Calibri"/>
                <a:sym typeface="Calibri"/>
                <a:rtl val="0"/>
              </a:rPr>
              <a:t>1111</a:t>
            </a:r>
          </a:p>
        </p:txBody>
      </p:sp>
      <p:sp>
        <p:nvSpPr>
          <p:cNvPr id="122" name="TextBox 121">
            <a:extLst>
              <a:ext uri="{FF2B5EF4-FFF2-40B4-BE49-F238E27FC236}">
                <a16:creationId xmlns:a16="http://schemas.microsoft.com/office/drawing/2014/main" id="{F5302B14-E28E-214F-C7B9-C5EA2D7D435E}"/>
              </a:ext>
            </a:extLst>
          </p:cNvPr>
          <p:cNvSpPr txBox="1"/>
          <p:nvPr/>
        </p:nvSpPr>
        <p:spPr>
          <a:xfrm>
            <a:off x="27013" y="2522514"/>
            <a:ext cx="601799"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&amp; </a:t>
            </a:r>
          </a:p>
        </p:txBody>
      </p:sp>
      <p:sp>
        <p:nvSpPr>
          <p:cNvPr id="123" name="TextBox 122">
            <a:extLst>
              <a:ext uri="{FF2B5EF4-FFF2-40B4-BE49-F238E27FC236}">
                <a16:creationId xmlns:a16="http://schemas.microsoft.com/office/drawing/2014/main" id="{E201E8C5-7294-A30B-981F-F6CEF658D0E8}"/>
              </a:ext>
            </a:extLst>
          </p:cNvPr>
          <p:cNvSpPr txBox="1"/>
          <p:nvPr/>
        </p:nvSpPr>
        <p:spPr>
          <a:xfrm>
            <a:off x="447738" y="2522514"/>
            <a:ext cx="1988567"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0 : Reset  </a:t>
            </a:r>
          </a:p>
        </p:txBody>
      </p:sp>
      <p:sp>
        <p:nvSpPr>
          <p:cNvPr id="124" name="TextBox 123">
            <a:extLst>
              <a:ext uri="{FF2B5EF4-FFF2-40B4-BE49-F238E27FC236}">
                <a16:creationId xmlns:a16="http://schemas.microsoft.com/office/drawing/2014/main" id="{F244B4D9-6DBC-923D-9582-E1B06E9D3218}"/>
              </a:ext>
            </a:extLst>
          </p:cNvPr>
          <p:cNvSpPr txBox="1"/>
          <p:nvPr/>
        </p:nvSpPr>
        <p:spPr>
          <a:xfrm>
            <a:off x="3060567" y="2522514"/>
            <a:ext cx="2371372"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1001 |0000</a:t>
            </a:r>
          </a:p>
        </p:txBody>
      </p:sp>
      <p:sp>
        <p:nvSpPr>
          <p:cNvPr id="125" name="TextBox 124">
            <a:extLst>
              <a:ext uri="{FF2B5EF4-FFF2-40B4-BE49-F238E27FC236}">
                <a16:creationId xmlns:a16="http://schemas.microsoft.com/office/drawing/2014/main" id="{AC75E02B-C399-8140-B92C-4914CB08E648}"/>
              </a:ext>
            </a:extLst>
          </p:cNvPr>
          <p:cNvSpPr txBox="1"/>
          <p:nvPr/>
        </p:nvSpPr>
        <p:spPr>
          <a:xfrm>
            <a:off x="7284792" y="2522514"/>
            <a:ext cx="1114614" cy="647306"/>
          </a:xfrm>
          <a:prstGeom prst="rect">
            <a:avLst/>
          </a:prstGeom>
          <a:noFill/>
        </p:spPr>
        <p:txBody>
          <a:bodyPr wrap="none" rtlCol="0">
            <a:spAutoFit/>
          </a:bodyPr>
          <a:lstStyle/>
          <a:p>
            <a:pPr algn="l"/>
            <a:r>
              <a:rPr lang="en-US" sz="3639" spc="0" baseline="0" dirty="0">
                <a:solidFill>
                  <a:srgbClr val="3333CC"/>
                </a:solidFill>
                <a:latin typeface="Calibri"/>
                <a:cs typeface="Calibri"/>
                <a:sym typeface="Calibri"/>
                <a:rtl val="0"/>
              </a:rPr>
              <a:t>0000</a:t>
            </a:r>
          </a:p>
        </p:txBody>
      </p:sp>
      <p:sp>
        <p:nvSpPr>
          <p:cNvPr id="126" name="TextBox 125">
            <a:extLst>
              <a:ext uri="{FF2B5EF4-FFF2-40B4-BE49-F238E27FC236}">
                <a16:creationId xmlns:a16="http://schemas.microsoft.com/office/drawing/2014/main" id="{EC33AA1D-D061-5E85-5449-BED401EAFDEA}"/>
              </a:ext>
            </a:extLst>
          </p:cNvPr>
          <p:cNvSpPr txBox="1"/>
          <p:nvPr/>
        </p:nvSpPr>
        <p:spPr>
          <a:xfrm>
            <a:off x="27013" y="3179448"/>
            <a:ext cx="601799"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  </a:t>
            </a:r>
          </a:p>
        </p:txBody>
      </p:sp>
      <p:sp>
        <p:nvSpPr>
          <p:cNvPr id="127" name="TextBox 126">
            <a:extLst>
              <a:ext uri="{FF2B5EF4-FFF2-40B4-BE49-F238E27FC236}">
                <a16:creationId xmlns:a16="http://schemas.microsoft.com/office/drawing/2014/main" id="{B2B0A49A-11AE-BD6A-47A6-5B2623CF5331}"/>
              </a:ext>
            </a:extLst>
          </p:cNvPr>
          <p:cNvSpPr txBox="1"/>
          <p:nvPr/>
        </p:nvSpPr>
        <p:spPr>
          <a:xfrm>
            <a:off x="449543" y="3179448"/>
            <a:ext cx="1793552"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0 :  Copy</a:t>
            </a:r>
          </a:p>
        </p:txBody>
      </p:sp>
      <p:sp>
        <p:nvSpPr>
          <p:cNvPr id="128" name="TextBox 127">
            <a:extLst>
              <a:ext uri="{FF2B5EF4-FFF2-40B4-BE49-F238E27FC236}">
                <a16:creationId xmlns:a16="http://schemas.microsoft.com/office/drawing/2014/main" id="{BE8CC78A-431D-106C-66E4-00AD807A03F1}"/>
              </a:ext>
            </a:extLst>
          </p:cNvPr>
          <p:cNvSpPr txBox="1"/>
          <p:nvPr/>
        </p:nvSpPr>
        <p:spPr>
          <a:xfrm>
            <a:off x="3060567" y="3179448"/>
            <a:ext cx="414007"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a:t>
            </a:r>
          </a:p>
        </p:txBody>
      </p:sp>
      <p:sp>
        <p:nvSpPr>
          <p:cNvPr id="129" name="TextBox 128">
            <a:extLst>
              <a:ext uri="{FF2B5EF4-FFF2-40B4-BE49-F238E27FC236}">
                <a16:creationId xmlns:a16="http://schemas.microsoft.com/office/drawing/2014/main" id="{4E8AC92F-E068-681B-F634-9DB1481806AC}"/>
              </a:ext>
            </a:extLst>
          </p:cNvPr>
          <p:cNvSpPr txBox="1"/>
          <p:nvPr/>
        </p:nvSpPr>
        <p:spPr>
          <a:xfrm>
            <a:off x="3295306" y="3179448"/>
            <a:ext cx="2241363"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001 | 0000</a:t>
            </a:r>
          </a:p>
        </p:txBody>
      </p:sp>
      <p:sp>
        <p:nvSpPr>
          <p:cNvPr id="130" name="TextBox 129">
            <a:extLst>
              <a:ext uri="{FF2B5EF4-FFF2-40B4-BE49-F238E27FC236}">
                <a16:creationId xmlns:a16="http://schemas.microsoft.com/office/drawing/2014/main" id="{EFB204C7-4839-A783-D0D9-CDDB44098D80}"/>
              </a:ext>
            </a:extLst>
          </p:cNvPr>
          <p:cNvSpPr txBox="1"/>
          <p:nvPr/>
        </p:nvSpPr>
        <p:spPr>
          <a:xfrm>
            <a:off x="7284792" y="3179448"/>
            <a:ext cx="1114614" cy="647306"/>
          </a:xfrm>
          <a:prstGeom prst="rect">
            <a:avLst/>
          </a:prstGeom>
          <a:noFill/>
        </p:spPr>
        <p:txBody>
          <a:bodyPr wrap="none" rtlCol="0">
            <a:spAutoFit/>
          </a:bodyPr>
          <a:lstStyle/>
          <a:p>
            <a:pPr algn="l"/>
            <a:r>
              <a:rPr lang="en-US" sz="3639" spc="0" baseline="0" dirty="0">
                <a:solidFill>
                  <a:srgbClr val="3333CC"/>
                </a:solidFill>
                <a:latin typeface="Calibri"/>
                <a:cs typeface="Calibri"/>
                <a:sym typeface="Calibri"/>
                <a:rtl val="0"/>
              </a:rPr>
              <a:t>1001</a:t>
            </a:r>
          </a:p>
        </p:txBody>
      </p:sp>
      <p:sp>
        <p:nvSpPr>
          <p:cNvPr id="131" name="TextBox 130">
            <a:extLst>
              <a:ext uri="{FF2B5EF4-FFF2-40B4-BE49-F238E27FC236}">
                <a16:creationId xmlns:a16="http://schemas.microsoft.com/office/drawing/2014/main" id="{44A9F03A-9E7B-8D27-1DD4-8D2D766D2314}"/>
              </a:ext>
            </a:extLst>
          </p:cNvPr>
          <p:cNvSpPr txBox="1"/>
          <p:nvPr/>
        </p:nvSpPr>
        <p:spPr>
          <a:xfrm>
            <a:off x="27013" y="3836381"/>
            <a:ext cx="515126"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 </a:t>
            </a:r>
          </a:p>
        </p:txBody>
      </p:sp>
      <p:sp>
        <p:nvSpPr>
          <p:cNvPr id="132" name="TextBox 131">
            <a:extLst>
              <a:ext uri="{FF2B5EF4-FFF2-40B4-BE49-F238E27FC236}">
                <a16:creationId xmlns:a16="http://schemas.microsoft.com/office/drawing/2014/main" id="{1519E03C-5B27-A720-E5A7-5CD73E267044}"/>
              </a:ext>
            </a:extLst>
          </p:cNvPr>
          <p:cNvSpPr txBox="1"/>
          <p:nvPr/>
        </p:nvSpPr>
        <p:spPr>
          <a:xfrm>
            <a:off x="362870" y="3836381"/>
            <a:ext cx="515126"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1 </a:t>
            </a:r>
          </a:p>
        </p:txBody>
      </p:sp>
      <p:sp>
        <p:nvSpPr>
          <p:cNvPr id="133" name="TextBox 132">
            <a:extLst>
              <a:ext uri="{FF2B5EF4-FFF2-40B4-BE49-F238E27FC236}">
                <a16:creationId xmlns:a16="http://schemas.microsoft.com/office/drawing/2014/main" id="{9DA05E32-44CB-A57D-E456-7D37733F2ACF}"/>
              </a:ext>
            </a:extLst>
          </p:cNvPr>
          <p:cNvSpPr txBox="1"/>
          <p:nvPr/>
        </p:nvSpPr>
        <p:spPr>
          <a:xfrm>
            <a:off x="702340" y="3836381"/>
            <a:ext cx="1186842" cy="647306"/>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  Flip</a:t>
            </a:r>
          </a:p>
        </p:txBody>
      </p:sp>
      <p:sp>
        <p:nvSpPr>
          <p:cNvPr id="134" name="TextBox 133">
            <a:extLst>
              <a:ext uri="{FF2B5EF4-FFF2-40B4-BE49-F238E27FC236}">
                <a16:creationId xmlns:a16="http://schemas.microsoft.com/office/drawing/2014/main" id="{3A0ADC5C-3FE4-9053-05B4-0032236DB60A}"/>
              </a:ext>
            </a:extLst>
          </p:cNvPr>
          <p:cNvSpPr txBox="1"/>
          <p:nvPr/>
        </p:nvSpPr>
        <p:spPr>
          <a:xfrm>
            <a:off x="3060567" y="3836381"/>
            <a:ext cx="1555202"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1001 ^ </a:t>
            </a:r>
          </a:p>
        </p:txBody>
      </p:sp>
      <p:sp>
        <p:nvSpPr>
          <p:cNvPr id="135" name="TextBox 134">
            <a:extLst>
              <a:ext uri="{FF2B5EF4-FFF2-40B4-BE49-F238E27FC236}">
                <a16:creationId xmlns:a16="http://schemas.microsoft.com/office/drawing/2014/main" id="{86FD5B6B-B0AA-DB50-0915-344D71228D10}"/>
              </a:ext>
            </a:extLst>
          </p:cNvPr>
          <p:cNvSpPr txBox="1"/>
          <p:nvPr/>
        </p:nvSpPr>
        <p:spPr>
          <a:xfrm>
            <a:off x="4440112" y="3836381"/>
            <a:ext cx="1114614" cy="647306"/>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1111</a:t>
            </a:r>
          </a:p>
        </p:txBody>
      </p:sp>
      <p:sp>
        <p:nvSpPr>
          <p:cNvPr id="136" name="TextBox 135">
            <a:extLst>
              <a:ext uri="{FF2B5EF4-FFF2-40B4-BE49-F238E27FC236}">
                <a16:creationId xmlns:a16="http://schemas.microsoft.com/office/drawing/2014/main" id="{9DAE09AE-E71D-91D4-59C4-28E1F0DDDE71}"/>
              </a:ext>
            </a:extLst>
          </p:cNvPr>
          <p:cNvSpPr txBox="1"/>
          <p:nvPr/>
        </p:nvSpPr>
        <p:spPr>
          <a:xfrm>
            <a:off x="7245969" y="3836381"/>
            <a:ext cx="1114614" cy="647306"/>
          </a:xfrm>
          <a:prstGeom prst="rect">
            <a:avLst/>
          </a:prstGeom>
          <a:noFill/>
        </p:spPr>
        <p:txBody>
          <a:bodyPr wrap="none" rtlCol="0">
            <a:spAutoFit/>
          </a:bodyPr>
          <a:lstStyle/>
          <a:p>
            <a:pPr algn="l"/>
            <a:r>
              <a:rPr lang="en-US" sz="3639" spc="0" baseline="0" dirty="0">
                <a:solidFill>
                  <a:srgbClr val="3333CC"/>
                </a:solidFill>
                <a:latin typeface="Calibri"/>
                <a:cs typeface="Calibri"/>
                <a:sym typeface="Calibri"/>
                <a:rtl val="0"/>
              </a:rPr>
              <a:t>0110</a:t>
            </a:r>
          </a:p>
        </p:txBody>
      </p:sp>
      <p:sp>
        <p:nvSpPr>
          <p:cNvPr id="137" name="TextBox 136">
            <a:extLst>
              <a:ext uri="{FF2B5EF4-FFF2-40B4-BE49-F238E27FC236}">
                <a16:creationId xmlns:a16="http://schemas.microsoft.com/office/drawing/2014/main" id="{10F30DA3-EA03-08D8-6AD1-8122C639FE58}"/>
              </a:ext>
            </a:extLst>
          </p:cNvPr>
          <p:cNvSpPr txBox="1"/>
          <p:nvPr/>
        </p:nvSpPr>
        <p:spPr>
          <a:xfrm>
            <a:off x="27013" y="4527957"/>
            <a:ext cx="1991956" cy="652358"/>
          </a:xfrm>
          <a:prstGeom prst="rect">
            <a:avLst/>
          </a:prstGeom>
          <a:noFill/>
        </p:spPr>
        <p:txBody>
          <a:bodyPr wrap="none" rtlCol="0">
            <a:spAutoFit/>
          </a:bodyPr>
          <a:lstStyle/>
          <a:p>
            <a:pPr algn="l"/>
            <a:r>
              <a:rPr lang="en-US" sz="3639" spc="0" baseline="0" dirty="0">
                <a:solidFill>
                  <a:srgbClr val="000000"/>
                </a:solidFill>
                <a:latin typeface="Calibri"/>
                <a:cs typeface="Calibri"/>
                <a:sym typeface="Calibri"/>
                <a:rtl val="0"/>
              </a:rPr>
              <a:t>^ :</a:t>
            </a:r>
            <a:r>
              <a:rPr lang="en-US" sz="3639" spc="0" dirty="0">
                <a:solidFill>
                  <a:srgbClr val="000000"/>
                </a:solidFill>
                <a:latin typeface="Calibri"/>
                <a:cs typeface="Calibri"/>
                <a:sym typeface="Calibri"/>
                <a:rtl val="0"/>
              </a:rPr>
              <a:t> Match</a:t>
            </a:r>
            <a:endParaRPr lang="en-US" sz="3639" spc="0" baseline="0" dirty="0">
              <a:solidFill>
                <a:srgbClr val="000000"/>
              </a:solidFill>
              <a:latin typeface="Calibri"/>
              <a:cs typeface="Calibri"/>
              <a:sym typeface="Calibri"/>
              <a:rtl val="0"/>
            </a:endParaRPr>
          </a:p>
        </p:txBody>
      </p:sp>
      <p:sp>
        <p:nvSpPr>
          <p:cNvPr id="138" name="TextBox 137">
            <a:extLst>
              <a:ext uri="{FF2B5EF4-FFF2-40B4-BE49-F238E27FC236}">
                <a16:creationId xmlns:a16="http://schemas.microsoft.com/office/drawing/2014/main" id="{7B36702E-9109-CA2D-3B83-3C94D29C1209}"/>
              </a:ext>
            </a:extLst>
          </p:cNvPr>
          <p:cNvSpPr txBox="1"/>
          <p:nvPr/>
        </p:nvSpPr>
        <p:spPr>
          <a:xfrm>
            <a:off x="3060567" y="4527957"/>
            <a:ext cx="2526654" cy="652358"/>
          </a:xfrm>
          <a:prstGeom prst="rect">
            <a:avLst/>
          </a:prstGeom>
          <a:noFill/>
        </p:spPr>
        <p:txBody>
          <a:bodyPr wrap="none" rtlCol="0">
            <a:spAutoFit/>
          </a:bodyPr>
          <a:lstStyle/>
          <a:p>
            <a:pPr algn="l"/>
            <a:r>
              <a:rPr lang="en-US" sz="3639" spc="0" baseline="0" dirty="0">
                <a:solidFill>
                  <a:srgbClr val="FF0000"/>
                </a:solidFill>
                <a:latin typeface="Calibri"/>
                <a:cs typeface="Calibri"/>
                <a:sym typeface="Calibri"/>
                <a:rtl val="0"/>
              </a:rPr>
              <a:t>1001 ^ 1001</a:t>
            </a:r>
          </a:p>
        </p:txBody>
      </p:sp>
      <p:sp>
        <p:nvSpPr>
          <p:cNvPr id="139" name="TextBox 138">
            <a:extLst>
              <a:ext uri="{FF2B5EF4-FFF2-40B4-BE49-F238E27FC236}">
                <a16:creationId xmlns:a16="http://schemas.microsoft.com/office/drawing/2014/main" id="{C42670C6-D238-5B4C-E36B-32290E3B75C7}"/>
              </a:ext>
            </a:extLst>
          </p:cNvPr>
          <p:cNvSpPr txBox="1"/>
          <p:nvPr/>
        </p:nvSpPr>
        <p:spPr>
          <a:xfrm>
            <a:off x="7246006" y="4527957"/>
            <a:ext cx="1133644" cy="652358"/>
          </a:xfrm>
          <a:prstGeom prst="rect">
            <a:avLst/>
          </a:prstGeom>
          <a:noFill/>
        </p:spPr>
        <p:txBody>
          <a:bodyPr wrap="none" rtlCol="0">
            <a:spAutoFit/>
          </a:bodyPr>
          <a:lstStyle/>
          <a:p>
            <a:pPr algn="l"/>
            <a:r>
              <a:rPr lang="en-US" sz="3639" dirty="0">
                <a:solidFill>
                  <a:srgbClr val="3333CC"/>
                </a:solidFill>
                <a:latin typeface="Calibri"/>
                <a:cs typeface="Calibri"/>
                <a:sym typeface="Calibri"/>
                <a:rtl val="0"/>
              </a:rPr>
              <a:t>0</a:t>
            </a:r>
            <a:r>
              <a:rPr lang="en-US" sz="3639" spc="0" baseline="0" dirty="0">
                <a:solidFill>
                  <a:srgbClr val="3333CC"/>
                </a:solidFill>
                <a:latin typeface="Calibri"/>
                <a:cs typeface="Calibri"/>
                <a:sym typeface="Calibri"/>
                <a:rtl val="0"/>
              </a:rPr>
              <a:t>000</a:t>
            </a:r>
          </a:p>
        </p:txBody>
      </p:sp>
    </p:spTree>
    <p:extLst>
      <p:ext uri="{BB962C8B-B14F-4D97-AF65-F5344CB8AC3E}">
        <p14:creationId xmlns:p14="http://schemas.microsoft.com/office/powerpoint/2010/main" val="37463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3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49" y="210762"/>
            <a:ext cx="8405982" cy="762000"/>
          </a:xfrm>
        </p:spPr>
        <p:txBody>
          <a:bodyPr/>
          <a:lstStyle/>
          <a:p>
            <a:r>
              <a:rPr lang="en-US" dirty="0"/>
              <a:t>Shift Operations (also watch Lab 3 video)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Left shift (</a:t>
                </a:r>
                <a:r>
                  <a:rPr lang="en-US" dirty="0">
                    <a:latin typeface="Courier New" panose="02070309020205020404" pitchFamily="49" charset="0"/>
                    <a:cs typeface="Courier New" panose="02070309020205020404" pitchFamily="49" charset="0"/>
                  </a:rPr>
                  <a:t>x&lt;&lt;n</a:t>
                </a:r>
                <a:r>
                  <a:rPr lang="en-US" dirty="0"/>
                  <a:t>)</a:t>
                </a:r>
              </a:p>
              <a:p>
                <a:pPr lvl="1"/>
                <a:r>
                  <a:rPr lang="en-US" dirty="0"/>
                  <a:t>Fill with </a:t>
                </a:r>
                <a:r>
                  <a:rPr lang="en-US" dirty="0">
                    <a:latin typeface="Courier New" panose="02070309020205020404" pitchFamily="49" charset="0"/>
                    <a:cs typeface="Courier New" panose="02070309020205020404" pitchFamily="49" charset="0"/>
                  </a:rPr>
                  <a:t>0</a:t>
                </a:r>
                <a:r>
                  <a:rPr lang="en-US" dirty="0"/>
                  <a:t>s on right</a:t>
                </a:r>
              </a:p>
              <a:p>
                <a:r>
                  <a:rPr lang="en-US" dirty="0"/>
                  <a:t>Right shift (</a:t>
                </a:r>
                <a:r>
                  <a:rPr lang="en-US" dirty="0">
                    <a:latin typeface="Courier New" panose="02070309020205020404" pitchFamily="49" charset="0"/>
                    <a:cs typeface="Courier New" panose="02070309020205020404" pitchFamily="49" charset="0"/>
                  </a:rPr>
                  <a:t>x&gt;&gt;n</a:t>
                </a:r>
                <a:r>
                  <a:rPr lang="en-US" dirty="0"/>
                  <a:t>)</a:t>
                </a:r>
              </a:p>
              <a:p>
                <a:pPr lvl="1"/>
                <a:r>
                  <a:rPr lang="en-US" dirty="0"/>
                  <a:t>Logical shift (for </a:t>
                </a:r>
                <a:r>
                  <a:rPr lang="en-US" dirty="0">
                    <a:solidFill>
                      <a:srgbClr val="0070C0"/>
                    </a:solidFill>
                  </a:rPr>
                  <a:t>unsigned</a:t>
                </a:r>
                <a:r>
                  <a:rPr lang="en-US" dirty="0"/>
                  <a:t> values)</a:t>
                </a:r>
              </a:p>
              <a:p>
                <a:pPr lvl="2"/>
                <a:r>
                  <a:rPr lang="en-US" dirty="0"/>
                  <a:t>Fill with 0s on left</a:t>
                </a:r>
              </a:p>
              <a:p>
                <a:pPr lvl="1"/>
                <a:r>
                  <a:rPr lang="en-US" dirty="0"/>
                  <a:t>Arithmetic shift (for </a:t>
                </a:r>
                <a:r>
                  <a:rPr lang="en-US" dirty="0">
                    <a:solidFill>
                      <a:srgbClr val="C00000"/>
                    </a:solidFill>
                  </a:rPr>
                  <a:t>signed</a:t>
                </a:r>
                <a:r>
                  <a:rPr lang="en-US" dirty="0"/>
                  <a:t> values)</a:t>
                </a:r>
              </a:p>
              <a:p>
                <a:pPr lvl="2"/>
                <a:r>
                  <a:rPr lang="en-US" dirty="0"/>
                  <a:t>Replicate most significant bit on left</a:t>
                </a:r>
              </a:p>
              <a:p>
                <a:r>
                  <a:rPr lang="en-US" dirty="0"/>
                  <a:t>Notes:</a:t>
                </a:r>
              </a:p>
              <a:p>
                <a:pPr lvl="1"/>
                <a:r>
                  <a:rPr lang="en-US" dirty="0"/>
                  <a:t>Shifts by </a:t>
                </a:r>
                <a:r>
                  <a:rPr lang="en-US" dirty="0">
                    <a:latin typeface="Courier New" panose="02070309020205020404" pitchFamily="49" charset="0"/>
                    <a:cs typeface="Courier New" panose="02070309020205020404" pitchFamily="49" charset="0"/>
                  </a:rPr>
                  <a:t>n&lt;0</a:t>
                </a:r>
                <a:r>
                  <a:rPr lang="en-US" dirty="0"/>
                  <a:t> or </a:t>
                </a:r>
                <a:r>
                  <a:rPr lang="en-US" dirty="0">
                    <a:latin typeface="Courier New" panose="02070309020205020404" pitchFamily="49" charset="0"/>
                    <a:cs typeface="Courier New" panose="02070309020205020404" pitchFamily="49" charset="0"/>
                  </a:rPr>
                  <a:t>n</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w</a:t>
                </a:r>
                <a:r>
                  <a:rPr lang="en-US" dirty="0"/>
                  <a:t> (bit width of x) are </a:t>
                </a:r>
                <a:r>
                  <a:rPr lang="en-US" i="1" dirty="0"/>
                  <a:t>undefined</a:t>
                </a:r>
              </a:p>
              <a:p>
                <a:pPr lvl="1"/>
                <a:r>
                  <a:rPr lang="en-US" b="1" dirty="0"/>
                  <a:t>In C:</a:t>
                </a:r>
                <a:r>
                  <a:rPr lang="en-US" dirty="0"/>
                  <a:t>  behavior of </a:t>
                </a:r>
                <a:r>
                  <a:rPr lang="en-US" dirty="0">
                    <a:latin typeface="Courier New" panose="02070309020205020404" pitchFamily="49" charset="0"/>
                    <a:cs typeface="Courier New" panose="02070309020205020404" pitchFamily="49" charset="0"/>
                  </a:rPr>
                  <a:t>&gt;&gt;</a:t>
                </a:r>
                <a:r>
                  <a:rPr lang="en-US" dirty="0"/>
                  <a:t> is determined by compiler</a:t>
                </a:r>
              </a:p>
              <a:p>
                <a:pPr lvl="2"/>
                <a:r>
                  <a:rPr lang="en-US" dirty="0"/>
                  <a:t>depends on data type of </a:t>
                </a:r>
                <a:r>
                  <a:rPr lang="en-US" dirty="0">
                    <a:latin typeface="Courier New" panose="02070309020205020404" pitchFamily="49" charset="0"/>
                    <a:cs typeface="Courier New" panose="02070309020205020404" pitchFamily="49" charset="0"/>
                  </a:rPr>
                  <a:t>x</a:t>
                </a:r>
                <a:r>
                  <a:rPr lang="en-US" dirty="0"/>
                  <a:t> (signed/unsigned)</a:t>
                </a:r>
              </a:p>
              <a:p>
                <a:pPr lvl="1"/>
                <a:r>
                  <a:rPr lang="en-US" b="1" dirty="0"/>
                  <a:t>In Java:</a:t>
                </a:r>
                <a:r>
                  <a:rPr lang="en-US" dirty="0"/>
                  <a:t>  logical shift is </a:t>
                </a:r>
                <a:r>
                  <a:rPr lang="en-US" dirty="0">
                    <a:latin typeface="Courier New" panose="02070309020205020404" pitchFamily="49" charset="0"/>
                    <a:cs typeface="Courier New" panose="02070309020205020404" pitchFamily="49" charset="0"/>
                  </a:rPr>
                  <a:t>&gt;&gt;&gt;</a:t>
                </a:r>
                <a:r>
                  <a:rPr lang="en-US" dirty="0"/>
                  <a:t> and arithmetic shift is </a:t>
                </a:r>
                <a:r>
                  <a:rPr lang="en-US" dirty="0">
                    <a:latin typeface="Courier New" panose="02070309020205020404" pitchFamily="49" charset="0"/>
                    <a:cs typeface="Courier New" panose="02070309020205020404" pitchFamily="49" charset="0"/>
                  </a:rPr>
                  <a:t>&gt;&gt;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03" t="-1272" b="-890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AC37DE08-BC57-4632-9E57-881D4F594D52}" type="slidenum">
              <a:rPr lang="en-US" smtClean="0"/>
              <a:t>69</a:t>
            </a:fld>
            <a:endParaRPr lang="en-US"/>
          </a:p>
        </p:txBody>
      </p:sp>
      <p:graphicFrame>
        <p:nvGraphicFramePr>
          <p:cNvPr id="19" name="Table 18"/>
          <p:cNvGraphicFramePr>
            <a:graphicFrameLocks noGrp="1"/>
          </p:cNvGraphicFramePr>
          <p:nvPr/>
        </p:nvGraphicFramePr>
        <p:xfrm>
          <a:off x="5486400" y="914400"/>
          <a:ext cx="3474720" cy="158496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tblGrid>
              <a:tr h="370840">
                <a:tc>
                  <a:txBody>
                    <a:bodyPr/>
                    <a:lstStyle/>
                    <a:p>
                      <a:pPr algn="r"/>
                      <a:endParaRPr lang="en-US" dirty="0">
                        <a:latin typeface="Calibri" panose="020F0502020204030204" pitchFamily="34" charset="0"/>
                        <a:cs typeface="Calibri" panose="020F0502020204030204"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latin typeface="Courier New" panose="02070309020205020404" pitchFamily="49" charset="0"/>
                          <a:cs typeface="Courier New" panose="02070309020205020404" pitchFamily="49" charset="0"/>
                        </a:rPr>
                        <a:t>0010 0010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dirty="0">
                        <a:latin typeface="Calibri" panose="020F0502020204030204" pitchFamily="34" charset="0"/>
                        <a:cs typeface="Calibri" panose="020F0502020204030204"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x&lt;&lt;3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latin typeface="Courier New" panose="02070309020205020404" pitchFamily="49" charset="0"/>
                          <a:cs typeface="Courier New" panose="02070309020205020404" pitchFamily="49" charset="0"/>
                        </a:rPr>
                        <a:t>0001 0</a:t>
                      </a:r>
                      <a:r>
                        <a:rPr lang="en-US" sz="2000" b="1" dirty="0">
                          <a:solidFill>
                            <a:srgbClr val="FF0000"/>
                          </a:solidFill>
                          <a:latin typeface="Courier New" panose="02070309020205020404" pitchFamily="49" charset="0"/>
                          <a:cs typeface="Courier New" panose="02070309020205020404" pitchFamily="49" charset="0"/>
                        </a:rPr>
                        <a:t>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z="1600" dirty="0">
                          <a:latin typeface="Calibri" panose="020F0502020204030204" pitchFamily="34" charset="0"/>
                          <a:cs typeface="Calibri" panose="020F0502020204030204" pitchFamily="34" charset="0"/>
                        </a:rPr>
                        <a:t>logical:</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x&gt;&gt;2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rgbClr val="0070C0"/>
                          </a:solidFill>
                          <a:latin typeface="Courier New" panose="02070309020205020404" pitchFamily="49" charset="0"/>
                          <a:cs typeface="Courier New" panose="02070309020205020404" pitchFamily="49" charset="0"/>
                        </a:rPr>
                        <a:t>00</a:t>
                      </a:r>
                      <a:r>
                        <a:rPr lang="en-US" sz="2000" b="0" dirty="0">
                          <a:latin typeface="Courier New" panose="02070309020205020404" pitchFamily="49" charset="0"/>
                          <a:cs typeface="Courier New" panose="02070309020205020404" pitchFamily="49" charset="0"/>
                        </a:rPr>
                        <a:t>00 1000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z="1600" dirty="0">
                          <a:latin typeface="Calibri" panose="020F0502020204030204" pitchFamily="34" charset="0"/>
                          <a:cs typeface="Calibri" panose="020F0502020204030204" pitchFamily="34" charset="0"/>
                        </a:rPr>
                        <a:t>arithmetic:</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x&gt;&gt;2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rgbClr val="C00000"/>
                          </a:solidFill>
                          <a:latin typeface="Courier New" panose="02070309020205020404" pitchFamily="49" charset="0"/>
                          <a:cs typeface="Courier New" panose="02070309020205020404" pitchFamily="49" charset="0"/>
                        </a:rPr>
                        <a:t>00</a:t>
                      </a:r>
                      <a:r>
                        <a:rPr lang="en-US" sz="2000" b="0" dirty="0">
                          <a:latin typeface="Courier New" panose="02070309020205020404" pitchFamily="49" charset="0"/>
                          <a:cs typeface="Courier New" panose="02070309020205020404" pitchFamily="49" charset="0"/>
                        </a:rPr>
                        <a:t>00 1000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20" name="Table 19"/>
          <p:cNvGraphicFramePr>
            <a:graphicFrameLocks noGrp="1"/>
          </p:cNvGraphicFramePr>
          <p:nvPr/>
        </p:nvGraphicFramePr>
        <p:xfrm>
          <a:off x="5486400" y="2834640"/>
          <a:ext cx="3474720" cy="158496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tblGrid>
              <a:tr h="370840">
                <a:tc>
                  <a:txBody>
                    <a:bodyPr/>
                    <a:lstStyle/>
                    <a:p>
                      <a:pPr algn="r"/>
                      <a:endParaRPr lang="en-US" dirty="0">
                        <a:latin typeface="Calibri" panose="020F0502020204030204" pitchFamily="34" charset="0"/>
                        <a:cs typeface="Calibri" panose="020F0502020204030204"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latin typeface="Courier New" panose="02070309020205020404" pitchFamily="49" charset="0"/>
                          <a:cs typeface="Courier New" panose="02070309020205020404" pitchFamily="49" charset="0"/>
                        </a:rPr>
                        <a:t>1010 0010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dirty="0">
                        <a:latin typeface="Calibri" panose="020F0502020204030204" pitchFamily="34" charset="0"/>
                        <a:cs typeface="Calibri" panose="020F0502020204030204"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x&lt;&lt;3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latin typeface="Courier New" panose="02070309020205020404" pitchFamily="49" charset="0"/>
                          <a:cs typeface="Courier New" panose="02070309020205020404" pitchFamily="49" charset="0"/>
                        </a:rPr>
                        <a:t>0001 0</a:t>
                      </a:r>
                      <a:r>
                        <a:rPr lang="en-US" sz="2000" b="1" dirty="0">
                          <a:solidFill>
                            <a:srgbClr val="FF0000"/>
                          </a:solidFill>
                          <a:latin typeface="Courier New" panose="02070309020205020404" pitchFamily="49" charset="0"/>
                          <a:cs typeface="Courier New" panose="02070309020205020404" pitchFamily="49" charset="0"/>
                        </a:rPr>
                        <a:t>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z="1600" dirty="0">
                          <a:latin typeface="Calibri" panose="020F0502020204030204" pitchFamily="34" charset="0"/>
                          <a:cs typeface="Calibri" panose="020F0502020204030204" pitchFamily="34" charset="0"/>
                        </a:rPr>
                        <a:t>logical:</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x&gt;&gt;2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rgbClr val="0070C0"/>
                          </a:solidFill>
                          <a:latin typeface="Courier New" panose="02070309020205020404" pitchFamily="49" charset="0"/>
                          <a:cs typeface="Courier New" panose="02070309020205020404" pitchFamily="49" charset="0"/>
                        </a:rPr>
                        <a:t>00</a:t>
                      </a:r>
                      <a:r>
                        <a:rPr lang="en-US" sz="2000" b="0" dirty="0">
                          <a:solidFill>
                            <a:schemeClr val="tx1"/>
                          </a:solidFill>
                          <a:latin typeface="Courier New" panose="02070309020205020404" pitchFamily="49" charset="0"/>
                          <a:cs typeface="Courier New" panose="02070309020205020404" pitchFamily="49" charset="0"/>
                        </a:rPr>
                        <a:t>1</a:t>
                      </a:r>
                      <a:r>
                        <a:rPr lang="en-US" sz="2000" b="0" dirty="0">
                          <a:latin typeface="Courier New" panose="02070309020205020404" pitchFamily="49" charset="0"/>
                          <a:cs typeface="Courier New" panose="02070309020205020404" pitchFamily="49" charset="0"/>
                        </a:rPr>
                        <a:t>0 1000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z="1600" dirty="0">
                          <a:latin typeface="Calibri" panose="020F0502020204030204" pitchFamily="34" charset="0"/>
                          <a:cs typeface="Calibri" panose="020F0502020204030204" pitchFamily="34" charset="0"/>
                        </a:rPr>
                        <a:t>arithmetic:</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0" dirty="0">
                          <a:latin typeface="Courier New" panose="02070309020205020404" pitchFamily="49" charset="0"/>
                          <a:cs typeface="Courier New" panose="02070309020205020404" pitchFamily="49" charset="0"/>
                        </a:rPr>
                        <a:t>x&gt;&gt;2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rgbClr val="C00000"/>
                          </a:solidFill>
                          <a:latin typeface="Courier New" panose="02070309020205020404" pitchFamily="49" charset="0"/>
                          <a:cs typeface="Courier New" panose="02070309020205020404" pitchFamily="49" charset="0"/>
                        </a:rPr>
                        <a:t>11</a:t>
                      </a:r>
                      <a:r>
                        <a:rPr lang="en-US" sz="2000" b="0" dirty="0">
                          <a:solidFill>
                            <a:schemeClr val="tx1"/>
                          </a:solidFill>
                          <a:latin typeface="Courier New" panose="02070309020205020404" pitchFamily="49" charset="0"/>
                          <a:cs typeface="Courier New" panose="02070309020205020404" pitchFamily="49" charset="0"/>
                        </a:rPr>
                        <a:t>1</a:t>
                      </a:r>
                      <a:r>
                        <a:rPr lang="en-US" sz="2000" b="0" dirty="0">
                          <a:latin typeface="Courier New" panose="02070309020205020404" pitchFamily="49" charset="0"/>
                          <a:cs typeface="Courier New" panose="02070309020205020404" pitchFamily="49" charset="0"/>
                        </a:rPr>
                        <a:t>0 1000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24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6C25-2CAA-46B7-71BA-4800B401D67F}"/>
              </a:ext>
            </a:extLst>
          </p:cNvPr>
          <p:cNvSpPr>
            <a:spLocks noGrp="1"/>
          </p:cNvSpPr>
          <p:nvPr>
            <p:ph type="title"/>
          </p:nvPr>
        </p:nvSpPr>
        <p:spPr>
          <a:xfrm>
            <a:off x="369381" y="381000"/>
            <a:ext cx="8405238" cy="762000"/>
          </a:xfrm>
        </p:spPr>
        <p:txBody>
          <a:bodyPr/>
          <a:lstStyle/>
          <a:p>
            <a:r>
              <a:rPr lang="en-US" dirty="0"/>
              <a:t>How is a 2D array packed into memory?</a:t>
            </a:r>
          </a:p>
        </p:txBody>
      </p:sp>
      <p:sp>
        <p:nvSpPr>
          <p:cNvPr id="3" name="Slide Number Placeholder 2">
            <a:extLst>
              <a:ext uri="{FF2B5EF4-FFF2-40B4-BE49-F238E27FC236}">
                <a16:creationId xmlns:a16="http://schemas.microsoft.com/office/drawing/2014/main" id="{3DEF1BDD-995B-7F74-7DC1-2EBCB431360E}"/>
              </a:ext>
            </a:extLst>
          </p:cNvPr>
          <p:cNvSpPr>
            <a:spLocks noGrp="1"/>
          </p:cNvSpPr>
          <p:nvPr>
            <p:ph type="sldNum" sz="quarter" idx="10"/>
          </p:nvPr>
        </p:nvSpPr>
        <p:spPr/>
        <p:txBody>
          <a:bodyPr/>
          <a:lstStyle/>
          <a:p>
            <a:fld id="{7CBE8339-D2AD-46DC-A898-FD1E949067F0}" type="slidenum">
              <a:rPr lang="en-US" smtClean="0"/>
              <a:pPr/>
              <a:t>7</a:t>
            </a:fld>
            <a:endParaRPr lang="en-US" dirty="0"/>
          </a:p>
        </p:txBody>
      </p:sp>
      <p:graphicFrame>
        <p:nvGraphicFramePr>
          <p:cNvPr id="10" name="Table 9">
            <a:extLst>
              <a:ext uri="{FF2B5EF4-FFF2-40B4-BE49-F238E27FC236}">
                <a16:creationId xmlns:a16="http://schemas.microsoft.com/office/drawing/2014/main" id="{B1FA79C5-D163-D074-8E87-46DBFBEA11FA}"/>
              </a:ext>
            </a:extLst>
          </p:cNvPr>
          <p:cNvGraphicFramePr>
            <a:graphicFrameLocks noGrp="1"/>
          </p:cNvGraphicFramePr>
          <p:nvPr>
            <p:extLst>
              <p:ext uri="{D42A27DB-BD31-4B8C-83A1-F6EECF244321}">
                <p14:modId xmlns:p14="http://schemas.microsoft.com/office/powerpoint/2010/main" val="1488013276"/>
              </p:ext>
            </p:extLst>
          </p:nvPr>
        </p:nvGraphicFramePr>
        <p:xfrm>
          <a:off x="1524000" y="1397000"/>
          <a:ext cx="7010400" cy="4657855"/>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1344238941"/>
                    </a:ext>
                  </a:extLst>
                </a:gridCol>
                <a:gridCol w="3505200">
                  <a:extLst>
                    <a:ext uri="{9D8B030D-6E8A-4147-A177-3AD203B41FA5}">
                      <a16:colId xmlns:a16="http://schemas.microsoft.com/office/drawing/2014/main" val="1826303064"/>
                    </a:ext>
                  </a:extLst>
                </a:gridCol>
              </a:tblGrid>
              <a:tr h="1138424">
                <a:tc>
                  <a:txBody>
                    <a:bodyPr/>
                    <a:lstStyle/>
                    <a:p>
                      <a:r>
                        <a:rPr lang="en-US" sz="3200" dirty="0"/>
                        <a:t>   1D Array</a:t>
                      </a:r>
                    </a:p>
                  </a:txBody>
                  <a:tcPr/>
                </a:tc>
                <a:tc>
                  <a:txBody>
                    <a:bodyPr/>
                    <a:lstStyle/>
                    <a:p>
                      <a:r>
                        <a:rPr lang="en-US" sz="3200" dirty="0"/>
                        <a:t>2D Array</a:t>
                      </a:r>
                    </a:p>
                  </a:txBody>
                  <a:tcPr/>
                </a:tc>
                <a:extLst>
                  <a:ext uri="{0D108BD9-81ED-4DB2-BD59-A6C34878D82A}">
                    <a16:rowId xmlns:a16="http://schemas.microsoft.com/office/drawing/2014/main" val="3659029909"/>
                  </a:ext>
                </a:extLst>
              </a:tr>
              <a:tr h="1964951">
                <a:tc>
                  <a:txBody>
                    <a:bodyPr/>
                    <a:lstStyle/>
                    <a:p>
                      <a:r>
                        <a:rPr lang="en-US" sz="3200" dirty="0"/>
                        <a:t>int array[10];</a:t>
                      </a:r>
                    </a:p>
                    <a:p>
                      <a:r>
                        <a:rPr lang="en-US" sz="3200" dirty="0"/>
                        <a:t>Elements in sequence</a:t>
                      </a:r>
                    </a:p>
                  </a:txBody>
                  <a:tcPr/>
                </a:tc>
                <a:tc>
                  <a:txBody>
                    <a:bodyPr/>
                    <a:lstStyle/>
                    <a:p>
                      <a:r>
                        <a:rPr lang="en-US" sz="3200" dirty="0"/>
                        <a:t>int array[10][10]; </a:t>
                      </a:r>
                    </a:p>
                    <a:p>
                      <a:r>
                        <a:rPr lang="en-US" sz="3200" dirty="0"/>
                        <a:t>What is the layout?</a:t>
                      </a:r>
                    </a:p>
                  </a:txBody>
                  <a:tcPr/>
                </a:tc>
                <a:extLst>
                  <a:ext uri="{0D108BD9-81ED-4DB2-BD59-A6C34878D82A}">
                    <a16:rowId xmlns:a16="http://schemas.microsoft.com/office/drawing/2014/main" val="3220718273"/>
                  </a:ext>
                </a:extLst>
              </a:tr>
              <a:tr h="1138424">
                <a:tc>
                  <a:txBody>
                    <a:bodyPr/>
                    <a:lstStyle/>
                    <a:p>
                      <a:r>
                        <a:rPr lang="en-US" sz="3200" dirty="0"/>
                        <a:t> a[</a:t>
                      </a:r>
                      <a:r>
                        <a:rPr lang="en-US" sz="3200" dirty="0" err="1"/>
                        <a:t>i</a:t>
                      </a:r>
                      <a:r>
                        <a:rPr lang="en-US" sz="3200" dirty="0"/>
                        <a:t>] = &amp;a[0]+</a:t>
                      </a:r>
                      <a:r>
                        <a:rPr lang="en-US" sz="3200" dirty="0" err="1"/>
                        <a:t>i</a:t>
                      </a:r>
                      <a:r>
                        <a:rPr lang="en-US" sz="3200" dirty="0"/>
                        <a:t> </a:t>
                      </a:r>
                    </a:p>
                    <a:p>
                      <a:r>
                        <a:rPr lang="en-US" sz="3200" dirty="0"/>
                        <a:t>Byte offset: </a:t>
                      </a:r>
                      <a:r>
                        <a:rPr lang="en-US" sz="3200" dirty="0" err="1"/>
                        <a:t>i</a:t>
                      </a:r>
                      <a:r>
                        <a:rPr lang="en-US" sz="3200" dirty="0"/>
                        <a:t>*</a:t>
                      </a:r>
                      <a:r>
                        <a:rPr lang="en-US" sz="3200" dirty="0" err="1"/>
                        <a:t>sizeof</a:t>
                      </a:r>
                      <a:r>
                        <a:rPr lang="en-US" sz="3200" dirty="0"/>
                        <a:t>(int)</a:t>
                      </a:r>
                    </a:p>
                  </a:txBody>
                  <a:tcPr/>
                </a:tc>
                <a:tc>
                  <a:txBody>
                    <a:bodyPr/>
                    <a:lstStyle/>
                    <a:p>
                      <a:r>
                        <a:rPr lang="en-US" sz="3200" dirty="0"/>
                        <a:t>a[</a:t>
                      </a:r>
                      <a:r>
                        <a:rPr lang="en-US" sz="3200" dirty="0" err="1"/>
                        <a:t>i</a:t>
                      </a:r>
                      <a:r>
                        <a:rPr lang="en-US" sz="3200" dirty="0"/>
                        <a:t>][j] ? </a:t>
                      </a:r>
                    </a:p>
                    <a:p>
                      <a:r>
                        <a:rPr lang="en-US" sz="3200" dirty="0"/>
                        <a:t>Byte offset: ?</a:t>
                      </a:r>
                    </a:p>
                  </a:txBody>
                  <a:tcPr/>
                </a:tc>
                <a:extLst>
                  <a:ext uri="{0D108BD9-81ED-4DB2-BD59-A6C34878D82A}">
                    <a16:rowId xmlns:a16="http://schemas.microsoft.com/office/drawing/2014/main" val="4159820638"/>
                  </a:ext>
                </a:extLst>
              </a:tr>
            </a:tbl>
          </a:graphicData>
        </a:graphic>
      </p:graphicFrame>
    </p:spTree>
    <p:extLst>
      <p:ext uri="{BB962C8B-B14F-4D97-AF65-F5344CB8AC3E}">
        <p14:creationId xmlns:p14="http://schemas.microsoft.com/office/powerpoint/2010/main" val="25370411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7F64-1050-A818-00FB-31B381AD4222}"/>
              </a:ext>
            </a:extLst>
          </p:cNvPr>
          <p:cNvSpPr>
            <a:spLocks noGrp="1"/>
          </p:cNvSpPr>
          <p:nvPr>
            <p:ph type="title"/>
          </p:nvPr>
        </p:nvSpPr>
        <p:spPr/>
        <p:txBody>
          <a:bodyPr/>
          <a:lstStyle/>
          <a:p>
            <a:r>
              <a:rPr lang="en-US" dirty="0"/>
              <a:t>Extract and </a:t>
            </a:r>
            <a:r>
              <a:rPr lang="en-US" dirty="0" err="1"/>
              <a:t>Concat</a:t>
            </a:r>
            <a:endParaRPr lang="en-US" dirty="0"/>
          </a:p>
        </p:txBody>
      </p:sp>
      <p:sp>
        <p:nvSpPr>
          <p:cNvPr id="3" name="Content Placeholder 2">
            <a:extLst>
              <a:ext uri="{FF2B5EF4-FFF2-40B4-BE49-F238E27FC236}">
                <a16:creationId xmlns:a16="http://schemas.microsoft.com/office/drawing/2014/main" id="{9C456BB8-F9F1-FF32-E30E-13DCEE21542B}"/>
              </a:ext>
            </a:extLst>
          </p:cNvPr>
          <p:cNvSpPr>
            <a:spLocks noGrp="1"/>
          </p:cNvSpPr>
          <p:nvPr>
            <p:ph idx="1"/>
          </p:nvPr>
        </p:nvSpPr>
        <p:spPr>
          <a:xfrm>
            <a:off x="122237" y="1197678"/>
            <a:ext cx="8899525" cy="5130165"/>
          </a:xfrm>
        </p:spPr>
        <p:txBody>
          <a:bodyPr/>
          <a:lstStyle/>
          <a:p>
            <a:r>
              <a:rPr lang="en-US" dirty="0"/>
              <a:t>Two numbers: A: 0xC(1101) and B: 0xA (1010)</a:t>
            </a:r>
          </a:p>
          <a:p>
            <a:r>
              <a:rPr lang="en-US" dirty="0"/>
              <a:t>Question: Extract bits 3 and 2, and concatenate</a:t>
            </a:r>
          </a:p>
          <a:p>
            <a:r>
              <a:rPr lang="en-US" dirty="0"/>
              <a:t>i.e., </a:t>
            </a:r>
            <a:r>
              <a:rPr lang="en-US" dirty="0">
                <a:solidFill>
                  <a:srgbClr val="FF0000"/>
                </a:solidFill>
              </a:rPr>
              <a:t>11</a:t>
            </a:r>
            <a:r>
              <a:rPr lang="en-US" dirty="0"/>
              <a:t>01 </a:t>
            </a:r>
            <a:r>
              <a:rPr lang="en-US" dirty="0" err="1"/>
              <a:t>concat</a:t>
            </a:r>
            <a:r>
              <a:rPr lang="en-US" dirty="0"/>
              <a:t> </a:t>
            </a:r>
            <a:r>
              <a:rPr lang="en-US" dirty="0">
                <a:solidFill>
                  <a:srgbClr val="FF0000"/>
                </a:solidFill>
              </a:rPr>
              <a:t>10</a:t>
            </a:r>
            <a:r>
              <a:rPr lang="en-US" dirty="0"/>
              <a:t>10  -&gt; </a:t>
            </a:r>
            <a:r>
              <a:rPr lang="en-US" dirty="0">
                <a:solidFill>
                  <a:srgbClr val="FF0000"/>
                </a:solidFill>
              </a:rPr>
              <a:t>1110 (red: bits of interest, </a:t>
            </a:r>
            <a:r>
              <a:rPr lang="en-US" dirty="0"/>
              <a:t>black bits are dropped</a:t>
            </a:r>
            <a:r>
              <a:rPr lang="en-US" dirty="0">
                <a:solidFill>
                  <a:srgbClr val="FF0000"/>
                </a:solidFill>
              </a:rPr>
              <a:t>)</a:t>
            </a:r>
          </a:p>
          <a:p>
            <a:r>
              <a:rPr lang="en-US" dirty="0">
                <a:solidFill>
                  <a:srgbClr val="FF0000"/>
                </a:solidFill>
              </a:rPr>
              <a:t>Step 1: Extract bits from each</a:t>
            </a:r>
          </a:p>
          <a:p>
            <a:pPr lvl="1"/>
            <a:r>
              <a:rPr lang="en-US" dirty="0">
                <a:solidFill>
                  <a:srgbClr val="FF0000"/>
                </a:solidFill>
              </a:rPr>
              <a:t>1101 &amp; (3&lt;&lt;2) = 1101 &amp; (0b0011 &lt;&lt; 2) = 11</a:t>
            </a:r>
            <a:r>
              <a:rPr lang="en-US" dirty="0"/>
              <a:t>01</a:t>
            </a:r>
            <a:r>
              <a:rPr lang="en-US" dirty="0">
                <a:solidFill>
                  <a:srgbClr val="FF0000"/>
                </a:solidFill>
              </a:rPr>
              <a:t> &amp; 11</a:t>
            </a:r>
            <a:r>
              <a:rPr lang="en-US" dirty="0"/>
              <a:t>00</a:t>
            </a:r>
            <a:r>
              <a:rPr lang="en-US" dirty="0">
                <a:solidFill>
                  <a:srgbClr val="FF0000"/>
                </a:solidFill>
              </a:rPr>
              <a:t> = 11</a:t>
            </a:r>
            <a:r>
              <a:rPr lang="en-US" dirty="0"/>
              <a:t>00</a:t>
            </a:r>
          </a:p>
          <a:p>
            <a:pPr lvl="1"/>
            <a:r>
              <a:rPr lang="en-US" dirty="0">
                <a:solidFill>
                  <a:srgbClr val="FF0000"/>
                </a:solidFill>
              </a:rPr>
              <a:t>1010 &amp; (3&lt;&lt;2) = 1010 &amp; (0b0011 &lt;&lt; 2) = 10</a:t>
            </a:r>
            <a:r>
              <a:rPr lang="en-US" dirty="0"/>
              <a:t>10 </a:t>
            </a:r>
            <a:r>
              <a:rPr lang="en-US" dirty="0">
                <a:solidFill>
                  <a:srgbClr val="FF0000"/>
                </a:solidFill>
              </a:rPr>
              <a:t>&amp; 11</a:t>
            </a:r>
            <a:r>
              <a:rPr lang="en-US" dirty="0"/>
              <a:t>00</a:t>
            </a:r>
            <a:r>
              <a:rPr lang="en-US" dirty="0">
                <a:solidFill>
                  <a:srgbClr val="FF0000"/>
                </a:solidFill>
              </a:rPr>
              <a:t> = 10</a:t>
            </a:r>
            <a:r>
              <a:rPr lang="en-US" dirty="0"/>
              <a:t>00</a:t>
            </a:r>
          </a:p>
          <a:p>
            <a:r>
              <a:rPr lang="en-US" dirty="0">
                <a:solidFill>
                  <a:srgbClr val="FF0000"/>
                </a:solidFill>
              </a:rPr>
              <a:t>Step 2: Prepare for </a:t>
            </a:r>
            <a:r>
              <a:rPr lang="en-US" dirty="0" err="1">
                <a:solidFill>
                  <a:srgbClr val="FF0000"/>
                </a:solidFill>
              </a:rPr>
              <a:t>concat</a:t>
            </a:r>
            <a:r>
              <a:rPr lang="en-US" dirty="0">
                <a:solidFill>
                  <a:srgbClr val="FF0000"/>
                </a:solidFill>
              </a:rPr>
              <a:t>: </a:t>
            </a:r>
          </a:p>
          <a:p>
            <a:pPr lvl="1"/>
            <a:r>
              <a:rPr lang="en-US" dirty="0">
                <a:solidFill>
                  <a:srgbClr val="FF0000"/>
                </a:solidFill>
              </a:rPr>
              <a:t>1100 &gt;&gt; 2 = 0011 (A), 1000 &gt;&gt;2 = 0010 (B)</a:t>
            </a:r>
          </a:p>
          <a:p>
            <a:r>
              <a:rPr lang="en-US" dirty="0">
                <a:solidFill>
                  <a:srgbClr val="FF0000"/>
                </a:solidFill>
              </a:rPr>
              <a:t> Step 3: </a:t>
            </a:r>
            <a:r>
              <a:rPr lang="en-US" dirty="0" err="1">
                <a:solidFill>
                  <a:srgbClr val="FF0000"/>
                </a:solidFill>
              </a:rPr>
              <a:t>Concat</a:t>
            </a:r>
            <a:r>
              <a:rPr lang="en-US" dirty="0">
                <a:solidFill>
                  <a:srgbClr val="FF0000"/>
                </a:solidFill>
              </a:rPr>
              <a:t>: A.B. Place B in 0th position, Place A in 2</a:t>
            </a:r>
            <a:r>
              <a:rPr lang="en-US" baseline="30000" dirty="0">
                <a:solidFill>
                  <a:srgbClr val="FF0000"/>
                </a:solidFill>
              </a:rPr>
              <a:t>nd</a:t>
            </a:r>
            <a:r>
              <a:rPr lang="en-US" dirty="0">
                <a:solidFill>
                  <a:srgbClr val="FF0000"/>
                </a:solidFill>
              </a:rPr>
              <a:t> bit position = 0011 &lt;&lt; 2 | </a:t>
            </a:r>
            <a:r>
              <a:rPr lang="en-US">
                <a:solidFill>
                  <a:srgbClr val="FF0000"/>
                </a:solidFill>
              </a:rPr>
              <a:t>0010 =&gt; </a:t>
            </a:r>
            <a:r>
              <a:rPr lang="en-US" dirty="0">
                <a:solidFill>
                  <a:srgbClr val="FF0000"/>
                </a:solidFill>
              </a:rPr>
              <a:t>1110</a:t>
            </a:r>
          </a:p>
        </p:txBody>
      </p:sp>
      <p:sp>
        <p:nvSpPr>
          <p:cNvPr id="4" name="Slide Number Placeholder 3">
            <a:extLst>
              <a:ext uri="{FF2B5EF4-FFF2-40B4-BE49-F238E27FC236}">
                <a16:creationId xmlns:a16="http://schemas.microsoft.com/office/drawing/2014/main" id="{0A5FAD28-2F38-845F-FDB2-53ED3763D718}"/>
              </a:ext>
            </a:extLst>
          </p:cNvPr>
          <p:cNvSpPr>
            <a:spLocks noGrp="1"/>
          </p:cNvSpPr>
          <p:nvPr>
            <p:ph type="sldNum" sz="quarter" idx="10"/>
          </p:nvPr>
        </p:nvSpPr>
        <p:spPr/>
        <p:txBody>
          <a:bodyPr/>
          <a:lstStyle/>
          <a:p>
            <a:fld id="{7CBE8339-D2AD-46DC-A898-FD1E949067F0}" type="slidenum">
              <a:rPr lang="en-US" smtClean="0"/>
              <a:pPr/>
              <a:t>70</a:t>
            </a:fld>
            <a:endParaRPr lang="en-US" dirty="0"/>
          </a:p>
        </p:txBody>
      </p:sp>
    </p:spTree>
    <p:extLst>
      <p:ext uri="{BB962C8B-B14F-4D97-AF65-F5344CB8AC3E}">
        <p14:creationId xmlns:p14="http://schemas.microsoft.com/office/powerpoint/2010/main" val="1991648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A22E-81B9-07FE-F4F0-AA75E800DD24}"/>
              </a:ext>
            </a:extLst>
          </p:cNvPr>
          <p:cNvSpPr>
            <a:spLocks noGrp="1"/>
          </p:cNvSpPr>
          <p:nvPr>
            <p:ph type="title"/>
          </p:nvPr>
        </p:nvSpPr>
        <p:spPr/>
        <p:txBody>
          <a:bodyPr/>
          <a:lstStyle/>
          <a:p>
            <a:r>
              <a:rPr lang="en-US" dirty="0"/>
              <a:t>C bitfields vs. Packing</a:t>
            </a:r>
          </a:p>
        </p:txBody>
      </p:sp>
      <p:sp>
        <p:nvSpPr>
          <p:cNvPr id="4" name="Slide Number Placeholder 3">
            <a:extLst>
              <a:ext uri="{FF2B5EF4-FFF2-40B4-BE49-F238E27FC236}">
                <a16:creationId xmlns:a16="http://schemas.microsoft.com/office/drawing/2014/main" id="{494452F0-0CD8-99B7-5B3A-C757D34F1365}"/>
              </a:ext>
            </a:extLst>
          </p:cNvPr>
          <p:cNvSpPr>
            <a:spLocks noGrp="1"/>
          </p:cNvSpPr>
          <p:nvPr>
            <p:ph type="sldNum" sz="quarter" idx="10"/>
          </p:nvPr>
        </p:nvSpPr>
        <p:spPr/>
        <p:txBody>
          <a:bodyPr/>
          <a:lstStyle/>
          <a:p>
            <a:fld id="{7CBE8339-D2AD-46DC-A898-FD1E949067F0}" type="slidenum">
              <a:rPr lang="en-US" smtClean="0"/>
              <a:pPr/>
              <a:t>71</a:t>
            </a:fld>
            <a:endParaRPr lang="en-US" dirty="0"/>
          </a:p>
        </p:txBody>
      </p:sp>
      <p:graphicFrame>
        <p:nvGraphicFramePr>
          <p:cNvPr id="5" name="Table 4">
            <a:extLst>
              <a:ext uri="{FF2B5EF4-FFF2-40B4-BE49-F238E27FC236}">
                <a16:creationId xmlns:a16="http://schemas.microsoft.com/office/drawing/2014/main" id="{4F6A1050-0D04-263F-6E14-92D50EBE5095}"/>
              </a:ext>
            </a:extLst>
          </p:cNvPr>
          <p:cNvGraphicFramePr>
            <a:graphicFrameLocks noGrp="1"/>
          </p:cNvGraphicFramePr>
          <p:nvPr>
            <p:extLst>
              <p:ext uri="{D42A27DB-BD31-4B8C-83A1-F6EECF244321}">
                <p14:modId xmlns:p14="http://schemas.microsoft.com/office/powerpoint/2010/main" val="119504419"/>
              </p:ext>
            </p:extLst>
          </p:nvPr>
        </p:nvGraphicFramePr>
        <p:xfrm>
          <a:off x="586353" y="3832743"/>
          <a:ext cx="7924800" cy="2748660"/>
        </p:xfrm>
        <a:graphic>
          <a:graphicData uri="http://schemas.openxmlformats.org/drawingml/2006/table">
            <a:tbl>
              <a:tblPr/>
              <a:tblGrid>
                <a:gridCol w="1784888">
                  <a:extLst>
                    <a:ext uri="{9D8B030D-6E8A-4147-A177-3AD203B41FA5}">
                      <a16:colId xmlns:a16="http://schemas.microsoft.com/office/drawing/2014/main" val="595258090"/>
                    </a:ext>
                  </a:extLst>
                </a:gridCol>
                <a:gridCol w="2895600">
                  <a:extLst>
                    <a:ext uri="{9D8B030D-6E8A-4147-A177-3AD203B41FA5}">
                      <a16:colId xmlns:a16="http://schemas.microsoft.com/office/drawing/2014/main" val="1030738572"/>
                    </a:ext>
                  </a:extLst>
                </a:gridCol>
                <a:gridCol w="3244312">
                  <a:extLst>
                    <a:ext uri="{9D8B030D-6E8A-4147-A177-3AD203B41FA5}">
                      <a16:colId xmlns:a16="http://schemas.microsoft.com/office/drawing/2014/main" val="1108846148"/>
                    </a:ext>
                  </a:extLst>
                </a:gridCol>
              </a:tblGrid>
              <a:tr h="173182">
                <a:tc>
                  <a:txBody>
                    <a:bodyPr/>
                    <a:lstStyle/>
                    <a:p>
                      <a:pPr fontAlgn="b"/>
                      <a:endParaRPr lang="en-CA" sz="2800" b="1" dirty="0">
                        <a:effectLst/>
                      </a:endParaRPr>
                    </a:p>
                  </a:txBody>
                  <a:tcPr marL="37667" marR="37667" marT="18834" marB="18834"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CA" sz="2800" b="1">
                          <a:effectLst/>
                        </a:rPr>
                        <a:t>Bitfields</a:t>
                      </a:r>
                    </a:p>
                  </a:txBody>
                  <a:tcPr marL="37667" marR="37667" marT="18834" marB="18834"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CA" sz="2800" b="1" dirty="0">
                          <a:effectLst/>
                        </a:rPr>
                        <a:t>Int packing</a:t>
                      </a:r>
                    </a:p>
                  </a:txBody>
                  <a:tcPr marL="37667" marR="37667" marT="18834" marB="18834"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944849455"/>
                  </a:ext>
                </a:extLst>
              </a:tr>
              <a:tr h="277091">
                <a:tc>
                  <a:txBody>
                    <a:bodyPr/>
                    <a:lstStyle/>
                    <a:p>
                      <a:pPr fontAlgn="base"/>
                      <a:r>
                        <a:rPr lang="en-CA" sz="2800" b="1" dirty="0">
                          <a:effectLst/>
                        </a:rPr>
                        <a:t>Space</a:t>
                      </a:r>
                      <a:endParaRPr lang="en-CA" sz="2800" dirty="0">
                        <a:effectLst/>
                      </a:endParaRP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CA" sz="2800" dirty="0">
                          <a:effectLst/>
                        </a:rPr>
                        <a:t>Compiler chooses</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CA" sz="2800" dirty="0">
                          <a:effectLst/>
                        </a:rPr>
                        <a:t> User chooses</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052730315"/>
                  </a:ext>
                </a:extLst>
              </a:tr>
              <a:tr h="277091">
                <a:tc>
                  <a:txBody>
                    <a:bodyPr/>
                    <a:lstStyle/>
                    <a:p>
                      <a:pPr fontAlgn="base"/>
                      <a:r>
                        <a:rPr lang="en-CA" sz="2800" b="1" dirty="0">
                          <a:effectLst/>
                        </a:rPr>
                        <a:t>Speed</a:t>
                      </a:r>
                      <a:endParaRPr lang="en-CA" sz="2800" dirty="0">
                        <a:effectLst/>
                      </a:endParaRP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CA" sz="2800" dirty="0">
                          <a:effectLst/>
                        </a:rPr>
                        <a:t>Potentially slower; compiler generates.</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CA" sz="2800" dirty="0">
                          <a:effectLst/>
                        </a:rPr>
                        <a:t>Generally faster; user creates.</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802996500"/>
                  </a:ext>
                </a:extLst>
              </a:tr>
              <a:tr h="277091">
                <a:tc>
                  <a:txBody>
                    <a:bodyPr/>
                    <a:lstStyle/>
                    <a:p>
                      <a:pPr fontAlgn="base"/>
                      <a:r>
                        <a:rPr lang="en-CA" sz="2800" b="1" dirty="0">
                          <a:effectLst/>
                        </a:rPr>
                        <a:t>Readability</a:t>
                      </a:r>
                      <a:endParaRPr lang="en-CA" sz="2800" dirty="0">
                        <a:effectLst/>
                      </a:endParaRP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CA" sz="2800" dirty="0">
                          <a:effectLst/>
                        </a:rPr>
                        <a:t>Yes; like struct</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CA" sz="2800" dirty="0">
                          <a:effectLst/>
                        </a:rPr>
                        <a:t>No; very low level</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665188965"/>
                  </a:ext>
                </a:extLst>
              </a:tr>
              <a:tr h="277091">
                <a:tc>
                  <a:txBody>
                    <a:bodyPr/>
                    <a:lstStyle/>
                    <a:p>
                      <a:pPr fontAlgn="base"/>
                      <a:r>
                        <a:rPr lang="en-CA" sz="2800" b="1">
                          <a:effectLst/>
                        </a:rPr>
                        <a:t>Use Case</a:t>
                      </a:r>
                      <a:endParaRPr lang="en-CA" sz="2800">
                        <a:effectLst/>
                      </a:endParaRP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noFill/>
                  </a:tcPr>
                </a:tc>
                <a:tc>
                  <a:txBody>
                    <a:bodyPr/>
                    <a:lstStyle/>
                    <a:p>
                      <a:pPr fontAlgn="base"/>
                      <a:r>
                        <a:rPr lang="en-CA" sz="2800" dirty="0">
                          <a:effectLst/>
                        </a:rPr>
                        <a:t>Network packets</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noFill/>
                  </a:tcPr>
                </a:tc>
                <a:tc>
                  <a:txBody>
                    <a:bodyPr/>
                    <a:lstStyle/>
                    <a:p>
                      <a:pPr fontAlgn="base"/>
                      <a:r>
                        <a:rPr lang="en-CA" sz="2800" dirty="0">
                          <a:effectLst/>
                        </a:rPr>
                        <a:t> Instruction rep</a:t>
                      </a:r>
                    </a:p>
                  </a:txBody>
                  <a:tcPr marL="37667" marR="37667" marT="18834" marB="18834"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467073886"/>
                  </a:ext>
                </a:extLst>
              </a:tr>
            </a:tbl>
          </a:graphicData>
        </a:graphic>
      </p:graphicFrame>
      <p:sp>
        <p:nvSpPr>
          <p:cNvPr id="7" name="TextBox 6">
            <a:extLst>
              <a:ext uri="{FF2B5EF4-FFF2-40B4-BE49-F238E27FC236}">
                <a16:creationId xmlns:a16="http://schemas.microsoft.com/office/drawing/2014/main" id="{30C64101-2982-99A6-6786-C62D7ABF7CD5}"/>
              </a:ext>
            </a:extLst>
          </p:cNvPr>
          <p:cNvSpPr txBox="1"/>
          <p:nvPr/>
        </p:nvSpPr>
        <p:spPr>
          <a:xfrm>
            <a:off x="5029200" y="1371600"/>
            <a:ext cx="3733800" cy="1569660"/>
          </a:xfrm>
          <a:prstGeom prst="rect">
            <a:avLst/>
          </a:prstGeom>
          <a:solidFill>
            <a:schemeClr val="tx1"/>
          </a:solidFill>
        </p:spPr>
        <p:txBody>
          <a:bodyPr wrap="square">
            <a:spAutoFit/>
          </a:bodyPr>
          <a:lstStyle/>
          <a:p>
            <a:r>
              <a:rPr lang="en-CA" b="0" i="0" u="none" strike="noStrike" dirty="0">
                <a:solidFill>
                  <a:srgbClr val="DF3079"/>
                </a:solidFill>
                <a:effectLst/>
                <a:latin typeface="Söhne Mono"/>
              </a:rPr>
              <a:t>unsigned</a:t>
            </a:r>
            <a:r>
              <a:rPr lang="en-CA" b="0" i="0" u="none" strike="noStrike" dirty="0">
                <a:solidFill>
                  <a:srgbClr val="FFFFFF"/>
                </a:solidFill>
                <a:effectLst/>
                <a:latin typeface="Söhne Mono"/>
              </a:rPr>
              <a:t> </a:t>
            </a:r>
            <a:r>
              <a:rPr lang="en-CA" b="0" i="0" u="none" strike="noStrike" dirty="0">
                <a:solidFill>
                  <a:srgbClr val="DF3079"/>
                </a:solidFill>
                <a:effectLst/>
                <a:latin typeface="Söhne Mono"/>
              </a:rPr>
              <a:t>int</a:t>
            </a:r>
            <a:r>
              <a:rPr lang="en-CA" b="0" i="0" u="none" strike="noStrike" dirty="0">
                <a:solidFill>
                  <a:srgbClr val="FFFFFF"/>
                </a:solidFill>
                <a:effectLst/>
                <a:latin typeface="Söhne Mono"/>
              </a:rPr>
              <a:t> </a:t>
            </a:r>
            <a:r>
              <a:rPr lang="en-CA" b="0" dirty="0">
                <a:solidFill>
                  <a:srgbClr val="FFFFFF"/>
                </a:solidFill>
                <a:latin typeface="Söhne Mono"/>
              </a:rPr>
              <a:t>packed</a:t>
            </a:r>
            <a:r>
              <a:rPr lang="en-CA" b="0" i="0" u="none" strike="noStrike" dirty="0">
                <a:solidFill>
                  <a:srgbClr val="FFFFFF"/>
                </a:solidFill>
                <a:effectLst/>
                <a:latin typeface="Söhne Mono"/>
              </a:rPr>
              <a:t> = </a:t>
            </a:r>
            <a:r>
              <a:rPr lang="en-CA" b="0" i="0" u="none" strike="noStrike" dirty="0">
                <a:solidFill>
                  <a:srgbClr val="DF3079"/>
                </a:solidFill>
                <a:effectLst/>
                <a:latin typeface="Söhne Mono"/>
              </a:rPr>
              <a:t>0</a:t>
            </a:r>
            <a:r>
              <a:rPr lang="en-CA" b="0" i="0" u="none" strike="noStrike" dirty="0">
                <a:solidFill>
                  <a:srgbClr val="FFFFFF"/>
                </a:solidFill>
                <a:effectLst/>
                <a:latin typeface="Söhne Mono"/>
              </a:rPr>
              <a:t>; </a:t>
            </a:r>
          </a:p>
          <a:p>
            <a:r>
              <a:rPr lang="en-CA" b="0" i="0" u="none" strike="noStrike" dirty="0">
                <a:solidFill>
                  <a:srgbClr val="FF0000"/>
                </a:solidFill>
                <a:effectLst/>
                <a:latin typeface="Söhne Mono"/>
              </a:rPr>
              <a:t>// Example 1: Setting </a:t>
            </a:r>
            <a:r>
              <a:rPr lang="en-CA" b="0" dirty="0">
                <a:solidFill>
                  <a:srgbClr val="FF0000"/>
                </a:solidFill>
                <a:latin typeface="Söhne Mono"/>
              </a:rPr>
              <a:t>3</a:t>
            </a:r>
            <a:r>
              <a:rPr lang="en-CA" b="0" baseline="30000" dirty="0">
                <a:solidFill>
                  <a:srgbClr val="FF0000"/>
                </a:solidFill>
                <a:latin typeface="Söhne Mono"/>
              </a:rPr>
              <a:t>rd</a:t>
            </a:r>
            <a:r>
              <a:rPr lang="en-CA" b="0" dirty="0">
                <a:solidFill>
                  <a:srgbClr val="FF0000"/>
                </a:solidFill>
                <a:latin typeface="Söhne Mono"/>
              </a:rPr>
              <a:t> bit </a:t>
            </a:r>
          </a:p>
          <a:p>
            <a:r>
              <a:rPr lang="en-CA" b="0" i="0" u="none" strike="noStrike" dirty="0">
                <a:solidFill>
                  <a:srgbClr val="FF0000"/>
                </a:solidFill>
                <a:effectLst/>
                <a:latin typeface="Söhne Mono"/>
              </a:rPr>
              <a:t>// Shift + OR</a:t>
            </a:r>
            <a:endParaRPr lang="en-CA" b="0" dirty="0">
              <a:solidFill>
                <a:srgbClr val="FF0000"/>
              </a:solidFill>
              <a:latin typeface="Söhne Mono"/>
            </a:endParaRPr>
          </a:p>
          <a:p>
            <a:r>
              <a:rPr lang="en-CA" b="0" i="0" u="none" strike="noStrike" dirty="0">
                <a:solidFill>
                  <a:srgbClr val="FFFFFF"/>
                </a:solidFill>
                <a:effectLst/>
                <a:latin typeface="Söhne Mono"/>
              </a:rPr>
              <a:t>packed = packed | (</a:t>
            </a:r>
            <a:r>
              <a:rPr lang="en-CA" b="0" i="0" u="none" strike="noStrike" dirty="0">
                <a:solidFill>
                  <a:srgbClr val="DF3079"/>
                </a:solidFill>
                <a:effectLst/>
                <a:latin typeface="Söhne Mono"/>
              </a:rPr>
              <a:t>1</a:t>
            </a:r>
            <a:r>
              <a:rPr lang="en-CA" b="0" i="0" u="none" strike="noStrike" dirty="0">
                <a:solidFill>
                  <a:srgbClr val="FFFFFF"/>
                </a:solidFill>
                <a:effectLst/>
                <a:latin typeface="Söhne Mono"/>
              </a:rPr>
              <a:t> &lt;&lt; </a:t>
            </a:r>
            <a:r>
              <a:rPr lang="en-CA" b="0" i="0" u="none" strike="noStrike" dirty="0">
                <a:solidFill>
                  <a:srgbClr val="DF3079"/>
                </a:solidFill>
                <a:effectLst/>
                <a:latin typeface="Söhne Mono"/>
              </a:rPr>
              <a:t>2</a:t>
            </a:r>
            <a:r>
              <a:rPr lang="en-CA" b="0" i="0" u="none" strike="noStrike" dirty="0">
                <a:solidFill>
                  <a:srgbClr val="FFFFFF"/>
                </a:solidFill>
                <a:effectLst/>
                <a:latin typeface="Söhne Mono"/>
              </a:rPr>
              <a:t>);  </a:t>
            </a:r>
            <a:endParaRPr lang="en-CA" b="0" i="0" u="none" strike="noStrike" dirty="0">
              <a:effectLst/>
              <a:latin typeface="Söhne Mono"/>
            </a:endParaRPr>
          </a:p>
        </p:txBody>
      </p:sp>
      <p:sp>
        <p:nvSpPr>
          <p:cNvPr id="10" name="TextBox 9">
            <a:extLst>
              <a:ext uri="{FF2B5EF4-FFF2-40B4-BE49-F238E27FC236}">
                <a16:creationId xmlns:a16="http://schemas.microsoft.com/office/drawing/2014/main" id="{3B07B690-9816-20F0-07AC-F0BDB699B076}"/>
              </a:ext>
            </a:extLst>
          </p:cNvPr>
          <p:cNvSpPr txBox="1"/>
          <p:nvPr/>
        </p:nvSpPr>
        <p:spPr>
          <a:xfrm>
            <a:off x="228600" y="1155087"/>
            <a:ext cx="4343400" cy="2677656"/>
          </a:xfrm>
          <a:prstGeom prst="rect">
            <a:avLst/>
          </a:prstGeom>
          <a:solidFill>
            <a:schemeClr val="tx1"/>
          </a:solidFill>
        </p:spPr>
        <p:txBody>
          <a:bodyPr wrap="square">
            <a:spAutoFit/>
          </a:bodyPr>
          <a:lstStyle/>
          <a:p>
            <a:r>
              <a:rPr lang="en-CA" b="0" i="0" u="none" strike="noStrike" dirty="0">
                <a:solidFill>
                  <a:srgbClr val="2E95D3"/>
                </a:solidFill>
                <a:effectLst/>
                <a:latin typeface="Söhne Mono"/>
              </a:rPr>
              <a:t>struct</a:t>
            </a:r>
            <a:r>
              <a:rPr lang="en-CA" b="0" i="0" u="none" strike="noStrike" dirty="0">
                <a:solidFill>
                  <a:srgbClr val="FFFFFF"/>
                </a:solidFill>
                <a:effectLst/>
                <a:latin typeface="Söhne Mono"/>
              </a:rPr>
              <a:t> </a:t>
            </a:r>
            <a:r>
              <a:rPr lang="en-CA" b="0" i="0" u="none" strike="noStrike" dirty="0" err="1">
                <a:solidFill>
                  <a:srgbClr val="F22C3D"/>
                </a:solidFill>
                <a:effectLst/>
                <a:latin typeface="Söhne Mono"/>
              </a:rPr>
              <a:t>BitFields</a:t>
            </a:r>
            <a:r>
              <a:rPr lang="en-CA" b="0" i="0" u="none" strike="noStrike" dirty="0">
                <a:solidFill>
                  <a:srgbClr val="FFFFFF"/>
                </a:solidFill>
                <a:effectLst/>
                <a:latin typeface="Söhne Mono"/>
              </a:rPr>
              <a:t> { </a:t>
            </a:r>
          </a:p>
          <a:p>
            <a:r>
              <a:rPr lang="en-CA" b="0" i="0" u="none" strike="noStrike" dirty="0">
                <a:solidFill>
                  <a:srgbClr val="DF3079"/>
                </a:solidFill>
                <a:effectLst/>
                <a:latin typeface="Söhne Mono"/>
              </a:rPr>
              <a:t>unsigned</a:t>
            </a:r>
            <a:r>
              <a:rPr lang="en-CA" b="0" i="0" u="none" strike="noStrike" dirty="0">
                <a:solidFill>
                  <a:srgbClr val="FFFFFF"/>
                </a:solidFill>
                <a:effectLst/>
                <a:latin typeface="Söhne Mono"/>
              </a:rPr>
              <a:t> </a:t>
            </a:r>
            <a:r>
              <a:rPr lang="en-CA" b="0" i="0" u="none" strike="noStrike" dirty="0">
                <a:solidFill>
                  <a:srgbClr val="DF3079"/>
                </a:solidFill>
                <a:effectLst/>
                <a:latin typeface="Söhne Mono"/>
              </a:rPr>
              <a:t>int</a:t>
            </a:r>
            <a:r>
              <a:rPr lang="en-CA" b="0" i="0" u="none" strike="noStrike" dirty="0">
                <a:solidFill>
                  <a:srgbClr val="FFFFFF"/>
                </a:solidFill>
                <a:effectLst/>
                <a:latin typeface="Söhne Mono"/>
              </a:rPr>
              <a:t> bit1 : </a:t>
            </a:r>
            <a:r>
              <a:rPr lang="en-CA" b="0" i="0" u="none" strike="noStrike" dirty="0">
                <a:solidFill>
                  <a:srgbClr val="DF3079"/>
                </a:solidFill>
                <a:effectLst/>
                <a:latin typeface="Söhne Mono"/>
              </a:rPr>
              <a:t>1</a:t>
            </a:r>
            <a:r>
              <a:rPr lang="en-CA" b="0" i="0" u="none" strike="noStrike" dirty="0">
                <a:solidFill>
                  <a:srgbClr val="FFFFFF"/>
                </a:solidFill>
                <a:effectLst/>
                <a:latin typeface="Söhne Mono"/>
              </a:rPr>
              <a:t>; </a:t>
            </a:r>
          </a:p>
          <a:p>
            <a:r>
              <a:rPr lang="en-CA" b="0" i="0" u="none" strike="noStrike" dirty="0">
                <a:solidFill>
                  <a:srgbClr val="DF3079"/>
                </a:solidFill>
                <a:effectLst/>
                <a:latin typeface="Söhne Mono"/>
              </a:rPr>
              <a:t>unsigned</a:t>
            </a:r>
            <a:r>
              <a:rPr lang="en-CA" b="0" i="0" u="none" strike="noStrike" dirty="0">
                <a:solidFill>
                  <a:srgbClr val="FFFFFF"/>
                </a:solidFill>
                <a:effectLst/>
                <a:latin typeface="Söhne Mono"/>
              </a:rPr>
              <a:t> </a:t>
            </a:r>
            <a:r>
              <a:rPr lang="en-CA" b="0" i="0" u="none" strike="noStrike" dirty="0">
                <a:solidFill>
                  <a:srgbClr val="DF3079"/>
                </a:solidFill>
                <a:effectLst/>
                <a:latin typeface="Söhne Mono"/>
              </a:rPr>
              <a:t>int</a:t>
            </a:r>
            <a:r>
              <a:rPr lang="en-CA" b="0" i="0" u="none" strike="noStrike" dirty="0">
                <a:solidFill>
                  <a:srgbClr val="FFFFFF"/>
                </a:solidFill>
                <a:effectLst/>
                <a:latin typeface="Söhne Mono"/>
              </a:rPr>
              <a:t> bit2 : </a:t>
            </a:r>
            <a:r>
              <a:rPr lang="en-CA" b="0" i="0" u="none" strike="noStrike" dirty="0">
                <a:solidFill>
                  <a:srgbClr val="DF3079"/>
                </a:solidFill>
                <a:effectLst/>
                <a:latin typeface="Söhne Mono"/>
              </a:rPr>
              <a:t>1</a:t>
            </a:r>
            <a:r>
              <a:rPr lang="en-CA" b="0" i="0" u="none" strike="noStrike" dirty="0">
                <a:solidFill>
                  <a:srgbClr val="FFFFFF"/>
                </a:solidFill>
                <a:effectLst/>
                <a:latin typeface="Söhne Mono"/>
              </a:rPr>
              <a:t>; </a:t>
            </a:r>
          </a:p>
          <a:p>
            <a:r>
              <a:rPr lang="en-CA" b="0" i="0" u="none" strike="noStrike" dirty="0">
                <a:solidFill>
                  <a:srgbClr val="DF3079"/>
                </a:solidFill>
                <a:effectLst/>
                <a:latin typeface="Söhne Mono"/>
              </a:rPr>
              <a:t>unsigned</a:t>
            </a:r>
            <a:r>
              <a:rPr lang="en-CA" b="0" i="0" u="none" strike="noStrike" dirty="0">
                <a:solidFill>
                  <a:srgbClr val="FFFFFF"/>
                </a:solidFill>
                <a:effectLst/>
                <a:latin typeface="Söhne Mono"/>
              </a:rPr>
              <a:t> </a:t>
            </a:r>
            <a:r>
              <a:rPr lang="en-CA" b="0" i="0" u="none" strike="noStrike" dirty="0">
                <a:solidFill>
                  <a:srgbClr val="DF3079"/>
                </a:solidFill>
                <a:effectLst/>
                <a:latin typeface="Söhne Mono"/>
              </a:rPr>
              <a:t>int</a:t>
            </a:r>
            <a:r>
              <a:rPr lang="en-CA" b="0" i="0" u="none" strike="noStrike" dirty="0">
                <a:solidFill>
                  <a:srgbClr val="FFFFFF"/>
                </a:solidFill>
                <a:effectLst/>
                <a:latin typeface="Söhne Mono"/>
              </a:rPr>
              <a:t> bit3 : </a:t>
            </a:r>
            <a:r>
              <a:rPr lang="en-CA" b="0" i="0" u="none" strike="noStrike" dirty="0">
                <a:solidFill>
                  <a:srgbClr val="DF3079"/>
                </a:solidFill>
                <a:effectLst/>
                <a:latin typeface="Söhne Mono"/>
              </a:rPr>
              <a:t>1</a:t>
            </a:r>
            <a:r>
              <a:rPr lang="en-CA" b="0" i="0" u="none" strike="noStrike" dirty="0">
                <a:solidFill>
                  <a:srgbClr val="FFFFFF"/>
                </a:solidFill>
                <a:effectLst/>
                <a:latin typeface="Söhne Mono"/>
              </a:rPr>
              <a:t>; </a:t>
            </a:r>
          </a:p>
          <a:p>
            <a:r>
              <a:rPr lang="en-CA" b="0" dirty="0">
                <a:solidFill>
                  <a:srgbClr val="FFFFFF"/>
                </a:solidFill>
                <a:latin typeface="Söhne Mono"/>
              </a:rPr>
              <a:t>};</a:t>
            </a:r>
          </a:p>
          <a:p>
            <a:r>
              <a:rPr lang="en-CA" b="0" dirty="0">
                <a:solidFill>
                  <a:srgbClr val="FFFFFF"/>
                </a:solidFill>
                <a:latin typeface="Söhne Mono"/>
              </a:rPr>
              <a:t>Bitfield packed</a:t>
            </a:r>
          </a:p>
          <a:p>
            <a:r>
              <a:rPr lang="en-CA" b="0" dirty="0">
                <a:solidFill>
                  <a:srgbClr val="FFFFFF"/>
                </a:solidFill>
                <a:latin typeface="Söhne Mono"/>
              </a:rPr>
              <a:t>packed.bit3 = 1</a:t>
            </a:r>
            <a:endParaRPr lang="en-US" dirty="0"/>
          </a:p>
        </p:txBody>
      </p:sp>
    </p:spTree>
    <p:extLst>
      <p:ext uri="{BB962C8B-B14F-4D97-AF65-F5344CB8AC3E}">
        <p14:creationId xmlns:p14="http://schemas.microsoft.com/office/powerpoint/2010/main" val="3595350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FAF8-B25D-8E55-AFA0-6CDDCC91B542}"/>
              </a:ext>
            </a:extLst>
          </p:cNvPr>
          <p:cNvSpPr>
            <a:spLocks noGrp="1"/>
          </p:cNvSpPr>
          <p:nvPr>
            <p:ph type="title"/>
          </p:nvPr>
        </p:nvSpPr>
        <p:spPr/>
        <p:txBody>
          <a:bodyPr/>
          <a:lstStyle/>
          <a:p>
            <a:r>
              <a:rPr lang="en-US" dirty="0"/>
              <a:t>Printing bitfield vs packed</a:t>
            </a:r>
          </a:p>
        </p:txBody>
      </p:sp>
      <p:sp>
        <p:nvSpPr>
          <p:cNvPr id="3" name="Content Placeholder 2">
            <a:extLst>
              <a:ext uri="{FF2B5EF4-FFF2-40B4-BE49-F238E27FC236}">
                <a16:creationId xmlns:a16="http://schemas.microsoft.com/office/drawing/2014/main" id="{6873DCC5-0C82-046D-0A79-69880D850FD1}"/>
              </a:ext>
            </a:extLst>
          </p:cNvPr>
          <p:cNvSpPr>
            <a:spLocks noGrp="1"/>
          </p:cNvSpPr>
          <p:nvPr>
            <p:ph idx="1"/>
          </p:nvPr>
        </p:nvSpPr>
        <p:spPr>
          <a:xfrm>
            <a:off x="389306" y="1311324"/>
            <a:ext cx="3183053" cy="609600"/>
          </a:xfrm>
        </p:spPr>
        <p:txBody>
          <a:bodyPr/>
          <a:lstStyle/>
          <a:p>
            <a:r>
              <a:rPr lang="en-US" dirty="0"/>
              <a:t>Cast and print</a:t>
            </a:r>
          </a:p>
        </p:txBody>
      </p:sp>
      <p:sp>
        <p:nvSpPr>
          <p:cNvPr id="4" name="Slide Number Placeholder 3">
            <a:extLst>
              <a:ext uri="{FF2B5EF4-FFF2-40B4-BE49-F238E27FC236}">
                <a16:creationId xmlns:a16="http://schemas.microsoft.com/office/drawing/2014/main" id="{D3E43AB2-62DF-BC9C-F252-CD9B125DAB28}"/>
              </a:ext>
            </a:extLst>
          </p:cNvPr>
          <p:cNvSpPr>
            <a:spLocks noGrp="1"/>
          </p:cNvSpPr>
          <p:nvPr>
            <p:ph type="sldNum" sz="quarter" idx="10"/>
          </p:nvPr>
        </p:nvSpPr>
        <p:spPr/>
        <p:txBody>
          <a:bodyPr/>
          <a:lstStyle/>
          <a:p>
            <a:fld id="{7CBE8339-D2AD-46DC-A898-FD1E949067F0}" type="slidenum">
              <a:rPr lang="en-US" smtClean="0"/>
              <a:pPr/>
              <a:t>72</a:t>
            </a:fld>
            <a:endParaRPr lang="en-US" dirty="0"/>
          </a:p>
        </p:txBody>
      </p:sp>
      <p:sp>
        <p:nvSpPr>
          <p:cNvPr id="7" name="TextBox 6">
            <a:extLst>
              <a:ext uri="{FF2B5EF4-FFF2-40B4-BE49-F238E27FC236}">
                <a16:creationId xmlns:a16="http://schemas.microsoft.com/office/drawing/2014/main" id="{562725E9-E556-1F2E-9965-011DB8163B36}"/>
              </a:ext>
            </a:extLst>
          </p:cNvPr>
          <p:cNvSpPr txBox="1"/>
          <p:nvPr/>
        </p:nvSpPr>
        <p:spPr>
          <a:xfrm>
            <a:off x="362184" y="2037153"/>
            <a:ext cx="3733800" cy="1569660"/>
          </a:xfrm>
          <a:prstGeom prst="rect">
            <a:avLst/>
          </a:prstGeom>
          <a:solidFill>
            <a:schemeClr val="tx1"/>
          </a:solidFill>
        </p:spPr>
        <p:txBody>
          <a:bodyPr wrap="square">
            <a:spAutoFit/>
          </a:bodyPr>
          <a:lstStyle/>
          <a:p>
            <a:r>
              <a:rPr lang="en-CA" b="0" dirty="0">
                <a:solidFill>
                  <a:srgbClr val="FFFFFF"/>
                </a:solidFill>
                <a:latin typeface="Söhne Mono"/>
              </a:rPr>
              <a:t>Bitfield packed</a:t>
            </a:r>
          </a:p>
          <a:p>
            <a:r>
              <a:rPr lang="en-CA" b="0" dirty="0">
                <a:solidFill>
                  <a:srgbClr val="FFFFFF"/>
                </a:solidFill>
                <a:latin typeface="Söhne Mono"/>
              </a:rPr>
              <a:t>packed.bit3 = 1</a:t>
            </a:r>
          </a:p>
          <a:p>
            <a:r>
              <a:rPr lang="en-CA" b="0" dirty="0" err="1">
                <a:solidFill>
                  <a:srgbClr val="FFFFFF"/>
                </a:solidFill>
                <a:latin typeface="Söhne Mono"/>
              </a:rPr>
              <a:t>printf</a:t>
            </a:r>
            <a:r>
              <a:rPr lang="en-CA" b="0" dirty="0">
                <a:solidFill>
                  <a:srgbClr val="FFFFFF"/>
                </a:solidFill>
                <a:latin typeface="Söhne Mono"/>
              </a:rPr>
              <a:t>(“%u”, </a:t>
            </a:r>
          </a:p>
          <a:p>
            <a:r>
              <a:rPr lang="en-CA" b="0" dirty="0">
                <a:solidFill>
                  <a:srgbClr val="FFFFFF"/>
                </a:solidFill>
                <a:latin typeface="Söhne Mono"/>
              </a:rPr>
              <a:t>(unsigned int) packed.bit3); </a:t>
            </a:r>
            <a:endParaRPr lang="en-US" dirty="0"/>
          </a:p>
        </p:txBody>
      </p:sp>
      <p:sp>
        <p:nvSpPr>
          <p:cNvPr id="8" name="Content Placeholder 2">
            <a:extLst>
              <a:ext uri="{FF2B5EF4-FFF2-40B4-BE49-F238E27FC236}">
                <a16:creationId xmlns:a16="http://schemas.microsoft.com/office/drawing/2014/main" id="{F0F9D2F3-3B56-022E-DABB-FACD6D46B1D9}"/>
              </a:ext>
            </a:extLst>
          </p:cNvPr>
          <p:cNvSpPr txBox="1">
            <a:spLocks/>
          </p:cNvSpPr>
          <p:nvPr/>
        </p:nvSpPr>
        <p:spPr bwMode="auto">
          <a:xfrm>
            <a:off x="5656147" y="1311324"/>
            <a:ext cx="3183053"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Move and print</a:t>
            </a:r>
          </a:p>
        </p:txBody>
      </p:sp>
      <p:sp>
        <p:nvSpPr>
          <p:cNvPr id="9" name="TextBox 8">
            <a:extLst>
              <a:ext uri="{FF2B5EF4-FFF2-40B4-BE49-F238E27FC236}">
                <a16:creationId xmlns:a16="http://schemas.microsoft.com/office/drawing/2014/main" id="{4C5ED328-3E44-F0EF-E2B6-C6CD7141EB99}"/>
              </a:ext>
            </a:extLst>
          </p:cNvPr>
          <p:cNvSpPr txBox="1"/>
          <p:nvPr/>
        </p:nvSpPr>
        <p:spPr>
          <a:xfrm>
            <a:off x="5029200" y="2013040"/>
            <a:ext cx="3733800" cy="3416320"/>
          </a:xfrm>
          <a:prstGeom prst="rect">
            <a:avLst/>
          </a:prstGeom>
          <a:solidFill>
            <a:schemeClr val="tx1"/>
          </a:solidFill>
        </p:spPr>
        <p:txBody>
          <a:bodyPr wrap="square">
            <a:spAutoFit/>
          </a:bodyPr>
          <a:lstStyle/>
          <a:p>
            <a:r>
              <a:rPr lang="en-CA" b="0" i="0" u="none" strike="noStrike" dirty="0">
                <a:solidFill>
                  <a:srgbClr val="DF3079"/>
                </a:solidFill>
                <a:effectLst/>
                <a:latin typeface="Söhne Mono"/>
              </a:rPr>
              <a:t>unsigned</a:t>
            </a:r>
            <a:r>
              <a:rPr lang="en-CA" b="0" i="0" u="none" strike="noStrike" dirty="0">
                <a:solidFill>
                  <a:srgbClr val="FFFFFF"/>
                </a:solidFill>
                <a:effectLst/>
                <a:latin typeface="Söhne Mono"/>
              </a:rPr>
              <a:t> </a:t>
            </a:r>
            <a:r>
              <a:rPr lang="en-CA" b="0" i="0" u="none" strike="noStrike" dirty="0">
                <a:solidFill>
                  <a:srgbClr val="DF3079"/>
                </a:solidFill>
                <a:effectLst/>
                <a:latin typeface="Söhne Mono"/>
              </a:rPr>
              <a:t>int</a:t>
            </a:r>
            <a:r>
              <a:rPr lang="en-CA" b="0" i="0" u="none" strike="noStrike" dirty="0">
                <a:solidFill>
                  <a:srgbClr val="FFFFFF"/>
                </a:solidFill>
                <a:effectLst/>
                <a:latin typeface="Söhne Mono"/>
              </a:rPr>
              <a:t> </a:t>
            </a:r>
            <a:r>
              <a:rPr lang="en-CA" b="0" dirty="0">
                <a:solidFill>
                  <a:srgbClr val="FFFFFF"/>
                </a:solidFill>
                <a:latin typeface="Söhne Mono"/>
              </a:rPr>
              <a:t>packed</a:t>
            </a:r>
            <a:r>
              <a:rPr lang="en-CA" b="0" i="0" u="none" strike="noStrike" dirty="0">
                <a:solidFill>
                  <a:srgbClr val="FFFFFF"/>
                </a:solidFill>
                <a:effectLst/>
                <a:latin typeface="Söhne Mono"/>
              </a:rPr>
              <a:t> = </a:t>
            </a:r>
            <a:r>
              <a:rPr lang="en-CA" b="0" i="0" u="none" strike="noStrike" dirty="0">
                <a:solidFill>
                  <a:srgbClr val="DF3079"/>
                </a:solidFill>
                <a:effectLst/>
                <a:latin typeface="Söhne Mono"/>
              </a:rPr>
              <a:t>0</a:t>
            </a:r>
            <a:r>
              <a:rPr lang="en-CA" b="0" i="0" u="none" strike="noStrike" dirty="0">
                <a:solidFill>
                  <a:srgbClr val="FFFFFF"/>
                </a:solidFill>
                <a:effectLst/>
                <a:latin typeface="Söhne Mono"/>
              </a:rPr>
              <a:t>; </a:t>
            </a:r>
          </a:p>
          <a:p>
            <a:r>
              <a:rPr lang="en-CA" b="0" i="0" u="none" strike="noStrike" dirty="0">
                <a:solidFill>
                  <a:srgbClr val="FF0000"/>
                </a:solidFill>
                <a:effectLst/>
                <a:latin typeface="Söhne Mono"/>
              </a:rPr>
              <a:t>// Example 1: Setting </a:t>
            </a:r>
            <a:r>
              <a:rPr lang="en-CA" b="0" dirty="0">
                <a:solidFill>
                  <a:srgbClr val="FF0000"/>
                </a:solidFill>
                <a:latin typeface="Söhne Mono"/>
              </a:rPr>
              <a:t>3</a:t>
            </a:r>
            <a:r>
              <a:rPr lang="en-CA" b="0" baseline="30000" dirty="0">
                <a:solidFill>
                  <a:srgbClr val="FF0000"/>
                </a:solidFill>
                <a:latin typeface="Söhne Mono"/>
              </a:rPr>
              <a:t>rd</a:t>
            </a:r>
            <a:r>
              <a:rPr lang="en-CA" b="0" dirty="0">
                <a:solidFill>
                  <a:srgbClr val="FF0000"/>
                </a:solidFill>
                <a:latin typeface="Söhne Mono"/>
              </a:rPr>
              <a:t> bit </a:t>
            </a:r>
          </a:p>
          <a:p>
            <a:r>
              <a:rPr lang="en-CA" b="0" i="0" u="none" strike="noStrike" dirty="0">
                <a:solidFill>
                  <a:srgbClr val="FF0000"/>
                </a:solidFill>
                <a:effectLst/>
                <a:latin typeface="Söhne Mono"/>
              </a:rPr>
              <a:t>// Copy down bit3</a:t>
            </a:r>
            <a:endParaRPr lang="en-CA" b="0" dirty="0">
              <a:solidFill>
                <a:srgbClr val="FF0000"/>
              </a:solidFill>
              <a:latin typeface="Söhne Mono"/>
            </a:endParaRPr>
          </a:p>
          <a:p>
            <a:r>
              <a:rPr lang="en-CA" b="0" i="0" u="none" strike="noStrike" dirty="0">
                <a:solidFill>
                  <a:srgbClr val="FFFFFF"/>
                </a:solidFill>
                <a:effectLst/>
                <a:latin typeface="Söhne Mono"/>
              </a:rPr>
              <a:t>bit3 = packed &amp; (</a:t>
            </a:r>
            <a:r>
              <a:rPr lang="en-CA" b="0" i="0" u="none" strike="noStrike" dirty="0">
                <a:solidFill>
                  <a:srgbClr val="DF3079"/>
                </a:solidFill>
                <a:effectLst/>
                <a:latin typeface="Söhne Mono"/>
              </a:rPr>
              <a:t>1</a:t>
            </a:r>
            <a:r>
              <a:rPr lang="en-CA" b="0" i="0" u="none" strike="noStrike" dirty="0">
                <a:solidFill>
                  <a:srgbClr val="FFFFFF"/>
                </a:solidFill>
                <a:effectLst/>
                <a:latin typeface="Söhne Mono"/>
              </a:rPr>
              <a:t> &lt;&lt; </a:t>
            </a:r>
            <a:r>
              <a:rPr lang="en-CA" b="0" i="0" u="none" strike="noStrike" dirty="0">
                <a:solidFill>
                  <a:srgbClr val="DF3079"/>
                </a:solidFill>
                <a:effectLst/>
                <a:latin typeface="Söhne Mono"/>
              </a:rPr>
              <a:t>2</a:t>
            </a:r>
            <a:r>
              <a:rPr lang="en-CA" b="0" i="0" u="none" strike="noStrike" dirty="0">
                <a:solidFill>
                  <a:srgbClr val="FFFFFF"/>
                </a:solidFill>
                <a:effectLst/>
                <a:latin typeface="Söhne Mono"/>
              </a:rPr>
              <a:t>);</a:t>
            </a:r>
          </a:p>
          <a:p>
            <a:r>
              <a:rPr lang="en-CA" b="0" i="0" u="none" strike="noStrike" dirty="0">
                <a:solidFill>
                  <a:srgbClr val="FF0000"/>
                </a:solidFill>
                <a:effectLst/>
                <a:latin typeface="Söhne Mono"/>
              </a:rPr>
              <a:t>// Move it the LSB. </a:t>
            </a:r>
            <a:endParaRPr lang="en-CA" b="0" i="0" u="none" strike="noStrike" dirty="0">
              <a:solidFill>
                <a:srgbClr val="FFFFFF"/>
              </a:solidFill>
              <a:effectLst/>
              <a:latin typeface="Söhne Mono"/>
            </a:endParaRPr>
          </a:p>
          <a:p>
            <a:r>
              <a:rPr lang="en-CA" b="0" i="0" u="none" strike="noStrike" dirty="0">
                <a:solidFill>
                  <a:srgbClr val="FFFFFF"/>
                </a:solidFill>
                <a:effectLst/>
                <a:latin typeface="Söhne Mono"/>
              </a:rPr>
              <a:t>Result = bit3 &gt;&gt; 2;  </a:t>
            </a:r>
          </a:p>
          <a:p>
            <a:r>
              <a:rPr lang="en-CA" b="0" i="0" u="none" strike="noStrike" dirty="0">
                <a:solidFill>
                  <a:srgbClr val="FFFFFF"/>
                </a:solidFill>
                <a:effectLst/>
                <a:latin typeface="Söhne Mono"/>
              </a:rPr>
              <a:t> </a:t>
            </a:r>
            <a:r>
              <a:rPr lang="en-CA" b="0" dirty="0" err="1">
                <a:solidFill>
                  <a:srgbClr val="FFFFFF"/>
                </a:solidFill>
                <a:latin typeface="Söhne Mono"/>
              </a:rPr>
              <a:t>printf</a:t>
            </a:r>
            <a:r>
              <a:rPr lang="en-CA" b="0" dirty="0">
                <a:solidFill>
                  <a:srgbClr val="FFFFFF"/>
                </a:solidFill>
                <a:latin typeface="Söhne Mono"/>
              </a:rPr>
              <a:t>(“%u”, </a:t>
            </a:r>
          </a:p>
          <a:p>
            <a:r>
              <a:rPr lang="en-CA" b="0" dirty="0">
                <a:solidFill>
                  <a:srgbClr val="FFFFFF"/>
                </a:solidFill>
                <a:latin typeface="Söhne Mono"/>
              </a:rPr>
              <a:t>(unsigned int) result); </a:t>
            </a:r>
            <a:endParaRPr lang="en-US" dirty="0"/>
          </a:p>
          <a:p>
            <a:endParaRPr lang="en-CA" b="0" i="0" u="none" strike="noStrike" dirty="0">
              <a:effectLst/>
              <a:latin typeface="Söhne Mono"/>
            </a:endParaRPr>
          </a:p>
        </p:txBody>
      </p:sp>
      <p:sp>
        <p:nvSpPr>
          <p:cNvPr id="11" name="TextBox 10">
            <a:extLst>
              <a:ext uri="{FF2B5EF4-FFF2-40B4-BE49-F238E27FC236}">
                <a16:creationId xmlns:a16="http://schemas.microsoft.com/office/drawing/2014/main" id="{DEED8329-CDFD-C26C-6236-C96EC44CDBCA}"/>
              </a:ext>
            </a:extLst>
          </p:cNvPr>
          <p:cNvSpPr txBox="1"/>
          <p:nvPr/>
        </p:nvSpPr>
        <p:spPr>
          <a:xfrm>
            <a:off x="1295400" y="5960657"/>
            <a:ext cx="8145094" cy="461665"/>
          </a:xfrm>
          <a:prstGeom prst="rect">
            <a:avLst/>
          </a:prstGeom>
          <a:noFill/>
        </p:spPr>
        <p:txBody>
          <a:bodyPr wrap="square">
            <a:spAutoFit/>
          </a:bodyPr>
          <a:lstStyle/>
          <a:p>
            <a:r>
              <a:rPr lang="en-US" dirty="0"/>
              <a:t>https://</a:t>
            </a:r>
            <a:r>
              <a:rPr lang="en-US" dirty="0" err="1"/>
              <a:t>replit.com</a:t>
            </a:r>
            <a:r>
              <a:rPr lang="en-US" dirty="0"/>
              <a:t>/@</a:t>
            </a:r>
            <a:r>
              <a:rPr lang="en-US" dirty="0" err="1"/>
              <a:t>ashriram</a:t>
            </a:r>
            <a:r>
              <a:rPr lang="en-US" dirty="0"/>
              <a:t>/</a:t>
            </a:r>
            <a:r>
              <a:rPr lang="en-US" dirty="0" err="1"/>
              <a:t>Extract-and-Print#main.c</a:t>
            </a:r>
            <a:endParaRPr lang="en-US" dirty="0"/>
          </a:p>
        </p:txBody>
      </p:sp>
    </p:spTree>
    <p:extLst>
      <p:ext uri="{BB962C8B-B14F-4D97-AF65-F5344CB8AC3E}">
        <p14:creationId xmlns:p14="http://schemas.microsoft.com/office/powerpoint/2010/main" val="1324813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Integers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Sign and unsigned variables in C</a:t>
                </a:r>
              </a:p>
              <a:p>
                <a:pPr lvl="1"/>
                <a:r>
                  <a:rPr lang="en-US" dirty="0"/>
                  <a:t>Bit pattern remains the same, just </a:t>
                </a:r>
                <a:r>
                  <a:rPr lang="en-US" i="1" dirty="0"/>
                  <a:t>interpreted</a:t>
                </a:r>
                <a:r>
                  <a:rPr lang="en-US" dirty="0"/>
                  <a:t> differently</a:t>
                </a:r>
              </a:p>
              <a:p>
                <a:pPr lvl="1"/>
                <a:r>
                  <a:rPr lang="en-US" dirty="0"/>
                  <a:t>Strange things can happen with our arithmetic when we convert/cast between sign and unsigned numbers</a:t>
                </a:r>
              </a:p>
              <a:p>
                <a:pPr lvl="2"/>
                <a:r>
                  <a:rPr lang="en-US" dirty="0"/>
                  <a:t>Type of variables affects behavior of operators (shifting, comparison)</a:t>
                </a:r>
              </a:p>
              <a:p>
                <a:r>
                  <a:rPr lang="en-US" dirty="0"/>
                  <a:t>We can only represent so many numbers in </a:t>
                </a:r>
                <a14:m>
                  <m:oMath xmlns:m="http://schemas.openxmlformats.org/officeDocument/2006/math">
                    <m:r>
                      <a:rPr lang="en-US" b="0" i="1" smtClean="0">
                        <a:latin typeface="Cambria Math" panose="02040503050406030204" pitchFamily="18" charset="0"/>
                      </a:rPr>
                      <m:t>𝑤</m:t>
                    </m:r>
                  </m:oMath>
                </a14:m>
                <a:r>
                  <a:rPr lang="en-US" dirty="0"/>
                  <a:t> bits</a:t>
                </a:r>
              </a:p>
              <a:p>
                <a:pPr lvl="1"/>
                <a:r>
                  <a:rPr lang="en-US" dirty="0"/>
                  <a:t>When we exceed the limits, </a:t>
                </a:r>
                <a:r>
                  <a:rPr lang="en-US" i="1" dirty="0"/>
                  <a:t>arithmetic overflow</a:t>
                </a:r>
                <a:r>
                  <a:rPr lang="en-US" dirty="0"/>
                  <a:t> occurs</a:t>
                </a:r>
              </a:p>
              <a:p>
                <a:pPr lvl="1"/>
                <a:r>
                  <a:rPr lang="en-US" i="1" dirty="0"/>
                  <a:t>Sign extension</a:t>
                </a:r>
                <a:r>
                  <a:rPr lang="en-US" dirty="0"/>
                  <a:t> tries to preserve value when expanding</a:t>
                </a:r>
              </a:p>
              <a:p>
                <a:r>
                  <a:rPr lang="en-US" dirty="0"/>
                  <a:t>Shifting is a useful bitwise operator</a:t>
                </a:r>
              </a:p>
              <a:p>
                <a:pPr lvl="1"/>
                <a:r>
                  <a:rPr lang="en-US" dirty="0"/>
                  <a:t>Right shifting can be arithmetic (sign) or logical (0)</a:t>
                </a:r>
              </a:p>
              <a:p>
                <a:pPr lvl="1"/>
                <a:r>
                  <a:rPr lang="en-US" dirty="0"/>
                  <a:t>Can be used in multiplication with constant or bit masking</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291" t="-1103" b="-1471"/>
                </a:stretch>
              </a:blipFill>
            </p:spPr>
            <p:txBody>
              <a:bodyPr/>
              <a:lstStyle/>
              <a:p>
                <a:r>
                  <a:rPr lang="en-US">
                    <a:noFill/>
                  </a:rPr>
                  <a:t> </a:t>
                </a:r>
              </a:p>
            </p:txBody>
          </p:sp>
        </mc:Fallback>
      </mc:AlternateContent>
      <p:sp>
        <p:nvSpPr>
          <p:cNvPr id="3" name="Slide Number Placeholder 2"/>
          <p:cNvSpPr>
            <a:spLocks noGrp="1"/>
          </p:cNvSpPr>
          <p:nvPr>
            <p:ph type="sldNum" sz="quarter" idx="10"/>
          </p:nvPr>
        </p:nvSpPr>
        <p:spPr/>
        <p:txBody>
          <a:bodyPr/>
          <a:lstStyle/>
          <a:p>
            <a:fld id="{AC37DE08-BC57-4632-9E57-881D4F594D52}" type="slidenum">
              <a:rPr lang="en-US" smtClean="0"/>
              <a:t>73</a:t>
            </a:fld>
            <a:endParaRPr lang="en-US"/>
          </a:p>
        </p:txBody>
      </p:sp>
    </p:spTree>
    <p:extLst>
      <p:ext uri="{BB962C8B-B14F-4D97-AF65-F5344CB8AC3E}">
        <p14:creationId xmlns:p14="http://schemas.microsoft.com/office/powerpoint/2010/main" val="3610643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custDataLst>
              <p:tags r:id="rId1"/>
            </p:custDataLst>
          </p:nvPr>
        </p:nvSpPr>
        <p:spPr/>
        <p:txBody>
          <a:bodyPr/>
          <a:lstStyle/>
          <a:p>
            <a:r>
              <a:rPr lang="en-US" dirty="0"/>
              <a:t>Sign and Magnitude</a:t>
            </a:r>
          </a:p>
        </p:txBody>
      </p:sp>
      <p:sp>
        <p:nvSpPr>
          <p:cNvPr id="8" name="Content Placeholder 7"/>
          <p:cNvSpPr>
            <a:spLocks noGrp="1"/>
          </p:cNvSpPr>
          <p:nvPr>
            <p:ph idx="1"/>
          </p:nvPr>
        </p:nvSpPr>
        <p:spPr>
          <a:xfrm>
            <a:off x="396875" y="1362075"/>
            <a:ext cx="8366125" cy="1103313"/>
          </a:xfrm>
        </p:spPr>
        <p:txBody>
          <a:bodyPr/>
          <a:lstStyle/>
          <a:p>
            <a:r>
              <a:rPr lang="en-US" dirty="0"/>
              <a:t>MSB is the</a:t>
            </a:r>
            <a:r>
              <a:rPr lang="en-US" b="0" dirty="0"/>
              <a:t> sign bit, rest of the bits are </a:t>
            </a:r>
            <a:r>
              <a:rPr lang="en-US" dirty="0"/>
              <a:t>magnitude</a:t>
            </a:r>
          </a:p>
          <a:p>
            <a:r>
              <a:rPr lang="en-US" dirty="0"/>
              <a:t>Drawbacks?</a:t>
            </a:r>
          </a:p>
        </p:txBody>
      </p:sp>
      <p:sp>
        <p:nvSpPr>
          <p:cNvPr id="5" name="Slide Number Placeholder 4"/>
          <p:cNvSpPr>
            <a:spLocks noGrp="1"/>
          </p:cNvSpPr>
          <p:nvPr>
            <p:ph type="sldNum" sz="quarter" idx="10"/>
            <p:custDataLst>
              <p:tags r:id="rId2"/>
            </p:custDataLst>
          </p:nvPr>
        </p:nvSpPr>
        <p:spPr/>
        <p:txBody>
          <a:bodyPr/>
          <a:lstStyle/>
          <a:p>
            <a:fld id="{9FDB4C98-D2E6-A74A-9C3E-4BF05FFA5297}" type="slidenum">
              <a:rPr lang="en-US" smtClean="0"/>
              <a:pPr/>
              <a:t>74</a:t>
            </a:fld>
            <a:endParaRPr lang="en-US" dirty="0"/>
          </a:p>
        </p:txBody>
      </p:sp>
      <p:grpSp>
        <p:nvGrpSpPr>
          <p:cNvPr id="4" name="Group 3">
            <a:extLst>
              <a:ext uri="{FF2B5EF4-FFF2-40B4-BE49-F238E27FC236}">
                <a16:creationId xmlns:a16="http://schemas.microsoft.com/office/drawing/2014/main" id="{DD761C12-904D-8C44-8635-C24A5C4EBB34}"/>
              </a:ext>
            </a:extLst>
          </p:cNvPr>
          <p:cNvGrpSpPr/>
          <p:nvPr/>
        </p:nvGrpSpPr>
        <p:grpSpPr>
          <a:xfrm>
            <a:off x="517318" y="2905815"/>
            <a:ext cx="3641725" cy="3363913"/>
            <a:chOff x="304378" y="2899568"/>
            <a:chExt cx="3641725" cy="3363913"/>
          </a:xfrm>
        </p:grpSpPr>
        <p:grpSp>
          <p:nvGrpSpPr>
            <p:cNvPr id="42" name="Group 3"/>
            <p:cNvGrpSpPr>
              <a:grpSpLocks/>
            </p:cNvGrpSpPr>
            <p:nvPr>
              <p:custDataLst>
                <p:tags r:id="rId37"/>
              </p:custDataLst>
            </p:nvPr>
          </p:nvGrpSpPr>
          <p:grpSpPr bwMode="auto">
            <a:xfrm>
              <a:off x="304378" y="2899568"/>
              <a:ext cx="3641725" cy="3363913"/>
              <a:chOff x="2366" y="1413"/>
              <a:chExt cx="2294" cy="2119"/>
            </a:xfrm>
          </p:grpSpPr>
          <p:sp>
            <p:nvSpPr>
              <p:cNvPr id="43" name="Freeform 4"/>
              <p:cNvSpPr>
                <a:spLocks/>
              </p:cNvSpPr>
              <p:nvPr>
                <p:custDataLst>
                  <p:tags r:id="rId38"/>
                </p:custDataLst>
              </p:nvPr>
            </p:nvSpPr>
            <p:spPr bwMode="auto">
              <a:xfrm>
                <a:off x="2566" y="1499"/>
                <a:ext cx="1943" cy="1926"/>
              </a:xfrm>
              <a:custGeom>
                <a:avLst/>
                <a:gdLst>
                  <a:gd name="T0" fmla="*/ 0 w 10000"/>
                  <a:gd name="T1" fmla="*/ 0 h 10000"/>
                  <a:gd name="T2" fmla="*/ 0 w 10000"/>
                  <a:gd name="T3" fmla="*/ 0 h 10000"/>
                  <a:gd name="T4" fmla="*/ 0 w 10000"/>
                  <a:gd name="T5" fmla="*/ 1 h 10000"/>
                  <a:gd name="T6" fmla="*/ 1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FFFF"/>
              </a:solidFill>
              <a:ln w="25400">
                <a:solidFill>
                  <a:schemeClr val="bg2"/>
                </a:solidFill>
                <a:round/>
                <a:headEnd/>
                <a:tailEnd/>
              </a:ln>
            </p:spPr>
            <p:txBody>
              <a:bodyPr>
                <a:prstTxWarp prst="textNoShape">
                  <a:avLst/>
                </a:prstTxWarp>
              </a:bodyPr>
              <a:lstStyle/>
              <a:p>
                <a:endParaRPr lang="en-US">
                  <a:solidFill>
                    <a:schemeClr val="bg2"/>
                  </a:solidFill>
                  <a:latin typeface="Helvetica Neue Regular" charset="0"/>
                </a:endParaRPr>
              </a:p>
            </p:txBody>
          </p:sp>
          <p:sp>
            <p:nvSpPr>
              <p:cNvPr id="44" name="Text Box 5"/>
              <p:cNvSpPr txBox="1">
                <a:spLocks noChangeArrowheads="1"/>
              </p:cNvSpPr>
              <p:nvPr>
                <p:custDataLst>
                  <p:tags r:id="rId39"/>
                </p:custDataLst>
              </p:nvPr>
            </p:nvSpPr>
            <p:spPr bwMode="auto">
              <a:xfrm>
                <a:off x="3610" y="1632"/>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0000</a:t>
                </a:r>
              </a:p>
            </p:txBody>
          </p:sp>
          <p:sp>
            <p:nvSpPr>
              <p:cNvPr id="45" name="Text Box 6"/>
              <p:cNvSpPr txBox="1">
                <a:spLocks noChangeArrowheads="1"/>
              </p:cNvSpPr>
              <p:nvPr>
                <p:custDataLst>
                  <p:tags r:id="rId40"/>
                </p:custDataLst>
              </p:nvPr>
            </p:nvSpPr>
            <p:spPr bwMode="auto">
              <a:xfrm>
                <a:off x="3869" y="1828"/>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0001</a:t>
                </a:r>
              </a:p>
            </p:txBody>
          </p:sp>
          <p:sp>
            <p:nvSpPr>
              <p:cNvPr id="46" name="Text Box 7"/>
              <p:cNvSpPr txBox="1">
                <a:spLocks noChangeArrowheads="1"/>
              </p:cNvSpPr>
              <p:nvPr>
                <p:custDataLst>
                  <p:tags r:id="rId41"/>
                </p:custDataLst>
              </p:nvPr>
            </p:nvSpPr>
            <p:spPr bwMode="auto">
              <a:xfrm>
                <a:off x="4134" y="2242"/>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0011</a:t>
                </a:r>
              </a:p>
            </p:txBody>
          </p:sp>
          <p:sp>
            <p:nvSpPr>
              <p:cNvPr id="47" name="Text Box 8"/>
              <p:cNvSpPr txBox="1">
                <a:spLocks noChangeArrowheads="1"/>
              </p:cNvSpPr>
              <p:nvPr>
                <p:custDataLst>
                  <p:tags r:id="rId42"/>
                </p:custDataLst>
              </p:nvPr>
            </p:nvSpPr>
            <p:spPr bwMode="auto">
              <a:xfrm>
                <a:off x="3150" y="1632"/>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1111</a:t>
                </a:r>
              </a:p>
            </p:txBody>
          </p:sp>
          <p:sp>
            <p:nvSpPr>
              <p:cNvPr id="48" name="Text Box 9"/>
              <p:cNvSpPr txBox="1">
                <a:spLocks noChangeArrowheads="1"/>
              </p:cNvSpPr>
              <p:nvPr>
                <p:custDataLst>
                  <p:tags r:id="rId43"/>
                </p:custDataLst>
              </p:nvPr>
            </p:nvSpPr>
            <p:spPr bwMode="auto">
              <a:xfrm>
                <a:off x="2915" y="1828"/>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1110</a:t>
                </a:r>
              </a:p>
            </p:txBody>
          </p:sp>
          <p:sp>
            <p:nvSpPr>
              <p:cNvPr id="49" name="Text Box 10"/>
              <p:cNvSpPr txBox="1">
                <a:spLocks noChangeArrowheads="1"/>
              </p:cNvSpPr>
              <p:nvPr>
                <p:custDataLst>
                  <p:tags r:id="rId44"/>
                </p:custDataLst>
              </p:nvPr>
            </p:nvSpPr>
            <p:spPr bwMode="auto">
              <a:xfrm>
                <a:off x="2631" y="2242"/>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1100</a:t>
                </a:r>
              </a:p>
            </p:txBody>
          </p:sp>
          <p:sp>
            <p:nvSpPr>
              <p:cNvPr id="50" name="Text Box 11"/>
              <p:cNvSpPr txBox="1">
                <a:spLocks noChangeArrowheads="1"/>
              </p:cNvSpPr>
              <p:nvPr>
                <p:custDataLst>
                  <p:tags r:id="rId45"/>
                </p:custDataLst>
              </p:nvPr>
            </p:nvSpPr>
            <p:spPr bwMode="auto">
              <a:xfrm>
                <a:off x="2631" y="2521"/>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1011</a:t>
                </a:r>
              </a:p>
            </p:txBody>
          </p:sp>
          <p:sp>
            <p:nvSpPr>
              <p:cNvPr id="51" name="Text Box 12"/>
              <p:cNvSpPr txBox="1">
                <a:spLocks noChangeArrowheads="1"/>
              </p:cNvSpPr>
              <p:nvPr>
                <p:custDataLst>
                  <p:tags r:id="rId46"/>
                </p:custDataLst>
              </p:nvPr>
            </p:nvSpPr>
            <p:spPr bwMode="auto">
              <a:xfrm>
                <a:off x="2754" y="2739"/>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1010</a:t>
                </a:r>
              </a:p>
            </p:txBody>
          </p:sp>
          <p:sp>
            <p:nvSpPr>
              <p:cNvPr id="52" name="Text Box 13"/>
              <p:cNvSpPr txBox="1">
                <a:spLocks noChangeArrowheads="1"/>
              </p:cNvSpPr>
              <p:nvPr>
                <p:custDataLst>
                  <p:tags r:id="rId47"/>
                </p:custDataLst>
              </p:nvPr>
            </p:nvSpPr>
            <p:spPr bwMode="auto">
              <a:xfrm>
                <a:off x="3150" y="3131"/>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1000</a:t>
                </a:r>
              </a:p>
            </p:txBody>
          </p:sp>
          <p:sp>
            <p:nvSpPr>
              <p:cNvPr id="53" name="Text Box 14"/>
              <p:cNvSpPr txBox="1">
                <a:spLocks noChangeArrowheads="1"/>
              </p:cNvSpPr>
              <p:nvPr>
                <p:custDataLst>
                  <p:tags r:id="rId48"/>
                </p:custDataLst>
              </p:nvPr>
            </p:nvSpPr>
            <p:spPr bwMode="auto">
              <a:xfrm>
                <a:off x="3610" y="3131"/>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0111</a:t>
                </a:r>
              </a:p>
            </p:txBody>
          </p:sp>
          <p:sp>
            <p:nvSpPr>
              <p:cNvPr id="54" name="Text Box 15"/>
              <p:cNvSpPr txBox="1">
                <a:spLocks noChangeArrowheads="1"/>
              </p:cNvSpPr>
              <p:nvPr>
                <p:custDataLst>
                  <p:tags r:id="rId49"/>
                </p:custDataLst>
              </p:nvPr>
            </p:nvSpPr>
            <p:spPr bwMode="auto">
              <a:xfrm>
                <a:off x="3869" y="2935"/>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0110</a:t>
                </a:r>
              </a:p>
            </p:txBody>
          </p:sp>
          <p:sp>
            <p:nvSpPr>
              <p:cNvPr id="55" name="Text Box 16"/>
              <p:cNvSpPr txBox="1">
                <a:spLocks noChangeArrowheads="1"/>
              </p:cNvSpPr>
              <p:nvPr>
                <p:custDataLst>
                  <p:tags r:id="rId50"/>
                </p:custDataLst>
              </p:nvPr>
            </p:nvSpPr>
            <p:spPr bwMode="auto">
              <a:xfrm>
                <a:off x="4134" y="2521"/>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0100</a:t>
                </a:r>
              </a:p>
            </p:txBody>
          </p:sp>
          <p:sp>
            <p:nvSpPr>
              <p:cNvPr id="56" name="Text Box 17"/>
              <p:cNvSpPr txBox="1">
                <a:spLocks noChangeArrowheads="1"/>
              </p:cNvSpPr>
              <p:nvPr>
                <p:custDataLst>
                  <p:tags r:id="rId51"/>
                </p:custDataLst>
              </p:nvPr>
            </p:nvSpPr>
            <p:spPr bwMode="auto">
              <a:xfrm>
                <a:off x="4022" y="2024"/>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0010</a:t>
                </a:r>
              </a:p>
            </p:txBody>
          </p:sp>
          <p:sp>
            <p:nvSpPr>
              <p:cNvPr id="57" name="Text Box 18"/>
              <p:cNvSpPr txBox="1">
                <a:spLocks noChangeArrowheads="1"/>
              </p:cNvSpPr>
              <p:nvPr>
                <p:custDataLst>
                  <p:tags r:id="rId52"/>
                </p:custDataLst>
              </p:nvPr>
            </p:nvSpPr>
            <p:spPr bwMode="auto">
              <a:xfrm>
                <a:off x="4022" y="2739"/>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0101</a:t>
                </a:r>
              </a:p>
            </p:txBody>
          </p:sp>
          <p:sp>
            <p:nvSpPr>
              <p:cNvPr id="58" name="Text Box 19"/>
              <p:cNvSpPr txBox="1">
                <a:spLocks noChangeArrowheads="1"/>
              </p:cNvSpPr>
              <p:nvPr>
                <p:custDataLst>
                  <p:tags r:id="rId53"/>
                </p:custDataLst>
              </p:nvPr>
            </p:nvSpPr>
            <p:spPr bwMode="auto">
              <a:xfrm>
                <a:off x="2915" y="2935"/>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1001</a:t>
                </a:r>
              </a:p>
            </p:txBody>
          </p:sp>
          <p:sp>
            <p:nvSpPr>
              <p:cNvPr id="59" name="Text Box 20"/>
              <p:cNvSpPr txBox="1">
                <a:spLocks noChangeArrowheads="1"/>
              </p:cNvSpPr>
              <p:nvPr>
                <p:custDataLst>
                  <p:tags r:id="rId54"/>
                </p:custDataLst>
              </p:nvPr>
            </p:nvSpPr>
            <p:spPr bwMode="auto">
              <a:xfrm>
                <a:off x="2754" y="2024"/>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1101</a:t>
                </a:r>
              </a:p>
            </p:txBody>
          </p:sp>
          <p:sp>
            <p:nvSpPr>
              <p:cNvPr id="60" name="Text Box 21"/>
              <p:cNvSpPr txBox="1">
                <a:spLocks noChangeArrowheads="1"/>
              </p:cNvSpPr>
              <p:nvPr>
                <p:custDataLst>
                  <p:tags r:id="rId55"/>
                </p:custDataLst>
              </p:nvPr>
            </p:nvSpPr>
            <p:spPr bwMode="auto">
              <a:xfrm>
                <a:off x="3950" y="1413"/>
                <a:ext cx="7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0</a:t>
                </a:r>
              </a:p>
            </p:txBody>
          </p:sp>
          <p:sp>
            <p:nvSpPr>
              <p:cNvPr id="61" name="Text Box 22"/>
              <p:cNvSpPr txBox="1">
                <a:spLocks noChangeArrowheads="1"/>
              </p:cNvSpPr>
              <p:nvPr>
                <p:custDataLst>
                  <p:tags r:id="rId56"/>
                </p:custDataLst>
              </p:nvPr>
            </p:nvSpPr>
            <p:spPr bwMode="auto">
              <a:xfrm>
                <a:off x="4249" y="1602"/>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1</a:t>
                </a:r>
              </a:p>
            </p:txBody>
          </p:sp>
          <p:sp>
            <p:nvSpPr>
              <p:cNvPr id="62" name="Text Box 23"/>
              <p:cNvSpPr txBox="1">
                <a:spLocks noChangeArrowheads="1"/>
              </p:cNvSpPr>
              <p:nvPr>
                <p:custDataLst>
                  <p:tags r:id="rId57"/>
                </p:custDataLst>
              </p:nvPr>
            </p:nvSpPr>
            <p:spPr bwMode="auto">
              <a:xfrm>
                <a:off x="4459" y="1858"/>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2</a:t>
                </a:r>
              </a:p>
            </p:txBody>
          </p:sp>
          <p:sp>
            <p:nvSpPr>
              <p:cNvPr id="63" name="Text Box 24"/>
              <p:cNvSpPr txBox="1">
                <a:spLocks noChangeArrowheads="1"/>
              </p:cNvSpPr>
              <p:nvPr>
                <p:custDataLst>
                  <p:tags r:id="rId58"/>
                </p:custDataLst>
              </p:nvPr>
            </p:nvSpPr>
            <p:spPr bwMode="auto">
              <a:xfrm>
                <a:off x="4549" y="2165"/>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3</a:t>
                </a:r>
              </a:p>
            </p:txBody>
          </p:sp>
          <p:sp>
            <p:nvSpPr>
              <p:cNvPr id="64" name="Text Box 25"/>
              <p:cNvSpPr txBox="1">
                <a:spLocks noChangeArrowheads="1"/>
              </p:cNvSpPr>
              <p:nvPr>
                <p:custDataLst>
                  <p:tags r:id="rId59"/>
                </p:custDataLst>
              </p:nvPr>
            </p:nvSpPr>
            <p:spPr bwMode="auto">
              <a:xfrm>
                <a:off x="4547" y="2577"/>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4</a:t>
                </a:r>
              </a:p>
            </p:txBody>
          </p:sp>
          <p:sp>
            <p:nvSpPr>
              <p:cNvPr id="65" name="Text Box 26"/>
              <p:cNvSpPr txBox="1">
                <a:spLocks noChangeArrowheads="1"/>
              </p:cNvSpPr>
              <p:nvPr>
                <p:custDataLst>
                  <p:tags r:id="rId60"/>
                </p:custDataLst>
              </p:nvPr>
            </p:nvSpPr>
            <p:spPr bwMode="auto">
              <a:xfrm>
                <a:off x="4444" y="2909"/>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5</a:t>
                </a:r>
              </a:p>
            </p:txBody>
          </p:sp>
          <p:sp>
            <p:nvSpPr>
              <p:cNvPr id="66" name="Text Box 27"/>
              <p:cNvSpPr txBox="1">
                <a:spLocks noChangeArrowheads="1"/>
              </p:cNvSpPr>
              <p:nvPr>
                <p:custDataLst>
                  <p:tags r:id="rId61"/>
                </p:custDataLst>
              </p:nvPr>
            </p:nvSpPr>
            <p:spPr bwMode="auto">
              <a:xfrm>
                <a:off x="4227" y="3187"/>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6</a:t>
                </a:r>
              </a:p>
            </p:txBody>
          </p:sp>
          <p:sp>
            <p:nvSpPr>
              <p:cNvPr id="67" name="Text Box 28"/>
              <p:cNvSpPr txBox="1">
                <a:spLocks noChangeArrowheads="1"/>
              </p:cNvSpPr>
              <p:nvPr>
                <p:custDataLst>
                  <p:tags r:id="rId62"/>
                </p:custDataLst>
              </p:nvPr>
            </p:nvSpPr>
            <p:spPr bwMode="auto">
              <a:xfrm>
                <a:off x="3874" y="3377"/>
                <a:ext cx="11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 7</a:t>
                </a:r>
              </a:p>
            </p:txBody>
          </p:sp>
          <p:sp>
            <p:nvSpPr>
              <p:cNvPr id="68" name="Text Box 29"/>
              <p:cNvSpPr txBox="1">
                <a:spLocks noChangeArrowheads="1"/>
              </p:cNvSpPr>
              <p:nvPr>
                <p:custDataLst>
                  <p:tags r:id="rId63"/>
                </p:custDataLst>
              </p:nvPr>
            </p:nvSpPr>
            <p:spPr bwMode="auto">
              <a:xfrm>
                <a:off x="3044" y="3377"/>
                <a:ext cx="7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8</a:t>
                </a:r>
              </a:p>
            </p:txBody>
          </p:sp>
          <p:sp>
            <p:nvSpPr>
              <p:cNvPr id="69" name="Text Box 30"/>
              <p:cNvSpPr txBox="1">
                <a:spLocks noChangeArrowheads="1"/>
              </p:cNvSpPr>
              <p:nvPr>
                <p:custDataLst>
                  <p:tags r:id="rId64"/>
                </p:custDataLst>
              </p:nvPr>
            </p:nvSpPr>
            <p:spPr bwMode="auto">
              <a:xfrm>
                <a:off x="2708" y="3187"/>
                <a:ext cx="7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9</a:t>
                </a:r>
              </a:p>
            </p:txBody>
          </p:sp>
          <p:sp>
            <p:nvSpPr>
              <p:cNvPr id="70" name="Text Box 31"/>
              <p:cNvSpPr txBox="1">
                <a:spLocks noChangeArrowheads="1"/>
              </p:cNvSpPr>
              <p:nvPr>
                <p:custDataLst>
                  <p:tags r:id="rId65"/>
                </p:custDataLst>
              </p:nvPr>
            </p:nvSpPr>
            <p:spPr bwMode="auto">
              <a:xfrm>
                <a:off x="2500" y="2909"/>
                <a:ext cx="14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10</a:t>
                </a:r>
              </a:p>
            </p:txBody>
          </p:sp>
          <p:sp>
            <p:nvSpPr>
              <p:cNvPr id="71" name="Text Box 32"/>
              <p:cNvSpPr txBox="1">
                <a:spLocks noChangeArrowheads="1"/>
              </p:cNvSpPr>
              <p:nvPr>
                <p:custDataLst>
                  <p:tags r:id="rId66"/>
                </p:custDataLst>
              </p:nvPr>
            </p:nvSpPr>
            <p:spPr bwMode="auto">
              <a:xfrm>
                <a:off x="2397" y="2577"/>
                <a:ext cx="14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11</a:t>
                </a:r>
              </a:p>
            </p:txBody>
          </p:sp>
          <p:sp>
            <p:nvSpPr>
              <p:cNvPr id="72" name="Text Box 33"/>
              <p:cNvSpPr txBox="1">
                <a:spLocks noChangeArrowheads="1"/>
              </p:cNvSpPr>
              <p:nvPr>
                <p:custDataLst>
                  <p:tags r:id="rId67"/>
                </p:custDataLst>
              </p:nvPr>
            </p:nvSpPr>
            <p:spPr bwMode="auto">
              <a:xfrm>
                <a:off x="2366" y="2165"/>
                <a:ext cx="14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12</a:t>
                </a:r>
              </a:p>
            </p:txBody>
          </p:sp>
          <p:sp>
            <p:nvSpPr>
              <p:cNvPr id="73" name="Text Box 34"/>
              <p:cNvSpPr txBox="1">
                <a:spLocks noChangeArrowheads="1"/>
              </p:cNvSpPr>
              <p:nvPr>
                <p:custDataLst>
                  <p:tags r:id="rId68"/>
                </p:custDataLst>
              </p:nvPr>
            </p:nvSpPr>
            <p:spPr bwMode="auto">
              <a:xfrm>
                <a:off x="2480" y="1858"/>
                <a:ext cx="14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13</a:t>
                </a:r>
              </a:p>
            </p:txBody>
          </p:sp>
          <p:sp>
            <p:nvSpPr>
              <p:cNvPr id="74" name="Text Box 35"/>
              <p:cNvSpPr txBox="1">
                <a:spLocks noChangeArrowheads="1"/>
              </p:cNvSpPr>
              <p:nvPr>
                <p:custDataLst>
                  <p:tags r:id="rId69"/>
                </p:custDataLst>
              </p:nvPr>
            </p:nvSpPr>
            <p:spPr bwMode="auto">
              <a:xfrm>
                <a:off x="2687" y="1602"/>
                <a:ext cx="14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dirty="0">
                    <a:solidFill>
                      <a:schemeClr val="bg2"/>
                    </a:solidFill>
                    <a:latin typeface="Tahoma" pitchFamily="34" charset="0"/>
                  </a:rPr>
                  <a:t>14</a:t>
                </a:r>
              </a:p>
            </p:txBody>
          </p:sp>
          <p:sp>
            <p:nvSpPr>
              <p:cNvPr id="75" name="Text Box 36"/>
              <p:cNvSpPr txBox="1">
                <a:spLocks noChangeArrowheads="1"/>
              </p:cNvSpPr>
              <p:nvPr>
                <p:custDataLst>
                  <p:tags r:id="rId70"/>
                </p:custDataLst>
              </p:nvPr>
            </p:nvSpPr>
            <p:spPr bwMode="auto">
              <a:xfrm>
                <a:off x="3019" y="1413"/>
                <a:ext cx="141"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b="0">
                    <a:solidFill>
                      <a:schemeClr val="bg2"/>
                    </a:solidFill>
                    <a:latin typeface="Tahoma" pitchFamily="34" charset="0"/>
                  </a:rPr>
                  <a:t>15</a:t>
                </a:r>
                <a:endParaRPr lang="en-US" sz="1600" b="0" dirty="0">
                  <a:solidFill>
                    <a:schemeClr val="bg2"/>
                  </a:solidFill>
                  <a:latin typeface="Tahoma" pitchFamily="34" charset="0"/>
                </a:endParaRPr>
              </a:p>
            </p:txBody>
          </p:sp>
        </p:grpSp>
        <p:sp>
          <p:nvSpPr>
            <p:cNvPr id="2" name="TextBox 1"/>
            <p:cNvSpPr txBox="1"/>
            <p:nvPr/>
          </p:nvSpPr>
          <p:spPr>
            <a:xfrm>
              <a:off x="1437059" y="4379553"/>
              <a:ext cx="1463040" cy="349968"/>
            </a:xfrm>
            <a:prstGeom prst="rect">
              <a:avLst/>
            </a:prstGeom>
            <a:noFill/>
          </p:spPr>
          <p:txBody>
            <a:bodyPr wrap="square" rtlCol="0">
              <a:normAutofit fontScale="85000" lnSpcReduction="20000"/>
            </a:bodyPr>
            <a:lstStyle/>
            <a:p>
              <a:pPr algn="ctr"/>
              <a:r>
                <a:rPr lang="en-US" b="1" dirty="0">
                  <a:solidFill>
                    <a:schemeClr val="bg2"/>
                  </a:solidFill>
                  <a:latin typeface="Calibri" pitchFamily="34" charset="0"/>
                </a:rPr>
                <a:t>Unsigned</a:t>
              </a:r>
            </a:p>
          </p:txBody>
        </p:sp>
      </p:grpSp>
      <p:grpSp>
        <p:nvGrpSpPr>
          <p:cNvPr id="6" name="Group 5">
            <a:extLst>
              <a:ext uri="{FF2B5EF4-FFF2-40B4-BE49-F238E27FC236}">
                <a16:creationId xmlns:a16="http://schemas.microsoft.com/office/drawing/2014/main" id="{9648E2C6-E37F-C34F-9F6B-E13AD310F651}"/>
              </a:ext>
            </a:extLst>
          </p:cNvPr>
          <p:cNvGrpSpPr/>
          <p:nvPr/>
        </p:nvGrpSpPr>
        <p:grpSpPr>
          <a:xfrm>
            <a:off x="4975225" y="2889250"/>
            <a:ext cx="3787775" cy="3359150"/>
            <a:chOff x="4975225" y="2889250"/>
            <a:chExt cx="3787775" cy="3359150"/>
          </a:xfrm>
        </p:grpSpPr>
        <p:grpSp>
          <p:nvGrpSpPr>
            <p:cNvPr id="18439" name="Group 3"/>
            <p:cNvGrpSpPr>
              <a:grpSpLocks/>
            </p:cNvGrpSpPr>
            <p:nvPr>
              <p:custDataLst>
                <p:tags r:id="rId3"/>
              </p:custDataLst>
            </p:nvPr>
          </p:nvGrpSpPr>
          <p:grpSpPr bwMode="auto">
            <a:xfrm>
              <a:off x="4975225" y="2889250"/>
              <a:ext cx="3787775" cy="3359150"/>
              <a:chOff x="2366" y="1413"/>
              <a:chExt cx="2386" cy="2116"/>
            </a:xfrm>
          </p:grpSpPr>
          <p:sp>
            <p:nvSpPr>
              <p:cNvPr id="18440" name="Freeform 4"/>
              <p:cNvSpPr>
                <a:spLocks/>
              </p:cNvSpPr>
              <p:nvPr>
                <p:custDataLst>
                  <p:tags r:id="rId4"/>
                </p:custDataLst>
              </p:nvPr>
            </p:nvSpPr>
            <p:spPr bwMode="auto">
              <a:xfrm>
                <a:off x="2615" y="1499"/>
                <a:ext cx="1943" cy="1926"/>
              </a:xfrm>
              <a:custGeom>
                <a:avLst/>
                <a:gdLst>
                  <a:gd name="T0" fmla="*/ 0 w 10000"/>
                  <a:gd name="T1" fmla="*/ 0 h 10000"/>
                  <a:gd name="T2" fmla="*/ 0 w 10000"/>
                  <a:gd name="T3" fmla="*/ 0 h 10000"/>
                  <a:gd name="T4" fmla="*/ 0 w 10000"/>
                  <a:gd name="T5" fmla="*/ 1 h 10000"/>
                  <a:gd name="T6" fmla="*/ 1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FFFF"/>
              </a:solidFill>
              <a:ln w="25400">
                <a:solidFill>
                  <a:schemeClr val="tx1"/>
                </a:solidFill>
                <a:round/>
                <a:headEnd/>
                <a:tailEnd/>
              </a:ln>
            </p:spPr>
            <p:txBody>
              <a:bodyPr>
                <a:prstTxWarp prst="textNoShape">
                  <a:avLst/>
                </a:prstTxWarp>
              </a:bodyPr>
              <a:lstStyle/>
              <a:p>
                <a:endParaRPr lang="en-US">
                  <a:latin typeface="Helvetica Neue Regular" charset="0"/>
                </a:endParaRPr>
              </a:p>
            </p:txBody>
          </p:sp>
          <p:sp>
            <p:nvSpPr>
              <p:cNvPr id="18441" name="Text Box 5"/>
              <p:cNvSpPr txBox="1">
                <a:spLocks noChangeArrowheads="1"/>
              </p:cNvSpPr>
              <p:nvPr>
                <p:custDataLst>
                  <p:tags r:id="rId5"/>
                </p:custDataLst>
              </p:nvPr>
            </p:nvSpPr>
            <p:spPr bwMode="auto">
              <a:xfrm>
                <a:off x="3659" y="1632"/>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0000</a:t>
                </a:r>
              </a:p>
            </p:txBody>
          </p:sp>
          <p:sp>
            <p:nvSpPr>
              <p:cNvPr id="18442" name="Text Box 6"/>
              <p:cNvSpPr txBox="1">
                <a:spLocks noChangeArrowheads="1"/>
              </p:cNvSpPr>
              <p:nvPr>
                <p:custDataLst>
                  <p:tags r:id="rId6"/>
                </p:custDataLst>
              </p:nvPr>
            </p:nvSpPr>
            <p:spPr bwMode="auto">
              <a:xfrm>
                <a:off x="3918" y="1828"/>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0001</a:t>
                </a:r>
              </a:p>
            </p:txBody>
          </p:sp>
          <p:sp>
            <p:nvSpPr>
              <p:cNvPr id="18443" name="Text Box 7"/>
              <p:cNvSpPr txBox="1">
                <a:spLocks noChangeArrowheads="1"/>
              </p:cNvSpPr>
              <p:nvPr>
                <p:custDataLst>
                  <p:tags r:id="rId7"/>
                </p:custDataLst>
              </p:nvPr>
            </p:nvSpPr>
            <p:spPr bwMode="auto">
              <a:xfrm>
                <a:off x="4183" y="224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0011</a:t>
                </a:r>
              </a:p>
            </p:txBody>
          </p:sp>
          <p:sp>
            <p:nvSpPr>
              <p:cNvPr id="18444" name="Text Box 8"/>
              <p:cNvSpPr txBox="1">
                <a:spLocks noChangeArrowheads="1"/>
              </p:cNvSpPr>
              <p:nvPr>
                <p:custDataLst>
                  <p:tags r:id="rId8"/>
                </p:custDataLst>
              </p:nvPr>
            </p:nvSpPr>
            <p:spPr bwMode="auto">
              <a:xfrm>
                <a:off x="3199" y="163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1111</a:t>
                </a:r>
              </a:p>
            </p:txBody>
          </p:sp>
          <p:sp>
            <p:nvSpPr>
              <p:cNvPr id="18445" name="Text Box 9"/>
              <p:cNvSpPr txBox="1">
                <a:spLocks noChangeArrowheads="1"/>
              </p:cNvSpPr>
              <p:nvPr>
                <p:custDataLst>
                  <p:tags r:id="rId9"/>
                </p:custDataLst>
              </p:nvPr>
            </p:nvSpPr>
            <p:spPr bwMode="auto">
              <a:xfrm>
                <a:off x="2964" y="1828"/>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1110</a:t>
                </a:r>
              </a:p>
            </p:txBody>
          </p:sp>
          <p:sp>
            <p:nvSpPr>
              <p:cNvPr id="18446" name="Text Box 10"/>
              <p:cNvSpPr txBox="1">
                <a:spLocks noChangeArrowheads="1"/>
              </p:cNvSpPr>
              <p:nvPr>
                <p:custDataLst>
                  <p:tags r:id="rId10"/>
                </p:custDataLst>
              </p:nvPr>
            </p:nvSpPr>
            <p:spPr bwMode="auto">
              <a:xfrm>
                <a:off x="2680" y="224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1100</a:t>
                </a:r>
              </a:p>
            </p:txBody>
          </p:sp>
          <p:sp>
            <p:nvSpPr>
              <p:cNvPr id="18447" name="Text Box 11"/>
              <p:cNvSpPr txBox="1">
                <a:spLocks noChangeArrowheads="1"/>
              </p:cNvSpPr>
              <p:nvPr>
                <p:custDataLst>
                  <p:tags r:id="rId11"/>
                </p:custDataLst>
              </p:nvPr>
            </p:nvSpPr>
            <p:spPr bwMode="auto">
              <a:xfrm>
                <a:off x="2680" y="252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1011</a:t>
                </a:r>
              </a:p>
            </p:txBody>
          </p:sp>
          <p:sp>
            <p:nvSpPr>
              <p:cNvPr id="18448" name="Text Box 12"/>
              <p:cNvSpPr txBox="1">
                <a:spLocks noChangeArrowheads="1"/>
              </p:cNvSpPr>
              <p:nvPr>
                <p:custDataLst>
                  <p:tags r:id="rId12"/>
                </p:custDataLst>
              </p:nvPr>
            </p:nvSpPr>
            <p:spPr bwMode="auto">
              <a:xfrm>
                <a:off x="2803" y="2739"/>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1010</a:t>
                </a:r>
              </a:p>
            </p:txBody>
          </p:sp>
          <p:sp>
            <p:nvSpPr>
              <p:cNvPr id="18449" name="Text Box 13"/>
              <p:cNvSpPr txBox="1">
                <a:spLocks noChangeArrowheads="1"/>
              </p:cNvSpPr>
              <p:nvPr>
                <p:custDataLst>
                  <p:tags r:id="rId13"/>
                </p:custDataLst>
              </p:nvPr>
            </p:nvSpPr>
            <p:spPr bwMode="auto">
              <a:xfrm>
                <a:off x="3199" y="3131"/>
                <a:ext cx="282" cy="155"/>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1000</a:t>
                </a:r>
              </a:p>
            </p:txBody>
          </p:sp>
          <p:sp>
            <p:nvSpPr>
              <p:cNvPr id="18450" name="Text Box 14"/>
              <p:cNvSpPr txBox="1">
                <a:spLocks noChangeArrowheads="1"/>
              </p:cNvSpPr>
              <p:nvPr>
                <p:custDataLst>
                  <p:tags r:id="rId14"/>
                </p:custDataLst>
              </p:nvPr>
            </p:nvSpPr>
            <p:spPr bwMode="auto">
              <a:xfrm>
                <a:off x="3659" y="313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0111</a:t>
                </a:r>
              </a:p>
            </p:txBody>
          </p:sp>
          <p:sp>
            <p:nvSpPr>
              <p:cNvPr id="18451" name="Text Box 15"/>
              <p:cNvSpPr txBox="1">
                <a:spLocks noChangeArrowheads="1"/>
              </p:cNvSpPr>
              <p:nvPr>
                <p:custDataLst>
                  <p:tags r:id="rId15"/>
                </p:custDataLst>
              </p:nvPr>
            </p:nvSpPr>
            <p:spPr bwMode="auto">
              <a:xfrm>
                <a:off x="3918" y="2935"/>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0110</a:t>
                </a:r>
              </a:p>
            </p:txBody>
          </p:sp>
          <p:sp>
            <p:nvSpPr>
              <p:cNvPr id="18452" name="Text Box 16"/>
              <p:cNvSpPr txBox="1">
                <a:spLocks noChangeArrowheads="1"/>
              </p:cNvSpPr>
              <p:nvPr>
                <p:custDataLst>
                  <p:tags r:id="rId16"/>
                </p:custDataLst>
              </p:nvPr>
            </p:nvSpPr>
            <p:spPr bwMode="auto">
              <a:xfrm>
                <a:off x="4183" y="252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0100</a:t>
                </a:r>
              </a:p>
            </p:txBody>
          </p:sp>
          <p:sp>
            <p:nvSpPr>
              <p:cNvPr id="18453" name="Text Box 17"/>
              <p:cNvSpPr txBox="1">
                <a:spLocks noChangeArrowheads="1"/>
              </p:cNvSpPr>
              <p:nvPr>
                <p:custDataLst>
                  <p:tags r:id="rId17"/>
                </p:custDataLst>
              </p:nvPr>
            </p:nvSpPr>
            <p:spPr bwMode="auto">
              <a:xfrm>
                <a:off x="4071" y="2024"/>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0010</a:t>
                </a:r>
              </a:p>
            </p:txBody>
          </p:sp>
          <p:sp>
            <p:nvSpPr>
              <p:cNvPr id="18454" name="Text Box 18"/>
              <p:cNvSpPr txBox="1">
                <a:spLocks noChangeArrowheads="1"/>
              </p:cNvSpPr>
              <p:nvPr>
                <p:custDataLst>
                  <p:tags r:id="rId18"/>
                </p:custDataLst>
              </p:nvPr>
            </p:nvSpPr>
            <p:spPr bwMode="auto">
              <a:xfrm>
                <a:off x="4071" y="2739"/>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0101</a:t>
                </a:r>
              </a:p>
            </p:txBody>
          </p:sp>
          <p:sp>
            <p:nvSpPr>
              <p:cNvPr id="18455" name="Text Box 19"/>
              <p:cNvSpPr txBox="1">
                <a:spLocks noChangeArrowheads="1"/>
              </p:cNvSpPr>
              <p:nvPr>
                <p:custDataLst>
                  <p:tags r:id="rId19"/>
                </p:custDataLst>
              </p:nvPr>
            </p:nvSpPr>
            <p:spPr bwMode="auto">
              <a:xfrm>
                <a:off x="2964" y="2935"/>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1001</a:t>
                </a:r>
              </a:p>
            </p:txBody>
          </p:sp>
          <p:sp>
            <p:nvSpPr>
              <p:cNvPr id="18456" name="Text Box 20"/>
              <p:cNvSpPr txBox="1">
                <a:spLocks noChangeArrowheads="1"/>
              </p:cNvSpPr>
              <p:nvPr>
                <p:custDataLst>
                  <p:tags r:id="rId20"/>
                </p:custDataLst>
              </p:nvPr>
            </p:nvSpPr>
            <p:spPr bwMode="auto">
              <a:xfrm>
                <a:off x="2803" y="2024"/>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1101</a:t>
                </a:r>
              </a:p>
            </p:txBody>
          </p:sp>
          <p:sp>
            <p:nvSpPr>
              <p:cNvPr id="18457" name="Text Box 21"/>
              <p:cNvSpPr txBox="1">
                <a:spLocks noChangeArrowheads="1"/>
              </p:cNvSpPr>
              <p:nvPr>
                <p:custDataLst>
                  <p:tags r:id="rId21"/>
                </p:custDataLst>
              </p:nvPr>
            </p:nvSpPr>
            <p:spPr bwMode="auto">
              <a:xfrm>
                <a:off x="3950" y="1413"/>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+ 0</a:t>
                </a:r>
              </a:p>
            </p:txBody>
          </p:sp>
          <p:sp>
            <p:nvSpPr>
              <p:cNvPr id="18458" name="Text Box 22"/>
              <p:cNvSpPr txBox="1">
                <a:spLocks noChangeArrowheads="1"/>
              </p:cNvSpPr>
              <p:nvPr>
                <p:custDataLst>
                  <p:tags r:id="rId22"/>
                </p:custDataLst>
              </p:nvPr>
            </p:nvSpPr>
            <p:spPr bwMode="auto">
              <a:xfrm>
                <a:off x="4249" y="1602"/>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+ 1</a:t>
                </a:r>
              </a:p>
            </p:txBody>
          </p:sp>
          <p:sp>
            <p:nvSpPr>
              <p:cNvPr id="18459" name="Text Box 23"/>
              <p:cNvSpPr txBox="1">
                <a:spLocks noChangeArrowheads="1"/>
              </p:cNvSpPr>
              <p:nvPr>
                <p:custDataLst>
                  <p:tags r:id="rId23"/>
                </p:custDataLst>
              </p:nvPr>
            </p:nvSpPr>
            <p:spPr bwMode="auto">
              <a:xfrm>
                <a:off x="4459" y="1858"/>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+ 2</a:t>
                </a:r>
              </a:p>
            </p:txBody>
          </p:sp>
          <p:sp>
            <p:nvSpPr>
              <p:cNvPr id="18460" name="Text Box 24"/>
              <p:cNvSpPr txBox="1">
                <a:spLocks noChangeArrowheads="1"/>
              </p:cNvSpPr>
              <p:nvPr>
                <p:custDataLst>
                  <p:tags r:id="rId24"/>
                </p:custDataLst>
              </p:nvPr>
            </p:nvSpPr>
            <p:spPr bwMode="auto">
              <a:xfrm>
                <a:off x="4549" y="2165"/>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+ 3</a:t>
                </a:r>
              </a:p>
            </p:txBody>
          </p:sp>
          <p:sp>
            <p:nvSpPr>
              <p:cNvPr id="18461" name="Text Box 25"/>
              <p:cNvSpPr txBox="1">
                <a:spLocks noChangeArrowheads="1"/>
              </p:cNvSpPr>
              <p:nvPr>
                <p:custDataLst>
                  <p:tags r:id="rId25"/>
                </p:custDataLst>
              </p:nvPr>
            </p:nvSpPr>
            <p:spPr bwMode="auto">
              <a:xfrm>
                <a:off x="4547" y="257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+ 4</a:t>
                </a:r>
              </a:p>
            </p:txBody>
          </p:sp>
          <p:sp>
            <p:nvSpPr>
              <p:cNvPr id="18462" name="Text Box 26"/>
              <p:cNvSpPr txBox="1">
                <a:spLocks noChangeArrowheads="1"/>
              </p:cNvSpPr>
              <p:nvPr>
                <p:custDataLst>
                  <p:tags r:id="rId26"/>
                </p:custDataLst>
              </p:nvPr>
            </p:nvSpPr>
            <p:spPr bwMode="auto">
              <a:xfrm>
                <a:off x="4444" y="2909"/>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+ 5</a:t>
                </a:r>
              </a:p>
            </p:txBody>
          </p:sp>
          <p:sp>
            <p:nvSpPr>
              <p:cNvPr id="18463" name="Text Box 27"/>
              <p:cNvSpPr txBox="1">
                <a:spLocks noChangeArrowheads="1"/>
              </p:cNvSpPr>
              <p:nvPr>
                <p:custDataLst>
                  <p:tags r:id="rId27"/>
                </p:custDataLst>
              </p:nvPr>
            </p:nvSpPr>
            <p:spPr bwMode="auto">
              <a:xfrm>
                <a:off x="4227" y="318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+ 6</a:t>
                </a:r>
              </a:p>
            </p:txBody>
          </p:sp>
          <p:sp>
            <p:nvSpPr>
              <p:cNvPr id="18464" name="Text Box 28"/>
              <p:cNvSpPr txBox="1">
                <a:spLocks noChangeArrowheads="1"/>
              </p:cNvSpPr>
              <p:nvPr>
                <p:custDataLst>
                  <p:tags r:id="rId28"/>
                </p:custDataLst>
              </p:nvPr>
            </p:nvSpPr>
            <p:spPr bwMode="auto">
              <a:xfrm>
                <a:off x="3874" y="337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+ 7</a:t>
                </a:r>
              </a:p>
            </p:txBody>
          </p:sp>
          <p:sp>
            <p:nvSpPr>
              <p:cNvPr id="18465" name="Text Box 29"/>
              <p:cNvSpPr txBox="1">
                <a:spLocks noChangeArrowheads="1"/>
              </p:cNvSpPr>
              <p:nvPr>
                <p:custDataLst>
                  <p:tags r:id="rId29"/>
                </p:custDataLst>
              </p:nvPr>
            </p:nvSpPr>
            <p:spPr bwMode="auto">
              <a:xfrm>
                <a:off x="3044" y="3377"/>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0</a:t>
                </a:r>
              </a:p>
            </p:txBody>
          </p:sp>
          <p:sp>
            <p:nvSpPr>
              <p:cNvPr id="18466" name="Text Box 30"/>
              <p:cNvSpPr txBox="1">
                <a:spLocks noChangeArrowheads="1"/>
              </p:cNvSpPr>
              <p:nvPr>
                <p:custDataLst>
                  <p:tags r:id="rId30"/>
                </p:custDataLst>
              </p:nvPr>
            </p:nvSpPr>
            <p:spPr bwMode="auto">
              <a:xfrm>
                <a:off x="2708" y="3187"/>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1</a:t>
                </a:r>
              </a:p>
            </p:txBody>
          </p:sp>
          <p:sp>
            <p:nvSpPr>
              <p:cNvPr id="18467" name="Text Box 31"/>
              <p:cNvSpPr txBox="1">
                <a:spLocks noChangeArrowheads="1"/>
              </p:cNvSpPr>
              <p:nvPr>
                <p:custDataLst>
                  <p:tags r:id="rId31"/>
                </p:custDataLst>
              </p:nvPr>
            </p:nvSpPr>
            <p:spPr bwMode="auto">
              <a:xfrm>
                <a:off x="2500" y="2909"/>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2</a:t>
                </a:r>
              </a:p>
            </p:txBody>
          </p:sp>
          <p:sp>
            <p:nvSpPr>
              <p:cNvPr id="18468" name="Text Box 32"/>
              <p:cNvSpPr txBox="1">
                <a:spLocks noChangeArrowheads="1"/>
              </p:cNvSpPr>
              <p:nvPr>
                <p:custDataLst>
                  <p:tags r:id="rId32"/>
                </p:custDataLst>
              </p:nvPr>
            </p:nvSpPr>
            <p:spPr bwMode="auto">
              <a:xfrm>
                <a:off x="2397" y="2577"/>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3</a:t>
                </a:r>
              </a:p>
            </p:txBody>
          </p:sp>
          <p:sp>
            <p:nvSpPr>
              <p:cNvPr id="18469" name="Text Box 33"/>
              <p:cNvSpPr txBox="1">
                <a:spLocks noChangeArrowheads="1"/>
              </p:cNvSpPr>
              <p:nvPr>
                <p:custDataLst>
                  <p:tags r:id="rId33"/>
                </p:custDataLst>
              </p:nvPr>
            </p:nvSpPr>
            <p:spPr bwMode="auto">
              <a:xfrm>
                <a:off x="2366" y="2165"/>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4</a:t>
                </a:r>
              </a:p>
            </p:txBody>
          </p:sp>
          <p:sp>
            <p:nvSpPr>
              <p:cNvPr id="18470" name="Text Box 34"/>
              <p:cNvSpPr txBox="1">
                <a:spLocks noChangeArrowheads="1"/>
              </p:cNvSpPr>
              <p:nvPr>
                <p:custDataLst>
                  <p:tags r:id="rId34"/>
                </p:custDataLst>
              </p:nvPr>
            </p:nvSpPr>
            <p:spPr bwMode="auto">
              <a:xfrm>
                <a:off x="2480" y="1858"/>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5</a:t>
                </a:r>
              </a:p>
            </p:txBody>
          </p:sp>
          <p:sp>
            <p:nvSpPr>
              <p:cNvPr id="18471" name="Text Box 35"/>
              <p:cNvSpPr txBox="1">
                <a:spLocks noChangeArrowheads="1"/>
              </p:cNvSpPr>
              <p:nvPr>
                <p:custDataLst>
                  <p:tags r:id="rId35"/>
                </p:custDataLst>
              </p:nvPr>
            </p:nvSpPr>
            <p:spPr bwMode="auto">
              <a:xfrm>
                <a:off x="2687" y="1602"/>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6</a:t>
                </a:r>
              </a:p>
            </p:txBody>
          </p:sp>
          <p:sp>
            <p:nvSpPr>
              <p:cNvPr id="18472" name="Text Box 36"/>
              <p:cNvSpPr txBox="1">
                <a:spLocks noChangeArrowheads="1"/>
              </p:cNvSpPr>
              <p:nvPr>
                <p:custDataLst>
                  <p:tags r:id="rId36"/>
                </p:custDataLst>
              </p:nvPr>
            </p:nvSpPr>
            <p:spPr bwMode="auto">
              <a:xfrm>
                <a:off x="3019" y="1413"/>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7</a:t>
                </a:r>
              </a:p>
            </p:txBody>
          </p:sp>
        </p:grpSp>
        <p:sp>
          <p:nvSpPr>
            <p:cNvPr id="3" name="TextBox 2"/>
            <p:cNvSpPr txBox="1"/>
            <p:nvPr/>
          </p:nvSpPr>
          <p:spPr>
            <a:xfrm>
              <a:off x="6185060" y="4261054"/>
              <a:ext cx="1463040" cy="607602"/>
            </a:xfrm>
            <a:prstGeom prst="rect">
              <a:avLst/>
            </a:prstGeom>
            <a:noFill/>
          </p:spPr>
          <p:txBody>
            <a:bodyPr wrap="square" rtlCol="0">
              <a:spAutoFit/>
            </a:bodyPr>
            <a:lstStyle/>
            <a:p>
              <a:pPr algn="ctr"/>
              <a:r>
                <a:rPr lang="en-US" b="1" dirty="0">
                  <a:latin typeface="Calibri" pitchFamily="34" charset="0"/>
                </a:rPr>
                <a:t>Sign and Magnitude</a:t>
              </a:r>
            </a:p>
          </p:txBody>
        </p:sp>
      </p:grpSp>
    </p:spTree>
    <p:extLst>
      <p:ext uri="{BB962C8B-B14F-4D97-AF65-F5344CB8AC3E}">
        <p14:creationId xmlns:p14="http://schemas.microsoft.com/office/powerpoint/2010/main" val="106724446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ea typeface="ＭＳ Ｐゴシック" pitchFamily="34" charset="-128"/>
                    <a:cs typeface="ＭＳ Ｐゴシック" pitchFamily="34" charset="-128"/>
                  </a:rPr>
                  <a:t>The hardware (and C) supports two flavors of integers</a:t>
                </a:r>
              </a:p>
              <a:p>
                <a:pPr lvl="1"/>
                <a:r>
                  <a:rPr lang="en-US" i="1" dirty="0">
                    <a:solidFill>
                      <a:srgbClr val="0070C0"/>
                    </a:solidFill>
                  </a:rPr>
                  <a:t>unsigned</a:t>
                </a:r>
                <a:r>
                  <a:rPr lang="en-US" dirty="0">
                    <a:solidFill>
                      <a:srgbClr val="0070C0"/>
                    </a:solidFill>
                  </a:rPr>
                  <a:t> – only the non-negatives</a:t>
                </a:r>
              </a:p>
              <a:p>
                <a:pPr lvl="1">
                  <a:spcBef>
                    <a:spcPts val="576"/>
                  </a:spcBef>
                </a:pPr>
                <a:r>
                  <a:rPr lang="en-US" i="1" dirty="0">
                    <a:solidFill>
                      <a:srgbClr val="AB0000"/>
                    </a:solidFill>
                  </a:rPr>
                  <a:t>signed</a:t>
                </a:r>
                <a:r>
                  <a:rPr lang="en-US" dirty="0">
                    <a:solidFill>
                      <a:srgbClr val="AB0000"/>
                    </a:solidFill>
                  </a:rPr>
                  <a:t> – both negatives and non-negatives</a:t>
                </a:r>
              </a:p>
              <a:p>
                <a:pPr>
                  <a:spcBef>
                    <a:spcPts val="1800"/>
                  </a:spcBef>
                </a:pPr>
                <a:r>
                  <a:rPr lang="en-US" dirty="0">
                    <a:ea typeface="ＭＳ Ｐゴシック" pitchFamily="34" charset="-128"/>
                    <a:cs typeface="ＭＳ Ｐゴシック" pitchFamily="34" charset="-128"/>
                  </a:rPr>
                  <a:t>Cannot represent all integers with </a:t>
                </a:r>
                <a14:m>
                  <m:oMath xmlns:m="http://schemas.openxmlformats.org/officeDocument/2006/math">
                    <m:r>
                      <a:rPr lang="en-US" i="1">
                        <a:latin typeface="Cambria Math" panose="02040503050406030204" pitchFamily="18" charset="0"/>
                        <a:ea typeface="ＭＳ Ｐゴシック" pitchFamily="34" charset="-128"/>
                        <a:cs typeface="ＭＳ Ｐゴシック" pitchFamily="34" charset="-128"/>
                      </a:rPr>
                      <m:t>𝑤</m:t>
                    </m:r>
                  </m:oMath>
                </a14:m>
                <a:r>
                  <a:rPr lang="en-US" dirty="0">
                    <a:ea typeface="ＭＳ Ｐゴシック" pitchFamily="34" charset="-128"/>
                    <a:cs typeface="ＭＳ Ｐゴシック" pitchFamily="34" charset="-128"/>
                  </a:rPr>
                  <a:t> bits</a:t>
                </a:r>
              </a:p>
              <a:p>
                <a:pPr lvl="1"/>
                <a:r>
                  <a:rPr lang="en-US" dirty="0"/>
                  <a:t>Only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sup>
                    </m:sSup>
                  </m:oMath>
                </a14:m>
                <a:r>
                  <a:rPr lang="en-US" dirty="0"/>
                  <a:t> distinct bit patterns</a:t>
                </a:r>
              </a:p>
              <a:p>
                <a:pPr lvl="1">
                  <a:spcBef>
                    <a:spcPts val="576"/>
                  </a:spcBef>
                </a:pPr>
                <a:r>
                  <a:rPr lang="en-US" dirty="0">
                    <a:solidFill>
                      <a:srgbClr val="0070C0"/>
                    </a:solidFill>
                  </a:rPr>
                  <a:t>Unsigned values:	</a:t>
                </a:r>
                <a:r>
                  <a:rPr lang="en-US" sz="1000" dirty="0">
                    <a:solidFill>
                      <a:srgbClr val="0070C0"/>
                    </a:solidFill>
                  </a:rPr>
                  <a:t>                </a:t>
                </a:r>
                <a:r>
                  <a:rPr lang="en-US" dirty="0">
                    <a:solidFill>
                      <a:srgbClr val="0070C0"/>
                    </a:solidFill>
                  </a:rPr>
                  <a:t>0 ... </a:t>
                </a:r>
                <a14:m>
                  <m:oMath xmlns:m="http://schemas.openxmlformats.org/officeDocument/2006/math">
                    <m:sSup>
                      <m:sSupPr>
                        <m:ctrlPr>
                          <a:rPr lang="en-US" i="1" dirty="0">
                            <a:solidFill>
                              <a:srgbClr val="0070C0"/>
                            </a:solidFill>
                            <a:latin typeface="Cambria Math" panose="02040503050406030204" pitchFamily="18" charset="0"/>
                          </a:rPr>
                        </m:ctrlPr>
                      </m:sSupPr>
                      <m:e>
                        <m:r>
                          <a:rPr lang="en-US" i="1" dirty="0">
                            <a:solidFill>
                              <a:srgbClr val="0070C0"/>
                            </a:solidFill>
                            <a:latin typeface="Cambria Math" panose="02040503050406030204" pitchFamily="18" charset="0"/>
                          </a:rPr>
                          <m:t>2</m:t>
                        </m:r>
                      </m:e>
                      <m:sup>
                        <m:r>
                          <a:rPr lang="en-US" i="1" dirty="0">
                            <a:solidFill>
                              <a:srgbClr val="0070C0"/>
                            </a:solidFill>
                            <a:latin typeface="Cambria Math" panose="02040503050406030204" pitchFamily="18" charset="0"/>
                          </a:rPr>
                          <m:t>𝑤</m:t>
                        </m:r>
                      </m:sup>
                    </m:sSup>
                  </m:oMath>
                </a14:m>
                <a:r>
                  <a:rPr lang="en-US" dirty="0">
                    <a:solidFill>
                      <a:srgbClr val="0070C0"/>
                    </a:solidFill>
                  </a:rPr>
                  <a:t>–1</a:t>
                </a:r>
              </a:p>
              <a:p>
                <a:pPr lvl="1">
                  <a:spcBef>
                    <a:spcPts val="576"/>
                  </a:spcBef>
                </a:pPr>
                <a:r>
                  <a:rPr lang="en-US" dirty="0">
                    <a:solidFill>
                      <a:srgbClr val="AB0000"/>
                    </a:solidFill>
                  </a:rPr>
                  <a:t>Signed values:	   </a:t>
                </a:r>
                <a14:m>
                  <m:oMath xmlns:m="http://schemas.openxmlformats.org/officeDocument/2006/math">
                    <m:r>
                      <a:rPr lang="en-US" b="0" i="0" smtClean="0">
                        <a:solidFill>
                          <a:srgbClr val="AB0000"/>
                        </a:solidFill>
                        <a:latin typeface="Cambria Math" panose="02040503050406030204" pitchFamily="18" charset="0"/>
                      </a:rPr>
                      <m:t>−</m:t>
                    </m:r>
                    <m:sSup>
                      <m:sSupPr>
                        <m:ctrlPr>
                          <a:rPr lang="en-US" i="1">
                            <a:solidFill>
                              <a:srgbClr val="AB0000"/>
                            </a:solidFill>
                            <a:latin typeface="Cambria Math" panose="02040503050406030204" pitchFamily="18" charset="0"/>
                          </a:rPr>
                        </m:ctrlPr>
                      </m:sSupPr>
                      <m:e>
                        <m:r>
                          <a:rPr lang="en-US" i="1">
                            <a:solidFill>
                              <a:srgbClr val="AB0000"/>
                            </a:solidFill>
                            <a:latin typeface="Cambria Math" panose="02040503050406030204" pitchFamily="18" charset="0"/>
                          </a:rPr>
                          <m:t>2</m:t>
                        </m:r>
                      </m:e>
                      <m:sup>
                        <m:r>
                          <a:rPr lang="en-US" b="0" i="1" smtClean="0">
                            <a:solidFill>
                              <a:srgbClr val="AB0000"/>
                            </a:solidFill>
                            <a:latin typeface="Cambria Math" panose="02040503050406030204" pitchFamily="18" charset="0"/>
                          </a:rPr>
                          <m:t>(</m:t>
                        </m:r>
                        <m:r>
                          <a:rPr lang="en-US" i="1">
                            <a:solidFill>
                              <a:srgbClr val="AB0000"/>
                            </a:solidFill>
                            <a:latin typeface="Cambria Math" panose="02040503050406030204" pitchFamily="18" charset="0"/>
                          </a:rPr>
                          <m:t>𝑤</m:t>
                        </m:r>
                        <m:r>
                          <a:rPr lang="en-US" i="1">
                            <a:solidFill>
                              <a:srgbClr val="AB0000"/>
                            </a:solidFill>
                            <a:latin typeface="Cambria Math" panose="02040503050406030204" pitchFamily="18" charset="0"/>
                          </a:rPr>
                          <m:t>−1)</m:t>
                        </m:r>
                      </m:sup>
                    </m:sSup>
                  </m:oMath>
                </a14:m>
                <a:r>
                  <a:rPr lang="en-US" dirty="0">
                    <a:solidFill>
                      <a:srgbClr val="AB0000"/>
                    </a:solidFill>
                  </a:rPr>
                  <a:t> … 0 … </a:t>
                </a:r>
                <a14:m>
                  <m:oMath xmlns:m="http://schemas.openxmlformats.org/officeDocument/2006/math">
                    <m:sSup>
                      <m:sSupPr>
                        <m:ctrlPr>
                          <a:rPr lang="en-US" i="1">
                            <a:solidFill>
                              <a:srgbClr val="AB0000"/>
                            </a:solidFill>
                            <a:latin typeface="Cambria Math" panose="02040503050406030204" pitchFamily="18" charset="0"/>
                          </a:rPr>
                        </m:ctrlPr>
                      </m:sSupPr>
                      <m:e>
                        <m:r>
                          <a:rPr lang="en-US" i="1">
                            <a:solidFill>
                              <a:srgbClr val="AB0000"/>
                            </a:solidFill>
                            <a:latin typeface="Cambria Math" panose="02040503050406030204" pitchFamily="18" charset="0"/>
                          </a:rPr>
                          <m:t>2</m:t>
                        </m:r>
                      </m:e>
                      <m:sup>
                        <m:r>
                          <a:rPr lang="en-US" b="0" i="1" smtClean="0">
                            <a:solidFill>
                              <a:srgbClr val="AB0000"/>
                            </a:solidFill>
                            <a:latin typeface="Cambria Math" panose="02040503050406030204" pitchFamily="18" charset="0"/>
                          </a:rPr>
                          <m:t>(</m:t>
                        </m:r>
                        <m:r>
                          <a:rPr lang="en-US" i="1">
                            <a:solidFill>
                              <a:srgbClr val="AB0000"/>
                            </a:solidFill>
                            <a:latin typeface="Cambria Math" panose="02040503050406030204" pitchFamily="18" charset="0"/>
                          </a:rPr>
                          <m:t>𝑤</m:t>
                        </m:r>
                        <m:r>
                          <a:rPr lang="en-US" i="1">
                            <a:solidFill>
                              <a:srgbClr val="AB0000"/>
                            </a:solidFill>
                            <a:latin typeface="Cambria Math" panose="02040503050406030204" pitchFamily="18" charset="0"/>
                          </a:rPr>
                          <m:t>−1)</m:t>
                        </m:r>
                      </m:sup>
                    </m:sSup>
                  </m:oMath>
                </a14:m>
                <a:r>
                  <a:rPr lang="en-US" dirty="0">
                    <a:solidFill>
                      <a:srgbClr val="AB0000"/>
                    </a:solidFill>
                  </a:rPr>
                  <a:t>–1</a:t>
                </a:r>
              </a:p>
              <a:p>
                <a:pPr>
                  <a:spcBef>
                    <a:spcPts val="1800"/>
                  </a:spcBef>
                </a:pPr>
                <a:r>
                  <a:rPr lang="en-US" b="1" dirty="0"/>
                  <a:t>Example:</a:t>
                </a:r>
                <a:r>
                  <a:rPr lang="en-US" dirty="0"/>
                  <a:t>  8-bit integers (</a:t>
                </a:r>
                <a:r>
                  <a:rPr lang="en-US" i="1" dirty="0"/>
                  <a:t>e.g.</a:t>
                </a:r>
                <a:r>
                  <a:rPr lang="en-US" dirty="0"/>
                  <a:t> </a:t>
                </a:r>
                <a:r>
                  <a:rPr lang="en-US" dirty="0">
                    <a:latin typeface="Courier New" panose="02070309020205020404" pitchFamily="49" charset="0"/>
                    <a:cs typeface="Courier New" panose="02070309020205020404" pitchFamily="49" charset="0"/>
                  </a:rPr>
                  <a:t>char</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03" t="-1018" r="-90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FDB4C98-D2E6-A74A-9C3E-4BF05FFA5297}" type="slidenum">
              <a:rPr lang="en-US" smtClean="0"/>
              <a:pPr>
                <a:defRPr/>
              </a:pPr>
              <a:t>75</a:t>
            </a:fld>
            <a:endParaRPr lang="en-US" dirty="0"/>
          </a:p>
        </p:txBody>
      </p:sp>
      <p:grpSp>
        <p:nvGrpSpPr>
          <p:cNvPr id="5" name="Group 4"/>
          <p:cNvGrpSpPr/>
          <p:nvPr/>
        </p:nvGrpSpPr>
        <p:grpSpPr>
          <a:xfrm>
            <a:off x="0" y="5486400"/>
            <a:ext cx="9144000" cy="826655"/>
            <a:chOff x="0" y="4568305"/>
            <a:chExt cx="9144000" cy="826655"/>
          </a:xfrm>
        </p:grpSpPr>
        <p:cxnSp>
          <p:nvCxnSpPr>
            <p:cNvPr id="6" name="Straight Connector 5"/>
            <p:cNvCxnSpPr/>
            <p:nvPr/>
          </p:nvCxnSpPr>
          <p:spPr bwMode="auto">
            <a:xfrm>
              <a:off x="457200" y="4754880"/>
              <a:ext cx="8229600" cy="0"/>
            </a:xfrm>
            <a:prstGeom prst="line">
              <a:avLst/>
            </a:prstGeom>
            <a:noFill/>
            <a:ln w="25400" cap="flat" cmpd="sng" algn="ctr">
              <a:solidFill>
                <a:schemeClr val="tx1"/>
              </a:solidFill>
              <a:prstDash val="solid"/>
              <a:round/>
              <a:headEnd type="stealth" w="med" len="med"/>
              <a:tailEnd type="stealth" w="med" len="med"/>
            </a:ln>
            <a:effectLst/>
          </p:spPr>
        </p:cxnSp>
        <mc:AlternateContent xmlns:mc="http://schemas.openxmlformats.org/markup-compatibility/2006" xmlns:a14="http://schemas.microsoft.com/office/drawing/2010/main">
          <mc:Choice Requires="a14">
            <p:sp>
              <p:nvSpPr>
                <p:cNvPr id="7" name="TextBox 6"/>
                <p:cNvSpPr txBox="1"/>
                <p:nvPr/>
              </p:nvSpPr>
              <p:spPr>
                <a:xfrm>
                  <a:off x="4114800" y="4754880"/>
                  <a:ext cx="914400" cy="365760"/>
                </a:xfrm>
                <a:prstGeom prst="rect">
                  <a:avLst/>
                </a:prstGeom>
                <a:noFill/>
              </p:spPr>
              <p:txBody>
                <a:bodyPr wrap="none" rtlCol="0" anchor="ctr">
                  <a:noAutofit/>
                </a:bodyPr>
                <a:lstStyle/>
                <a:p>
                  <a:pPr algn="ctr"/>
                  <a14:m>
                    <m:oMathPara xmlns:m="http://schemas.openxmlformats.org/officeDocument/2006/math">
                      <m:oMathParaPr>
                        <m:jc m:val="center"/>
                      </m:oMathParaPr>
                      <m:oMath xmlns:m="http://schemas.openxmlformats.org/officeDocument/2006/math">
                        <m:r>
                          <a:rPr lang="en-US" i="1" dirty="0" smtClean="0">
                            <a:latin typeface="Cambria Math" panose="02040503050406030204" pitchFamily="18" charset="0"/>
                            <a:ea typeface="Roboto" charset="0"/>
                            <a:cs typeface="Calibri" panose="020F0502020204030204" pitchFamily="34" charset="0"/>
                          </a:rPr>
                          <m:t>0</m:t>
                        </m:r>
                      </m:oMath>
                    </m:oMathPara>
                  </a14:m>
                  <a:endParaRPr lang="en-US" dirty="0">
                    <a:latin typeface="Calibri" panose="020F0502020204030204" pitchFamily="34" charset="0"/>
                    <a:ea typeface="Roboto"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14800" y="4754880"/>
                  <a:ext cx="914400" cy="36576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4568305"/>
                  <a:ext cx="457200" cy="365760"/>
                </a:xfrm>
                <a:prstGeom prst="rect">
                  <a:avLst/>
                </a:prstGeom>
                <a:noFill/>
              </p:spPr>
              <p:txBody>
                <a:bodyPr wrap="none" lIns="0" tIns="0" rIns="0" bIns="0" rtlCol="0" anchor="ctr">
                  <a:noAutofit/>
                </a:bodyPr>
                <a:lstStyle/>
                <a:p>
                  <a:pPr algn="ctr"/>
                  <a:r>
                    <a:rPr lang="en-US" dirty="0">
                      <a:latin typeface="Calibri" panose="020F0502020204030204" pitchFamily="34" charset="0"/>
                      <a:ea typeface="Roboto" charset="0"/>
                      <a:cs typeface="Calibri" panose="020F0502020204030204" pitchFamily="34" charset="0"/>
                    </a:rPr>
                    <a:t>-</a:t>
                  </a:r>
                  <a14:m>
                    <m:oMath xmlns:m="http://schemas.openxmlformats.org/officeDocument/2006/math">
                      <m:r>
                        <a:rPr lang="en-US" i="1" dirty="0" smtClean="0">
                          <a:latin typeface="Cambria Math" panose="02040503050406030204" pitchFamily="18" charset="0"/>
                          <a:ea typeface="Roboto" charset="0"/>
                          <a:cs typeface="Roboto" charset="0"/>
                        </a:rPr>
                        <m:t>∞</m:t>
                      </m:r>
                    </m:oMath>
                  </a14:m>
                  <a:endParaRPr lang="en-US" dirty="0">
                    <a:latin typeface="Roboto" charset="0"/>
                    <a:ea typeface="Roboto" charset="0"/>
                    <a:cs typeface="Roboto"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4568305"/>
                  <a:ext cx="457200" cy="365760"/>
                </a:xfrm>
                <a:prstGeom prst="rect">
                  <a:avLst/>
                </a:prstGeom>
                <a:blipFill rotWithShape="0">
                  <a:blip r:embed="rId5"/>
                  <a:stretch>
                    <a:fillRect l="-10667" t="-11667" b="-25000"/>
                  </a:stretch>
                </a:blipFill>
              </p:spPr>
              <p:txBody>
                <a:bodyPr/>
                <a:lstStyle/>
                <a:p>
                  <a:r>
                    <a:rPr lang="en-US">
                      <a:noFill/>
                    </a:rPr>
                    <a:t> </a:t>
                  </a:r>
                </a:p>
              </p:txBody>
            </p:sp>
          </mc:Fallback>
        </mc:AlternateContent>
        <p:cxnSp>
          <p:nvCxnSpPr>
            <p:cNvPr id="9" name="Straight Connector 8"/>
            <p:cNvCxnSpPr/>
            <p:nvPr/>
          </p:nvCxnSpPr>
          <p:spPr bwMode="auto">
            <a:xfrm>
              <a:off x="4572000" y="4572000"/>
              <a:ext cx="3657600" cy="0"/>
            </a:xfrm>
            <a:prstGeom prst="line">
              <a:avLst/>
            </a:prstGeom>
            <a:noFill/>
            <a:ln w="47625" cap="flat" cmpd="sng" algn="ctr">
              <a:solidFill>
                <a:srgbClr val="0070C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 name="TextBox 9"/>
                <p:cNvSpPr txBox="1"/>
                <p:nvPr/>
              </p:nvSpPr>
              <p:spPr>
                <a:xfrm>
                  <a:off x="7772400" y="4754880"/>
                  <a:ext cx="914400" cy="365760"/>
                </a:xfrm>
                <a:prstGeom prst="rect">
                  <a:avLst/>
                </a:prstGeom>
                <a:noFill/>
              </p:spPr>
              <p:txBody>
                <a:bodyPr wrap="none" rtlCol="0" anchor="ctr">
                  <a:noAutofit/>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Roboto" charset="0"/>
                            <a:cs typeface="Calibri" panose="020F0502020204030204" pitchFamily="34" charset="0"/>
                          </a:rPr>
                          <m:t>+</m:t>
                        </m:r>
                        <m:r>
                          <a:rPr lang="en-US" i="1" dirty="0" smtClean="0">
                            <a:latin typeface="Cambria Math" panose="02040503050406030204" pitchFamily="18" charset="0"/>
                            <a:ea typeface="Roboto" charset="0"/>
                            <a:cs typeface="Calibri" panose="020F0502020204030204" pitchFamily="34" charset="0"/>
                          </a:rPr>
                          <m:t>256</m:t>
                        </m:r>
                      </m:oMath>
                    </m:oMathPara>
                  </a14:m>
                  <a:endParaRPr lang="en-US" dirty="0">
                    <a:latin typeface="Calibri" panose="020F0502020204030204" pitchFamily="34" charset="0"/>
                    <a:ea typeface="Roboto"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772400" y="4754880"/>
                  <a:ext cx="914400" cy="36576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43600" y="4754880"/>
                  <a:ext cx="914400" cy="365760"/>
                </a:xfrm>
                <a:prstGeom prst="rect">
                  <a:avLst/>
                </a:prstGeom>
                <a:noFill/>
              </p:spPr>
              <p:txBody>
                <a:bodyPr wrap="none" rtlCol="0" anchor="ctr">
                  <a:noAutofit/>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Roboto" charset="0"/>
                            <a:cs typeface="Calibri" panose="020F0502020204030204" pitchFamily="34" charset="0"/>
                          </a:rPr>
                          <m:t>+</m:t>
                        </m:r>
                        <m:r>
                          <a:rPr lang="en-US" i="1" dirty="0" smtClean="0">
                            <a:latin typeface="Cambria Math" panose="02040503050406030204" pitchFamily="18" charset="0"/>
                            <a:ea typeface="Roboto" charset="0"/>
                            <a:cs typeface="Calibri" panose="020F0502020204030204" pitchFamily="34" charset="0"/>
                          </a:rPr>
                          <m:t>128</m:t>
                        </m:r>
                      </m:oMath>
                    </m:oMathPara>
                  </a14:m>
                  <a:endParaRPr lang="en-US" dirty="0">
                    <a:latin typeface="Calibri" panose="020F0502020204030204" pitchFamily="34" charset="0"/>
                    <a:ea typeface="Roboto"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43600" y="4754880"/>
                  <a:ext cx="914400" cy="3657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86000" y="4754880"/>
                  <a:ext cx="914400" cy="365760"/>
                </a:xfrm>
                <a:prstGeom prst="rect">
                  <a:avLst/>
                </a:prstGeom>
                <a:noFill/>
              </p:spPr>
              <p:txBody>
                <a:bodyPr wrap="none" rtlCol="0" anchor="ctr">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Roboto" charset="0"/>
                            <a:cs typeface="Calibri" panose="020F0502020204030204" pitchFamily="34" charset="0"/>
                          </a:rPr>
                          <m:t>−128</m:t>
                        </m:r>
                      </m:oMath>
                    </m:oMathPara>
                  </a14:m>
                  <a:endParaRPr lang="en-US" dirty="0">
                    <a:latin typeface="Calibri" panose="020F0502020204030204" pitchFamily="34" charset="0"/>
                    <a:ea typeface="Roboto"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86000" y="4754880"/>
                  <a:ext cx="914400" cy="365760"/>
                </a:xfrm>
                <a:prstGeom prst="rect">
                  <a:avLst/>
                </a:prstGeom>
                <a:blipFill rotWithShape="0">
                  <a:blip r:embed="rId8"/>
                  <a:stretch>
                    <a:fillRect/>
                  </a:stretch>
                </a:blipFill>
              </p:spPr>
              <p:txBody>
                <a:bodyPr/>
                <a:lstStyle/>
                <a:p>
                  <a:r>
                    <a:rPr lang="en-US">
                      <a:noFill/>
                    </a:rPr>
                    <a:t> </a:t>
                  </a:r>
                </a:p>
              </p:txBody>
            </p:sp>
          </mc:Fallback>
        </mc:AlternateContent>
        <p:cxnSp>
          <p:nvCxnSpPr>
            <p:cNvPr id="13" name="Straight Connector 12"/>
            <p:cNvCxnSpPr/>
            <p:nvPr/>
          </p:nvCxnSpPr>
          <p:spPr bwMode="auto">
            <a:xfrm>
              <a:off x="2743200" y="4663440"/>
              <a:ext cx="3657600" cy="0"/>
            </a:xfrm>
            <a:prstGeom prst="line">
              <a:avLst/>
            </a:prstGeom>
            <a:noFill/>
            <a:ln w="47625" cap="flat" cmpd="sng" algn="ctr">
              <a:solidFill>
                <a:srgbClr val="C0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4" name="Rectangle 13"/>
                <p:cNvSpPr/>
                <p:nvPr/>
              </p:nvSpPr>
              <p:spPr>
                <a:xfrm>
                  <a:off x="7772400" y="5029200"/>
                  <a:ext cx="914400" cy="365760"/>
                </a:xfrm>
                <a:prstGeom prst="rect">
                  <a:avLst/>
                </a:prstGeom>
              </p:spPr>
              <p:txBody>
                <a:bodyPr wrap="none">
                  <a:noAutofit/>
                </a:bodyPr>
                <a:lstStyle/>
                <a:p>
                  <a:pPr algn="ctr"/>
                  <a14:m>
                    <m:oMathPara xmlns:m="http://schemas.openxmlformats.org/officeDocument/2006/math">
                      <m:oMathParaPr>
                        <m:jc m:val="centerGroup"/>
                      </m:oMathParaPr>
                      <m:oMath xmlns:m="http://schemas.openxmlformats.org/officeDocument/2006/math">
                        <m:r>
                          <a:rPr lang="en-US" b="1" i="1" dirty="0" smtClean="0">
                            <a:solidFill>
                              <a:srgbClr val="0070C0"/>
                            </a:solidFill>
                            <a:latin typeface="Cambria Math" panose="02040503050406030204" pitchFamily="18" charset="0"/>
                            <a:cs typeface="Calibri" panose="020F0502020204030204" pitchFamily="34" charset="0"/>
                          </a:rPr>
                          <m:t>+</m:t>
                        </m:r>
                        <m:sSup>
                          <m:sSupPr>
                            <m:ctrlPr>
                              <a:rPr lang="en-US" b="1" i="1" dirty="0" smtClean="0">
                                <a:solidFill>
                                  <a:srgbClr val="0070C0"/>
                                </a:solidFill>
                                <a:latin typeface="Cambria Math" panose="02040503050406030204" pitchFamily="18" charset="0"/>
                                <a:cs typeface="Calibri" panose="020F0502020204030204" pitchFamily="34" charset="0"/>
                              </a:rPr>
                            </m:ctrlPr>
                          </m:sSupPr>
                          <m:e>
                            <m:r>
                              <a:rPr lang="en-US" b="1" i="1" dirty="0" smtClean="0">
                                <a:solidFill>
                                  <a:srgbClr val="0070C0"/>
                                </a:solidFill>
                                <a:latin typeface="Cambria Math" panose="02040503050406030204" pitchFamily="18" charset="0"/>
                                <a:cs typeface="Calibri" panose="020F0502020204030204" pitchFamily="34" charset="0"/>
                              </a:rPr>
                              <m:t>𝟐</m:t>
                            </m:r>
                          </m:e>
                          <m:sup>
                            <m:r>
                              <a:rPr lang="en-US" b="1" i="1" dirty="0" smtClean="0">
                                <a:solidFill>
                                  <a:srgbClr val="0070C0"/>
                                </a:solidFill>
                                <a:latin typeface="Cambria Math" panose="02040503050406030204" pitchFamily="18" charset="0"/>
                                <a:cs typeface="Calibri" panose="020F0502020204030204" pitchFamily="34" charset="0"/>
                              </a:rPr>
                              <m:t>𝟖</m:t>
                            </m:r>
                          </m:sup>
                        </m:sSup>
                      </m:oMath>
                    </m:oMathPara>
                  </a14:m>
                  <a:endParaRPr lang="en-US" dirty="0">
                    <a:solidFill>
                      <a:srgbClr val="0070C0"/>
                    </a:solidFill>
                    <a:latin typeface="Calibri" panose="020F0502020204030204" pitchFamily="34" charset="0"/>
                    <a:cs typeface="Calibri" panose="020F050202020403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772400" y="5029200"/>
                  <a:ext cx="914400" cy="36576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943600" y="5029200"/>
                  <a:ext cx="914400" cy="365760"/>
                </a:xfrm>
                <a:prstGeom prst="rect">
                  <a:avLst/>
                </a:prstGeom>
              </p:spPr>
              <p:txBody>
                <a:bodyPr wrap="none">
                  <a:noAutofit/>
                </a:bodyPr>
                <a:lstStyle/>
                <a:p>
                  <a:pPr algn="ctr"/>
                  <a14:m>
                    <m:oMathPara xmlns:m="http://schemas.openxmlformats.org/officeDocument/2006/math">
                      <m:oMathParaPr>
                        <m:jc m:val="centerGroup"/>
                      </m:oMathParaPr>
                      <m:oMath xmlns:m="http://schemas.openxmlformats.org/officeDocument/2006/math">
                        <m:sSup>
                          <m:sSupPr>
                            <m:ctrlPr>
                              <a:rPr lang="en-US" b="1" i="1" dirty="0" smtClean="0">
                                <a:solidFill>
                                  <a:srgbClr val="C00000"/>
                                </a:solidFill>
                                <a:latin typeface="Cambria Math" panose="02040503050406030204" pitchFamily="18" charset="0"/>
                                <a:cs typeface="Calibri" panose="020F0502020204030204" pitchFamily="34" charset="0"/>
                              </a:rPr>
                            </m:ctrlPr>
                          </m:sSupPr>
                          <m:e>
                            <m:r>
                              <a:rPr lang="en-US" b="1" i="1" dirty="0" smtClean="0">
                                <a:solidFill>
                                  <a:srgbClr val="C00000"/>
                                </a:solidFill>
                                <a:latin typeface="Cambria Math" panose="02040503050406030204" pitchFamily="18" charset="0"/>
                                <a:cs typeface="Calibri" panose="020F0502020204030204" pitchFamily="34" charset="0"/>
                              </a:rPr>
                              <m:t>+</m:t>
                            </m:r>
                            <m:r>
                              <a:rPr lang="en-US" b="1" i="1" dirty="0" smtClean="0">
                                <a:solidFill>
                                  <a:srgbClr val="C00000"/>
                                </a:solidFill>
                                <a:latin typeface="Cambria Math" panose="02040503050406030204" pitchFamily="18" charset="0"/>
                                <a:cs typeface="Calibri" panose="020F0502020204030204" pitchFamily="34" charset="0"/>
                              </a:rPr>
                              <m:t>𝟐</m:t>
                            </m:r>
                          </m:e>
                          <m:sup>
                            <m:r>
                              <a:rPr lang="en-US" b="1" i="1" dirty="0" smtClean="0">
                                <a:solidFill>
                                  <a:srgbClr val="C00000"/>
                                </a:solidFill>
                                <a:latin typeface="Cambria Math" panose="02040503050406030204" pitchFamily="18" charset="0"/>
                                <a:cs typeface="Calibri" panose="020F0502020204030204" pitchFamily="34" charset="0"/>
                              </a:rPr>
                              <m:t>𝟖</m:t>
                            </m:r>
                            <m:r>
                              <a:rPr lang="en-US" b="1" i="1" dirty="0" smtClean="0">
                                <a:solidFill>
                                  <a:srgbClr val="C00000"/>
                                </a:solidFill>
                                <a:latin typeface="Cambria Math" panose="02040503050406030204" pitchFamily="18" charset="0"/>
                                <a:cs typeface="Calibri" panose="020F0502020204030204" pitchFamily="34" charset="0"/>
                              </a:rPr>
                              <m:t>−</m:t>
                            </m:r>
                            <m:r>
                              <a:rPr lang="en-US" b="1" i="1" dirty="0" smtClean="0">
                                <a:solidFill>
                                  <a:srgbClr val="C00000"/>
                                </a:solidFill>
                                <a:latin typeface="Cambria Math" panose="02040503050406030204" pitchFamily="18" charset="0"/>
                                <a:cs typeface="Calibri" panose="020F0502020204030204" pitchFamily="34" charset="0"/>
                              </a:rPr>
                              <m:t>𝟏</m:t>
                            </m:r>
                          </m:sup>
                        </m:sSup>
                      </m:oMath>
                    </m:oMathPara>
                  </a14:m>
                  <a:endParaRPr lang="en-US" dirty="0">
                    <a:solidFill>
                      <a:srgbClr val="C00000"/>
                    </a:solidFill>
                    <a:latin typeface="Calibri" panose="020F0502020204030204" pitchFamily="34" charset="0"/>
                    <a:cs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943600" y="5029200"/>
                  <a:ext cx="914400" cy="36576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286000" y="5029200"/>
                  <a:ext cx="914400" cy="36576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p>
                          <m:sSupPr>
                            <m:ctrlPr>
                              <a:rPr lang="en-US" b="1" i="1" smtClean="0">
                                <a:solidFill>
                                  <a:srgbClr val="C00000"/>
                                </a:solidFill>
                                <a:latin typeface="Cambria Math" panose="02040503050406030204" pitchFamily="18" charset="0"/>
                                <a:cs typeface="Calibri" panose="020F0502020204030204" pitchFamily="34" charset="0"/>
                              </a:rPr>
                            </m:ctrlPr>
                          </m:sSupPr>
                          <m:e>
                            <m:r>
                              <a:rPr lang="en-US" b="1" i="1" smtClean="0">
                                <a:solidFill>
                                  <a:srgbClr val="C00000"/>
                                </a:solidFill>
                                <a:latin typeface="Cambria Math" panose="02040503050406030204" pitchFamily="18" charset="0"/>
                                <a:cs typeface="Calibri" panose="020F0502020204030204" pitchFamily="34" charset="0"/>
                              </a:rPr>
                              <m:t>−</m:t>
                            </m:r>
                            <m:r>
                              <a:rPr lang="en-US" b="1" i="1" smtClean="0">
                                <a:solidFill>
                                  <a:srgbClr val="C00000"/>
                                </a:solidFill>
                                <a:latin typeface="Cambria Math" panose="02040503050406030204" pitchFamily="18" charset="0"/>
                                <a:cs typeface="Calibri" panose="020F0502020204030204" pitchFamily="34" charset="0"/>
                              </a:rPr>
                              <m:t>𝟐</m:t>
                            </m:r>
                          </m:e>
                          <m:sup>
                            <m:r>
                              <a:rPr lang="en-US" b="1" i="1" smtClean="0">
                                <a:solidFill>
                                  <a:srgbClr val="C00000"/>
                                </a:solidFill>
                                <a:latin typeface="Cambria Math" panose="02040503050406030204" pitchFamily="18" charset="0"/>
                                <a:cs typeface="Calibri" panose="020F0502020204030204" pitchFamily="34" charset="0"/>
                              </a:rPr>
                              <m:t>𝟖</m:t>
                            </m:r>
                            <m:r>
                              <a:rPr lang="en-US" b="1" i="1" smtClean="0">
                                <a:solidFill>
                                  <a:srgbClr val="C00000"/>
                                </a:solidFill>
                                <a:latin typeface="Cambria Math" panose="02040503050406030204" pitchFamily="18" charset="0"/>
                                <a:cs typeface="Calibri" panose="020F0502020204030204" pitchFamily="34" charset="0"/>
                              </a:rPr>
                              <m:t>−</m:t>
                            </m:r>
                            <m:r>
                              <a:rPr lang="en-US" b="1" i="1" smtClean="0">
                                <a:solidFill>
                                  <a:srgbClr val="C00000"/>
                                </a:solidFill>
                                <a:latin typeface="Cambria Math" panose="02040503050406030204" pitchFamily="18" charset="0"/>
                                <a:cs typeface="Calibri" panose="020F0502020204030204" pitchFamily="34" charset="0"/>
                              </a:rPr>
                              <m:t>𝟏</m:t>
                            </m:r>
                          </m:sup>
                        </m:sSup>
                      </m:oMath>
                    </m:oMathPara>
                  </a14:m>
                  <a:endParaRPr lang="en-US" dirty="0">
                    <a:solidFill>
                      <a:srgbClr val="C00000"/>
                    </a:solidFill>
                    <a:latin typeface="Calibri" panose="020F0502020204030204" pitchFamily="34" charset="0"/>
                    <a:cs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286000" y="5029200"/>
                  <a:ext cx="914400" cy="36576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686800" y="4572000"/>
                  <a:ext cx="457200" cy="365760"/>
                </a:xfrm>
                <a:prstGeom prst="rect">
                  <a:avLst/>
                </a:prstGeom>
                <a:noFill/>
              </p:spPr>
              <p:txBody>
                <a:bodyPr wrap="none" lIns="0" tIns="0" rIns="0" bIns="0" rtlCol="0" anchor="ctr">
                  <a:noAutofit/>
                </a:bodyPr>
                <a:lstStyle/>
                <a:p>
                  <a:pPr algn="ctr"/>
                  <a:r>
                    <a:rPr lang="en-US" dirty="0">
                      <a:latin typeface="Calibri" panose="020F0502020204030204" pitchFamily="34" charset="0"/>
                      <a:ea typeface="Roboto" charset="0"/>
                      <a:cs typeface="Calibri" panose="020F0502020204030204" pitchFamily="34" charset="0"/>
                    </a:rPr>
                    <a:t>+</a:t>
                  </a:r>
                  <a14:m>
                    <m:oMath xmlns:m="http://schemas.openxmlformats.org/officeDocument/2006/math">
                      <m:r>
                        <a:rPr lang="en-US" i="1" dirty="0" smtClean="0">
                          <a:latin typeface="Cambria Math" panose="02040503050406030204" pitchFamily="18" charset="0"/>
                          <a:ea typeface="Roboto" charset="0"/>
                          <a:cs typeface="Roboto" charset="0"/>
                        </a:rPr>
                        <m:t>∞</m:t>
                      </m:r>
                    </m:oMath>
                  </a14:m>
                  <a:endParaRPr lang="en-US" dirty="0">
                    <a:latin typeface="Roboto" charset="0"/>
                    <a:ea typeface="Roboto" charset="0"/>
                    <a:cs typeface="Roboto"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686800" y="4572000"/>
                  <a:ext cx="457200" cy="365760"/>
                </a:xfrm>
                <a:prstGeom prst="rect">
                  <a:avLst/>
                </a:prstGeom>
                <a:blipFill rotWithShape="0">
                  <a:blip r:embed="rId12"/>
                  <a:stretch>
                    <a:fillRect l="-14667" t="-11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14800" y="5029200"/>
                  <a:ext cx="914400" cy="365760"/>
                </a:xfrm>
                <a:prstGeom prst="rect">
                  <a:avLst/>
                </a:prstGeom>
                <a:noFill/>
              </p:spPr>
              <p:txBody>
                <a:bodyPr wrap="none" rtlCol="0" anchor="ctr">
                  <a:noAutofit/>
                </a:bodyPr>
                <a:lstStyle/>
                <a:p>
                  <a:pPr algn="ctr"/>
                  <a14:m>
                    <m:oMathPara xmlns:m="http://schemas.openxmlformats.org/officeDocument/2006/math">
                      <m:oMathParaPr>
                        <m:jc m:val="center"/>
                      </m:oMathParaPr>
                      <m:oMath xmlns:m="http://schemas.openxmlformats.org/officeDocument/2006/math">
                        <m:r>
                          <a:rPr lang="en-US" b="1" i="1" dirty="0" smtClean="0">
                            <a:solidFill>
                              <a:srgbClr val="0070C0"/>
                            </a:solidFill>
                            <a:latin typeface="Cambria Math" panose="02040503050406030204" pitchFamily="18" charset="0"/>
                            <a:ea typeface="Roboto" charset="0"/>
                            <a:cs typeface="Calibri" panose="020F0502020204030204" pitchFamily="34" charset="0"/>
                          </a:rPr>
                          <m:t>𝟎</m:t>
                        </m:r>
                      </m:oMath>
                    </m:oMathPara>
                  </a14:m>
                  <a:endParaRPr lang="en-US" b="1" dirty="0">
                    <a:solidFill>
                      <a:srgbClr val="0070C0"/>
                    </a:solidFill>
                    <a:latin typeface="Calibri" panose="020F0502020204030204" pitchFamily="34" charset="0"/>
                    <a:ea typeface="Roboto" charset="0"/>
                    <a:cs typeface="Calibri" panose="020F050202020403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114800" y="5029200"/>
                  <a:ext cx="914400" cy="365760"/>
                </a:xfrm>
                <a:prstGeom prst="rect">
                  <a:avLst/>
                </a:prstGeom>
                <a:blipFill rotWithShape="0">
                  <a:blip r:embed="rId1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281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custDataLst>
              <p:tags r:id="rId1"/>
            </p:custDataLst>
          </p:nvPr>
        </p:nvSpPr>
        <p:spPr/>
        <p:txBody>
          <a:bodyPr/>
          <a:lstStyle/>
          <a:p>
            <a:pPr eaLnBrk="1" hangingPunct="1"/>
            <a:r>
              <a:rPr lang="en-US" dirty="0">
                <a:ea typeface="ＭＳ Ｐゴシック" pitchFamily="34" charset="-128"/>
                <a:cs typeface="ＭＳ Ｐゴシック" pitchFamily="34" charset="-128"/>
              </a:rPr>
              <a:t>Sign and Magnitude</a:t>
            </a:r>
          </a:p>
        </p:txBody>
      </p:sp>
      <p:sp>
        <p:nvSpPr>
          <p:cNvPr id="20483" name="Rectangle 2"/>
          <p:cNvSpPr>
            <a:spLocks noGrp="1" noChangeArrowheads="1"/>
          </p:cNvSpPr>
          <p:nvPr>
            <p:ph idx="1"/>
            <p:custDataLst>
              <p:tags r:id="rId2"/>
            </p:custDataLst>
          </p:nvPr>
        </p:nvSpPr>
        <p:spPr/>
        <p:txBody>
          <a:bodyPr/>
          <a:lstStyle/>
          <a:p>
            <a:r>
              <a:rPr lang="en-US" dirty="0"/>
              <a:t>MSB is</a:t>
            </a:r>
            <a:r>
              <a:rPr lang="en-US" b="0" dirty="0"/>
              <a:t> the sign bit, rest of the bits are </a:t>
            </a:r>
            <a:r>
              <a:rPr lang="en-US" dirty="0"/>
              <a:t>magnitude</a:t>
            </a:r>
          </a:p>
          <a:p>
            <a:r>
              <a:rPr lang="en-US" dirty="0"/>
              <a:t>Drawbacks:</a:t>
            </a:r>
          </a:p>
          <a:p>
            <a:pPr lvl="1"/>
            <a:r>
              <a:rPr lang="en-US" dirty="0"/>
              <a:t>Two representations of 0  (bad for checking equality)</a:t>
            </a:r>
          </a:p>
          <a:p>
            <a:pPr lvl="1" eaLnBrk="1" hangingPunct="1"/>
            <a:r>
              <a:rPr lang="en-US" dirty="0">
                <a:solidFill>
                  <a:srgbClr val="AB0000"/>
                </a:solidFill>
              </a:rPr>
              <a:t>Arithmetic is cumbersome</a:t>
            </a:r>
          </a:p>
          <a:p>
            <a:pPr lvl="2" eaLnBrk="1" hangingPunct="1"/>
            <a:r>
              <a:rPr lang="en-US" dirty="0"/>
              <a:t>Example:  </a:t>
            </a:r>
            <a:r>
              <a:rPr lang="en-US" dirty="0">
                <a:latin typeface="Courier New" panose="02070309020205020404" pitchFamily="49" charset="0"/>
                <a:cs typeface="Courier New" panose="02070309020205020404" pitchFamily="49" charset="0"/>
              </a:rPr>
              <a:t>4-3 != 4+(-3)</a:t>
            </a:r>
          </a:p>
          <a:p>
            <a:pPr lvl="2" eaLnBrk="1" hangingPunct="1"/>
            <a:endParaRPr lang="en-US" dirty="0">
              <a:cs typeface="Calibri" panose="020F0502020204030204" pitchFamily="34" charset="0"/>
            </a:endParaRPr>
          </a:p>
          <a:p>
            <a:pPr lvl="2" eaLnBrk="1" hangingPunct="1"/>
            <a:endParaRPr lang="en-US" dirty="0">
              <a:cs typeface="Calibri" panose="020F0502020204030204" pitchFamily="34" charset="0"/>
            </a:endParaRPr>
          </a:p>
          <a:p>
            <a:pPr lvl="2" eaLnBrk="1" hangingPunct="1"/>
            <a:endParaRPr lang="en-US" dirty="0">
              <a:cs typeface="Calibri" panose="020F0502020204030204" pitchFamily="34" charset="0"/>
            </a:endParaRPr>
          </a:p>
          <a:p>
            <a:pPr lvl="2" eaLnBrk="1" hangingPunct="1"/>
            <a:endParaRPr lang="en-US" dirty="0">
              <a:cs typeface="Calibri" panose="020F0502020204030204" pitchFamily="34" charset="0"/>
            </a:endParaRPr>
          </a:p>
          <a:p>
            <a:pPr lvl="2" eaLnBrk="1" hangingPunct="1">
              <a:spcBef>
                <a:spcPts val="1200"/>
              </a:spcBef>
            </a:pPr>
            <a:r>
              <a:rPr lang="en-US" dirty="0">
                <a:cs typeface="Calibri" panose="020F0502020204030204" pitchFamily="34" charset="0"/>
              </a:rPr>
              <a:t>Negatives “increment” in wrong</a:t>
            </a:r>
            <a:br>
              <a:rPr lang="en-US" dirty="0">
                <a:cs typeface="Calibri" panose="020F0502020204030204" pitchFamily="34" charset="0"/>
              </a:rPr>
            </a:br>
            <a:r>
              <a:rPr lang="en-US" dirty="0">
                <a:cs typeface="Calibri" panose="020F0502020204030204" pitchFamily="34" charset="0"/>
              </a:rPr>
              <a:t>direction!</a:t>
            </a:r>
          </a:p>
        </p:txBody>
      </p:sp>
      <p:sp>
        <p:nvSpPr>
          <p:cNvPr id="7" name="Slide Number Placeholder 6"/>
          <p:cNvSpPr>
            <a:spLocks noGrp="1"/>
          </p:cNvSpPr>
          <p:nvPr>
            <p:ph type="sldNum" sz="quarter" idx="10"/>
            <p:custDataLst>
              <p:tags r:id="rId3"/>
            </p:custDataLst>
          </p:nvPr>
        </p:nvSpPr>
        <p:spPr/>
        <p:txBody>
          <a:bodyPr/>
          <a:lstStyle/>
          <a:p>
            <a:pPr>
              <a:defRPr/>
            </a:pPr>
            <a:fld id="{9FDB4C98-D2E6-A74A-9C3E-4BF05FFA5297}" type="slidenum">
              <a:rPr lang="en-US" smtClean="0"/>
              <a:pPr>
                <a:defRPr/>
              </a:pPr>
              <a:t>76</a:t>
            </a:fld>
            <a:endParaRPr lang="en-US" dirty="0"/>
          </a:p>
        </p:txBody>
      </p:sp>
      <p:grpSp>
        <p:nvGrpSpPr>
          <p:cNvPr id="20487" name="Group 3"/>
          <p:cNvGrpSpPr>
            <a:grpSpLocks/>
          </p:cNvGrpSpPr>
          <p:nvPr>
            <p:custDataLst>
              <p:tags r:id="rId4"/>
            </p:custDataLst>
          </p:nvPr>
        </p:nvGrpSpPr>
        <p:grpSpPr bwMode="auto">
          <a:xfrm>
            <a:off x="4975225" y="2889250"/>
            <a:ext cx="3787775" cy="3359150"/>
            <a:chOff x="2366" y="1413"/>
            <a:chExt cx="2386" cy="2116"/>
          </a:xfrm>
        </p:grpSpPr>
        <p:sp>
          <p:nvSpPr>
            <p:cNvPr id="20488" name="Freeform 4"/>
            <p:cNvSpPr>
              <a:spLocks/>
            </p:cNvSpPr>
            <p:nvPr>
              <p:custDataLst>
                <p:tags r:id="rId9"/>
              </p:custDataLst>
            </p:nvPr>
          </p:nvSpPr>
          <p:spPr bwMode="auto">
            <a:xfrm>
              <a:off x="2615" y="1499"/>
              <a:ext cx="1943" cy="1926"/>
            </a:xfrm>
            <a:custGeom>
              <a:avLst/>
              <a:gdLst>
                <a:gd name="T0" fmla="*/ 0 w 10000"/>
                <a:gd name="T1" fmla="*/ 0 h 10000"/>
                <a:gd name="T2" fmla="*/ 0 w 10000"/>
                <a:gd name="T3" fmla="*/ 0 h 10000"/>
                <a:gd name="T4" fmla="*/ 0 w 10000"/>
                <a:gd name="T5" fmla="*/ 1 h 10000"/>
                <a:gd name="T6" fmla="*/ 1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FFFF"/>
            </a:solidFill>
            <a:ln w="25400">
              <a:solidFill>
                <a:schemeClr val="tx1"/>
              </a:solidFill>
              <a:round/>
              <a:headEnd/>
              <a:tailEnd/>
            </a:ln>
          </p:spPr>
          <p:txBody>
            <a:bodyPr>
              <a:prstTxWarp prst="textNoShape">
                <a:avLst/>
              </a:prstTxWarp>
            </a:bodyPr>
            <a:lstStyle/>
            <a:p>
              <a:endParaRPr lang="en-US">
                <a:latin typeface="Helvetica Neue Regular" charset="0"/>
              </a:endParaRPr>
            </a:p>
          </p:txBody>
        </p:sp>
        <p:sp>
          <p:nvSpPr>
            <p:cNvPr id="20489" name="Text Box 5"/>
            <p:cNvSpPr txBox="1">
              <a:spLocks noChangeArrowheads="1"/>
            </p:cNvSpPr>
            <p:nvPr>
              <p:custDataLst>
                <p:tags r:id="rId10"/>
              </p:custDataLst>
            </p:nvPr>
          </p:nvSpPr>
          <p:spPr bwMode="auto">
            <a:xfrm>
              <a:off x="3659" y="163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0000</a:t>
              </a:r>
            </a:p>
          </p:txBody>
        </p:sp>
        <p:sp>
          <p:nvSpPr>
            <p:cNvPr id="20490" name="Text Box 6"/>
            <p:cNvSpPr txBox="1">
              <a:spLocks noChangeArrowheads="1"/>
            </p:cNvSpPr>
            <p:nvPr>
              <p:custDataLst>
                <p:tags r:id="rId11"/>
              </p:custDataLst>
            </p:nvPr>
          </p:nvSpPr>
          <p:spPr bwMode="auto">
            <a:xfrm>
              <a:off x="3918" y="1828"/>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0001</a:t>
              </a:r>
            </a:p>
          </p:txBody>
        </p:sp>
        <p:sp>
          <p:nvSpPr>
            <p:cNvPr id="20491" name="Text Box 7"/>
            <p:cNvSpPr txBox="1">
              <a:spLocks noChangeArrowheads="1"/>
            </p:cNvSpPr>
            <p:nvPr>
              <p:custDataLst>
                <p:tags r:id="rId12"/>
              </p:custDataLst>
            </p:nvPr>
          </p:nvSpPr>
          <p:spPr bwMode="auto">
            <a:xfrm>
              <a:off x="4183" y="224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0011</a:t>
              </a:r>
            </a:p>
          </p:txBody>
        </p:sp>
        <p:sp>
          <p:nvSpPr>
            <p:cNvPr id="20492" name="Text Box 8"/>
            <p:cNvSpPr txBox="1">
              <a:spLocks noChangeArrowheads="1"/>
            </p:cNvSpPr>
            <p:nvPr>
              <p:custDataLst>
                <p:tags r:id="rId13"/>
              </p:custDataLst>
            </p:nvPr>
          </p:nvSpPr>
          <p:spPr bwMode="auto">
            <a:xfrm>
              <a:off x="3199" y="163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1111</a:t>
              </a:r>
            </a:p>
          </p:txBody>
        </p:sp>
        <p:sp>
          <p:nvSpPr>
            <p:cNvPr id="20493" name="Text Box 9"/>
            <p:cNvSpPr txBox="1">
              <a:spLocks noChangeArrowheads="1"/>
            </p:cNvSpPr>
            <p:nvPr>
              <p:custDataLst>
                <p:tags r:id="rId14"/>
              </p:custDataLst>
            </p:nvPr>
          </p:nvSpPr>
          <p:spPr bwMode="auto">
            <a:xfrm>
              <a:off x="2964" y="1828"/>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1110</a:t>
              </a:r>
            </a:p>
          </p:txBody>
        </p:sp>
        <p:sp>
          <p:nvSpPr>
            <p:cNvPr id="20494" name="Text Box 10"/>
            <p:cNvSpPr txBox="1">
              <a:spLocks noChangeArrowheads="1"/>
            </p:cNvSpPr>
            <p:nvPr>
              <p:custDataLst>
                <p:tags r:id="rId15"/>
              </p:custDataLst>
            </p:nvPr>
          </p:nvSpPr>
          <p:spPr bwMode="auto">
            <a:xfrm>
              <a:off x="2680" y="224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1100</a:t>
              </a:r>
            </a:p>
          </p:txBody>
        </p:sp>
        <p:sp>
          <p:nvSpPr>
            <p:cNvPr id="20495" name="Text Box 11"/>
            <p:cNvSpPr txBox="1">
              <a:spLocks noChangeArrowheads="1"/>
            </p:cNvSpPr>
            <p:nvPr>
              <p:custDataLst>
                <p:tags r:id="rId16"/>
              </p:custDataLst>
            </p:nvPr>
          </p:nvSpPr>
          <p:spPr bwMode="auto">
            <a:xfrm>
              <a:off x="2680" y="252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1011</a:t>
              </a:r>
            </a:p>
          </p:txBody>
        </p:sp>
        <p:sp>
          <p:nvSpPr>
            <p:cNvPr id="20496" name="Text Box 12"/>
            <p:cNvSpPr txBox="1">
              <a:spLocks noChangeArrowheads="1"/>
            </p:cNvSpPr>
            <p:nvPr>
              <p:custDataLst>
                <p:tags r:id="rId17"/>
              </p:custDataLst>
            </p:nvPr>
          </p:nvSpPr>
          <p:spPr bwMode="auto">
            <a:xfrm>
              <a:off x="2803" y="2739"/>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1010</a:t>
              </a:r>
            </a:p>
          </p:txBody>
        </p:sp>
        <p:sp>
          <p:nvSpPr>
            <p:cNvPr id="20497" name="Text Box 13"/>
            <p:cNvSpPr txBox="1">
              <a:spLocks noChangeArrowheads="1"/>
            </p:cNvSpPr>
            <p:nvPr>
              <p:custDataLst>
                <p:tags r:id="rId18"/>
              </p:custDataLst>
            </p:nvPr>
          </p:nvSpPr>
          <p:spPr bwMode="auto">
            <a:xfrm>
              <a:off x="3199" y="313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1000</a:t>
              </a:r>
            </a:p>
          </p:txBody>
        </p:sp>
        <p:sp>
          <p:nvSpPr>
            <p:cNvPr id="20498" name="Text Box 14"/>
            <p:cNvSpPr txBox="1">
              <a:spLocks noChangeArrowheads="1"/>
            </p:cNvSpPr>
            <p:nvPr>
              <p:custDataLst>
                <p:tags r:id="rId19"/>
              </p:custDataLst>
            </p:nvPr>
          </p:nvSpPr>
          <p:spPr bwMode="auto">
            <a:xfrm>
              <a:off x="3659" y="313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0111</a:t>
              </a:r>
            </a:p>
          </p:txBody>
        </p:sp>
        <p:sp>
          <p:nvSpPr>
            <p:cNvPr id="20499" name="Text Box 15"/>
            <p:cNvSpPr txBox="1">
              <a:spLocks noChangeArrowheads="1"/>
            </p:cNvSpPr>
            <p:nvPr>
              <p:custDataLst>
                <p:tags r:id="rId20"/>
              </p:custDataLst>
            </p:nvPr>
          </p:nvSpPr>
          <p:spPr bwMode="auto">
            <a:xfrm>
              <a:off x="3918" y="2935"/>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0110</a:t>
              </a:r>
            </a:p>
          </p:txBody>
        </p:sp>
        <p:sp>
          <p:nvSpPr>
            <p:cNvPr id="20500" name="Text Box 16"/>
            <p:cNvSpPr txBox="1">
              <a:spLocks noChangeArrowheads="1"/>
            </p:cNvSpPr>
            <p:nvPr>
              <p:custDataLst>
                <p:tags r:id="rId21"/>
              </p:custDataLst>
            </p:nvPr>
          </p:nvSpPr>
          <p:spPr bwMode="auto">
            <a:xfrm>
              <a:off x="4183" y="252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0100</a:t>
              </a:r>
            </a:p>
          </p:txBody>
        </p:sp>
        <p:sp>
          <p:nvSpPr>
            <p:cNvPr id="20501" name="Text Box 17"/>
            <p:cNvSpPr txBox="1">
              <a:spLocks noChangeArrowheads="1"/>
            </p:cNvSpPr>
            <p:nvPr>
              <p:custDataLst>
                <p:tags r:id="rId22"/>
              </p:custDataLst>
            </p:nvPr>
          </p:nvSpPr>
          <p:spPr bwMode="auto">
            <a:xfrm>
              <a:off x="4071" y="2024"/>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0010</a:t>
              </a:r>
            </a:p>
          </p:txBody>
        </p:sp>
        <p:sp>
          <p:nvSpPr>
            <p:cNvPr id="20502" name="Text Box 18"/>
            <p:cNvSpPr txBox="1">
              <a:spLocks noChangeArrowheads="1"/>
            </p:cNvSpPr>
            <p:nvPr>
              <p:custDataLst>
                <p:tags r:id="rId23"/>
              </p:custDataLst>
            </p:nvPr>
          </p:nvSpPr>
          <p:spPr bwMode="auto">
            <a:xfrm>
              <a:off x="4071" y="2739"/>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0101</a:t>
              </a:r>
            </a:p>
          </p:txBody>
        </p:sp>
        <p:sp>
          <p:nvSpPr>
            <p:cNvPr id="20503" name="Text Box 19"/>
            <p:cNvSpPr txBox="1">
              <a:spLocks noChangeArrowheads="1"/>
            </p:cNvSpPr>
            <p:nvPr>
              <p:custDataLst>
                <p:tags r:id="rId24"/>
              </p:custDataLst>
            </p:nvPr>
          </p:nvSpPr>
          <p:spPr bwMode="auto">
            <a:xfrm>
              <a:off x="2964" y="2935"/>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1001</a:t>
              </a:r>
            </a:p>
          </p:txBody>
        </p:sp>
        <p:sp>
          <p:nvSpPr>
            <p:cNvPr id="20504" name="Text Box 20"/>
            <p:cNvSpPr txBox="1">
              <a:spLocks noChangeArrowheads="1"/>
            </p:cNvSpPr>
            <p:nvPr>
              <p:custDataLst>
                <p:tags r:id="rId25"/>
              </p:custDataLst>
            </p:nvPr>
          </p:nvSpPr>
          <p:spPr bwMode="auto">
            <a:xfrm>
              <a:off x="2803" y="2024"/>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1101</a:t>
              </a:r>
            </a:p>
          </p:txBody>
        </p:sp>
        <p:sp>
          <p:nvSpPr>
            <p:cNvPr id="20505" name="Text Box 21"/>
            <p:cNvSpPr txBox="1">
              <a:spLocks noChangeArrowheads="1"/>
            </p:cNvSpPr>
            <p:nvPr>
              <p:custDataLst>
                <p:tags r:id="rId26"/>
              </p:custDataLst>
            </p:nvPr>
          </p:nvSpPr>
          <p:spPr bwMode="auto">
            <a:xfrm>
              <a:off x="3950" y="1413"/>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+ 0</a:t>
              </a:r>
            </a:p>
          </p:txBody>
        </p:sp>
        <p:sp>
          <p:nvSpPr>
            <p:cNvPr id="20506" name="Text Box 22"/>
            <p:cNvSpPr txBox="1">
              <a:spLocks noChangeArrowheads="1"/>
            </p:cNvSpPr>
            <p:nvPr>
              <p:custDataLst>
                <p:tags r:id="rId27"/>
              </p:custDataLst>
            </p:nvPr>
          </p:nvSpPr>
          <p:spPr bwMode="auto">
            <a:xfrm>
              <a:off x="4249" y="1602"/>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+ 1</a:t>
              </a:r>
            </a:p>
          </p:txBody>
        </p:sp>
        <p:sp>
          <p:nvSpPr>
            <p:cNvPr id="20507" name="Text Box 23"/>
            <p:cNvSpPr txBox="1">
              <a:spLocks noChangeArrowheads="1"/>
            </p:cNvSpPr>
            <p:nvPr>
              <p:custDataLst>
                <p:tags r:id="rId28"/>
              </p:custDataLst>
            </p:nvPr>
          </p:nvSpPr>
          <p:spPr bwMode="auto">
            <a:xfrm>
              <a:off x="4459" y="1858"/>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+ 2</a:t>
              </a:r>
            </a:p>
          </p:txBody>
        </p:sp>
        <p:sp>
          <p:nvSpPr>
            <p:cNvPr id="20508" name="Text Box 24"/>
            <p:cNvSpPr txBox="1">
              <a:spLocks noChangeArrowheads="1"/>
            </p:cNvSpPr>
            <p:nvPr>
              <p:custDataLst>
                <p:tags r:id="rId29"/>
              </p:custDataLst>
            </p:nvPr>
          </p:nvSpPr>
          <p:spPr bwMode="auto">
            <a:xfrm>
              <a:off x="4549" y="2165"/>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+ 3</a:t>
              </a:r>
            </a:p>
          </p:txBody>
        </p:sp>
        <p:sp>
          <p:nvSpPr>
            <p:cNvPr id="20509" name="Text Box 25"/>
            <p:cNvSpPr txBox="1">
              <a:spLocks noChangeArrowheads="1"/>
            </p:cNvSpPr>
            <p:nvPr>
              <p:custDataLst>
                <p:tags r:id="rId30"/>
              </p:custDataLst>
            </p:nvPr>
          </p:nvSpPr>
          <p:spPr bwMode="auto">
            <a:xfrm>
              <a:off x="4547" y="257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+ 4</a:t>
              </a:r>
            </a:p>
          </p:txBody>
        </p:sp>
        <p:sp>
          <p:nvSpPr>
            <p:cNvPr id="20510" name="Text Box 26"/>
            <p:cNvSpPr txBox="1">
              <a:spLocks noChangeArrowheads="1"/>
            </p:cNvSpPr>
            <p:nvPr>
              <p:custDataLst>
                <p:tags r:id="rId31"/>
              </p:custDataLst>
            </p:nvPr>
          </p:nvSpPr>
          <p:spPr bwMode="auto">
            <a:xfrm>
              <a:off x="4444" y="2909"/>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+ 5</a:t>
              </a:r>
            </a:p>
          </p:txBody>
        </p:sp>
        <p:sp>
          <p:nvSpPr>
            <p:cNvPr id="20511" name="Text Box 27"/>
            <p:cNvSpPr txBox="1">
              <a:spLocks noChangeArrowheads="1"/>
            </p:cNvSpPr>
            <p:nvPr>
              <p:custDataLst>
                <p:tags r:id="rId32"/>
              </p:custDataLst>
            </p:nvPr>
          </p:nvSpPr>
          <p:spPr bwMode="auto">
            <a:xfrm>
              <a:off x="4227" y="318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+ 6</a:t>
              </a:r>
            </a:p>
          </p:txBody>
        </p:sp>
        <p:sp>
          <p:nvSpPr>
            <p:cNvPr id="20512" name="Text Box 28"/>
            <p:cNvSpPr txBox="1">
              <a:spLocks noChangeArrowheads="1"/>
            </p:cNvSpPr>
            <p:nvPr>
              <p:custDataLst>
                <p:tags r:id="rId33"/>
              </p:custDataLst>
            </p:nvPr>
          </p:nvSpPr>
          <p:spPr bwMode="auto">
            <a:xfrm>
              <a:off x="3874" y="337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+ 7</a:t>
              </a:r>
            </a:p>
          </p:txBody>
        </p:sp>
        <p:sp>
          <p:nvSpPr>
            <p:cNvPr id="20513" name="Text Box 29"/>
            <p:cNvSpPr txBox="1">
              <a:spLocks noChangeArrowheads="1"/>
            </p:cNvSpPr>
            <p:nvPr>
              <p:custDataLst>
                <p:tags r:id="rId34"/>
              </p:custDataLst>
            </p:nvPr>
          </p:nvSpPr>
          <p:spPr bwMode="auto">
            <a:xfrm>
              <a:off x="3044" y="3377"/>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0</a:t>
              </a:r>
            </a:p>
          </p:txBody>
        </p:sp>
        <p:sp>
          <p:nvSpPr>
            <p:cNvPr id="20514" name="Text Box 30"/>
            <p:cNvSpPr txBox="1">
              <a:spLocks noChangeArrowheads="1"/>
            </p:cNvSpPr>
            <p:nvPr>
              <p:custDataLst>
                <p:tags r:id="rId35"/>
              </p:custDataLst>
            </p:nvPr>
          </p:nvSpPr>
          <p:spPr bwMode="auto">
            <a:xfrm>
              <a:off x="2708" y="3187"/>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1</a:t>
              </a:r>
            </a:p>
          </p:txBody>
        </p:sp>
        <p:sp>
          <p:nvSpPr>
            <p:cNvPr id="20515" name="Text Box 31"/>
            <p:cNvSpPr txBox="1">
              <a:spLocks noChangeArrowheads="1"/>
            </p:cNvSpPr>
            <p:nvPr>
              <p:custDataLst>
                <p:tags r:id="rId36"/>
              </p:custDataLst>
            </p:nvPr>
          </p:nvSpPr>
          <p:spPr bwMode="auto">
            <a:xfrm>
              <a:off x="2500" y="2909"/>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2</a:t>
              </a:r>
            </a:p>
          </p:txBody>
        </p:sp>
        <p:sp>
          <p:nvSpPr>
            <p:cNvPr id="20516" name="Text Box 32"/>
            <p:cNvSpPr txBox="1">
              <a:spLocks noChangeArrowheads="1"/>
            </p:cNvSpPr>
            <p:nvPr>
              <p:custDataLst>
                <p:tags r:id="rId37"/>
              </p:custDataLst>
            </p:nvPr>
          </p:nvSpPr>
          <p:spPr bwMode="auto">
            <a:xfrm>
              <a:off x="2397" y="2577"/>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3</a:t>
              </a:r>
            </a:p>
          </p:txBody>
        </p:sp>
        <p:sp>
          <p:nvSpPr>
            <p:cNvPr id="20517" name="Text Box 33"/>
            <p:cNvSpPr txBox="1">
              <a:spLocks noChangeArrowheads="1"/>
            </p:cNvSpPr>
            <p:nvPr>
              <p:custDataLst>
                <p:tags r:id="rId38"/>
              </p:custDataLst>
            </p:nvPr>
          </p:nvSpPr>
          <p:spPr bwMode="auto">
            <a:xfrm>
              <a:off x="2366" y="2165"/>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4</a:t>
              </a:r>
            </a:p>
          </p:txBody>
        </p:sp>
        <p:sp>
          <p:nvSpPr>
            <p:cNvPr id="20518" name="Text Box 34"/>
            <p:cNvSpPr txBox="1">
              <a:spLocks noChangeArrowheads="1"/>
            </p:cNvSpPr>
            <p:nvPr>
              <p:custDataLst>
                <p:tags r:id="rId39"/>
              </p:custDataLst>
            </p:nvPr>
          </p:nvSpPr>
          <p:spPr bwMode="auto">
            <a:xfrm>
              <a:off x="2480" y="1858"/>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5</a:t>
              </a:r>
            </a:p>
          </p:txBody>
        </p:sp>
        <p:sp>
          <p:nvSpPr>
            <p:cNvPr id="20519" name="Text Box 35"/>
            <p:cNvSpPr txBox="1">
              <a:spLocks noChangeArrowheads="1"/>
            </p:cNvSpPr>
            <p:nvPr>
              <p:custDataLst>
                <p:tags r:id="rId40"/>
              </p:custDataLst>
            </p:nvPr>
          </p:nvSpPr>
          <p:spPr bwMode="auto">
            <a:xfrm>
              <a:off x="2687" y="1602"/>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6</a:t>
              </a:r>
            </a:p>
          </p:txBody>
        </p:sp>
        <p:sp>
          <p:nvSpPr>
            <p:cNvPr id="20520" name="Text Box 36"/>
            <p:cNvSpPr txBox="1">
              <a:spLocks noChangeArrowheads="1"/>
            </p:cNvSpPr>
            <p:nvPr>
              <p:custDataLst>
                <p:tags r:id="rId41"/>
              </p:custDataLst>
            </p:nvPr>
          </p:nvSpPr>
          <p:spPr bwMode="auto">
            <a:xfrm>
              <a:off x="3019" y="1413"/>
              <a:ext cx="1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7</a:t>
              </a:r>
            </a:p>
          </p:txBody>
        </p:sp>
      </p:grpSp>
      <p:sp>
        <p:nvSpPr>
          <p:cNvPr id="41" name="Text Box 3"/>
          <p:cNvSpPr txBox="1">
            <a:spLocks noChangeArrowheads="1"/>
          </p:cNvSpPr>
          <p:nvPr>
            <p:custDataLst>
              <p:tags r:id="rId5"/>
            </p:custDataLst>
          </p:nvPr>
        </p:nvSpPr>
        <p:spPr bwMode="auto">
          <a:xfrm>
            <a:off x="3246120" y="3840480"/>
            <a:ext cx="1097280" cy="969264"/>
          </a:xfrm>
          <a:prstGeom prst="rect">
            <a:avLst/>
          </a:prstGeom>
          <a:noFill/>
          <a:ln w="9525">
            <a:solidFill>
              <a:srgbClr val="000000"/>
            </a:solidFill>
            <a:round/>
            <a:headEnd/>
            <a:tailEnd/>
          </a:ln>
        </p:spPr>
        <p:txBody>
          <a:bodyPr wrap="none" lIns="90000" tIns="60876" rIns="90000" bIns="45000">
            <a:prstTxWarp prst="textNoShape">
              <a:avLst/>
            </a:prstTxWarp>
          </a:bodyPr>
          <a:lstStyle/>
          <a:p>
            <a:pPr>
              <a:tabLst>
                <a:tab pos="723900" algn="l"/>
              </a:tabLst>
            </a:pPr>
            <a:r>
              <a:rPr lang="en-US" sz="2000">
                <a:solidFill>
                  <a:srgbClr val="000000"/>
                </a:solidFill>
                <a:latin typeface="Courier New" panose="02070309020205020404" pitchFamily="49" charset="0"/>
                <a:cs typeface="Courier New" panose="02070309020205020404" pitchFamily="49" charset="0"/>
              </a:rPr>
              <a:t>  0100</a:t>
            </a:r>
            <a:br>
              <a:rPr lang="en-US" sz="2000">
                <a:solidFill>
                  <a:srgbClr val="000000"/>
                </a:solidFill>
                <a:latin typeface="Courier New" panose="02070309020205020404" pitchFamily="49" charset="0"/>
                <a:cs typeface="Courier New" panose="02070309020205020404" pitchFamily="49" charset="0"/>
              </a:rPr>
            </a:br>
            <a:r>
              <a:rPr lang="en-US" sz="2000" u="sng">
                <a:solidFill>
                  <a:srgbClr val="000000"/>
                </a:solidFill>
                <a:latin typeface="Courier New" panose="02070309020205020404" pitchFamily="49" charset="0"/>
                <a:cs typeface="Courier New" panose="02070309020205020404" pitchFamily="49" charset="0"/>
              </a:rPr>
              <a:t>+ 1011</a:t>
            </a:r>
            <a:br>
              <a:rPr lang="en-US" sz="2000" dirty="0">
                <a:solidFill>
                  <a:srgbClr val="000000"/>
                </a:solidFill>
                <a:latin typeface="Courier New" panose="02070309020205020404" pitchFamily="49" charset="0"/>
                <a:cs typeface="Courier New" panose="02070309020205020404" pitchFamily="49" charset="0"/>
              </a:rPr>
            </a:br>
            <a:r>
              <a:rPr lang="en-US" sz="2000">
                <a:solidFill>
                  <a:srgbClr val="000000"/>
                </a:solidFill>
                <a:latin typeface="Courier New" panose="02070309020205020404" pitchFamily="49" charset="0"/>
                <a:cs typeface="Courier New" panose="02070309020205020404" pitchFamily="49" charset="0"/>
              </a:rPr>
              <a:t>  1111</a:t>
            </a:r>
            <a:endParaRPr lang="en-US" sz="2000" dirty="0">
              <a:solidFill>
                <a:srgbClr val="000000"/>
              </a:solidFill>
              <a:latin typeface="Courier New" panose="02070309020205020404" pitchFamily="49" charset="0"/>
              <a:cs typeface="Courier New" panose="02070309020205020404" pitchFamily="49" charset="0"/>
            </a:endParaRPr>
          </a:p>
        </p:txBody>
      </p:sp>
      <p:sp>
        <p:nvSpPr>
          <p:cNvPr id="44" name="Text Box 3"/>
          <p:cNvSpPr txBox="1">
            <a:spLocks noChangeArrowheads="1"/>
          </p:cNvSpPr>
          <p:nvPr>
            <p:custDataLst>
              <p:tags r:id="rId6"/>
            </p:custDataLst>
          </p:nvPr>
        </p:nvSpPr>
        <p:spPr bwMode="auto">
          <a:xfrm>
            <a:off x="1097280" y="3840480"/>
            <a:ext cx="1097280" cy="969264"/>
          </a:xfrm>
          <a:prstGeom prst="rect">
            <a:avLst/>
          </a:prstGeom>
          <a:noFill/>
          <a:ln w="9525">
            <a:solidFill>
              <a:srgbClr val="000000"/>
            </a:solidFill>
            <a:round/>
            <a:headEnd/>
            <a:tailEnd/>
          </a:ln>
        </p:spPr>
        <p:txBody>
          <a:bodyPr wrap="none" lIns="90000" tIns="60876" rIns="90000" bIns="45000">
            <a:prstTxWarp prst="textNoShape">
              <a:avLst/>
            </a:prstTxWarp>
          </a:bodyPr>
          <a:lstStyle/>
          <a:p>
            <a:pPr>
              <a:tabLst>
                <a:tab pos="723900" algn="l"/>
              </a:tabLst>
            </a:pPr>
            <a:r>
              <a:rPr lang="en-US" sz="2000" dirty="0">
                <a:solidFill>
                  <a:srgbClr val="000000"/>
                </a:solidFill>
                <a:latin typeface="Courier New" panose="02070309020205020404" pitchFamily="49" charset="0"/>
                <a:cs typeface="Courier New" panose="02070309020205020404" pitchFamily="49" charset="0"/>
              </a:rPr>
              <a:t>  0100</a:t>
            </a:r>
            <a:br>
              <a:rPr lang="en-US" sz="2000" dirty="0">
                <a:solidFill>
                  <a:srgbClr val="000000"/>
                </a:solidFill>
                <a:latin typeface="Courier New" panose="02070309020205020404" pitchFamily="49" charset="0"/>
                <a:cs typeface="Courier New" panose="02070309020205020404" pitchFamily="49" charset="0"/>
              </a:rPr>
            </a:br>
            <a:r>
              <a:rPr lang="en-US" sz="2000" u="sng" dirty="0">
                <a:solidFill>
                  <a:srgbClr val="000000"/>
                </a:solidFill>
                <a:latin typeface="Courier New" panose="02070309020205020404" pitchFamily="49" charset="0"/>
                <a:cs typeface="Courier New" panose="02070309020205020404" pitchFamily="49" charset="0"/>
              </a:rPr>
              <a:t>- 0011</a:t>
            </a:r>
            <a:br>
              <a:rPr lang="en-US" sz="2000" dirty="0">
                <a:solidFill>
                  <a:srgbClr val="000000"/>
                </a:solidFill>
                <a:latin typeface="Courier New" panose="02070309020205020404" pitchFamily="49" charset="0"/>
                <a:cs typeface="Courier New" panose="02070309020205020404" pitchFamily="49" charset="0"/>
              </a:rPr>
            </a:br>
            <a:r>
              <a:rPr lang="en-US" sz="2000" dirty="0">
                <a:solidFill>
                  <a:srgbClr val="000000"/>
                </a:solidFill>
                <a:latin typeface="Courier New" panose="02070309020205020404" pitchFamily="49" charset="0"/>
                <a:cs typeface="Courier New" panose="02070309020205020404" pitchFamily="49" charset="0"/>
              </a:rPr>
              <a:t>  0001</a:t>
            </a:r>
          </a:p>
        </p:txBody>
      </p:sp>
      <p:sp>
        <p:nvSpPr>
          <p:cNvPr id="45" name="Text Box 3"/>
          <p:cNvSpPr txBox="1">
            <a:spLocks noChangeArrowheads="1"/>
          </p:cNvSpPr>
          <p:nvPr>
            <p:custDataLst>
              <p:tags r:id="rId7"/>
            </p:custDataLst>
          </p:nvPr>
        </p:nvSpPr>
        <p:spPr bwMode="auto">
          <a:xfrm>
            <a:off x="457200" y="3840480"/>
            <a:ext cx="635320" cy="969264"/>
          </a:xfrm>
          <a:prstGeom prst="rect">
            <a:avLst/>
          </a:prstGeom>
          <a:noFill/>
          <a:ln w="9525">
            <a:solidFill>
              <a:srgbClr val="000000"/>
            </a:solidFill>
            <a:round/>
            <a:headEnd/>
            <a:tailEnd/>
          </a:ln>
        </p:spPr>
        <p:txBody>
          <a:bodyPr wrap="none" lIns="90000" tIns="60876" rIns="90000" bIns="45000">
            <a:prstTxWarp prst="textNoShape">
              <a:avLst/>
            </a:prstTxWarp>
          </a:bodyPr>
          <a:lstStyle/>
          <a:p>
            <a:pPr algn="r">
              <a:tabLst>
                <a:tab pos="723900" algn="l"/>
              </a:tabLst>
            </a:pPr>
            <a:r>
              <a:rPr lang="en-US" sz="2000" dirty="0">
                <a:solidFill>
                  <a:srgbClr val="000000"/>
                </a:solidFill>
                <a:latin typeface="Courier New" panose="02070309020205020404" pitchFamily="49" charset="0"/>
                <a:cs typeface="Courier New" panose="02070309020205020404" pitchFamily="49" charset="0"/>
              </a:rPr>
              <a:t> 4</a:t>
            </a:r>
            <a:br>
              <a:rPr lang="en-US" sz="2000" dirty="0">
                <a:solidFill>
                  <a:srgbClr val="000000"/>
                </a:solidFill>
                <a:latin typeface="Courier New" panose="02070309020205020404" pitchFamily="49" charset="0"/>
                <a:cs typeface="Courier New" panose="02070309020205020404" pitchFamily="49" charset="0"/>
              </a:rPr>
            </a:br>
            <a:r>
              <a:rPr lang="en-US" sz="2000" u="sng" dirty="0">
                <a:solidFill>
                  <a:srgbClr val="000000"/>
                </a:solidFill>
                <a:latin typeface="Courier New" panose="02070309020205020404" pitchFamily="49" charset="0"/>
                <a:cs typeface="Courier New" panose="02070309020205020404" pitchFamily="49" charset="0"/>
              </a:rPr>
              <a:t>- 3</a:t>
            </a:r>
            <a:br>
              <a:rPr lang="en-US" sz="2000" dirty="0">
                <a:solidFill>
                  <a:srgbClr val="000000"/>
                </a:solidFill>
                <a:latin typeface="Courier New" panose="02070309020205020404" pitchFamily="49" charset="0"/>
                <a:cs typeface="Courier New" panose="02070309020205020404" pitchFamily="49" charset="0"/>
              </a:rPr>
            </a:br>
            <a:r>
              <a:rPr lang="en-US" sz="2000" dirty="0">
                <a:solidFill>
                  <a:srgbClr val="000000"/>
                </a:solidFill>
                <a:latin typeface="Courier New" panose="02070309020205020404" pitchFamily="49" charset="0"/>
                <a:cs typeface="Courier New" panose="02070309020205020404" pitchFamily="49" charset="0"/>
              </a:rPr>
              <a:t> 1</a:t>
            </a:r>
          </a:p>
        </p:txBody>
      </p:sp>
      <p:sp>
        <p:nvSpPr>
          <p:cNvPr id="8" name="Rectangle 7"/>
          <p:cNvSpPr/>
          <p:nvPr/>
        </p:nvSpPr>
        <p:spPr>
          <a:xfrm>
            <a:off x="1090588" y="4806807"/>
            <a:ext cx="1097280" cy="365760"/>
          </a:xfrm>
          <a:prstGeom prst="rect">
            <a:avLst/>
          </a:prstGeom>
        </p:spPr>
        <p:txBody>
          <a:bodyPr wrap="none" lIns="0" tIns="0" rIns="0" bIns="0" anchor="ctr" anchorCtr="0">
            <a:normAutofit/>
          </a:bodyPr>
          <a:lstStyle/>
          <a:p>
            <a:pPr algn="ctr"/>
            <a:r>
              <a:rPr lang="en-US" sz="2400" dirty="0">
                <a:solidFill>
                  <a:srgbClr val="00B050"/>
                </a:solidFill>
              </a:rPr>
              <a:t>✓</a:t>
            </a:r>
            <a:endParaRPr lang="en-US" sz="2400" dirty="0"/>
          </a:p>
        </p:txBody>
      </p:sp>
      <p:sp>
        <p:nvSpPr>
          <p:cNvPr id="48" name="Text Box 3"/>
          <p:cNvSpPr txBox="1">
            <a:spLocks noChangeArrowheads="1"/>
          </p:cNvSpPr>
          <p:nvPr>
            <p:custDataLst>
              <p:tags r:id="rId8"/>
            </p:custDataLst>
          </p:nvPr>
        </p:nvSpPr>
        <p:spPr bwMode="auto">
          <a:xfrm>
            <a:off x="2472744" y="3840480"/>
            <a:ext cx="777240" cy="968151"/>
          </a:xfrm>
          <a:prstGeom prst="rect">
            <a:avLst/>
          </a:prstGeom>
          <a:noFill/>
          <a:ln w="9525">
            <a:solidFill>
              <a:srgbClr val="000000"/>
            </a:solidFill>
            <a:round/>
            <a:headEnd/>
            <a:tailEnd/>
          </a:ln>
        </p:spPr>
        <p:txBody>
          <a:bodyPr wrap="none" lIns="90000" tIns="60876" rIns="90000" bIns="45000">
            <a:prstTxWarp prst="textNoShape">
              <a:avLst/>
            </a:prstTxWarp>
          </a:bodyPr>
          <a:lstStyle/>
          <a:p>
            <a:pPr algn="r">
              <a:tabLst>
                <a:tab pos="723900" algn="l"/>
              </a:tabLst>
            </a:pPr>
            <a:r>
              <a:rPr lang="en-US" sz="2000" dirty="0">
                <a:solidFill>
                  <a:srgbClr val="000000"/>
                </a:solidFill>
                <a:latin typeface="Courier New" panose="02070309020205020404" pitchFamily="49" charset="0"/>
                <a:cs typeface="Courier New" panose="02070309020205020404" pitchFamily="49" charset="0"/>
              </a:rPr>
              <a:t> 4</a:t>
            </a:r>
            <a:br>
              <a:rPr lang="en-US" sz="2000" dirty="0">
                <a:solidFill>
                  <a:srgbClr val="000000"/>
                </a:solidFill>
                <a:latin typeface="Courier New" panose="02070309020205020404" pitchFamily="49" charset="0"/>
                <a:cs typeface="Courier New" panose="02070309020205020404" pitchFamily="49" charset="0"/>
              </a:rPr>
            </a:br>
            <a:r>
              <a:rPr lang="en-US" sz="2000" u="sng" dirty="0">
                <a:solidFill>
                  <a:srgbClr val="000000"/>
                </a:solidFill>
                <a:latin typeface="Courier New" panose="02070309020205020404" pitchFamily="49" charset="0"/>
                <a:cs typeface="Courier New" panose="02070309020205020404" pitchFamily="49" charset="0"/>
              </a:rPr>
              <a:t>+ -3</a:t>
            </a:r>
            <a:br>
              <a:rPr lang="en-US" sz="2000" dirty="0">
                <a:solidFill>
                  <a:srgbClr val="000000"/>
                </a:solidFill>
                <a:latin typeface="Courier New" panose="02070309020205020404" pitchFamily="49" charset="0"/>
                <a:cs typeface="Courier New" panose="02070309020205020404" pitchFamily="49" charset="0"/>
              </a:rPr>
            </a:br>
            <a:r>
              <a:rPr lang="en-US" sz="2000" dirty="0">
                <a:solidFill>
                  <a:srgbClr val="000000"/>
                </a:solidFill>
                <a:latin typeface="Courier New" panose="02070309020205020404" pitchFamily="49" charset="0"/>
                <a:cs typeface="Courier New" panose="02070309020205020404" pitchFamily="49" charset="0"/>
              </a:rPr>
              <a:t> -7</a:t>
            </a:r>
          </a:p>
        </p:txBody>
      </p:sp>
      <p:sp>
        <p:nvSpPr>
          <p:cNvPr id="49" name="Rectangle 48"/>
          <p:cNvSpPr/>
          <p:nvPr/>
        </p:nvSpPr>
        <p:spPr>
          <a:xfrm>
            <a:off x="3238818" y="4809744"/>
            <a:ext cx="1097280" cy="365760"/>
          </a:xfrm>
          <a:prstGeom prst="rect">
            <a:avLst/>
          </a:prstGeom>
        </p:spPr>
        <p:txBody>
          <a:bodyPr wrap="none" lIns="0" tIns="0" rIns="0" bIns="0" anchor="ctr" anchorCtr="0">
            <a:normAutofit/>
          </a:bodyPr>
          <a:lstStyle/>
          <a:p>
            <a:pPr algn="ctr"/>
            <a:r>
              <a:rPr lang="en-US" sz="2400" dirty="0">
                <a:solidFill>
                  <a:srgbClr val="C00000"/>
                </a:solidFill>
              </a:rPr>
              <a:t>✗</a:t>
            </a:r>
          </a:p>
        </p:txBody>
      </p:sp>
      <p:sp>
        <p:nvSpPr>
          <p:cNvPr id="46" name="TextBox 45"/>
          <p:cNvSpPr txBox="1"/>
          <p:nvPr/>
        </p:nvSpPr>
        <p:spPr>
          <a:xfrm>
            <a:off x="6185060" y="4261054"/>
            <a:ext cx="1463040" cy="607602"/>
          </a:xfrm>
          <a:prstGeom prst="rect">
            <a:avLst/>
          </a:prstGeom>
          <a:noFill/>
        </p:spPr>
        <p:txBody>
          <a:bodyPr wrap="square" rtlCol="0">
            <a:spAutoFit/>
          </a:bodyPr>
          <a:lstStyle/>
          <a:p>
            <a:pPr algn="ctr"/>
            <a:r>
              <a:rPr lang="en-US" b="1" dirty="0">
                <a:latin typeface="Calibri" pitchFamily="34" charset="0"/>
              </a:rPr>
              <a:t>Sign and Magnitude</a:t>
            </a:r>
          </a:p>
        </p:txBody>
      </p:sp>
    </p:spTree>
    <p:extLst>
      <p:ext uri="{BB962C8B-B14F-4D97-AF65-F5344CB8AC3E}">
        <p14:creationId xmlns:p14="http://schemas.microsoft.com/office/powerpoint/2010/main" val="4203865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Two’s Complement is So Great</a:t>
            </a:r>
          </a:p>
        </p:txBody>
      </p:sp>
      <p:sp>
        <p:nvSpPr>
          <p:cNvPr id="3" name="Content Placeholder 2"/>
          <p:cNvSpPr>
            <a:spLocks noGrp="1"/>
          </p:cNvSpPr>
          <p:nvPr>
            <p:ph idx="1"/>
          </p:nvPr>
        </p:nvSpPr>
        <p:spPr/>
        <p:txBody>
          <a:bodyPr/>
          <a:lstStyle/>
          <a:p>
            <a:r>
              <a:rPr lang="en-US" dirty="0"/>
              <a:t>Roughly same number of (+) and (–) numbers</a:t>
            </a:r>
          </a:p>
          <a:p>
            <a:r>
              <a:rPr lang="en-US" dirty="0"/>
              <a:t>Positive number encodings match unsigned</a:t>
            </a:r>
          </a:p>
          <a:p>
            <a:r>
              <a:rPr lang="en-US" dirty="0"/>
              <a:t>Simple arithmetic (x + -y = x – y)</a:t>
            </a:r>
          </a:p>
          <a:p>
            <a:r>
              <a:rPr lang="en-US" dirty="0"/>
              <a:t>Single zero</a:t>
            </a:r>
          </a:p>
          <a:p>
            <a:r>
              <a:rPr lang="en-US" dirty="0"/>
              <a:t>All zeros encoding = 0</a:t>
            </a:r>
          </a:p>
          <a:p>
            <a:r>
              <a:rPr lang="en-US" dirty="0"/>
              <a:t>Simple negation procedure:</a:t>
            </a:r>
          </a:p>
          <a:p>
            <a:pPr lvl="1"/>
            <a:r>
              <a:rPr lang="en-US" dirty="0"/>
              <a:t>Get negative representation </a:t>
            </a:r>
            <a:br>
              <a:rPr lang="en-US" dirty="0"/>
            </a:br>
            <a:r>
              <a:rPr lang="en-US" dirty="0"/>
              <a:t>of any integer by taking </a:t>
            </a:r>
            <a:br>
              <a:rPr lang="en-US" dirty="0"/>
            </a:br>
            <a:r>
              <a:rPr lang="en-US" dirty="0"/>
              <a:t>bitwise complement and </a:t>
            </a:r>
            <a:br>
              <a:rPr lang="en-US" dirty="0"/>
            </a:br>
            <a:r>
              <a:rPr lang="en-US" dirty="0"/>
              <a:t>then adding one!</a:t>
            </a:r>
            <a:br>
              <a:rPr lang="en-US" dirty="0">
                <a:solidFill>
                  <a:srgbClr val="0000FF"/>
                </a:solidFill>
              </a:rPr>
            </a:br>
            <a:r>
              <a:rPr lang="en-US" b="1" dirty="0">
                <a:solidFill>
                  <a:srgbClr val="4B2A85"/>
                </a:solidFill>
              </a:rPr>
              <a:t>(</a:t>
            </a:r>
            <a:r>
              <a:rPr lang="en-US" b="1" dirty="0">
                <a:solidFill>
                  <a:srgbClr val="4B2A85"/>
                </a:solidFill>
                <a:latin typeface="Courier New" panose="02070309020205020404" pitchFamily="49" charset="0"/>
                <a:cs typeface="Courier New" panose="02070309020205020404" pitchFamily="49" charset="0"/>
              </a:rPr>
              <a:t> ~x + 1 == -x </a:t>
            </a:r>
            <a:r>
              <a:rPr lang="en-US" b="1" dirty="0">
                <a:solidFill>
                  <a:srgbClr val="4B2A85"/>
                </a:solidFill>
              </a:rPr>
              <a:t>)</a:t>
            </a:r>
          </a:p>
          <a:p>
            <a:pPr lvl="1"/>
            <a:endParaRPr lang="en-US" dirty="0"/>
          </a:p>
        </p:txBody>
      </p:sp>
      <p:sp>
        <p:nvSpPr>
          <p:cNvPr id="4" name="Slide Number Placeholder 3"/>
          <p:cNvSpPr>
            <a:spLocks noGrp="1"/>
          </p:cNvSpPr>
          <p:nvPr>
            <p:ph type="sldNum" sz="quarter" idx="10"/>
          </p:nvPr>
        </p:nvSpPr>
        <p:spPr/>
        <p:txBody>
          <a:bodyPr/>
          <a:lstStyle/>
          <a:p>
            <a:pPr>
              <a:defRPr/>
            </a:pPr>
            <a:fld id="{9FDB4C98-D2E6-A74A-9C3E-4BF05FFA5297}" type="slidenum">
              <a:rPr lang="en-US" smtClean="0"/>
              <a:pPr>
                <a:defRPr/>
              </a:pPr>
              <a:t>77</a:t>
            </a:fld>
            <a:endParaRPr lang="en-US" dirty="0"/>
          </a:p>
        </p:txBody>
      </p:sp>
      <p:sp>
        <p:nvSpPr>
          <p:cNvPr id="41" name="Freeform 4"/>
          <p:cNvSpPr>
            <a:spLocks/>
          </p:cNvSpPr>
          <p:nvPr>
            <p:custDataLst>
              <p:tags r:id="rId1"/>
            </p:custDataLst>
          </p:nvPr>
        </p:nvSpPr>
        <p:spPr bwMode="auto">
          <a:xfrm>
            <a:off x="5038344" y="3017520"/>
            <a:ext cx="4023360" cy="3810000"/>
          </a:xfrm>
          <a:custGeom>
            <a:avLst/>
            <a:gdLst>
              <a:gd name="T0" fmla="*/ 0 w 10000"/>
              <a:gd name="T1" fmla="*/ 0 h 10000"/>
              <a:gd name="T2" fmla="*/ 0 w 10000"/>
              <a:gd name="T3" fmla="*/ 0 h 10000"/>
              <a:gd name="T4" fmla="*/ 0 w 10000"/>
              <a:gd name="T5" fmla="*/ 1 h 10000"/>
              <a:gd name="T6" fmla="*/ 1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FF99"/>
          </a:solidFill>
          <a:ln w="25400">
            <a:noFill/>
            <a:round/>
            <a:headEnd/>
            <a:tailEnd/>
          </a:ln>
        </p:spPr>
        <p:txBody>
          <a:bodyPr>
            <a:prstTxWarp prst="textNoShape">
              <a:avLst/>
            </a:prstTxWarp>
          </a:bodyPr>
          <a:lstStyle/>
          <a:p>
            <a:endParaRPr lang="en-US">
              <a:latin typeface="Helvetica Neue Regular" charset="0"/>
            </a:endParaRPr>
          </a:p>
        </p:txBody>
      </p:sp>
      <p:grpSp>
        <p:nvGrpSpPr>
          <p:cNvPr id="5" name="Group 4"/>
          <p:cNvGrpSpPr/>
          <p:nvPr/>
        </p:nvGrpSpPr>
        <p:grpSpPr>
          <a:xfrm>
            <a:off x="5120640" y="3255010"/>
            <a:ext cx="3787775" cy="3360738"/>
            <a:chOff x="4975225" y="2889250"/>
            <a:chExt cx="3787775" cy="3360738"/>
          </a:xfrm>
        </p:grpSpPr>
        <p:grpSp>
          <p:nvGrpSpPr>
            <p:cNvPr id="6" name="Group 3"/>
            <p:cNvGrpSpPr>
              <a:grpSpLocks/>
            </p:cNvGrpSpPr>
            <p:nvPr>
              <p:custDataLst>
                <p:tags r:id="rId2"/>
              </p:custDataLst>
            </p:nvPr>
          </p:nvGrpSpPr>
          <p:grpSpPr bwMode="auto">
            <a:xfrm>
              <a:off x="4975225" y="2889250"/>
              <a:ext cx="3787775" cy="3360738"/>
              <a:chOff x="2366" y="1413"/>
              <a:chExt cx="2386" cy="2117"/>
            </a:xfrm>
          </p:grpSpPr>
          <p:sp>
            <p:nvSpPr>
              <p:cNvPr id="8" name="Freeform 4"/>
              <p:cNvSpPr>
                <a:spLocks/>
              </p:cNvSpPr>
              <p:nvPr>
                <p:custDataLst>
                  <p:tags r:id="rId3"/>
                </p:custDataLst>
              </p:nvPr>
            </p:nvSpPr>
            <p:spPr bwMode="auto">
              <a:xfrm>
                <a:off x="2615" y="1499"/>
                <a:ext cx="1943" cy="1926"/>
              </a:xfrm>
              <a:custGeom>
                <a:avLst/>
                <a:gdLst>
                  <a:gd name="T0" fmla="*/ 0 w 10000"/>
                  <a:gd name="T1" fmla="*/ 0 h 10000"/>
                  <a:gd name="T2" fmla="*/ 0 w 10000"/>
                  <a:gd name="T3" fmla="*/ 0 h 10000"/>
                  <a:gd name="T4" fmla="*/ 0 w 10000"/>
                  <a:gd name="T5" fmla="*/ 1 h 10000"/>
                  <a:gd name="T6" fmla="*/ 1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FFFF"/>
              </a:solidFill>
              <a:ln w="25400">
                <a:solidFill>
                  <a:schemeClr val="tx1"/>
                </a:solidFill>
                <a:round/>
                <a:headEnd/>
                <a:tailEnd/>
              </a:ln>
            </p:spPr>
            <p:txBody>
              <a:bodyPr>
                <a:prstTxWarp prst="textNoShape">
                  <a:avLst/>
                </a:prstTxWarp>
              </a:bodyPr>
              <a:lstStyle/>
              <a:p>
                <a:endParaRPr lang="en-US">
                  <a:latin typeface="Helvetica Neue Regular" charset="0"/>
                </a:endParaRPr>
              </a:p>
            </p:txBody>
          </p:sp>
          <p:sp>
            <p:nvSpPr>
              <p:cNvPr id="9" name="Text Box 5"/>
              <p:cNvSpPr txBox="1">
                <a:spLocks noChangeArrowheads="1"/>
              </p:cNvSpPr>
              <p:nvPr>
                <p:custDataLst>
                  <p:tags r:id="rId4"/>
                </p:custDataLst>
              </p:nvPr>
            </p:nvSpPr>
            <p:spPr bwMode="auto">
              <a:xfrm>
                <a:off x="3659" y="163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0000</a:t>
                </a:r>
              </a:p>
            </p:txBody>
          </p:sp>
          <p:sp>
            <p:nvSpPr>
              <p:cNvPr id="10" name="Text Box 6"/>
              <p:cNvSpPr txBox="1">
                <a:spLocks noChangeArrowheads="1"/>
              </p:cNvSpPr>
              <p:nvPr>
                <p:custDataLst>
                  <p:tags r:id="rId5"/>
                </p:custDataLst>
              </p:nvPr>
            </p:nvSpPr>
            <p:spPr bwMode="auto">
              <a:xfrm>
                <a:off x="3918" y="1828"/>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0001</a:t>
                </a:r>
              </a:p>
            </p:txBody>
          </p:sp>
          <p:sp>
            <p:nvSpPr>
              <p:cNvPr id="11" name="Text Box 7"/>
              <p:cNvSpPr txBox="1">
                <a:spLocks noChangeArrowheads="1"/>
              </p:cNvSpPr>
              <p:nvPr>
                <p:custDataLst>
                  <p:tags r:id="rId6"/>
                </p:custDataLst>
              </p:nvPr>
            </p:nvSpPr>
            <p:spPr bwMode="auto">
              <a:xfrm>
                <a:off x="4183" y="224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0011</a:t>
                </a:r>
              </a:p>
            </p:txBody>
          </p:sp>
          <p:sp>
            <p:nvSpPr>
              <p:cNvPr id="12" name="Text Box 8"/>
              <p:cNvSpPr txBox="1">
                <a:spLocks noChangeArrowheads="1"/>
              </p:cNvSpPr>
              <p:nvPr>
                <p:custDataLst>
                  <p:tags r:id="rId7"/>
                </p:custDataLst>
              </p:nvPr>
            </p:nvSpPr>
            <p:spPr bwMode="auto">
              <a:xfrm>
                <a:off x="3199" y="163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1111</a:t>
                </a:r>
              </a:p>
            </p:txBody>
          </p:sp>
          <p:sp>
            <p:nvSpPr>
              <p:cNvPr id="13" name="Text Box 9"/>
              <p:cNvSpPr txBox="1">
                <a:spLocks noChangeArrowheads="1"/>
              </p:cNvSpPr>
              <p:nvPr>
                <p:custDataLst>
                  <p:tags r:id="rId8"/>
                </p:custDataLst>
              </p:nvPr>
            </p:nvSpPr>
            <p:spPr bwMode="auto">
              <a:xfrm>
                <a:off x="2964" y="1828"/>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1110</a:t>
                </a:r>
              </a:p>
            </p:txBody>
          </p:sp>
          <p:sp>
            <p:nvSpPr>
              <p:cNvPr id="14" name="Text Box 10"/>
              <p:cNvSpPr txBox="1">
                <a:spLocks noChangeArrowheads="1"/>
              </p:cNvSpPr>
              <p:nvPr>
                <p:custDataLst>
                  <p:tags r:id="rId9"/>
                </p:custDataLst>
              </p:nvPr>
            </p:nvSpPr>
            <p:spPr bwMode="auto">
              <a:xfrm>
                <a:off x="2680" y="2242"/>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1100</a:t>
                </a:r>
              </a:p>
            </p:txBody>
          </p:sp>
          <p:sp>
            <p:nvSpPr>
              <p:cNvPr id="15" name="Text Box 11"/>
              <p:cNvSpPr txBox="1">
                <a:spLocks noChangeArrowheads="1"/>
              </p:cNvSpPr>
              <p:nvPr>
                <p:custDataLst>
                  <p:tags r:id="rId10"/>
                </p:custDataLst>
              </p:nvPr>
            </p:nvSpPr>
            <p:spPr bwMode="auto">
              <a:xfrm>
                <a:off x="2680" y="252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1011</a:t>
                </a:r>
              </a:p>
            </p:txBody>
          </p:sp>
          <p:sp>
            <p:nvSpPr>
              <p:cNvPr id="16" name="Text Box 12"/>
              <p:cNvSpPr txBox="1">
                <a:spLocks noChangeArrowheads="1"/>
              </p:cNvSpPr>
              <p:nvPr>
                <p:custDataLst>
                  <p:tags r:id="rId11"/>
                </p:custDataLst>
              </p:nvPr>
            </p:nvSpPr>
            <p:spPr bwMode="auto">
              <a:xfrm>
                <a:off x="2803" y="2739"/>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1010</a:t>
                </a:r>
              </a:p>
            </p:txBody>
          </p:sp>
          <p:sp>
            <p:nvSpPr>
              <p:cNvPr id="17" name="Text Box 13"/>
              <p:cNvSpPr txBox="1">
                <a:spLocks noChangeArrowheads="1"/>
              </p:cNvSpPr>
              <p:nvPr>
                <p:custDataLst>
                  <p:tags r:id="rId12"/>
                </p:custDataLst>
              </p:nvPr>
            </p:nvSpPr>
            <p:spPr bwMode="auto">
              <a:xfrm>
                <a:off x="3199" y="313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1000</a:t>
                </a:r>
              </a:p>
            </p:txBody>
          </p:sp>
          <p:sp>
            <p:nvSpPr>
              <p:cNvPr id="18" name="Text Box 14"/>
              <p:cNvSpPr txBox="1">
                <a:spLocks noChangeArrowheads="1"/>
              </p:cNvSpPr>
              <p:nvPr>
                <p:custDataLst>
                  <p:tags r:id="rId13"/>
                </p:custDataLst>
              </p:nvPr>
            </p:nvSpPr>
            <p:spPr bwMode="auto">
              <a:xfrm>
                <a:off x="3659" y="313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0111</a:t>
                </a:r>
              </a:p>
            </p:txBody>
          </p:sp>
          <p:sp>
            <p:nvSpPr>
              <p:cNvPr id="19" name="Text Box 15"/>
              <p:cNvSpPr txBox="1">
                <a:spLocks noChangeArrowheads="1"/>
              </p:cNvSpPr>
              <p:nvPr>
                <p:custDataLst>
                  <p:tags r:id="rId14"/>
                </p:custDataLst>
              </p:nvPr>
            </p:nvSpPr>
            <p:spPr bwMode="auto">
              <a:xfrm>
                <a:off x="3918" y="2935"/>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0110</a:t>
                </a:r>
              </a:p>
            </p:txBody>
          </p:sp>
          <p:sp>
            <p:nvSpPr>
              <p:cNvPr id="20" name="Text Box 16"/>
              <p:cNvSpPr txBox="1">
                <a:spLocks noChangeArrowheads="1"/>
              </p:cNvSpPr>
              <p:nvPr>
                <p:custDataLst>
                  <p:tags r:id="rId15"/>
                </p:custDataLst>
              </p:nvPr>
            </p:nvSpPr>
            <p:spPr bwMode="auto">
              <a:xfrm>
                <a:off x="4183" y="2521"/>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0100</a:t>
                </a:r>
              </a:p>
            </p:txBody>
          </p:sp>
          <p:sp>
            <p:nvSpPr>
              <p:cNvPr id="21" name="Text Box 17"/>
              <p:cNvSpPr txBox="1">
                <a:spLocks noChangeArrowheads="1"/>
              </p:cNvSpPr>
              <p:nvPr>
                <p:custDataLst>
                  <p:tags r:id="rId16"/>
                </p:custDataLst>
              </p:nvPr>
            </p:nvSpPr>
            <p:spPr bwMode="auto">
              <a:xfrm>
                <a:off x="4071" y="2024"/>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0010</a:t>
                </a:r>
              </a:p>
            </p:txBody>
          </p:sp>
          <p:sp>
            <p:nvSpPr>
              <p:cNvPr id="22" name="Text Box 18"/>
              <p:cNvSpPr txBox="1">
                <a:spLocks noChangeArrowheads="1"/>
              </p:cNvSpPr>
              <p:nvPr>
                <p:custDataLst>
                  <p:tags r:id="rId17"/>
                </p:custDataLst>
              </p:nvPr>
            </p:nvSpPr>
            <p:spPr bwMode="auto">
              <a:xfrm>
                <a:off x="4071" y="2739"/>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0101</a:t>
                </a:r>
              </a:p>
            </p:txBody>
          </p:sp>
          <p:sp>
            <p:nvSpPr>
              <p:cNvPr id="23" name="Text Box 19"/>
              <p:cNvSpPr txBox="1">
                <a:spLocks noChangeArrowheads="1"/>
              </p:cNvSpPr>
              <p:nvPr>
                <p:custDataLst>
                  <p:tags r:id="rId18"/>
                </p:custDataLst>
              </p:nvPr>
            </p:nvSpPr>
            <p:spPr bwMode="auto">
              <a:xfrm>
                <a:off x="2964" y="2935"/>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1001</a:t>
                </a:r>
              </a:p>
            </p:txBody>
          </p:sp>
          <p:sp>
            <p:nvSpPr>
              <p:cNvPr id="24" name="Text Box 20"/>
              <p:cNvSpPr txBox="1">
                <a:spLocks noChangeArrowheads="1"/>
              </p:cNvSpPr>
              <p:nvPr>
                <p:custDataLst>
                  <p:tags r:id="rId19"/>
                </p:custDataLst>
              </p:nvPr>
            </p:nvSpPr>
            <p:spPr bwMode="auto">
              <a:xfrm>
                <a:off x="2803" y="2024"/>
                <a:ext cx="280"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1101</a:t>
                </a:r>
              </a:p>
            </p:txBody>
          </p:sp>
          <p:sp>
            <p:nvSpPr>
              <p:cNvPr id="25" name="Text Box 21"/>
              <p:cNvSpPr txBox="1">
                <a:spLocks noChangeArrowheads="1"/>
              </p:cNvSpPr>
              <p:nvPr>
                <p:custDataLst>
                  <p:tags r:id="rId20"/>
                </p:custDataLst>
              </p:nvPr>
            </p:nvSpPr>
            <p:spPr bwMode="auto">
              <a:xfrm>
                <a:off x="3950" y="1413"/>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+ 0</a:t>
                </a:r>
              </a:p>
            </p:txBody>
          </p:sp>
          <p:sp>
            <p:nvSpPr>
              <p:cNvPr id="26" name="Text Box 22"/>
              <p:cNvSpPr txBox="1">
                <a:spLocks noChangeArrowheads="1"/>
              </p:cNvSpPr>
              <p:nvPr>
                <p:custDataLst>
                  <p:tags r:id="rId21"/>
                </p:custDataLst>
              </p:nvPr>
            </p:nvSpPr>
            <p:spPr bwMode="auto">
              <a:xfrm>
                <a:off x="4249" y="1602"/>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+ 1</a:t>
                </a:r>
              </a:p>
            </p:txBody>
          </p:sp>
          <p:sp>
            <p:nvSpPr>
              <p:cNvPr id="27" name="Text Box 23"/>
              <p:cNvSpPr txBox="1">
                <a:spLocks noChangeArrowheads="1"/>
              </p:cNvSpPr>
              <p:nvPr>
                <p:custDataLst>
                  <p:tags r:id="rId22"/>
                </p:custDataLst>
              </p:nvPr>
            </p:nvSpPr>
            <p:spPr bwMode="auto">
              <a:xfrm>
                <a:off x="4459" y="1858"/>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+ 2</a:t>
                </a:r>
              </a:p>
            </p:txBody>
          </p:sp>
          <p:sp>
            <p:nvSpPr>
              <p:cNvPr id="28" name="Text Box 24"/>
              <p:cNvSpPr txBox="1">
                <a:spLocks noChangeArrowheads="1"/>
              </p:cNvSpPr>
              <p:nvPr>
                <p:custDataLst>
                  <p:tags r:id="rId23"/>
                </p:custDataLst>
              </p:nvPr>
            </p:nvSpPr>
            <p:spPr bwMode="auto">
              <a:xfrm>
                <a:off x="4549" y="2165"/>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+ 3</a:t>
                </a:r>
              </a:p>
            </p:txBody>
          </p:sp>
          <p:sp>
            <p:nvSpPr>
              <p:cNvPr id="29" name="Text Box 25"/>
              <p:cNvSpPr txBox="1">
                <a:spLocks noChangeArrowheads="1"/>
              </p:cNvSpPr>
              <p:nvPr>
                <p:custDataLst>
                  <p:tags r:id="rId24"/>
                </p:custDataLst>
              </p:nvPr>
            </p:nvSpPr>
            <p:spPr bwMode="auto">
              <a:xfrm>
                <a:off x="4547" y="257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+ 4</a:t>
                </a:r>
              </a:p>
            </p:txBody>
          </p:sp>
          <p:sp>
            <p:nvSpPr>
              <p:cNvPr id="30" name="Text Box 26"/>
              <p:cNvSpPr txBox="1">
                <a:spLocks noChangeArrowheads="1"/>
              </p:cNvSpPr>
              <p:nvPr>
                <p:custDataLst>
                  <p:tags r:id="rId25"/>
                </p:custDataLst>
              </p:nvPr>
            </p:nvSpPr>
            <p:spPr bwMode="auto">
              <a:xfrm>
                <a:off x="4444" y="2909"/>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+ 5</a:t>
                </a:r>
              </a:p>
            </p:txBody>
          </p:sp>
          <p:sp>
            <p:nvSpPr>
              <p:cNvPr id="31" name="Text Box 27"/>
              <p:cNvSpPr txBox="1">
                <a:spLocks noChangeArrowheads="1"/>
              </p:cNvSpPr>
              <p:nvPr>
                <p:custDataLst>
                  <p:tags r:id="rId26"/>
                </p:custDataLst>
              </p:nvPr>
            </p:nvSpPr>
            <p:spPr bwMode="auto">
              <a:xfrm>
                <a:off x="4227" y="318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+ 6</a:t>
                </a:r>
              </a:p>
            </p:txBody>
          </p:sp>
          <p:sp>
            <p:nvSpPr>
              <p:cNvPr id="32" name="Text Box 28"/>
              <p:cNvSpPr txBox="1">
                <a:spLocks noChangeArrowheads="1"/>
              </p:cNvSpPr>
              <p:nvPr>
                <p:custDataLst>
                  <p:tags r:id="rId27"/>
                </p:custDataLst>
              </p:nvPr>
            </p:nvSpPr>
            <p:spPr bwMode="auto">
              <a:xfrm>
                <a:off x="3874" y="3377"/>
                <a:ext cx="203" cy="152"/>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a:latin typeface="Tahoma" pitchFamily="34" charset="0"/>
                  </a:rPr>
                  <a:t>+ 7</a:t>
                </a:r>
              </a:p>
            </p:txBody>
          </p:sp>
          <p:sp>
            <p:nvSpPr>
              <p:cNvPr id="33" name="Text Box 29"/>
              <p:cNvSpPr txBox="1">
                <a:spLocks noChangeArrowheads="1"/>
              </p:cNvSpPr>
              <p:nvPr>
                <p:custDataLst>
                  <p:tags r:id="rId28"/>
                </p:custDataLst>
              </p:nvPr>
            </p:nvSpPr>
            <p:spPr bwMode="auto">
              <a:xfrm>
                <a:off x="3044" y="3377"/>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8</a:t>
                </a:r>
              </a:p>
            </p:txBody>
          </p:sp>
          <p:sp>
            <p:nvSpPr>
              <p:cNvPr id="34" name="Text Box 30"/>
              <p:cNvSpPr txBox="1">
                <a:spLocks noChangeArrowheads="1"/>
              </p:cNvSpPr>
              <p:nvPr>
                <p:custDataLst>
                  <p:tags r:id="rId29"/>
                </p:custDataLst>
              </p:nvPr>
            </p:nvSpPr>
            <p:spPr bwMode="auto">
              <a:xfrm>
                <a:off x="2708" y="3187"/>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7</a:t>
                </a:r>
              </a:p>
            </p:txBody>
          </p:sp>
          <p:sp>
            <p:nvSpPr>
              <p:cNvPr id="35" name="Text Box 31"/>
              <p:cNvSpPr txBox="1">
                <a:spLocks noChangeArrowheads="1"/>
              </p:cNvSpPr>
              <p:nvPr>
                <p:custDataLst>
                  <p:tags r:id="rId30"/>
                </p:custDataLst>
              </p:nvPr>
            </p:nvSpPr>
            <p:spPr bwMode="auto">
              <a:xfrm>
                <a:off x="2500" y="2909"/>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6</a:t>
                </a:r>
              </a:p>
            </p:txBody>
          </p:sp>
          <p:sp>
            <p:nvSpPr>
              <p:cNvPr id="36" name="Text Box 32"/>
              <p:cNvSpPr txBox="1">
                <a:spLocks noChangeArrowheads="1"/>
              </p:cNvSpPr>
              <p:nvPr>
                <p:custDataLst>
                  <p:tags r:id="rId31"/>
                </p:custDataLst>
              </p:nvPr>
            </p:nvSpPr>
            <p:spPr bwMode="auto">
              <a:xfrm>
                <a:off x="2397" y="2577"/>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5</a:t>
                </a:r>
              </a:p>
            </p:txBody>
          </p:sp>
          <p:sp>
            <p:nvSpPr>
              <p:cNvPr id="37" name="Text Box 33"/>
              <p:cNvSpPr txBox="1">
                <a:spLocks noChangeArrowheads="1"/>
              </p:cNvSpPr>
              <p:nvPr>
                <p:custDataLst>
                  <p:tags r:id="rId32"/>
                </p:custDataLst>
              </p:nvPr>
            </p:nvSpPr>
            <p:spPr bwMode="auto">
              <a:xfrm>
                <a:off x="2366" y="2165"/>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4</a:t>
                </a:r>
              </a:p>
            </p:txBody>
          </p:sp>
          <p:sp>
            <p:nvSpPr>
              <p:cNvPr id="38" name="Text Box 34"/>
              <p:cNvSpPr txBox="1">
                <a:spLocks noChangeArrowheads="1"/>
              </p:cNvSpPr>
              <p:nvPr>
                <p:custDataLst>
                  <p:tags r:id="rId33"/>
                </p:custDataLst>
              </p:nvPr>
            </p:nvSpPr>
            <p:spPr bwMode="auto">
              <a:xfrm>
                <a:off x="2480" y="1858"/>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3</a:t>
                </a:r>
              </a:p>
            </p:txBody>
          </p:sp>
          <p:sp>
            <p:nvSpPr>
              <p:cNvPr id="39" name="Text Box 35"/>
              <p:cNvSpPr txBox="1">
                <a:spLocks noChangeArrowheads="1"/>
              </p:cNvSpPr>
              <p:nvPr>
                <p:custDataLst>
                  <p:tags r:id="rId34"/>
                </p:custDataLst>
              </p:nvPr>
            </p:nvSpPr>
            <p:spPr bwMode="auto">
              <a:xfrm>
                <a:off x="2687" y="1602"/>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2</a:t>
                </a:r>
              </a:p>
            </p:txBody>
          </p:sp>
          <p:sp>
            <p:nvSpPr>
              <p:cNvPr id="40" name="Text Box 36"/>
              <p:cNvSpPr txBox="1">
                <a:spLocks noChangeArrowheads="1"/>
              </p:cNvSpPr>
              <p:nvPr>
                <p:custDataLst>
                  <p:tags r:id="rId35"/>
                </p:custDataLst>
              </p:nvPr>
            </p:nvSpPr>
            <p:spPr bwMode="auto">
              <a:xfrm>
                <a:off x="3019" y="1413"/>
                <a:ext cx="182" cy="153"/>
              </a:xfrm>
              <a:prstGeom prst="rect">
                <a:avLst/>
              </a:prstGeom>
              <a:noFill/>
              <a:ln w="9525">
                <a:noFill/>
                <a:miter lim="800000"/>
                <a:headEnd/>
                <a:tailEnd/>
              </a:ln>
            </p:spPr>
            <p:txBody>
              <a:bodyPr wrap="none" lIns="0" tIns="0" rIns="0" bIns="0">
                <a:prstTxWarp prst="textNoShape">
                  <a:avLst/>
                </a:prstTxWarp>
                <a:spAutoFit/>
              </a:bodyPr>
              <a:lstStyle/>
              <a:p>
                <a:pPr hangingPunct="1">
                  <a:lnSpc>
                    <a:spcPts val="1900"/>
                  </a:lnSpc>
                  <a:tabLst>
                    <a:tab pos="0" algn="l"/>
                  </a:tabLst>
                </a:pPr>
                <a:r>
                  <a:rPr lang="en-US" sz="1600" dirty="0">
                    <a:latin typeface="Tahoma" pitchFamily="34" charset="0"/>
                  </a:rPr>
                  <a:t>– 1</a:t>
                </a:r>
              </a:p>
            </p:txBody>
          </p:sp>
        </p:grpSp>
        <p:sp>
          <p:nvSpPr>
            <p:cNvPr id="7" name="TextBox 6"/>
            <p:cNvSpPr txBox="1"/>
            <p:nvPr/>
          </p:nvSpPr>
          <p:spPr>
            <a:xfrm>
              <a:off x="6185060" y="4261054"/>
              <a:ext cx="1463040" cy="607602"/>
            </a:xfrm>
            <a:prstGeom prst="rect">
              <a:avLst/>
            </a:prstGeom>
            <a:noFill/>
          </p:spPr>
          <p:txBody>
            <a:bodyPr wrap="square" rtlCol="0">
              <a:spAutoFit/>
            </a:bodyPr>
            <a:lstStyle/>
            <a:p>
              <a:pPr algn="ctr"/>
              <a:r>
                <a:rPr lang="en-US" b="1" dirty="0">
                  <a:latin typeface="Calibri" pitchFamily="34" charset="0"/>
                </a:rPr>
                <a:t>Two’s</a:t>
              </a:r>
              <a:br>
                <a:rPr lang="en-US" b="1" dirty="0">
                  <a:latin typeface="Calibri" pitchFamily="34" charset="0"/>
                </a:rPr>
              </a:br>
              <a:r>
                <a:rPr lang="en-US" b="1" dirty="0">
                  <a:latin typeface="Calibri" pitchFamily="34" charset="0"/>
                </a:rPr>
                <a:t>Complement</a:t>
              </a:r>
            </a:p>
          </p:txBody>
        </p:sp>
      </p:grpSp>
    </p:spTree>
    <p:extLst>
      <p:ext uri="{BB962C8B-B14F-4D97-AF65-F5344CB8AC3E}">
        <p14:creationId xmlns:p14="http://schemas.microsoft.com/office/powerpoint/2010/main" val="2376035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E6E4-ED8B-0314-7571-2D3AAE279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9A69B-035B-E46F-03C5-DC6EDD30C110}"/>
              </a:ext>
            </a:extLst>
          </p:cNvPr>
          <p:cNvSpPr>
            <a:spLocks noGrp="1"/>
          </p:cNvSpPr>
          <p:nvPr>
            <p:ph type="title"/>
          </p:nvPr>
        </p:nvSpPr>
        <p:spPr/>
        <p:txBody>
          <a:bodyPr/>
          <a:lstStyle/>
          <a:p>
            <a:r>
              <a:rPr lang="en-US" dirty="0"/>
              <a:t>3 bit </a:t>
            </a:r>
          </a:p>
        </p:txBody>
      </p:sp>
      <p:sp>
        <p:nvSpPr>
          <p:cNvPr id="4" name="Slide Number Placeholder 3">
            <a:extLst>
              <a:ext uri="{FF2B5EF4-FFF2-40B4-BE49-F238E27FC236}">
                <a16:creationId xmlns:a16="http://schemas.microsoft.com/office/drawing/2014/main" id="{1AA89D07-6EE7-F799-91B0-C22AB1F90A46}"/>
              </a:ext>
            </a:extLst>
          </p:cNvPr>
          <p:cNvSpPr>
            <a:spLocks noGrp="1"/>
          </p:cNvSpPr>
          <p:nvPr>
            <p:ph type="sldNum" sz="quarter" idx="10"/>
          </p:nvPr>
        </p:nvSpPr>
        <p:spPr/>
        <p:txBody>
          <a:bodyPr/>
          <a:lstStyle/>
          <a:p>
            <a:pPr>
              <a:defRPr/>
            </a:pPr>
            <a:fld id="{9FDB4C98-D2E6-A74A-9C3E-4BF05FFA5297}" type="slidenum">
              <a:rPr lang="en-US" smtClean="0"/>
              <a:pPr>
                <a:defRPr/>
              </a:pPr>
              <a:t>78</a:t>
            </a:fld>
            <a:endParaRPr lang="en-US" dirty="0"/>
          </a:p>
        </p:txBody>
      </p:sp>
      <p:graphicFrame>
        <p:nvGraphicFramePr>
          <p:cNvPr id="42" name="Table 41">
            <a:extLst>
              <a:ext uri="{FF2B5EF4-FFF2-40B4-BE49-F238E27FC236}">
                <a16:creationId xmlns:a16="http://schemas.microsoft.com/office/drawing/2014/main" id="{DC593B0C-89A5-0085-44DF-F70E99863DD7}"/>
              </a:ext>
            </a:extLst>
          </p:cNvPr>
          <p:cNvGraphicFramePr>
            <a:graphicFrameLocks noGrp="1"/>
          </p:cNvGraphicFramePr>
          <p:nvPr>
            <p:extLst>
              <p:ext uri="{D42A27DB-BD31-4B8C-83A1-F6EECF244321}">
                <p14:modId xmlns:p14="http://schemas.microsoft.com/office/powerpoint/2010/main" val="460516495"/>
              </p:ext>
            </p:extLst>
          </p:nvPr>
        </p:nvGraphicFramePr>
        <p:xfrm>
          <a:off x="336709" y="1157288"/>
          <a:ext cx="3854291" cy="5608320"/>
        </p:xfrm>
        <a:graphic>
          <a:graphicData uri="http://schemas.openxmlformats.org/drawingml/2006/table">
            <a:tbl>
              <a:tblPr firstRow="1" bandRow="1">
                <a:tableStyleId>{5C22544A-7EE6-4342-B048-85BDC9FD1C3A}</a:tableStyleId>
              </a:tblPr>
              <a:tblGrid>
                <a:gridCol w="1380462">
                  <a:extLst>
                    <a:ext uri="{9D8B030D-6E8A-4147-A177-3AD203B41FA5}">
                      <a16:colId xmlns:a16="http://schemas.microsoft.com/office/drawing/2014/main" val="3034083124"/>
                    </a:ext>
                  </a:extLst>
                </a:gridCol>
                <a:gridCol w="2473829">
                  <a:extLst>
                    <a:ext uri="{9D8B030D-6E8A-4147-A177-3AD203B41FA5}">
                      <a16:colId xmlns:a16="http://schemas.microsoft.com/office/drawing/2014/main" val="2668523994"/>
                    </a:ext>
                  </a:extLst>
                </a:gridCol>
              </a:tblGrid>
              <a:tr h="445889">
                <a:tc>
                  <a:txBody>
                    <a:bodyPr/>
                    <a:lstStyle/>
                    <a:p>
                      <a:r>
                        <a:rPr lang="en-US" sz="4000" dirty="0"/>
                        <a:t>000</a:t>
                      </a:r>
                    </a:p>
                  </a:txBody>
                  <a:tcPr/>
                </a:tc>
                <a:tc>
                  <a:txBody>
                    <a:bodyPr/>
                    <a:lstStyle/>
                    <a:p>
                      <a:r>
                        <a:rPr lang="en-US" sz="4000" dirty="0"/>
                        <a:t>0</a:t>
                      </a:r>
                    </a:p>
                  </a:txBody>
                  <a:tcPr/>
                </a:tc>
                <a:extLst>
                  <a:ext uri="{0D108BD9-81ED-4DB2-BD59-A6C34878D82A}">
                    <a16:rowId xmlns:a16="http://schemas.microsoft.com/office/drawing/2014/main" val="2773387352"/>
                  </a:ext>
                </a:extLst>
              </a:tr>
              <a:tr h="445889">
                <a:tc>
                  <a:txBody>
                    <a:bodyPr/>
                    <a:lstStyle/>
                    <a:p>
                      <a:r>
                        <a:rPr lang="en-US" sz="4000" dirty="0"/>
                        <a:t>001</a:t>
                      </a:r>
                    </a:p>
                  </a:txBody>
                  <a:tcPr/>
                </a:tc>
                <a:tc>
                  <a:txBody>
                    <a:bodyPr/>
                    <a:lstStyle/>
                    <a:p>
                      <a:r>
                        <a:rPr lang="en-US" sz="4000" dirty="0"/>
                        <a:t>1</a:t>
                      </a:r>
                    </a:p>
                  </a:txBody>
                  <a:tcPr/>
                </a:tc>
                <a:extLst>
                  <a:ext uri="{0D108BD9-81ED-4DB2-BD59-A6C34878D82A}">
                    <a16:rowId xmlns:a16="http://schemas.microsoft.com/office/drawing/2014/main" val="71600076"/>
                  </a:ext>
                </a:extLst>
              </a:tr>
              <a:tr h="445889">
                <a:tc>
                  <a:txBody>
                    <a:bodyPr/>
                    <a:lstStyle/>
                    <a:p>
                      <a:r>
                        <a:rPr lang="en-US" sz="4000" dirty="0"/>
                        <a:t>010</a:t>
                      </a:r>
                    </a:p>
                  </a:txBody>
                  <a:tcPr/>
                </a:tc>
                <a:tc>
                  <a:txBody>
                    <a:bodyPr/>
                    <a:lstStyle/>
                    <a:p>
                      <a:r>
                        <a:rPr lang="en-US" sz="4000" dirty="0"/>
                        <a:t>2</a:t>
                      </a:r>
                    </a:p>
                  </a:txBody>
                  <a:tcPr/>
                </a:tc>
                <a:extLst>
                  <a:ext uri="{0D108BD9-81ED-4DB2-BD59-A6C34878D82A}">
                    <a16:rowId xmlns:a16="http://schemas.microsoft.com/office/drawing/2014/main" val="2727729952"/>
                  </a:ext>
                </a:extLst>
              </a:tr>
              <a:tr h="445889">
                <a:tc>
                  <a:txBody>
                    <a:bodyPr/>
                    <a:lstStyle/>
                    <a:p>
                      <a:r>
                        <a:rPr lang="en-US" sz="4000" dirty="0"/>
                        <a:t>011</a:t>
                      </a:r>
                    </a:p>
                  </a:txBody>
                  <a:tcPr/>
                </a:tc>
                <a:tc>
                  <a:txBody>
                    <a:bodyPr/>
                    <a:lstStyle/>
                    <a:p>
                      <a:r>
                        <a:rPr lang="en-US" sz="4000" dirty="0"/>
                        <a:t>3</a:t>
                      </a:r>
                    </a:p>
                  </a:txBody>
                  <a:tcPr/>
                </a:tc>
                <a:extLst>
                  <a:ext uri="{0D108BD9-81ED-4DB2-BD59-A6C34878D82A}">
                    <a16:rowId xmlns:a16="http://schemas.microsoft.com/office/drawing/2014/main" val="116601567"/>
                  </a:ext>
                </a:extLst>
              </a:tr>
              <a:tr h="445889">
                <a:tc>
                  <a:txBody>
                    <a:bodyPr/>
                    <a:lstStyle/>
                    <a:p>
                      <a:r>
                        <a:rPr lang="en-US" sz="4000" dirty="0"/>
                        <a:t>100</a:t>
                      </a:r>
                    </a:p>
                  </a:txBody>
                  <a:tcPr/>
                </a:tc>
                <a:tc>
                  <a:txBody>
                    <a:bodyPr/>
                    <a:lstStyle/>
                    <a:p>
                      <a:r>
                        <a:rPr lang="en-US" sz="4000" dirty="0"/>
                        <a:t>-4</a:t>
                      </a:r>
                    </a:p>
                  </a:txBody>
                  <a:tcPr/>
                </a:tc>
                <a:extLst>
                  <a:ext uri="{0D108BD9-81ED-4DB2-BD59-A6C34878D82A}">
                    <a16:rowId xmlns:a16="http://schemas.microsoft.com/office/drawing/2014/main" val="2832507580"/>
                  </a:ext>
                </a:extLst>
              </a:tr>
              <a:tr h="445889">
                <a:tc>
                  <a:txBody>
                    <a:bodyPr/>
                    <a:lstStyle/>
                    <a:p>
                      <a:r>
                        <a:rPr lang="en-US" sz="4000" dirty="0"/>
                        <a:t>101</a:t>
                      </a:r>
                    </a:p>
                  </a:txBody>
                  <a:tcPr/>
                </a:tc>
                <a:tc>
                  <a:txBody>
                    <a:bodyPr/>
                    <a:lstStyle/>
                    <a:p>
                      <a:r>
                        <a:rPr lang="en-US" sz="4000" dirty="0"/>
                        <a:t>-3</a:t>
                      </a:r>
                    </a:p>
                  </a:txBody>
                  <a:tcPr/>
                </a:tc>
                <a:extLst>
                  <a:ext uri="{0D108BD9-81ED-4DB2-BD59-A6C34878D82A}">
                    <a16:rowId xmlns:a16="http://schemas.microsoft.com/office/drawing/2014/main" val="2774098975"/>
                  </a:ext>
                </a:extLst>
              </a:tr>
              <a:tr h="445889">
                <a:tc>
                  <a:txBody>
                    <a:bodyPr/>
                    <a:lstStyle/>
                    <a:p>
                      <a:r>
                        <a:rPr lang="en-US" sz="4000" dirty="0"/>
                        <a:t>110</a:t>
                      </a:r>
                    </a:p>
                  </a:txBody>
                  <a:tcPr/>
                </a:tc>
                <a:tc>
                  <a:txBody>
                    <a:bodyPr/>
                    <a:lstStyle/>
                    <a:p>
                      <a:r>
                        <a:rPr lang="en-US" sz="4000" dirty="0"/>
                        <a:t>-2</a:t>
                      </a:r>
                    </a:p>
                  </a:txBody>
                  <a:tcPr/>
                </a:tc>
                <a:extLst>
                  <a:ext uri="{0D108BD9-81ED-4DB2-BD59-A6C34878D82A}">
                    <a16:rowId xmlns:a16="http://schemas.microsoft.com/office/drawing/2014/main" val="200733034"/>
                  </a:ext>
                </a:extLst>
              </a:tr>
              <a:tr h="445889">
                <a:tc>
                  <a:txBody>
                    <a:bodyPr/>
                    <a:lstStyle/>
                    <a:p>
                      <a:r>
                        <a:rPr lang="en-US" sz="4000" dirty="0"/>
                        <a:t>111</a:t>
                      </a:r>
                    </a:p>
                  </a:txBody>
                  <a:tcPr/>
                </a:tc>
                <a:tc>
                  <a:txBody>
                    <a:bodyPr/>
                    <a:lstStyle/>
                    <a:p>
                      <a:r>
                        <a:rPr lang="en-US" sz="4000" dirty="0"/>
                        <a:t>-1</a:t>
                      </a:r>
                    </a:p>
                  </a:txBody>
                  <a:tcPr/>
                </a:tc>
                <a:extLst>
                  <a:ext uri="{0D108BD9-81ED-4DB2-BD59-A6C34878D82A}">
                    <a16:rowId xmlns:a16="http://schemas.microsoft.com/office/drawing/2014/main" val="2029188078"/>
                  </a:ext>
                </a:extLst>
              </a:tr>
            </a:tbl>
          </a:graphicData>
        </a:graphic>
      </p:graphicFrame>
      <p:graphicFrame>
        <p:nvGraphicFramePr>
          <p:cNvPr id="43" name="Table 42">
            <a:extLst>
              <a:ext uri="{FF2B5EF4-FFF2-40B4-BE49-F238E27FC236}">
                <a16:creationId xmlns:a16="http://schemas.microsoft.com/office/drawing/2014/main" id="{C83963DE-10D8-76C8-47F1-1CCD6D45280A}"/>
              </a:ext>
            </a:extLst>
          </p:cNvPr>
          <p:cNvGraphicFramePr>
            <a:graphicFrameLocks noGrp="1"/>
          </p:cNvGraphicFramePr>
          <p:nvPr>
            <p:extLst>
              <p:ext uri="{D42A27DB-BD31-4B8C-83A1-F6EECF244321}">
                <p14:modId xmlns:p14="http://schemas.microsoft.com/office/powerpoint/2010/main" val="1235381505"/>
              </p:ext>
            </p:extLst>
          </p:nvPr>
        </p:nvGraphicFramePr>
        <p:xfrm>
          <a:off x="4585252" y="1066482"/>
          <a:ext cx="4210876" cy="5608320"/>
        </p:xfrm>
        <a:graphic>
          <a:graphicData uri="http://schemas.openxmlformats.org/drawingml/2006/table">
            <a:tbl>
              <a:tblPr firstRow="1" bandRow="1">
                <a:tableStyleId>{5C22544A-7EE6-4342-B048-85BDC9FD1C3A}</a:tableStyleId>
              </a:tblPr>
              <a:tblGrid>
                <a:gridCol w="1122260">
                  <a:extLst>
                    <a:ext uri="{9D8B030D-6E8A-4147-A177-3AD203B41FA5}">
                      <a16:colId xmlns:a16="http://schemas.microsoft.com/office/drawing/2014/main" val="3034083124"/>
                    </a:ext>
                  </a:extLst>
                </a:gridCol>
                <a:gridCol w="3088616">
                  <a:extLst>
                    <a:ext uri="{9D8B030D-6E8A-4147-A177-3AD203B41FA5}">
                      <a16:colId xmlns:a16="http://schemas.microsoft.com/office/drawing/2014/main" val="2668523994"/>
                    </a:ext>
                  </a:extLst>
                </a:gridCol>
              </a:tblGrid>
              <a:tr h="445889">
                <a:tc>
                  <a:txBody>
                    <a:bodyPr/>
                    <a:lstStyle/>
                    <a:p>
                      <a:r>
                        <a:rPr lang="en-US" sz="4000" dirty="0"/>
                        <a:t>0000</a:t>
                      </a:r>
                    </a:p>
                  </a:txBody>
                  <a:tcPr/>
                </a:tc>
                <a:tc>
                  <a:txBody>
                    <a:bodyPr/>
                    <a:lstStyle/>
                    <a:p>
                      <a:r>
                        <a:rPr lang="en-US" sz="4000" dirty="0"/>
                        <a:t>0</a:t>
                      </a:r>
                    </a:p>
                  </a:txBody>
                  <a:tcPr/>
                </a:tc>
                <a:extLst>
                  <a:ext uri="{0D108BD9-81ED-4DB2-BD59-A6C34878D82A}">
                    <a16:rowId xmlns:a16="http://schemas.microsoft.com/office/drawing/2014/main" val="2773387352"/>
                  </a:ext>
                </a:extLst>
              </a:tr>
              <a:tr h="445889">
                <a:tc>
                  <a:txBody>
                    <a:bodyPr/>
                    <a:lstStyle/>
                    <a:p>
                      <a:r>
                        <a:rPr lang="en-US" sz="4000" dirty="0"/>
                        <a:t>…</a:t>
                      </a:r>
                    </a:p>
                  </a:txBody>
                  <a:tcPr/>
                </a:tc>
                <a:tc>
                  <a:txBody>
                    <a:bodyPr/>
                    <a:lstStyle/>
                    <a:p>
                      <a:r>
                        <a:rPr lang="en-US" sz="4000" dirty="0"/>
                        <a:t>…</a:t>
                      </a:r>
                    </a:p>
                  </a:txBody>
                  <a:tcPr/>
                </a:tc>
                <a:extLst>
                  <a:ext uri="{0D108BD9-81ED-4DB2-BD59-A6C34878D82A}">
                    <a16:rowId xmlns:a16="http://schemas.microsoft.com/office/drawing/2014/main" val="2727729952"/>
                  </a:ext>
                </a:extLst>
              </a:tr>
              <a:tr h="445889">
                <a:tc>
                  <a:txBody>
                    <a:bodyPr/>
                    <a:lstStyle/>
                    <a:p>
                      <a:r>
                        <a:rPr lang="en-US" sz="4000" dirty="0"/>
                        <a:t>0100</a:t>
                      </a:r>
                    </a:p>
                  </a:txBody>
                  <a:tcPr/>
                </a:tc>
                <a:tc>
                  <a:txBody>
                    <a:bodyPr/>
                    <a:lstStyle/>
                    <a:p>
                      <a:r>
                        <a:rPr lang="en-US" sz="4000" dirty="0"/>
                        <a:t>4</a:t>
                      </a:r>
                    </a:p>
                  </a:txBody>
                  <a:tcPr/>
                </a:tc>
                <a:extLst>
                  <a:ext uri="{0D108BD9-81ED-4DB2-BD59-A6C34878D82A}">
                    <a16:rowId xmlns:a16="http://schemas.microsoft.com/office/drawing/2014/main" val="2832507580"/>
                  </a:ext>
                </a:extLst>
              </a:tr>
              <a:tr h="445889">
                <a:tc>
                  <a:txBody>
                    <a:bodyPr/>
                    <a:lstStyle/>
                    <a:p>
                      <a:r>
                        <a:rPr lang="en-US" sz="4000" dirty="0"/>
                        <a:t>…</a:t>
                      </a:r>
                    </a:p>
                  </a:txBody>
                  <a:tcPr/>
                </a:tc>
                <a:tc>
                  <a:txBody>
                    <a:bodyPr/>
                    <a:lstStyle/>
                    <a:p>
                      <a:endParaRPr lang="en-US" sz="4000" dirty="0"/>
                    </a:p>
                  </a:txBody>
                  <a:tcPr/>
                </a:tc>
                <a:extLst>
                  <a:ext uri="{0D108BD9-81ED-4DB2-BD59-A6C34878D82A}">
                    <a16:rowId xmlns:a16="http://schemas.microsoft.com/office/drawing/2014/main" val="2774098975"/>
                  </a:ext>
                </a:extLst>
              </a:tr>
              <a:tr h="445889">
                <a:tc>
                  <a:txBody>
                    <a:bodyPr/>
                    <a:lstStyle/>
                    <a:p>
                      <a:r>
                        <a:rPr lang="en-US" sz="4000" dirty="0"/>
                        <a:t>0111</a:t>
                      </a:r>
                    </a:p>
                  </a:txBody>
                  <a:tcPr/>
                </a:tc>
                <a:tc>
                  <a:txBody>
                    <a:bodyPr/>
                    <a:lstStyle/>
                    <a:p>
                      <a:r>
                        <a:rPr lang="en-US" sz="4000" dirty="0"/>
                        <a:t>7</a:t>
                      </a:r>
                    </a:p>
                  </a:txBody>
                  <a:tcPr/>
                </a:tc>
                <a:extLst>
                  <a:ext uri="{0D108BD9-81ED-4DB2-BD59-A6C34878D82A}">
                    <a16:rowId xmlns:a16="http://schemas.microsoft.com/office/drawing/2014/main" val="2029188078"/>
                  </a:ext>
                </a:extLst>
              </a:tr>
              <a:tr h="0">
                <a:tc>
                  <a:txBody>
                    <a:bodyPr/>
                    <a:lstStyle/>
                    <a:p>
                      <a:r>
                        <a:rPr lang="en-US" sz="4000" dirty="0"/>
                        <a:t>1000</a:t>
                      </a:r>
                    </a:p>
                  </a:txBody>
                  <a:tcPr/>
                </a:tc>
                <a:tc>
                  <a:txBody>
                    <a:bodyPr/>
                    <a:lstStyle/>
                    <a:p>
                      <a:r>
                        <a:rPr lang="en-US" sz="4000" dirty="0"/>
                        <a:t>-8</a:t>
                      </a:r>
                    </a:p>
                  </a:txBody>
                  <a:tcPr/>
                </a:tc>
                <a:extLst>
                  <a:ext uri="{0D108BD9-81ED-4DB2-BD59-A6C34878D82A}">
                    <a16:rowId xmlns:a16="http://schemas.microsoft.com/office/drawing/2014/main" val="426359880"/>
                  </a:ext>
                </a:extLst>
              </a:tr>
              <a:tr h="445889">
                <a:tc>
                  <a:txBody>
                    <a:bodyPr/>
                    <a:lstStyle/>
                    <a:p>
                      <a:r>
                        <a:rPr lang="en-US" sz="4000" dirty="0"/>
                        <a:t>…</a:t>
                      </a:r>
                    </a:p>
                  </a:txBody>
                  <a:tcPr/>
                </a:tc>
                <a:tc>
                  <a:txBody>
                    <a:bodyPr/>
                    <a:lstStyle/>
                    <a:p>
                      <a:r>
                        <a:rPr lang="en-US" sz="4000" dirty="0"/>
                        <a:t>…</a:t>
                      </a:r>
                    </a:p>
                  </a:txBody>
                  <a:tcPr/>
                </a:tc>
                <a:extLst>
                  <a:ext uri="{0D108BD9-81ED-4DB2-BD59-A6C34878D82A}">
                    <a16:rowId xmlns:a16="http://schemas.microsoft.com/office/drawing/2014/main" val="2893743440"/>
                  </a:ext>
                </a:extLst>
              </a:tr>
              <a:tr h="445889">
                <a:tc>
                  <a:txBody>
                    <a:bodyPr/>
                    <a:lstStyle/>
                    <a:p>
                      <a:r>
                        <a:rPr lang="en-US" sz="4000" dirty="0"/>
                        <a:t>1111</a:t>
                      </a:r>
                    </a:p>
                  </a:txBody>
                  <a:tcPr/>
                </a:tc>
                <a:tc>
                  <a:txBody>
                    <a:bodyPr/>
                    <a:lstStyle/>
                    <a:p>
                      <a:r>
                        <a:rPr lang="en-US" sz="4000" dirty="0"/>
                        <a:t>-1</a:t>
                      </a:r>
                    </a:p>
                  </a:txBody>
                  <a:tcPr/>
                </a:tc>
                <a:extLst>
                  <a:ext uri="{0D108BD9-81ED-4DB2-BD59-A6C34878D82A}">
                    <a16:rowId xmlns:a16="http://schemas.microsoft.com/office/drawing/2014/main" val="493359733"/>
                  </a:ext>
                </a:extLst>
              </a:tr>
            </a:tbl>
          </a:graphicData>
        </a:graphic>
      </p:graphicFrame>
      <p:sp>
        <p:nvSpPr>
          <p:cNvPr id="44" name="Title 1">
            <a:extLst>
              <a:ext uri="{FF2B5EF4-FFF2-40B4-BE49-F238E27FC236}">
                <a16:creationId xmlns:a16="http://schemas.microsoft.com/office/drawing/2014/main" id="{F3B83F8D-3751-55A9-1FF9-299CD4C56552}"/>
              </a:ext>
            </a:extLst>
          </p:cNvPr>
          <p:cNvSpPr txBox="1">
            <a:spLocks/>
          </p:cNvSpPr>
          <p:nvPr/>
        </p:nvSpPr>
        <p:spPr bwMode="auto">
          <a:xfrm>
            <a:off x="5791200" y="370080"/>
            <a:ext cx="8405982"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a:lstStyle>
          <a:p>
            <a:r>
              <a:rPr lang="en-US" kern="0" dirty="0"/>
              <a:t>4 bit </a:t>
            </a:r>
          </a:p>
        </p:txBody>
      </p:sp>
    </p:spTree>
    <p:extLst>
      <p:ext uri="{BB962C8B-B14F-4D97-AF65-F5344CB8AC3E}">
        <p14:creationId xmlns:p14="http://schemas.microsoft.com/office/powerpoint/2010/main" val="68741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1"/>
            </p:custDataLst>
          </p:nvPr>
        </p:nvSpPr>
        <p:spPr/>
        <p:txBody>
          <a:bodyPr/>
          <a:lstStyle/>
          <a:p>
            <a:pPr eaLnBrk="1" hangingPunct="1"/>
            <a:r>
              <a:rPr lang="en-US" dirty="0">
                <a:ea typeface="ＭＳ Ｐゴシック" pitchFamily="34" charset="-128"/>
                <a:cs typeface="ＭＳ Ｐゴシック" pitchFamily="34" charset="-128"/>
              </a:rPr>
              <a:t>Sign Extension</a:t>
            </a:r>
          </a:p>
        </p:txBody>
      </p:sp>
      <mc:AlternateContent xmlns:mc="http://schemas.openxmlformats.org/markup-compatibility/2006" xmlns:a14="http://schemas.microsoft.com/office/drawing/2010/main">
        <mc:Choice Requires="a14">
          <p:sp>
            <p:nvSpPr>
              <p:cNvPr id="56323" name="Rectangle 3"/>
              <p:cNvSpPr>
                <a:spLocks noGrp="1" noChangeArrowheads="1"/>
              </p:cNvSpPr>
              <p:nvPr>
                <p:ph idx="1"/>
                <p:custDataLst>
                  <p:tags r:id="rId2"/>
                </p:custDataLst>
              </p:nvPr>
            </p:nvSpPr>
            <p:spPr/>
            <p:txBody>
              <a:bodyPr/>
              <a:lstStyle/>
              <a:p>
                <a:r>
                  <a:rPr lang="en-US" b="1" dirty="0"/>
                  <a:t>Task:</a:t>
                </a:r>
                <a:r>
                  <a:rPr lang="en-US" dirty="0"/>
                  <a:t>  Given a </a:t>
                </a:r>
                <a14:m>
                  <m:oMath xmlns:m="http://schemas.openxmlformats.org/officeDocument/2006/math">
                    <m:r>
                      <a:rPr lang="en-US" i="1" dirty="0" smtClean="0">
                        <a:latin typeface="Cambria Math" panose="02040503050406030204" pitchFamily="18" charset="0"/>
                      </a:rPr>
                      <m:t>𝑤</m:t>
                    </m:r>
                  </m:oMath>
                </a14:m>
                <a:r>
                  <a:rPr lang="en-US" dirty="0"/>
                  <a:t>-bit signed integer </a:t>
                </a:r>
                <a14:m>
                  <m:oMath xmlns:m="http://schemas.openxmlformats.org/officeDocument/2006/math">
                    <m:r>
                      <m:rPr>
                        <m:sty m:val="p"/>
                      </m:rPr>
                      <a:rPr lang="en-US" b="0" i="0" dirty="0" smtClean="0">
                        <a:latin typeface="Cambria Math" panose="02040503050406030204" pitchFamily="18" charset="0"/>
                      </a:rPr>
                      <m:t>X</m:t>
                    </m:r>
                  </m:oMath>
                </a14:m>
                <a:r>
                  <a:rPr lang="en-US" dirty="0"/>
                  <a:t>, convert it to </a:t>
                </a:r>
                <a14:m>
                  <m:oMath xmlns:m="http://schemas.openxmlformats.org/officeDocument/2006/math">
                    <m:r>
                      <a:rPr lang="en-US" i="1" dirty="0" smtClean="0">
                        <a:latin typeface="Cambria Math" panose="02040503050406030204" pitchFamily="18" charset="0"/>
                      </a:rPr>
                      <m:t>𝑤</m:t>
                    </m:r>
                  </m:oMath>
                </a14:m>
                <a:r>
                  <a:rPr lang="en-US" i="0" dirty="0">
                    <a:latin typeface="+mj-lt"/>
                  </a:rPr>
                  <a:t>+</a:t>
                </a:r>
                <a14:m>
                  <m:oMath xmlns:m="http://schemas.openxmlformats.org/officeDocument/2006/math">
                    <m:r>
                      <a:rPr lang="en-US" i="1" dirty="0" smtClean="0">
                        <a:latin typeface="Cambria Math" panose="02040503050406030204" pitchFamily="18" charset="0"/>
                      </a:rPr>
                      <m:t>𝑘</m:t>
                    </m:r>
                  </m:oMath>
                </a14:m>
                <a:r>
                  <a:rPr lang="en-US" dirty="0"/>
                  <a:t>-bit signed integer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r>
                  <a:rPr lang="en-US" dirty="0"/>
                  <a:t> </a:t>
                </a:r>
                <a:r>
                  <a:rPr lang="en-US" i="1" dirty="0"/>
                  <a:t>with the same value</a:t>
                </a:r>
                <a:endParaRPr lang="en-US" dirty="0"/>
              </a:p>
              <a:p>
                <a:pPr eaLnBrk="1" hangingPunct="1"/>
                <a:r>
                  <a:rPr lang="en-US" b="1" dirty="0">
                    <a:solidFill>
                      <a:srgbClr val="FF0000"/>
                    </a:solidFill>
                    <a:ea typeface="ＭＳ Ｐゴシック" pitchFamily="34" charset="-128"/>
                    <a:cs typeface="ＭＳ Ｐゴシック" pitchFamily="34" charset="-128"/>
                  </a:rPr>
                  <a:t>Rule:</a:t>
                </a:r>
                <a:r>
                  <a:rPr lang="en-US" dirty="0">
                    <a:solidFill>
                      <a:srgbClr val="FF0000"/>
                    </a:solidFill>
                    <a:ea typeface="ＭＳ Ｐゴシック" pitchFamily="34" charset="-128"/>
                    <a:cs typeface="ＭＳ Ｐゴシック" pitchFamily="34" charset="-128"/>
                  </a:rPr>
                  <a:t>  Add</a:t>
                </a:r>
                <a:r>
                  <a:rPr 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a:solidFill>
                      <a:srgbClr val="FF0000"/>
                    </a:solidFill>
                  </a:rPr>
                  <a:t> copies of sign bit</a:t>
                </a:r>
              </a:p>
              <a:p>
                <a:pPr lvl="1" eaLnBrk="1" hangingPunct="1"/>
                <a:r>
                  <a:rPr lang="en-US" dirty="0">
                    <a:cs typeface="Calibri" panose="020F0502020204030204" pitchFamily="34" charset="0"/>
                  </a:rPr>
                  <a:t>Let </a:t>
                </a:r>
                <a14:m>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𝑥</m:t>
                        </m:r>
                      </m:e>
                      <m:sub>
                        <m:r>
                          <a:rPr lang="en-US" b="0" i="1" smtClean="0">
                            <a:latin typeface="Cambria Math" panose="02040503050406030204" pitchFamily="18" charset="0"/>
                            <a:cs typeface="Calibri" panose="020F0502020204030204" pitchFamily="34" charset="0"/>
                          </a:rPr>
                          <m:t>𝑖</m:t>
                        </m:r>
                      </m:sub>
                    </m:sSub>
                  </m:oMath>
                </a14:m>
                <a:r>
                  <a:rPr lang="en-US" b="0" dirty="0">
                    <a:cs typeface="Calibri" panose="020F0502020204030204" pitchFamily="34" charset="0"/>
                  </a:rPr>
                  <a:t> be the </a:t>
                </a:r>
                <a14:m>
                  <m:oMath xmlns:m="http://schemas.openxmlformats.org/officeDocument/2006/math">
                    <m:r>
                      <a:rPr lang="en-US" b="0" i="1" smtClean="0">
                        <a:latin typeface="Cambria Math" panose="02040503050406030204" pitchFamily="18" charset="0"/>
                        <a:cs typeface="Calibri" panose="020F0502020204030204" pitchFamily="34" charset="0"/>
                      </a:rPr>
                      <m:t>𝑖</m:t>
                    </m:r>
                  </m:oMath>
                </a14:m>
                <a:r>
                  <a:rPr lang="en-US" b="0" dirty="0">
                    <a:cs typeface="Calibri" panose="020F0502020204030204" pitchFamily="34" charset="0"/>
                  </a:rPr>
                  <a:t>-</a:t>
                </a:r>
                <a:r>
                  <a:rPr lang="en-US" b="0" dirty="0" err="1">
                    <a:cs typeface="Calibri" panose="020F0502020204030204" pitchFamily="34" charset="0"/>
                  </a:rPr>
                  <a:t>th</a:t>
                </a:r>
                <a:r>
                  <a:rPr lang="en-US" b="0" dirty="0">
                    <a:cs typeface="Calibri" panose="020F0502020204030204" pitchFamily="34" charset="0"/>
                  </a:rPr>
                  <a:t> digit of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X</m:t>
                    </m:r>
                  </m:oMath>
                </a14:m>
                <a:r>
                  <a:rPr lang="en-US" b="0" dirty="0">
                    <a:cs typeface="Calibri" panose="020F0502020204030204" pitchFamily="34" charset="0"/>
                  </a:rPr>
                  <a:t> in binary</a:t>
                </a:r>
              </a:p>
              <a:p>
                <a:pPr lvl="1" eaLnBrk="1" hangingPunct="1"/>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𝑤</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𝑤</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𝑤</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𝑤</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endParaRPr lang="en-US" dirty="0"/>
              </a:p>
              <a:p>
                <a:pPr eaLnBrk="1" hangingPunct="1"/>
                <a:endParaRPr lang="en-US" dirty="0">
                  <a:ea typeface="ＭＳ Ｐゴシック" pitchFamily="34" charset="-128"/>
                  <a:cs typeface="ＭＳ Ｐゴシック" pitchFamily="34" charset="-128"/>
                </a:endParaRPr>
              </a:p>
            </p:txBody>
          </p:sp>
        </mc:Choice>
        <mc:Fallback xmlns="">
          <p:sp>
            <p:nvSpPr>
              <p:cNvPr id="56323" name="Rectangle 3"/>
              <p:cNvSpPr>
                <a:spLocks noGrp="1" noRot="1" noChangeAspect="1" noMove="1" noResize="1" noEditPoints="1" noAdjustHandles="1" noChangeArrowheads="1" noChangeShapeType="1" noTextEdit="1"/>
              </p:cNvSpPr>
              <p:nvPr>
                <p:ph idx="1"/>
                <p:custDataLst>
                  <p:tags r:id="rId46"/>
                </p:custDataLst>
              </p:nvPr>
            </p:nvSpPr>
            <p:spPr>
              <a:blipFill rotWithShape="0">
                <a:blip r:embed="rId47"/>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pPr>
              <a:defRPr/>
            </a:pPr>
            <a:fld id="{9FDB4C98-D2E6-A74A-9C3E-4BF05FFA5297}" type="slidenum">
              <a:rPr lang="en-US" smtClean="0"/>
              <a:pPr>
                <a:defRPr/>
              </a:pPr>
              <a:t>79</a:t>
            </a:fld>
            <a:endParaRPr lang="en-US" dirty="0"/>
          </a:p>
        </p:txBody>
      </p:sp>
      <mc:AlternateContent xmlns:mc="http://schemas.openxmlformats.org/markup-compatibility/2006" xmlns:a14="http://schemas.microsoft.com/office/drawing/2010/main">
        <mc:Choice Requires="a14">
          <p:sp>
            <p:nvSpPr>
              <p:cNvPr id="56328" name="Rectangle 5"/>
              <p:cNvSpPr>
                <a:spLocks noChangeArrowheads="1"/>
              </p:cNvSpPr>
              <p:nvPr>
                <p:custDataLst>
                  <p:tags r:id="rId4"/>
                </p:custDataLst>
              </p:nvPr>
            </p:nvSpPr>
            <p:spPr bwMode="auto">
              <a:xfrm>
                <a:off x="1934707" y="3884893"/>
                <a:ext cx="1525545" cy="335989"/>
              </a:xfrm>
              <a:prstGeom prst="rect">
                <a:avLst/>
              </a:prstGeom>
              <a:noFill/>
              <a:ln w="25400">
                <a:noFill/>
                <a:miter lim="800000"/>
                <a:headEnd/>
                <a:tailEnd/>
              </a:ln>
            </p:spPr>
            <p:txBody>
              <a:bodyPr wrap="none" lIns="90487" tIns="44450" rIns="90487" bIns="44450">
                <a:prstTxWarp prst="textNoShape">
                  <a:avLst/>
                </a:prstTxWarp>
                <a:spAutoFit/>
              </a:bodyPr>
              <a:lstStyle/>
              <a:p>
                <a:pPr>
                  <a:lnSpc>
                    <a:spcPct val="100000"/>
                  </a:lnSpc>
                </a:pPr>
                <a14:m>
                  <m:oMath xmlns:m="http://schemas.openxmlformats.org/officeDocument/2006/math">
                    <m:r>
                      <a:rPr lang="en-US" sz="1600" i="1" dirty="0" smtClean="0">
                        <a:latin typeface="Cambria Math" panose="02040503050406030204" pitchFamily="18" charset="0"/>
                        <a:cs typeface="Calibri" panose="020F0502020204030204" pitchFamily="34" charset="0"/>
                      </a:rPr>
                      <m:t>𝑘</m:t>
                    </m:r>
                  </m:oMath>
                </a14:m>
                <a:r>
                  <a:rPr lang="en-US" sz="1600" dirty="0">
                    <a:latin typeface="Calibri" panose="020F0502020204030204" pitchFamily="34" charset="0"/>
                    <a:cs typeface="Calibri" panose="020F0502020204030204" pitchFamily="34" charset="0"/>
                  </a:rPr>
                  <a:t> copies of MSB</a:t>
                </a:r>
              </a:p>
            </p:txBody>
          </p:sp>
        </mc:Choice>
        <mc:Fallback xmlns="">
          <p:sp>
            <p:nvSpPr>
              <p:cNvPr id="56328" name="Rectangle 5"/>
              <p:cNvSpPr>
                <a:spLocks noRot="1" noChangeAspect="1" noMove="1" noResize="1" noEditPoints="1" noAdjustHandles="1" noChangeArrowheads="1" noChangeShapeType="1" noTextEdit="1"/>
              </p:cNvSpPr>
              <p:nvPr>
                <p:custDataLst>
                  <p:tags r:id="rId48"/>
                </p:custDataLst>
              </p:nvPr>
            </p:nvSpPr>
            <p:spPr bwMode="auto">
              <a:xfrm>
                <a:off x="1934707" y="3884893"/>
                <a:ext cx="1525545" cy="335989"/>
              </a:xfrm>
              <a:prstGeom prst="rect">
                <a:avLst/>
              </a:prstGeom>
              <a:blipFill rotWithShape="0">
                <a:blip r:embed="rId49"/>
                <a:stretch>
                  <a:fillRect t="-5455" r="-797" b="-23636"/>
                </a:stretch>
              </a:blipFill>
              <a:ln w="25400">
                <a:noFill/>
                <a:miter lim="800000"/>
                <a:headEnd/>
                <a:tailEnd/>
              </a:ln>
            </p:spPr>
            <p:txBody>
              <a:bodyPr/>
              <a:lstStyle/>
              <a:p>
                <a:r>
                  <a:rPr lang="en-US">
                    <a:noFill/>
                  </a:rPr>
                  <a:t> </a:t>
                </a:r>
              </a:p>
            </p:txBody>
          </p:sp>
        </mc:Fallback>
      </mc:AlternateContent>
      <p:sp>
        <p:nvSpPr>
          <p:cNvPr id="2" name="Left Brace 1"/>
          <p:cNvSpPr/>
          <p:nvPr/>
        </p:nvSpPr>
        <p:spPr bwMode="auto">
          <a:xfrm rot="16200000">
            <a:off x="2560320" y="2880360"/>
            <a:ext cx="274320" cy="1828800"/>
          </a:xfrm>
          <a:prstGeom prst="leftBrace">
            <a:avLst/>
          </a:prstGeom>
          <a:noFill/>
          <a:ln w="254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Left Brace 50"/>
          <p:cNvSpPr/>
          <p:nvPr/>
        </p:nvSpPr>
        <p:spPr bwMode="auto">
          <a:xfrm rot="16200000">
            <a:off x="4901737" y="2468880"/>
            <a:ext cx="274320" cy="26517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nvGrpSpPr>
          <p:cNvPr id="6" name="Group 5"/>
          <p:cNvGrpSpPr/>
          <p:nvPr/>
        </p:nvGrpSpPr>
        <p:grpSpPr>
          <a:xfrm>
            <a:off x="3474720" y="4114800"/>
            <a:ext cx="4992688" cy="2204601"/>
            <a:chOff x="2101850" y="4389120"/>
            <a:chExt cx="4992688" cy="2204601"/>
          </a:xfrm>
        </p:grpSpPr>
        <p:grpSp>
          <p:nvGrpSpPr>
            <p:cNvPr id="56330" name="Group 7"/>
            <p:cNvGrpSpPr>
              <a:grpSpLocks/>
            </p:cNvGrpSpPr>
            <p:nvPr/>
          </p:nvGrpSpPr>
          <p:grpSpPr bwMode="auto">
            <a:xfrm>
              <a:off x="2101850" y="4616450"/>
              <a:ext cx="4984750" cy="1763712"/>
              <a:chOff x="1516" y="2563"/>
              <a:chExt cx="3140" cy="1111"/>
            </a:xfrm>
          </p:grpSpPr>
          <p:grpSp>
            <p:nvGrpSpPr>
              <p:cNvPr id="56337" name="Group 8"/>
              <p:cNvGrpSpPr>
                <a:grpSpLocks/>
              </p:cNvGrpSpPr>
              <p:nvPr/>
            </p:nvGrpSpPr>
            <p:grpSpPr bwMode="auto">
              <a:xfrm>
                <a:off x="2928" y="2633"/>
                <a:ext cx="1728" cy="144"/>
                <a:chOff x="2928" y="2633"/>
                <a:chExt cx="1728" cy="144"/>
              </a:xfrm>
            </p:grpSpPr>
            <p:sp>
              <p:nvSpPr>
                <p:cNvPr id="28714" name="Rectangle 9"/>
                <p:cNvSpPr>
                  <a:spLocks noChangeArrowheads="1"/>
                </p:cNvSpPr>
                <p:nvPr>
                  <p:custDataLst>
                    <p:tags r:id="rId37"/>
                  </p:custDataLst>
                </p:nvPr>
              </p:nvSpPr>
              <p:spPr bwMode="auto">
                <a:xfrm>
                  <a:off x="2928" y="2633"/>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buFont typeface="Times New Roman" charset="0"/>
                    <a:buNone/>
                    <a:defRPr/>
                  </a:pPr>
                  <a:endParaRPr lang="en-US">
                    <a:latin typeface="Helvetica Neue Regular" charset="0"/>
                    <a:ea typeface="+mn-ea"/>
                    <a:cs typeface="+mn-cs"/>
                  </a:endParaRPr>
                </a:p>
              </p:txBody>
            </p:sp>
            <p:sp>
              <p:nvSpPr>
                <p:cNvPr id="56366" name="Rectangle 10"/>
                <p:cNvSpPr>
                  <a:spLocks noChangeArrowheads="1"/>
                </p:cNvSpPr>
                <p:nvPr>
                  <p:custDataLst>
                    <p:tags r:id="rId38"/>
                  </p:custDataLst>
                </p:nvPr>
              </p:nvSpPr>
              <p:spPr bwMode="auto">
                <a:xfrm>
                  <a:off x="3072" y="2633"/>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7" name="Rectangle 11"/>
                <p:cNvSpPr>
                  <a:spLocks noChangeArrowheads="1"/>
                </p:cNvSpPr>
                <p:nvPr>
                  <p:custDataLst>
                    <p:tags r:id="rId39"/>
                  </p:custDataLst>
                </p:nvPr>
              </p:nvSpPr>
              <p:spPr bwMode="auto">
                <a:xfrm>
                  <a:off x="3216" y="2633"/>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8" name="Rectangle 12"/>
                <p:cNvSpPr>
                  <a:spLocks noChangeArrowheads="1"/>
                </p:cNvSpPr>
                <p:nvPr>
                  <p:custDataLst>
                    <p:tags r:id="rId40"/>
                  </p:custDataLst>
                </p:nvPr>
              </p:nvSpPr>
              <p:spPr bwMode="auto">
                <a:xfrm>
                  <a:off x="4224" y="2633"/>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9" name="Rectangle 13"/>
                <p:cNvSpPr>
                  <a:spLocks noChangeArrowheads="1"/>
                </p:cNvSpPr>
                <p:nvPr>
                  <p:custDataLst>
                    <p:tags r:id="rId41"/>
                  </p:custDataLst>
                </p:nvPr>
              </p:nvSpPr>
              <p:spPr bwMode="auto">
                <a:xfrm>
                  <a:off x="4368" y="2633"/>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70" name="Rectangle 14"/>
                <p:cNvSpPr>
                  <a:spLocks noChangeArrowheads="1"/>
                </p:cNvSpPr>
                <p:nvPr>
                  <p:custDataLst>
                    <p:tags r:id="rId42"/>
                  </p:custDataLst>
                </p:nvPr>
              </p:nvSpPr>
              <p:spPr bwMode="auto">
                <a:xfrm>
                  <a:off x="4512" y="2633"/>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71" name="Rectangle 15"/>
                <p:cNvSpPr>
                  <a:spLocks noChangeArrowheads="1"/>
                </p:cNvSpPr>
                <p:nvPr>
                  <p:custDataLst>
                    <p:tags r:id="rId43"/>
                  </p:custDataLst>
                </p:nvPr>
              </p:nvSpPr>
              <p:spPr bwMode="auto">
                <a:xfrm>
                  <a:off x="3360" y="2633"/>
                  <a:ext cx="86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r>
                    <a:rPr lang="en-US" dirty="0">
                      <a:latin typeface="Helvetica Neue Regular" charset="0"/>
                    </a:rPr>
                    <a:t>• • •</a:t>
                  </a:r>
                </a:p>
              </p:txBody>
            </p:sp>
          </p:grpSp>
          <mc:AlternateContent xmlns:mc="http://schemas.openxmlformats.org/markup-compatibility/2006" xmlns:a14="http://schemas.microsoft.com/office/drawing/2010/main">
            <mc:Choice Requires="a14">
              <p:sp>
                <p:nvSpPr>
                  <p:cNvPr id="56338" name="Rectangle 16"/>
                  <p:cNvSpPr>
                    <a:spLocks noChangeArrowheads="1"/>
                  </p:cNvSpPr>
                  <p:nvPr>
                    <p:custDataLst>
                      <p:tags r:id="rId12"/>
                    </p:custDataLst>
                  </p:nvPr>
                </p:nvSpPr>
                <p:spPr bwMode="auto">
                  <a:xfrm>
                    <a:off x="2678" y="2563"/>
                    <a:ext cx="264" cy="285"/>
                  </a:xfrm>
                  <a:prstGeom prst="rect">
                    <a:avLst/>
                  </a:prstGeom>
                  <a:noFill/>
                  <a:ln w="25400">
                    <a:noFill/>
                    <a:miter lim="800000"/>
                    <a:headEnd/>
                    <a:tailEnd/>
                  </a:ln>
                </p:spPr>
                <p:txBody>
                  <a:bodyPr wrap="none">
                    <a:prstTxWarp prst="textNoShape">
                      <a:avLst/>
                    </a:prstTxWarp>
                    <a:spAutoFit/>
                  </a:bodyPr>
                  <a:lstStyle/>
                  <a:p>
                    <a:pPr algn="ctr">
                      <a:lnSpc>
                        <a:spcPct val="100000"/>
                      </a:lnSpc>
                    </a:pPr>
                    <a14:m>
                      <m:oMath xmlns:m="http://schemas.openxmlformats.org/officeDocument/2006/math">
                        <m:r>
                          <m:rPr>
                            <m:sty m:val="p"/>
                          </m:rPr>
                          <a:rPr lang="en-US" sz="2400" i="0" dirty="0" smtClean="0">
                            <a:latin typeface="Cambria Math" panose="02040503050406030204" pitchFamily="18" charset="0"/>
                          </a:rPr>
                          <m:t>X</m:t>
                        </m:r>
                      </m:oMath>
                    </a14:m>
                    <a:r>
                      <a:rPr lang="en-US" dirty="0">
                        <a:latin typeface="Times" pitchFamily="34" charset="0"/>
                      </a:rPr>
                      <a:t> </a:t>
                    </a:r>
                    <a:endParaRPr lang="en-US" dirty="0">
                      <a:latin typeface="Symbol" pitchFamily="34" charset="2"/>
                    </a:endParaRPr>
                  </a:p>
                </p:txBody>
              </p:sp>
            </mc:Choice>
            <mc:Fallback xmlns="">
              <p:sp>
                <p:nvSpPr>
                  <p:cNvPr id="56338" name="Rectangle 16"/>
                  <p:cNvSpPr>
                    <a:spLocks noRot="1" noChangeAspect="1" noMove="1" noResize="1" noEditPoints="1" noAdjustHandles="1" noChangeArrowheads="1" noChangeShapeType="1" noTextEdit="1"/>
                  </p:cNvSpPr>
                  <p:nvPr>
                    <p:custDataLst>
                      <p:tags r:id="rId50"/>
                    </p:custDataLst>
                  </p:nvPr>
                </p:nvSpPr>
                <p:spPr bwMode="auto">
                  <a:xfrm>
                    <a:off x="2678" y="2563"/>
                    <a:ext cx="264" cy="285"/>
                  </a:xfrm>
                  <a:prstGeom prst="rect">
                    <a:avLst/>
                  </a:prstGeom>
                  <a:blipFill rotWithShape="0">
                    <a:blip r:embed="rId51"/>
                    <a:stretch>
                      <a:fillRect l="-4412"/>
                    </a:stretch>
                  </a:blipFill>
                  <a:ln w="254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339" name="Rectangle 17"/>
                  <p:cNvSpPr>
                    <a:spLocks noChangeArrowheads="1"/>
                  </p:cNvSpPr>
                  <p:nvPr>
                    <p:custDataLst>
                      <p:tags r:id="rId13"/>
                    </p:custDataLst>
                  </p:nvPr>
                </p:nvSpPr>
                <p:spPr bwMode="auto">
                  <a:xfrm>
                    <a:off x="1516" y="3383"/>
                    <a:ext cx="317" cy="291"/>
                  </a:xfrm>
                  <a:prstGeom prst="rect">
                    <a:avLst/>
                  </a:prstGeom>
                  <a:noFill/>
                  <a:ln w="25400">
                    <a:noFill/>
                    <a:miter lim="800000"/>
                    <a:headEnd/>
                    <a:tailEnd/>
                  </a:ln>
                </p:spPr>
                <p:txBody>
                  <a:bodyPr wrap="none">
                    <a:prstTxWarp prst="textNoShape">
                      <a:avLst/>
                    </a:prstTxWarp>
                    <a:spAutoFi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sz="2400" i="0" dirty="0" smtClean="0">
                              <a:latin typeface="Cambria Math" panose="02040503050406030204" pitchFamily="18" charset="0"/>
                            </a:rPr>
                            <m:t>X</m:t>
                          </m:r>
                          <m:r>
                            <a:rPr lang="en-US" sz="2400" i="0" dirty="0" smtClean="0">
                              <a:latin typeface="Cambria Math" panose="02040503050406030204" pitchFamily="18" charset="0"/>
                            </a:rPr>
                            <m:t>ʹ</m:t>
                          </m:r>
                        </m:oMath>
                      </m:oMathPara>
                    </a14:m>
                    <a:endParaRPr lang="en-US" sz="2400" dirty="0"/>
                  </a:p>
                </p:txBody>
              </p:sp>
            </mc:Choice>
            <mc:Fallback xmlns="">
              <p:sp>
                <p:nvSpPr>
                  <p:cNvPr id="56339" name="Rectangle 17"/>
                  <p:cNvSpPr>
                    <a:spLocks noRot="1" noChangeAspect="1" noMove="1" noResize="1" noEditPoints="1" noAdjustHandles="1" noChangeArrowheads="1" noChangeShapeType="1" noTextEdit="1"/>
                  </p:cNvSpPr>
                  <p:nvPr>
                    <p:custDataLst>
                      <p:tags r:id="rId52"/>
                    </p:custDataLst>
                  </p:nvPr>
                </p:nvSpPr>
                <p:spPr bwMode="auto">
                  <a:xfrm>
                    <a:off x="1516" y="3383"/>
                    <a:ext cx="317" cy="291"/>
                  </a:xfrm>
                  <a:prstGeom prst="rect">
                    <a:avLst/>
                  </a:prstGeom>
                  <a:blipFill rotWithShape="0">
                    <a:blip r:embed="rId53"/>
                    <a:stretch>
                      <a:fillRect/>
                    </a:stretch>
                  </a:blipFill>
                  <a:ln w="25400">
                    <a:noFill/>
                    <a:miter lim="800000"/>
                    <a:headEnd/>
                    <a:tailEnd/>
                  </a:ln>
                </p:spPr>
                <p:txBody>
                  <a:bodyPr/>
                  <a:lstStyle/>
                  <a:p>
                    <a:r>
                      <a:rPr lang="en-US">
                        <a:noFill/>
                      </a:rPr>
                      <a:t> </a:t>
                    </a:r>
                  </a:p>
                </p:txBody>
              </p:sp>
            </mc:Fallback>
          </mc:AlternateContent>
          <p:sp>
            <p:nvSpPr>
              <p:cNvPr id="56340" name="Line 18"/>
              <p:cNvSpPr>
                <a:spLocks noChangeShapeType="1"/>
              </p:cNvSpPr>
              <p:nvPr>
                <p:custDataLst>
                  <p:tags r:id="rId14"/>
                </p:custDataLst>
              </p:nvPr>
            </p:nvSpPr>
            <p:spPr bwMode="auto">
              <a:xfrm>
                <a:off x="2997" y="2823"/>
                <a:ext cx="0"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1" name="Line 19"/>
              <p:cNvSpPr>
                <a:spLocks noChangeShapeType="1"/>
              </p:cNvSpPr>
              <p:nvPr>
                <p:custDataLst>
                  <p:tags r:id="rId15"/>
                </p:custDataLst>
              </p:nvPr>
            </p:nvSpPr>
            <p:spPr bwMode="auto">
              <a:xfrm flipH="1">
                <a:off x="2870" y="2823"/>
                <a:ext cx="127"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grpSp>
            <p:nvGrpSpPr>
              <p:cNvPr id="56342" name="Group 20"/>
              <p:cNvGrpSpPr>
                <a:grpSpLocks/>
              </p:cNvGrpSpPr>
              <p:nvPr/>
            </p:nvGrpSpPr>
            <p:grpSpPr bwMode="auto">
              <a:xfrm>
                <a:off x="1824" y="3456"/>
                <a:ext cx="2832" cy="144"/>
                <a:chOff x="1824" y="3456"/>
                <a:chExt cx="2832" cy="144"/>
              </a:xfrm>
            </p:grpSpPr>
            <p:sp>
              <p:nvSpPr>
                <p:cNvPr id="28701" name="Rectangle 21"/>
                <p:cNvSpPr>
                  <a:spLocks noChangeArrowheads="1"/>
                </p:cNvSpPr>
                <p:nvPr>
                  <p:custDataLst>
                    <p:tags r:id="rId25"/>
                  </p:custDataLst>
                </p:nvPr>
              </p:nvSpPr>
              <p:spPr bwMode="auto">
                <a:xfrm>
                  <a:off x="2112" y="3456"/>
                  <a:ext cx="528" cy="144"/>
                </a:xfrm>
                <a:prstGeom prst="rect">
                  <a:avLst/>
                </a:prstGeom>
                <a:solidFill>
                  <a:schemeClr val="accent2">
                    <a:lumMod val="40000"/>
                    <a:lumOff val="60000"/>
                  </a:schemeClr>
                </a:solidFill>
                <a:ln w="25400">
                  <a:solidFill>
                    <a:schemeClr val="tx1"/>
                  </a:solidFill>
                  <a:miter lim="800000"/>
                  <a:headEnd/>
                  <a:tailEnd/>
                </a:ln>
              </p:spPr>
              <p:txBody>
                <a:bodyPr wrap="none" anchor="ctr">
                  <a:prstTxWarp prst="textNoShape">
                    <a:avLst/>
                  </a:prstTxWarp>
                </a:bodyPr>
                <a:lstStyle/>
                <a:p>
                  <a:pPr algn="ctr">
                    <a:lnSpc>
                      <a:spcPct val="100000"/>
                    </a:lnSpc>
                    <a:buFont typeface="Times New Roman" pitchFamily="-109" charset="0"/>
                    <a:buNone/>
                    <a:defRPr/>
                  </a:pPr>
                  <a:r>
                    <a:rPr lang="en-US">
                      <a:latin typeface="Helvetica Neue Regular" charset="0"/>
                      <a:ea typeface="DejaVu Sans" charset="0"/>
                      <a:cs typeface="DejaVu Sans" charset="0"/>
                    </a:rPr>
                    <a:t>• • •</a:t>
                  </a:r>
                </a:p>
              </p:txBody>
            </p:sp>
            <p:sp>
              <p:nvSpPr>
                <p:cNvPr id="28702" name="Rectangle 22"/>
                <p:cNvSpPr>
                  <a:spLocks noChangeArrowheads="1"/>
                </p:cNvSpPr>
                <p:nvPr>
                  <p:custDataLst>
                    <p:tags r:id="rId26"/>
                  </p:custDataLst>
                </p:nvPr>
              </p:nvSpPr>
              <p:spPr bwMode="auto">
                <a:xfrm>
                  <a:off x="278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buFont typeface="Times New Roman" charset="0"/>
                    <a:buNone/>
                    <a:defRPr/>
                  </a:pPr>
                  <a:endParaRPr lang="en-US">
                    <a:latin typeface="Helvetica Neue Regular" charset="0"/>
                    <a:ea typeface="+mn-ea"/>
                    <a:cs typeface="+mn-cs"/>
                  </a:endParaRPr>
                </a:p>
              </p:txBody>
            </p:sp>
            <p:sp>
              <p:nvSpPr>
                <p:cNvPr id="28703" name="Rectangle 23"/>
                <p:cNvSpPr>
                  <a:spLocks noChangeArrowheads="1"/>
                </p:cNvSpPr>
                <p:nvPr>
                  <p:custDataLst>
                    <p:tags r:id="rId27"/>
                  </p:custDataLst>
                </p:nvPr>
              </p:nvSpPr>
              <p:spPr bwMode="auto">
                <a:xfrm>
                  <a:off x="2640"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buFont typeface="Times New Roman" charset="0"/>
                    <a:buNone/>
                    <a:defRPr/>
                  </a:pPr>
                  <a:endParaRPr lang="en-US">
                    <a:latin typeface="Helvetica Neue Regular" charset="0"/>
                    <a:ea typeface="+mn-ea"/>
                    <a:cs typeface="+mn-cs"/>
                  </a:endParaRPr>
                </a:p>
              </p:txBody>
            </p:sp>
            <p:sp>
              <p:nvSpPr>
                <p:cNvPr id="28704" name="Rectangle 24"/>
                <p:cNvSpPr>
                  <a:spLocks noChangeArrowheads="1"/>
                </p:cNvSpPr>
                <p:nvPr>
                  <p:custDataLst>
                    <p:tags r:id="rId28"/>
                  </p:custDataLst>
                </p:nvPr>
              </p:nvSpPr>
              <p:spPr bwMode="auto">
                <a:xfrm>
                  <a:off x="196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buFont typeface="Times New Roman" charset="0"/>
                    <a:buNone/>
                    <a:defRPr/>
                  </a:pPr>
                  <a:endParaRPr lang="en-US">
                    <a:latin typeface="Helvetica Neue Regular" charset="0"/>
                    <a:ea typeface="+mn-ea"/>
                    <a:cs typeface="+mn-cs"/>
                  </a:endParaRPr>
                </a:p>
              </p:txBody>
            </p:sp>
            <p:sp>
              <p:nvSpPr>
                <p:cNvPr id="28705" name="Rectangle 25"/>
                <p:cNvSpPr>
                  <a:spLocks noChangeArrowheads="1"/>
                </p:cNvSpPr>
                <p:nvPr>
                  <p:custDataLst>
                    <p:tags r:id="rId29"/>
                  </p:custDataLst>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buFont typeface="Times New Roman" charset="0"/>
                    <a:buNone/>
                    <a:defRPr/>
                  </a:pPr>
                  <a:endParaRPr lang="en-US">
                    <a:latin typeface="Helvetica Neue Regular" charset="0"/>
                    <a:ea typeface="+mn-ea"/>
                    <a:cs typeface="+mn-cs"/>
                  </a:endParaRPr>
                </a:p>
              </p:txBody>
            </p:sp>
            <p:grpSp>
              <p:nvGrpSpPr>
                <p:cNvPr id="56357"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custDataLst>
                      <p:tags r:id="rId30"/>
                    </p:custDataLst>
                  </p:nvPr>
                </p:nvSpPr>
                <p:spPr bwMode="auto">
                  <a:xfrm>
                    <a:off x="292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buFont typeface="Times New Roman" charset="0"/>
                      <a:buNone/>
                      <a:defRPr/>
                    </a:pPr>
                    <a:endParaRPr lang="en-US">
                      <a:latin typeface="Helvetica Neue Regular" charset="0"/>
                      <a:ea typeface="+mn-ea"/>
                      <a:cs typeface="+mn-cs"/>
                    </a:endParaRPr>
                  </a:p>
                </p:txBody>
              </p:sp>
              <p:sp>
                <p:nvSpPr>
                  <p:cNvPr id="56359" name="Rectangle 28"/>
                  <p:cNvSpPr>
                    <a:spLocks noChangeArrowheads="1"/>
                  </p:cNvSpPr>
                  <p:nvPr>
                    <p:custDataLst>
                      <p:tags r:id="rId31"/>
                    </p:custDataLst>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0" name="Rectangle 29"/>
                  <p:cNvSpPr>
                    <a:spLocks noChangeArrowheads="1"/>
                  </p:cNvSpPr>
                  <p:nvPr>
                    <p:custDataLst>
                      <p:tags r:id="rId32"/>
                    </p:custDataLst>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1" name="Rectangle 30"/>
                  <p:cNvSpPr>
                    <a:spLocks noChangeArrowheads="1"/>
                  </p:cNvSpPr>
                  <p:nvPr>
                    <p:custDataLst>
                      <p:tags r:id="rId33"/>
                    </p:custDataLst>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2" name="Rectangle 31"/>
                  <p:cNvSpPr>
                    <a:spLocks noChangeArrowheads="1"/>
                  </p:cNvSpPr>
                  <p:nvPr>
                    <p:custDataLst>
                      <p:tags r:id="rId34"/>
                    </p:custDataLst>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3" name="Rectangle 32"/>
                  <p:cNvSpPr>
                    <a:spLocks noChangeArrowheads="1"/>
                  </p:cNvSpPr>
                  <p:nvPr>
                    <p:custDataLst>
                      <p:tags r:id="rId35"/>
                    </p:custDataLst>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endParaRPr lang="en-US">
                      <a:latin typeface="Helvetica Neue Regular" charset="0"/>
                    </a:endParaRPr>
                  </a:p>
                </p:txBody>
              </p:sp>
              <p:sp>
                <p:nvSpPr>
                  <p:cNvPr id="56364" name="Rectangle 33"/>
                  <p:cNvSpPr>
                    <a:spLocks noChangeArrowheads="1"/>
                  </p:cNvSpPr>
                  <p:nvPr>
                    <p:custDataLst>
                      <p:tags r:id="rId36"/>
                    </p:custDataLst>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a:lnSpc>
                        <a:spcPct val="100000"/>
                      </a:lnSpc>
                    </a:pPr>
                    <a:r>
                      <a:rPr lang="en-US" dirty="0">
                        <a:latin typeface="Helvetica Neue Regular" charset="0"/>
                      </a:rPr>
                      <a:t>• • •</a:t>
                    </a:r>
                  </a:p>
                </p:txBody>
              </p:sp>
            </p:grpSp>
          </p:grpSp>
          <p:sp>
            <p:nvSpPr>
              <p:cNvPr id="56343" name="Line 34"/>
              <p:cNvSpPr>
                <a:spLocks noChangeShapeType="1"/>
              </p:cNvSpPr>
              <p:nvPr>
                <p:custDataLst>
                  <p:tags r:id="rId16"/>
                </p:custDataLst>
              </p:nvPr>
            </p:nvSpPr>
            <p:spPr bwMode="auto">
              <a:xfrm flipH="1">
                <a:off x="2726" y="2823"/>
                <a:ext cx="271"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4" name="Line 35"/>
              <p:cNvSpPr>
                <a:spLocks noChangeShapeType="1"/>
              </p:cNvSpPr>
              <p:nvPr>
                <p:custDataLst>
                  <p:tags r:id="rId17"/>
                </p:custDataLst>
              </p:nvPr>
            </p:nvSpPr>
            <p:spPr bwMode="auto">
              <a:xfrm flipH="1">
                <a:off x="2064" y="2823"/>
                <a:ext cx="933"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5" name="Line 36"/>
              <p:cNvSpPr>
                <a:spLocks noChangeShapeType="1"/>
              </p:cNvSpPr>
              <p:nvPr>
                <p:custDataLst>
                  <p:tags r:id="rId18"/>
                </p:custDataLst>
              </p:nvPr>
            </p:nvSpPr>
            <p:spPr bwMode="auto">
              <a:xfrm flipH="1">
                <a:off x="1920" y="2823"/>
                <a:ext cx="1077"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6" name="Line 37"/>
              <p:cNvSpPr>
                <a:spLocks noChangeShapeType="1"/>
              </p:cNvSpPr>
              <p:nvPr>
                <p:custDataLst>
                  <p:tags r:id="rId19"/>
                </p:custDataLst>
              </p:nvPr>
            </p:nvSpPr>
            <p:spPr bwMode="auto">
              <a:xfrm>
                <a:off x="3144" y="2823"/>
                <a:ext cx="0"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7" name="Line 38"/>
              <p:cNvSpPr>
                <a:spLocks noChangeShapeType="1"/>
              </p:cNvSpPr>
              <p:nvPr>
                <p:custDataLst>
                  <p:tags r:id="rId20"/>
                </p:custDataLst>
              </p:nvPr>
            </p:nvSpPr>
            <p:spPr bwMode="auto">
              <a:xfrm>
                <a:off x="3294" y="2823"/>
                <a:ext cx="0"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8" name="Line 39"/>
              <p:cNvSpPr>
                <a:spLocks noChangeShapeType="1"/>
              </p:cNvSpPr>
              <p:nvPr>
                <p:custDataLst>
                  <p:tags r:id="rId21"/>
                </p:custDataLst>
              </p:nvPr>
            </p:nvSpPr>
            <p:spPr bwMode="auto">
              <a:xfrm>
                <a:off x="4296" y="2823"/>
                <a:ext cx="0"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49" name="Line 40"/>
              <p:cNvSpPr>
                <a:spLocks noChangeShapeType="1"/>
              </p:cNvSpPr>
              <p:nvPr>
                <p:custDataLst>
                  <p:tags r:id="rId22"/>
                </p:custDataLst>
              </p:nvPr>
            </p:nvSpPr>
            <p:spPr bwMode="auto">
              <a:xfrm>
                <a:off x="4440" y="2823"/>
                <a:ext cx="0"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50" name="Line 41"/>
              <p:cNvSpPr>
                <a:spLocks noChangeShapeType="1"/>
              </p:cNvSpPr>
              <p:nvPr>
                <p:custDataLst>
                  <p:tags r:id="rId23"/>
                </p:custDataLst>
              </p:nvPr>
            </p:nvSpPr>
            <p:spPr bwMode="auto">
              <a:xfrm>
                <a:off x="4584" y="2823"/>
                <a:ext cx="0" cy="576"/>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latin typeface="Helvetica Neue Regular" charset="0"/>
                </a:endParaRPr>
              </a:p>
            </p:txBody>
          </p:sp>
          <p:sp>
            <p:nvSpPr>
              <p:cNvPr id="56351" name="Rectangle 42"/>
              <p:cNvSpPr>
                <a:spLocks noChangeArrowheads="1"/>
              </p:cNvSpPr>
              <p:nvPr>
                <p:custDataLst>
                  <p:tags r:id="rId24"/>
                </p:custDataLst>
              </p:nvPr>
            </p:nvSpPr>
            <p:spPr bwMode="auto">
              <a:xfrm>
                <a:off x="2482" y="3115"/>
                <a:ext cx="297" cy="194"/>
              </a:xfrm>
              <a:prstGeom prst="rect">
                <a:avLst/>
              </a:prstGeom>
              <a:noFill/>
              <a:ln w="25400">
                <a:noFill/>
                <a:miter lim="800000"/>
                <a:headEnd/>
                <a:tailEnd/>
              </a:ln>
            </p:spPr>
            <p:txBody>
              <a:bodyPr wrap="none">
                <a:prstTxWarp prst="textNoShape">
                  <a:avLst/>
                </a:prstTxWarp>
                <a:spAutoFit/>
              </a:bodyPr>
              <a:lstStyle/>
              <a:p>
                <a:pPr>
                  <a:lnSpc>
                    <a:spcPct val="100000"/>
                  </a:lnSpc>
                </a:pPr>
                <a:r>
                  <a:rPr lang="en-US" sz="1400" dirty="0">
                    <a:latin typeface="Helvetica Neue Regular" charset="0"/>
                  </a:rPr>
                  <a:t>• • •</a:t>
                </a:r>
              </a:p>
            </p:txBody>
          </p:sp>
        </p:grpSp>
        <p:grpSp>
          <p:nvGrpSpPr>
            <p:cNvPr id="3" name="Group 2"/>
            <p:cNvGrpSpPr/>
            <p:nvPr/>
          </p:nvGrpSpPr>
          <p:grpSpPr>
            <a:xfrm>
              <a:off x="4351338" y="4389120"/>
              <a:ext cx="2743200" cy="276999"/>
              <a:chOff x="4351338" y="4389120"/>
              <a:chExt cx="2743200" cy="276999"/>
            </a:xfrm>
          </p:grpSpPr>
          <p:sp>
            <p:nvSpPr>
              <p:cNvPr id="56331" name="Line 43"/>
              <p:cNvSpPr>
                <a:spLocks noChangeShapeType="1"/>
              </p:cNvSpPr>
              <p:nvPr>
                <p:custDataLst>
                  <p:tags r:id="rId10"/>
                </p:custDataLst>
              </p:nvPr>
            </p:nvSpPr>
            <p:spPr bwMode="auto">
              <a:xfrm>
                <a:off x="4351338" y="4540250"/>
                <a:ext cx="2743200" cy="0"/>
              </a:xfrm>
              <a:prstGeom prst="line">
                <a:avLst/>
              </a:prstGeom>
              <a:noFill/>
              <a:ln w="25400">
                <a:solidFill>
                  <a:schemeClr val="tx1"/>
                </a:solidFill>
                <a:round/>
                <a:headEnd type="arrow" w="med" len="med"/>
                <a:tailEnd type="arrow" w="med" len="med"/>
              </a:ln>
            </p:spPr>
            <p:txBody>
              <a:bodyPr wrap="none" anchor="ctr">
                <a:prstTxWarp prst="textNoShape">
                  <a:avLst/>
                </a:prstTxWarp>
              </a:bodyPr>
              <a:lstStyle/>
              <a:p>
                <a:endParaRPr lang="en-US">
                  <a:latin typeface="Helvetica Neue Regular" charset="0"/>
                </a:endParaRPr>
              </a:p>
            </p:txBody>
          </p:sp>
          <mc:AlternateContent xmlns:mc="http://schemas.openxmlformats.org/markup-compatibility/2006" xmlns:a14="http://schemas.microsoft.com/office/drawing/2010/main">
            <mc:Choice Requires="a14">
              <p:sp>
                <p:nvSpPr>
                  <p:cNvPr id="56332" name="Rectangle 44"/>
                  <p:cNvSpPr>
                    <a:spLocks noChangeArrowheads="1"/>
                  </p:cNvSpPr>
                  <p:nvPr>
                    <p:custDataLst>
                      <p:tags r:id="rId11"/>
                    </p:custDataLst>
                  </p:nvPr>
                </p:nvSpPr>
                <p:spPr bwMode="auto">
                  <a:xfrm>
                    <a:off x="5532438" y="4389120"/>
                    <a:ext cx="419025" cy="276999"/>
                  </a:xfrm>
                  <a:prstGeom prst="rect">
                    <a:avLst/>
                  </a:prstGeom>
                  <a:solidFill>
                    <a:schemeClr val="bg1"/>
                  </a:solidFill>
                  <a:ln w="25400">
                    <a:noFill/>
                    <a:miter lim="800000"/>
                    <a:headEnd/>
                    <a:tailEnd/>
                  </a:ln>
                </p:spPr>
                <p:txBody>
                  <a:bodyPr wrap="none" tIns="0" bIns="0">
                    <a:prstTxWarp prst="textNoShape">
                      <a:avLst/>
                    </a:prstTxWarp>
                    <a:spAutoFit/>
                  </a:bodyPr>
                  <a:lstStyle/>
                  <a:p>
                    <a:pPr>
                      <a:lnSpc>
                        <a:spcPct val="100000"/>
                      </a:lnSpc>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oMath>
                      </m:oMathPara>
                    </a14:m>
                    <a:endParaRPr lang="en-US" dirty="0">
                      <a:latin typeface="Roboto" panose="02000000000000000000" pitchFamily="2" charset="0"/>
                    </a:endParaRPr>
                  </a:p>
                </p:txBody>
              </p:sp>
            </mc:Choice>
            <mc:Fallback xmlns="">
              <p:sp>
                <p:nvSpPr>
                  <p:cNvPr id="56332" name="Rectangle 44"/>
                  <p:cNvSpPr>
                    <a:spLocks noRot="1" noChangeAspect="1" noMove="1" noResize="1" noEditPoints="1" noAdjustHandles="1" noChangeArrowheads="1" noChangeShapeType="1" noTextEdit="1"/>
                  </p:cNvSpPr>
                  <p:nvPr>
                    <p:custDataLst>
                      <p:tags r:id="rId54"/>
                    </p:custDataLst>
                  </p:nvPr>
                </p:nvSpPr>
                <p:spPr bwMode="auto">
                  <a:xfrm>
                    <a:off x="5532438" y="4389120"/>
                    <a:ext cx="419025" cy="276999"/>
                  </a:xfrm>
                  <a:prstGeom prst="rect">
                    <a:avLst/>
                  </a:prstGeom>
                  <a:blipFill rotWithShape="0">
                    <a:blip r:embed="rId55"/>
                    <a:stretch>
                      <a:fillRect b="-2222"/>
                    </a:stretch>
                  </a:blipFill>
                  <a:ln w="25400">
                    <a:noFill/>
                    <a:miter lim="800000"/>
                    <a:headEnd/>
                    <a:tailEnd/>
                  </a:ln>
                </p:spPr>
                <p:txBody>
                  <a:bodyPr/>
                  <a:lstStyle/>
                  <a:p>
                    <a:r>
                      <a:rPr lang="en-US">
                        <a:noFill/>
                      </a:rPr>
                      <a:t> </a:t>
                    </a:r>
                  </a:p>
                </p:txBody>
              </p:sp>
            </mc:Fallback>
          </mc:AlternateContent>
        </p:grpSp>
        <p:grpSp>
          <p:nvGrpSpPr>
            <p:cNvPr id="4" name="Group 3"/>
            <p:cNvGrpSpPr/>
            <p:nvPr/>
          </p:nvGrpSpPr>
          <p:grpSpPr>
            <a:xfrm>
              <a:off x="2598738" y="6316722"/>
              <a:ext cx="1752600" cy="276999"/>
              <a:chOff x="2598738" y="6316722"/>
              <a:chExt cx="1752600" cy="276999"/>
            </a:xfrm>
          </p:grpSpPr>
          <p:sp>
            <p:nvSpPr>
              <p:cNvPr id="56335" name="Line 47"/>
              <p:cNvSpPr>
                <a:spLocks noChangeShapeType="1"/>
              </p:cNvSpPr>
              <p:nvPr>
                <p:custDataLst>
                  <p:tags r:id="rId8"/>
                </p:custDataLst>
              </p:nvPr>
            </p:nvSpPr>
            <p:spPr bwMode="auto">
              <a:xfrm>
                <a:off x="2598738" y="6457729"/>
                <a:ext cx="1752600" cy="0"/>
              </a:xfrm>
              <a:prstGeom prst="line">
                <a:avLst/>
              </a:prstGeom>
              <a:noFill/>
              <a:ln w="25400">
                <a:solidFill>
                  <a:schemeClr val="tx1"/>
                </a:solidFill>
                <a:round/>
                <a:headEnd type="arrow" w="med" len="med"/>
                <a:tailEnd type="arrow" w="med" len="med"/>
              </a:ln>
            </p:spPr>
            <p:txBody>
              <a:bodyPr wrap="none" anchor="ctr">
                <a:prstTxWarp prst="textNoShape">
                  <a:avLst/>
                </a:prstTxWarp>
              </a:bodyPr>
              <a:lstStyle/>
              <a:p>
                <a:endParaRPr lang="en-US">
                  <a:latin typeface="Helvetica Neue Regular" charset="0"/>
                </a:endParaRPr>
              </a:p>
            </p:txBody>
          </p:sp>
          <mc:AlternateContent xmlns:mc="http://schemas.openxmlformats.org/markup-compatibility/2006" xmlns:a14="http://schemas.microsoft.com/office/drawing/2010/main">
            <mc:Choice Requires="a14">
              <p:sp>
                <p:nvSpPr>
                  <p:cNvPr id="56336" name="Rectangle 48"/>
                  <p:cNvSpPr>
                    <a:spLocks noChangeArrowheads="1"/>
                  </p:cNvSpPr>
                  <p:nvPr>
                    <p:custDataLst>
                      <p:tags r:id="rId9"/>
                    </p:custDataLst>
                  </p:nvPr>
                </p:nvSpPr>
                <p:spPr bwMode="auto">
                  <a:xfrm>
                    <a:off x="3277973" y="6316722"/>
                    <a:ext cx="375744" cy="276999"/>
                  </a:xfrm>
                  <a:prstGeom prst="rect">
                    <a:avLst/>
                  </a:prstGeom>
                  <a:solidFill>
                    <a:schemeClr val="bg1"/>
                  </a:solidFill>
                  <a:ln w="25400">
                    <a:noFill/>
                    <a:miter lim="800000"/>
                    <a:headEnd/>
                    <a:tailEnd/>
                  </a:ln>
                </p:spPr>
                <p:txBody>
                  <a:bodyPr wrap="none" tIns="0" bIns="0">
                    <a:prstTxWarp prst="textNoShape">
                      <a:avLst/>
                    </a:prstTxWarp>
                    <a:spAutoFit/>
                  </a:bodyPr>
                  <a:lstStyle/>
                  <a:p>
                    <a:pPr>
                      <a:lnSpc>
                        <a:spcPct val="100000"/>
                      </a:lnSpc>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dirty="0">
                      <a:latin typeface="Roboto" panose="02000000000000000000" pitchFamily="2" charset="0"/>
                    </a:endParaRPr>
                  </a:p>
                </p:txBody>
              </p:sp>
            </mc:Choice>
            <mc:Fallback xmlns="">
              <p:sp>
                <p:nvSpPr>
                  <p:cNvPr id="56336" name="Rectangle 48"/>
                  <p:cNvSpPr>
                    <a:spLocks noRot="1" noChangeAspect="1" noMove="1" noResize="1" noEditPoints="1" noAdjustHandles="1" noChangeArrowheads="1" noChangeShapeType="1" noTextEdit="1"/>
                  </p:cNvSpPr>
                  <p:nvPr>
                    <p:custDataLst>
                      <p:tags r:id="rId56"/>
                    </p:custDataLst>
                  </p:nvPr>
                </p:nvSpPr>
                <p:spPr bwMode="auto">
                  <a:xfrm>
                    <a:off x="3277973" y="6316722"/>
                    <a:ext cx="375744" cy="276999"/>
                  </a:xfrm>
                  <a:prstGeom prst="rect">
                    <a:avLst/>
                  </a:prstGeom>
                  <a:blipFill rotWithShape="0">
                    <a:blip r:embed="rId57"/>
                    <a:stretch>
                      <a:fillRect b="-8696"/>
                    </a:stretch>
                  </a:blipFill>
                  <a:ln w="25400">
                    <a:noFill/>
                    <a:miter lim="800000"/>
                    <a:headEnd/>
                    <a:tailEnd/>
                  </a:ln>
                </p:spPr>
                <p:txBody>
                  <a:bodyPr/>
                  <a:lstStyle/>
                  <a:p>
                    <a:r>
                      <a:rPr lang="en-US">
                        <a:noFill/>
                      </a:rPr>
                      <a:t> </a:t>
                    </a:r>
                  </a:p>
                </p:txBody>
              </p:sp>
            </mc:Fallback>
          </mc:AlternateContent>
        </p:grpSp>
        <p:grpSp>
          <p:nvGrpSpPr>
            <p:cNvPr id="53" name="Group 52"/>
            <p:cNvGrpSpPr/>
            <p:nvPr/>
          </p:nvGrpSpPr>
          <p:grpSpPr>
            <a:xfrm>
              <a:off x="4343400" y="6309360"/>
              <a:ext cx="2743200" cy="276999"/>
              <a:chOff x="4351338" y="4366896"/>
              <a:chExt cx="2743200" cy="276999"/>
            </a:xfrm>
          </p:grpSpPr>
          <p:sp>
            <p:nvSpPr>
              <p:cNvPr id="54" name="Line 43"/>
              <p:cNvSpPr>
                <a:spLocks noChangeShapeType="1"/>
              </p:cNvSpPr>
              <p:nvPr>
                <p:custDataLst>
                  <p:tags r:id="rId6"/>
                </p:custDataLst>
              </p:nvPr>
            </p:nvSpPr>
            <p:spPr bwMode="auto">
              <a:xfrm>
                <a:off x="4351338" y="4515265"/>
                <a:ext cx="2743200" cy="0"/>
              </a:xfrm>
              <a:prstGeom prst="line">
                <a:avLst/>
              </a:prstGeom>
              <a:noFill/>
              <a:ln w="25400">
                <a:solidFill>
                  <a:schemeClr val="tx1"/>
                </a:solidFill>
                <a:round/>
                <a:headEnd type="arrow" w="med" len="med"/>
                <a:tailEnd type="arrow" w="med" len="med"/>
              </a:ln>
            </p:spPr>
            <p:txBody>
              <a:bodyPr wrap="none" anchor="ctr">
                <a:prstTxWarp prst="textNoShape">
                  <a:avLst/>
                </a:prstTxWarp>
              </a:bodyPr>
              <a:lstStyle/>
              <a:p>
                <a:endParaRPr lang="en-US">
                  <a:latin typeface="Helvetica Neue Regular" charset="0"/>
                </a:endParaRPr>
              </a:p>
            </p:txBody>
          </p:sp>
          <mc:AlternateContent xmlns:mc="http://schemas.openxmlformats.org/markup-compatibility/2006" xmlns:a14="http://schemas.microsoft.com/office/drawing/2010/main">
            <mc:Choice Requires="a14">
              <p:sp>
                <p:nvSpPr>
                  <p:cNvPr id="55" name="Rectangle 44"/>
                  <p:cNvSpPr>
                    <a:spLocks noChangeArrowheads="1"/>
                  </p:cNvSpPr>
                  <p:nvPr>
                    <p:custDataLst>
                      <p:tags r:id="rId7"/>
                    </p:custDataLst>
                  </p:nvPr>
                </p:nvSpPr>
                <p:spPr bwMode="auto">
                  <a:xfrm>
                    <a:off x="5532438" y="4366896"/>
                    <a:ext cx="419025" cy="276999"/>
                  </a:xfrm>
                  <a:prstGeom prst="rect">
                    <a:avLst/>
                  </a:prstGeom>
                  <a:solidFill>
                    <a:schemeClr val="bg1"/>
                  </a:solidFill>
                  <a:ln w="25400">
                    <a:noFill/>
                    <a:miter lim="800000"/>
                    <a:headEnd/>
                    <a:tailEnd/>
                  </a:ln>
                </p:spPr>
                <p:txBody>
                  <a:bodyPr wrap="none" tIns="0" bIns="0">
                    <a:prstTxWarp prst="textNoShape">
                      <a:avLst/>
                    </a:prstTxWarp>
                    <a:spAutoFit/>
                  </a:bodyPr>
                  <a:lstStyle/>
                  <a:p>
                    <a:pPr>
                      <a:lnSpc>
                        <a:spcPct val="100000"/>
                      </a:lnSpc>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oMath>
                      </m:oMathPara>
                    </a14:m>
                    <a:endParaRPr lang="en-US" dirty="0">
                      <a:latin typeface="Roboto" panose="02000000000000000000" pitchFamily="2" charset="0"/>
                    </a:endParaRPr>
                  </a:p>
                </p:txBody>
              </p:sp>
            </mc:Choice>
            <mc:Fallback xmlns="">
              <p:sp>
                <p:nvSpPr>
                  <p:cNvPr id="55" name="Rectangle 44"/>
                  <p:cNvSpPr>
                    <a:spLocks noRot="1" noChangeAspect="1" noMove="1" noResize="1" noEditPoints="1" noAdjustHandles="1" noChangeArrowheads="1" noChangeShapeType="1" noTextEdit="1"/>
                  </p:cNvSpPr>
                  <p:nvPr>
                    <p:custDataLst>
                      <p:tags r:id="rId58"/>
                    </p:custDataLst>
                  </p:nvPr>
                </p:nvSpPr>
                <p:spPr bwMode="auto">
                  <a:xfrm>
                    <a:off x="5532438" y="4366896"/>
                    <a:ext cx="419025" cy="276999"/>
                  </a:xfrm>
                  <a:prstGeom prst="rect">
                    <a:avLst/>
                  </a:prstGeom>
                  <a:blipFill rotWithShape="0">
                    <a:blip r:embed="rId59"/>
                    <a:stretch>
                      <a:fillRect b="-2222"/>
                    </a:stretch>
                  </a:blipFill>
                  <a:ln w="25400">
                    <a:noFill/>
                    <a:miter lim="800000"/>
                    <a:headEnd/>
                    <a:tailEnd/>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8" name="Rectangle 5"/>
              <p:cNvSpPr>
                <a:spLocks noChangeArrowheads="1"/>
              </p:cNvSpPr>
              <p:nvPr>
                <p:custDataLst>
                  <p:tags r:id="rId5"/>
                </p:custDataLst>
              </p:nvPr>
            </p:nvSpPr>
            <p:spPr bwMode="auto">
              <a:xfrm>
                <a:off x="4554790" y="3886200"/>
                <a:ext cx="968213" cy="335989"/>
              </a:xfrm>
              <a:prstGeom prst="rect">
                <a:avLst/>
              </a:prstGeom>
              <a:noFill/>
              <a:ln w="25400">
                <a:noFill/>
                <a:miter lim="800000"/>
                <a:headEnd/>
                <a:tailEnd/>
              </a:ln>
            </p:spPr>
            <p:txBody>
              <a:bodyPr wrap="none" lIns="90487" tIns="44450" rIns="90487" bIns="44450">
                <a:prstTxWarp prst="textNoShape">
                  <a:avLst/>
                </a:prstTxWarp>
                <a:spAutoFit/>
              </a:bodyPr>
              <a:lstStyle/>
              <a:p>
                <a:pPr algn="ctr">
                  <a:lnSpc>
                    <a:spcPct val="100000"/>
                  </a:lnSpc>
                </a:pPr>
                <a:r>
                  <a:rPr lang="en-US" sz="1600" dirty="0">
                    <a:latin typeface="Calibri" panose="020F0502020204030204" pitchFamily="34" charset="0"/>
                    <a:cs typeface="Calibri" panose="020F0502020204030204" pitchFamily="34" charset="0"/>
                  </a:rPr>
                  <a:t>original </a:t>
                </a:r>
                <a14:m>
                  <m:oMath xmlns:m="http://schemas.openxmlformats.org/officeDocument/2006/math">
                    <m:r>
                      <m:rPr>
                        <m:sty m:val="p"/>
                      </m:rPr>
                      <a:rPr lang="en-US" sz="1600" b="0" i="0" smtClean="0">
                        <a:latin typeface="Cambria Math" panose="02040503050406030204" pitchFamily="18" charset="0"/>
                        <a:cs typeface="Calibri" panose="020F0502020204030204" pitchFamily="34" charset="0"/>
                      </a:rPr>
                      <m:t>X</m:t>
                    </m:r>
                  </m:oMath>
                </a14:m>
                <a:endParaRPr lang="en-US" sz="1600" dirty="0">
                  <a:latin typeface="Calibri" panose="020F0502020204030204" pitchFamily="34" charset="0"/>
                  <a:cs typeface="Calibri" panose="020F0502020204030204" pitchFamily="34" charset="0"/>
                </a:endParaRPr>
              </a:p>
            </p:txBody>
          </p:sp>
        </mc:Choice>
        <mc:Fallback xmlns="">
          <p:sp>
            <p:nvSpPr>
              <p:cNvPr id="58" name="Rectangle 5"/>
              <p:cNvSpPr>
                <a:spLocks noRot="1" noChangeAspect="1" noMove="1" noResize="1" noEditPoints="1" noAdjustHandles="1" noChangeArrowheads="1" noChangeShapeType="1" noTextEdit="1"/>
              </p:cNvSpPr>
              <p:nvPr>
                <p:custDataLst>
                  <p:tags r:id="rId60"/>
                </p:custDataLst>
              </p:nvPr>
            </p:nvSpPr>
            <p:spPr bwMode="auto">
              <a:xfrm>
                <a:off x="4554790" y="3886200"/>
                <a:ext cx="968213" cy="335989"/>
              </a:xfrm>
              <a:prstGeom prst="rect">
                <a:avLst/>
              </a:prstGeom>
              <a:blipFill rotWithShape="0">
                <a:blip r:embed="rId61"/>
                <a:stretch>
                  <a:fillRect l="-3145" t="-7273" b="-21818"/>
                </a:stretch>
              </a:blipFill>
              <a:ln w="25400">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3390533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custDataLst>
              <p:tags r:id="rId1"/>
            </p:custDataLst>
          </p:nvPr>
        </p:nvSpPr>
        <p:spPr/>
        <p:txBody>
          <a:bodyPr/>
          <a:lstStyle/>
          <a:p>
            <a:r>
              <a:rPr lang="en-US" dirty="0"/>
              <a:t>Two-Dimensional (Nested) Arrays</a:t>
            </a:r>
          </a:p>
        </p:txBody>
      </p:sp>
      <p:sp>
        <p:nvSpPr>
          <p:cNvPr id="309251" name="Rectangle 3"/>
          <p:cNvSpPr>
            <a:spLocks noGrp="1" noChangeArrowheads="1"/>
          </p:cNvSpPr>
          <p:nvPr>
            <p:ph idx="1"/>
            <p:custDataLst>
              <p:tags r:id="rId2"/>
            </p:custDataLst>
          </p:nvPr>
        </p:nvSpPr>
        <p:spPr/>
        <p:txBody>
          <a:bodyPr/>
          <a:lstStyle/>
          <a:p>
            <a:r>
              <a:rPr lang="en-US" dirty="0"/>
              <a:t>Declaration: </a:t>
            </a:r>
            <a:r>
              <a:rPr lang="en-US" b="1" dirty="0">
                <a:latin typeface="Courier New" panose="02070309020205020404" pitchFamily="49" charset="0"/>
                <a:ea typeface="Anonymous Pro" charset="0"/>
                <a:cs typeface="Courier New" panose="02070309020205020404" pitchFamily="49" charset="0"/>
              </a:rPr>
              <a:t>T</a:t>
            </a:r>
            <a:r>
              <a:rPr lang="en-US" dirty="0">
                <a:latin typeface="Courier New" panose="02070309020205020404" pitchFamily="49" charset="0"/>
                <a:ea typeface="Anonymous Pro" charset="0"/>
                <a:cs typeface="Courier New" panose="02070309020205020404" pitchFamily="49" charset="0"/>
              </a:rPr>
              <a:t> A[</a:t>
            </a:r>
            <a:r>
              <a:rPr lang="en-US" dirty="0">
                <a:solidFill>
                  <a:srgbClr val="C00000"/>
                </a:solidFill>
                <a:latin typeface="Courier New" panose="02070309020205020404" pitchFamily="49" charset="0"/>
                <a:ea typeface="Anonymous Pro" charset="0"/>
                <a:cs typeface="Courier New" panose="02070309020205020404" pitchFamily="49" charset="0"/>
              </a:rPr>
              <a:t>R</a:t>
            </a:r>
            <a:r>
              <a:rPr lang="en-US" dirty="0">
                <a:latin typeface="Courier New" panose="02070309020205020404" pitchFamily="49" charset="0"/>
                <a:ea typeface="Anonymous Pro" charset="0"/>
                <a:cs typeface="Courier New" panose="02070309020205020404" pitchFamily="49" charset="0"/>
              </a:rPr>
              <a:t>][</a:t>
            </a:r>
            <a:r>
              <a:rPr lang="en-US" dirty="0">
                <a:solidFill>
                  <a:schemeClr val="accent2"/>
                </a:solidFill>
                <a:latin typeface="Courier New" panose="02070309020205020404" pitchFamily="49" charset="0"/>
                <a:ea typeface="Anonymous Pro" charset="0"/>
                <a:cs typeface="Courier New" panose="02070309020205020404" pitchFamily="49" charset="0"/>
              </a:rPr>
              <a:t>C</a:t>
            </a:r>
            <a:r>
              <a:rPr lang="en-US" dirty="0">
                <a:latin typeface="Courier New" panose="02070309020205020404" pitchFamily="49" charset="0"/>
                <a:ea typeface="Anonymous Pro" charset="0"/>
                <a:cs typeface="Courier New" panose="02070309020205020404" pitchFamily="49" charset="0"/>
              </a:rPr>
              <a:t>];</a:t>
            </a:r>
          </a:p>
          <a:p>
            <a:pPr lvl="1"/>
            <a:r>
              <a:rPr lang="en-US" dirty="0"/>
              <a:t>2D array of data type </a:t>
            </a:r>
            <a:r>
              <a:rPr lang="en-US" dirty="0">
                <a:latin typeface="Courier New" panose="02070309020205020404" pitchFamily="49" charset="0"/>
                <a:cs typeface="Courier New" panose="02070309020205020404" pitchFamily="49" charset="0"/>
              </a:rPr>
              <a:t>T</a:t>
            </a:r>
          </a:p>
          <a:p>
            <a:pPr lvl="1"/>
            <a:r>
              <a:rPr lang="en-US" dirty="0">
                <a:solidFill>
                  <a:srgbClr val="C00000"/>
                </a:solidFill>
                <a:latin typeface="Courier New" panose="02070309020205020404" pitchFamily="49" charset="0"/>
                <a:ea typeface="Anonymous Pro" charset="0"/>
                <a:cs typeface="Courier New" panose="02070309020205020404" pitchFamily="49" charset="0"/>
              </a:rPr>
              <a:t>R</a:t>
            </a:r>
            <a:r>
              <a:rPr lang="en-US" dirty="0"/>
              <a:t> rows, </a:t>
            </a:r>
            <a:r>
              <a:rPr lang="en-US" dirty="0">
                <a:solidFill>
                  <a:schemeClr val="accent2"/>
                </a:solidFill>
                <a:latin typeface="Courier New" panose="02070309020205020404" pitchFamily="49" charset="0"/>
                <a:ea typeface="Anonymous Pro" charset="0"/>
                <a:cs typeface="Courier New" panose="02070309020205020404" pitchFamily="49" charset="0"/>
              </a:rPr>
              <a:t>C</a:t>
            </a:r>
            <a:r>
              <a:rPr lang="en-US" dirty="0"/>
              <a:t> columns</a:t>
            </a:r>
          </a:p>
          <a:p>
            <a:pPr lvl="1"/>
            <a:r>
              <a:rPr lang="en-US" dirty="0"/>
              <a:t>Each element requires </a:t>
            </a:r>
            <a:br>
              <a:rPr lang="en-US" dirty="0"/>
            </a:br>
            <a:r>
              <a:rPr lang="en-US" b="1" dirty="0" err="1">
                <a:latin typeface="Courier New" panose="02070309020205020404" pitchFamily="49" charset="0"/>
                <a:ea typeface="Anonymous Pro" charset="0"/>
                <a:cs typeface="Courier New" panose="02070309020205020404" pitchFamily="49" charset="0"/>
              </a:rPr>
              <a:t>sizeof</a:t>
            </a:r>
            <a:r>
              <a:rPr lang="en-US" dirty="0">
                <a:latin typeface="Courier New" panose="02070309020205020404" pitchFamily="49" charset="0"/>
                <a:ea typeface="Anonymous Pro" charset="0"/>
                <a:cs typeface="Courier New" panose="02070309020205020404" pitchFamily="49" charset="0"/>
              </a:rPr>
              <a:t>(</a:t>
            </a:r>
            <a:r>
              <a:rPr lang="en-US" b="1" dirty="0">
                <a:latin typeface="Courier New" panose="02070309020205020404" pitchFamily="49" charset="0"/>
                <a:ea typeface="Anonymous Pro" charset="0"/>
                <a:cs typeface="Courier New" panose="02070309020205020404" pitchFamily="49" charset="0"/>
              </a:rPr>
              <a:t>T</a:t>
            </a:r>
            <a:r>
              <a:rPr lang="en-US" dirty="0">
                <a:latin typeface="Courier New" panose="02070309020205020404" pitchFamily="49" charset="0"/>
                <a:ea typeface="Anonymous Pro"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a:t>bytes</a:t>
            </a:r>
          </a:p>
          <a:p>
            <a:r>
              <a:rPr lang="en-US" dirty="0"/>
              <a:t>Array size:</a:t>
            </a:r>
          </a:p>
          <a:p>
            <a:pPr lvl="1"/>
            <a:r>
              <a:rPr lang="en-US" dirty="0">
                <a:solidFill>
                  <a:srgbClr val="FF0000"/>
                </a:solidFill>
                <a:latin typeface="Courier New" panose="02070309020205020404" pitchFamily="49" charset="0"/>
                <a:ea typeface="Anonymous Pro"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a:t>
            </a:r>
            <a:r>
              <a:rPr lang="en-US" dirty="0">
                <a:solidFill>
                  <a:schemeClr val="accent2"/>
                </a:solidFill>
                <a:latin typeface="Courier New" panose="02070309020205020404" pitchFamily="49" charset="0"/>
                <a:ea typeface="Anonymous Pro"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ea typeface="Anonymous Pro" charset="0"/>
                <a:cs typeface="Courier New" panose="02070309020205020404" pitchFamily="49" charset="0"/>
              </a:rPr>
              <a:t>sizeof</a:t>
            </a:r>
            <a:r>
              <a:rPr lang="en-US" dirty="0">
                <a:latin typeface="Courier New" panose="02070309020205020404" pitchFamily="49" charset="0"/>
                <a:ea typeface="Anonymous Pro" charset="0"/>
                <a:cs typeface="Courier New" panose="02070309020205020404" pitchFamily="49" charset="0"/>
              </a:rPr>
              <a:t>(</a:t>
            </a:r>
            <a:r>
              <a:rPr lang="en-US" b="1" dirty="0">
                <a:latin typeface="Courier New" panose="02070309020205020404" pitchFamily="49" charset="0"/>
                <a:ea typeface="Anonymous Pro" charset="0"/>
                <a:cs typeface="Courier New" panose="02070309020205020404" pitchFamily="49" charset="0"/>
              </a:rPr>
              <a:t>T</a:t>
            </a:r>
            <a:r>
              <a:rPr lang="en-US" dirty="0">
                <a:latin typeface="Courier New" panose="02070309020205020404" pitchFamily="49" charset="0"/>
                <a:ea typeface="Anonymous Pro" charset="0"/>
                <a:cs typeface="Courier New" panose="02070309020205020404" pitchFamily="49" charset="0"/>
              </a:rPr>
              <a:t>)</a:t>
            </a:r>
            <a:r>
              <a:rPr lang="en-US" dirty="0"/>
              <a:t> bytes</a:t>
            </a:r>
          </a:p>
          <a:p>
            <a:r>
              <a:rPr lang="en-US" dirty="0"/>
              <a:t>Arrangement:  </a:t>
            </a:r>
            <a:r>
              <a:rPr lang="en-US" b="1" dirty="0"/>
              <a:t>row-major</a:t>
            </a:r>
            <a:r>
              <a:rPr lang="en-US" dirty="0"/>
              <a:t> ordering</a:t>
            </a:r>
          </a:p>
          <a:p>
            <a:endParaRPr lang="en-US" dirty="0"/>
          </a:p>
          <a:p>
            <a:endParaRPr lang="en-US" dirty="0"/>
          </a:p>
        </p:txBody>
      </p:sp>
      <p:sp>
        <p:nvSpPr>
          <p:cNvPr id="35" name="Slide Number Placeholder 34"/>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sp>
        <p:nvSpPr>
          <p:cNvPr id="18" name="Text Box 15"/>
          <p:cNvSpPr txBox="1">
            <a:spLocks noChangeArrowheads="1"/>
          </p:cNvSpPr>
          <p:nvPr>
            <p:custDataLst>
              <p:tags r:id="rId4"/>
            </p:custDataLst>
          </p:nvPr>
        </p:nvSpPr>
        <p:spPr bwMode="auto">
          <a:xfrm>
            <a:off x="458211" y="4984788"/>
            <a:ext cx="2031326" cy="400110"/>
          </a:xfrm>
          <a:prstGeom prst="rect">
            <a:avLst/>
          </a:prstGeom>
          <a:noFill/>
          <a:ln w="25400">
            <a:noFill/>
            <a:miter lim="800000"/>
            <a:headEnd/>
            <a:tailEnd/>
          </a:ln>
          <a:effectLst/>
        </p:spPr>
        <p:txBody>
          <a:bodyPr wrap="none">
            <a:spAutoFit/>
          </a:bodyPr>
          <a:lstStyle/>
          <a:p>
            <a:pPr algn="r">
              <a:lnSpc>
                <a:spcPct val="100000"/>
              </a:lnSpc>
            </a:pPr>
            <a:r>
              <a:rPr lang="en-US" sz="2000" dirty="0" err="1">
                <a:latin typeface="Courier New" panose="02070309020205020404" pitchFamily="49" charset="0"/>
                <a:cs typeface="Courier New" panose="02070309020205020404" pitchFamily="49" charset="0"/>
              </a:rPr>
              <a:t>int</a:t>
            </a:r>
            <a:r>
              <a:rPr lang="en-US" sz="2000" b="0" dirty="0">
                <a:latin typeface="Courier New" panose="02070309020205020404" pitchFamily="49" charset="0"/>
                <a:cs typeface="Courier New" panose="02070309020205020404" pitchFamily="49" charset="0"/>
              </a:rPr>
              <a:t> A[</a:t>
            </a:r>
            <a:r>
              <a:rPr lang="en-US" sz="2000" b="0" dirty="0">
                <a:solidFill>
                  <a:srgbClr val="FF0000"/>
                </a:solidFill>
                <a:latin typeface="Courier New" panose="02070309020205020404" pitchFamily="49" charset="0"/>
                <a:cs typeface="Courier New" panose="02070309020205020404" pitchFamily="49" charset="0"/>
              </a:rPr>
              <a:t>R</a:t>
            </a:r>
            <a:r>
              <a:rPr lang="en-US" sz="2000" b="0" dirty="0">
                <a:latin typeface="Courier New" panose="02070309020205020404" pitchFamily="49" charset="0"/>
                <a:cs typeface="Courier New" panose="02070309020205020404" pitchFamily="49" charset="0"/>
              </a:rPr>
              <a:t>][</a:t>
            </a:r>
            <a:r>
              <a:rPr lang="en-US" sz="2000" b="0" dirty="0">
                <a:solidFill>
                  <a:schemeClr val="accent2"/>
                </a:solidFill>
                <a:latin typeface="Courier New" panose="02070309020205020404" pitchFamily="49" charset="0"/>
                <a:cs typeface="Courier New" panose="02070309020205020404" pitchFamily="49" charset="0"/>
              </a:rPr>
              <a:t>C</a:t>
            </a:r>
            <a:r>
              <a:rPr lang="en-US" sz="2000" b="0" dirty="0">
                <a:latin typeface="Courier New" panose="02070309020205020404" pitchFamily="49" charset="0"/>
                <a:cs typeface="Courier New" panose="02070309020205020404" pitchFamily="49" charset="0"/>
              </a:rPr>
              <a:t>];</a:t>
            </a:r>
          </a:p>
        </p:txBody>
      </p:sp>
      <p:grpSp>
        <p:nvGrpSpPr>
          <p:cNvPr id="19" name="Group 16"/>
          <p:cNvGrpSpPr>
            <a:grpSpLocks/>
          </p:cNvGrpSpPr>
          <p:nvPr>
            <p:custDataLst>
              <p:tags r:id="rId5"/>
            </p:custDataLst>
          </p:nvPr>
        </p:nvGrpSpPr>
        <p:grpSpPr bwMode="auto">
          <a:xfrm>
            <a:off x="457200" y="5349240"/>
            <a:ext cx="8229600" cy="990600"/>
            <a:chOff x="336" y="3408"/>
            <a:chExt cx="5184" cy="624"/>
          </a:xfrm>
        </p:grpSpPr>
        <p:grpSp>
          <p:nvGrpSpPr>
            <p:cNvPr id="20" name="Group 17"/>
            <p:cNvGrpSpPr>
              <a:grpSpLocks/>
            </p:cNvGrpSpPr>
            <p:nvPr/>
          </p:nvGrpSpPr>
          <p:grpSpPr bwMode="auto">
            <a:xfrm>
              <a:off x="336" y="3408"/>
              <a:ext cx="1344" cy="624"/>
              <a:chOff x="1488" y="3504"/>
              <a:chExt cx="1344" cy="624"/>
            </a:xfrm>
          </p:grpSpPr>
          <p:sp>
            <p:nvSpPr>
              <p:cNvPr id="30" name="Rectangle 20"/>
              <p:cNvSpPr>
                <a:spLocks noChangeArrowheads="1"/>
              </p:cNvSpPr>
              <p:nvPr>
                <p:custDataLst>
                  <p:tags r:id="rId28"/>
                </p:custDataLst>
              </p:nvPr>
            </p:nvSpPr>
            <p:spPr bwMode="auto">
              <a:xfrm>
                <a:off x="1488" y="3504"/>
                <a:ext cx="1344" cy="624"/>
              </a:xfrm>
              <a:prstGeom prst="rect">
                <a:avLst/>
              </a:prstGeom>
              <a:solidFill>
                <a:srgbClr val="F1C7C7"/>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31" name="Rectangle 18"/>
              <p:cNvSpPr>
                <a:spLocks noChangeArrowheads="1"/>
              </p:cNvSpPr>
              <p:nvPr>
                <p:custDataLst>
                  <p:tags r:id="rId29"/>
                </p:custDataLst>
              </p:nvPr>
            </p:nvSpPr>
            <p:spPr bwMode="auto">
              <a:xfrm>
                <a:off x="148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32" name="Rectangle 19"/>
              <p:cNvSpPr>
                <a:spLocks noChangeArrowheads="1"/>
              </p:cNvSpPr>
              <p:nvPr>
                <p:custDataLst>
                  <p:tags r:id="rId30"/>
                </p:custDataLst>
              </p:nvPr>
            </p:nvSpPr>
            <p:spPr bwMode="auto">
              <a:xfrm>
                <a:off x="2448" y="3504"/>
                <a:ext cx="384" cy="624"/>
              </a:xfrm>
              <a:prstGeom prst="rect">
                <a:avLst/>
              </a:prstGeom>
              <a:solidFill>
                <a:srgbClr val="F1C7C7"/>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grpSp>
        <p:grpSp>
          <p:nvGrpSpPr>
            <p:cNvPr id="21" name="Group 21"/>
            <p:cNvGrpSpPr>
              <a:grpSpLocks/>
            </p:cNvGrpSpPr>
            <p:nvPr/>
          </p:nvGrpSpPr>
          <p:grpSpPr bwMode="auto">
            <a:xfrm>
              <a:off x="1680" y="3408"/>
              <a:ext cx="1344" cy="624"/>
              <a:chOff x="1488" y="3504"/>
              <a:chExt cx="1344" cy="624"/>
            </a:xfrm>
          </p:grpSpPr>
          <p:sp>
            <p:nvSpPr>
              <p:cNvPr id="27" name="Rectangle 24"/>
              <p:cNvSpPr>
                <a:spLocks noChangeArrowheads="1"/>
              </p:cNvSpPr>
              <p:nvPr>
                <p:custDataLst>
                  <p:tags r:id="rId25"/>
                </p:custDataLst>
              </p:nvPr>
            </p:nvSpPr>
            <p:spPr bwMode="auto">
              <a:xfrm>
                <a:off x="1488" y="3504"/>
                <a:ext cx="1344" cy="624"/>
              </a:xfrm>
              <a:prstGeom prst="rect">
                <a:avLst/>
              </a:prstGeom>
              <a:solidFill>
                <a:srgbClr val="F6F5BD"/>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28" name="Rectangle 22"/>
              <p:cNvSpPr>
                <a:spLocks noChangeArrowheads="1"/>
              </p:cNvSpPr>
              <p:nvPr>
                <p:custDataLst>
                  <p:tags r:id="rId26"/>
                </p:custDataLst>
              </p:nvPr>
            </p:nvSpPr>
            <p:spPr bwMode="auto">
              <a:xfrm>
                <a:off x="1488" y="3504"/>
                <a:ext cx="384" cy="624"/>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29" name="Rectangle 23"/>
              <p:cNvSpPr>
                <a:spLocks noChangeArrowheads="1"/>
              </p:cNvSpPr>
              <p:nvPr>
                <p:custDataLst>
                  <p:tags r:id="rId27"/>
                </p:custDataLst>
              </p:nvPr>
            </p:nvSpPr>
            <p:spPr bwMode="auto">
              <a:xfrm>
                <a:off x="2448" y="3504"/>
                <a:ext cx="384" cy="624"/>
              </a:xfrm>
              <a:prstGeom prst="rect">
                <a:avLst/>
              </a:prstGeom>
              <a:solidFill>
                <a:srgbClr val="F6F5BD"/>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grpSp>
        <p:grpSp>
          <p:nvGrpSpPr>
            <p:cNvPr id="22" name="Group 25"/>
            <p:cNvGrpSpPr>
              <a:grpSpLocks/>
            </p:cNvGrpSpPr>
            <p:nvPr/>
          </p:nvGrpSpPr>
          <p:grpSpPr bwMode="auto">
            <a:xfrm>
              <a:off x="4176" y="3408"/>
              <a:ext cx="1344" cy="624"/>
              <a:chOff x="1488" y="3504"/>
              <a:chExt cx="1344" cy="624"/>
            </a:xfrm>
          </p:grpSpPr>
          <p:sp>
            <p:nvSpPr>
              <p:cNvPr id="24" name="Rectangle 28"/>
              <p:cNvSpPr>
                <a:spLocks noChangeArrowheads="1"/>
              </p:cNvSpPr>
              <p:nvPr>
                <p:custDataLst>
                  <p:tags r:id="rId22"/>
                </p:custDataLst>
              </p:nvPr>
            </p:nvSpPr>
            <p:spPr bwMode="auto">
              <a:xfrm>
                <a:off x="1488" y="3504"/>
                <a:ext cx="1344" cy="624"/>
              </a:xfrm>
              <a:prstGeom prst="rect">
                <a:avLst/>
              </a:prstGeom>
              <a:solidFill>
                <a:srgbClr val="D5F1CF"/>
              </a:solidFill>
              <a:ln w="28575">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sp>
            <p:nvSpPr>
              <p:cNvPr id="25" name="Rectangle 26"/>
              <p:cNvSpPr>
                <a:spLocks noChangeArrowheads="1"/>
              </p:cNvSpPr>
              <p:nvPr>
                <p:custDataLst>
                  <p:tags r:id="rId23"/>
                </p:custDataLst>
              </p:nvPr>
            </p:nvSpPr>
            <p:spPr bwMode="auto">
              <a:xfrm>
                <a:off x="148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R-1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0</a:t>
                </a:r>
                <a:r>
                  <a:rPr lang="en-US" sz="1600" b="0" dirty="0">
                    <a:latin typeface="Courier New" panose="02070309020205020404" pitchFamily="49" charset="0"/>
                    <a:cs typeface="Courier New" panose="02070309020205020404" pitchFamily="49" charset="0"/>
                  </a:rPr>
                  <a:t>]</a:t>
                </a:r>
              </a:p>
            </p:txBody>
          </p:sp>
          <p:sp>
            <p:nvSpPr>
              <p:cNvPr id="26" name="Rectangle 27"/>
              <p:cNvSpPr>
                <a:spLocks noChangeArrowheads="1"/>
              </p:cNvSpPr>
              <p:nvPr>
                <p:custDataLst>
                  <p:tags r:id="rId24"/>
                </p:custDataLst>
              </p:nvPr>
            </p:nvSpPr>
            <p:spPr bwMode="auto">
              <a:xfrm>
                <a:off x="2448" y="3504"/>
                <a:ext cx="384" cy="624"/>
              </a:xfrm>
              <a:prstGeom prst="rect">
                <a:avLst/>
              </a:prstGeom>
              <a:solidFill>
                <a:srgbClr val="D5F1CF"/>
              </a:solidFill>
              <a:ln w="127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A</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rgbClr val="FF0000"/>
                    </a:solidFill>
                    <a:latin typeface="Courier New" panose="02070309020205020404" pitchFamily="49" charset="0"/>
                    <a:cs typeface="Courier New" panose="02070309020205020404" pitchFamily="49" charset="0"/>
                  </a:rPr>
                  <a:t>R-1</a:t>
                </a:r>
                <a:r>
                  <a:rPr lang="en-US" sz="1600" b="0" dirty="0">
                    <a:latin typeface="Courier New" panose="02070309020205020404" pitchFamily="49" charset="0"/>
                    <a:cs typeface="Courier New" panose="02070309020205020404" pitchFamily="49" charset="0"/>
                  </a:rPr>
                  <a:t>]</a:t>
                </a:r>
              </a:p>
              <a:p>
                <a:pPr algn="ctr">
                  <a:lnSpc>
                    <a:spcPct val="100000"/>
                  </a:lnSpc>
                </a:pPr>
                <a:r>
                  <a:rPr lang="en-US" sz="1600" b="0" dirty="0">
                    <a:latin typeface="Courier New" panose="02070309020205020404" pitchFamily="49" charset="0"/>
                    <a:cs typeface="Courier New" panose="02070309020205020404" pitchFamily="49" charset="0"/>
                  </a:rPr>
                  <a:t>[</a:t>
                </a:r>
                <a:r>
                  <a:rPr lang="en-US" sz="1600" b="0" dirty="0">
                    <a:solidFill>
                      <a:schemeClr val="accent2"/>
                    </a:solidFill>
                    <a:latin typeface="Courier New" panose="02070309020205020404" pitchFamily="49" charset="0"/>
                    <a:cs typeface="Courier New" panose="02070309020205020404" pitchFamily="49" charset="0"/>
                  </a:rPr>
                  <a:t>C-1</a:t>
                </a:r>
                <a:r>
                  <a:rPr lang="en-US" sz="1600" b="0" dirty="0">
                    <a:latin typeface="Courier New" panose="02070309020205020404" pitchFamily="49" charset="0"/>
                    <a:cs typeface="Courier New" panose="02070309020205020404" pitchFamily="49" charset="0"/>
                  </a:rPr>
                  <a:t>]</a:t>
                </a:r>
              </a:p>
            </p:txBody>
          </p:sp>
        </p:grpSp>
        <p:sp>
          <p:nvSpPr>
            <p:cNvPr id="23" name="Rectangle 29"/>
            <p:cNvSpPr>
              <a:spLocks noChangeArrowheads="1"/>
            </p:cNvSpPr>
            <p:nvPr>
              <p:custDataLst>
                <p:tags r:id="rId21"/>
              </p:custDataLst>
            </p:nvPr>
          </p:nvSpPr>
          <p:spPr bwMode="auto">
            <a:xfrm>
              <a:off x="3024" y="3408"/>
              <a:ext cx="1152" cy="624"/>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600" b="0" dirty="0">
                  <a:latin typeface="Courier New" panose="02070309020205020404" pitchFamily="49" charset="0"/>
                  <a:cs typeface="Courier New" panose="02070309020205020404" pitchFamily="49" charset="0"/>
                </a:rPr>
                <a:t>•  •  •</a:t>
              </a:r>
            </a:p>
          </p:txBody>
        </p:sp>
      </p:grpSp>
      <p:grpSp>
        <p:nvGrpSpPr>
          <p:cNvPr id="3" name="Group 2"/>
          <p:cNvGrpSpPr/>
          <p:nvPr/>
        </p:nvGrpSpPr>
        <p:grpSpPr>
          <a:xfrm>
            <a:off x="457200" y="6400800"/>
            <a:ext cx="8229600" cy="228600"/>
            <a:chOff x="457200" y="6324600"/>
            <a:chExt cx="8229600" cy="228600"/>
          </a:xfrm>
        </p:grpSpPr>
        <p:sp>
          <p:nvSpPr>
            <p:cNvPr id="33" name="Line 32"/>
            <p:cNvSpPr>
              <a:spLocks noChangeShapeType="1"/>
            </p:cNvSpPr>
            <p:nvPr>
              <p:custDataLst>
                <p:tags r:id="rId18"/>
              </p:custDataLst>
            </p:nvPr>
          </p:nvSpPr>
          <p:spPr bwMode="auto">
            <a:xfrm>
              <a:off x="457200" y="6477000"/>
              <a:ext cx="8229600" cy="0"/>
            </a:xfrm>
            <a:prstGeom prst="line">
              <a:avLst/>
            </a:prstGeom>
            <a:noFill/>
            <a:ln w="25400">
              <a:solidFill>
                <a:schemeClr val="tx1"/>
              </a:solidFill>
              <a:round/>
              <a:headEnd type="triangle" w="med" len="med"/>
              <a:tailEnd type="triangle" w="med" len="med"/>
            </a:ln>
            <a:effectLst/>
          </p:spPr>
          <p:txBody>
            <a:bodyPr wrap="none" anchor="ctr"/>
            <a:lstStyle/>
            <a:p>
              <a:endParaRPr lang="en-US" dirty="0">
                <a:latin typeface="Calibri" pitchFamily="34" charset="0"/>
              </a:endParaRPr>
            </a:p>
          </p:txBody>
        </p:sp>
        <p:sp>
          <p:nvSpPr>
            <p:cNvPr id="36" name="Line 30"/>
            <p:cNvSpPr>
              <a:spLocks noChangeShapeType="1"/>
            </p:cNvSpPr>
            <p:nvPr>
              <p:custDataLst>
                <p:tags r:id="rId19"/>
              </p:custDataLst>
            </p:nvPr>
          </p:nvSpPr>
          <p:spPr bwMode="auto">
            <a:xfrm>
              <a:off x="457200" y="6324600"/>
              <a:ext cx="0" cy="2286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37" name="Line 31"/>
            <p:cNvSpPr>
              <a:spLocks noChangeShapeType="1"/>
            </p:cNvSpPr>
            <p:nvPr>
              <p:custDataLst>
                <p:tags r:id="rId20"/>
              </p:custDataLst>
            </p:nvPr>
          </p:nvSpPr>
          <p:spPr bwMode="auto">
            <a:xfrm>
              <a:off x="8686800" y="6324600"/>
              <a:ext cx="0" cy="2286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grpSp>
      <p:sp>
        <p:nvSpPr>
          <p:cNvPr id="34" name="Rectangle 33"/>
          <p:cNvSpPr>
            <a:spLocks noChangeArrowheads="1"/>
          </p:cNvSpPr>
          <p:nvPr>
            <p:custDataLst>
              <p:tags r:id="rId6"/>
            </p:custDataLst>
          </p:nvPr>
        </p:nvSpPr>
        <p:spPr bwMode="auto">
          <a:xfrm>
            <a:off x="3505200" y="6355080"/>
            <a:ext cx="1447800" cy="381000"/>
          </a:xfrm>
          <a:prstGeom prst="rect">
            <a:avLst/>
          </a:prstGeom>
          <a:solidFill>
            <a:schemeClr val="bg1"/>
          </a:solidFill>
          <a:ln w="25400">
            <a:noFill/>
            <a:miter lim="800000"/>
            <a:headEnd/>
            <a:tailEnd/>
          </a:ln>
          <a:effectLst/>
        </p:spPr>
        <p:txBody>
          <a:bodyPr wrap="none" anchor="ctr"/>
          <a:lstStyle/>
          <a:p>
            <a:pPr>
              <a:lnSpc>
                <a:spcPct val="100000"/>
              </a:lnSpc>
            </a:pPr>
            <a:r>
              <a:rPr lang="en-US" sz="1800" b="0" dirty="0">
                <a:latin typeface="Courier New" panose="02070309020205020404" pitchFamily="49" charset="0"/>
                <a:cs typeface="Courier New" panose="02070309020205020404" pitchFamily="49" charset="0"/>
              </a:rPr>
              <a:t>4*</a:t>
            </a:r>
            <a:r>
              <a:rPr lang="en-US" sz="1800" b="0" dirty="0">
                <a:solidFill>
                  <a:srgbClr val="C00000"/>
                </a:solidFill>
                <a:latin typeface="Courier New" panose="02070309020205020404" pitchFamily="49" charset="0"/>
                <a:cs typeface="Courier New" panose="02070309020205020404" pitchFamily="49" charset="0"/>
              </a:rPr>
              <a:t>R</a:t>
            </a:r>
            <a:r>
              <a:rPr lang="en-US" sz="1800" b="0" dirty="0">
                <a:latin typeface="Courier New" panose="02070309020205020404" pitchFamily="49" charset="0"/>
                <a:cs typeface="Courier New" panose="02070309020205020404" pitchFamily="49" charset="0"/>
              </a:rPr>
              <a:t>*</a:t>
            </a:r>
            <a:r>
              <a:rPr lang="en-US" sz="1800" b="0" dirty="0">
                <a:solidFill>
                  <a:schemeClr val="accent2"/>
                </a:solidFill>
                <a:latin typeface="Courier New" panose="02070309020205020404" pitchFamily="49" charset="0"/>
                <a:cs typeface="Courier New" panose="02070309020205020404" pitchFamily="49" charset="0"/>
              </a:rPr>
              <a:t>C</a:t>
            </a:r>
            <a:r>
              <a:rPr lang="en-US" sz="1800" b="0" dirty="0">
                <a:latin typeface="Calibri" pitchFamily="34" charset="0"/>
              </a:rPr>
              <a:t>  bytes</a:t>
            </a:r>
          </a:p>
        </p:txBody>
      </p:sp>
      <p:grpSp>
        <p:nvGrpSpPr>
          <p:cNvPr id="38" name="Group 4"/>
          <p:cNvGrpSpPr>
            <a:grpSpLocks/>
          </p:cNvGrpSpPr>
          <p:nvPr>
            <p:custDataLst>
              <p:tags r:id="rId7"/>
            </p:custDataLst>
          </p:nvPr>
        </p:nvGrpSpPr>
        <p:grpSpPr bwMode="auto">
          <a:xfrm>
            <a:off x="4876800" y="1383624"/>
            <a:ext cx="4038600" cy="2209800"/>
            <a:chOff x="2208" y="2688"/>
            <a:chExt cx="2544" cy="1392"/>
          </a:xfrm>
        </p:grpSpPr>
        <p:sp>
          <p:nvSpPr>
            <p:cNvPr id="39" name="Rectangle 5"/>
            <p:cNvSpPr>
              <a:spLocks noChangeArrowheads="1"/>
            </p:cNvSpPr>
            <p:nvPr>
              <p:custDataLst>
                <p:tags r:id="rId8"/>
              </p:custDataLst>
            </p:nvPr>
          </p:nvSpPr>
          <p:spPr bwMode="auto">
            <a:xfrm>
              <a:off x="2304" y="2784"/>
              <a:ext cx="768" cy="288"/>
            </a:xfrm>
            <a:prstGeom prst="rect">
              <a:avLst/>
            </a:prstGeom>
            <a:solidFill>
              <a:schemeClr val="bg1"/>
            </a:solidFill>
            <a:ln w="25400">
              <a:noFill/>
              <a:miter lim="800000"/>
              <a:headEnd/>
              <a:tailEnd/>
            </a:ln>
            <a:effectLst/>
          </p:spPr>
          <p:txBody>
            <a:bodyPr wrap="none" anchor="ctr"/>
            <a:lstStyle/>
            <a:p>
              <a:pPr algn="l">
                <a:lnSpc>
                  <a:spcPct val="100000"/>
                </a:lnSpc>
              </a:pPr>
              <a:r>
                <a:rPr lang="en-US" sz="1800" b="0" dirty="0">
                  <a:latin typeface="Courier New" panose="02070309020205020404" pitchFamily="49" charset="0"/>
                  <a:cs typeface="Courier New" panose="02070309020205020404" pitchFamily="49" charset="0"/>
                </a:rPr>
                <a:t>A[</a:t>
              </a:r>
              <a:r>
                <a:rPr lang="en-US" sz="1800" b="0" dirty="0">
                  <a:solidFill>
                    <a:srgbClr val="C00000"/>
                  </a:solidFill>
                  <a:latin typeface="Courier New" panose="02070309020205020404" pitchFamily="49" charset="0"/>
                  <a:cs typeface="Courier New" panose="02070309020205020404" pitchFamily="49" charset="0"/>
                </a:rPr>
                <a:t>0</a:t>
              </a:r>
              <a:r>
                <a:rPr lang="en-US" sz="1800" b="0" dirty="0">
                  <a:latin typeface="Courier New" panose="02070309020205020404" pitchFamily="49" charset="0"/>
                  <a:cs typeface="Courier New" panose="02070309020205020404" pitchFamily="49" charset="0"/>
                </a:rPr>
                <a:t>][</a:t>
              </a:r>
              <a:r>
                <a:rPr lang="en-US" sz="1800" b="0" dirty="0">
                  <a:solidFill>
                    <a:schemeClr val="accent2"/>
                  </a:solidFill>
                  <a:latin typeface="Courier New" panose="02070309020205020404" pitchFamily="49" charset="0"/>
                  <a:cs typeface="Courier New" panose="02070309020205020404" pitchFamily="49" charset="0"/>
                </a:rPr>
                <a:t>0</a:t>
              </a:r>
              <a:r>
                <a:rPr lang="en-US" sz="1800" b="0" dirty="0">
                  <a:latin typeface="Courier New" panose="02070309020205020404" pitchFamily="49" charset="0"/>
                  <a:cs typeface="Courier New" panose="02070309020205020404" pitchFamily="49" charset="0"/>
                </a:rPr>
                <a:t>]</a:t>
              </a:r>
            </a:p>
          </p:txBody>
        </p:sp>
        <p:sp>
          <p:nvSpPr>
            <p:cNvPr id="40" name="Rectangle 6"/>
            <p:cNvSpPr>
              <a:spLocks noChangeArrowheads="1"/>
            </p:cNvSpPr>
            <p:nvPr>
              <p:custDataLst>
                <p:tags r:id="rId9"/>
              </p:custDataLst>
            </p:nvPr>
          </p:nvSpPr>
          <p:spPr bwMode="auto">
            <a:xfrm>
              <a:off x="3936" y="2784"/>
              <a:ext cx="768" cy="288"/>
            </a:xfrm>
            <a:prstGeom prst="rect">
              <a:avLst/>
            </a:prstGeom>
            <a:solidFill>
              <a:schemeClr val="bg1"/>
            </a:solidFill>
            <a:ln w="25400">
              <a:noFill/>
              <a:miter lim="800000"/>
              <a:headEnd/>
              <a:tailEnd/>
            </a:ln>
            <a:effectLst/>
          </p:spPr>
          <p:txBody>
            <a:bodyPr wrap="none" anchor="ctr"/>
            <a:lstStyle/>
            <a:p>
              <a:pPr algn="r">
                <a:lnSpc>
                  <a:spcPct val="100000"/>
                </a:lnSpc>
              </a:pPr>
              <a:r>
                <a:rPr lang="en-US" sz="1800" b="0" dirty="0">
                  <a:latin typeface="Courier New" panose="02070309020205020404" pitchFamily="49" charset="0"/>
                  <a:cs typeface="Courier New" panose="02070309020205020404" pitchFamily="49" charset="0"/>
                </a:rPr>
                <a:t>A[</a:t>
              </a:r>
              <a:r>
                <a:rPr lang="en-US" sz="1800" b="0" dirty="0">
                  <a:solidFill>
                    <a:srgbClr val="C00000"/>
                  </a:solidFill>
                  <a:latin typeface="Courier New" panose="02070309020205020404" pitchFamily="49" charset="0"/>
                  <a:cs typeface="Courier New" panose="02070309020205020404" pitchFamily="49" charset="0"/>
                </a:rPr>
                <a:t>0</a:t>
              </a:r>
              <a:r>
                <a:rPr lang="en-US" sz="1800" b="0" dirty="0">
                  <a:latin typeface="Courier New" panose="02070309020205020404" pitchFamily="49" charset="0"/>
                  <a:cs typeface="Courier New" panose="02070309020205020404" pitchFamily="49" charset="0"/>
                </a:rPr>
                <a:t>][</a:t>
              </a:r>
              <a:r>
                <a:rPr lang="en-US" sz="1800" b="0" dirty="0">
                  <a:solidFill>
                    <a:schemeClr val="accent2"/>
                  </a:solidFill>
                  <a:latin typeface="Courier New" panose="02070309020205020404" pitchFamily="49" charset="0"/>
                  <a:cs typeface="Courier New" panose="02070309020205020404" pitchFamily="49" charset="0"/>
                </a:rPr>
                <a:t>C-1</a:t>
              </a:r>
              <a:r>
                <a:rPr lang="en-US" sz="1800" b="0" dirty="0">
                  <a:latin typeface="Courier New" panose="02070309020205020404" pitchFamily="49" charset="0"/>
                  <a:cs typeface="Courier New" panose="02070309020205020404" pitchFamily="49" charset="0"/>
                </a:rPr>
                <a:t>]</a:t>
              </a:r>
            </a:p>
          </p:txBody>
        </p:sp>
        <p:sp>
          <p:nvSpPr>
            <p:cNvPr id="41" name="Rectangle 7"/>
            <p:cNvSpPr>
              <a:spLocks noChangeArrowheads="1"/>
            </p:cNvSpPr>
            <p:nvPr>
              <p:custDataLst>
                <p:tags r:id="rId10"/>
              </p:custDataLst>
            </p:nvPr>
          </p:nvSpPr>
          <p:spPr bwMode="auto">
            <a:xfrm>
              <a:off x="2304" y="3744"/>
              <a:ext cx="768" cy="288"/>
            </a:xfrm>
            <a:prstGeom prst="rect">
              <a:avLst/>
            </a:prstGeom>
            <a:solidFill>
              <a:schemeClr val="bg1"/>
            </a:solidFill>
            <a:ln w="25400">
              <a:noFill/>
              <a:miter lim="800000"/>
              <a:headEnd/>
              <a:tailEnd/>
            </a:ln>
            <a:effectLst/>
          </p:spPr>
          <p:txBody>
            <a:bodyPr wrap="none" anchor="ctr"/>
            <a:lstStyle/>
            <a:p>
              <a:pPr algn="l">
                <a:lnSpc>
                  <a:spcPct val="100000"/>
                </a:lnSpc>
              </a:pPr>
              <a:r>
                <a:rPr lang="en-US" sz="1800" b="0" dirty="0">
                  <a:latin typeface="Courier New" panose="02070309020205020404" pitchFamily="49" charset="0"/>
                  <a:cs typeface="Courier New" panose="02070309020205020404" pitchFamily="49" charset="0"/>
                </a:rPr>
                <a:t>A[</a:t>
              </a:r>
              <a:r>
                <a:rPr lang="en-US" sz="1800" b="0" dirty="0">
                  <a:solidFill>
                    <a:srgbClr val="C00000"/>
                  </a:solidFill>
                  <a:latin typeface="Courier New" panose="02070309020205020404" pitchFamily="49" charset="0"/>
                  <a:cs typeface="Courier New" panose="02070309020205020404" pitchFamily="49" charset="0"/>
                </a:rPr>
                <a:t>R-1</a:t>
              </a:r>
              <a:r>
                <a:rPr lang="en-US" sz="1800" b="0" dirty="0">
                  <a:latin typeface="Courier New" panose="02070309020205020404" pitchFamily="49" charset="0"/>
                  <a:cs typeface="Courier New" panose="02070309020205020404" pitchFamily="49" charset="0"/>
                </a:rPr>
                <a:t>][</a:t>
              </a:r>
              <a:r>
                <a:rPr lang="en-US" sz="1800" b="0" dirty="0">
                  <a:solidFill>
                    <a:schemeClr val="accent2"/>
                  </a:solidFill>
                  <a:latin typeface="Courier New" panose="02070309020205020404" pitchFamily="49" charset="0"/>
                  <a:cs typeface="Courier New" panose="02070309020205020404" pitchFamily="49" charset="0"/>
                </a:rPr>
                <a:t>0</a:t>
              </a:r>
              <a:r>
                <a:rPr lang="en-US" sz="1800" b="0" dirty="0">
                  <a:latin typeface="Courier New" panose="02070309020205020404" pitchFamily="49" charset="0"/>
                  <a:cs typeface="Courier New" panose="02070309020205020404" pitchFamily="49" charset="0"/>
                </a:rPr>
                <a:t>]</a:t>
              </a:r>
            </a:p>
          </p:txBody>
        </p:sp>
        <p:sp>
          <p:nvSpPr>
            <p:cNvPr id="42" name="Rectangle 8"/>
            <p:cNvSpPr>
              <a:spLocks noChangeArrowheads="1"/>
            </p:cNvSpPr>
            <p:nvPr>
              <p:custDataLst>
                <p:tags r:id="rId11"/>
              </p:custDataLst>
            </p:nvPr>
          </p:nvSpPr>
          <p:spPr bwMode="auto">
            <a:xfrm>
              <a:off x="3120" y="2784"/>
              <a:ext cx="576" cy="288"/>
            </a:xfrm>
            <a:prstGeom prst="rect">
              <a:avLst/>
            </a:prstGeom>
            <a:solidFill>
              <a:schemeClr val="bg1"/>
            </a:solidFill>
            <a:ln w="25400">
              <a:noFill/>
              <a:miter lim="800000"/>
              <a:headEnd/>
              <a:tailEnd/>
            </a:ln>
            <a:effectLst/>
          </p:spPr>
          <p:txBody>
            <a:bodyPr wrap="none" anchor="ctr"/>
            <a:lstStyle/>
            <a:p>
              <a:pPr>
                <a:lnSpc>
                  <a:spcPct val="100000"/>
                </a:lnSpc>
              </a:pPr>
              <a:r>
                <a:rPr lang="en-US" sz="1800" b="0" dirty="0">
                  <a:latin typeface="Courier New" panose="02070309020205020404" pitchFamily="49" charset="0"/>
                  <a:cs typeface="Courier New" panose="02070309020205020404" pitchFamily="49" charset="0"/>
                </a:rPr>
                <a:t>• • •</a:t>
              </a:r>
            </a:p>
          </p:txBody>
        </p:sp>
        <p:sp>
          <p:nvSpPr>
            <p:cNvPr id="43" name="Rectangle 9"/>
            <p:cNvSpPr>
              <a:spLocks noChangeArrowheads="1"/>
            </p:cNvSpPr>
            <p:nvPr>
              <p:custDataLst>
                <p:tags r:id="rId12"/>
              </p:custDataLst>
            </p:nvPr>
          </p:nvSpPr>
          <p:spPr bwMode="auto">
            <a:xfrm>
              <a:off x="3168" y="3744"/>
              <a:ext cx="576" cy="288"/>
            </a:xfrm>
            <a:prstGeom prst="rect">
              <a:avLst/>
            </a:prstGeom>
            <a:solidFill>
              <a:schemeClr val="bg1"/>
            </a:solidFill>
            <a:ln w="25400">
              <a:noFill/>
              <a:miter lim="800000"/>
              <a:headEnd/>
              <a:tailEnd/>
            </a:ln>
            <a:effectLst/>
          </p:spPr>
          <p:txBody>
            <a:bodyPr wrap="none" anchor="ctr"/>
            <a:lstStyle/>
            <a:p>
              <a:pPr>
                <a:lnSpc>
                  <a:spcPct val="100000"/>
                </a:lnSpc>
              </a:pPr>
              <a:r>
                <a:rPr lang="en-US" sz="1800" b="0" dirty="0">
                  <a:latin typeface="Courier New" panose="02070309020205020404" pitchFamily="49" charset="0"/>
                  <a:cs typeface="Courier New" panose="02070309020205020404" pitchFamily="49" charset="0"/>
                </a:rPr>
                <a:t>• • •</a:t>
              </a:r>
            </a:p>
          </p:txBody>
        </p:sp>
        <p:sp>
          <p:nvSpPr>
            <p:cNvPr id="44" name="Rectangle 10"/>
            <p:cNvSpPr>
              <a:spLocks noChangeArrowheads="1"/>
            </p:cNvSpPr>
            <p:nvPr>
              <p:custDataLst>
                <p:tags r:id="rId13"/>
              </p:custDataLst>
            </p:nvPr>
          </p:nvSpPr>
          <p:spPr bwMode="auto">
            <a:xfrm>
              <a:off x="3936" y="3744"/>
              <a:ext cx="768" cy="288"/>
            </a:xfrm>
            <a:prstGeom prst="rect">
              <a:avLst/>
            </a:prstGeom>
            <a:solidFill>
              <a:schemeClr val="bg1"/>
            </a:solidFill>
            <a:ln w="25400">
              <a:noFill/>
              <a:miter lim="800000"/>
              <a:headEnd/>
              <a:tailEnd/>
            </a:ln>
            <a:effectLst/>
          </p:spPr>
          <p:txBody>
            <a:bodyPr wrap="none" anchor="ctr"/>
            <a:lstStyle/>
            <a:p>
              <a:pPr algn="r">
                <a:lnSpc>
                  <a:spcPct val="100000"/>
                </a:lnSpc>
              </a:pPr>
              <a:r>
                <a:rPr lang="en-US" sz="1800" b="0" dirty="0">
                  <a:latin typeface="Courier New" panose="02070309020205020404" pitchFamily="49" charset="0"/>
                  <a:cs typeface="Courier New" panose="02070309020205020404" pitchFamily="49" charset="0"/>
                </a:rPr>
                <a:t>A[</a:t>
              </a:r>
              <a:r>
                <a:rPr lang="en-US" sz="1800" b="0" dirty="0">
                  <a:solidFill>
                    <a:srgbClr val="C00000"/>
                  </a:solidFill>
                  <a:latin typeface="Courier New" panose="02070309020205020404" pitchFamily="49" charset="0"/>
                  <a:cs typeface="Courier New" panose="02070309020205020404" pitchFamily="49" charset="0"/>
                </a:rPr>
                <a:t>R-1</a:t>
              </a:r>
              <a:r>
                <a:rPr lang="en-US" sz="1800" b="0" dirty="0">
                  <a:latin typeface="Courier New" panose="02070309020205020404" pitchFamily="49" charset="0"/>
                  <a:cs typeface="Courier New" panose="02070309020205020404" pitchFamily="49" charset="0"/>
                </a:rPr>
                <a:t>][</a:t>
              </a:r>
              <a:r>
                <a:rPr lang="en-US" sz="1800" b="0" dirty="0">
                  <a:solidFill>
                    <a:schemeClr val="accent2"/>
                  </a:solidFill>
                  <a:latin typeface="Courier New" panose="02070309020205020404" pitchFamily="49" charset="0"/>
                  <a:cs typeface="Courier New" panose="02070309020205020404" pitchFamily="49" charset="0"/>
                </a:rPr>
                <a:t>C-1</a:t>
              </a:r>
              <a:r>
                <a:rPr lang="en-US" sz="1800" b="0" dirty="0">
                  <a:latin typeface="Courier New" panose="02070309020205020404" pitchFamily="49" charset="0"/>
                  <a:cs typeface="Courier New" panose="02070309020205020404" pitchFamily="49" charset="0"/>
                </a:rPr>
                <a:t>]</a:t>
              </a:r>
            </a:p>
          </p:txBody>
        </p:sp>
        <p:sp>
          <p:nvSpPr>
            <p:cNvPr id="45" name="Rectangle 11"/>
            <p:cNvSpPr>
              <a:spLocks noChangeArrowheads="1"/>
            </p:cNvSpPr>
            <p:nvPr>
              <p:custDataLst>
                <p:tags r:id="rId14"/>
              </p:custDataLst>
            </p:nvPr>
          </p:nvSpPr>
          <p:spPr bwMode="auto">
            <a:xfrm>
              <a:off x="2592" y="3168"/>
              <a:ext cx="288" cy="480"/>
            </a:xfrm>
            <a:prstGeom prst="rect">
              <a:avLst/>
            </a:prstGeom>
            <a:solidFill>
              <a:schemeClr val="bg1"/>
            </a:solidFill>
            <a:ln w="25400">
              <a:noFill/>
              <a:miter lim="800000"/>
              <a:headEnd/>
              <a:tailEnd/>
            </a:ln>
            <a:effectLst/>
          </p:spPr>
          <p:txBody>
            <a:bodyPr wrap="none" anchor="ctr"/>
            <a:lstStyle/>
            <a:p>
              <a:pPr>
                <a:lnSpc>
                  <a:spcPct val="100000"/>
                </a:lnSpc>
              </a:pP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46" name="Rectangle 12"/>
            <p:cNvSpPr>
              <a:spLocks noChangeArrowheads="1"/>
            </p:cNvSpPr>
            <p:nvPr>
              <p:custDataLst>
                <p:tags r:id="rId15"/>
              </p:custDataLst>
            </p:nvPr>
          </p:nvSpPr>
          <p:spPr bwMode="auto">
            <a:xfrm>
              <a:off x="4080" y="3168"/>
              <a:ext cx="288" cy="480"/>
            </a:xfrm>
            <a:prstGeom prst="rect">
              <a:avLst/>
            </a:prstGeom>
            <a:solidFill>
              <a:schemeClr val="bg1"/>
            </a:solidFill>
            <a:ln w="25400">
              <a:noFill/>
              <a:miter lim="800000"/>
              <a:headEnd/>
              <a:tailEnd/>
            </a:ln>
            <a:effectLst/>
          </p:spPr>
          <p:txBody>
            <a:bodyPr wrap="none" anchor="ctr"/>
            <a:lstStyle/>
            <a:p>
              <a:pPr>
                <a:lnSpc>
                  <a:spcPct val="100000"/>
                </a:lnSpc>
              </a:pP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47" name="Freeform 13"/>
            <p:cNvSpPr>
              <a:spLocks/>
            </p:cNvSpPr>
            <p:nvPr>
              <p:custDataLst>
                <p:tags r:id="rId16"/>
              </p:custDataLst>
            </p:nvPr>
          </p:nvSpPr>
          <p:spPr bwMode="auto">
            <a:xfrm>
              <a:off x="2208" y="2688"/>
              <a:ext cx="96" cy="1392"/>
            </a:xfrm>
            <a:custGeom>
              <a:avLst/>
              <a:gdLst/>
              <a:ahLst/>
              <a:cxnLst>
                <a:cxn ang="0">
                  <a:pos x="96" y="0"/>
                </a:cxn>
                <a:cxn ang="0">
                  <a:pos x="0" y="0"/>
                </a:cxn>
                <a:cxn ang="0">
                  <a:pos x="0" y="1392"/>
                </a:cxn>
                <a:cxn ang="0">
                  <a:pos x="96" y="1392"/>
                </a:cxn>
              </a:cxnLst>
              <a:rect l="0" t="0" r="r" b="b"/>
              <a:pathLst>
                <a:path w="96" h="1392">
                  <a:moveTo>
                    <a:pt x="96" y="0"/>
                  </a:moveTo>
                  <a:lnTo>
                    <a:pt x="0" y="0"/>
                  </a:lnTo>
                  <a:lnTo>
                    <a:pt x="0" y="1392"/>
                  </a:lnTo>
                  <a:lnTo>
                    <a:pt x="96" y="1392"/>
                  </a:lnTo>
                </a:path>
              </a:pathLst>
            </a:custGeom>
            <a:noFill/>
            <a:ln w="25400" cap="flat" cmpd="sng">
              <a:solidFill>
                <a:schemeClr val="tx1"/>
              </a:solidFill>
              <a:prstDash val="solid"/>
              <a:round/>
              <a:headEnd type="none" w="med" len="med"/>
              <a:tailEnd type="none" w="med" len="med"/>
            </a:ln>
            <a:effectLst/>
          </p:spPr>
          <p:txBody>
            <a:bodyPr wrap="none" anchor="ctr"/>
            <a:lstStyle/>
            <a:p>
              <a:endParaRPr lang="en-US" sz="1800" b="0" dirty="0">
                <a:latin typeface="Calibri" pitchFamily="34" charset="0"/>
              </a:endParaRPr>
            </a:p>
          </p:txBody>
        </p:sp>
        <p:sp>
          <p:nvSpPr>
            <p:cNvPr id="48" name="Freeform 14"/>
            <p:cNvSpPr>
              <a:spLocks/>
            </p:cNvSpPr>
            <p:nvPr>
              <p:custDataLst>
                <p:tags r:id="rId17"/>
              </p:custDataLst>
            </p:nvPr>
          </p:nvSpPr>
          <p:spPr bwMode="auto">
            <a:xfrm flipH="1">
              <a:off x="4656" y="2688"/>
              <a:ext cx="96" cy="1392"/>
            </a:xfrm>
            <a:custGeom>
              <a:avLst/>
              <a:gdLst/>
              <a:ahLst/>
              <a:cxnLst>
                <a:cxn ang="0">
                  <a:pos x="96" y="0"/>
                </a:cxn>
                <a:cxn ang="0">
                  <a:pos x="0" y="0"/>
                </a:cxn>
                <a:cxn ang="0">
                  <a:pos x="0" y="1392"/>
                </a:cxn>
                <a:cxn ang="0">
                  <a:pos x="96" y="1392"/>
                </a:cxn>
              </a:cxnLst>
              <a:rect l="0" t="0" r="r" b="b"/>
              <a:pathLst>
                <a:path w="96" h="1392">
                  <a:moveTo>
                    <a:pt x="96" y="0"/>
                  </a:moveTo>
                  <a:lnTo>
                    <a:pt x="0" y="0"/>
                  </a:lnTo>
                  <a:lnTo>
                    <a:pt x="0" y="1392"/>
                  </a:lnTo>
                  <a:lnTo>
                    <a:pt x="96" y="1392"/>
                  </a:lnTo>
                </a:path>
              </a:pathLst>
            </a:custGeom>
            <a:noFill/>
            <a:ln w="25400" cap="flat" cmpd="sng">
              <a:solidFill>
                <a:schemeClr val="tx1"/>
              </a:solidFill>
              <a:prstDash val="solid"/>
              <a:round/>
              <a:headEnd type="none" w="med" len="med"/>
              <a:tailEnd type="none" w="med" len="med"/>
            </a:ln>
            <a:effectLst/>
          </p:spPr>
          <p:txBody>
            <a:bodyPr wrap="none" anchor="ctr"/>
            <a:lstStyle/>
            <a:p>
              <a:endParaRPr lang="en-US" sz="1800" b="0" dirty="0">
                <a:latin typeface="Calibri" pitchFamily="34" charset="0"/>
              </a:endParaRPr>
            </a:p>
          </p:txBody>
        </p:sp>
      </p:grpSp>
    </p:spTree>
    <p:extLst>
      <p:ext uri="{BB962C8B-B14F-4D97-AF65-F5344CB8AC3E}">
        <p14:creationId xmlns:p14="http://schemas.microsoft.com/office/powerpoint/2010/main" val="35651515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EFB4-C534-2C53-E4C2-636278D4D111}"/>
              </a:ext>
            </a:extLst>
          </p:cNvPr>
          <p:cNvSpPr>
            <a:spLocks noGrp="1"/>
          </p:cNvSpPr>
          <p:nvPr>
            <p:ph type="title"/>
          </p:nvPr>
        </p:nvSpPr>
        <p:spPr>
          <a:xfrm>
            <a:off x="3581400" y="2895600"/>
            <a:ext cx="8405982" cy="762000"/>
          </a:xfrm>
        </p:spPr>
        <p:txBody>
          <a:bodyPr/>
          <a:lstStyle/>
          <a:p>
            <a:r>
              <a:rPr lang="en-US" sz="7200" dirty="0"/>
              <a:t>44444</a:t>
            </a:r>
          </a:p>
        </p:txBody>
      </p:sp>
      <p:sp>
        <p:nvSpPr>
          <p:cNvPr id="4" name="Slide Number Placeholder 3">
            <a:extLst>
              <a:ext uri="{FF2B5EF4-FFF2-40B4-BE49-F238E27FC236}">
                <a16:creationId xmlns:a16="http://schemas.microsoft.com/office/drawing/2014/main" id="{B4D1CB12-6449-487B-B750-591A52B7F8CA}"/>
              </a:ext>
            </a:extLst>
          </p:cNvPr>
          <p:cNvSpPr>
            <a:spLocks noGrp="1"/>
          </p:cNvSpPr>
          <p:nvPr>
            <p:ph type="sldNum" sz="quarter" idx="10"/>
          </p:nvPr>
        </p:nvSpPr>
        <p:spPr/>
        <p:txBody>
          <a:bodyPr/>
          <a:lstStyle/>
          <a:p>
            <a:fld id="{7CBE8339-D2AD-46DC-A898-FD1E949067F0}" type="slidenum">
              <a:rPr lang="en-US" smtClean="0"/>
              <a:pPr/>
              <a:t>80</a:t>
            </a:fld>
            <a:endParaRPr lang="en-US" dirty="0"/>
          </a:p>
        </p:txBody>
      </p:sp>
    </p:spTree>
    <p:extLst>
      <p:ext uri="{BB962C8B-B14F-4D97-AF65-F5344CB8AC3E}">
        <p14:creationId xmlns:p14="http://schemas.microsoft.com/office/powerpoint/2010/main" val="287073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a:spLocks noGrp="1" noChangeArrowheads="1"/>
          </p:cNvSpPr>
          <p:nvPr>
            <p:ph type="title"/>
            <p:custDataLst>
              <p:tags r:id="rId1"/>
            </p:custDataLst>
          </p:nvPr>
        </p:nvSpPr>
        <p:spPr/>
        <p:txBody>
          <a:bodyPr/>
          <a:lstStyle/>
          <a:p>
            <a:r>
              <a:rPr lang="en-US"/>
              <a:t>Nested Array Example</a:t>
            </a:r>
          </a:p>
        </p:txBody>
      </p:sp>
      <p:sp>
        <p:nvSpPr>
          <p:cNvPr id="308227" name="Rectangle 3"/>
          <p:cNvSpPr>
            <a:spLocks noGrp="1" noChangeArrowheads="1"/>
          </p:cNvSpPr>
          <p:nvPr>
            <p:ph idx="1"/>
            <p:custDataLst>
              <p:tags r:id="rId2"/>
            </p:custDataLst>
          </p:nvPr>
        </p:nvSpPr>
        <p:spPr>
          <a:xfrm>
            <a:off x="393192" y="5108549"/>
            <a:ext cx="8366760" cy="1452062"/>
          </a:xfrm>
        </p:spPr>
        <p:txBody>
          <a:bodyPr/>
          <a:lstStyle/>
          <a:p>
            <a:r>
              <a:rPr lang="en-US" dirty="0"/>
              <a:t>“Row-major” ordering of all elements</a:t>
            </a:r>
          </a:p>
          <a:p>
            <a:r>
              <a:rPr lang="en-US" dirty="0"/>
              <a:t>Elements in the same row are contiguous</a:t>
            </a:r>
          </a:p>
          <a:p>
            <a:r>
              <a:rPr lang="en-US" dirty="0"/>
              <a:t>Guaranteed  (in C)</a:t>
            </a:r>
          </a:p>
        </p:txBody>
      </p:sp>
      <p:sp>
        <p:nvSpPr>
          <p:cNvPr id="45" name="Slide Number Placeholder 44"/>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
        <p:nvSpPr>
          <p:cNvPr id="308232" name="Line 8"/>
          <p:cNvSpPr>
            <a:spLocks noChangeShapeType="1"/>
          </p:cNvSpPr>
          <p:nvPr>
            <p:custDataLst>
              <p:tags r:id="rId4"/>
            </p:custDataLst>
          </p:nvPr>
        </p:nvSpPr>
        <p:spPr bwMode="auto">
          <a:xfrm flipV="1">
            <a:off x="1905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3" name="Text Box 9"/>
          <p:cNvSpPr txBox="1">
            <a:spLocks noChangeArrowheads="1"/>
          </p:cNvSpPr>
          <p:nvPr>
            <p:custDataLst>
              <p:tags r:id="rId5"/>
            </p:custDataLst>
          </p:nvPr>
        </p:nvSpPr>
        <p:spPr bwMode="auto">
          <a:xfrm>
            <a:off x="1676400" y="4357687"/>
            <a:ext cx="460382"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ourier New" panose="02070309020205020404" pitchFamily="49" charset="0"/>
                <a:cs typeface="Courier New" panose="02070309020205020404" pitchFamily="49" charset="0"/>
              </a:rPr>
              <a:t>76</a:t>
            </a:r>
          </a:p>
        </p:txBody>
      </p:sp>
      <p:sp>
        <p:nvSpPr>
          <p:cNvPr id="308234" name="Line 10"/>
          <p:cNvSpPr>
            <a:spLocks noChangeShapeType="1"/>
          </p:cNvSpPr>
          <p:nvPr>
            <p:custDataLst>
              <p:tags r:id="rId6"/>
            </p:custDataLst>
          </p:nvPr>
        </p:nvSpPr>
        <p:spPr bwMode="auto">
          <a:xfrm flipV="1">
            <a:off x="3429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5" name="Text Box 11"/>
          <p:cNvSpPr txBox="1">
            <a:spLocks noChangeArrowheads="1"/>
          </p:cNvSpPr>
          <p:nvPr>
            <p:custDataLst>
              <p:tags r:id="rId7"/>
            </p:custDataLst>
          </p:nvPr>
        </p:nvSpPr>
        <p:spPr bwMode="auto">
          <a:xfrm>
            <a:off x="3200400" y="4357687"/>
            <a:ext cx="460382"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ourier New" panose="02070309020205020404" pitchFamily="49" charset="0"/>
                <a:cs typeface="Courier New" panose="02070309020205020404" pitchFamily="49" charset="0"/>
              </a:rPr>
              <a:t>96</a:t>
            </a:r>
          </a:p>
        </p:txBody>
      </p:sp>
      <p:sp>
        <p:nvSpPr>
          <p:cNvPr id="308236" name="Line 12"/>
          <p:cNvSpPr>
            <a:spLocks noChangeShapeType="1"/>
          </p:cNvSpPr>
          <p:nvPr>
            <p:custDataLst>
              <p:tags r:id="rId8"/>
            </p:custDataLst>
          </p:nvPr>
        </p:nvSpPr>
        <p:spPr bwMode="auto">
          <a:xfrm flipV="1">
            <a:off x="4953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7" name="Text Box 13"/>
          <p:cNvSpPr txBox="1">
            <a:spLocks noChangeArrowheads="1"/>
          </p:cNvSpPr>
          <p:nvPr>
            <p:custDataLst>
              <p:tags r:id="rId9"/>
            </p:custDataLst>
          </p:nvPr>
        </p:nvSpPr>
        <p:spPr bwMode="auto">
          <a:xfrm>
            <a:off x="4656138" y="4357687"/>
            <a:ext cx="598241"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ourier New" panose="02070309020205020404" pitchFamily="49" charset="0"/>
                <a:cs typeface="Courier New" panose="02070309020205020404" pitchFamily="49" charset="0"/>
              </a:rPr>
              <a:t>116</a:t>
            </a:r>
          </a:p>
        </p:txBody>
      </p:sp>
      <p:sp>
        <p:nvSpPr>
          <p:cNvPr id="308238" name="Line 14"/>
          <p:cNvSpPr>
            <a:spLocks noChangeShapeType="1"/>
          </p:cNvSpPr>
          <p:nvPr>
            <p:custDataLst>
              <p:tags r:id="rId10"/>
            </p:custDataLst>
          </p:nvPr>
        </p:nvSpPr>
        <p:spPr bwMode="auto">
          <a:xfrm flipV="1">
            <a:off x="6477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39" name="Text Box 15"/>
          <p:cNvSpPr txBox="1">
            <a:spLocks noChangeArrowheads="1"/>
          </p:cNvSpPr>
          <p:nvPr>
            <p:custDataLst>
              <p:tags r:id="rId11"/>
            </p:custDataLst>
          </p:nvPr>
        </p:nvSpPr>
        <p:spPr bwMode="auto">
          <a:xfrm>
            <a:off x="6180138" y="4357687"/>
            <a:ext cx="598241"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ourier New" panose="02070309020205020404" pitchFamily="49" charset="0"/>
                <a:cs typeface="Courier New" panose="02070309020205020404" pitchFamily="49" charset="0"/>
              </a:rPr>
              <a:t>136</a:t>
            </a:r>
          </a:p>
        </p:txBody>
      </p:sp>
      <p:sp>
        <p:nvSpPr>
          <p:cNvPr id="308240" name="Line 16"/>
          <p:cNvSpPr>
            <a:spLocks noChangeShapeType="1"/>
          </p:cNvSpPr>
          <p:nvPr>
            <p:custDataLst>
              <p:tags r:id="rId12"/>
            </p:custDataLst>
          </p:nvPr>
        </p:nvSpPr>
        <p:spPr bwMode="auto">
          <a:xfrm flipV="1">
            <a:off x="8001000" y="4205287"/>
            <a:ext cx="0" cy="228600"/>
          </a:xfrm>
          <a:prstGeom prst="line">
            <a:avLst/>
          </a:prstGeom>
          <a:noFill/>
          <a:ln w="25400">
            <a:solidFill>
              <a:schemeClr val="tx1"/>
            </a:solidFill>
            <a:round/>
            <a:headEnd/>
            <a:tailEnd type="triangle" w="med" len="sm"/>
          </a:ln>
          <a:effectLst/>
        </p:spPr>
        <p:txBody>
          <a:bodyPr wrap="none" anchor="ctr"/>
          <a:lstStyle/>
          <a:p>
            <a:endParaRPr lang="en-US" sz="1800" dirty="0">
              <a:latin typeface="Calibri" pitchFamily="34" charset="0"/>
            </a:endParaRPr>
          </a:p>
        </p:txBody>
      </p:sp>
      <p:sp>
        <p:nvSpPr>
          <p:cNvPr id="308241" name="Text Box 17"/>
          <p:cNvSpPr txBox="1">
            <a:spLocks noChangeArrowheads="1"/>
          </p:cNvSpPr>
          <p:nvPr>
            <p:custDataLst>
              <p:tags r:id="rId13"/>
            </p:custDataLst>
          </p:nvPr>
        </p:nvSpPr>
        <p:spPr bwMode="auto">
          <a:xfrm>
            <a:off x="7704138" y="4357687"/>
            <a:ext cx="598241"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ourier New" panose="02070309020205020404" pitchFamily="49" charset="0"/>
                <a:cs typeface="Courier New" panose="02070309020205020404" pitchFamily="49" charset="0"/>
              </a:rPr>
              <a:t>156</a:t>
            </a:r>
          </a:p>
        </p:txBody>
      </p:sp>
      <p:grpSp>
        <p:nvGrpSpPr>
          <p:cNvPr id="2" name="Group 19"/>
          <p:cNvGrpSpPr>
            <a:grpSpLocks/>
          </p:cNvGrpSpPr>
          <p:nvPr>
            <p:custDataLst>
              <p:tags r:id="rId14"/>
            </p:custDataLst>
          </p:nvPr>
        </p:nvGrpSpPr>
        <p:grpSpPr bwMode="auto">
          <a:xfrm>
            <a:off x="1905000" y="3443287"/>
            <a:ext cx="1524000" cy="762000"/>
            <a:chOff x="816" y="2640"/>
            <a:chExt cx="960" cy="480"/>
          </a:xfrm>
        </p:grpSpPr>
        <p:sp>
          <p:nvSpPr>
            <p:cNvPr id="308244" name="Rectangle 20"/>
            <p:cNvSpPr>
              <a:spLocks noChangeArrowheads="1"/>
            </p:cNvSpPr>
            <p:nvPr>
              <p:custDataLst>
                <p:tags r:id="rId47"/>
              </p:custDataLst>
            </p:nvPr>
          </p:nvSpPr>
          <p:spPr bwMode="auto">
            <a:xfrm>
              <a:off x="816"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9</a:t>
              </a:r>
            </a:p>
          </p:txBody>
        </p:sp>
        <p:sp>
          <p:nvSpPr>
            <p:cNvPr id="308245" name="Rectangle 21"/>
            <p:cNvSpPr>
              <a:spLocks noChangeArrowheads="1"/>
            </p:cNvSpPr>
            <p:nvPr>
              <p:custDataLst>
                <p:tags r:id="rId48"/>
              </p:custDataLst>
            </p:nvPr>
          </p:nvSpPr>
          <p:spPr bwMode="auto">
            <a:xfrm>
              <a:off x="1008"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8</a:t>
              </a:r>
            </a:p>
          </p:txBody>
        </p:sp>
        <p:sp>
          <p:nvSpPr>
            <p:cNvPr id="308246" name="Rectangle 22"/>
            <p:cNvSpPr>
              <a:spLocks noChangeArrowheads="1"/>
            </p:cNvSpPr>
            <p:nvPr>
              <p:custDataLst>
                <p:tags r:id="rId49"/>
              </p:custDataLst>
            </p:nvPr>
          </p:nvSpPr>
          <p:spPr bwMode="auto">
            <a:xfrm>
              <a:off x="1200"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1</a:t>
              </a:r>
            </a:p>
          </p:txBody>
        </p:sp>
        <p:sp>
          <p:nvSpPr>
            <p:cNvPr id="308247" name="Rectangle 23"/>
            <p:cNvSpPr>
              <a:spLocks noChangeArrowheads="1"/>
            </p:cNvSpPr>
            <p:nvPr>
              <p:custDataLst>
                <p:tags r:id="rId50"/>
              </p:custDataLst>
            </p:nvPr>
          </p:nvSpPr>
          <p:spPr bwMode="auto">
            <a:xfrm>
              <a:off x="1392"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9</a:t>
              </a:r>
            </a:p>
          </p:txBody>
        </p:sp>
        <p:sp>
          <p:nvSpPr>
            <p:cNvPr id="308248" name="Rectangle 24"/>
            <p:cNvSpPr>
              <a:spLocks noChangeArrowheads="1"/>
            </p:cNvSpPr>
            <p:nvPr>
              <p:custDataLst>
                <p:tags r:id="rId51"/>
              </p:custDataLst>
            </p:nvPr>
          </p:nvSpPr>
          <p:spPr bwMode="auto">
            <a:xfrm>
              <a:off x="1584" y="2640"/>
              <a:ext cx="192" cy="480"/>
            </a:xfrm>
            <a:prstGeom prst="rect">
              <a:avLst/>
            </a:prstGeom>
            <a:solidFill>
              <a:srgbClr val="F1C7C7"/>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5</a:t>
              </a:r>
            </a:p>
          </p:txBody>
        </p:sp>
      </p:grpSp>
      <p:grpSp>
        <p:nvGrpSpPr>
          <p:cNvPr id="3" name="Group 25"/>
          <p:cNvGrpSpPr>
            <a:grpSpLocks/>
          </p:cNvGrpSpPr>
          <p:nvPr>
            <p:custDataLst>
              <p:tags r:id="rId15"/>
            </p:custDataLst>
          </p:nvPr>
        </p:nvGrpSpPr>
        <p:grpSpPr bwMode="auto">
          <a:xfrm>
            <a:off x="3429000" y="3443287"/>
            <a:ext cx="1524000" cy="762000"/>
            <a:chOff x="816" y="2640"/>
            <a:chExt cx="960" cy="480"/>
          </a:xfrm>
        </p:grpSpPr>
        <p:sp>
          <p:nvSpPr>
            <p:cNvPr id="308250" name="Rectangle 26"/>
            <p:cNvSpPr>
              <a:spLocks noChangeArrowheads="1"/>
            </p:cNvSpPr>
            <p:nvPr>
              <p:custDataLst>
                <p:tags r:id="rId42"/>
              </p:custDataLst>
            </p:nvPr>
          </p:nvSpPr>
          <p:spPr bwMode="auto">
            <a:xfrm>
              <a:off x="816"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9</a:t>
              </a:r>
            </a:p>
          </p:txBody>
        </p:sp>
        <p:sp>
          <p:nvSpPr>
            <p:cNvPr id="308251" name="Rectangle 27"/>
            <p:cNvSpPr>
              <a:spLocks noChangeArrowheads="1"/>
            </p:cNvSpPr>
            <p:nvPr>
              <p:custDataLst>
                <p:tags r:id="rId43"/>
              </p:custDataLst>
            </p:nvPr>
          </p:nvSpPr>
          <p:spPr bwMode="auto">
            <a:xfrm>
              <a:off x="1008"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8</a:t>
              </a:r>
            </a:p>
          </p:txBody>
        </p:sp>
        <p:sp>
          <p:nvSpPr>
            <p:cNvPr id="308252" name="Rectangle 28"/>
            <p:cNvSpPr>
              <a:spLocks noChangeArrowheads="1"/>
            </p:cNvSpPr>
            <p:nvPr>
              <p:custDataLst>
                <p:tags r:id="rId44"/>
              </p:custDataLst>
            </p:nvPr>
          </p:nvSpPr>
          <p:spPr bwMode="auto">
            <a:xfrm>
              <a:off x="1200"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1</a:t>
              </a:r>
            </a:p>
          </p:txBody>
        </p:sp>
        <p:sp>
          <p:nvSpPr>
            <p:cNvPr id="308253" name="Rectangle 29"/>
            <p:cNvSpPr>
              <a:spLocks noChangeArrowheads="1"/>
            </p:cNvSpPr>
            <p:nvPr>
              <p:custDataLst>
                <p:tags r:id="rId45"/>
              </p:custDataLst>
            </p:nvPr>
          </p:nvSpPr>
          <p:spPr bwMode="auto">
            <a:xfrm>
              <a:off x="1392"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0</a:t>
              </a:r>
            </a:p>
          </p:txBody>
        </p:sp>
        <p:sp>
          <p:nvSpPr>
            <p:cNvPr id="308254" name="Rectangle 30"/>
            <p:cNvSpPr>
              <a:spLocks noChangeArrowheads="1"/>
            </p:cNvSpPr>
            <p:nvPr>
              <p:custDataLst>
                <p:tags r:id="rId46"/>
              </p:custDataLst>
            </p:nvPr>
          </p:nvSpPr>
          <p:spPr bwMode="auto">
            <a:xfrm>
              <a:off x="1584" y="2640"/>
              <a:ext cx="192" cy="480"/>
            </a:xfrm>
            <a:prstGeom prst="rect">
              <a:avLst/>
            </a:prstGeom>
            <a:solidFill>
              <a:srgbClr val="F6F5BD"/>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5</a:t>
              </a:r>
            </a:p>
          </p:txBody>
        </p:sp>
      </p:grpSp>
      <p:grpSp>
        <p:nvGrpSpPr>
          <p:cNvPr id="4" name="Group 31"/>
          <p:cNvGrpSpPr>
            <a:grpSpLocks/>
          </p:cNvGrpSpPr>
          <p:nvPr>
            <p:custDataLst>
              <p:tags r:id="rId16"/>
            </p:custDataLst>
          </p:nvPr>
        </p:nvGrpSpPr>
        <p:grpSpPr bwMode="auto">
          <a:xfrm>
            <a:off x="4953000" y="3443287"/>
            <a:ext cx="1524000" cy="762000"/>
            <a:chOff x="816" y="2640"/>
            <a:chExt cx="960" cy="480"/>
          </a:xfrm>
        </p:grpSpPr>
        <p:sp>
          <p:nvSpPr>
            <p:cNvPr id="308256" name="Rectangle 32"/>
            <p:cNvSpPr>
              <a:spLocks noChangeArrowheads="1"/>
            </p:cNvSpPr>
            <p:nvPr>
              <p:custDataLst>
                <p:tags r:id="rId37"/>
              </p:custDataLst>
            </p:nvPr>
          </p:nvSpPr>
          <p:spPr bwMode="auto">
            <a:xfrm>
              <a:off x="816"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9</a:t>
              </a:r>
            </a:p>
          </p:txBody>
        </p:sp>
        <p:sp>
          <p:nvSpPr>
            <p:cNvPr id="308257" name="Rectangle 33"/>
            <p:cNvSpPr>
              <a:spLocks noChangeArrowheads="1"/>
            </p:cNvSpPr>
            <p:nvPr>
              <p:custDataLst>
                <p:tags r:id="rId38"/>
              </p:custDataLst>
            </p:nvPr>
          </p:nvSpPr>
          <p:spPr bwMode="auto">
            <a:xfrm>
              <a:off x="1008"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8</a:t>
              </a:r>
            </a:p>
          </p:txBody>
        </p:sp>
        <p:sp>
          <p:nvSpPr>
            <p:cNvPr id="308258" name="Rectangle 34"/>
            <p:cNvSpPr>
              <a:spLocks noChangeArrowheads="1"/>
            </p:cNvSpPr>
            <p:nvPr>
              <p:custDataLst>
                <p:tags r:id="rId39"/>
              </p:custDataLst>
            </p:nvPr>
          </p:nvSpPr>
          <p:spPr bwMode="auto">
            <a:xfrm>
              <a:off x="1200"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1</a:t>
              </a:r>
            </a:p>
          </p:txBody>
        </p:sp>
        <p:sp>
          <p:nvSpPr>
            <p:cNvPr id="308259" name="Rectangle 35"/>
            <p:cNvSpPr>
              <a:spLocks noChangeArrowheads="1"/>
            </p:cNvSpPr>
            <p:nvPr>
              <p:custDataLst>
                <p:tags r:id="rId40"/>
              </p:custDataLst>
            </p:nvPr>
          </p:nvSpPr>
          <p:spPr bwMode="auto">
            <a:xfrm>
              <a:off x="1392"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0</a:t>
              </a:r>
            </a:p>
          </p:txBody>
        </p:sp>
        <p:sp>
          <p:nvSpPr>
            <p:cNvPr id="308260" name="Rectangle 36"/>
            <p:cNvSpPr>
              <a:spLocks noChangeArrowheads="1"/>
            </p:cNvSpPr>
            <p:nvPr>
              <p:custDataLst>
                <p:tags r:id="rId41"/>
              </p:custDataLst>
            </p:nvPr>
          </p:nvSpPr>
          <p:spPr bwMode="auto">
            <a:xfrm>
              <a:off x="1584" y="2640"/>
              <a:ext cx="192" cy="48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3</a:t>
              </a:r>
            </a:p>
          </p:txBody>
        </p:sp>
      </p:grpSp>
      <p:grpSp>
        <p:nvGrpSpPr>
          <p:cNvPr id="5" name="Group 37"/>
          <p:cNvGrpSpPr>
            <a:grpSpLocks/>
          </p:cNvGrpSpPr>
          <p:nvPr>
            <p:custDataLst>
              <p:tags r:id="rId17"/>
            </p:custDataLst>
          </p:nvPr>
        </p:nvGrpSpPr>
        <p:grpSpPr bwMode="auto">
          <a:xfrm>
            <a:off x="6477000" y="3438527"/>
            <a:ext cx="1524000" cy="766763"/>
            <a:chOff x="816" y="2637"/>
            <a:chExt cx="960" cy="483"/>
          </a:xfrm>
        </p:grpSpPr>
        <p:sp>
          <p:nvSpPr>
            <p:cNvPr id="308262" name="Rectangle 38"/>
            <p:cNvSpPr>
              <a:spLocks noChangeArrowheads="1"/>
            </p:cNvSpPr>
            <p:nvPr>
              <p:custDataLst>
                <p:tags r:id="rId32"/>
              </p:custDataLst>
            </p:nvPr>
          </p:nvSpPr>
          <p:spPr bwMode="auto">
            <a:xfrm>
              <a:off x="816"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9</a:t>
              </a:r>
            </a:p>
          </p:txBody>
        </p:sp>
        <p:sp>
          <p:nvSpPr>
            <p:cNvPr id="308263" name="Rectangle 39"/>
            <p:cNvSpPr>
              <a:spLocks noChangeArrowheads="1"/>
            </p:cNvSpPr>
            <p:nvPr>
              <p:custDataLst>
                <p:tags r:id="rId33"/>
              </p:custDataLst>
            </p:nvPr>
          </p:nvSpPr>
          <p:spPr bwMode="auto">
            <a:xfrm>
              <a:off x="1008"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8</a:t>
              </a:r>
            </a:p>
          </p:txBody>
        </p:sp>
        <p:sp>
          <p:nvSpPr>
            <p:cNvPr id="308264" name="Rectangle 40"/>
            <p:cNvSpPr>
              <a:spLocks noChangeArrowheads="1"/>
            </p:cNvSpPr>
            <p:nvPr>
              <p:custDataLst>
                <p:tags r:id="rId34"/>
              </p:custDataLst>
            </p:nvPr>
          </p:nvSpPr>
          <p:spPr bwMode="auto">
            <a:xfrm>
              <a:off x="1200"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1</a:t>
              </a:r>
            </a:p>
          </p:txBody>
        </p:sp>
        <p:sp>
          <p:nvSpPr>
            <p:cNvPr id="308265" name="Rectangle 41"/>
            <p:cNvSpPr>
              <a:spLocks noChangeArrowheads="1"/>
            </p:cNvSpPr>
            <p:nvPr>
              <p:custDataLst>
                <p:tags r:id="rId35"/>
              </p:custDataLst>
            </p:nvPr>
          </p:nvSpPr>
          <p:spPr bwMode="auto">
            <a:xfrm>
              <a:off x="1392" y="2637"/>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1</a:t>
              </a:r>
            </a:p>
          </p:txBody>
        </p:sp>
        <p:sp>
          <p:nvSpPr>
            <p:cNvPr id="308266" name="Rectangle 42"/>
            <p:cNvSpPr>
              <a:spLocks noChangeArrowheads="1"/>
            </p:cNvSpPr>
            <p:nvPr>
              <p:custDataLst>
                <p:tags r:id="rId36"/>
              </p:custDataLst>
            </p:nvPr>
          </p:nvSpPr>
          <p:spPr bwMode="auto">
            <a:xfrm>
              <a:off x="1584" y="2640"/>
              <a:ext cx="192" cy="480"/>
            </a:xfrm>
            <a:prstGeom prst="rect">
              <a:avLst/>
            </a:prstGeom>
            <a:solidFill>
              <a:srgbClr val="D5F1CF"/>
            </a:solidFill>
            <a:ln w="12700">
              <a:solidFill>
                <a:schemeClr val="tx1"/>
              </a:solidFill>
              <a:miter lim="800000"/>
              <a:headEnd/>
              <a:tailEnd/>
            </a:ln>
            <a:effectLst/>
          </p:spPr>
          <p:txBody>
            <a:bodyPr wrap="none" anchor="ctr"/>
            <a:lstStyle/>
            <a:p>
              <a:pPr>
                <a:lnSpc>
                  <a:spcPct val="100000"/>
                </a:lnSpc>
              </a:pPr>
              <a:r>
                <a:rPr lang="en-US" sz="1800" dirty="0">
                  <a:latin typeface="Courier New" panose="02070309020205020404" pitchFamily="49" charset="0"/>
                  <a:cs typeface="Courier New" panose="02070309020205020404" pitchFamily="49" charset="0"/>
                </a:rPr>
                <a:t>5</a:t>
              </a:r>
            </a:p>
          </p:txBody>
        </p:sp>
      </p:grpSp>
      <p:sp>
        <p:nvSpPr>
          <p:cNvPr id="308267" name="Rectangle 43"/>
          <p:cNvSpPr>
            <a:spLocks noChangeArrowheads="1"/>
          </p:cNvSpPr>
          <p:nvPr>
            <p:custDataLst>
              <p:tags r:id="rId18"/>
            </p:custDataLst>
          </p:nvPr>
        </p:nvSpPr>
        <p:spPr bwMode="auto">
          <a:xfrm>
            <a:off x="1905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308268" name="Rectangle 44"/>
          <p:cNvSpPr>
            <a:spLocks noChangeArrowheads="1"/>
          </p:cNvSpPr>
          <p:nvPr>
            <p:custDataLst>
              <p:tags r:id="rId19"/>
            </p:custDataLst>
          </p:nvPr>
        </p:nvSpPr>
        <p:spPr bwMode="auto">
          <a:xfrm>
            <a:off x="3429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308269" name="Rectangle 45"/>
          <p:cNvSpPr>
            <a:spLocks noChangeArrowheads="1"/>
          </p:cNvSpPr>
          <p:nvPr>
            <p:custDataLst>
              <p:tags r:id="rId20"/>
            </p:custDataLst>
          </p:nvPr>
        </p:nvSpPr>
        <p:spPr bwMode="auto">
          <a:xfrm>
            <a:off x="4953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sp>
        <p:nvSpPr>
          <p:cNvPr id="308270" name="Rectangle 46"/>
          <p:cNvSpPr>
            <a:spLocks noChangeArrowheads="1"/>
          </p:cNvSpPr>
          <p:nvPr>
            <p:custDataLst>
              <p:tags r:id="rId21"/>
            </p:custDataLst>
          </p:nvPr>
        </p:nvSpPr>
        <p:spPr bwMode="auto">
          <a:xfrm>
            <a:off x="6477000" y="3443287"/>
            <a:ext cx="1524000" cy="762000"/>
          </a:xfrm>
          <a:prstGeom prst="rect">
            <a:avLst/>
          </a:prstGeom>
          <a:noFill/>
          <a:ln w="28575">
            <a:solidFill>
              <a:schemeClr val="tx1"/>
            </a:solidFill>
            <a:miter lim="800000"/>
            <a:headEnd/>
            <a:tailEnd/>
          </a:ln>
          <a:effectLst/>
        </p:spPr>
        <p:txBody>
          <a:bodyPr wrap="none" anchor="ctr"/>
          <a:lstStyle/>
          <a:p>
            <a:endParaRPr lang="en-US" sz="1800" dirty="0">
              <a:latin typeface="Calibri" pitchFamily="34" charset="0"/>
            </a:endParaRPr>
          </a:p>
        </p:txBody>
      </p:sp>
      <p:grpSp>
        <p:nvGrpSpPr>
          <p:cNvPr id="48" name="Group 47"/>
          <p:cNvGrpSpPr/>
          <p:nvPr>
            <p:custDataLst>
              <p:tags r:id="rId22"/>
            </p:custDataLst>
          </p:nvPr>
        </p:nvGrpSpPr>
        <p:grpSpPr>
          <a:xfrm>
            <a:off x="6666196" y="2431519"/>
            <a:ext cx="1563248" cy="1011771"/>
            <a:chOff x="6666196" y="2431519"/>
            <a:chExt cx="1563248" cy="1011771"/>
          </a:xfrm>
        </p:grpSpPr>
        <p:sp>
          <p:nvSpPr>
            <p:cNvPr id="308230" name="Text Box 6"/>
            <p:cNvSpPr txBox="1">
              <a:spLocks noChangeArrowheads="1"/>
            </p:cNvSpPr>
            <p:nvPr>
              <p:custDataLst>
                <p:tags r:id="rId30"/>
              </p:custDataLst>
            </p:nvPr>
          </p:nvSpPr>
          <p:spPr bwMode="auto">
            <a:xfrm>
              <a:off x="6666196" y="2431519"/>
              <a:ext cx="1563248" cy="369332"/>
            </a:xfrm>
            <a:prstGeom prst="rect">
              <a:avLst/>
            </a:prstGeom>
            <a:noFill/>
            <a:ln w="25400">
              <a:noFill/>
              <a:miter lim="800000"/>
              <a:headEnd/>
              <a:tailEnd/>
            </a:ln>
            <a:effectLst/>
          </p:spPr>
          <p:txBody>
            <a:bodyPr wrap="none">
              <a:spAutoFit/>
            </a:bodyP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sea[3][2];</a:t>
              </a:r>
            </a:p>
          </p:txBody>
        </p:sp>
        <p:cxnSp>
          <p:nvCxnSpPr>
            <p:cNvPr id="47" name="Straight Arrow Connector 46"/>
            <p:cNvCxnSpPr>
              <a:stCxn id="308230" idx="2"/>
              <a:endCxn id="308264" idx="0"/>
            </p:cNvCxnSpPr>
            <p:nvPr>
              <p:custDataLst>
                <p:tags r:id="rId31"/>
              </p:custDataLst>
            </p:nvPr>
          </p:nvCxnSpPr>
          <p:spPr bwMode="auto">
            <a:xfrm flipH="1">
              <a:off x="7239000" y="2800851"/>
              <a:ext cx="208820" cy="642439"/>
            </a:xfrm>
            <a:prstGeom prst="straightConnector1">
              <a:avLst/>
            </a:prstGeom>
            <a:noFill/>
            <a:ln w="25400" cap="flat" cmpd="sng" algn="ctr">
              <a:solidFill>
                <a:srgbClr val="CC0000"/>
              </a:solidFill>
              <a:prstDash val="solid"/>
              <a:round/>
              <a:headEnd type="none" w="med" len="med"/>
              <a:tailEnd type="arrow"/>
            </a:ln>
            <a:effectLst/>
          </p:spPr>
        </p:cxnSp>
      </p:grpSp>
      <p:sp>
        <p:nvSpPr>
          <p:cNvPr id="8" name="TextBox 7"/>
          <p:cNvSpPr txBox="1"/>
          <p:nvPr>
            <p:custDataLst>
              <p:tags r:id="rId23"/>
            </p:custDataLst>
          </p:nvPr>
        </p:nvSpPr>
        <p:spPr>
          <a:xfrm>
            <a:off x="2209800" y="2973125"/>
            <a:ext cx="840102" cy="400110"/>
          </a:xfrm>
          <a:prstGeom prst="rect">
            <a:avLst/>
          </a:prstGeom>
          <a:noFill/>
        </p:spPr>
        <p:txBody>
          <a:bodyPr wrap="none" rtlCol="0">
            <a:spAutoFit/>
          </a:bodyPr>
          <a:lstStyle/>
          <a:p>
            <a:r>
              <a:rPr lang="en-US" sz="2000" dirty="0">
                <a:latin typeface="Calibri" pitchFamily="34" charset="0"/>
              </a:rPr>
              <a:t>Row 0</a:t>
            </a:r>
          </a:p>
        </p:txBody>
      </p:sp>
      <p:sp>
        <p:nvSpPr>
          <p:cNvPr id="53" name="TextBox 52"/>
          <p:cNvSpPr txBox="1"/>
          <p:nvPr>
            <p:custDataLst>
              <p:tags r:id="rId24"/>
            </p:custDataLst>
          </p:nvPr>
        </p:nvSpPr>
        <p:spPr>
          <a:xfrm>
            <a:off x="3754296" y="2975397"/>
            <a:ext cx="840102" cy="400110"/>
          </a:xfrm>
          <a:prstGeom prst="rect">
            <a:avLst/>
          </a:prstGeom>
          <a:noFill/>
        </p:spPr>
        <p:txBody>
          <a:bodyPr wrap="none" rtlCol="0">
            <a:spAutoFit/>
          </a:bodyPr>
          <a:lstStyle/>
          <a:p>
            <a:r>
              <a:rPr lang="en-US" sz="2000" dirty="0">
                <a:latin typeface="Calibri" pitchFamily="34" charset="0"/>
              </a:rPr>
              <a:t>Row 1</a:t>
            </a:r>
          </a:p>
        </p:txBody>
      </p:sp>
      <p:sp>
        <p:nvSpPr>
          <p:cNvPr id="54" name="TextBox 53"/>
          <p:cNvSpPr txBox="1"/>
          <p:nvPr>
            <p:custDataLst>
              <p:tags r:id="rId25"/>
            </p:custDataLst>
          </p:nvPr>
        </p:nvSpPr>
        <p:spPr>
          <a:xfrm>
            <a:off x="5249863" y="2955038"/>
            <a:ext cx="840102" cy="400110"/>
          </a:xfrm>
          <a:prstGeom prst="rect">
            <a:avLst/>
          </a:prstGeom>
          <a:noFill/>
        </p:spPr>
        <p:txBody>
          <a:bodyPr wrap="none" rtlCol="0">
            <a:spAutoFit/>
          </a:bodyPr>
          <a:lstStyle/>
          <a:p>
            <a:r>
              <a:rPr lang="en-US" sz="2000" dirty="0">
                <a:latin typeface="Calibri" pitchFamily="34" charset="0"/>
              </a:rPr>
              <a:t>Row 2</a:t>
            </a:r>
          </a:p>
        </p:txBody>
      </p:sp>
      <p:sp>
        <p:nvSpPr>
          <p:cNvPr id="55" name="TextBox 54"/>
          <p:cNvSpPr txBox="1"/>
          <p:nvPr>
            <p:custDataLst>
              <p:tags r:id="rId26"/>
            </p:custDataLst>
          </p:nvPr>
        </p:nvSpPr>
        <p:spPr>
          <a:xfrm>
            <a:off x="6808007" y="2970958"/>
            <a:ext cx="840102" cy="400110"/>
          </a:xfrm>
          <a:prstGeom prst="rect">
            <a:avLst/>
          </a:prstGeom>
          <a:noFill/>
        </p:spPr>
        <p:txBody>
          <a:bodyPr wrap="none" rtlCol="0">
            <a:spAutoFit/>
          </a:bodyPr>
          <a:lstStyle/>
          <a:p>
            <a:r>
              <a:rPr lang="en-US" sz="2000" dirty="0">
                <a:latin typeface="Calibri" pitchFamily="34" charset="0"/>
              </a:rPr>
              <a:t>Row 3</a:t>
            </a:r>
          </a:p>
        </p:txBody>
      </p:sp>
      <p:sp>
        <p:nvSpPr>
          <p:cNvPr id="56" name="Rectangle 4"/>
          <p:cNvSpPr>
            <a:spLocks noChangeArrowheads="1"/>
          </p:cNvSpPr>
          <p:nvPr>
            <p:custDataLst>
              <p:tags r:id="rId27"/>
            </p:custDataLst>
          </p:nvPr>
        </p:nvSpPr>
        <p:spPr bwMode="auto">
          <a:xfrm>
            <a:off x="5669280" y="354676"/>
            <a:ext cx="3383280" cy="366767"/>
          </a:xfrm>
          <a:prstGeom prst="rect">
            <a:avLst/>
          </a:prstGeom>
          <a:solidFill>
            <a:srgbClr val="F6F5BD"/>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dirty="0">
                <a:latin typeface="Courier New" panose="02070309020205020404" pitchFamily="49" charset="0"/>
                <a:cs typeface="Courier New" panose="02070309020205020404" pitchFamily="49" charset="0"/>
              </a:rPr>
              <a:t>typedef int </a:t>
            </a:r>
            <a:r>
              <a:rPr lang="en-US" sz="1800" dirty="0">
                <a:solidFill>
                  <a:srgbClr val="015DB3"/>
                </a:solidFill>
                <a:latin typeface="Courier New" panose="02070309020205020404" pitchFamily="49" charset="0"/>
                <a:cs typeface="Courier New" panose="02070309020205020404" pitchFamily="49" charset="0"/>
              </a:rPr>
              <a:t>vec5</a:t>
            </a:r>
            <a:r>
              <a:rPr lang="en-US" sz="1800" b="0" dirty="0">
                <a:latin typeface="Courier New" panose="02070309020205020404" pitchFamily="49" charset="0"/>
                <a:cs typeface="Courier New" panose="02070309020205020404" pitchFamily="49" charset="0"/>
              </a:rPr>
              <a:t>[5];</a:t>
            </a:r>
          </a:p>
        </p:txBody>
      </p:sp>
      <p:sp>
        <p:nvSpPr>
          <p:cNvPr id="59" name="Rectangle 4"/>
          <p:cNvSpPr>
            <a:spLocks noChangeArrowheads="1"/>
          </p:cNvSpPr>
          <p:nvPr>
            <p:custDataLst>
              <p:tags r:id="rId28"/>
            </p:custDataLst>
          </p:nvPr>
        </p:nvSpPr>
        <p:spPr bwMode="auto">
          <a:xfrm>
            <a:off x="533401" y="1298575"/>
            <a:ext cx="3311236"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800" dirty="0">
                <a:solidFill>
                  <a:srgbClr val="015DB3"/>
                </a:solidFill>
                <a:latin typeface="Courier New" panose="02070309020205020404" pitchFamily="49" charset="0"/>
                <a:cs typeface="Courier New" panose="02070309020205020404" pitchFamily="49" charset="0"/>
              </a:rPr>
              <a:t>vec5</a:t>
            </a:r>
            <a:r>
              <a:rPr lang="en-US" sz="1800" b="0" dirty="0">
                <a:latin typeface="Courier New" panose="02070309020205020404" pitchFamily="49" charset="0"/>
                <a:cs typeface="Courier New" panose="02070309020205020404" pitchFamily="49" charset="0"/>
              </a:rPr>
              <a:t> sea[4] = </a:t>
            </a:r>
          </a:p>
          <a:p>
            <a:pPr algn="l">
              <a:lnSpc>
                <a:spcPct val="100000"/>
              </a:lnSpc>
            </a:pPr>
            <a:r>
              <a:rPr lang="en-US" sz="1800" b="0" dirty="0">
                <a:latin typeface="Courier New" panose="02070309020205020404" pitchFamily="49" charset="0"/>
                <a:cs typeface="Courier New" panose="02070309020205020404" pitchFamily="49" charset="0"/>
              </a:rPr>
              <a:t>  {{ 9, 8, 1, 9, 5 },</a:t>
            </a:r>
          </a:p>
          <a:p>
            <a:pPr algn="l">
              <a:lnSpc>
                <a:spcPct val="100000"/>
              </a:lnSpc>
            </a:pPr>
            <a:r>
              <a:rPr lang="en-US" sz="1800" b="0" dirty="0">
                <a:latin typeface="Courier New" panose="02070309020205020404" pitchFamily="49" charset="0"/>
                <a:cs typeface="Courier New" panose="02070309020205020404" pitchFamily="49" charset="0"/>
              </a:rPr>
              <a:t>   { 9, 8, 1, 0, 5 },</a:t>
            </a:r>
          </a:p>
          <a:p>
            <a:pPr algn="l">
              <a:lnSpc>
                <a:spcPct val="100000"/>
              </a:lnSpc>
            </a:pPr>
            <a:r>
              <a:rPr lang="en-US" sz="1800" b="0" dirty="0">
                <a:latin typeface="Courier New" panose="02070309020205020404" pitchFamily="49" charset="0"/>
                <a:cs typeface="Courier New" panose="02070309020205020404" pitchFamily="49" charset="0"/>
              </a:rPr>
              <a:t>   { 9, 8, 1, 0, 3 },</a:t>
            </a:r>
          </a:p>
          <a:p>
            <a:pPr algn="l">
              <a:lnSpc>
                <a:spcPct val="100000"/>
              </a:lnSpc>
            </a:pPr>
            <a:r>
              <a:rPr lang="en-US" sz="1800" b="0" dirty="0">
                <a:latin typeface="Courier New" panose="02070309020205020404" pitchFamily="49" charset="0"/>
                <a:cs typeface="Courier New" panose="02070309020205020404" pitchFamily="49" charset="0"/>
              </a:rPr>
              <a:t>   { 9, 8, 1, 1, 5 }};</a:t>
            </a:r>
          </a:p>
        </p:txBody>
      </p:sp>
      <p:sp>
        <p:nvSpPr>
          <p:cNvPr id="60" name="TextBox 59"/>
          <p:cNvSpPr txBox="1"/>
          <p:nvPr>
            <p:custDataLst>
              <p:tags r:id="rId29"/>
            </p:custDataLst>
          </p:nvPr>
        </p:nvSpPr>
        <p:spPr>
          <a:xfrm>
            <a:off x="5882105" y="1296738"/>
            <a:ext cx="2713791" cy="1015663"/>
          </a:xfrm>
          <a:prstGeom prst="rect">
            <a:avLst/>
          </a:prstGeom>
          <a:noFill/>
        </p:spPr>
        <p:txBody>
          <a:bodyPr wrap="square" rtlCol="0">
            <a:spAutoFit/>
          </a:bodyPr>
          <a:lstStyle/>
          <a:p>
            <a:r>
              <a:rPr lang="en-US" sz="2000" b="0" dirty="0">
                <a:latin typeface="Calibri" pitchFamily="34" charset="0"/>
              </a:rPr>
              <a:t>Remember, </a:t>
            </a:r>
            <a:r>
              <a:rPr lang="en-US" sz="2000" dirty="0">
                <a:latin typeface="Courier New" panose="02070309020205020404" pitchFamily="49" charset="0"/>
                <a:cs typeface="Courier New" panose="02070309020205020404" pitchFamily="49" charset="0"/>
              </a:rPr>
              <a:t>T</a:t>
            </a:r>
            <a:r>
              <a:rPr lang="en-US" sz="2000" b="0" dirty="0">
                <a:latin typeface="Courier New" panose="02070309020205020404" pitchFamily="49" charset="0"/>
                <a:cs typeface="Courier New" panose="02070309020205020404" pitchFamily="49" charset="0"/>
              </a:rPr>
              <a:t> A[N]</a:t>
            </a:r>
            <a:r>
              <a:rPr lang="en-US" sz="2000" b="0" dirty="0">
                <a:latin typeface="Calibri" pitchFamily="34" charset="0"/>
              </a:rPr>
              <a:t> is an array with elements of type </a:t>
            </a:r>
            <a:r>
              <a:rPr lang="en-US" sz="2000" dirty="0">
                <a:latin typeface="Courier New" panose="02070309020205020404" pitchFamily="49" charset="0"/>
                <a:cs typeface="Courier New" panose="02070309020205020404" pitchFamily="49" charset="0"/>
              </a:rPr>
              <a:t>T</a:t>
            </a:r>
            <a:r>
              <a:rPr lang="en-US" sz="2000" b="0" dirty="0">
                <a:latin typeface="Calibri" pitchFamily="34" charset="0"/>
              </a:rPr>
              <a:t>, with length </a:t>
            </a:r>
            <a:r>
              <a:rPr lang="en-US" sz="2000" b="0" dirty="0">
                <a:latin typeface="Courier New" panose="02070309020205020404" pitchFamily="49" charset="0"/>
                <a:cs typeface="Courier New" panose="02070309020205020404" pitchFamily="49" charset="0"/>
              </a:rPr>
              <a:t>N</a:t>
            </a:r>
          </a:p>
        </p:txBody>
      </p:sp>
    </p:spTree>
    <p:extLst>
      <p:ext uri="{BB962C8B-B14F-4D97-AF65-F5344CB8AC3E}">
        <p14:creationId xmlns:p14="http://schemas.microsoft.com/office/powerpoint/2010/main" val="33073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 grpId="0"/>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02-memory" id="{29BFF832-EE1D-634B-A5A4-1D8592390FF6}" vid="{9D92F3F2-4386-5141-9A7B-34FA78FC0B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UWTheme-351-Au18</Template>
  <TotalTime>22662</TotalTime>
  <Words>8442</Words>
  <Application>Microsoft Macintosh PowerPoint</Application>
  <PresentationFormat>On-screen Show (4:3)</PresentationFormat>
  <Paragraphs>2265</Paragraphs>
  <Slides>80</Slides>
  <Notes>46</Notes>
  <HiddenSlides>2</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80</vt:i4>
      </vt:variant>
    </vt:vector>
  </HeadingPairs>
  <TitlesOfParts>
    <vt:vector size="105" baseType="lpstr">
      <vt:lpstr>ＭＳ Ｐゴシック</vt:lpstr>
      <vt:lpstr>.AppleSystemUIFont</vt:lpstr>
      <vt:lpstr>Anonymous Pro</vt:lpstr>
      <vt:lpstr>Arial</vt:lpstr>
      <vt:lpstr>Arial Narrow</vt:lpstr>
      <vt:lpstr>Calibri</vt:lpstr>
      <vt:lpstr>Calibri Bold</vt:lpstr>
      <vt:lpstr>Cambria Math</vt:lpstr>
      <vt:lpstr>Consolas</vt:lpstr>
      <vt:lpstr>Courier New</vt:lpstr>
      <vt:lpstr>Graphik-Medium</vt:lpstr>
      <vt:lpstr>Helvetica Neue Regular</vt:lpstr>
      <vt:lpstr>Menlo</vt:lpstr>
      <vt:lpstr>Roboto</vt:lpstr>
      <vt:lpstr>Roboto Light</vt:lpstr>
      <vt:lpstr>Roboto Regular</vt:lpstr>
      <vt:lpstr>Söhne Mono</vt:lpstr>
      <vt:lpstr>Source Sans Pro</vt:lpstr>
      <vt:lpstr>Symbol</vt:lpstr>
      <vt:lpstr>Tahoma</vt:lpstr>
      <vt:lpstr>Times</vt:lpstr>
      <vt:lpstr>Times New Roman</vt:lpstr>
      <vt:lpstr>Wingdings</vt:lpstr>
      <vt:lpstr>Wingdings 2</vt:lpstr>
      <vt:lpstr>UWTheme-351-Au18</vt:lpstr>
      <vt:lpstr>Data Structures in Assembly</vt:lpstr>
      <vt:lpstr>PowerPoint Presentation</vt:lpstr>
      <vt:lpstr>PowerPoint Presentation</vt:lpstr>
      <vt:lpstr>Array Access</vt:lpstr>
      <vt:lpstr>Referencing Examples</vt:lpstr>
      <vt:lpstr>Nested Array Example</vt:lpstr>
      <vt:lpstr>How is a 2D array packed into memory?</vt:lpstr>
      <vt:lpstr>Two-Dimensional (Nested) Arrays</vt:lpstr>
      <vt:lpstr>Nested Array Example</vt:lpstr>
      <vt:lpstr>Address calculation</vt:lpstr>
      <vt:lpstr>Address calculation</vt:lpstr>
      <vt:lpstr>PowerPoint Presentation</vt:lpstr>
      <vt:lpstr>Stride</vt:lpstr>
      <vt:lpstr>Layouts </vt:lpstr>
      <vt:lpstr>3D array </vt:lpstr>
      <vt:lpstr>Multi-Level Array Example</vt:lpstr>
      <vt:lpstr>Multi-Level Referencing Examples</vt:lpstr>
      <vt:lpstr>Array Element Accesses</vt:lpstr>
      <vt:lpstr>C Structure Representation</vt:lpstr>
      <vt:lpstr>Accessing a Structure Member</vt:lpstr>
      <vt:lpstr>Structures &amp; Alignment</vt:lpstr>
      <vt:lpstr>Arrays of Structures</vt:lpstr>
      <vt:lpstr>Nested Struct</vt:lpstr>
      <vt:lpstr>Nested Struct</vt:lpstr>
      <vt:lpstr>Array in Struct vs. Array of structs</vt:lpstr>
      <vt:lpstr>Sparse Arrays (Array of Structs)</vt:lpstr>
      <vt:lpstr>Sparse Arrays (Structs of Arrays)</vt:lpstr>
      <vt:lpstr>PowerPoint Presentation</vt:lpstr>
      <vt:lpstr>Multiple Ways to Store Program Data</vt:lpstr>
      <vt:lpstr>C Memory Layout</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Stack</vt:lpstr>
      <vt:lpstr>The Heap</vt:lpstr>
      <vt:lpstr>The Heap</vt:lpstr>
      <vt:lpstr>The Heap</vt:lpstr>
      <vt:lpstr>The Heap</vt:lpstr>
      <vt:lpstr>The Heap</vt:lpstr>
      <vt:lpstr>Demo: Stack vs Heap Performance</vt:lpstr>
      <vt:lpstr>Bit-Level Operations in C</vt:lpstr>
      <vt:lpstr>PowerPoint Presentation</vt:lpstr>
      <vt:lpstr>Demo: Bit vector vs Bool Array</vt:lpstr>
      <vt:lpstr>Intuition for logical operators</vt:lpstr>
      <vt:lpstr>Shift Operations (also watch Lab 3 video)</vt:lpstr>
      <vt:lpstr>Extract and Concat</vt:lpstr>
      <vt:lpstr>C bitfields vs. Packing</vt:lpstr>
      <vt:lpstr>Printing bitfield vs packed</vt:lpstr>
      <vt:lpstr>Integers</vt:lpstr>
      <vt:lpstr>Sign and Magnitude</vt:lpstr>
      <vt:lpstr>Encoding Integers</vt:lpstr>
      <vt:lpstr>Sign and Magnitude</vt:lpstr>
      <vt:lpstr>Why Two’s Complement is So Great</vt:lpstr>
      <vt:lpstr>3 bit </vt:lpstr>
      <vt:lpstr>Sign Extension</vt:lpstr>
      <vt:lpstr>44444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dc:title>
  <dc:creator>Arrvindh Shriraman</dc:creator>
  <dc:description>Redesign of slides created by Randal E. Bryant and David R. O'Hallaron</dc:description>
  <cp:lastModifiedBy>Arrvindh Shriraman</cp:lastModifiedBy>
  <cp:revision>49</cp:revision>
  <cp:lastPrinted>2018-09-27T23:16:18Z</cp:lastPrinted>
  <dcterms:created xsi:type="dcterms:W3CDTF">2020-05-18T16:41:08Z</dcterms:created>
  <dcterms:modified xsi:type="dcterms:W3CDTF">2026-01-13T16:11:24Z</dcterms:modified>
</cp:coreProperties>
</file>