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5"/>
  </p:notesMasterIdLst>
  <p:handoutMasterIdLst>
    <p:handoutMasterId r:id="rId46"/>
  </p:handoutMasterIdLst>
  <p:sldIdLst>
    <p:sldId id="1130" r:id="rId2"/>
    <p:sldId id="1141" r:id="rId3"/>
    <p:sldId id="287" r:id="rId4"/>
    <p:sldId id="305" r:id="rId5"/>
    <p:sldId id="1110" r:id="rId6"/>
    <p:sldId id="269" r:id="rId7"/>
    <p:sldId id="1083" r:id="rId8"/>
    <p:sldId id="1081" r:id="rId9"/>
    <p:sldId id="274" r:id="rId10"/>
    <p:sldId id="1119" r:id="rId11"/>
    <p:sldId id="1134" r:id="rId12"/>
    <p:sldId id="1135" r:id="rId13"/>
    <p:sldId id="276" r:id="rId14"/>
    <p:sldId id="277" r:id="rId15"/>
    <p:sldId id="1084" r:id="rId16"/>
    <p:sldId id="273" r:id="rId17"/>
    <p:sldId id="1113" r:id="rId18"/>
    <p:sldId id="1128" r:id="rId19"/>
    <p:sldId id="283" r:id="rId20"/>
    <p:sldId id="550" r:id="rId21"/>
    <p:sldId id="554" r:id="rId22"/>
    <p:sldId id="551" r:id="rId23"/>
    <p:sldId id="597" r:id="rId24"/>
    <p:sldId id="579" r:id="rId25"/>
    <p:sldId id="294" r:id="rId26"/>
    <p:sldId id="1140" r:id="rId27"/>
    <p:sldId id="1138" r:id="rId28"/>
    <p:sldId id="630" r:id="rId29"/>
    <p:sldId id="1137" r:id="rId30"/>
    <p:sldId id="296" r:id="rId31"/>
    <p:sldId id="297" r:id="rId32"/>
    <p:sldId id="298" r:id="rId33"/>
    <p:sldId id="299" r:id="rId34"/>
    <p:sldId id="300" r:id="rId35"/>
    <p:sldId id="1139" r:id="rId36"/>
    <p:sldId id="1132" r:id="rId37"/>
    <p:sldId id="1133" r:id="rId38"/>
    <p:sldId id="308" r:id="rId39"/>
    <p:sldId id="309" r:id="rId40"/>
    <p:sldId id="310" r:id="rId41"/>
    <p:sldId id="311" r:id="rId42"/>
    <p:sldId id="312" r:id="rId43"/>
    <p:sldId id="113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17" autoAdjust="0"/>
    <p:restoredTop sz="87463" autoAdjust="0"/>
  </p:normalViewPr>
  <p:slideViewPr>
    <p:cSldViewPr snapToGrid="0">
      <p:cViewPr varScale="1">
        <p:scale>
          <a:sx n="102" d="100"/>
          <a:sy n="102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79" y="3256644"/>
            <a:ext cx="7879952" cy="3086554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71788" y="439738"/>
            <a:ext cx="3416300" cy="2562225"/>
          </a:xfrm>
        </p:spPr>
      </p:sp>
    </p:spTree>
    <p:extLst>
      <p:ext uri="{BB962C8B-B14F-4D97-AF65-F5344CB8AC3E}">
        <p14:creationId xmlns:p14="http://schemas.microsoft.com/office/powerpoint/2010/main" val="336281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84aabed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f84aabed1_0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/>
              <a:t>s0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s0, s0, t0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a -&gt; s0, b-&gt;s1, c-&gt; s2, d-&gt;s3 and e-&gt;s4. Convert the following C statement to RISCV: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(b + c) - (d + 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t1,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t2,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 s0, t2, t1</a:t>
            </a:r>
            <a:endParaRPr/>
          </a:p>
        </p:txBody>
      </p:sp>
      <p:sp>
        <p:nvSpPr>
          <p:cNvPr id="372" name="Google Shape;372;g1f84aabed1_0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f84aabed1_0_8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28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0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84aabed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f84aabed1_0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/>
              <a:t>s0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s0, s0, t0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a -&gt; s0, b-&gt;s1, c-&gt; s2, d-&gt;s3 and e-&gt;s4. Convert the following C statement to RISCV: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(b + c) - (d + 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t1,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t2,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 s0, t2, t1</a:t>
            </a:r>
            <a:endParaRPr/>
          </a:p>
        </p:txBody>
      </p:sp>
      <p:sp>
        <p:nvSpPr>
          <p:cNvPr id="372" name="Google Shape;372;g1f84aabed1_0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f84aabed1_0_8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53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RISC is to minimize instruction set.  subi dst, src, imm = addi dst, src, -imm.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8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– 5 (Clicker)</a:t>
            </a:r>
            <a:r>
              <a:rPr lang="en-US" baseline="0" dirty="0"/>
              <a:t> – 3 (News/</a:t>
            </a:r>
            <a:r>
              <a:rPr lang="en-US" baseline="0" dirty="0" err="1"/>
              <a:t>Administrativia</a:t>
            </a:r>
            <a:r>
              <a:rPr lang="en-US" baseline="0" dirty="0"/>
              <a:t>) = 72 (36 slides max)</a:t>
            </a:r>
          </a:p>
          <a:p>
            <a:r>
              <a:rPr lang="en-US" baseline="0" dirty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f84aabed1_0_40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g1f84aabed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14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003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1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RISCV assembly, pseudo-instructions, directives, etc.)</a:t>
            </a:r>
            <a:endParaRPr lang="en-US" dirty="0"/>
          </a:p>
          <a:p>
            <a:r>
              <a:rPr lang="en-US" dirty="0"/>
              <a:t>RISCV assembler produces object files (contain RISCV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RISCV linker produces executable file (contains RISCV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3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104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f84aabed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f84aabed1_0_4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f84aabed1_0_4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533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f84aabed1_0_4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1f84aabed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649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923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360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23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the only way to write out this function?  Of course not.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7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79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7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fewer instructions!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“exit when equal to zero”, we are now using “loop when not equal to zero.”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7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7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0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 visible to compiler (or </a:t>
            </a:r>
            <a:r>
              <a:rPr lang="en-US" dirty="0"/>
              <a:t>RISCV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programmer).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96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>
                <a:latin typeface="+mn-lt"/>
              </a:rPr>
              <a:t>Names are largely arbitrary, reasons</a:t>
            </a:r>
            <a:r>
              <a:rPr lang="en-US" baseline="0" dirty="0">
                <a:latin typeface="+mn-lt"/>
              </a:rPr>
              <a:t> behind them are not super relevant to us</a:t>
            </a:r>
          </a:p>
          <a:p>
            <a:pPr defTabSz="948410">
              <a:defRPr/>
            </a:pPr>
            <a:r>
              <a:rPr lang="en-US" baseline="0" dirty="0">
                <a:latin typeface="+mn-lt"/>
              </a:rPr>
              <a:t>But there are </a:t>
            </a:r>
            <a:r>
              <a:rPr lang="en-US" b="1" i="0" baseline="0" dirty="0">
                <a:latin typeface="+mn-lt"/>
              </a:rPr>
              <a:t>conventions </a:t>
            </a:r>
            <a:r>
              <a:rPr lang="en-US" b="0" i="0" baseline="0" dirty="0">
                <a:latin typeface="+mn-lt"/>
              </a:rPr>
              <a:t>about how they are used</a:t>
            </a:r>
          </a:p>
          <a:p>
            <a:pPr defTabSz="948410">
              <a:defRPr/>
            </a:pPr>
            <a:r>
              <a:rPr lang="en-US" b="0" i="0" baseline="0" dirty="0">
                <a:latin typeface="+mn-lt"/>
              </a:rPr>
              <a:t>One is particularly important to not misuse: </a:t>
            </a:r>
            <a:r>
              <a:rPr lang="en-US" b="1" i="0" baseline="0" dirty="0">
                <a:latin typeface="+mn-lt"/>
              </a:rPr>
              <a:t>%</a:t>
            </a:r>
            <a:r>
              <a:rPr lang="en-US" b="1" i="0" baseline="0" dirty="0" err="1">
                <a:latin typeface="+mn-lt"/>
              </a:rPr>
              <a:t>sp</a:t>
            </a:r>
            <a:endParaRPr lang="en-US" b="1" i="0" baseline="0" dirty="0">
              <a:latin typeface="+mn-lt"/>
            </a:endParaRPr>
          </a:p>
          <a:p>
            <a:pPr lvl="1" defTabSz="948410">
              <a:defRPr/>
            </a:pPr>
            <a:r>
              <a:rPr lang="en-US" b="0" i="0" baseline="0" dirty="0">
                <a:latin typeface="+mn-lt"/>
              </a:rPr>
              <a:t>Stack pointer; we’ll get to this when we talk about procedures</a:t>
            </a:r>
            <a:endParaRPr lang="en-US" b="0" i="0" dirty="0">
              <a:latin typeface="+mn-lt"/>
            </a:endParaRPr>
          </a:p>
          <a:p>
            <a:r>
              <a:rPr lang="en-US" b="0" baseline="0" dirty="0">
                <a:latin typeface="+mn-lt"/>
              </a:rPr>
              <a:t>Each is  4-bytes wide</a:t>
            </a:r>
          </a:p>
          <a:p>
            <a:r>
              <a:rPr lang="en-US" b="0" baseline="0" dirty="0">
                <a:latin typeface="+mn-lt"/>
              </a:rPr>
              <a:t>What if we only want 4 bytes?</a:t>
            </a:r>
          </a:p>
          <a:p>
            <a:pPr lvl="1"/>
            <a:r>
              <a:rPr lang="en-US" b="0" baseline="0" dirty="0">
                <a:latin typeface="+mn-lt"/>
              </a:rPr>
              <a:t>We can use these alternate names to use just half of the bytes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17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2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22278a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d22278a39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many choices as to which assembly language we could pick: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intel x86, which is the machine language used by most of our laptops.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don’t we?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 long and complicated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Arm, which is used in our iphone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 stands for Advanced RISC Machine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d22278a39_0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d22278a39_0_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55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>
          <a:extLst>
            <a:ext uri="{FF2B5EF4-FFF2-40B4-BE49-F238E27FC236}">
              <a16:creationId xmlns:a16="http://schemas.microsoft.com/office/drawing/2014/main" id="{DAEFDDD9-4CB0-914F-2B0D-A72F52C76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>
            <a:extLst>
              <a:ext uri="{FF2B5EF4-FFF2-40B4-BE49-F238E27FC236}">
                <a16:creationId xmlns:a16="http://schemas.microsoft.com/office/drawing/2014/main" id="{40A82B8C-300E-CB82-49E0-6F4A29116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:notes">
            <a:extLst>
              <a:ext uri="{FF2B5EF4-FFF2-40B4-BE49-F238E27FC236}">
                <a16:creationId xmlns:a16="http://schemas.microsoft.com/office/drawing/2014/main" id="{CB9453CC-4735-E311-63AE-A89BF0754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02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7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8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 – RISC V - I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inst.eecs.berkeley.edu/~cs61c/su18/img/riscvcard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infocenter.arm.com/help/topic/com.arm.doc.qrc0001m/QRC0001_UAL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FBEB9-783C-7820-1DBF-47588A8E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2" y="746828"/>
            <a:ext cx="8388910" cy="671332"/>
          </a:xfrm>
        </p:spPr>
        <p:txBody>
          <a:bodyPr/>
          <a:lstStyle/>
          <a:p>
            <a:r>
              <a:rPr lang="en-US" dirty="0"/>
              <a:t>YOUR CODE IS YOUR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B4877-C143-B004-2A17-8A9B03416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1DAD7C-37B0-C1EF-8B0A-43D74213F7B3}"/>
              </a:ext>
            </a:extLst>
          </p:cNvPr>
          <p:cNvSpPr txBox="1">
            <a:spLocks/>
          </p:cNvSpPr>
          <p:nvPr/>
        </p:nvSpPr>
        <p:spPr bwMode="auto">
          <a:xfrm>
            <a:off x="296522" y="2083444"/>
            <a:ext cx="8388910" cy="10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DEBUGGING IS PART OF YOUR DUTY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62F5969-E3EA-AE97-7894-9946C1A10384}"/>
              </a:ext>
            </a:extLst>
          </p:cNvPr>
          <p:cNvSpPr txBox="1">
            <a:spLocks/>
          </p:cNvSpPr>
          <p:nvPr/>
        </p:nvSpPr>
        <p:spPr bwMode="auto">
          <a:xfrm>
            <a:off x="296522" y="3619720"/>
            <a:ext cx="8388910" cy="11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NO PSEUDOCODE/CODE ON PIAZZA</a:t>
            </a:r>
          </a:p>
          <a:p>
            <a:r>
              <a:rPr lang="en-US" kern="0" dirty="0"/>
              <a:t>e.g., my while loop does not work </a:t>
            </a:r>
            <a:r>
              <a:rPr lang="en-US" kern="0" dirty="0" err="1"/>
              <a:t>etc</a:t>
            </a:r>
            <a:endParaRPr lang="en-US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2016-D8A0-EF0F-F675-BC99FAA41974}"/>
              </a:ext>
            </a:extLst>
          </p:cNvPr>
          <p:cNvSpPr/>
          <p:nvPr/>
        </p:nvSpPr>
        <p:spPr>
          <a:xfrm>
            <a:off x="434049" y="5582817"/>
            <a:ext cx="7749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/>
              <a:t>https://</a:t>
            </a:r>
            <a:r>
              <a:rPr lang="en-US" kern="0" dirty="0" err="1"/>
              <a:t>www.cs.sfu.ca</a:t>
            </a:r>
            <a:r>
              <a:rPr lang="en-US" kern="0" dirty="0"/>
              <a:t>/~</a:t>
            </a:r>
            <a:r>
              <a:rPr lang="en-US" kern="0" dirty="0" err="1"/>
              <a:t>ashriram</a:t>
            </a:r>
            <a:r>
              <a:rPr lang="en-US" kern="0" dirty="0"/>
              <a:t>/Courses/CS295//</a:t>
            </a:r>
            <a:r>
              <a:rPr lang="en-US" kern="0" dirty="0" err="1"/>
              <a:t>policy.html#assignment-ta-help-policy</a:t>
            </a:r>
            <a:endParaRPr lang="en-US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42CE9-7650-D7A2-7983-8A717D251AA6}"/>
              </a:ext>
            </a:extLst>
          </p:cNvPr>
          <p:cNvSpPr/>
          <p:nvPr/>
        </p:nvSpPr>
        <p:spPr>
          <a:xfrm>
            <a:off x="434049" y="6111172"/>
            <a:ext cx="862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www.cs.sfu.ca</a:t>
            </a:r>
            <a:r>
              <a:rPr lang="en-US" dirty="0"/>
              <a:t>/~</a:t>
            </a:r>
            <a:r>
              <a:rPr lang="en-US" dirty="0" err="1"/>
              <a:t>ashriram</a:t>
            </a:r>
            <a:r>
              <a:rPr lang="en-US" dirty="0"/>
              <a:t>/Courses/CS295//</a:t>
            </a:r>
            <a:r>
              <a:rPr lang="en-US" dirty="0" err="1"/>
              <a:t>assignments.html#obtaining-help-from-tainstructor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Mainstream ISAs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558137"/>
            <a:ext cx="1828800" cy="5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960" y="2377440"/>
            <a:ext cx="2926200" cy="27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 t="23292" b="-7199"/>
          <a:stretch/>
        </p:blipFill>
        <p:spPr>
          <a:xfrm>
            <a:off x="6126475" y="2580491"/>
            <a:ext cx="2926200" cy="26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" y="2377440"/>
            <a:ext cx="2926200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233" y="1371600"/>
            <a:ext cx="1378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25225" y="1571625"/>
            <a:ext cx="2728500" cy="5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91440" y="5212080"/>
            <a:ext cx="29262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(Core i3, i5, i7, M)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 Instruction Set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3108959" y="5212079"/>
            <a:ext cx="29262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Smartphones, Laptop, Tablet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(iPhone,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Macbook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iPad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ARM Instruction Set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6126478" y="5212080"/>
            <a:ext cx="29262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Versatile and open-source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new, designed for cloud computing, high-end phones, small embedded sys.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RISCV Instruction 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 b="94027"/>
          <a:stretch/>
        </p:blipFill>
        <p:spPr>
          <a:xfrm>
            <a:off x="6096000" y="2301250"/>
            <a:ext cx="2895600" cy="184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6080750" y="1463052"/>
            <a:ext cx="3017400" cy="35229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8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09E6E-D59E-2EC6-785C-4CCE021DD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F57EF6-B6CF-96ED-0ECD-4FF231D1D6A6}"/>
              </a:ext>
            </a:extLst>
          </p:cNvPr>
          <p:cNvGraphicFramePr>
            <a:graphicFrameLocks noGrp="1"/>
          </p:cNvGraphicFramePr>
          <p:nvPr/>
        </p:nvGraphicFramePr>
        <p:xfrm>
          <a:off x="181337" y="702518"/>
          <a:ext cx="8673296" cy="502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648">
                  <a:extLst>
                    <a:ext uri="{9D8B030D-6E8A-4147-A177-3AD203B41FA5}">
                      <a16:colId xmlns:a16="http://schemas.microsoft.com/office/drawing/2014/main" val="1615345196"/>
                    </a:ext>
                  </a:extLst>
                </a:gridCol>
                <a:gridCol w="4336648">
                  <a:extLst>
                    <a:ext uri="{9D8B030D-6E8A-4147-A177-3AD203B41FA5}">
                      <a16:colId xmlns:a16="http://schemas.microsoft.com/office/drawing/2014/main" val="990347781"/>
                    </a:ext>
                  </a:extLst>
                </a:gridCol>
              </a:tblGrid>
              <a:tr h="728706">
                <a:tc>
                  <a:txBody>
                    <a:bodyPr/>
                    <a:lstStyle/>
                    <a:p>
                      <a:r>
                        <a:rPr lang="en-US" dirty="0"/>
                        <a:t>Intel x86 ISA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RISC-V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87268"/>
                  </a:ext>
                </a:extLst>
              </a:tr>
              <a:tr h="1311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 instructions (~800 instructions) *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(e.g., string operations, REP MOVS, etc.)-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DWORD PTR [EAX]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Small set (~48 instructions)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lw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 t0, 0(a0)   # Read memory</a:t>
                      </a:r>
                    </a:p>
                    <a:p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t0, t0, 1   # Increment </a:t>
                      </a:r>
                    </a:p>
                    <a:p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 t0, 0(a0)  #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36324"/>
                  </a:ext>
                </a:extLst>
              </a:tr>
              <a:tr h="728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addressing modes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(e.g., base + displacement + scaled index)- Can combine memory operands with arithmetic (e.g., ADD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Fewer addressing modes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Separates pointer access from operations on the value.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40873"/>
                  </a:ext>
                </a:extLst>
              </a:tr>
              <a:tr h="728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length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to 15 bytes)- Complex encodings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Mostly fixed length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(32 bits in the base ISA, with optional 16-bit compressed)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76354"/>
                  </a:ext>
                </a:extLst>
              </a:tr>
              <a:tr h="728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3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>
          <a:extLst>
            <a:ext uri="{FF2B5EF4-FFF2-40B4-BE49-F238E27FC236}">
              <a16:creationId xmlns:a16="http://schemas.microsoft.com/office/drawing/2014/main" id="{06BD6A1F-4A30-39CD-6D87-F505B002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>
            <a:extLst>
              <a:ext uri="{FF2B5EF4-FFF2-40B4-BE49-F238E27FC236}">
                <a16:creationId xmlns:a16="http://schemas.microsoft.com/office/drawing/2014/main" id="{6505041F-7AD4-DE21-191B-1B6BE1B2D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>
            <a:extLst>
              <a:ext uri="{FF2B5EF4-FFF2-40B4-BE49-F238E27FC236}">
                <a16:creationId xmlns:a16="http://schemas.microsoft.com/office/drawing/2014/main" id="{E847D8B8-3C3F-22D7-FCAD-5BC3798DFA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2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Syntax is rigid: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dst, src1, src2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3 operands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register getting result (“destination”)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first register for operation (“source 1”)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second register for operation (“source 2”)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/>
          </a:p>
        </p:txBody>
      </p:sp>
      <p:sp>
        <p:nvSpPr>
          <p:cNvPr id="348" name="Google Shape;348;p33">
            <a:extLst>
              <a:ext uri="{FF2B5EF4-FFF2-40B4-BE49-F238E27FC236}">
                <a16:creationId xmlns:a16="http://schemas.microsoft.com/office/drawing/2014/main" id="{B7B8A1C8-6810-1C4B-88CC-6DE5B02B43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>
            <a:extLst>
              <a:ext uri="{FF2B5EF4-FFF2-40B4-BE49-F238E27FC236}">
                <a16:creationId xmlns:a16="http://schemas.microsoft.com/office/drawing/2014/main" id="{5FE33BC8-B240-5BAF-9423-BC6CB4B5916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3">
            <a:extLst>
              <a:ext uri="{FF2B5EF4-FFF2-40B4-BE49-F238E27FC236}">
                <a16:creationId xmlns:a16="http://schemas.microsoft.com/office/drawing/2014/main" id="{6362CD7A-2077-F328-0174-3781736EB6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72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very first instructions!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(assume here that the variables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assigned to registers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respectively)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Addition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/>
              <a:t>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+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s1, s2, s3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Subtraction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-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s1, s2, s3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80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/>
              <a:t>C 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6"/>
          <p:cNvGrpSpPr/>
          <p:nvPr/>
        </p:nvGrpSpPr>
        <p:grpSpPr>
          <a:xfrm>
            <a:off x="6335490" y="3940629"/>
            <a:ext cx="2808639" cy="1613142"/>
            <a:chOff x="6335490" y="3940629"/>
            <a:chExt cx="2808639" cy="1613142"/>
          </a:xfrm>
        </p:grpSpPr>
        <p:cxnSp>
          <p:nvCxnSpPr>
            <p:cNvPr id="378" name="Google Shape;378;p36"/>
            <p:cNvCxnSpPr/>
            <p:nvPr/>
          </p:nvCxnSpPr>
          <p:spPr>
            <a:xfrm>
              <a:off x="6335490" y="3940629"/>
              <a:ext cx="10800" cy="158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Google Shape;379;p36"/>
            <p:cNvSpPr txBox="1"/>
            <p:nvPr/>
          </p:nvSpPr>
          <p:spPr>
            <a:xfrm>
              <a:off x="6379029" y="3984171"/>
              <a:ext cx="27651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Ordering of instructions matters (must follow order of operations)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>
            <a:off x="4375971" y="5573379"/>
            <a:ext cx="4767900" cy="657750"/>
            <a:chOff x="4375971" y="5573379"/>
            <a:chExt cx="4767900" cy="657750"/>
          </a:xfrm>
        </p:grpSpPr>
        <p:cxnSp>
          <p:nvCxnSpPr>
            <p:cNvPr id="381" name="Google Shape;381;p36"/>
            <p:cNvCxnSpPr/>
            <p:nvPr/>
          </p:nvCxnSpPr>
          <p:spPr>
            <a:xfrm rot="10800000">
              <a:off x="5355814" y="5595258"/>
              <a:ext cx="348300" cy="304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2" name="Google Shape;382;p36"/>
            <p:cNvSpPr txBox="1"/>
            <p:nvPr/>
          </p:nvSpPr>
          <p:spPr>
            <a:xfrm>
              <a:off x="5660571" y="5769429"/>
              <a:ext cx="348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temporary registers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36"/>
            <p:cNvCxnSpPr>
              <a:stCxn id="382" idx="1"/>
            </p:cNvCxnSpPr>
            <p:nvPr/>
          </p:nvCxnSpPr>
          <p:spPr>
            <a:xfrm rot="10800000">
              <a:off x="4375971" y="5573379"/>
              <a:ext cx="1284600" cy="426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84" name="Google Shape;38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880950" y="1287575"/>
            <a:ext cx="75765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s0,b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s1,c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s2,d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s4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Convert the following C statement to RISCV: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(b + c) - (d + e);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t1, s3, s4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t2, s1, s2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sub s0, t2, t1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9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</a:t>
            </a:r>
            <a:r>
              <a:rPr lang="en-US" dirty="0" err="1"/>
              <a:t>Mem</a:t>
            </a:r>
            <a:r>
              <a:rPr lang="en-US" dirty="0"/>
              <a:t>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endParaRPr lang="en-US" dirty="0"/>
          </a:p>
          <a:p>
            <a:pPr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endParaRPr lang="en-US" dirty="0"/>
          </a:p>
          <a:p>
            <a:pPr marL="339725"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Control flow: 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17920" y="2286000"/>
            <a:ext cx="2468880" cy="1015663"/>
          </a:xfrm>
          <a:prstGeom prst="rect">
            <a:avLst/>
          </a:prstGeom>
          <a:noFill/>
          <a:ln w="25400">
            <a:solidFill>
              <a:srgbClr val="4B2A8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eaLnBrk="1" hangingPunct="1">
              <a:spcBef>
                <a:spcPct val="20000"/>
              </a:spcBef>
              <a:buSzPct val="80000"/>
            </a:pPr>
            <a:r>
              <a:rPr lang="en-US" sz="2000" kern="0" dirty="0">
                <a:solidFill>
                  <a:srgbClr val="4B2A85"/>
                </a:solidFill>
                <a:latin typeface="Calibri" pitchFamily="34" charset="0"/>
              </a:rPr>
              <a:t>Remember:</a:t>
            </a:r>
            <a:r>
              <a:rPr lang="en-US" sz="2000" b="0" kern="0" dirty="0">
                <a:solidFill>
                  <a:srgbClr val="4B2A85"/>
                </a:solidFill>
                <a:latin typeface="Calibri" pitchFamily="34" charset="0"/>
              </a:rPr>
              <a:t>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252207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559892" y="479972"/>
            <a:ext cx="8198346" cy="642044"/>
          </a:xfrm>
          <a:ln/>
        </p:spPr>
        <p:txBody>
          <a:bodyPr/>
          <a:lstStyle/>
          <a:p>
            <a:r>
              <a:rPr lang="en-US" dirty="0"/>
              <a:t>Addition and Subtraction of Integers (3/4)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7219" y="1514475"/>
            <a:ext cx="8151019" cy="4343400"/>
          </a:xfrm>
          <a:ln/>
        </p:spPr>
        <p:txBody>
          <a:bodyPr/>
          <a:lstStyle/>
          <a:p>
            <a:pPr marL="100013" indent="-100013"/>
            <a:r>
              <a:rPr lang="en-US" dirty="0"/>
              <a:t>How to do the following C statement?</a:t>
            </a:r>
          </a:p>
          <a:p>
            <a:pPr marL="0" indent="0">
              <a:buNone/>
            </a:pPr>
            <a:r>
              <a:rPr lang="en-US" dirty="0">
                <a:solidFill>
                  <a:srgbClr val="063DE8"/>
                </a:solidFill>
              </a:rPr>
              <a:t>	a = b + c + d - e;</a:t>
            </a:r>
            <a:endParaRPr lang="en-US" dirty="0"/>
          </a:p>
          <a:p>
            <a:pPr marL="100013" indent="-100013"/>
            <a:r>
              <a:rPr lang="en-US" dirty="0"/>
              <a:t>Break into multiple instructions</a:t>
            </a:r>
          </a:p>
          <a:p>
            <a:pPr marL="200918" lvl="1" indent="0">
              <a:lnSpc>
                <a:spcPct val="75000"/>
              </a:lnSpc>
              <a:buNone/>
            </a:pPr>
            <a:r>
              <a:rPr lang="en-US" dirty="0">
                <a:latin typeface="Courier"/>
              </a:rPr>
              <a:t>add x10, x1, x2 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b + c</a:t>
            </a:r>
            <a:endParaRPr lang="en-US" dirty="0">
              <a:latin typeface="Courier"/>
            </a:endParaRPr>
          </a:p>
          <a:p>
            <a:pPr marL="200918" lvl="1" indent="0">
              <a:buNone/>
            </a:pPr>
            <a:r>
              <a:rPr lang="en-US" dirty="0">
                <a:latin typeface="Courier"/>
              </a:rPr>
              <a:t>add x10, x10, x3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d</a:t>
            </a:r>
            <a:endParaRPr lang="en-US" dirty="0">
              <a:latin typeface="Courier"/>
            </a:endParaRPr>
          </a:p>
          <a:p>
            <a:pPr marL="200918" lvl="1" indent="0">
              <a:buNone/>
            </a:pPr>
            <a:r>
              <a:rPr lang="en-US" dirty="0">
                <a:latin typeface="Courier"/>
              </a:rPr>
              <a:t>sub x10, x10, x4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a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- e</a:t>
            </a:r>
            <a:endParaRPr lang="en-US" dirty="0">
              <a:latin typeface="Courier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/>
              <a:t>Notice: A single line of C may break up into several lines of RISC-V.</a:t>
            </a:r>
          </a:p>
          <a:p>
            <a:pPr marL="100013" indent="-100013"/>
            <a:r>
              <a:rPr lang="en-US" dirty="0"/>
              <a:t>Notice: Everything after the hash mark on each line is ignored (comments). Check Apollo-11 comments!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87DEF-D102-6840-92F7-76F506BA8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8560"/>
            <a:ext cx="8198346" cy="584894"/>
          </a:xfrm>
          <a:ln/>
        </p:spPr>
        <p:txBody>
          <a:bodyPr/>
          <a:lstStyle/>
          <a:p>
            <a:r>
              <a:rPr lang="en-US" dirty="0"/>
              <a:t>Addition and Subtraction of Integers (4/4)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5781" y="1600200"/>
            <a:ext cx="8151019" cy="3854946"/>
          </a:xfrm>
          <a:ln/>
        </p:spPr>
        <p:txBody>
          <a:bodyPr/>
          <a:lstStyle/>
          <a:p>
            <a:pPr marL="100013" indent="-100013">
              <a:spcBef>
                <a:spcPct val="0"/>
              </a:spcBef>
            </a:pPr>
            <a:r>
              <a:rPr lang="en-US" dirty="0"/>
              <a:t>How do we do this?</a:t>
            </a:r>
          </a:p>
          <a:p>
            <a:pPr marL="257175" lvl="1" indent="0">
              <a:buNone/>
            </a:pPr>
            <a:r>
              <a:rPr lang="en-US" dirty="0">
                <a:solidFill>
                  <a:srgbClr val="063DE8"/>
                </a:solidFill>
              </a:rPr>
              <a:t>f = (g + h) - (</a:t>
            </a:r>
            <a:r>
              <a:rPr lang="en-US" dirty="0" err="1">
                <a:solidFill>
                  <a:srgbClr val="063DE8"/>
                </a:solidFill>
              </a:rPr>
              <a:t>i</a:t>
            </a:r>
            <a:r>
              <a:rPr lang="en-US" dirty="0">
                <a:solidFill>
                  <a:srgbClr val="063DE8"/>
                </a:solidFill>
              </a:rPr>
              <a:t> + j);</a:t>
            </a:r>
            <a:endParaRPr lang="en-US" dirty="0"/>
          </a:p>
          <a:p>
            <a:pPr marL="100013" indent="-100013"/>
            <a:r>
              <a:rPr lang="en-US" dirty="0"/>
              <a:t>Use intermediate temporary register</a:t>
            </a:r>
          </a:p>
          <a:p>
            <a:pPr marL="500063" lvl="1" indent="-142875">
              <a:lnSpc>
                <a:spcPct val="75000"/>
              </a:lnSpc>
            </a:pPr>
            <a:r>
              <a:rPr lang="en-US" dirty="0">
                <a:latin typeface="Courier"/>
              </a:rPr>
              <a:t>add x5, x20, x21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g + h</a:t>
            </a:r>
            <a:endParaRPr lang="en-US" dirty="0">
              <a:latin typeface="Courier"/>
            </a:endParaRPr>
          </a:p>
          <a:p>
            <a:pPr marL="500063" lvl="1" indent="-142875"/>
            <a:r>
              <a:rPr lang="en-US" dirty="0">
                <a:latin typeface="Courier"/>
              </a:rPr>
              <a:t>add x6, x22, x23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b_temp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i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j</a:t>
            </a:r>
            <a:endParaRPr lang="en-US" dirty="0"/>
          </a:p>
          <a:p>
            <a:pPr marL="500063" lvl="1" indent="-142875"/>
            <a:r>
              <a:rPr lang="en-US" dirty="0">
                <a:latin typeface="Courier"/>
              </a:rPr>
              <a:t>sub x19, x5, x6 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f = (g + h)- (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i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j)</a:t>
            </a:r>
            <a:endParaRPr lang="en-US" i="1" dirty="0">
              <a:solidFill>
                <a:srgbClr val="91919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B45F2-5991-7D42-ABE2-638B8BA2A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/>
              <a:t>C example 2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6"/>
          <p:cNvGrpSpPr/>
          <p:nvPr/>
        </p:nvGrpSpPr>
        <p:grpSpPr>
          <a:xfrm>
            <a:off x="6335490" y="3940629"/>
            <a:ext cx="2808639" cy="1613142"/>
            <a:chOff x="6335490" y="3940629"/>
            <a:chExt cx="2808639" cy="1613142"/>
          </a:xfrm>
        </p:grpSpPr>
        <p:cxnSp>
          <p:nvCxnSpPr>
            <p:cNvPr id="378" name="Google Shape;378;p36"/>
            <p:cNvCxnSpPr/>
            <p:nvPr/>
          </p:nvCxnSpPr>
          <p:spPr>
            <a:xfrm>
              <a:off x="6335490" y="3940629"/>
              <a:ext cx="10800" cy="158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Google Shape;379;p36"/>
            <p:cNvSpPr txBox="1"/>
            <p:nvPr/>
          </p:nvSpPr>
          <p:spPr>
            <a:xfrm>
              <a:off x="6379029" y="3984171"/>
              <a:ext cx="27651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Since second operand is a literal value, no need to use separate register. </a:t>
              </a:r>
            </a:p>
          </p:txBody>
        </p:sp>
      </p:grpSp>
      <p:sp>
        <p:nvSpPr>
          <p:cNvPr id="384" name="Google Shape;38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783750" y="774471"/>
            <a:ext cx="75765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s0,e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Convert the following C statement to RISCV: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 = (a + 10);</a:t>
            </a:r>
            <a:endParaRPr sz="3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s4, s0, 10</a:t>
            </a:r>
            <a:endParaRPr sz="3200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7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constants are called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instruction syntax for immediates: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opi dst, src, imm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 names end with ‘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replace 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register with an immediate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Uses: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s1, s2, 5  # a=b+5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s3, s3, 1  # c++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32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47D817-680A-0D5A-178F-166272981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08" y="990600"/>
            <a:ext cx="5741984" cy="574198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0785F-6A1E-19F4-7EF4-7656478F7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2875"/>
            <a:ext cx="609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D0A56F-BD0F-4BDF-9912-D1E89E9626C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0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2114550"/>
            <a:ext cx="3048000" cy="29718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tx1"/>
                </a:solidFill>
              </a:rPr>
              <a:t>Data Transfer: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from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926B7"/>
                </a:solidFill>
              </a:rPr>
              <a:t>Store to </a:t>
            </a:r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914400" y="3486152"/>
            <a:ext cx="2362202" cy="1422791"/>
            <a:chOff x="914399" y="3505200"/>
            <a:chExt cx="2362202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98634"/>
              <a:chOff x="1600199" y="3962400"/>
              <a:chExt cx="1600201" cy="698634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045481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2200" cy="861775"/>
              <a:chOff x="4572000" y="3245079"/>
              <a:chExt cx="236220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04786" y="3245079"/>
                <a:ext cx="2101857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99898" y="200025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804898" y="211455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804898" y="445770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5052298" y="234315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2154580"/>
            <a:ext cx="2574744" cy="3586852"/>
            <a:chOff x="2743200" y="1729770"/>
            <a:chExt cx="2574744" cy="47824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3662" y="1729770"/>
              <a:ext cx="1631730" cy="4149535"/>
              <a:chOff x="3423662" y="1729770"/>
              <a:chExt cx="1631730" cy="414953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 flipV="1">
                <a:off x="3423662" y="3581398"/>
                <a:ext cx="1476236" cy="23383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436427" y="4397041"/>
                <a:ext cx="1435422" cy="9485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429000" y="4723848"/>
                <a:ext cx="1450276" cy="2141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613263" y="1729770"/>
                <a:ext cx="1128771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Enable?</a:t>
                </a:r>
              </a:p>
              <a:p>
                <a:r>
                  <a:rPr lang="en-US" dirty="0"/>
                  <a:t>Read/Write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177572"/>
                <a:ext cx="8803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07592" y="3598183"/>
                <a:ext cx="14478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926B7"/>
                    </a:solidFill>
                  </a:rPr>
                  <a:t>Write Data = Store </a:t>
                </a:r>
                <a:r>
                  <a:rPr lang="en-US" b="1" u="sng" dirty="0">
                    <a:solidFill>
                      <a:srgbClr val="0926B7"/>
                    </a:solidFill>
                  </a:rPr>
                  <a:t>to</a:t>
                </a:r>
                <a:r>
                  <a:rPr lang="en-US" b="1" dirty="0">
                    <a:solidFill>
                      <a:srgbClr val="0926B7"/>
                    </a:solidFill>
                  </a:rPr>
                  <a:t> memory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11205" y="4648199"/>
                <a:ext cx="134179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Read Data = Load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from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memory</a:t>
                </a: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574744" cy="797243"/>
              <a:chOff x="2819400" y="5791200"/>
              <a:chExt cx="2574744" cy="797243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57474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Processor-Memory Interface</a:t>
                </a:r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423899" y="5200648"/>
            <a:ext cx="2069797" cy="597932"/>
            <a:chOff x="6324600" y="5791200"/>
            <a:chExt cx="2069797" cy="797243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0697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I/O-Memory Interfaces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064887" y="280848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5040889" y="417290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6553204" y="3295305"/>
            <a:ext cx="2590797" cy="1105243"/>
            <a:chOff x="6553202" y="3250741"/>
            <a:chExt cx="2590797" cy="1473658"/>
          </a:xfrm>
        </p:grpSpPr>
        <p:sp>
          <p:nvSpPr>
            <p:cNvPr id="275" name="TextBox 274"/>
            <p:cNvSpPr txBox="1"/>
            <p:nvPr/>
          </p:nvSpPr>
          <p:spPr>
            <a:xfrm>
              <a:off x="6944621" y="3250741"/>
              <a:ext cx="21993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Much larger place</a:t>
              </a:r>
            </a:p>
            <a:p>
              <a:pPr algn="ctr"/>
              <a:r>
                <a:rPr lang="en-US" dirty="0"/>
                <a:t>To hold values, but slower than registers!</a:t>
              </a:r>
            </a:p>
          </p:txBody>
        </p:sp>
        <p:cxnSp>
          <p:nvCxnSpPr>
            <p:cNvPr id="5" name="Curved Connector 4"/>
            <p:cNvCxnSpPr>
              <a:cxnSpLocks/>
            </p:cNvCxnSpPr>
            <p:nvPr/>
          </p:nvCxnSpPr>
          <p:spPr>
            <a:xfrm rot="10800000" flipV="1">
              <a:off x="6553202" y="3968354"/>
              <a:ext cx="603869" cy="756045"/>
            </a:xfrm>
            <a:prstGeom prst="curvedConnector3">
              <a:avLst/>
            </a:prstGeom>
            <a:ln w="38100" cmpd="sng">
              <a:solidFill>
                <a:schemeClr val="accent4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50881" y="4029076"/>
            <a:ext cx="1976823" cy="1743632"/>
            <a:chOff x="250880" y="4229100"/>
            <a:chExt cx="1976823" cy="2324843"/>
          </a:xfrm>
        </p:grpSpPr>
        <p:sp>
          <p:nvSpPr>
            <p:cNvPr id="2" name="TextBox 1"/>
            <p:cNvSpPr txBox="1"/>
            <p:nvPr/>
          </p:nvSpPr>
          <p:spPr>
            <a:xfrm>
              <a:off x="250880" y="5692168"/>
              <a:ext cx="197682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Fast but limited place</a:t>
              </a:r>
            </a:p>
            <a:p>
              <a:r>
                <a:rPr lang="en-US" dirty="0"/>
                <a:t>To hold values</a:t>
              </a:r>
            </a:p>
          </p:txBody>
        </p:sp>
        <p:cxnSp>
          <p:nvCxnSpPr>
            <p:cNvPr id="278" name="Curved Connector 277"/>
            <p:cNvCxnSpPr>
              <a:endCxn id="17" idx="1"/>
            </p:cNvCxnSpPr>
            <p:nvPr/>
          </p:nvCxnSpPr>
          <p:spPr>
            <a:xfrm rot="5400000" flipH="1" flipV="1">
              <a:off x="-209550" y="4743450"/>
              <a:ext cx="1638300" cy="609600"/>
            </a:xfrm>
            <a:prstGeom prst="curvedConnector2">
              <a:avLst/>
            </a:prstGeom>
            <a:ln w="38100" cmpd="sng">
              <a:solidFill>
                <a:schemeClr val="accent4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311B9-6A1A-CC4C-8689-9C6927186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Registers vs.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that </a:t>
            </a:r>
          </a:p>
          <a:p>
            <a:pPr lvl="1"/>
            <a:r>
              <a:rPr lang="en-US" dirty="0"/>
              <a:t>Registers: 32 words (128 Bytes)</a:t>
            </a:r>
          </a:p>
          <a:p>
            <a:pPr lvl="1"/>
            <a:r>
              <a:rPr lang="en-US" dirty="0"/>
              <a:t>Memory (DRAM): Billions of bytes (2 GB to 64 GB on laptop)</a:t>
            </a:r>
          </a:p>
          <a:p>
            <a:r>
              <a:rPr lang="en-US" dirty="0"/>
              <a:t>and physics dictates…</a:t>
            </a:r>
          </a:p>
          <a:p>
            <a:pPr lvl="1"/>
            <a:r>
              <a:rPr lang="en-US" dirty="0"/>
              <a:t>Smaller is faster</a:t>
            </a:r>
          </a:p>
          <a:p>
            <a:r>
              <a:rPr lang="en-US" dirty="0"/>
              <a:t>How much faster are registers than DRAM??</a:t>
            </a:r>
          </a:p>
          <a:p>
            <a:pPr lvl="1"/>
            <a:r>
              <a:rPr lang="en-US" dirty="0"/>
              <a:t>About 100-500 times faster! (in terms of </a:t>
            </a:r>
            <a:r>
              <a:rPr lang="en-US" i="1" dirty="0"/>
              <a:t>latency </a:t>
            </a:r>
            <a:r>
              <a:rPr lang="en-US" dirty="0"/>
              <a:t>of one access)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1FF4D-9C12-AF48-9BE9-4CFD0F166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Example 3: Load Memory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79"/>
            <a:ext cx="8405982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g = h + A[3];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Load Word (</a:t>
            </a:r>
            <a:r>
              <a:rPr lang="en-US" dirty="0" err="1">
                <a:latin typeface="Courier"/>
              </a:rPr>
              <a:t>lw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 x10,12(x15)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# Reg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x11,x12,x10 </a:t>
            </a:r>
            <a:r>
              <a:rPr lang="en-US" dirty="0"/>
              <a:t># g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 to A[0])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691B06E-B21D-1440-9D8F-23979D241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4" y="2808764"/>
            <a:ext cx="1438276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8B724-184B-FE45-A541-A6339A977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 Example 4: Store</a:t>
            </a:r>
            <a:r>
              <a:rPr lang="en-US" dirty="0"/>
              <a:t> Register </a:t>
            </a:r>
            <a:r>
              <a:rPr lang="en-US" u="sng" dirty="0"/>
              <a:t>to</a:t>
            </a:r>
            <a:r>
              <a:rPr lang="en-US" dirty="0"/>
              <a:t>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80"/>
            <a:ext cx="8382000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A[10] = h + A[3];</a:t>
            </a:r>
          </a:p>
          <a:p>
            <a:endParaRPr lang="en-US" dirty="0"/>
          </a:p>
          <a:p>
            <a:r>
              <a:rPr lang="en-US" dirty="0"/>
              <a:t>Using Store Word (</a:t>
            </a:r>
            <a:r>
              <a:rPr lang="en-US" dirty="0" err="1">
                <a:latin typeface="Courier"/>
              </a:rPr>
              <a:t>sw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b="1" dirty="0">
                <a:latin typeface="Courier New"/>
                <a:cs typeface="Courier New"/>
              </a:rPr>
              <a:t>  x10,12(x15)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x10,x12,x10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  <a:latin typeface="Courier"/>
              </a:rPr>
              <a:t>sw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	 x10,40(x15) </a:t>
            </a:r>
            <a:r>
              <a:rPr lang="en-US" b="1" dirty="0">
                <a:latin typeface="Courier"/>
              </a:rPr>
              <a:t> </a:t>
            </a:r>
            <a:r>
              <a:rPr lang="en-US" dirty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x15+12 and x15+40 must be multiples of 4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860657B-73BD-2247-954C-9D91D8D00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4488" y="4126390"/>
            <a:ext cx="1521619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0C52D-30DE-DC40-BF3E-0C954D737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21431" tIns="21431" rIns="21431" bIns="21431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Loading and Storing Bytes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21431" tIns="21431" rIns="21431" bIns="21431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In addition to word data transfers </a:t>
            </a:r>
            <a:br>
              <a:rPr lang="en-US" altLang="en-US" sz="2400" dirty="0">
                <a:latin typeface="+mj-lt"/>
                <a:sym typeface="Lucida Grande" charset="0"/>
              </a:rPr>
            </a:b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sz="2400" b="1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b="1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sw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), RISC-V has 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byte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data transfers:</a:t>
            </a:r>
            <a:endParaRPr lang="en-US" altLang="en-US" sz="2400" dirty="0">
              <a:latin typeface="+mj-lt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load byte: </a:t>
            </a:r>
            <a:r>
              <a:rPr lang="en-US" alt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endParaRPr lang="en-US" altLang="en-US" sz="2000" b="1" dirty="0">
              <a:latin typeface="Courier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store byte: </a:t>
            </a:r>
            <a:r>
              <a:rPr lang="en-US" alt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sb</a:t>
            </a:r>
            <a:endParaRPr lang="en-US" altLang="en-US" sz="2000" b="1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Same format as </a:t>
            </a:r>
            <a:r>
              <a:rPr lang="en-US" altLang="en-US" sz="2400" b="1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b="1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endParaRPr lang="en-US" altLang="en-US" sz="2400" b="1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E.g.,  </a:t>
            </a:r>
            <a:r>
              <a:rPr lang="en-US" altLang="en-US" sz="24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r>
              <a:rPr lang="en-US" altLang="en-US" sz="2400" b="1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x10,3(x11)</a:t>
            </a:r>
            <a:endParaRPr lang="en-US" altLang="en-US" sz="2400" b="1" dirty="0">
              <a:latin typeface="Courier"/>
              <a:sym typeface="Lucida Grande" charset="0"/>
            </a:endParaRPr>
          </a:p>
          <a:p>
            <a:pPr lvl="1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contents of memory location with address = sum of “3” + contents of register x1</a:t>
            </a:r>
            <a:r>
              <a:rPr lang="en-US" altLang="en-US" sz="2000" dirty="0">
                <a:latin typeface="+mj-lt"/>
                <a:ea typeface="Courier" charset="0"/>
                <a:cs typeface="Courier" charset="0"/>
                <a:sym typeface="Courier" charset="0"/>
              </a:rPr>
              <a:t>1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is copied to the </a:t>
            </a:r>
            <a:r>
              <a:rPr lang="en-US" altLang="en-US" sz="2000" u="sng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low byte position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of register </a:t>
            </a:r>
            <a:r>
              <a:rPr lang="en-US" altLang="en-US" sz="2000" dirty="0">
                <a:solidFill>
                  <a:srgbClr val="0926B7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x1</a:t>
            </a:r>
            <a:r>
              <a:rPr lang="en-US" altLang="en-US" sz="2000" dirty="0">
                <a:solidFill>
                  <a:srgbClr val="0926B7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altLang="en-US" sz="2000" dirty="0">
              <a:latin typeface="+mj-lt"/>
              <a:sym typeface="Lucida Grande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874752" y="4777100"/>
            <a:ext cx="942975" cy="845196"/>
            <a:chOff x="0" y="0"/>
            <a:chExt cx="1056" cy="1262"/>
          </a:xfrm>
        </p:grpSpPr>
        <p:sp>
          <p:nvSpPr>
            <p:cNvPr id="9" name="Rectangle 1"/>
            <p:cNvSpPr>
              <a:spLocks/>
            </p:cNvSpPr>
            <p:nvPr/>
          </p:nvSpPr>
          <p:spPr bwMode="auto">
            <a:xfrm>
              <a:off x="345" y="0"/>
              <a:ext cx="72" cy="25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/>
            <a:p>
              <a:endParaRPr lang="en-US" sz="1013"/>
            </a:p>
          </p:txBody>
        </p:sp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0" y="267"/>
              <a:ext cx="1056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259"/>
                </a:spcBef>
              </a:pPr>
              <a: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byte</a:t>
              </a:r>
              <a:b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loaded</a:t>
              </a:r>
            </a:p>
          </p:txBody>
        </p:sp>
      </p:grpSp>
      <p:sp>
        <p:nvSpPr>
          <p:cNvPr id="11" name="Rectangle 4"/>
          <p:cNvSpPr>
            <a:spLocks/>
          </p:cNvSpPr>
          <p:nvPr/>
        </p:nvSpPr>
        <p:spPr bwMode="auto">
          <a:xfrm>
            <a:off x="6419337" y="4699412"/>
            <a:ext cx="1445816" cy="3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1431" tIns="21431" rIns="21431" bIns="21431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25" b="1">
                <a:solidFill>
                  <a:srgbClr val="A408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zzz zzzz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419337" y="4699412"/>
            <a:ext cx="199118" cy="3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1431" tIns="21431" rIns="21431" bIns="21431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25" b="1">
                <a:solidFill>
                  <a:srgbClr val="3F691E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806376" y="5007488"/>
            <a:ext cx="1071566" cy="774872"/>
            <a:chOff x="-516" y="88"/>
            <a:chExt cx="1199" cy="115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10800000" flipH="1">
              <a:off x="271" y="88"/>
              <a:ext cx="0" cy="640"/>
            </a:xfrm>
            <a:prstGeom prst="line">
              <a:avLst/>
            </a:prstGeom>
            <a:noFill/>
            <a:ln w="63500" cap="flat">
              <a:solidFill>
                <a:srgbClr val="2B4714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013"/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-516" y="715"/>
              <a:ext cx="119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259"/>
                </a:spcBef>
              </a:pPr>
              <a:r>
                <a:rPr lang="en-US" altLang="en-US" sz="2025" b="1" dirty="0">
                  <a:solidFill>
                    <a:srgbClr val="408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This bit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410C6-7CF5-5A4A-B81A-5AA17DD635A9}"/>
              </a:ext>
            </a:extLst>
          </p:cNvPr>
          <p:cNvGrpSpPr/>
          <p:nvPr/>
        </p:nvGrpSpPr>
        <p:grpSpPr>
          <a:xfrm>
            <a:off x="1771052" y="4680451"/>
            <a:ext cx="4562561" cy="770394"/>
            <a:chOff x="1771051" y="3823201"/>
            <a:chExt cx="4562561" cy="770394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168806" y="4139524"/>
              <a:ext cx="3943350" cy="454071"/>
              <a:chOff x="0" y="120"/>
              <a:chExt cx="4416" cy="678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64" y="268"/>
                <a:ext cx="4285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 dirty="0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…is copied to “sign-extend”</a:t>
                </a: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0" y="120"/>
                <a:ext cx="4416" cy="206"/>
              </a:xfrm>
              <a:prstGeom prst="leftArrow">
                <a:avLst>
                  <a:gd name="adj1" fmla="val 50000"/>
                  <a:gd name="adj2" fmla="val 401942"/>
                </a:avLst>
              </a:prstGeom>
              <a:solidFill>
                <a:schemeClr val="accent1"/>
              </a:solidFill>
              <a:ln w="9525" cap="flat">
                <a:solidFill>
                  <a:srgbClr val="7FD13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</p:grp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771051" y="3823201"/>
              <a:ext cx="4562561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endParaRPr lang="en-US" altLang="en-US" sz="2025" b="1" dirty="0">
                <a:solidFill>
                  <a:srgbClr val="676767"/>
                </a:solidFill>
                <a:latin typeface="Courier" charset="0"/>
                <a:ea typeface="Courier" charset="0"/>
                <a:cs typeface="Courier" charset="0"/>
                <a:sym typeface="Courier" charset="0"/>
              </a:endParaRPr>
            </a:p>
          </p:txBody>
        </p:sp>
      </p:grpSp>
      <p:sp>
        <p:nvSpPr>
          <p:cNvPr id="20" name="AutoShape 18"/>
          <p:cNvSpPr>
            <a:spLocks/>
          </p:cNvSpPr>
          <p:nvPr/>
        </p:nvSpPr>
        <p:spPr bwMode="auto">
          <a:xfrm>
            <a:off x="6333613" y="4739597"/>
            <a:ext cx="1635919" cy="251817"/>
          </a:xfrm>
          <a:prstGeom prst="roundRect">
            <a:avLst>
              <a:gd name="adj" fmla="val 20833"/>
            </a:avLst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  <p:sp>
        <p:nvSpPr>
          <p:cNvPr id="2" name="TextBox 1"/>
          <p:cNvSpPr txBox="1"/>
          <p:nvPr/>
        </p:nvSpPr>
        <p:spPr>
          <a:xfrm flipH="1">
            <a:off x="721006" y="4720196"/>
            <a:ext cx="79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26B7"/>
                </a:solidFill>
              </a:rPr>
              <a:t>x10: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3538" y="6014925"/>
            <a:ext cx="60507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RISC-V also has “unsigned byte” loads (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lbu</a:t>
            </a:r>
            <a:r>
              <a:rPr lang="en-US" sz="2000" dirty="0"/>
              <a:t>) which </a:t>
            </a:r>
            <a:r>
              <a:rPr lang="en-US" sz="2000" u="sng" dirty="0"/>
              <a:t>zero extends</a:t>
            </a:r>
            <a:r>
              <a:rPr lang="en-US" sz="2000" dirty="0"/>
              <a:t> to fill register.  Why no unsigned store byte 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sbu</a:t>
            </a:r>
            <a:r>
              <a:rPr lang="en-US" sz="20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B42A9-300D-374D-84EA-1464AD0DF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Basic Arithmetic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Instructions 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Comments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x0 (zero)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Data Transfer Instructions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Decision Making Instructions</a:t>
            </a:r>
            <a:endParaRPr sz="3000">
              <a:solidFill>
                <a:srgbClr val="FF0000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 to </a:t>
            </a:r>
            <a:r>
              <a:rPr lang="en-US" sz="3000">
                <a:solidFill>
                  <a:srgbClr val="A5A5A5"/>
                </a:solidFill>
              </a:rPr>
              <a:t>RISCV</a:t>
            </a: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Additional Instructions</a:t>
            </a:r>
            <a:endParaRPr sz="3000"/>
          </a:p>
        </p:txBody>
      </p:sp>
      <p:sp>
        <p:nvSpPr>
          <p:cNvPr id="622" name="Google Shape;622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179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65DF-BE4C-58AB-F375-AD36B94D3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7E1F-5BE0-9BB3-56C3-54BF68D1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CEDE-176C-1756-7E33-6E6E52AB2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9811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Start: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If (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&gt;=20) </a:t>
            </a:r>
            <a:r>
              <a:rPr lang="en-US" sz="2000" dirty="0" err="1">
                <a:latin typeface="Courier"/>
                <a:cs typeface="Courier"/>
              </a:rPr>
              <a:t>goto</a:t>
            </a:r>
            <a:r>
              <a:rPr lang="en-US" sz="2000" dirty="0">
                <a:latin typeface="Courier"/>
                <a:cs typeface="Courier"/>
              </a:rPr>
              <a:t> end;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Sum = sum + A[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goto</a:t>
            </a:r>
            <a:r>
              <a:rPr lang="en-US" sz="2000" dirty="0">
                <a:latin typeface="Courier"/>
                <a:cs typeface="Courier"/>
              </a:rPr>
              <a:t> start;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End: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4EB9-7791-BAFB-B907-ACEA7042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770DA-B1DE-6ADC-BDC7-ED507D317E00}"/>
              </a:ext>
            </a:extLst>
          </p:cNvPr>
          <p:cNvSpPr txBox="1"/>
          <p:nvPr/>
        </p:nvSpPr>
        <p:spPr>
          <a:xfrm>
            <a:off x="4171167" y="16128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w</a:t>
            </a:r>
            <a:r>
              <a:rPr lang="en-US" sz="1800" dirty="0">
                <a:latin typeface="Courier"/>
                <a:cs typeface="Courier"/>
              </a:rPr>
              <a:t>hile(); // Infinite Loop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1180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C44D-81D2-15B4-7918-CA0F2F3B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4679-A84F-0943-F050-7A2AAF13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6FC3-FD02-6290-E2A4-AF71D7B55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D96CA-F014-F182-4FFB-7E4AA6F7F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1167" y="2072256"/>
            <a:ext cx="4673913" cy="359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4000" dirty="0">
                <a:latin typeface="Courier"/>
                <a:cs typeface="Courier"/>
              </a:rPr>
              <a:t>  j </a:t>
            </a:r>
            <a:r>
              <a:rPr lang="en-US" sz="4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0963E-EB75-E227-C7A1-3CCB325F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F691C-5279-2DC6-DF62-184FABBEF431}"/>
              </a:ext>
            </a:extLst>
          </p:cNvPr>
          <p:cNvSpPr txBox="1"/>
          <p:nvPr/>
        </p:nvSpPr>
        <p:spPr>
          <a:xfrm>
            <a:off x="4171167" y="16128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w</a:t>
            </a:r>
            <a:r>
              <a:rPr lang="en-US" sz="1800" dirty="0">
                <a:latin typeface="Courier"/>
                <a:cs typeface="Courier"/>
              </a:rPr>
              <a:t>hile(); // Infinite Loop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20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int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int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int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while(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&lt;20)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71167" y="2072256"/>
            <a:ext cx="4673913" cy="359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s0</a:t>
            </a:r>
            <a:r>
              <a:rPr lang="en-US" sz="2000" dirty="0">
                <a:latin typeface="Courier"/>
                <a:cs typeface="Courier"/>
              </a:rPr>
              <a:t>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=&amp;A[0]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,x0, 20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=20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bge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,Done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a1,a1, 1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j </a:t>
            </a: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CEB88-E7D1-72C8-406C-CA54BDBA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5819-BE4F-DCE8-9FC8-83D632BD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59EE-EF36-0C16-5853-618B38E033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A557C-1EAD-145C-BD93-55AA0838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960" y="2072256"/>
            <a:ext cx="4389120" cy="3594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s0</a:t>
            </a:r>
            <a:r>
              <a:rPr lang="en-US" sz="2000" dirty="0">
                <a:latin typeface="Courier"/>
                <a:cs typeface="Courier"/>
              </a:rPr>
              <a:t>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=&amp;A[0]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,x0, 20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=20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bge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,Done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lw</a:t>
            </a: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a2</a:t>
            </a:r>
            <a:r>
              <a:rPr lang="en-US" sz="2000" dirty="0">
                <a:latin typeface="Courier"/>
                <a:cs typeface="Courier"/>
              </a:rPr>
              <a:t>, 0(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latin typeface="Courier"/>
                <a:cs typeface="Courier"/>
              </a:rPr>
              <a:t>)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=A[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a2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+=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 s1</a:t>
            </a:r>
            <a:r>
              <a:rPr lang="en-US" sz="2000" dirty="0">
                <a:latin typeface="Courier"/>
                <a:cs typeface="Courier"/>
              </a:rPr>
              <a:t>,4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&amp;A[i+1]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1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j </a:t>
            </a: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27B2-73A9-370B-8685-F7D3EDEB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AB78B-2333-E165-4058-8B27EF6210A0}"/>
              </a:ext>
            </a:extLst>
          </p:cNvPr>
          <p:cNvSpPr txBox="1"/>
          <p:nvPr/>
        </p:nvSpPr>
        <p:spPr>
          <a:xfrm>
            <a:off x="374090" y="322647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int </a:t>
            </a:r>
            <a:r>
              <a:rPr lang="en-US" sz="18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int </a:t>
            </a:r>
            <a:r>
              <a:rPr lang="en-US" sz="18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18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1800" dirty="0" err="1">
                <a:latin typeface="Courier"/>
                <a:cs typeface="Courier"/>
              </a:rPr>
              <a:t>ptr</a:t>
            </a:r>
            <a:r>
              <a:rPr lang="en-US" sz="1800" dirty="0">
                <a:latin typeface="Courier"/>
                <a:cs typeface="Courier"/>
              </a:rPr>
              <a:t> = &amp;A[0]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while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&lt;20)</a:t>
            </a:r>
            <a:r>
              <a:rPr lang="en-US" sz="1800" dirty="0">
                <a:latin typeface="Courier"/>
                <a:cs typeface="Courier"/>
              </a:rPr>
              <a:t> {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1800" dirty="0">
                <a:latin typeface="Courier"/>
                <a:cs typeface="Courier"/>
              </a:rPr>
              <a:t> +=  </a:t>
            </a:r>
            <a:r>
              <a:rPr lang="en-US" dirty="0">
                <a:solidFill>
                  <a:srgbClr val="00B0F0"/>
                </a:solidFill>
                <a:latin typeface="Courier"/>
                <a:cs typeface="Courier"/>
              </a:rPr>
              <a:t>*</a:t>
            </a:r>
            <a:r>
              <a:rPr lang="en-US" dirty="0" err="1">
                <a:solidFill>
                  <a:srgbClr val="00B0F0"/>
                </a:solidFill>
                <a:latin typeface="Courier"/>
                <a:cs typeface="Courier"/>
              </a:rPr>
              <a:t>ptr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</a:t>
            </a:r>
            <a:r>
              <a:rPr lang="en-US" sz="1800" dirty="0" err="1">
                <a:latin typeface="Courier"/>
                <a:cs typeface="Courier"/>
              </a:rPr>
              <a:t>ptr</a:t>
            </a:r>
            <a:r>
              <a:rPr lang="en-US" sz="1800" dirty="0">
                <a:latin typeface="Courier"/>
                <a:cs typeface="Courier"/>
              </a:rPr>
              <a:t>++;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++;  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}</a:t>
            </a: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641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   Abstraction</a:t>
            </a:r>
            <a:br>
              <a:rPr lang="en-US" dirty="0"/>
            </a:br>
            <a:r>
              <a:rPr lang="en-US" sz="4000" dirty="0"/>
              <a:t>(Levels of Representation/Interpretation)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258828" y="5188846"/>
          <a:ext cx="2275572" cy="156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492063" imgH="2400000" progId="">
                  <p:embed/>
                </p:oleObj>
              </mc:Choice>
              <mc:Fallback>
                <p:oleObj name="Image" r:id="rId3" imgW="3492063" imgH="2400000" progId="">
                  <p:embed/>
                  <p:pic>
                    <p:nvPicPr>
                      <p:cNvPr id="286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828" y="5188846"/>
                        <a:ext cx="2275572" cy="156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4D062-581C-4D43-94B9-DCAAC6A07F89}"/>
              </a:ext>
            </a:extLst>
          </p:cNvPr>
          <p:cNvSpPr/>
          <p:nvPr/>
        </p:nvSpPr>
        <p:spPr>
          <a:xfrm>
            <a:off x="5562600" y="1341427"/>
            <a:ext cx="4419600" cy="40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square: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08080"/>
                </a:solidFill>
                <a:latin typeface="Consolas" panose="020B0609020204030204" pitchFamily="49" charset="0"/>
              </a:rPr>
              <a:t>2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7731-2DF1-1547-932F-BB61C30B335A}"/>
              </a:ext>
            </a:extLst>
          </p:cNvPr>
          <p:cNvSpPr txBox="1"/>
          <p:nvPr/>
        </p:nvSpPr>
        <p:spPr>
          <a:xfrm>
            <a:off x="1064761" y="2269774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B6810-47D7-E345-90F7-885F0D83841B}"/>
              </a:ext>
            </a:extLst>
          </p:cNvPr>
          <p:cNvSpPr txBox="1"/>
          <p:nvPr/>
        </p:nvSpPr>
        <p:spPr>
          <a:xfrm>
            <a:off x="5562600" y="1038720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Assembly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8B507-E1F5-7B49-92A4-E5623814F4FA}"/>
              </a:ext>
            </a:extLst>
          </p:cNvPr>
          <p:cNvSpPr txBox="1"/>
          <p:nvPr/>
        </p:nvSpPr>
        <p:spPr>
          <a:xfrm rot="16200000">
            <a:off x="5187057" y="5479217"/>
            <a:ext cx="155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6B8FF-BB1B-CB4F-9511-F7FBB7959D6B}"/>
              </a:ext>
            </a:extLst>
          </p:cNvPr>
          <p:cNvSpPr/>
          <p:nvPr/>
        </p:nvSpPr>
        <p:spPr>
          <a:xfrm>
            <a:off x="1219199" y="4045643"/>
            <a:ext cx="1665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0x00000317</a:t>
            </a:r>
          </a:p>
          <a:p>
            <a:r>
              <a:rPr lang="en-US" sz="2000" dirty="0"/>
              <a:t>0x00830067</a:t>
            </a:r>
          </a:p>
          <a:p>
            <a:r>
              <a:rPr lang="en-US" sz="2000" dirty="0"/>
              <a:t>0xff010113</a:t>
            </a:r>
          </a:p>
          <a:p>
            <a:r>
              <a:rPr lang="en-US" sz="2000" dirty="0"/>
              <a:t>0x00112623</a:t>
            </a:r>
          </a:p>
          <a:p>
            <a:r>
              <a:rPr lang="en-US" sz="2000" dirty="0"/>
              <a:t>0x00812423</a:t>
            </a:r>
          </a:p>
          <a:p>
            <a:r>
              <a:rPr lang="en-US" sz="2000" dirty="0"/>
              <a:t>0x01010413</a:t>
            </a:r>
          </a:p>
          <a:p>
            <a:r>
              <a:rPr lang="en-US" sz="2000" dirty="0"/>
              <a:t>0xfea42a23</a:t>
            </a:r>
          </a:p>
          <a:p>
            <a:r>
              <a:rPr lang="en-US" sz="2000" dirty="0"/>
              <a:t>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EF15D-CEFF-9444-8EDC-60101754B388}"/>
              </a:ext>
            </a:extLst>
          </p:cNvPr>
          <p:cNvSpPr/>
          <p:nvPr/>
        </p:nvSpPr>
        <p:spPr>
          <a:xfrm>
            <a:off x="1312104" y="3654189"/>
            <a:ext cx="100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2D36-B3C4-16C8-904B-DFF18CC1D67C}"/>
              </a:ext>
            </a:extLst>
          </p:cNvPr>
          <p:cNvSpPr txBox="1"/>
          <p:nvPr/>
        </p:nvSpPr>
        <p:spPr>
          <a:xfrm>
            <a:off x="804692" y="1146099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Python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7FECD-2DEE-A461-9F33-CB901F64167D}"/>
              </a:ext>
            </a:extLst>
          </p:cNvPr>
          <p:cNvSpPr/>
          <p:nvPr/>
        </p:nvSpPr>
        <p:spPr>
          <a:xfrm>
            <a:off x="301186" y="1488842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920E2-4014-B844-29AD-64B626A18041}"/>
              </a:ext>
            </a:extLst>
          </p:cNvPr>
          <p:cNvSpPr/>
          <p:nvPr/>
        </p:nvSpPr>
        <p:spPr>
          <a:xfrm>
            <a:off x="301186" y="272117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square(int 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</p:spTree>
    <p:extLst>
      <p:ext uri="{BB962C8B-B14F-4D97-AF65-F5344CB8AC3E}">
        <p14:creationId xmlns:p14="http://schemas.microsoft.com/office/powerpoint/2010/main" val="340848226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Decision Making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Not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≠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Jump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Unconditional jump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Google Shape;64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56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>
                <a:solidFill>
                  <a:schemeClr val="accent1"/>
                </a:solidFill>
              </a:rPr>
              <a:t>C Example 5: I</a:t>
            </a: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 Else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5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6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88" cy="44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if(i==j)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56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(beq):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6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775" cy="445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s0,s1,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then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x0,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52" name="Google Shape;652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56"/>
          <p:cNvSpPr txBox="1"/>
          <p:nvPr/>
        </p:nvSpPr>
        <p:spPr>
          <a:xfrm>
            <a:off x="6547085" y="3043237"/>
            <a:ext cx="94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54" name="Google Shape;654;p56"/>
          <p:cNvGrpSpPr/>
          <p:nvPr/>
        </p:nvGrpSpPr>
        <p:grpSpPr>
          <a:xfrm>
            <a:off x="5671457" y="3502152"/>
            <a:ext cx="3472543" cy="400110"/>
            <a:chOff x="5671457" y="3502152"/>
            <a:chExt cx="3472543" cy="400110"/>
          </a:xfrm>
        </p:grpSpPr>
        <p:cxnSp>
          <p:nvCxnSpPr>
            <p:cNvPr id="655" name="Google Shape;655;p56"/>
            <p:cNvCxnSpPr/>
            <p:nvPr/>
          </p:nvCxnSpPr>
          <p:spPr>
            <a:xfrm rot="10800000">
              <a:off x="5671457" y="3712029"/>
              <a:ext cx="5769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656" name="Google Shape;656;p56"/>
            <p:cNvSpPr txBox="1"/>
            <p:nvPr/>
          </p:nvSpPr>
          <p:spPr>
            <a:xfrm>
              <a:off x="6313714" y="3502152"/>
              <a:ext cx="28302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This label unnecessary</a:t>
              </a:r>
              <a:endPara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56"/>
          <p:cNvSpPr txBox="1"/>
          <p:nvPr/>
        </p:nvSpPr>
        <p:spPr>
          <a:xfrm>
            <a:off x="4644805" y="3490234"/>
            <a:ext cx="109728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5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57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88" cy="44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==j) {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57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(bne):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7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775" cy="445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 s0,s1,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69" name="Google Shape;66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57"/>
          <p:cNvSpPr txBox="1"/>
          <p:nvPr/>
        </p:nvSpPr>
        <p:spPr>
          <a:xfrm>
            <a:off x="6547085" y="3043237"/>
            <a:ext cx="94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57"/>
          <p:cNvSpPr txBox="1"/>
          <p:nvPr/>
        </p:nvSpPr>
        <p:spPr>
          <a:xfrm>
            <a:off x="4644805" y="3490234"/>
            <a:ext cx="109728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2" name="Google Shape;672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7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Branching on Conditions other than (Not) Equal</a:t>
            </a:r>
            <a:r>
              <a:rPr lang="en-US">
                <a:solidFill>
                  <a:srgbClr val="6197ED"/>
                </a:solidFill>
              </a:rPr>
              <a:t> </a:t>
            </a:r>
            <a:endParaRPr>
              <a:solidFill>
                <a:srgbClr val="6197ED"/>
              </a:solidFill>
            </a:endParaRPr>
          </a:p>
        </p:txBody>
      </p:sp>
      <p:sp>
        <p:nvSpPr>
          <p:cNvPr id="680" name="Google Shape;680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</a:t>
            </a:r>
            <a:r>
              <a:rPr lang="en-US">
                <a:solidFill>
                  <a:srgbClr val="000000"/>
                </a:solidFill>
              </a:rPr>
              <a:t>(slt)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dst, reg1,reg2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>
                <a:solidFill>
                  <a:srgbClr val="000000"/>
                </a:solidFill>
              </a:rPr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Immediate </a:t>
            </a:r>
            <a:r>
              <a:rPr lang="en-US">
                <a:solidFill>
                  <a:srgbClr val="000000"/>
                </a:solidFill>
              </a:rPr>
              <a:t>(slti)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slti dst, reg1,imm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/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imm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682" name="Google Shape;68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754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9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9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/>
              <a:t>???)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9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9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 t0 s0 s1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0,x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93" name="Google Shape;69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9"/>
          <p:cNvSpPr txBox="1"/>
          <p:nvPr/>
        </p:nvSpPr>
        <p:spPr>
          <a:xfrm>
            <a:off x="5937478" y="3424225"/>
            <a:ext cx="644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5" name="Google Shape;695;p59"/>
          <p:cNvSpPr txBox="1"/>
          <p:nvPr/>
        </p:nvSpPr>
        <p:spPr>
          <a:xfrm>
            <a:off x="4573502" y="3400425"/>
            <a:ext cx="76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6" name="Google Shape;69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2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F6FC-5C15-39A4-7958-D8A0B1EC3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28DB-4E65-8362-9731-616EF310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8E1B8-D678-3485-99A7-8F6283B989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DBF65-0FF5-3B60-A310-D0E8A96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960" y="2072256"/>
            <a:ext cx="4389120" cy="3594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s1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s0</a:t>
            </a:r>
            <a:r>
              <a:rPr lang="en-US" sz="2000" dirty="0">
                <a:latin typeface="Courier"/>
                <a:cs typeface="Courier"/>
              </a:rPr>
              <a:t>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=&amp;A[0]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x0,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,x0, 20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=20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bge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a3</a:t>
            </a:r>
            <a:r>
              <a:rPr lang="en-US" sz="2000" dirty="0">
                <a:latin typeface="Courier"/>
                <a:cs typeface="Courier"/>
              </a:rPr>
              <a:t>,Done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slli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t0,a1,2    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*4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addi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t0,s1,t0   # &amp;A[0]+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*4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lw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a2, 0(t0)   # a2=A[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a0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a2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+=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dirty="0">
                <a:latin typeface="Courier"/>
                <a:cs typeface="Courier"/>
              </a:rPr>
              <a:t>, 1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j </a:t>
            </a: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BEF9-1CC4-5BBD-A7F5-21C0B6A7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F4F75-4D79-1D97-00D3-E88AB91157B6}"/>
              </a:ext>
            </a:extLst>
          </p:cNvPr>
          <p:cNvSpPr txBox="1"/>
          <p:nvPr/>
        </p:nvSpPr>
        <p:spPr>
          <a:xfrm>
            <a:off x="374090" y="3032828"/>
            <a:ext cx="40386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int </a:t>
            </a:r>
            <a:r>
              <a:rPr lang="en-US" sz="18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int </a:t>
            </a:r>
            <a:r>
              <a:rPr lang="en-US" sz="18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18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1800" dirty="0" err="1">
                <a:latin typeface="Courier"/>
                <a:cs typeface="Courier"/>
              </a:rPr>
              <a:t>ptr</a:t>
            </a:r>
            <a:r>
              <a:rPr lang="en-US" sz="1800" dirty="0">
                <a:latin typeface="Courier"/>
                <a:cs typeface="Courier"/>
              </a:rPr>
              <a:t> = &amp;A[0]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for (int </a:t>
            </a: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=0; </a:t>
            </a: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 &lt; </a:t>
            </a:r>
            <a:r>
              <a:rPr lang="en-US" sz="18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1800" dirty="0">
                <a:latin typeface="Courier"/>
                <a:cs typeface="Courier"/>
              </a:rPr>
              <a:t>; </a:t>
            </a: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int </a:t>
            </a:r>
            <a:r>
              <a:rPr lang="en-US" sz="1400" dirty="0" err="1">
                <a:latin typeface="Courier"/>
                <a:cs typeface="Courier"/>
              </a:rPr>
              <a:t>tmp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*4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1800" dirty="0">
                <a:latin typeface="Courier"/>
                <a:cs typeface="Courier"/>
              </a:rPr>
              <a:t> +=  </a:t>
            </a:r>
            <a:r>
              <a:rPr lang="en-US" dirty="0">
                <a:solidFill>
                  <a:srgbClr val="00B0F0"/>
                </a:solidFill>
                <a:latin typeface="Courier"/>
                <a:cs typeface="Courier"/>
              </a:rPr>
              <a:t>*(</a:t>
            </a:r>
            <a:r>
              <a:rPr lang="en-US" dirty="0" err="1">
                <a:solidFill>
                  <a:srgbClr val="00B0F0"/>
                </a:solidFill>
                <a:latin typeface="Courier"/>
                <a:cs typeface="Courier"/>
              </a:rPr>
              <a:t>ptr+tmp</a:t>
            </a:r>
            <a:r>
              <a:rPr lang="en-US" dirty="0">
                <a:solidFill>
                  <a:srgbClr val="00B0F0"/>
                </a:solidFill>
                <a:latin typeface="Courier"/>
                <a:cs typeface="Courier"/>
              </a:rPr>
              <a:t>)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}</a:t>
            </a: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011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87729-0210-2209-43DE-4A2BD1D17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14D8-AC26-5C1B-2E2E-2D1CFBBC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Assembly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8F12-0D23-658A-3D89-634D8297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892610"/>
          </a:xfrm>
        </p:spPr>
        <p:txBody>
          <a:bodyPr/>
          <a:lstStyle/>
          <a:p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1D Array access without optimization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70C37-392A-82CC-F9FE-980B0012A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CE534-095A-2EEB-7B95-B2B8C63E95F5}"/>
              </a:ext>
            </a:extLst>
          </p:cNvPr>
          <p:cNvSpPr txBox="1"/>
          <p:nvPr/>
        </p:nvSpPr>
        <p:spPr>
          <a:xfrm>
            <a:off x="607512" y="2704484"/>
            <a:ext cx="8536488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la     t0, array      #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Load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base address of array into t0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li      t1, </a:t>
            </a:r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5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          # Number of elements in the array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li      t2, </a:t>
            </a:r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0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          </a:t>
            </a:r>
            <a:r>
              <a:rPr lang="en-US" dirty="0">
                <a:solidFill>
                  <a:srgbClr val="9BA2B1"/>
                </a:solidFill>
                <a:latin typeface=".AppleSystemUIFontMonospaced"/>
              </a:rPr>
              <a:t># </a:t>
            </a:r>
            <a:r>
              <a:rPr lang="en-US" dirty="0" err="1">
                <a:solidFill>
                  <a:srgbClr val="9BA2B1"/>
                </a:solidFill>
                <a:latin typeface=".AppleSystemUIFontMonospaced"/>
              </a:rPr>
              <a:t>i</a:t>
            </a:r>
            <a:r>
              <a:rPr lang="en-US" dirty="0">
                <a:solidFill>
                  <a:srgbClr val="9BA2B1"/>
                </a:solidFill>
                <a:latin typeface=".AppleSystemUIFontMonospaced"/>
              </a:rPr>
              <a:t> = 0</a:t>
            </a:r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loop: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bge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    t2, t1,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end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#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If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i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&gt;= number of elements,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exit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loop</a:t>
            </a:r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r>
              <a:rPr lang="en-US" dirty="0">
                <a:solidFill>
                  <a:srgbClr val="FF0000"/>
                </a:solidFill>
                <a:effectLst/>
                <a:latin typeface=".AppleSystemUIFontMonospaced"/>
              </a:rPr>
              <a:t>  </a:t>
            </a:r>
            <a:r>
              <a:rPr lang="en-US" b="1" dirty="0">
                <a:solidFill>
                  <a:srgbClr val="FF0000"/>
                </a:solidFill>
                <a:effectLst/>
                <a:latin typeface=".AppleSystemUIFontMonospaced"/>
              </a:rPr>
              <a:t>  </a:t>
            </a:r>
            <a:r>
              <a:rPr lang="en-US" b="1" dirty="0" err="1">
                <a:solidFill>
                  <a:srgbClr val="FF0000"/>
                </a:solidFill>
                <a:effectLst/>
                <a:latin typeface=".AppleSystemUIFontMonospaced"/>
              </a:rPr>
              <a:t>slli</a:t>
            </a:r>
            <a:r>
              <a:rPr lang="en-US" b="1" dirty="0">
                <a:solidFill>
                  <a:srgbClr val="FF0000"/>
                </a:solidFill>
                <a:effectLst/>
                <a:latin typeface=".AppleSystemUIFontMonospaced"/>
              </a:rPr>
              <a:t>       t3, t2, 2      # Calculate offset (index * 4, assuming 4-byte elements)</a:t>
            </a:r>
          </a:p>
          <a:p>
            <a:r>
              <a:rPr lang="en-US" b="1" dirty="0">
                <a:solidFill>
                  <a:srgbClr val="FF0000"/>
                </a:solidFill>
                <a:effectLst/>
                <a:latin typeface=".AppleSystemUIFontMonospaced"/>
              </a:rPr>
              <a:t>    add     t3, t0, t3     # Calculate address of array[index]</a:t>
            </a:r>
          </a:p>
          <a:p>
            <a:r>
              <a:rPr lang="en-US" b="1" dirty="0">
                <a:solidFill>
                  <a:srgbClr val="FF0000"/>
                </a:solidFill>
                <a:effectLst/>
                <a:latin typeface=".AppleSystemUIFontMonospaced"/>
              </a:rPr>
              <a:t>    </a:t>
            </a:r>
            <a:r>
              <a:rPr lang="en-US" b="1" dirty="0" err="1">
                <a:solidFill>
                  <a:srgbClr val="FF0000"/>
                </a:solidFill>
                <a:effectLst/>
                <a:latin typeface=".AppleSystemUIFontMonospaced"/>
              </a:rPr>
              <a:t>lw</a:t>
            </a:r>
            <a:r>
              <a:rPr lang="en-US" b="1" dirty="0">
                <a:solidFill>
                  <a:srgbClr val="FF0000"/>
                </a:solidFill>
                <a:effectLst/>
                <a:latin typeface=".AppleSystemUIFontMonospaced"/>
              </a:rPr>
              <a:t>        t5, 0(t3)      # Load array[index] into t6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addi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t2, t2, </a:t>
            </a:r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1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   #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i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++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j      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loop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         </a:t>
            </a:r>
          </a:p>
          <a:p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end:</a:t>
            </a:r>
          </a:p>
        </p:txBody>
      </p:sp>
    </p:spTree>
    <p:extLst>
      <p:ext uri="{BB962C8B-B14F-4D97-AF65-F5344CB8AC3E}">
        <p14:creationId xmlns:p14="http://schemas.microsoft.com/office/powerpoint/2010/main" val="27753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2C19-4F8A-541E-E71C-BC421F89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Assembly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41E6-0C73-F5AC-FCC4-3EA67AF9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For a 2D array with </a:t>
            </a:r>
            <a:r>
              <a:rPr lang="en-US" dirty="0">
                <a:solidFill>
                  <a:srgbClr val="0E0E0E"/>
                </a:solidFill>
                <a:effectLst/>
                <a:latin typeface=".AppleSystemUIFontMonospaced"/>
              </a:rPr>
              <a:t>rows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en-US" dirty="0">
                <a:solidFill>
                  <a:srgbClr val="0E0E0E"/>
                </a:solidFill>
                <a:effectLst/>
                <a:latin typeface=".AppleSystemUIFontMonospaced"/>
              </a:rPr>
              <a:t>cols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, the address of </a:t>
            </a:r>
            <a:r>
              <a:rPr lang="en-US" dirty="0">
                <a:solidFill>
                  <a:srgbClr val="0E0E0E"/>
                </a:solidFill>
                <a:effectLst/>
                <a:latin typeface=".AppleSystemUIFontMonospaced"/>
              </a:rPr>
              <a:t>array[</a:t>
            </a:r>
            <a:r>
              <a:rPr lang="en-US" dirty="0" err="1">
                <a:solidFill>
                  <a:srgbClr val="0E0E0E"/>
                </a:solidFill>
                <a:effectLst/>
                <a:latin typeface=".AppleSystemUIFontMonospaced"/>
              </a:rPr>
              <a:t>i</a:t>
            </a:r>
            <a:r>
              <a:rPr lang="en-US" dirty="0">
                <a:solidFill>
                  <a:srgbClr val="0E0E0E"/>
                </a:solidFill>
                <a:effectLst/>
                <a:latin typeface=".AppleSystemUIFontMonospaced"/>
              </a:rPr>
              <a:t>][</a:t>
            </a:r>
            <a:r>
              <a:rPr lang="en-US" dirty="0">
                <a:solidFill>
                  <a:srgbClr val="0E0E0E"/>
                </a:solidFill>
                <a:latin typeface=".AppleSystemUIFontMonospaced"/>
              </a:rPr>
              <a:t>j</a:t>
            </a:r>
            <a:r>
              <a:rPr lang="en-US" dirty="0">
                <a:solidFill>
                  <a:srgbClr val="0E0E0E"/>
                </a:solidFill>
                <a:effectLst/>
                <a:latin typeface=".AppleSystemUIFontMonospaced"/>
              </a:rPr>
              <a:t>]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 is calculated as:</a:t>
            </a:r>
          </a:p>
          <a:p>
            <a:r>
              <a:rPr lang="en-US" dirty="0">
                <a:effectLst/>
                <a:latin typeface="Helvetica" pitchFamily="2" charset="0"/>
              </a:rPr>
              <a:t>Address = </a:t>
            </a:r>
            <a:r>
              <a:rPr lang="en-US" dirty="0" err="1">
                <a:effectLst/>
                <a:latin typeface="Helvetica" pitchFamily="2" charset="0"/>
              </a:rPr>
              <a:t>base_address</a:t>
            </a:r>
            <a:r>
              <a:rPr lang="en-US" dirty="0">
                <a:effectLst/>
                <a:latin typeface="Helvetica" pitchFamily="2" charset="0"/>
              </a:rPr>
              <a:t> + (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dirty="0">
                <a:effectLst/>
                <a:latin typeface="Helvetica" pitchFamily="2" charset="0"/>
              </a:rPr>
              <a:t>*#</a:t>
            </a:r>
            <a:r>
              <a:rPr lang="en-US" dirty="0" err="1">
                <a:effectLst/>
                <a:latin typeface="Helvetica" pitchFamily="2" charset="0"/>
              </a:rPr>
              <a:t>col+j</a:t>
            </a:r>
            <a:r>
              <a:rPr lang="en-US" dirty="0">
                <a:effectLst/>
                <a:latin typeface="Helvetica" pitchFamily="2" charset="0"/>
              </a:rPr>
              <a:t>)*</a:t>
            </a:r>
            <a:r>
              <a:rPr lang="en-US" dirty="0" err="1">
                <a:effectLst/>
                <a:latin typeface="Helvetica" pitchFamily="2" charset="0"/>
              </a:rPr>
              <a:t>sizeof</a:t>
            </a:r>
            <a:r>
              <a:rPr lang="en-US" dirty="0">
                <a:effectLst/>
                <a:latin typeface="Helvetica" pitchFamily="2" charset="0"/>
              </a:rPr>
              <a:t>(type) 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30E8C-030E-AA07-33D7-A0F1C1C60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3B909-DC8E-0DF0-8180-4FB1CA2759E6}"/>
              </a:ext>
            </a:extLst>
          </p:cNvPr>
          <p:cNvSpPr txBox="1"/>
          <p:nvPr/>
        </p:nvSpPr>
        <p:spPr>
          <a:xfrm>
            <a:off x="457200" y="3050304"/>
            <a:ext cx="80772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BA2B1"/>
                </a:solidFill>
                <a:latin typeface=".AppleSystemUIFontMonospaced"/>
              </a:rPr>
              <a:t>t0=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&amp;array, t1 = # of cols  t2=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i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, t3=j  . </a:t>
            </a:r>
            <a:r>
              <a:rPr lang="en-US" dirty="0">
                <a:solidFill>
                  <a:srgbClr val="9BA2B1"/>
                </a:solidFill>
                <a:latin typeface=".AppleSystemUIFontMonospaced"/>
              </a:rPr>
              <a:t>X = a[</a:t>
            </a:r>
            <a:r>
              <a:rPr lang="en-US" dirty="0" err="1">
                <a:solidFill>
                  <a:srgbClr val="9BA2B1"/>
                </a:solidFill>
                <a:latin typeface=".AppleSystemUIFontMonospaced"/>
              </a:rPr>
              <a:t>i</a:t>
            </a:r>
            <a:r>
              <a:rPr lang="en-US" dirty="0">
                <a:solidFill>
                  <a:srgbClr val="9BA2B1"/>
                </a:solidFill>
                <a:latin typeface=".AppleSystemUIFontMonospaced"/>
              </a:rPr>
              <a:t>][j]</a:t>
            </a:r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mul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    t5, t2, t1     # Row offset 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(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row * cols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)</a:t>
            </a:r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add     t5, t5, t3     # Add column index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slli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      t5, t5, 2      # Multiply by </a:t>
            </a:r>
            <a:r>
              <a:rPr lang="en-US" dirty="0" err="1">
                <a:solidFill>
                  <a:srgbClr val="9BA2B1"/>
                </a:solidFill>
                <a:latin typeface=".AppleSystemUIFontMonospaced"/>
              </a:rPr>
              <a:t>sizeof</a:t>
            </a:r>
            <a:r>
              <a:rPr lang="en-US" dirty="0">
                <a:solidFill>
                  <a:srgbClr val="9BA2B1"/>
                </a:solidFill>
                <a:latin typeface=".AppleSystemUIFontMonospaced"/>
              </a:rPr>
              <a:t>(type). Assume int here.</a:t>
            </a:r>
            <a:endParaRPr lang="en-US" dirty="0">
              <a:solidFill>
                <a:srgbClr val="9BA2B1"/>
              </a:solidFill>
              <a:effectLst/>
              <a:latin typeface=".AppleSystemUIFontMonospaced"/>
            </a:endParaRP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add     t6, t0, </a:t>
            </a:r>
            <a:r>
              <a:rPr lang="en-US">
                <a:solidFill>
                  <a:srgbClr val="9BA2B1"/>
                </a:solidFill>
                <a:effectLst/>
                <a:latin typeface=".AppleSystemUIFontMonospaced"/>
              </a:rPr>
              <a:t>t5    #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Base_address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+ absolute offset.</a:t>
            </a:r>
          </a:p>
          <a:p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</a:t>
            </a:r>
            <a:r>
              <a:rPr lang="en-US" dirty="0" err="1">
                <a:solidFill>
                  <a:srgbClr val="9BA2B1"/>
                </a:solidFill>
                <a:effectLst/>
                <a:latin typeface=".AppleSystemUIFontMonospaced"/>
              </a:rPr>
              <a:t>lw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  t7, </a:t>
            </a:r>
            <a:r>
              <a:rPr lang="en-US" dirty="0">
                <a:solidFill>
                  <a:srgbClr val="C58853"/>
                </a:solidFill>
                <a:effectLst/>
                <a:latin typeface=".AppleSystemUIFontMonospaced"/>
              </a:rPr>
              <a:t>0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(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t6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)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      # </a:t>
            </a:r>
            <a:r>
              <a:rPr lang="en-US" dirty="0">
                <a:solidFill>
                  <a:srgbClr val="B85DD5"/>
                </a:solidFill>
                <a:effectLst/>
                <a:latin typeface=".AppleSystemUIFontMonospaced"/>
              </a:rPr>
              <a:t>Load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array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[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row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][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col</a:t>
            </a:r>
            <a:r>
              <a:rPr lang="en-US" dirty="0">
                <a:solidFill>
                  <a:srgbClr val="88B966"/>
                </a:solidFill>
                <a:effectLst/>
                <a:latin typeface=".AppleSystemUIFontMonospaced"/>
              </a:rPr>
              <a:t>]</a:t>
            </a:r>
            <a:r>
              <a:rPr lang="en-US" dirty="0">
                <a:solidFill>
                  <a:srgbClr val="9BA2B1"/>
                </a:solidFill>
                <a:effectLst/>
                <a:latin typeface=".AppleSystemUIFontMonospaced"/>
              </a:rPr>
              <a:t> into t7</a:t>
            </a:r>
          </a:p>
        </p:txBody>
      </p:sp>
    </p:spTree>
    <p:extLst>
      <p:ext uri="{BB962C8B-B14F-4D97-AF65-F5344CB8AC3E}">
        <p14:creationId xmlns:p14="http://schemas.microsoft.com/office/powerpoint/2010/main" val="1941415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7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put our all of our new </a:t>
            </a: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knowledge to use in an example:  “Fast String Copy”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 is as follows: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Copy string from p to q */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char *p, *q;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while((*q++ = *p++) != ‘\0’) 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know about its structure?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condition is an equality test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55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code skeleton: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lb   $t0,0($s0)  # $t0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# *q = $t0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# if *p==0, go to Exit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68"/>
          <p:cNvSpPr txBox="1"/>
          <p:nvPr/>
        </p:nvSpPr>
        <p:spPr>
          <a:xfrm>
            <a:off x="4658751" y="3055894"/>
            <a:ext cx="4240263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</p:txBody>
      </p:sp>
      <p:sp>
        <p:nvSpPr>
          <p:cNvPr id="797" name="Google Shape;797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4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939225"/>
            <a:ext cx="2641254" cy="1482272"/>
            <a:chOff x="1168746" y="939225"/>
            <a:chExt cx="2641254" cy="1482272"/>
          </a:xfrm>
        </p:grpSpPr>
        <p:sp>
          <p:nvSpPr>
            <p:cNvPr id="14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0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939225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5969" y="2421497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3537" y="2492488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92941" y="939225"/>
            <a:ext cx="2872369" cy="2376018"/>
            <a:chOff x="3492941" y="939225"/>
            <a:chExt cx="2872369" cy="2376018"/>
          </a:xfrm>
        </p:grpSpPr>
        <p:cxnSp>
          <p:nvCxnSpPr>
            <p:cNvPr id="21" name="Straight Arrow Connector 20"/>
            <p:cNvCxnSpPr/>
            <p:nvPr>
              <p:custDataLst>
                <p:tags r:id="rId7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>
              <p:custDataLst>
                <p:tags r:id="rId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sum.o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941" y="939225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0840" y="2730468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5487" y="939225"/>
            <a:ext cx="3293291" cy="2091872"/>
            <a:chOff x="6035487" y="939225"/>
            <a:chExt cx="3293291" cy="2091872"/>
          </a:xfrm>
        </p:grpSpPr>
        <p:sp>
          <p:nvSpPr>
            <p:cNvPr id="29" name="Rounded Rectangle 28"/>
            <p:cNvSpPr/>
            <p:nvPr>
              <p:custDataLst>
                <p:tags r:id="rId5"/>
              </p:custDataLst>
            </p:nvPr>
          </p:nvSpPr>
          <p:spPr>
            <a:xfrm>
              <a:off x="7239000" y="2269097"/>
              <a:ext cx="14478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sum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6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5487" y="939225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2"/>
            </p:custDataLst>
          </p:nvPr>
        </p:nvCxnSpPr>
        <p:spPr>
          <a:xfrm>
            <a:off x="7925594" y="3087463"/>
            <a:ext cx="0" cy="1460715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563902" y="3729309"/>
            <a:ext cx="2656298" cy="2951466"/>
            <a:chOff x="6934200" y="3729309"/>
            <a:chExt cx="2656298" cy="2951466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934200" y="4548178"/>
              <a:ext cx="2057400" cy="21198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77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096000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From Writing to Running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121" y="4294247"/>
            <a:ext cx="5129913" cy="2062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When most people say “compile” they mean </a:t>
            </a:r>
          </a:p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the entire process: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</a:rPr>
              <a:t>compile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assemble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0267" y="4114800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“It’s alive!”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2315748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lines: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lb   $t0,0($s0)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</a:t>
            </a: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69"/>
          <p:cNvSpPr txBox="1"/>
          <p:nvPr/>
        </p:nvSpPr>
        <p:spPr>
          <a:xfrm>
            <a:off x="1558636" y="3054927"/>
            <a:ext cx="3134191" cy="2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lb   t0,0(s0)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t0,0,Exit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9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Finished code: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p→$s0, q→$s1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0,Exit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N chars in p =&gt; N*6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756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code using bne: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bne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0,Loop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*p!=0, go to Loop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N*5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90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7AE3-0350-F0EE-190A-D77BE7B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62" y="3153826"/>
            <a:ext cx="8405982" cy="762000"/>
          </a:xfrm>
        </p:spPr>
        <p:txBody>
          <a:bodyPr/>
          <a:lstStyle/>
          <a:p>
            <a:r>
              <a:rPr lang="en-US" dirty="0"/>
              <a:t>45499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42F7-375D-1ED4-B93F-14DA7F7C0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2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2" y="378965"/>
            <a:ext cx="9175266" cy="742950"/>
          </a:xfrm>
        </p:spPr>
        <p:txBody>
          <a:bodyPr/>
          <a:lstStyle/>
          <a:p>
            <a:r>
              <a:rPr lang="en-US" dirty="0"/>
              <a:t>Aside: Registers are </a:t>
            </a:r>
            <a:r>
              <a:rPr lang="en-US" u="sng" dirty="0"/>
              <a:t>Inside</a:t>
            </a:r>
            <a:r>
              <a:rPr lang="en-US" dirty="0"/>
              <a:t> the Processor</a:t>
            </a:r>
          </a:p>
        </p:txBody>
      </p:sp>
      <p:grpSp>
        <p:nvGrpSpPr>
          <p:cNvPr id="507" name="Group 506"/>
          <p:cNvGrpSpPr/>
          <p:nvPr/>
        </p:nvGrpSpPr>
        <p:grpSpPr>
          <a:xfrm>
            <a:off x="242887" y="1500187"/>
            <a:ext cx="8145410" cy="4210515"/>
            <a:chOff x="3632200" y="3352800"/>
            <a:chExt cx="7842720" cy="3724959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32200" y="3352800"/>
              <a:ext cx="3048000" cy="3077308"/>
              <a:chOff x="609600" y="1676400"/>
              <a:chExt cx="3048000" cy="39624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Processor</a:t>
                </a: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838200" y="2164197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Control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 dirty="0">
                    <a:solidFill>
                      <a:prstClr val="black"/>
                    </a:solidFill>
                    <a:latin typeface="Calibri"/>
                  </a:rPr>
                  <a:t>Datapath</a:t>
                </a:r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>
              <a:xfrm>
                <a:off x="1523206" y="2725783"/>
                <a:ext cx="0" cy="323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2668588" y="2717104"/>
                <a:ext cx="0" cy="33089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0" name="Group 259"/>
            <p:cNvGrpSpPr/>
            <p:nvPr/>
          </p:nvGrpSpPr>
          <p:grpSpPr>
            <a:xfrm>
              <a:off x="3970528" y="4791404"/>
              <a:ext cx="2362202" cy="1371600"/>
              <a:chOff x="914399" y="3505200"/>
              <a:chExt cx="2362202" cy="18288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PC</a:t>
                </a:r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266" name="Rectangle 265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600200" y="4038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white"/>
                    </a:solidFill>
                    <a:effectLst>
                      <a:glow rad="101600">
                        <a:prstClr val="white">
                          <a:alpha val="75000"/>
                        </a:prstClr>
                      </a:glow>
                    </a:effectLst>
                    <a:latin typeface="Calibri"/>
                  </a:endParaRPr>
                </a:p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650578" y="4039558"/>
                  <a:ext cx="1508091" cy="599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2700" b="1" kern="0" dirty="0">
                      <a:solidFill>
                        <a:srgbClr val="FF0000"/>
                      </a:solidFill>
                      <a:effectLst>
                        <a:glow rad="2540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Registers</a:t>
                  </a: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914400" y="4718953"/>
                <a:ext cx="2362200" cy="615047"/>
                <a:chOff x="4572000" y="3423553"/>
                <a:chExt cx="2362200" cy="615047"/>
              </a:xfrm>
            </p:grpSpPr>
            <p:sp>
              <p:nvSpPr>
                <p:cNvPr id="264" name="Trapezoid 263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590605" y="3423553"/>
                  <a:ext cx="1755193" cy="59902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Arithmetic &amp; Logic Unit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(ALU)</a:t>
                  </a:r>
                </a:p>
              </p:txBody>
            </p:sp>
          </p:grpSp>
        </p:grpSp>
        <p:sp>
          <p:nvSpPr>
            <p:cNvPr id="276" name="Rectangle 275"/>
            <p:cNvSpPr/>
            <p:nvPr/>
          </p:nvSpPr>
          <p:spPr>
            <a:xfrm>
              <a:off x="8045920" y="3352800"/>
              <a:ext cx="1905000" cy="30861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/>
            <a:lstStyle/>
            <a:p>
              <a:pPr defTabSz="257175">
                <a:defRPr/>
              </a:pPr>
              <a:r>
                <a:rPr lang="en-US" sz="1350" b="1" kern="0">
                  <a:solidFill>
                    <a:prstClr val="black"/>
                  </a:solidFill>
                  <a:latin typeface="Calibri"/>
                </a:rPr>
                <a:t>Memory</a:t>
              </a: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9950920" y="3467100"/>
              <a:ext cx="1524000" cy="571500"/>
              <a:chOff x="6705600" y="1676400"/>
              <a:chExt cx="1524000" cy="7620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7315200" y="16764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Input</a:t>
                </a: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rot="10800000">
                <a:off x="6705600" y="19812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>
              <a:off x="9950920" y="5810250"/>
              <a:ext cx="1524000" cy="571500"/>
              <a:chOff x="6705600" y="4800600"/>
              <a:chExt cx="1524000" cy="7620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7315200" y="48006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Output</a:t>
                </a:r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 rot="10800000" flipH="1">
                <a:off x="6705600" y="51816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3" name="Group 282"/>
            <p:cNvGrpSpPr/>
            <p:nvPr/>
          </p:nvGrpSpPr>
          <p:grpSpPr>
            <a:xfrm>
              <a:off x="8198320" y="3695700"/>
              <a:ext cx="1524000" cy="2571750"/>
              <a:chOff x="4953000" y="1981200"/>
              <a:chExt cx="1524000" cy="3429000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76" name="Rectangle 47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67" name="Rectangle 46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31" name="Rectangle 43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04" name="Rectangle 40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86" name="Rectangle 38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77" name="Rectangle 37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68" name="Rectangle 36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4" name="TextBox 303"/>
              <p:cNvSpPr txBox="1"/>
              <p:nvPr/>
            </p:nvSpPr>
            <p:spPr>
              <a:xfrm>
                <a:off x="5181600" y="3619659"/>
                <a:ext cx="1066800" cy="43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57175">
                  <a:defRPr/>
                </a:pPr>
                <a:r>
                  <a:rPr lang="en-US" kern="0" dirty="0">
                    <a:solidFill>
                      <a:prstClr val="black"/>
                    </a:solidFill>
                    <a:effectLst>
                      <a:glow rad="228600">
                        <a:prstClr val="white">
                          <a:alpha val="75000"/>
                        </a:prstClr>
                      </a:glow>
                    </a:effectLst>
                    <a:latin typeface="Calibri"/>
                  </a:rPr>
                  <a:t>Bytes</a:t>
                </a: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6332729" y="3681834"/>
              <a:ext cx="2122531" cy="3395925"/>
              <a:chOff x="3087409" y="1962712"/>
              <a:chExt cx="2122531" cy="4527898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429000" y="1962712"/>
                <a:ext cx="1374540" cy="3085225"/>
                <a:chOff x="3429000" y="1962712"/>
                <a:chExt cx="1374540" cy="3085225"/>
              </a:xfrm>
            </p:grpSpPr>
            <p:cxnSp>
              <p:nvCxnSpPr>
                <p:cNvPr id="490" name="Straight Arrow Connector 489"/>
                <p:cNvCxnSpPr/>
                <p:nvPr/>
              </p:nvCxnSpPr>
              <p:spPr>
                <a:xfrm>
                  <a:off x="3429000" y="2514600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1" name="Straight Arrow Connector 490"/>
                <p:cNvCxnSpPr>
                  <a:cxnSpLocks/>
                </p:cNvCxnSpPr>
                <p:nvPr/>
              </p:nvCxnSpPr>
              <p:spPr>
                <a:xfrm>
                  <a:off x="3431940" y="3478404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2" name="Straight Arrow Connector 491"/>
                <p:cNvCxnSpPr/>
                <p:nvPr/>
              </p:nvCxnSpPr>
              <p:spPr>
                <a:xfrm>
                  <a:off x="3429000" y="4535269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3" name="Straight Arrow Connector 492"/>
                <p:cNvCxnSpPr/>
                <p:nvPr/>
              </p:nvCxnSpPr>
              <p:spPr>
                <a:xfrm rot="10800000">
                  <a:off x="3429000" y="4725988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sp>
              <p:nvSpPr>
                <p:cNvPr id="494" name="TextBox 493"/>
                <p:cNvSpPr txBox="1"/>
                <p:nvPr/>
              </p:nvSpPr>
              <p:spPr>
                <a:xfrm>
                  <a:off x="3513882" y="1962712"/>
                  <a:ext cx="969586" cy="599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Enable?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Read/Write</a:t>
                  </a:r>
                </a:p>
              </p:txBody>
            </p:sp>
            <p:sp>
              <p:nvSpPr>
                <p:cNvPr id="495" name="TextBox 494"/>
                <p:cNvSpPr txBox="1"/>
                <p:nvPr/>
              </p:nvSpPr>
              <p:spPr>
                <a:xfrm>
                  <a:off x="3676728" y="3177621"/>
                  <a:ext cx="721093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Address</a:t>
                  </a:r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3635080" y="4256261"/>
                  <a:ext cx="936919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Write Data</a:t>
                  </a:r>
                </a:p>
              </p:txBody>
            </p:sp>
            <p:sp>
              <p:nvSpPr>
                <p:cNvPr id="497" name="TextBox 496"/>
                <p:cNvSpPr txBox="1"/>
                <p:nvPr/>
              </p:nvSpPr>
              <p:spPr>
                <a:xfrm>
                  <a:off x="3681872" y="4693968"/>
                  <a:ext cx="877292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 Data</a:t>
                  </a:r>
                </a:p>
              </p:txBody>
            </p:sp>
          </p:grpSp>
          <p:grpSp>
            <p:nvGrpSpPr>
              <p:cNvPr id="487" name="Group 486"/>
              <p:cNvGrpSpPr/>
              <p:nvPr/>
            </p:nvGrpSpPr>
            <p:grpSpPr>
              <a:xfrm>
                <a:off x="3087409" y="5746591"/>
                <a:ext cx="2122531" cy="744019"/>
                <a:chOff x="3163609" y="5822791"/>
                <a:chExt cx="2122531" cy="744019"/>
              </a:xfrm>
            </p:grpSpPr>
            <p:sp>
              <p:nvSpPr>
                <p:cNvPr id="488" name="Left Brace 487"/>
                <p:cNvSpPr/>
                <p:nvPr/>
              </p:nvSpPr>
              <p:spPr>
                <a:xfrm rot="16200000">
                  <a:off x="3988672" y="5441791"/>
                  <a:ext cx="381000" cy="1143000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9" name="TextBox 488"/>
                <p:cNvSpPr txBox="1"/>
                <p:nvPr/>
              </p:nvSpPr>
              <p:spPr>
                <a:xfrm>
                  <a:off x="3163609" y="6212841"/>
                  <a:ext cx="2122531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>
                      <a:solidFill>
                        <a:prstClr val="black"/>
                      </a:solidFill>
                      <a:latin typeface="Calibri"/>
                    </a:rPr>
                    <a:t>Processor-Memory Interface</a:t>
                  </a:r>
                </a:p>
              </p:txBody>
            </p:sp>
          </p:grpSp>
        </p:grpSp>
        <p:grpSp>
          <p:nvGrpSpPr>
            <p:cNvPr id="498" name="Group 497"/>
            <p:cNvGrpSpPr/>
            <p:nvPr/>
          </p:nvGrpSpPr>
          <p:grpSpPr>
            <a:xfrm>
              <a:off x="9528762" y="6519757"/>
              <a:ext cx="1741303" cy="509068"/>
              <a:chOff x="6283442" y="5791200"/>
              <a:chExt cx="1741303" cy="678755"/>
            </a:xfrm>
          </p:grpSpPr>
          <p:sp>
            <p:nvSpPr>
              <p:cNvPr id="499" name="Left Brace 498"/>
              <p:cNvSpPr/>
              <p:nvPr/>
            </p:nvSpPr>
            <p:spPr>
              <a:xfrm rot="16200000">
                <a:off x="6934200" y="5410200"/>
                <a:ext cx="381000" cy="1143000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endParaRPr lang="en-US" sz="135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6283442" y="6115987"/>
                <a:ext cx="1741303" cy="35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57175"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I/O-Memory Interfaces</a:t>
                </a:r>
              </a:p>
            </p:txBody>
          </p:sp>
        </p:grpSp>
        <p:sp>
          <p:nvSpPr>
            <p:cNvPr id="501" name="Rectangle 500"/>
            <p:cNvSpPr/>
            <p:nvPr/>
          </p:nvSpPr>
          <p:spPr>
            <a:xfrm>
              <a:off x="8210908" y="4161039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Program</a:t>
              </a: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8186910" y="5525456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Data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A895D-C66A-4046-94CD-222A9144A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Registers -- Summary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high-level languages, number of variables limited only by available memory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ISAs have a fixed, small number of operands called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locations built directly into hardware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Registers are EXTREMELY FAST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(faster than 1 billionth of a second)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Drawback: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Operations can only be performed on these predetermined number of registers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12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	Memory 		vs.	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Addresses 		</a:t>
            </a:r>
            <a:r>
              <a:rPr lang="en-US" sz="2800" b="1" dirty="0"/>
              <a:t>vs.</a:t>
            </a:r>
            <a:r>
              <a:rPr lang="en-US" sz="2800" dirty="0"/>
              <a:t>	Names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0x7FFFD024C3DC</a:t>
            </a:r>
            <a:r>
              <a:rPr lang="is-IS" dirty="0">
                <a:cs typeface="Courier New" panose="02070309020205020404" pitchFamily="49" charset="0"/>
              </a:rPr>
              <a:t>	</a:t>
            </a:r>
            <a:r>
              <a:rPr lang="is-IS" dirty="0"/>
              <a:t>	</a:t>
            </a:r>
            <a:r>
              <a:rPr lang="is-IS" dirty="0">
                <a:latin typeface="Courier New" panose="02070309020205020404" pitchFamily="49" charset="0"/>
                <a:cs typeface="Courier New" panose="02070309020205020404" pitchFamily="49" charset="0"/>
              </a:rPr>
              <a:t>%x0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Big				</a:t>
            </a:r>
            <a:r>
              <a:rPr lang="en-US" sz="2800" b="1" dirty="0"/>
              <a:t>vs.</a:t>
            </a:r>
            <a:r>
              <a:rPr lang="en-US" dirty="0"/>
              <a:t>	</a:t>
            </a:r>
            <a:r>
              <a:rPr lang="en-US" sz="2800" dirty="0"/>
              <a:t>Small</a:t>
            </a:r>
          </a:p>
          <a:p>
            <a:pPr lvl="1"/>
            <a:r>
              <a:rPr lang="en-US" sz="2400" dirty="0"/>
              <a:t>~ 8 </a:t>
            </a:r>
            <a:r>
              <a:rPr lang="en-US" sz="2400" dirty="0" err="1"/>
              <a:t>GiB</a:t>
            </a:r>
            <a:r>
              <a:rPr lang="en-US" sz="2400" dirty="0"/>
              <a:t>				(16 x 8 B) = </a:t>
            </a:r>
            <a:r>
              <a:rPr lang="en-US" dirty="0"/>
              <a:t>128</a:t>
            </a:r>
            <a:r>
              <a:rPr lang="en-US" sz="2400" dirty="0"/>
              <a:t> B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Slow			</a:t>
            </a:r>
            <a:r>
              <a:rPr lang="en-US" sz="2800" b="1" dirty="0"/>
              <a:t>vs.</a:t>
            </a:r>
            <a:r>
              <a:rPr lang="en-US" sz="2800" dirty="0"/>
              <a:t>	Fast</a:t>
            </a:r>
          </a:p>
          <a:p>
            <a:pPr lvl="1"/>
            <a:r>
              <a:rPr lang="en-US" sz="2400" dirty="0"/>
              <a:t>~50-100 ns			</a:t>
            </a:r>
            <a:r>
              <a:rPr lang="en-US" dirty="0">
                <a:ea typeface="ＭＳ Ｐゴシック" pitchFamily="34" charset="-128"/>
              </a:rPr>
              <a:t>sub-nanosecond timescale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Dynamic			</a:t>
            </a:r>
            <a:r>
              <a:rPr lang="en-US" sz="2800" b="1" dirty="0"/>
              <a:t>vs.</a:t>
            </a:r>
            <a:r>
              <a:rPr lang="en-US" sz="2800" dirty="0"/>
              <a:t>	Static</a:t>
            </a:r>
            <a:endParaRPr lang="en-US" dirty="0"/>
          </a:p>
          <a:p>
            <a:pPr lvl="1"/>
            <a:r>
              <a:rPr lang="en-US" dirty="0"/>
              <a:t>Can “grow” as needed		fixed number in hardware</a:t>
            </a:r>
            <a:br>
              <a:rPr lang="en-US" dirty="0"/>
            </a:br>
            <a:r>
              <a:rPr lang="en-US" dirty="0"/>
              <a:t>  while program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RISC V Integer Registers – 32 bits 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120CF7-1C0F-B549-81E8-3954909FD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43" y="1197678"/>
            <a:ext cx="7525113" cy="55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8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2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Syntax is rigid: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dst, src1, src2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3 operands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register getting result (“destination”)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first register for operation (“source 1”)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second register for operation (“source 2”)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779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31127</TotalTime>
  <Words>4205</Words>
  <Application>Microsoft Macintosh PowerPoint</Application>
  <PresentationFormat>On-screen Show (4:3)</PresentationFormat>
  <Paragraphs>658</Paragraphs>
  <Slides>43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ＭＳ Ｐゴシック</vt:lpstr>
      <vt:lpstr>.AppleSystemUIFont</vt:lpstr>
      <vt:lpstr>.AppleSystemUIFontMonospaced</vt:lpstr>
      <vt:lpstr>18 VAG Rounded Bold   07390</vt:lpstr>
      <vt:lpstr>Arial</vt:lpstr>
      <vt:lpstr>Arial Narrow</vt:lpstr>
      <vt:lpstr>Calibri</vt:lpstr>
      <vt:lpstr>Consolas</vt:lpstr>
      <vt:lpstr>Consolas, </vt:lpstr>
      <vt:lpstr>Courier</vt:lpstr>
      <vt:lpstr>Courier New</vt:lpstr>
      <vt:lpstr>Helvetica</vt:lpstr>
      <vt:lpstr>Lucida Grande</vt:lpstr>
      <vt:lpstr>Roboto Regular</vt:lpstr>
      <vt:lpstr>Times New Roman</vt:lpstr>
      <vt:lpstr>Wingdings</vt:lpstr>
      <vt:lpstr>UWTheme-351-Au18</vt:lpstr>
      <vt:lpstr>Image</vt:lpstr>
      <vt:lpstr>YOUR CODE IS YOUR RESPONSIBILITY</vt:lpstr>
      <vt:lpstr>PowerPoint Presentation</vt:lpstr>
      <vt:lpstr>   Abstraction (Levels of Representation/Interpretation)</vt:lpstr>
      <vt:lpstr>From Writing to Running</vt:lpstr>
      <vt:lpstr>Aside: Registers are Inside the Processor</vt:lpstr>
      <vt:lpstr>Registers -- Summary</vt:lpstr>
      <vt:lpstr> Memory   vs. Registers</vt:lpstr>
      <vt:lpstr>RISC V Integer Registers – 32 bits wide</vt:lpstr>
      <vt:lpstr>RISCV Instructions (1/2)</vt:lpstr>
      <vt:lpstr>Mainstream ISAs</vt:lpstr>
      <vt:lpstr>PowerPoint Presentation</vt:lpstr>
      <vt:lpstr>RISCV Instructions (1/2)</vt:lpstr>
      <vt:lpstr>RISCV Instructions Example</vt:lpstr>
      <vt:lpstr>C example 1</vt:lpstr>
      <vt:lpstr>Three Basic Kinds of Instructions</vt:lpstr>
      <vt:lpstr>Addition and Subtraction of Integers (3/4)</vt:lpstr>
      <vt:lpstr>Addition and Subtraction of Integers (4/4)</vt:lpstr>
      <vt:lpstr>C example 2</vt:lpstr>
      <vt:lpstr>Immediates</vt:lpstr>
      <vt:lpstr>Data Transfer: Load from and Store to memory</vt:lpstr>
      <vt:lpstr>Speed of Registers vs. Memory</vt:lpstr>
      <vt:lpstr>C Example 3: Load Memory to Register</vt:lpstr>
      <vt:lpstr>C Example 4: Store Register to Memory</vt:lpstr>
      <vt:lpstr>Loading and Storing Bytes</vt:lpstr>
      <vt:lpstr>RISCV Agenda</vt:lpstr>
      <vt:lpstr>C Loop Mapped to RISC-V Assembly</vt:lpstr>
      <vt:lpstr>C Loop Mapped to RISC-V Assembly</vt:lpstr>
      <vt:lpstr>C Loop Mapped to RISC-V Assembly</vt:lpstr>
      <vt:lpstr>C Loop Mapped to RISC-V Assembly</vt:lpstr>
      <vt:lpstr>Decision Making Instructions</vt:lpstr>
      <vt:lpstr>C Example 5: If Else</vt:lpstr>
      <vt:lpstr>Breaking Down the If Else</vt:lpstr>
      <vt:lpstr>Branching on Conditions other than (Not) Equal </vt:lpstr>
      <vt:lpstr>Breaking Down the If Else</vt:lpstr>
      <vt:lpstr>C Loop Mapped to RISC-V Assembly</vt:lpstr>
      <vt:lpstr>Other Common Assembly Patterns</vt:lpstr>
      <vt:lpstr>Other Common Assembly Patterns</vt:lpstr>
      <vt:lpstr>C to RISCV Practice</vt:lpstr>
      <vt:lpstr>C to RISCV Practice</vt:lpstr>
      <vt:lpstr>C to RISCV Practice</vt:lpstr>
      <vt:lpstr>C to RISCV Practice</vt:lpstr>
      <vt:lpstr>C to RISCV Practice</vt:lpstr>
      <vt:lpstr>45499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232</cp:revision>
  <cp:lastPrinted>2020-07-19T17:12:21Z</cp:lastPrinted>
  <dcterms:created xsi:type="dcterms:W3CDTF">2016-10-12T07:57:22Z</dcterms:created>
  <dcterms:modified xsi:type="dcterms:W3CDTF">2025-09-24T19:19:10Z</dcterms:modified>
</cp:coreProperties>
</file>