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5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5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5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75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71"/>
  </p:notesMasterIdLst>
  <p:handoutMasterIdLst>
    <p:handoutMasterId r:id="rId72"/>
  </p:handoutMasterIdLst>
  <p:sldIdLst>
    <p:sldId id="710" r:id="rId2"/>
    <p:sldId id="305" r:id="rId3"/>
    <p:sldId id="1119" r:id="rId4"/>
    <p:sldId id="1118" r:id="rId5"/>
    <p:sldId id="261" r:id="rId6"/>
    <p:sldId id="269" r:id="rId7"/>
    <p:sldId id="1110" r:id="rId8"/>
    <p:sldId id="1121" r:id="rId9"/>
    <p:sldId id="1081" r:id="rId10"/>
    <p:sldId id="1083" r:id="rId11"/>
    <p:sldId id="268" r:id="rId12"/>
    <p:sldId id="266" r:id="rId13"/>
    <p:sldId id="1123" r:id="rId14"/>
    <p:sldId id="274" r:id="rId15"/>
    <p:sldId id="275" r:id="rId16"/>
    <p:sldId id="276" r:id="rId17"/>
    <p:sldId id="277" r:id="rId18"/>
    <p:sldId id="270" r:id="rId19"/>
    <p:sldId id="1079" r:id="rId20"/>
    <p:sldId id="1084" r:id="rId21"/>
    <p:sldId id="1085" r:id="rId22"/>
    <p:sldId id="281" r:id="rId23"/>
    <p:sldId id="282" r:id="rId24"/>
    <p:sldId id="283" r:id="rId25"/>
    <p:sldId id="1115" r:id="rId26"/>
    <p:sldId id="1127" r:id="rId27"/>
    <p:sldId id="550" r:id="rId28"/>
    <p:sldId id="553" r:id="rId29"/>
    <p:sldId id="339" r:id="rId30"/>
    <p:sldId id="280" r:id="rId31"/>
    <p:sldId id="554" r:id="rId32"/>
    <p:sldId id="551" r:id="rId33"/>
    <p:sldId id="597" r:id="rId34"/>
    <p:sldId id="579" r:id="rId35"/>
    <p:sldId id="294" r:id="rId36"/>
    <p:sldId id="296" r:id="rId37"/>
    <p:sldId id="558" r:id="rId38"/>
    <p:sldId id="297" r:id="rId39"/>
    <p:sldId id="298" r:id="rId40"/>
    <p:sldId id="299" r:id="rId41"/>
    <p:sldId id="300" r:id="rId42"/>
    <p:sldId id="301" r:id="rId43"/>
    <p:sldId id="302" r:id="rId44"/>
    <p:sldId id="604" r:id="rId45"/>
    <p:sldId id="605" r:id="rId46"/>
    <p:sldId id="567" r:id="rId47"/>
    <p:sldId id="630" r:id="rId48"/>
    <p:sldId id="932" r:id="rId49"/>
    <p:sldId id="278" r:id="rId50"/>
    <p:sldId id="267" r:id="rId51"/>
    <p:sldId id="306" r:id="rId52"/>
    <p:sldId id="308" r:id="rId53"/>
    <p:sldId id="309" r:id="rId54"/>
    <p:sldId id="310" r:id="rId55"/>
    <p:sldId id="311" r:id="rId56"/>
    <p:sldId id="312" r:id="rId57"/>
    <p:sldId id="314" r:id="rId58"/>
    <p:sldId id="315" r:id="rId59"/>
    <p:sldId id="316" r:id="rId60"/>
    <p:sldId id="317" r:id="rId61"/>
    <p:sldId id="318" r:id="rId62"/>
    <p:sldId id="319" r:id="rId63"/>
    <p:sldId id="320" r:id="rId64"/>
    <p:sldId id="321" r:id="rId65"/>
    <p:sldId id="1124" r:id="rId66"/>
    <p:sldId id="1125" r:id="rId67"/>
    <p:sldId id="1126" r:id="rId68"/>
    <p:sldId id="286" r:id="rId69"/>
    <p:sldId id="288"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999999"/>
    <a:srgbClr val="CCFFCC"/>
    <a:srgbClr val="F6F5BD"/>
    <a:srgbClr val="4B2A8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8" autoAdjust="0"/>
    <p:restoredTop sz="87347" autoAdjust="0"/>
  </p:normalViewPr>
  <p:slideViewPr>
    <p:cSldViewPr snapToGrid="0">
      <p:cViewPr varScale="1">
        <p:scale>
          <a:sx n="111" d="100"/>
          <a:sy n="111" d="100"/>
        </p:scale>
        <p:origin x="19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Footer Placeholder 3"/>
          <p:cNvSpPr>
            <a:spLocks noGrp="1"/>
          </p:cNvSpPr>
          <p:nvPr>
            <p:ph type="ftr" sz="quarter" idx="2"/>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2" tIns="45716" rIns="91432" bIns="45716" rtlCol="0" anchor="b"/>
          <a:lstStyle>
            <a:lvl1pPr algn="r">
              <a:defRPr sz="1200"/>
            </a:lvl1pPr>
          </a:lstStyle>
          <a:p>
            <a:fld id="{5D80D1D6-9C99-4B88-B633-761E07CC4F53}" type="slidenum">
              <a:rPr lang="en-US" smtClean="0"/>
              <a:t>‹#›</a:t>
            </a:fld>
            <a:endParaRPr lang="en-US"/>
          </a:p>
        </p:txBody>
      </p:sp>
    </p:spTree>
    <p:extLst>
      <p:ext uri="{BB962C8B-B14F-4D97-AF65-F5344CB8AC3E}">
        <p14:creationId xmlns:p14="http://schemas.microsoft.com/office/powerpoint/2010/main" val="43614500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2" tIns="45716" rIns="91432" bIns="45716" rtlCol="0" anchor="b"/>
          <a:lstStyle>
            <a:lvl1pPr algn="r">
              <a:defRPr sz="1200"/>
            </a:lvl1pPr>
          </a:lstStyle>
          <a:p>
            <a:fld id="{2BAD7538-8565-4F0B-97AA-24A06736E784}" type="slidenum">
              <a:rPr lang="en-US" smtClean="0"/>
              <a:t>‹#›</a:t>
            </a:fld>
            <a:endParaRPr lang="en-US"/>
          </a:p>
        </p:txBody>
      </p:sp>
    </p:spTree>
    <p:extLst>
      <p:ext uri="{BB962C8B-B14F-4D97-AF65-F5344CB8AC3E}">
        <p14:creationId xmlns:p14="http://schemas.microsoft.com/office/powerpoint/2010/main" val="398428747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41888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82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22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75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3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338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f84aabed1_0_8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1f84aabed1_0_86: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a:t>
            </a:r>
            <a:r>
              <a:rPr lang="en-US"/>
              <a:t>s0</a:t>
            </a:r>
            <a:r>
              <a:rPr lang="en-US" sz="1200" b="0" i="0" u="none" strike="noStrike" cap="none">
                <a:solidFill>
                  <a:schemeClr val="dk1"/>
                </a:solidFill>
                <a:latin typeface="Calibri"/>
                <a:ea typeface="Calibri"/>
                <a:cs typeface="Calibri"/>
                <a:sym typeface="Calibri"/>
              </a:rPr>
              <a:t>, s1, s2</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t0, s3, s4</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sub s0, s0, t0</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Suppose a -&gt; s0, b-&gt;s1, c-&gt; s2, d-&gt;s3 and e-&gt;s4. Convert the following C statement to RISCV:</a:t>
            </a:r>
            <a:endParaRPr/>
          </a:p>
          <a:p>
            <a:pPr marL="0" marR="0" lvl="0" indent="0" algn="l" rtl="0">
              <a:spcBef>
                <a:spcPts val="0"/>
              </a:spcBef>
              <a:spcAft>
                <a:spcPts val="0"/>
              </a:spcAft>
              <a:buNone/>
            </a:pPr>
            <a:r>
              <a:rPr lang="en-US"/>
              <a:t>a = (b + c) - (d + e);</a:t>
            </a:r>
            <a:endParaRPr/>
          </a:p>
          <a:p>
            <a:pPr marL="0" marR="0" lvl="0" indent="0" algn="l" rtl="0">
              <a:spcBef>
                <a:spcPts val="0"/>
              </a:spcBef>
              <a:spcAft>
                <a:spcPts val="0"/>
              </a:spcAft>
              <a:buNone/>
            </a:pPr>
            <a:r>
              <a:rPr lang="en-US"/>
              <a:t>add t1, s3, s4</a:t>
            </a:r>
            <a:endParaRPr/>
          </a:p>
          <a:p>
            <a:pPr marL="0" marR="0" lvl="0" indent="0" algn="l" rtl="0">
              <a:spcBef>
                <a:spcPts val="0"/>
              </a:spcBef>
              <a:spcAft>
                <a:spcPts val="0"/>
              </a:spcAft>
              <a:buNone/>
            </a:pPr>
            <a:r>
              <a:rPr lang="en-US"/>
              <a:t>add t2, s1, s2</a:t>
            </a:r>
            <a:endParaRPr/>
          </a:p>
          <a:p>
            <a:pPr marL="0" marR="0" lvl="0" indent="0" algn="l" rtl="0">
              <a:spcBef>
                <a:spcPts val="0"/>
              </a:spcBef>
              <a:spcAft>
                <a:spcPts val="0"/>
              </a:spcAft>
              <a:buNone/>
            </a:pPr>
            <a:r>
              <a:rPr lang="en-US"/>
              <a:t>sub s0, t2, t1</a:t>
            </a:r>
            <a:endParaRPr/>
          </a:p>
        </p:txBody>
      </p:sp>
      <p:sp>
        <p:nvSpPr>
          <p:cNvPr id="372" name="Google Shape;372;g1f84aabed1_0_86:notes"/>
          <p:cNvSpPr txBox="1">
            <a:spLocks noGrp="1"/>
          </p:cNvSpPr>
          <p:nvPr>
            <p:ph type="sldNum" idx="12"/>
          </p:nvPr>
        </p:nvSpPr>
        <p:spPr>
          <a:xfrm>
            <a:off x="4143587" y="9119474"/>
            <a:ext cx="3169800" cy="4800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17</a:t>
            </a:fld>
            <a:endParaRPr sz="1300">
              <a:solidFill>
                <a:schemeClr val="dk1"/>
              </a:solidFill>
              <a:latin typeface="Calibri"/>
              <a:ea typeface="Calibri"/>
              <a:cs typeface="Calibri"/>
              <a:sym typeface="Calibri"/>
            </a:endParaRPr>
          </a:p>
        </p:txBody>
      </p:sp>
      <p:sp>
        <p:nvSpPr>
          <p:cNvPr id="373" name="Google Shape;373;g1f84aabed1_0_86:notes"/>
          <p:cNvSpPr txBox="1">
            <a:spLocks noGrp="1"/>
          </p:cNvSpPr>
          <p:nvPr>
            <p:ph type="dt" idx="10"/>
          </p:nvPr>
        </p:nvSpPr>
        <p:spPr>
          <a:xfrm>
            <a:off x="4143587" y="0"/>
            <a:ext cx="3169800" cy="48000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128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3588" y="6350"/>
            <a:ext cx="5559425" cy="4170363"/>
          </a:xfrm>
          <a:prstGeom prst="rect">
            <a:avLst/>
          </a:prstGeom>
          <a:ln/>
        </p:spPr>
      </p:sp>
      <p:sp>
        <p:nvSpPr>
          <p:cNvPr id="227331" name="Rectangle 3"/>
          <p:cNvSpPr>
            <a:spLocks noGrp="1" noChangeArrowheads="1"/>
          </p:cNvSpPr>
          <p:nvPr>
            <p:ph type="body" idx="1"/>
          </p:nvPr>
        </p:nvSpPr>
        <p:spPr/>
        <p:txBody>
          <a:bodyPr/>
          <a:lstStyle/>
          <a:p>
            <a:r>
              <a:rPr lang="en-US" dirty="0"/>
              <a:t>Assembly program doesn’t actually have notion</a:t>
            </a:r>
            <a:r>
              <a:rPr lang="en-US" baseline="0" dirty="0"/>
              <a:t> of “data types,” but since encoding is so different between integral and floating point data, there are actually different instructions built into assembly because the hardware needs to deal with these numbers differently when performing arithmetic.</a:t>
            </a:r>
            <a:endParaRPr lang="en-US" dirty="0"/>
          </a:p>
        </p:txBody>
      </p:sp>
    </p:spTree>
    <p:extLst>
      <p:ext uri="{BB962C8B-B14F-4D97-AF65-F5344CB8AC3E}">
        <p14:creationId xmlns:p14="http://schemas.microsoft.com/office/powerpoint/2010/main" val="148715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3588" y="6350"/>
            <a:ext cx="5559425" cy="4170363"/>
          </a:xfrm>
          <a:prstGeom prst="rect">
            <a:avLst/>
          </a:prstGeom>
          <a:ln/>
        </p:spPr>
      </p:sp>
      <p:sp>
        <p:nvSpPr>
          <p:cNvPr id="22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4630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2033588" y="6350"/>
            <a:ext cx="5559425" cy="4170363"/>
          </a:xfrm>
          <a:prstGeom prst="rect">
            <a:avLst/>
          </a:prstGeom>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38100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9: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3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46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f84aabed1_0_384: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1f84aabed1_0_38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2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 compiler produces</a:t>
            </a:r>
            <a:r>
              <a:rPr lang="en-US" baseline="0" dirty="0"/>
              <a:t> assembly files (contain RISCV assembly, pseudo-instructions, directives, etc.)</a:t>
            </a:r>
            <a:endParaRPr lang="en-US" dirty="0"/>
          </a:p>
          <a:p>
            <a:r>
              <a:rPr lang="en-US" dirty="0"/>
              <a:t>RISCV assembler produces object files (contain RISCV</a:t>
            </a:r>
            <a:r>
              <a:rPr lang="en-US" baseline="0" dirty="0"/>
              <a:t> machine code, missing symbols, some layout information, etc.)</a:t>
            </a:r>
            <a:endParaRPr lang="en-US" dirty="0"/>
          </a:p>
          <a:p>
            <a:r>
              <a:rPr lang="en-US" dirty="0"/>
              <a:t>RISCV linker produces executable file (contains RISCV machine code, no missing symbols, some layout information)</a:t>
            </a:r>
          </a:p>
          <a:p>
            <a:r>
              <a:rPr lang="en-US" dirty="0"/>
              <a:t>OS</a:t>
            </a:r>
            <a:r>
              <a:rPr lang="en-US" baseline="0" dirty="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2</a:t>
            </a:fld>
            <a:endParaRPr lang="en-US"/>
          </a:p>
        </p:txBody>
      </p:sp>
    </p:spTree>
    <p:extLst>
      <p:ext uri="{BB962C8B-B14F-4D97-AF65-F5344CB8AC3E}">
        <p14:creationId xmlns:p14="http://schemas.microsoft.com/office/powerpoint/2010/main" val="3671933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Goal of RISC is to minimize instruction set.  subi dst, src, imm = addi dst, src, -imm.</a:t>
            </a:r>
            <a:endParaRPr sz="1200" b="0" i="0" u="none" strike="noStrike" cap="none">
              <a:solidFill>
                <a:schemeClr val="dk1"/>
              </a:solidFill>
              <a:latin typeface="Calibri"/>
              <a:ea typeface="Calibri"/>
              <a:cs typeface="Calibri"/>
              <a:sym typeface="Calibri"/>
            </a:endParaRPr>
          </a:p>
        </p:txBody>
      </p:sp>
      <p:sp>
        <p:nvSpPr>
          <p:cNvPr id="435" name="Google Shape;435;p4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24</a:t>
            </a:fld>
            <a:endParaRPr sz="1300">
              <a:solidFill>
                <a:schemeClr val="dk1"/>
              </a:solidFill>
              <a:latin typeface="Calibri"/>
              <a:ea typeface="Calibri"/>
              <a:cs typeface="Calibri"/>
              <a:sym typeface="Calibri"/>
            </a:endParaRPr>
          </a:p>
        </p:txBody>
      </p:sp>
      <p:sp>
        <p:nvSpPr>
          <p:cNvPr id="436" name="Google Shape;436;p40: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282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f84aabed1_0_368: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1f84aabed1_0_36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647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010" name="Rectangle 2"/>
          <p:cNvSpPr>
            <a:spLocks noGrp="1" noRot="1" noChangeAspect="1" noChangeArrowheads="1"/>
          </p:cNvSpPr>
          <p:nvPr>
            <p:ph type="sldImg"/>
          </p:nvPr>
        </p:nvSpPr>
        <p:spPr bwMode="auto">
          <a:xfrm>
            <a:off x="2921000" y="450850"/>
            <a:ext cx="3498850" cy="2624138"/>
          </a:xfrm>
          <a:prstGeom prst="rect">
            <a:avLst/>
          </a:prstGeom>
          <a:solidFill>
            <a:srgbClr val="FFFFFF"/>
          </a:solidFill>
          <a:ln>
            <a:solidFill>
              <a:srgbClr val="000000"/>
            </a:solidFill>
            <a:miter lim="800000"/>
            <a:headEnd/>
            <a:tailEnd/>
          </a:ln>
        </p:spPr>
      </p:sp>
      <p:sp>
        <p:nvSpPr>
          <p:cNvPr id="2347011" name="Rectangle 3"/>
          <p:cNvSpPr>
            <a:spLocks noGrp="1" noChangeArrowheads="1"/>
          </p:cNvSpPr>
          <p:nvPr>
            <p:ph type="body" idx="1"/>
          </p:nvPr>
        </p:nvSpPr>
        <p:spPr bwMode="auto">
          <a:xfrm>
            <a:off x="700708" y="3337889"/>
            <a:ext cx="8019208" cy="3158239"/>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dirty="0"/>
          </a:p>
        </p:txBody>
      </p:sp>
    </p:spTree>
    <p:extLst>
      <p:ext uri="{BB962C8B-B14F-4D97-AF65-F5344CB8AC3E}">
        <p14:creationId xmlns:p14="http://schemas.microsoft.com/office/powerpoint/2010/main" val="1987118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32</a:t>
            </a:fld>
            <a:endParaRPr lang="en-US"/>
          </a:p>
        </p:txBody>
      </p:sp>
    </p:spTree>
    <p:extLst>
      <p:ext uri="{BB962C8B-B14F-4D97-AF65-F5344CB8AC3E}">
        <p14:creationId xmlns:p14="http://schemas.microsoft.com/office/powerpoint/2010/main" val="2377977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80 – 5 (Clicker)</a:t>
            </a:r>
            <a:r>
              <a:rPr lang="en-US" baseline="0" dirty="0"/>
              <a:t> – 3 (News/</a:t>
            </a:r>
            <a:r>
              <a:rPr lang="en-US" baseline="0" dirty="0" err="1"/>
              <a:t>Administrativia</a:t>
            </a:r>
            <a:r>
              <a:rPr lang="en-US" baseline="0" dirty="0"/>
              <a:t>) = 72 (36 slides max)</a:t>
            </a:r>
          </a:p>
          <a:p>
            <a:r>
              <a:rPr lang="en-US" baseline="0" dirty="0"/>
              <a:t>Clicker at 20 (half+)</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33</a:t>
            </a:fld>
            <a:endParaRPr lang="en-US"/>
          </a:p>
        </p:txBody>
      </p:sp>
    </p:spTree>
    <p:extLst>
      <p:ext uri="{BB962C8B-B14F-4D97-AF65-F5344CB8AC3E}">
        <p14:creationId xmlns:p14="http://schemas.microsoft.com/office/powerpoint/2010/main" val="3471976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7FDFF-7B9F-7D4D-BFC0-AAD1F3D3D3CB}" type="slidenum">
              <a:rPr lang="en-US" smtClean="0"/>
              <a:pPr/>
              <a:t>34</a:t>
            </a:fld>
            <a:endParaRPr lang="en-US"/>
          </a:p>
        </p:txBody>
      </p:sp>
    </p:spTree>
    <p:extLst>
      <p:ext uri="{BB962C8B-B14F-4D97-AF65-F5344CB8AC3E}">
        <p14:creationId xmlns:p14="http://schemas.microsoft.com/office/powerpoint/2010/main" val="2080554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f84aabed1_0_400: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1f84aabed1_0_40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149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1: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6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0003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p6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17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6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2" name="Google Shape;662;p6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10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d22278a39_0_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3d22278a39_0_1:notes"/>
          <p:cNvSpPr txBox="1">
            <a:spLocks noGrp="1"/>
          </p:cNvSpPr>
          <p:nvPr>
            <p:ph type="body" idx="1"/>
          </p:nvPr>
        </p:nvSpPr>
        <p:spPr>
          <a:xfrm>
            <a:off x="731520" y="4560570"/>
            <a:ext cx="5852100" cy="432060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a:t>We have many choices as to which assembly language we could pick:</a:t>
            </a:r>
            <a:endParaRPr/>
          </a:p>
          <a:p>
            <a:pPr marL="0" marR="0" lvl="0" indent="0" algn="l" rtl="0">
              <a:spcBef>
                <a:spcPts val="0"/>
              </a:spcBef>
              <a:spcAft>
                <a:spcPts val="0"/>
              </a:spcAft>
              <a:buNone/>
            </a:pPr>
            <a:r>
              <a:rPr lang="en-US"/>
              <a:t>intel x86, which is the machine language used by most of our laptops. </a:t>
            </a:r>
            <a:endParaRPr/>
          </a:p>
          <a:p>
            <a:pPr marL="0" marR="0" lvl="0" indent="0" algn="l" rtl="0">
              <a:spcBef>
                <a:spcPts val="0"/>
              </a:spcBef>
              <a:spcAft>
                <a:spcPts val="0"/>
              </a:spcAft>
              <a:buNone/>
            </a:pPr>
            <a:r>
              <a:rPr lang="en-US"/>
              <a:t>Why don’t we?</a:t>
            </a:r>
            <a:endParaRPr/>
          </a:p>
          <a:p>
            <a:pPr marL="0" marR="0" lvl="0" indent="0" algn="l" rtl="0">
              <a:spcBef>
                <a:spcPts val="0"/>
              </a:spcBef>
              <a:spcAft>
                <a:spcPts val="0"/>
              </a:spcAft>
              <a:buNone/>
            </a:pPr>
            <a:r>
              <a:rPr lang="en-US"/>
              <a:t>SUPER long and complicated</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Arm, which is used in our iphone</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ARM stands for Advanced RISC Machine</a:t>
            </a:r>
            <a:endParaRPr sz="1200" b="0" i="0" u="none" strike="noStrike" cap="none">
              <a:solidFill>
                <a:schemeClr val="dk1"/>
              </a:solidFill>
              <a:latin typeface="Calibri"/>
              <a:ea typeface="Calibri"/>
              <a:cs typeface="Calibri"/>
              <a:sym typeface="Calibri"/>
            </a:endParaRPr>
          </a:p>
        </p:txBody>
      </p:sp>
      <p:sp>
        <p:nvSpPr>
          <p:cNvPr id="193" name="Google Shape;193;g3d22278a39_0_1:notes"/>
          <p:cNvSpPr txBox="1">
            <a:spLocks noGrp="1"/>
          </p:cNvSpPr>
          <p:nvPr>
            <p:ph type="sldNum" idx="12"/>
          </p:nvPr>
        </p:nvSpPr>
        <p:spPr>
          <a:xfrm>
            <a:off x="4143587" y="9119474"/>
            <a:ext cx="3169800" cy="48000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3</a:t>
            </a:fld>
            <a:endParaRPr sz="1300">
              <a:solidFill>
                <a:schemeClr val="dk1"/>
              </a:solidFill>
              <a:latin typeface="Calibri"/>
              <a:ea typeface="Calibri"/>
              <a:cs typeface="Calibri"/>
              <a:sym typeface="Calibri"/>
            </a:endParaRPr>
          </a:p>
        </p:txBody>
      </p:sp>
      <p:sp>
        <p:nvSpPr>
          <p:cNvPr id="194" name="Google Shape;194;g3d22278a39_0_1:notes"/>
          <p:cNvSpPr txBox="1">
            <a:spLocks noGrp="1"/>
          </p:cNvSpPr>
          <p:nvPr>
            <p:ph type="dt" idx="10"/>
          </p:nvPr>
        </p:nvSpPr>
        <p:spPr>
          <a:xfrm>
            <a:off x="4143587" y="0"/>
            <a:ext cx="3169800" cy="48000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5553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f84aabed1_0_4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f84aabed1_0_44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g1f84aabed1_0_442: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2573533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f84aabed1_0_45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g1f84aabed1_0_45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0649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c9c6fa0c7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3c9c6fa0c7_0_0: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g3c9c6fa0c7_0_0: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extLst>
      <p:ext uri="{BB962C8B-B14F-4D97-AF65-F5344CB8AC3E}">
        <p14:creationId xmlns:p14="http://schemas.microsoft.com/office/powerpoint/2010/main" val="2349688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3c9c6fa0c7_0_9: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0" name="Google Shape;710;g3c9c6fa0c7_0_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8755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p:cNvSpPr>
          <p:nvPr>
            <p:ph type="sldImg"/>
          </p:nvPr>
        </p:nvSpPr>
        <p:spPr>
          <a:xfrm>
            <a:off x="1200150" y="598488"/>
            <a:ext cx="4635500" cy="3476625"/>
          </a:xfrm>
          <a:solidFill>
            <a:srgbClr val="FFFFFF"/>
          </a:solidFill>
          <a:ln>
            <a:solidFill>
              <a:srgbClr val="000000"/>
            </a:solidFill>
          </a:ln>
        </p:spPr>
      </p:sp>
      <p:sp>
        <p:nvSpPr>
          <p:cNvPr id="62467" name="Rectangle 3"/>
          <p:cNvSpPr>
            <a:spLocks noGrp="1" noChangeArrowheads="1"/>
          </p:cNvSpPr>
          <p:nvPr>
            <p:ph type="body" idx="1"/>
          </p:nvPr>
        </p:nvSpPr>
        <p:spPr>
          <a:xfrm>
            <a:off x="528638" y="4421188"/>
            <a:ext cx="6051550" cy="4189412"/>
          </a:xfrm>
          <a:solidFill>
            <a:srgbClr val="FFFFFF"/>
          </a:solidFill>
          <a:ln>
            <a:solidFill>
              <a:srgbClr val="000000"/>
            </a:solidFill>
          </a:ln>
        </p:spPr>
        <p:txBody>
          <a:bodyPr lIns="93321" tIns="46660" rIns="93321" bIns="46660"/>
          <a:lstStyle/>
          <a:p>
            <a:endParaRPr lang="en-US">
              <a:ea typeface="ＭＳ Ｐゴシック" pitchFamily="-65" charset="-128"/>
              <a:cs typeface="ＭＳ Ｐゴシック" pitchFamily="-65" charset="-128"/>
            </a:endParaRPr>
          </a:p>
        </p:txBody>
      </p:sp>
    </p:spTree>
    <p:extLst>
      <p:ext uri="{BB962C8B-B14F-4D97-AF65-F5344CB8AC3E}">
        <p14:creationId xmlns:p14="http://schemas.microsoft.com/office/powerpoint/2010/main" val="2904352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f84aabed1_0_368: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1f84aabed1_0_36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470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0: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p7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84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72: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 name="Google Shape;782;p7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6923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1" name="Google Shape;791;p7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360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7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p7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22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x86 fell victim to the “early trend” -- every time we want to do something complicated, let’s just implement it directly in the hardware! Downsides…</a:t>
            </a:r>
            <a:endParaRPr dirty="0"/>
          </a:p>
          <a:p>
            <a:pPr marL="0" lvl="0" indent="0" algn="l" rtl="0">
              <a:spcBef>
                <a:spcPts val="0"/>
              </a:spcBef>
              <a:spcAft>
                <a:spcPts val="0"/>
              </a:spcAft>
              <a:buNone/>
            </a:pPr>
            <a:r>
              <a:rPr lang="en-US" dirty="0"/>
              <a:t>no one person can know the whole things</a:t>
            </a:r>
            <a:endParaRPr dirty="0"/>
          </a:p>
          <a:p>
            <a:pPr marL="0" lvl="0" indent="0" algn="l" rtl="0">
              <a:spcBef>
                <a:spcPts val="0"/>
              </a:spcBef>
              <a:spcAft>
                <a:spcPts val="0"/>
              </a:spcAft>
              <a:buNone/>
            </a:pPr>
            <a:r>
              <a:rPr lang="en-US" dirty="0"/>
              <a:t>WHAT’S THE RULE ABOUT ASSEMBLY LANGUAGE?</a:t>
            </a:r>
            <a:endParaRPr dirty="0"/>
          </a:p>
        </p:txBody>
      </p:sp>
      <p:sp>
        <p:nvSpPr>
          <p:cNvPr id="183" name="Google Shape;183;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435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7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1" name="Google Shape;811;p7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Is this the only way to write out this function?  Of course not.</a:t>
            </a:r>
            <a:endParaRPr sz="1200" b="0" i="0" u="none" strike="noStrike" cap="none">
              <a:solidFill>
                <a:schemeClr val="dk1"/>
              </a:solidFill>
              <a:latin typeface="Calibri"/>
              <a:ea typeface="Calibri"/>
              <a:cs typeface="Calibri"/>
              <a:sym typeface="Calibri"/>
            </a:endParaRPr>
          </a:p>
        </p:txBody>
      </p:sp>
      <p:sp>
        <p:nvSpPr>
          <p:cNvPr id="812" name="Google Shape;812;p7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55</a:t>
            </a:fld>
            <a:endParaRPr sz="1300">
              <a:solidFill>
                <a:schemeClr val="dk1"/>
              </a:solidFill>
              <a:latin typeface="Calibri"/>
              <a:ea typeface="Calibri"/>
              <a:cs typeface="Calibri"/>
              <a:sym typeface="Calibri"/>
            </a:endParaRPr>
          </a:p>
        </p:txBody>
      </p:sp>
      <p:sp>
        <p:nvSpPr>
          <p:cNvPr id="813" name="Google Shape;813;p75: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799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7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Used fewer instructions!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Instead of “exit when equal to zero”, we are now using “loop when not equal to zero.”</a:t>
            </a:r>
            <a:endParaRPr sz="1200" b="0" i="0" u="none" strike="noStrike" cap="none">
              <a:solidFill>
                <a:schemeClr val="dk1"/>
              </a:solidFill>
              <a:latin typeface="Calibri"/>
              <a:ea typeface="Calibri"/>
              <a:cs typeface="Calibri"/>
              <a:sym typeface="Calibri"/>
            </a:endParaRPr>
          </a:p>
        </p:txBody>
      </p:sp>
      <p:sp>
        <p:nvSpPr>
          <p:cNvPr id="823" name="Google Shape;823;p7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56</a:t>
            </a:fld>
            <a:endParaRPr sz="1300">
              <a:solidFill>
                <a:schemeClr val="dk1"/>
              </a:solidFill>
              <a:latin typeface="Calibri"/>
              <a:ea typeface="Calibri"/>
              <a:cs typeface="Calibri"/>
              <a:sym typeface="Calibri"/>
            </a:endParaRPr>
          </a:p>
        </p:txBody>
      </p:sp>
      <p:sp>
        <p:nvSpPr>
          <p:cNvPr id="824" name="Google Shape;824;p77: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1020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80: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2" name="Google Shape;842;p8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9754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84: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1" name="Google Shape;851;p8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488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8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1" name="Google Shape;861;p8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967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86: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8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806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87: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0" name="Google Shape;880;p8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917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88: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 name="Google Shape;889;p8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064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89: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8" name="Google Shape;898;p8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453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90: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7" name="Google Shape;907;p9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29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Registers visible to compiler (or </a:t>
            </a:r>
            <a:r>
              <a:rPr lang="en-US" dirty="0"/>
              <a:t>RISCV</a:t>
            </a:r>
            <a:r>
              <a:rPr lang="en-US" sz="1200" b="0" i="0" u="none" strike="noStrike" cap="none" dirty="0">
                <a:solidFill>
                  <a:schemeClr val="dk1"/>
                </a:solidFill>
                <a:latin typeface="Calibri"/>
                <a:ea typeface="Calibri"/>
                <a:cs typeface="Calibri"/>
                <a:sym typeface="Calibri"/>
              </a:rPr>
              <a:t> programmer).</a:t>
            </a:r>
            <a:endParaRPr sz="1200" b="0" i="0" u="none" strike="noStrike" cap="none" dirty="0">
              <a:solidFill>
                <a:schemeClr val="dk1"/>
              </a:solidFill>
              <a:latin typeface="Calibri"/>
              <a:ea typeface="Calibri"/>
              <a:cs typeface="Calibri"/>
              <a:sym typeface="Calibri"/>
            </a:endParaRPr>
          </a:p>
        </p:txBody>
      </p:sp>
      <p:sp>
        <p:nvSpPr>
          <p:cNvPr id="282" name="Google Shape;282;p2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6</a:t>
            </a:fld>
            <a:endParaRPr sz="1300">
              <a:solidFill>
                <a:schemeClr val="dk1"/>
              </a:solidFill>
              <a:latin typeface="Calibri"/>
              <a:ea typeface="Calibri"/>
              <a:cs typeface="Calibri"/>
              <a:sym typeface="Calibri"/>
            </a:endParaRPr>
          </a:p>
        </p:txBody>
      </p:sp>
      <p:sp>
        <p:nvSpPr>
          <p:cNvPr id="283" name="Google Shape;283;p23: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59692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940084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52647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220788" y="687388"/>
            <a:ext cx="4883150" cy="3663950"/>
          </a:xfrm>
          <a:prstGeom prst="rect">
            <a:avLst/>
          </a:prstGeom>
          <a:ln/>
        </p:spPr>
      </p:sp>
      <p:sp>
        <p:nvSpPr>
          <p:cNvPr id="250883" name="Rectangle 3"/>
          <p:cNvSpPr>
            <a:spLocks noGrp="1" noChangeArrowheads="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endParaRPr lang="en-US"/>
          </a:p>
        </p:txBody>
      </p:sp>
      <p:sp>
        <p:nvSpPr>
          <p:cNvPr id="3" name="Header Placeholder 2"/>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5493782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r>
              <a:rPr lang="en-US" dirty="0"/>
              <a:t>.</a:t>
            </a:r>
            <a:r>
              <a:rPr lang="en-US" dirty="0" err="1"/>
              <a:t>rodata</a:t>
            </a:r>
            <a:r>
              <a:rPr lang="en-US" baseline="0" dirty="0"/>
              <a:t> – read-only data section</a:t>
            </a:r>
            <a:endParaRPr lang="en-US" dirty="0"/>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87877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26457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word = group of 32 bits (like how byte = group of 8 bits)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For the sake of comparison, ARM uses 16 registers.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dirty="0"/>
              <a:t>How many bytes is a word?</a:t>
            </a:r>
            <a:endParaRPr dirty="0"/>
          </a:p>
          <a:p>
            <a:pPr marL="0" marR="0" lvl="0" indent="0" algn="l" rtl="0">
              <a:spcBef>
                <a:spcPts val="0"/>
              </a:spcBef>
              <a:spcAft>
                <a:spcPts val="0"/>
              </a:spcAft>
              <a:buNone/>
            </a:pPr>
            <a:r>
              <a:rPr lang="en-US" dirty="0"/>
              <a:t>what if we need more variables than that?!</a:t>
            </a:r>
            <a:endParaRPr dirty="0"/>
          </a:p>
        </p:txBody>
      </p:sp>
      <p:sp>
        <p:nvSpPr>
          <p:cNvPr id="251" name="Google Shape;251;p2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8</a:t>
            </a:fld>
            <a:endParaRPr sz="1300">
              <a:solidFill>
                <a:schemeClr val="dk1"/>
              </a:solidFill>
              <a:latin typeface="Calibri"/>
              <a:ea typeface="Calibri"/>
              <a:cs typeface="Calibri"/>
              <a:sym typeface="Calibri"/>
            </a:endParaRPr>
          </a:p>
        </p:txBody>
      </p:sp>
      <p:sp>
        <p:nvSpPr>
          <p:cNvPr id="252" name="Google Shape;252;p25: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593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pPr defTabSz="948410">
              <a:defRPr/>
            </a:pPr>
            <a:r>
              <a:rPr lang="en-US" dirty="0">
                <a:latin typeface="+mn-lt"/>
              </a:rPr>
              <a:t>Names are largely arbitrary, reasons</a:t>
            </a:r>
            <a:r>
              <a:rPr lang="en-US" baseline="0" dirty="0">
                <a:latin typeface="+mn-lt"/>
              </a:rPr>
              <a:t> behind them are not super relevant to us</a:t>
            </a:r>
          </a:p>
          <a:p>
            <a:pPr defTabSz="948410">
              <a:defRPr/>
            </a:pPr>
            <a:r>
              <a:rPr lang="en-US" baseline="0" dirty="0">
                <a:latin typeface="+mn-lt"/>
              </a:rPr>
              <a:t>But there are </a:t>
            </a:r>
            <a:r>
              <a:rPr lang="en-US" b="1" i="0" baseline="0" dirty="0">
                <a:latin typeface="+mn-lt"/>
              </a:rPr>
              <a:t>conventions </a:t>
            </a:r>
            <a:r>
              <a:rPr lang="en-US" b="0" i="0" baseline="0" dirty="0">
                <a:latin typeface="+mn-lt"/>
              </a:rPr>
              <a:t>about how they are used</a:t>
            </a:r>
          </a:p>
          <a:p>
            <a:pPr defTabSz="948410">
              <a:defRPr/>
            </a:pPr>
            <a:r>
              <a:rPr lang="en-US" b="0" i="0" baseline="0" dirty="0">
                <a:latin typeface="+mn-lt"/>
              </a:rPr>
              <a:t>One is particularly important to not misuse: </a:t>
            </a:r>
            <a:r>
              <a:rPr lang="en-US" b="1" i="0" baseline="0" dirty="0">
                <a:latin typeface="+mn-lt"/>
              </a:rPr>
              <a:t>%</a:t>
            </a:r>
            <a:r>
              <a:rPr lang="en-US" b="1" i="0" baseline="0" dirty="0" err="1">
                <a:latin typeface="+mn-lt"/>
              </a:rPr>
              <a:t>sp</a:t>
            </a:r>
            <a:endParaRPr lang="en-US" b="1" i="0" baseline="0" dirty="0">
              <a:latin typeface="+mn-lt"/>
            </a:endParaRPr>
          </a:p>
          <a:p>
            <a:pPr lvl="1" defTabSz="948410">
              <a:defRPr/>
            </a:pPr>
            <a:r>
              <a:rPr lang="en-US" b="0" i="0" baseline="0" dirty="0">
                <a:latin typeface="+mn-lt"/>
              </a:rPr>
              <a:t>Stack pointer; we’ll get to this when we talk about procedures</a:t>
            </a:r>
            <a:endParaRPr lang="en-US" b="0" i="0" dirty="0">
              <a:latin typeface="+mn-lt"/>
            </a:endParaRPr>
          </a:p>
          <a:p>
            <a:r>
              <a:rPr lang="en-US" b="0" baseline="0" dirty="0">
                <a:latin typeface="+mn-lt"/>
              </a:rPr>
              <a:t>Each is  4-bytes wide</a:t>
            </a:r>
          </a:p>
          <a:p>
            <a:r>
              <a:rPr lang="en-US" b="0" baseline="0" dirty="0">
                <a:latin typeface="+mn-lt"/>
              </a:rPr>
              <a:t>What if we only want 4 bytes?</a:t>
            </a:r>
          </a:p>
          <a:p>
            <a:pPr lvl="1"/>
            <a:r>
              <a:rPr lang="en-US" b="0" baseline="0" dirty="0">
                <a:latin typeface="+mn-lt"/>
              </a:rPr>
              <a:t>We can use these alternate names to use just half of the bytes</a:t>
            </a:r>
            <a:endParaRPr lang="en-US" dirty="0">
              <a:latin typeface="+mn-lt"/>
            </a:endParaRPr>
          </a:p>
        </p:txBody>
      </p:sp>
    </p:spTree>
    <p:extLst>
      <p:ext uri="{BB962C8B-B14F-4D97-AF65-F5344CB8AC3E}">
        <p14:creationId xmlns:p14="http://schemas.microsoft.com/office/powerpoint/2010/main" val="379017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66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1" name="Google Shape;271;p2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11</a:t>
            </a:fld>
            <a:endParaRPr sz="1300">
              <a:solidFill>
                <a:schemeClr val="dk1"/>
              </a:solidFill>
              <a:latin typeface="Calibri"/>
              <a:ea typeface="Calibri"/>
              <a:cs typeface="Calibri"/>
              <a:sym typeface="Calibri"/>
            </a:endParaRPr>
          </a:p>
        </p:txBody>
      </p:sp>
      <p:sp>
        <p:nvSpPr>
          <p:cNvPr id="272" name="Google Shape;272;p27: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482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95831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162561" y="1362075"/>
            <a:ext cx="882904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Tree>
    <p:extLst>
      <p:ext uri="{BB962C8B-B14F-4D97-AF65-F5344CB8AC3E}">
        <p14:creationId xmlns:p14="http://schemas.microsoft.com/office/powerpoint/2010/main" val="2259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62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18017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25635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43204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071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8638289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2D011864-6A66-40DB-AE45-3F49E206A411}"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0" y="286663"/>
            <a:ext cx="2150721" cy="169037"/>
          </a:xfrm>
          <a:prstGeom prst="rect">
            <a:avLst/>
          </a:prstGeom>
        </p:spPr>
      </p:pic>
      <p:sp>
        <p:nvSpPr>
          <p:cNvPr id="16" name="TextBox 15"/>
          <p:cNvSpPr txBox="1"/>
          <p:nvPr/>
        </p:nvSpPr>
        <p:spPr>
          <a:xfrm>
            <a:off x="8407901" y="-2231"/>
            <a:ext cx="736099"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CMPT 295</a:t>
            </a:r>
          </a:p>
        </p:txBody>
      </p:sp>
      <p:sp>
        <p:nvSpPr>
          <p:cNvPr id="22" name="TextBox 21"/>
          <p:cNvSpPr txBox="1"/>
          <p:nvPr/>
        </p:nvSpPr>
        <p:spPr>
          <a:xfrm>
            <a:off x="3928249" y="-2231"/>
            <a:ext cx="1287532"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L06 – RISC V - I</a:t>
            </a:r>
          </a:p>
        </p:txBody>
      </p:sp>
    </p:spTree>
    <p:extLst>
      <p:ext uri="{BB962C8B-B14F-4D97-AF65-F5344CB8AC3E}">
        <p14:creationId xmlns:p14="http://schemas.microsoft.com/office/powerpoint/2010/main" val="21119328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notesSlide" Target="../notesSlides/notesSlide1.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2.xml"/><Relationship Id="rId33" Type="http://schemas.openxmlformats.org/officeDocument/2006/relationships/image" Target="../media/image8.tiff"/><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7.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3.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6.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2.png"/><Relationship Id="rId30" Type="http://schemas.openxmlformats.org/officeDocument/2006/relationships/image" Target="../media/image5.png"/><Relationship Id="rId8"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notesSlide" Target="../notesSlides/notesSlide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slideLayout" Target="../slideLayouts/slideLayout8.xml"/><Relationship Id="rId5" Type="http://schemas.openxmlformats.org/officeDocument/2006/relationships/tags" Target="../tags/tag2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s>
</file>

<file path=ppt/slides/_rels/slide2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2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inst.eecs.berkeley.edu/~cs61c/su18/img/riscvcard.pdf" TargetMode="External"/><Relationship Id="rId4" Type="http://schemas.openxmlformats.org/officeDocument/2006/relationships/image" Target="../media/image10.png"/><Relationship Id="rId9" Type="http://schemas.openxmlformats.org/officeDocument/2006/relationships/hyperlink" Target="http://infocenter.arm.com/help/topic/com.arm.doc.qrc0001m/QRC0001_UAL.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66.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3" Type="http://schemas.openxmlformats.org/officeDocument/2006/relationships/tags" Target="../tags/tag56.xml"/><Relationship Id="rId21" Type="http://schemas.openxmlformats.org/officeDocument/2006/relationships/tags" Target="../tags/tag74.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notesSlide" Target="../notesSlides/notesSlide51.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slideLayout" Target="../slideLayouts/slideLayout2.xml"/><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10" Type="http://schemas.openxmlformats.org/officeDocument/2006/relationships/tags" Target="../tags/tag63.xml"/><Relationship Id="rId19" Type="http://schemas.openxmlformats.org/officeDocument/2006/relationships/tags" Target="../tags/tag72.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s>
</file>

<file path=ppt/slides/_rels/slide67.xml.rels><?xml version="1.0" encoding="UTF-8" standalone="yes"?>
<Relationships xmlns="http://schemas.openxmlformats.org/package/2006/relationships"><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9" Type="http://schemas.openxmlformats.org/officeDocument/2006/relationships/tags" Target="../tags/tag757.xml"/><Relationship Id="rId21" Type="http://schemas.openxmlformats.org/officeDocument/2006/relationships/tags" Target="../tags/tag97.xml"/><Relationship Id="rId34" Type="http://schemas.openxmlformats.org/officeDocument/2006/relationships/tags" Target="../tags/tag110.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33" Type="http://schemas.openxmlformats.org/officeDocument/2006/relationships/tags" Target="../tags/tag109.xml"/><Relationship Id="rId38" Type="http://schemas.openxmlformats.org/officeDocument/2006/relationships/notesSlide" Target="../notesSlides/notesSlide52.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29" Type="http://schemas.openxmlformats.org/officeDocument/2006/relationships/tags" Target="../tags/tag105.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tags" Target="../tags/tag108.xml"/><Relationship Id="rId37" Type="http://schemas.openxmlformats.org/officeDocument/2006/relationships/slideLayout" Target="../slideLayouts/slideLayout4.xml"/><Relationship Id="rId40" Type="http://schemas.openxmlformats.org/officeDocument/2006/relationships/image" Target="../media/image100.png"/><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36" Type="http://schemas.openxmlformats.org/officeDocument/2006/relationships/tags" Target="../tags/tag112.xml"/><Relationship Id="rId10" Type="http://schemas.openxmlformats.org/officeDocument/2006/relationships/tags" Target="../tags/tag86.xml"/><Relationship Id="rId19" Type="http://schemas.openxmlformats.org/officeDocument/2006/relationships/tags" Target="../tags/tag95.xml"/><Relationship Id="rId31" Type="http://schemas.openxmlformats.org/officeDocument/2006/relationships/tags" Target="../tags/tag107.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 Id="rId35" Type="http://schemas.openxmlformats.org/officeDocument/2006/relationships/tags" Target="../tags/tag111.xml"/><Relationship Id="rId8" Type="http://schemas.openxmlformats.org/officeDocument/2006/relationships/tags" Target="../tags/tag84.xml"/><Relationship Id="rId3" Type="http://schemas.openxmlformats.org/officeDocument/2006/relationships/tags" Target="../tags/tag79.xml"/></Relationships>
</file>

<file path=ppt/slides/_rels/slide68.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notesSlide" Target="../notesSlides/notesSlide53.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slideLayout" Target="../slideLayouts/slideLayout2.xml"/><Relationship Id="rId2" Type="http://schemas.openxmlformats.org/officeDocument/2006/relationships/tags" Target="../tags/tag114.xml"/><Relationship Id="rId16" Type="http://schemas.openxmlformats.org/officeDocument/2006/relationships/tags" Target="../tags/tag128.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tags" Target="../tags/tag12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69.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notesSlide" Target="../notesSlides/notesSlide54.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slideLayout" Target="../slideLayouts/slideLayout2.xml"/><Relationship Id="rId5" Type="http://schemas.openxmlformats.org/officeDocument/2006/relationships/tags" Target="../tags/tag133.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9.tiff"/><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a:t>
            </a:r>
            <a:r>
              <a:rPr lang="en-US" sz="1600" b="0" dirty="0" err="1">
                <a:latin typeface="Courier New" panose="02070309020205020404" pitchFamily="49" charset="0"/>
                <a:cs typeface="Courier New" panose="02070309020205020404" pitchFamily="49" charset="0"/>
              </a:rPr>
              <a:t>sizeof</a:t>
            </a:r>
            <a:r>
              <a:rPr lang="en-US" sz="1600" b="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a:t>
            </a:r>
            <a:r>
              <a:rPr lang="en-US" sz="1600" b="0" dirty="0" err="1">
                <a:latin typeface="Courier New" panose="02070309020205020404" pitchFamily="49" charset="0"/>
                <a:cs typeface="Courier New" panose="02070309020205020404" pitchFamily="49" charset="0"/>
              </a:rPr>
              <a:t>get_mpg</a:t>
            </a:r>
            <a:r>
              <a:rPr lang="en-US" sz="1600" b="0" dirty="0">
                <a:latin typeface="Courier New" panose="02070309020205020404" pitchFamily="49" charset="0"/>
                <a:cs typeface="Courier New" panose="02070309020205020404" pitchFamily="49" charset="0"/>
              </a:rPr>
              <a:t>(c);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pic>
        <p:nvPicPr>
          <p:cNvPr id="12" name="Picture 11"/>
          <p:cNvPicPr>
            <a:picLocks noChangeAspect="1"/>
          </p:cNvPicPr>
          <p:nvPr>
            <p:custDataLst>
              <p:tags r:id="rId5"/>
            </p:custDataLst>
          </p:nvPr>
        </p:nvPicPr>
        <p:blipFill>
          <a:blip r:embed="rId27"/>
          <a:stretch>
            <a:fillRect/>
          </a:stretch>
        </p:blipFill>
        <p:spPr>
          <a:xfrm>
            <a:off x="2147855" y="5669280"/>
            <a:ext cx="1204945" cy="1055970"/>
          </a:xfrm>
          <a:prstGeom prst="rect">
            <a:avLst/>
          </a:prstGeom>
        </p:spPr>
      </p:pic>
      <p:pic>
        <p:nvPicPr>
          <p:cNvPr id="16" name="Picture 15"/>
          <p:cNvPicPr>
            <a:picLocks noChangeAspect="1"/>
          </p:cNvPicPr>
          <p:nvPr>
            <p:custDataLst>
              <p:tags r:id="rId6"/>
            </p:custDataLst>
          </p:nvPr>
        </p:nvPicPr>
        <p:blipFill>
          <a:blip r:embed="rId28"/>
          <a:stretch>
            <a:fillRect/>
          </a:stretch>
        </p:blipFill>
        <p:spPr>
          <a:xfrm>
            <a:off x="4267200" y="5727354"/>
            <a:ext cx="1828800" cy="932688"/>
          </a:xfrm>
          <a:prstGeom prst="rect">
            <a:avLst/>
          </a:prstGeom>
        </p:spPr>
      </p:pic>
      <p:sp>
        <p:nvSpPr>
          <p:cNvPr id="5" name="Rectangle 4"/>
          <p:cNvSpPr/>
          <p:nvPr>
            <p:custDataLst>
              <p:tags r:id="rId7"/>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8"/>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9"/>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10"/>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1"/>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2"/>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3"/>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4"/>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4"/>
                </p:custDataLst>
              </p:nvPr>
            </p:nvPicPr>
            <p:blipFill>
              <a:blip r:embed="rId30"/>
              <a:stretch>
                <a:fillRect/>
              </a:stretch>
            </p:blipFill>
            <p:spPr>
              <a:xfrm>
                <a:off x="7835900" y="4486341"/>
                <a:ext cx="774700" cy="897741"/>
              </a:xfrm>
              <a:prstGeom prst="rect">
                <a:avLst/>
              </a:prstGeom>
            </p:spPr>
          </p:pic>
          <p:pic>
            <p:nvPicPr>
              <p:cNvPr id="6" name="Picture 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3"/>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5"/>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6"/>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7"/>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8"/>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19"/>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20"/>
            </p:custDataLst>
          </p:nvPr>
        </p:nvPicPr>
        <p:blipFill>
          <a:blip r:embed="rId32"/>
          <a:stretch>
            <a:fillRect/>
          </a:stretch>
        </p:blipFill>
        <p:spPr>
          <a:xfrm>
            <a:off x="7074125" y="5776393"/>
            <a:ext cx="774475" cy="803518"/>
          </a:xfrm>
          <a:prstGeom prst="rect">
            <a:avLst/>
          </a:prstGeom>
        </p:spPr>
      </p:pic>
      <p:sp>
        <p:nvSpPr>
          <p:cNvPr id="34" name="TextBox 33"/>
          <p:cNvSpPr txBox="1"/>
          <p:nvPr>
            <p:custDataLst>
              <p:tags r:id="rId21"/>
            </p:custDataLst>
          </p:nvPr>
        </p:nvSpPr>
        <p:spPr>
          <a:xfrm>
            <a:off x="6949441" y="934842"/>
            <a:ext cx="2133601" cy="2862322"/>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1" dirty="0">
                <a:solidFill>
                  <a:srgbClr val="FF0000"/>
                </a:solidFill>
                <a:latin typeface="Calibri" panose="020F0502020204030204" pitchFamily="34" charset="0"/>
                <a:cs typeface="Calibri" panose="020F0502020204030204" pitchFamily="34" charset="0"/>
              </a:rPr>
              <a:t>RISC V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Processor Pipeline</a:t>
            </a:r>
          </a:p>
          <a:p>
            <a:r>
              <a:rPr lang="en-US" sz="1800" b="0" dirty="0">
                <a:solidFill>
                  <a:srgbClr val="999999"/>
                </a:solidFill>
                <a:latin typeface="Calibri" panose="020F0502020204030204" pitchFamily="34" charset="0"/>
                <a:cs typeface="Calibri" panose="020F0502020204030204" pitchFamily="34" charset="0"/>
              </a:rPr>
              <a:t>Performance </a:t>
            </a:r>
          </a:p>
          <a:p>
            <a:r>
              <a:rPr lang="en-US" sz="1800" b="0" dirty="0">
                <a:solidFill>
                  <a:srgbClr val="999999"/>
                </a:solidFill>
                <a:latin typeface="Calibri" panose="020F0502020204030204" pitchFamily="34" charset="0"/>
                <a:cs typeface="Calibri" panose="020F0502020204030204" pitchFamily="34" charset="0"/>
              </a:rPr>
              <a:t>Parallelism</a:t>
            </a:r>
          </a:p>
        </p:txBody>
      </p:sp>
      <p:sp>
        <p:nvSpPr>
          <p:cNvPr id="43" name="Rectangle 42"/>
          <p:cNvSpPr/>
          <p:nvPr>
            <p:custDataLst>
              <p:tags r:id="rId22"/>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6E3EDD4-9231-2F48-AD20-7D47D6F86957}"/>
              </a:ext>
            </a:extLst>
          </p:cNvPr>
          <p:cNvPicPr>
            <a:picLocks noChangeAspect="1"/>
          </p:cNvPicPr>
          <p:nvPr/>
        </p:nvPicPr>
        <p:blipFill>
          <a:blip r:embed="rId33"/>
          <a:stretch>
            <a:fillRect/>
          </a:stretch>
        </p:blipFill>
        <p:spPr>
          <a:xfrm>
            <a:off x="1730457" y="2978315"/>
            <a:ext cx="3645623" cy="1318191"/>
          </a:xfrm>
          <a:prstGeom prst="rect">
            <a:avLst/>
          </a:prstGeom>
        </p:spPr>
      </p:pic>
    </p:spTree>
    <p:extLst>
      <p:ext uri="{BB962C8B-B14F-4D97-AF65-F5344CB8AC3E}">
        <p14:creationId xmlns:p14="http://schemas.microsoft.com/office/powerpoint/2010/main" val="278360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	Memory 		vs.	Registers</a:t>
            </a:r>
          </a:p>
        </p:txBody>
      </p:sp>
      <p:sp>
        <p:nvSpPr>
          <p:cNvPr id="3" name="Content Placeholder 2"/>
          <p:cNvSpPr>
            <a:spLocks noGrp="1"/>
          </p:cNvSpPr>
          <p:nvPr>
            <p:ph idx="1"/>
            <p:custDataLst>
              <p:tags r:id="rId2"/>
            </p:custDataLst>
          </p:nvPr>
        </p:nvSpPr>
        <p:spPr/>
        <p:txBody>
          <a:bodyPr/>
          <a:lstStyle/>
          <a:p>
            <a:r>
              <a:rPr lang="en-US" sz="2800" dirty="0"/>
              <a:t>Addresses 		</a:t>
            </a:r>
            <a:r>
              <a:rPr lang="en-US" sz="2800" b="1" dirty="0"/>
              <a:t>vs.</a:t>
            </a:r>
            <a:r>
              <a:rPr lang="en-US" sz="2800" dirty="0"/>
              <a:t>	Names</a:t>
            </a:r>
          </a:p>
          <a:p>
            <a:pPr lvl="1"/>
            <a:r>
              <a:rPr lang="en-US" dirty="0">
                <a:latin typeface="Courier New" panose="02070309020205020404" pitchFamily="49" charset="0"/>
                <a:cs typeface="Courier New" panose="02070309020205020404" pitchFamily="49" charset="0"/>
              </a:rPr>
              <a:t>0x7FFFD024C3DC</a:t>
            </a:r>
            <a:r>
              <a:rPr lang="is-IS" dirty="0">
                <a:cs typeface="Courier New" panose="02070309020205020404" pitchFamily="49" charset="0"/>
              </a:rPr>
              <a:t>	</a:t>
            </a:r>
            <a:r>
              <a:rPr lang="is-IS" dirty="0"/>
              <a:t>	</a:t>
            </a:r>
            <a:r>
              <a:rPr lang="is-IS" dirty="0">
                <a:latin typeface="Courier New" panose="02070309020205020404" pitchFamily="49" charset="0"/>
                <a:cs typeface="Courier New" panose="02070309020205020404" pitchFamily="49" charset="0"/>
              </a:rPr>
              <a:t>%x0</a:t>
            </a:r>
            <a:endParaRPr lang="en-US" sz="2400" dirty="0"/>
          </a:p>
          <a:p>
            <a:pPr>
              <a:spcBef>
                <a:spcPts val="1800"/>
              </a:spcBef>
            </a:pPr>
            <a:r>
              <a:rPr lang="en-US" sz="2800" dirty="0"/>
              <a:t>Big				</a:t>
            </a:r>
            <a:r>
              <a:rPr lang="en-US" sz="2800" b="1" dirty="0"/>
              <a:t>vs.</a:t>
            </a:r>
            <a:r>
              <a:rPr lang="en-US" dirty="0"/>
              <a:t>	</a:t>
            </a:r>
            <a:r>
              <a:rPr lang="en-US" sz="2800" dirty="0"/>
              <a:t>Small</a:t>
            </a:r>
          </a:p>
          <a:p>
            <a:pPr lvl="1"/>
            <a:r>
              <a:rPr lang="en-US" sz="2400" dirty="0"/>
              <a:t>~ 8 </a:t>
            </a:r>
            <a:r>
              <a:rPr lang="en-US" sz="2400" dirty="0" err="1"/>
              <a:t>GiB</a:t>
            </a:r>
            <a:r>
              <a:rPr lang="en-US" sz="2400" dirty="0"/>
              <a:t>				(16 x 8 B) = </a:t>
            </a:r>
            <a:r>
              <a:rPr lang="en-US" dirty="0"/>
              <a:t>128</a:t>
            </a:r>
            <a:r>
              <a:rPr lang="en-US" sz="2400" dirty="0"/>
              <a:t> B</a:t>
            </a:r>
          </a:p>
          <a:p>
            <a:pPr>
              <a:spcBef>
                <a:spcPts val="1800"/>
              </a:spcBef>
            </a:pPr>
            <a:r>
              <a:rPr lang="en-US" sz="2800" dirty="0"/>
              <a:t>Slow			</a:t>
            </a:r>
            <a:r>
              <a:rPr lang="en-US" sz="2800" b="1" dirty="0"/>
              <a:t>vs.</a:t>
            </a:r>
            <a:r>
              <a:rPr lang="en-US" sz="2800" dirty="0"/>
              <a:t>	Fast</a:t>
            </a:r>
          </a:p>
          <a:p>
            <a:pPr lvl="1"/>
            <a:r>
              <a:rPr lang="en-US" sz="2400" dirty="0"/>
              <a:t>~50-100 ns			</a:t>
            </a:r>
            <a:r>
              <a:rPr lang="en-US" dirty="0">
                <a:ea typeface="ＭＳ Ｐゴシック" pitchFamily="34" charset="-128"/>
              </a:rPr>
              <a:t>sub-nanosecond timescale</a:t>
            </a:r>
            <a:endParaRPr lang="en-US" sz="2400" dirty="0"/>
          </a:p>
          <a:p>
            <a:pPr>
              <a:spcBef>
                <a:spcPts val="1800"/>
              </a:spcBef>
            </a:pPr>
            <a:r>
              <a:rPr lang="en-US" sz="2800" dirty="0"/>
              <a:t>Dynamic			</a:t>
            </a:r>
            <a:r>
              <a:rPr lang="en-US" sz="2800" b="1" dirty="0"/>
              <a:t>vs.</a:t>
            </a:r>
            <a:r>
              <a:rPr lang="en-US" sz="2800" dirty="0"/>
              <a:t>	Static</a:t>
            </a:r>
            <a:endParaRPr lang="en-US" dirty="0"/>
          </a:p>
          <a:p>
            <a:pPr lvl="1"/>
            <a:r>
              <a:rPr lang="en-US" dirty="0"/>
              <a:t>Can “grow” as needed		fixed number in hardware</a:t>
            </a:r>
            <a:br>
              <a:rPr lang="en-US" dirty="0"/>
            </a:br>
            <a:r>
              <a:rPr lang="en-US" dirty="0"/>
              <a:t>  while program runs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spTree>
    <p:extLst>
      <p:ext uri="{BB962C8B-B14F-4D97-AF65-F5344CB8AC3E}">
        <p14:creationId xmlns:p14="http://schemas.microsoft.com/office/powerpoint/2010/main" val="254684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7"/>
          <p:cNvSpPr txBox="1">
            <a:spLocks noGrp="1"/>
          </p:cNvSpPr>
          <p:nvPr>
            <p:ph type="title"/>
          </p:nvPr>
        </p:nvSpPr>
        <p:spPr>
          <a:xfrm>
            <a:off x="457200" y="-1825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Registers</a:t>
            </a:r>
            <a:endParaRPr sz="4400" b="0" i="0" u="none" strike="noStrike" cap="none">
              <a:solidFill>
                <a:schemeClr val="accent1"/>
              </a:solidFill>
              <a:latin typeface="Calibri"/>
              <a:ea typeface="Calibri"/>
              <a:cs typeface="Calibri"/>
              <a:sym typeface="Calibri"/>
            </a:endParaRPr>
          </a:p>
        </p:txBody>
      </p:sp>
      <p:sp>
        <p:nvSpPr>
          <p:cNvPr id="275" name="Google Shape;275;p27"/>
          <p:cNvSpPr txBox="1">
            <a:spLocks noGrp="1"/>
          </p:cNvSpPr>
          <p:nvPr>
            <p:ph type="body" idx="1"/>
          </p:nvPr>
        </p:nvSpPr>
        <p:spPr>
          <a:xfrm>
            <a:off x="457200" y="651925"/>
            <a:ext cx="8229600" cy="5780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Register denoted by ‘</a:t>
            </a:r>
            <a:r>
              <a:rPr lang="en-US" sz="3000" dirty="0">
                <a:latin typeface="Courier New"/>
                <a:ea typeface="Courier New"/>
                <a:cs typeface="Courier New"/>
                <a:sym typeface="Courier New"/>
              </a:rPr>
              <a:t>x</a:t>
            </a:r>
            <a:r>
              <a:rPr lang="en-US" sz="3200" b="0" i="0" u="none" strike="noStrike" cap="none" dirty="0">
                <a:solidFill>
                  <a:schemeClr val="dk1"/>
                </a:solidFill>
                <a:latin typeface="Calibri"/>
                <a:ea typeface="Calibri"/>
                <a:cs typeface="Calibri"/>
                <a:sym typeface="Calibri"/>
              </a:rPr>
              <a:t>’ can be referenced by number (</a:t>
            </a:r>
            <a:r>
              <a:rPr lang="en-US" sz="3000" dirty="0">
                <a:latin typeface="Courier New"/>
                <a:ea typeface="Courier New"/>
                <a:cs typeface="Courier New"/>
                <a:sym typeface="Courier New"/>
              </a:rPr>
              <a:t>x</a:t>
            </a:r>
            <a:r>
              <a:rPr lang="en-US" sz="3000" b="0" i="0" u="none" strike="noStrike" cap="none" dirty="0">
                <a:solidFill>
                  <a:schemeClr val="dk1"/>
                </a:solidFill>
                <a:latin typeface="Courier New"/>
                <a:ea typeface="Courier New"/>
                <a:cs typeface="Courier New"/>
                <a:sym typeface="Courier New"/>
              </a:rPr>
              <a:t>0</a:t>
            </a:r>
            <a:r>
              <a:rPr lang="en-US" sz="3200" b="0" i="0" u="none" strike="noStrike" cap="none" dirty="0">
                <a:solidFill>
                  <a:schemeClr val="dk1"/>
                </a:solidFill>
                <a:latin typeface="Calibri"/>
                <a:ea typeface="Calibri"/>
                <a:cs typeface="Calibri"/>
                <a:sym typeface="Calibri"/>
              </a:rPr>
              <a:t>-</a:t>
            </a:r>
            <a:r>
              <a:rPr lang="en-US" sz="3000" dirty="0">
                <a:latin typeface="Courier New"/>
                <a:ea typeface="Courier New"/>
                <a:cs typeface="Courier New"/>
                <a:sym typeface="Courier New"/>
              </a:rPr>
              <a:t>x</a:t>
            </a:r>
            <a:r>
              <a:rPr lang="en-US" sz="3000" b="0" i="0" u="none" strike="noStrike" cap="none" dirty="0">
                <a:solidFill>
                  <a:schemeClr val="dk1"/>
                </a:solidFill>
                <a:latin typeface="Courier New"/>
                <a:ea typeface="Courier New"/>
                <a:cs typeface="Courier New"/>
                <a:sym typeface="Courier New"/>
              </a:rPr>
              <a:t>31</a:t>
            </a:r>
            <a:r>
              <a:rPr lang="en-US" sz="3200" b="0" i="0" u="none" strike="noStrike" cap="none" dirty="0">
                <a:solidFill>
                  <a:schemeClr val="dk1"/>
                </a:solidFill>
                <a:latin typeface="Calibri"/>
                <a:ea typeface="Calibri"/>
                <a:cs typeface="Calibri"/>
                <a:sym typeface="Calibri"/>
              </a:rPr>
              <a:t>) or name:</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Registers that hold programmer variables:</a:t>
            </a:r>
            <a:endParaRPr dirty="0"/>
          </a:p>
          <a:p>
            <a:pPr marL="342900" marR="0" lvl="0" indent="-342900" algn="l" rtl="0">
              <a:lnSpc>
                <a:spcPct val="90000"/>
              </a:lnSpc>
              <a:spcBef>
                <a:spcPts val="0"/>
              </a:spcBef>
              <a:spcAft>
                <a:spcPts val="0"/>
              </a:spcAft>
              <a:buClr>
                <a:schemeClr val="dk1"/>
              </a:buClr>
              <a:buFont typeface="Arial"/>
              <a:buNone/>
            </a:pPr>
            <a:r>
              <a:rPr lang="en-US" sz="3000" b="0" i="0" u="none" strike="noStrike" cap="none" dirty="0">
                <a:solidFill>
                  <a:schemeClr val="dk1"/>
                </a:solidFill>
                <a:latin typeface="Calibri"/>
                <a:ea typeface="Calibri"/>
                <a:cs typeface="Calibri"/>
                <a:sym typeface="Calibri"/>
              </a:rPr>
              <a:t>		</a:t>
            </a:r>
            <a:r>
              <a:rPr lang="en-US" sz="3000" b="0" i="0" u="none" strike="noStrike" cap="none" dirty="0">
                <a:solidFill>
                  <a:schemeClr val="dk1"/>
                </a:solidFill>
                <a:latin typeface="Courier New"/>
                <a:ea typeface="Courier New"/>
                <a:cs typeface="Courier New"/>
                <a:sym typeface="Courier New"/>
              </a:rPr>
              <a:t>s0-s1</a:t>
            </a:r>
            <a:r>
              <a:rPr lang="en-US" sz="3000" dirty="0">
                <a:latin typeface="Courier New"/>
                <a:ea typeface="Courier New"/>
                <a:cs typeface="Courier New"/>
                <a:sym typeface="Courier New"/>
              </a:rPr>
              <a:t>		⬌		x8-x9</a:t>
            </a:r>
            <a:endParaRPr sz="3000" dirty="0">
              <a:latin typeface="Courier New"/>
              <a:ea typeface="Courier New"/>
              <a:cs typeface="Courier New"/>
              <a:sym typeface="Courier New"/>
            </a:endParaRPr>
          </a:p>
          <a:p>
            <a:pPr marL="800100" lvl="0" indent="-342900" algn="l" rtl="0">
              <a:lnSpc>
                <a:spcPct val="90000"/>
              </a:lnSpc>
              <a:spcBef>
                <a:spcPts val="0"/>
              </a:spcBef>
              <a:spcAft>
                <a:spcPts val="0"/>
              </a:spcAft>
              <a:buClr>
                <a:srgbClr val="000000"/>
              </a:buClr>
              <a:buSzPts val="1100"/>
              <a:buFont typeface="Arial"/>
              <a:buNone/>
            </a:pPr>
            <a:r>
              <a:rPr lang="en-US" sz="3000" dirty="0">
                <a:latin typeface="Courier New"/>
                <a:ea typeface="Courier New"/>
                <a:cs typeface="Courier New"/>
                <a:sym typeface="Courier New"/>
              </a:rPr>
              <a:t>s2-s11		⬌		x18-x27</a:t>
            </a:r>
            <a:endParaRPr sz="3000" dirty="0">
              <a:latin typeface="Courier New"/>
              <a:ea typeface="Courier New"/>
              <a:cs typeface="Courier New"/>
              <a:sym typeface="Courier New"/>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Registers that hold temporary variables:</a:t>
            </a:r>
            <a:endParaRPr dirty="0"/>
          </a:p>
          <a:p>
            <a:pPr marL="342900" marR="0" lvl="0" indent="-342900" algn="l" rtl="0">
              <a:lnSpc>
                <a:spcPct val="90000"/>
              </a:lnSpc>
              <a:spcBef>
                <a:spcPts val="0"/>
              </a:spcBef>
              <a:spcAft>
                <a:spcPts val="0"/>
              </a:spcAft>
              <a:buClr>
                <a:schemeClr val="dk1"/>
              </a:buClr>
              <a:buFont typeface="Arial"/>
              <a:buNone/>
            </a:pPr>
            <a:r>
              <a:rPr lang="en-US" sz="3000" b="0" i="0" u="none" strike="noStrike" cap="none" dirty="0">
                <a:solidFill>
                  <a:schemeClr val="dk1"/>
                </a:solidFill>
                <a:latin typeface="Calibri"/>
                <a:ea typeface="Calibri"/>
                <a:cs typeface="Calibri"/>
                <a:sym typeface="Calibri"/>
              </a:rPr>
              <a:t>		</a:t>
            </a:r>
            <a:r>
              <a:rPr lang="en-US" sz="3000" b="0" i="0" u="none" strike="noStrike" cap="none" dirty="0">
                <a:solidFill>
                  <a:schemeClr val="dk1"/>
                </a:solidFill>
                <a:latin typeface="Courier New"/>
                <a:ea typeface="Courier New"/>
                <a:cs typeface="Courier New"/>
                <a:sym typeface="Courier New"/>
              </a:rPr>
              <a:t>t0-t</a:t>
            </a:r>
            <a:r>
              <a:rPr lang="en-US" sz="3000" dirty="0">
                <a:latin typeface="Courier New"/>
                <a:ea typeface="Courier New"/>
                <a:cs typeface="Courier New"/>
                <a:sym typeface="Courier New"/>
              </a:rPr>
              <a:t>2		⬌ </a:t>
            </a:r>
            <a:r>
              <a:rPr lang="en-US" sz="3000" b="0" i="0" u="none" strike="noStrike" cap="none" dirty="0">
                <a:solidFill>
                  <a:schemeClr val="dk1"/>
                </a:solidFill>
                <a:latin typeface="Courier New"/>
                <a:ea typeface="Courier New"/>
                <a:cs typeface="Courier New"/>
                <a:sym typeface="Courier New"/>
              </a:rPr>
              <a:t> </a:t>
            </a:r>
            <a:r>
              <a:rPr lang="en-US" sz="3000" dirty="0">
                <a:latin typeface="Courier New"/>
                <a:ea typeface="Courier New"/>
                <a:cs typeface="Courier New"/>
                <a:sym typeface="Courier New"/>
              </a:rPr>
              <a:t>x5</a:t>
            </a:r>
            <a:r>
              <a:rPr lang="en-US" sz="3000" b="0" i="0" u="none" strike="noStrike" cap="none" dirty="0">
                <a:solidFill>
                  <a:schemeClr val="dk1"/>
                </a:solidFill>
                <a:latin typeface="Courier New"/>
                <a:ea typeface="Courier New"/>
                <a:cs typeface="Courier New"/>
                <a:sym typeface="Courier New"/>
              </a:rPr>
              <a:t>-</a:t>
            </a:r>
            <a:r>
              <a:rPr lang="en-US" sz="3000" dirty="0">
                <a:latin typeface="Courier New"/>
                <a:ea typeface="Courier New"/>
                <a:cs typeface="Courier New"/>
                <a:sym typeface="Courier New"/>
              </a:rPr>
              <a:t>x7</a:t>
            </a:r>
            <a:endParaRPr sz="3000" dirty="0"/>
          </a:p>
          <a:p>
            <a:pPr marL="342900" marR="0" lvl="0" indent="-342900" algn="l" rtl="0">
              <a:lnSpc>
                <a:spcPct val="90000"/>
              </a:lnSpc>
              <a:spcBef>
                <a:spcPts val="0"/>
              </a:spcBef>
              <a:spcAft>
                <a:spcPts val="0"/>
              </a:spcAft>
              <a:buClr>
                <a:schemeClr val="dk1"/>
              </a:buClr>
              <a:buFont typeface="Arial"/>
              <a:buNone/>
            </a:pPr>
            <a:r>
              <a:rPr lang="en-US" sz="3000" b="0" i="0" u="none" strike="noStrike" cap="none" dirty="0">
                <a:solidFill>
                  <a:schemeClr val="dk1"/>
                </a:solidFill>
                <a:latin typeface="Courier New"/>
                <a:ea typeface="Courier New"/>
                <a:cs typeface="Courier New"/>
                <a:sym typeface="Courier New"/>
              </a:rPr>
              <a:t>		t</a:t>
            </a:r>
            <a:r>
              <a:rPr lang="en-US" sz="3000" dirty="0">
                <a:latin typeface="Courier New"/>
                <a:ea typeface="Courier New"/>
                <a:cs typeface="Courier New"/>
                <a:sym typeface="Courier New"/>
              </a:rPr>
              <a:t>3</a:t>
            </a:r>
            <a:r>
              <a:rPr lang="en-US" sz="3000" b="0" i="0" u="none" strike="noStrike" cap="none" dirty="0">
                <a:solidFill>
                  <a:schemeClr val="dk1"/>
                </a:solidFill>
                <a:latin typeface="Courier New"/>
                <a:ea typeface="Courier New"/>
                <a:cs typeface="Courier New"/>
                <a:sym typeface="Courier New"/>
              </a:rPr>
              <a:t>-t</a:t>
            </a:r>
            <a:r>
              <a:rPr lang="en-US" sz="3000" dirty="0">
                <a:latin typeface="Courier New"/>
                <a:ea typeface="Courier New"/>
                <a:cs typeface="Courier New"/>
                <a:sym typeface="Courier New"/>
              </a:rPr>
              <a:t>6 	⬌ x</a:t>
            </a:r>
            <a:r>
              <a:rPr lang="en-US" sz="3000" b="0" i="0" u="none" strike="noStrike" cap="none" dirty="0">
                <a:solidFill>
                  <a:schemeClr val="dk1"/>
                </a:solidFill>
                <a:latin typeface="Courier New"/>
                <a:ea typeface="Courier New"/>
                <a:cs typeface="Courier New"/>
                <a:sym typeface="Courier New"/>
              </a:rPr>
              <a:t>2</a:t>
            </a:r>
            <a:r>
              <a:rPr lang="en-US" sz="3000" dirty="0">
                <a:latin typeface="Courier New"/>
                <a:ea typeface="Courier New"/>
                <a:cs typeface="Courier New"/>
                <a:sym typeface="Courier New"/>
              </a:rPr>
              <a:t>8</a:t>
            </a:r>
            <a:r>
              <a:rPr lang="en-US" sz="3000" b="0" i="0" u="none" strike="noStrike" cap="none" dirty="0">
                <a:solidFill>
                  <a:schemeClr val="dk1"/>
                </a:solidFill>
                <a:latin typeface="Courier New"/>
                <a:ea typeface="Courier New"/>
                <a:cs typeface="Courier New"/>
                <a:sym typeface="Courier New"/>
              </a:rPr>
              <a:t>-</a:t>
            </a:r>
            <a:r>
              <a:rPr lang="en-US" sz="3000" dirty="0">
                <a:latin typeface="Courier New"/>
                <a:ea typeface="Courier New"/>
                <a:cs typeface="Courier New"/>
                <a:sym typeface="Courier New"/>
              </a:rPr>
              <a:t>x31</a:t>
            </a:r>
            <a:endParaRPr sz="30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You’ll learn about the other 1</a:t>
            </a:r>
            <a:r>
              <a:rPr lang="en-US" dirty="0"/>
              <a:t>3</a:t>
            </a:r>
            <a:r>
              <a:rPr lang="en-US" sz="2800" b="0" i="0" u="none" strike="noStrike" cap="none" dirty="0">
                <a:solidFill>
                  <a:schemeClr val="dk1"/>
                </a:solidFill>
                <a:latin typeface="Calibri"/>
                <a:ea typeface="Calibri"/>
                <a:cs typeface="Calibri"/>
                <a:sym typeface="Calibri"/>
              </a:rPr>
              <a:t> registers later</a:t>
            </a:r>
            <a:endParaRPr dirty="0"/>
          </a:p>
          <a:p>
            <a:pPr marL="342900" lvl="0" indent="-317500" algn="l" rtl="0">
              <a:spcBef>
                <a:spcPts val="560"/>
              </a:spcBef>
              <a:spcAft>
                <a:spcPts val="0"/>
              </a:spcAft>
              <a:buClr>
                <a:schemeClr val="dk1"/>
              </a:buClr>
              <a:buSzPts val="2800"/>
              <a:buFont typeface="Arial"/>
              <a:buChar char="•"/>
            </a:pPr>
            <a:r>
              <a:rPr lang="en-US" i="1" dirty="0">
                <a:solidFill>
                  <a:srgbClr val="FF0000"/>
                </a:solidFill>
              </a:rPr>
              <a:t>Registers have no type</a:t>
            </a:r>
            <a:r>
              <a:rPr lang="en-US" dirty="0"/>
              <a:t> (C concept); the operation being performed determines how register contents are treated</a:t>
            </a:r>
            <a:endParaRPr dirty="0"/>
          </a:p>
        </p:txBody>
      </p:sp>
      <p:sp>
        <p:nvSpPr>
          <p:cNvPr id="276" name="Google Shape;276;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11</a:t>
            </a:fld>
            <a:endParaRPr sz="1200">
              <a:solidFill>
                <a:srgbClr val="888888"/>
              </a:solidFill>
              <a:latin typeface="Calibri"/>
              <a:ea typeface="Calibri"/>
              <a:cs typeface="Calibri"/>
              <a:sym typeface="Calibri"/>
            </a:endParaRPr>
          </a:p>
        </p:txBody>
      </p:sp>
      <p:sp>
        <p:nvSpPr>
          <p:cNvPr id="277" name="Google Shape;277;p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78" name="Google Shape;278;p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873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xfrm>
            <a:off x="464715" y="718423"/>
            <a:ext cx="5990928" cy="699194"/>
          </a:xfrm>
          <a:ln/>
        </p:spPr>
        <p:txBody>
          <a:bodyPr/>
          <a:lstStyle/>
          <a:p>
            <a:r>
              <a:rPr lang="en-US" dirty="0"/>
              <a:t>C, Java variables vs. registers</a:t>
            </a:r>
          </a:p>
        </p:txBody>
      </p:sp>
      <p:sp>
        <p:nvSpPr>
          <p:cNvPr id="20486" name="Rectangle 6"/>
          <p:cNvSpPr>
            <a:spLocks noGrp="1" noChangeArrowheads="1"/>
          </p:cNvSpPr>
          <p:nvPr>
            <p:ph type="body" idx="1"/>
          </p:nvPr>
        </p:nvSpPr>
        <p:spPr>
          <a:xfrm>
            <a:off x="237506" y="1714500"/>
            <a:ext cx="8787741" cy="4286250"/>
          </a:xfrm>
          <a:ln/>
        </p:spPr>
        <p:txBody>
          <a:bodyPr/>
          <a:lstStyle/>
          <a:p>
            <a:pPr marL="100013" indent="-100013">
              <a:spcBef>
                <a:spcPct val="0"/>
              </a:spcBef>
            </a:pPr>
            <a:r>
              <a:rPr lang="en-US" b="0" dirty="0">
                <a:latin typeface="Arial Bold" charset="0"/>
                <a:cs typeface="Arial Bold" charset="0"/>
                <a:sym typeface="Arial Bold" charset="0"/>
              </a:rPr>
              <a:t>In C (and most High Level Languages) variables declared first and given a type. E.g., </a:t>
            </a:r>
            <a:endParaRPr lang="en-US" dirty="0"/>
          </a:p>
          <a:p>
            <a:pPr marL="264319" lvl="1" indent="0">
              <a:lnSpc>
                <a:spcPct val="75000"/>
              </a:lnSpc>
              <a:buNone/>
            </a:pPr>
            <a:r>
              <a:rPr lang="en-US" sz="2363" dirty="0">
                <a:latin typeface="Courier" charset="0"/>
                <a:cs typeface="Courier" charset="0"/>
                <a:sym typeface="Courier" charset="0"/>
              </a:rPr>
              <a:t>int </a:t>
            </a:r>
            <a:r>
              <a:rPr lang="en-US" sz="2363" dirty="0" err="1">
                <a:latin typeface="Courier" charset="0"/>
                <a:cs typeface="Courier" charset="0"/>
                <a:sym typeface="Courier" charset="0"/>
              </a:rPr>
              <a:t>fahr</a:t>
            </a:r>
            <a:r>
              <a:rPr lang="en-US" sz="2363" dirty="0">
                <a:latin typeface="Courier" charset="0"/>
                <a:cs typeface="Courier" charset="0"/>
                <a:sym typeface="Courier" charset="0"/>
              </a:rPr>
              <a:t>, </a:t>
            </a:r>
            <a:r>
              <a:rPr lang="en-US" sz="2363" dirty="0" err="1">
                <a:latin typeface="Courier" charset="0"/>
                <a:cs typeface="Courier" charset="0"/>
                <a:sym typeface="Courier" charset="0"/>
              </a:rPr>
              <a:t>celsius</a:t>
            </a:r>
            <a:r>
              <a:rPr lang="en-US" sz="2363" dirty="0">
                <a:latin typeface="Courier" charset="0"/>
                <a:cs typeface="Courier" charset="0"/>
                <a:sym typeface="Courier" charset="0"/>
              </a:rPr>
              <a:t>; </a:t>
            </a:r>
            <a:br>
              <a:rPr lang="en-US" sz="2363" dirty="0">
                <a:latin typeface="Courier" charset="0"/>
                <a:sym typeface="Courier" charset="0"/>
              </a:rPr>
            </a:br>
            <a:r>
              <a:rPr lang="en-US" sz="2363" dirty="0">
                <a:latin typeface="Courier" charset="0"/>
                <a:cs typeface="Courier" charset="0"/>
                <a:sym typeface="Courier" charset="0"/>
              </a:rPr>
              <a:t>char a, b, c, d, e;</a:t>
            </a:r>
          </a:p>
          <a:p>
            <a:pPr marL="264319" lvl="1" indent="0">
              <a:lnSpc>
                <a:spcPct val="75000"/>
              </a:lnSpc>
              <a:buNone/>
            </a:pPr>
            <a:endParaRPr lang="en-US" dirty="0"/>
          </a:p>
          <a:p>
            <a:pPr marL="100013" indent="-100013">
              <a:lnSpc>
                <a:spcPct val="85000"/>
              </a:lnSpc>
            </a:pPr>
            <a:r>
              <a:rPr lang="en-US" b="0" dirty="0">
                <a:latin typeface="Arial Bold" charset="0"/>
                <a:cs typeface="Arial Bold" charset="0"/>
                <a:sym typeface="Arial Bold" charset="0"/>
              </a:rPr>
              <a:t>Each variable can ONLY represent a value of the type it was declared as (cannot mix and match </a:t>
            </a:r>
            <a:r>
              <a:rPr lang="en-US" dirty="0">
                <a:latin typeface="Courier" pitchFamily="49" charset="0"/>
                <a:cs typeface="Arial Bold" charset="0"/>
                <a:sym typeface="Arial Bold" charset="0"/>
              </a:rPr>
              <a:t>int</a:t>
            </a:r>
            <a:r>
              <a:rPr lang="en-US" b="0" dirty="0">
                <a:latin typeface="Arial Bold" charset="0"/>
                <a:cs typeface="Arial Bold" charset="0"/>
                <a:sym typeface="Arial Bold" charset="0"/>
              </a:rPr>
              <a:t> and </a:t>
            </a:r>
            <a:r>
              <a:rPr lang="en-US" dirty="0">
                <a:latin typeface="Courier" pitchFamily="49" charset="0"/>
                <a:cs typeface="Arial Bold" charset="0"/>
                <a:sym typeface="Arial Bold" charset="0"/>
              </a:rPr>
              <a:t>char</a:t>
            </a:r>
            <a:r>
              <a:rPr lang="en-US" b="0" dirty="0">
                <a:latin typeface="Arial Bold" charset="0"/>
                <a:cs typeface="Arial Bold" charset="0"/>
                <a:sym typeface="Arial Bold" charset="0"/>
              </a:rPr>
              <a:t> variables).</a:t>
            </a:r>
          </a:p>
          <a:p>
            <a:pPr marL="100013" indent="-100013">
              <a:lnSpc>
                <a:spcPct val="85000"/>
              </a:lnSpc>
            </a:pPr>
            <a:endParaRPr lang="en-US" dirty="0"/>
          </a:p>
          <a:p>
            <a:pPr marL="100013" indent="-100013"/>
            <a:r>
              <a:rPr lang="en-US" b="0" dirty="0">
                <a:latin typeface="Arial Bold" charset="0"/>
                <a:cs typeface="Arial Bold" charset="0"/>
                <a:sym typeface="Arial Bold" charset="0"/>
              </a:rPr>
              <a:t>In Assembly Language, the registers have </a:t>
            </a:r>
            <a:r>
              <a:rPr lang="en-US" dirty="0">
                <a:latin typeface="Arial Bold" charset="0"/>
                <a:cs typeface="Arial Bold" charset="0"/>
                <a:sym typeface="Arial Bold" charset="0"/>
              </a:rPr>
              <a:t>no type</a:t>
            </a:r>
          </a:p>
          <a:p>
            <a:pPr marL="357188" lvl="1" indent="-100013"/>
            <a:r>
              <a:rPr lang="en-US" b="0" dirty="0">
                <a:latin typeface="Arial Bold" charset="0"/>
                <a:cs typeface="Arial Bold" charset="0"/>
                <a:sym typeface="Arial Bold" charset="0"/>
              </a:rPr>
              <a:t>Operation determines how register contents are treated</a:t>
            </a:r>
            <a:endParaRPr lang="en-US" b="0" dirty="0">
              <a:latin typeface="Arial Bold" charset="0"/>
              <a:sym typeface="Arial Bold" charset="0"/>
            </a:endParaRPr>
          </a:p>
        </p:txBody>
      </p:sp>
      <p:sp>
        <p:nvSpPr>
          <p:cNvPr id="2" name="Slide Number Placeholder 1">
            <a:extLst>
              <a:ext uri="{FF2B5EF4-FFF2-40B4-BE49-F238E27FC236}">
                <a16:creationId xmlns:a16="http://schemas.microsoft.com/office/drawing/2014/main" id="{E2B068B7-C38C-2B41-B4C5-B183A113DD1B}"/>
              </a:ext>
            </a:extLst>
          </p:cNvPr>
          <p:cNvSpPr>
            <a:spLocks noGrp="1"/>
          </p:cNvSpPr>
          <p:nvPr>
            <p:ph type="sldNum" sz="quarter" idx="10"/>
          </p:nvPr>
        </p:nvSpPr>
        <p:spPr/>
        <p:txBody>
          <a:bodyPr/>
          <a:lstStyle/>
          <a:p>
            <a:fld id="{2D011864-6A66-40DB-AE45-3F49E206A411}" type="slidenum">
              <a:rPr lang="en-US" smtClean="0"/>
              <a:t>12</a:t>
            </a:fld>
            <a:endParaRPr lang="en-US"/>
          </a:p>
        </p:txBody>
      </p:sp>
    </p:spTree>
    <p:extLst>
      <p:ext uri="{BB962C8B-B14F-4D97-AF65-F5344CB8AC3E}">
        <p14:creationId xmlns:p14="http://schemas.microsoft.com/office/powerpoint/2010/main" val="33431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338" name="Google Shape;338;p32"/>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FF0000"/>
              </a:buClr>
              <a:buSzPts val="3000"/>
              <a:buFont typeface="Arial"/>
              <a:buChar char="•"/>
            </a:pPr>
            <a:r>
              <a:rPr lang="en-US" sz="3000">
                <a:solidFill>
                  <a:srgbClr val="FF0000"/>
                </a:solidFill>
              </a:rPr>
              <a:t>Basic Arithmetic </a:t>
            </a:r>
            <a:r>
              <a:rPr lang="en-US" sz="3000" b="0" i="0" u="none" strike="noStrike" cap="none">
                <a:solidFill>
                  <a:srgbClr val="FF0000"/>
                </a:solidFill>
                <a:latin typeface="Calibri"/>
                <a:ea typeface="Calibri"/>
                <a:cs typeface="Calibri"/>
                <a:sym typeface="Calibri"/>
              </a:rPr>
              <a:t>Instructions </a:t>
            </a:r>
            <a:endParaRPr sz="3000">
              <a:solidFill>
                <a:srgbClr val="FF0000"/>
              </a:solidFill>
            </a:endParaRPr>
          </a:p>
          <a:p>
            <a:pPr marL="342900" marR="0" lvl="0" indent="-330200" algn="l" rtl="0">
              <a:spcBef>
                <a:spcPts val="640"/>
              </a:spcBef>
              <a:spcAft>
                <a:spcPts val="0"/>
              </a:spcAft>
              <a:buClr>
                <a:srgbClr val="000000"/>
              </a:buClr>
              <a:buSzPts val="3000"/>
              <a:buFont typeface="Arial"/>
              <a:buChar char="•"/>
            </a:pPr>
            <a:r>
              <a:rPr lang="en-US" sz="3000">
                <a:solidFill>
                  <a:srgbClr val="000000"/>
                </a:solidFill>
              </a:rPr>
              <a:t>Comments</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a:solidFill>
                  <a:srgbClr val="000000"/>
                </a:solidFill>
              </a:rPr>
              <a:t>x0 (zero)</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Immediates</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Data Transfer Instructions</a:t>
            </a:r>
            <a:endParaRPr sz="3000">
              <a:solidFill>
                <a:srgbClr val="000000"/>
              </a:solidFill>
            </a:endParaRPr>
          </a:p>
          <a:p>
            <a:pPr marL="342900" marR="0" lvl="0" indent="-330200" algn="l" rtl="0">
              <a:spcBef>
                <a:spcPts val="64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Decision Making Instructions</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339" name="Google Shape;3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13</a:t>
            </a:fld>
            <a:endParaRPr sz="1200">
              <a:solidFill>
                <a:srgbClr val="888888"/>
              </a:solidFill>
              <a:latin typeface="Calibri"/>
              <a:ea typeface="Calibri"/>
              <a:cs typeface="Calibri"/>
              <a:sym typeface="Calibri"/>
            </a:endParaRPr>
          </a:p>
        </p:txBody>
      </p:sp>
      <p:sp>
        <p:nvSpPr>
          <p:cNvPr id="340" name="Google Shape;340;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en-US" sz="1200" dirty="0">
              <a:solidFill>
                <a:srgbClr val="888888"/>
              </a:solidFill>
              <a:latin typeface="Calibri"/>
              <a:ea typeface="Calibri"/>
              <a:cs typeface="Calibri"/>
              <a:sym typeface="Calibri"/>
            </a:endParaRPr>
          </a:p>
        </p:txBody>
      </p:sp>
      <p:sp>
        <p:nvSpPr>
          <p:cNvPr id="341" name="Google Shape;341;p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7758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(1/2)</a:t>
            </a:r>
            <a:endParaRPr sz="4400" b="0" i="0" u="none" strike="noStrike" cap="none">
              <a:solidFill>
                <a:schemeClr val="accent1"/>
              </a:solidFill>
              <a:latin typeface="Calibri"/>
              <a:ea typeface="Calibri"/>
              <a:cs typeface="Calibri"/>
              <a:sym typeface="Calibri"/>
            </a:endParaRPr>
          </a:p>
        </p:txBody>
      </p:sp>
      <p:sp>
        <p:nvSpPr>
          <p:cNvPr id="347" name="Google Shape;347;p33"/>
          <p:cNvSpPr txBox="1">
            <a:spLocks noGrp="1"/>
          </p:cNvSpPr>
          <p:nvPr>
            <p:ph type="body" idx="1"/>
          </p:nvPr>
        </p:nvSpPr>
        <p:spPr>
          <a:xfrm>
            <a:off x="457200" y="1600200"/>
            <a:ext cx="8229600" cy="482237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Instruction Syntax is rigid:</a:t>
            </a:r>
            <a:endParaRPr/>
          </a:p>
          <a:p>
            <a:pPr marL="342900" marR="0" lvl="0" indent="-342900" algn="l" rtl="0">
              <a:spcBef>
                <a:spcPts val="120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			</a:t>
            </a:r>
            <a:r>
              <a:rPr lang="en-US" sz="3200" b="0" i="0" u="none" strike="noStrike" cap="none">
                <a:solidFill>
                  <a:srgbClr val="FF0000"/>
                </a:solidFill>
                <a:latin typeface="Courier New"/>
                <a:ea typeface="Courier New"/>
                <a:cs typeface="Courier New"/>
                <a:sym typeface="Courier New"/>
              </a:rPr>
              <a:t>op dst, src1, src2</a:t>
            </a:r>
            <a:endParaRPr/>
          </a:p>
          <a:p>
            <a:pPr marL="742950" marR="0" lvl="1" indent="-285750" algn="l" rtl="0">
              <a:spcBef>
                <a:spcPts val="12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1 operator, 3 operands</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op</a:t>
            </a:r>
            <a:r>
              <a:rPr lang="en-US" sz="2400" b="0" i="0" u="none" strike="noStrike" cap="none">
                <a:solidFill>
                  <a:schemeClr val="dk1"/>
                </a:solidFill>
                <a:latin typeface="Calibri"/>
                <a:ea typeface="Calibri"/>
                <a:cs typeface="Calibri"/>
                <a:sym typeface="Calibri"/>
              </a:rPr>
              <a:t> = operation name (“operator”)</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dst</a:t>
            </a:r>
            <a:r>
              <a:rPr lang="en-US" sz="2400" b="0" i="0" u="none" strike="noStrike" cap="none">
                <a:solidFill>
                  <a:schemeClr val="dk1"/>
                </a:solidFill>
                <a:latin typeface="Calibri"/>
                <a:ea typeface="Calibri"/>
                <a:cs typeface="Calibri"/>
                <a:sym typeface="Calibri"/>
              </a:rPr>
              <a:t> = register getting result (“destination”)</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src1</a:t>
            </a:r>
            <a:r>
              <a:rPr lang="en-US" sz="2400" b="0" i="0" u="none" strike="noStrike" cap="none">
                <a:solidFill>
                  <a:schemeClr val="dk1"/>
                </a:solidFill>
                <a:latin typeface="Calibri"/>
                <a:ea typeface="Calibri"/>
                <a:cs typeface="Calibri"/>
                <a:sym typeface="Calibri"/>
              </a:rPr>
              <a:t> = first register for operation (“source 1”)</a:t>
            </a:r>
            <a:endParaRPr/>
          </a:p>
          <a:p>
            <a:pPr marL="1143000" marR="0" lvl="2" indent="-228600" algn="l" rtl="0">
              <a:spcBef>
                <a:spcPts val="480"/>
              </a:spcBef>
              <a:spcAft>
                <a:spcPts val="0"/>
              </a:spcAft>
              <a:buClr>
                <a:schemeClr val="dk1"/>
              </a:buClr>
              <a:buSzPts val="2400"/>
              <a:buFont typeface="Arial"/>
              <a:buChar char="•"/>
            </a:pPr>
            <a:r>
              <a:rPr lang="en-US" sz="2400" b="0" i="0" u="none" strike="noStrike" cap="none">
                <a:solidFill>
                  <a:schemeClr val="dk1"/>
                </a:solidFill>
                <a:latin typeface="Courier New"/>
                <a:ea typeface="Courier New"/>
                <a:cs typeface="Courier New"/>
                <a:sym typeface="Courier New"/>
              </a:rPr>
              <a:t>src2</a:t>
            </a:r>
            <a:r>
              <a:rPr lang="en-US" sz="2400" b="0" i="0" u="none" strike="noStrike" cap="none">
                <a:solidFill>
                  <a:schemeClr val="dk1"/>
                </a:solidFill>
                <a:latin typeface="Calibri"/>
                <a:ea typeface="Calibri"/>
                <a:cs typeface="Calibri"/>
                <a:sym typeface="Calibri"/>
              </a:rPr>
              <a:t> = second register for operation (“source 2”)</a:t>
            </a:r>
            <a:endParaRPr/>
          </a:p>
          <a:p>
            <a:pPr marL="342900" marR="0" lvl="0" indent="-342900" algn="l" rtl="0">
              <a:spcBef>
                <a:spcPts val="18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Keep hardware simple via regularity</a:t>
            </a:r>
            <a:endParaRPr/>
          </a:p>
        </p:txBody>
      </p:sp>
      <p:sp>
        <p:nvSpPr>
          <p:cNvPr id="348" name="Google Shape;3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14</a:t>
            </a:fld>
            <a:endParaRPr sz="1200">
              <a:solidFill>
                <a:srgbClr val="888888"/>
              </a:solidFill>
              <a:latin typeface="Calibri"/>
              <a:ea typeface="Calibri"/>
              <a:cs typeface="Calibri"/>
              <a:sym typeface="Calibri"/>
            </a:endParaRPr>
          </a:p>
        </p:txBody>
      </p:sp>
      <p:sp>
        <p:nvSpPr>
          <p:cNvPr id="349" name="Google Shape;349;p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50" name="Google Shape;350;p3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07779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(2/2)</a:t>
            </a:r>
            <a:endParaRPr sz="4400" b="0" i="0" u="none" strike="noStrike" cap="none">
              <a:solidFill>
                <a:schemeClr val="accent1"/>
              </a:solidFill>
              <a:latin typeface="Calibri"/>
              <a:ea typeface="Calibri"/>
              <a:cs typeface="Calibri"/>
              <a:sym typeface="Calibri"/>
            </a:endParaRPr>
          </a:p>
        </p:txBody>
      </p:sp>
      <p:sp>
        <p:nvSpPr>
          <p:cNvPr id="356" name="Google Shape;356;p34"/>
          <p:cNvSpPr txBox="1">
            <a:spLocks noGrp="1"/>
          </p:cNvSpPr>
          <p:nvPr>
            <p:ph type="body" idx="1"/>
          </p:nvPr>
        </p:nvSpPr>
        <p:spPr>
          <a:xfrm>
            <a:off x="457200" y="1600199"/>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One operation per instruction, </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at most one instruction per line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Assembly instructions are related to C operations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&amp;</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t>
            </a:r>
            <a:r>
              <a:rPr lang="en-US" sz="3200" b="0" i="0" u="none" strike="noStrike" cap="none">
                <a:solidFill>
                  <a:schemeClr val="dk1"/>
                </a:solidFill>
                <a:latin typeface="Calibri"/>
                <a:ea typeface="Calibri"/>
                <a:cs typeface="Calibri"/>
                <a:sym typeface="Calibri"/>
              </a:rPr>
              <a:t>, etc.)</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Must be, since C code decomposes into assembly!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 single line of C may break up into several lines of </a:t>
            </a:r>
            <a:r>
              <a:rPr lang="en-US"/>
              <a:t>RISCV</a:t>
            </a:r>
            <a:endParaRPr sz="2800" b="0" i="0" u="none" strike="noStrike" cap="none">
              <a:solidFill>
                <a:schemeClr val="dk1"/>
              </a:solidFill>
              <a:latin typeface="Calibri"/>
              <a:ea typeface="Calibri"/>
              <a:cs typeface="Calibri"/>
              <a:sym typeface="Calibri"/>
            </a:endParaRPr>
          </a:p>
        </p:txBody>
      </p:sp>
      <p:sp>
        <p:nvSpPr>
          <p:cNvPr id="357" name="Google Shape;35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15</a:t>
            </a:fld>
            <a:endParaRPr sz="1200">
              <a:solidFill>
                <a:srgbClr val="888888"/>
              </a:solidFill>
              <a:latin typeface="Calibri"/>
              <a:ea typeface="Calibri"/>
              <a:cs typeface="Calibri"/>
              <a:sym typeface="Calibri"/>
            </a:endParaRPr>
          </a:p>
        </p:txBody>
      </p:sp>
      <p:sp>
        <p:nvSpPr>
          <p:cNvPr id="358" name="Google Shape;358;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59" name="Google Shape;359;p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2236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Example</a:t>
            </a:r>
            <a:endParaRPr sz="4400" b="0" i="0" u="none" strike="noStrike" cap="none">
              <a:solidFill>
                <a:schemeClr val="accent1"/>
              </a:solidFill>
              <a:latin typeface="Calibri"/>
              <a:ea typeface="Calibri"/>
              <a:cs typeface="Calibri"/>
              <a:sym typeface="Calibri"/>
            </a:endParaRPr>
          </a:p>
        </p:txBody>
      </p:sp>
      <p:sp>
        <p:nvSpPr>
          <p:cNvPr id="365" name="Google Shape;365;p35"/>
          <p:cNvSpPr txBox="1">
            <a:spLocks noGrp="1"/>
          </p:cNvSpPr>
          <p:nvPr>
            <p:ph type="body" idx="1"/>
          </p:nvPr>
        </p:nvSpPr>
        <p:spPr>
          <a:xfrm>
            <a:off x="457200" y="1600200"/>
            <a:ext cx="8229600" cy="48441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Your very first instructions!</a:t>
            </a:r>
            <a:br>
              <a:rPr lang="en-US" sz="32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(assume here that the variables </a:t>
            </a:r>
            <a:r>
              <a:rPr lang="en-US" sz="2400" b="0" i="0" u="none" strike="noStrike" cap="none">
                <a:solidFill>
                  <a:schemeClr val="dk1"/>
                </a:solidFill>
                <a:latin typeface="Courier New"/>
                <a:ea typeface="Courier New"/>
                <a:cs typeface="Courier New"/>
                <a:sym typeface="Courier New"/>
              </a:rPr>
              <a:t>a</a:t>
            </a:r>
            <a:r>
              <a:rPr lang="en-US" sz="24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ourier New"/>
                <a:ea typeface="Courier New"/>
                <a:cs typeface="Courier New"/>
                <a:sym typeface="Courier New"/>
              </a:rPr>
              <a:t>b</a:t>
            </a:r>
            <a:r>
              <a:rPr lang="en-US" sz="2400" b="0" i="0" u="none" strike="noStrike" cap="none">
                <a:solidFill>
                  <a:schemeClr val="dk1"/>
                </a:solidFill>
                <a:latin typeface="Calibri"/>
                <a:ea typeface="Calibri"/>
                <a:cs typeface="Calibri"/>
                <a:sym typeface="Calibri"/>
              </a:rPr>
              <a:t>, and </a:t>
            </a:r>
            <a:r>
              <a:rPr lang="en-US" sz="2400" b="0" i="0" u="none" strike="noStrike" cap="none">
                <a:solidFill>
                  <a:schemeClr val="dk1"/>
                </a:solidFill>
                <a:latin typeface="Courier New"/>
                <a:ea typeface="Courier New"/>
                <a:cs typeface="Courier New"/>
                <a:sym typeface="Courier New"/>
              </a:rPr>
              <a:t>c</a:t>
            </a:r>
            <a:r>
              <a:rPr lang="en-US" sz="2400" b="0" i="0" u="none" strike="noStrike" cap="none">
                <a:solidFill>
                  <a:schemeClr val="dk1"/>
                </a:solidFill>
                <a:latin typeface="Calibri"/>
                <a:ea typeface="Calibri"/>
                <a:cs typeface="Calibri"/>
                <a:sym typeface="Calibri"/>
              </a:rPr>
              <a:t> are assigned to registers </a:t>
            </a:r>
            <a:r>
              <a:rPr lang="en-US" sz="2400" b="0" i="0" u="none" strike="noStrike" cap="none">
                <a:solidFill>
                  <a:schemeClr val="dk1"/>
                </a:solidFill>
                <a:latin typeface="Courier New"/>
                <a:ea typeface="Courier New"/>
                <a:cs typeface="Courier New"/>
                <a:sym typeface="Courier New"/>
              </a:rPr>
              <a:t>s1</a:t>
            </a:r>
            <a:r>
              <a:rPr lang="en-US" sz="24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ourier New"/>
                <a:ea typeface="Courier New"/>
                <a:cs typeface="Courier New"/>
                <a:sym typeface="Courier New"/>
              </a:rPr>
              <a:t>s2</a:t>
            </a:r>
            <a:r>
              <a:rPr lang="en-US" sz="2400" b="0" i="0" u="none" strike="noStrike" cap="none">
                <a:solidFill>
                  <a:schemeClr val="dk1"/>
                </a:solidFill>
                <a:latin typeface="Calibri"/>
                <a:ea typeface="Calibri"/>
                <a:cs typeface="Calibri"/>
                <a:sym typeface="Calibri"/>
              </a:rPr>
              <a:t>, and </a:t>
            </a:r>
            <a:r>
              <a:rPr lang="en-US" sz="2400" b="0" i="0" u="none" strike="noStrike" cap="none">
                <a:solidFill>
                  <a:schemeClr val="dk1"/>
                </a:solidFill>
                <a:latin typeface="Courier New"/>
                <a:ea typeface="Courier New"/>
                <a:cs typeface="Courier New"/>
                <a:sym typeface="Courier New"/>
              </a:rPr>
              <a:t>s3</a:t>
            </a:r>
            <a:r>
              <a:rPr lang="en-US" sz="2400" b="0" i="0" u="none" strike="noStrike" cap="none">
                <a:solidFill>
                  <a:schemeClr val="dk1"/>
                </a:solidFill>
                <a:latin typeface="Calibri"/>
                <a:ea typeface="Calibri"/>
                <a:cs typeface="Calibri"/>
                <a:sym typeface="Calibri"/>
              </a:rPr>
              <a:t>, respectively)</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Integer Addition</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add</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a:t>
            </a:r>
            <a:r>
              <a:rPr lang="en-US"/>
              <a:t>		</a:t>
            </a:r>
            <a:r>
              <a:rPr lang="en-US" sz="2800" b="0" i="0" u="none" strike="noStrike" cap="none">
                <a:solidFill>
                  <a:schemeClr val="dk1"/>
                </a:solidFill>
                <a:latin typeface="Courier New"/>
                <a:ea typeface="Courier New"/>
                <a:cs typeface="Courier New"/>
                <a:sym typeface="Courier New"/>
              </a:rPr>
              <a:t>a = b + c</a:t>
            </a:r>
            <a:endParaRPr/>
          </a:p>
          <a:p>
            <a:pPr marL="742950" marR="0" lvl="1" indent="-285750" algn="l" rtl="0">
              <a:spcBef>
                <a:spcPts val="560"/>
              </a:spcBef>
              <a:spcAft>
                <a:spcPts val="0"/>
              </a:spcAft>
              <a:buClr>
                <a:schemeClr val="dk1"/>
              </a:buClr>
              <a:buSzPts val="2800"/>
              <a:buFont typeface="Arial"/>
              <a:buChar char="–"/>
            </a:pPr>
            <a:r>
              <a:rPr lang="en-US"/>
              <a:t>RISCV</a:t>
            </a:r>
            <a:r>
              <a:rPr lang="en-US" sz="28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ourier New"/>
                <a:ea typeface="Courier New"/>
                <a:cs typeface="Courier New"/>
                <a:sym typeface="Courier New"/>
              </a:rPr>
              <a:t>add  s1, s2, s3</a:t>
            </a:r>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Integer Subtraction</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sub</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		</a:t>
            </a:r>
            <a:r>
              <a:rPr lang="en-US" sz="2800" b="0" i="0" u="none" strike="noStrike" cap="none">
                <a:solidFill>
                  <a:schemeClr val="dk1"/>
                </a:solidFill>
                <a:latin typeface="Courier New"/>
                <a:ea typeface="Courier New"/>
                <a:cs typeface="Courier New"/>
                <a:sym typeface="Courier New"/>
              </a:rPr>
              <a:t>a = b - c</a:t>
            </a:r>
            <a:endParaRPr/>
          </a:p>
          <a:p>
            <a:pPr marL="742950" marR="0" lvl="1" indent="-285750" algn="l" rtl="0">
              <a:spcBef>
                <a:spcPts val="560"/>
              </a:spcBef>
              <a:spcAft>
                <a:spcPts val="0"/>
              </a:spcAft>
              <a:buClr>
                <a:schemeClr val="dk1"/>
              </a:buClr>
              <a:buSzPts val="2800"/>
              <a:buFont typeface="Arial"/>
              <a:buChar char="–"/>
            </a:pPr>
            <a:r>
              <a:rPr lang="en-US"/>
              <a:t>RISCV</a:t>
            </a:r>
            <a:r>
              <a:rPr lang="en-US" sz="28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ourier New"/>
                <a:ea typeface="Courier New"/>
                <a:cs typeface="Courier New"/>
                <a:sym typeface="Courier New"/>
              </a:rPr>
              <a:t>sub  s1, s2, s3</a:t>
            </a:r>
            <a:endParaRPr sz="2800" b="0" i="0" u="none" strike="noStrike" cap="none">
              <a:solidFill>
                <a:schemeClr val="dk1"/>
              </a:solidFill>
              <a:latin typeface="Courier New"/>
              <a:ea typeface="Courier New"/>
              <a:cs typeface="Courier New"/>
              <a:sym typeface="Courier New"/>
            </a:endParaRPr>
          </a:p>
        </p:txBody>
      </p:sp>
      <p:sp>
        <p:nvSpPr>
          <p:cNvPr id="366" name="Google Shape;36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16</a:t>
            </a:fld>
            <a:endParaRPr sz="1200">
              <a:solidFill>
                <a:srgbClr val="888888"/>
              </a:solidFill>
              <a:latin typeface="Calibri"/>
              <a:ea typeface="Calibri"/>
              <a:cs typeface="Calibri"/>
              <a:sym typeface="Calibri"/>
            </a:endParaRPr>
          </a:p>
        </p:txBody>
      </p:sp>
      <p:sp>
        <p:nvSpPr>
          <p:cNvPr id="367" name="Google Shape;367;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68" name="Google Shape;368;p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24802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Instructions Example</a:t>
            </a:r>
            <a:endParaRPr sz="4400" b="0" i="0" u="none" strike="noStrike" cap="none">
              <a:solidFill>
                <a:schemeClr val="accent1"/>
              </a:solidFill>
              <a:latin typeface="Calibri"/>
              <a:ea typeface="Calibri"/>
              <a:cs typeface="Calibri"/>
              <a:sym typeface="Calibri"/>
            </a:endParaRPr>
          </a:p>
        </p:txBody>
      </p:sp>
      <p:sp>
        <p:nvSpPr>
          <p:cNvPr id="376" name="Google Shape;37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17</a:t>
            </a:fld>
            <a:endParaRPr sz="1200">
              <a:solidFill>
                <a:srgbClr val="888888"/>
              </a:solidFill>
              <a:latin typeface="Calibri"/>
              <a:ea typeface="Calibri"/>
              <a:cs typeface="Calibri"/>
              <a:sym typeface="Calibri"/>
            </a:endParaRPr>
          </a:p>
        </p:txBody>
      </p:sp>
      <p:grpSp>
        <p:nvGrpSpPr>
          <p:cNvPr id="377" name="Google Shape;377;p36"/>
          <p:cNvGrpSpPr/>
          <p:nvPr/>
        </p:nvGrpSpPr>
        <p:grpSpPr>
          <a:xfrm>
            <a:off x="6335490" y="3940629"/>
            <a:ext cx="2808639" cy="1613142"/>
            <a:chOff x="6335490" y="3940629"/>
            <a:chExt cx="2808639" cy="1613142"/>
          </a:xfrm>
        </p:grpSpPr>
        <p:cxnSp>
          <p:nvCxnSpPr>
            <p:cNvPr id="378" name="Google Shape;378;p36"/>
            <p:cNvCxnSpPr/>
            <p:nvPr/>
          </p:nvCxnSpPr>
          <p:spPr>
            <a:xfrm>
              <a:off x="6335490" y="3940629"/>
              <a:ext cx="10800" cy="1589400"/>
            </a:xfrm>
            <a:prstGeom prst="straightConnector1">
              <a:avLst/>
            </a:prstGeom>
            <a:noFill/>
            <a:ln w="25400" cap="flat" cmpd="sng">
              <a:solidFill>
                <a:schemeClr val="dk1"/>
              </a:solidFill>
              <a:prstDash val="solid"/>
              <a:round/>
              <a:headEnd type="none" w="sm" len="sm"/>
              <a:tailEnd type="stealth" w="med" len="med"/>
            </a:ln>
          </p:spPr>
        </p:cxnSp>
        <p:sp>
          <p:nvSpPr>
            <p:cNvPr id="379" name="Google Shape;379;p36"/>
            <p:cNvSpPr txBox="1"/>
            <p:nvPr/>
          </p:nvSpPr>
          <p:spPr>
            <a:xfrm>
              <a:off x="6379029" y="3984171"/>
              <a:ext cx="27651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Ordering of instructions matters (must follow order of operations)</a:t>
              </a:r>
              <a:endParaRPr sz="2400">
                <a:solidFill>
                  <a:schemeClr val="dk1"/>
                </a:solidFill>
                <a:latin typeface="Calibri"/>
                <a:ea typeface="Calibri"/>
                <a:cs typeface="Calibri"/>
                <a:sym typeface="Calibri"/>
              </a:endParaRPr>
            </a:p>
          </p:txBody>
        </p:sp>
      </p:grpSp>
      <p:grpSp>
        <p:nvGrpSpPr>
          <p:cNvPr id="380" name="Google Shape;380;p36"/>
          <p:cNvGrpSpPr/>
          <p:nvPr/>
        </p:nvGrpSpPr>
        <p:grpSpPr>
          <a:xfrm>
            <a:off x="4375971" y="5573379"/>
            <a:ext cx="4767900" cy="657750"/>
            <a:chOff x="4375971" y="5573379"/>
            <a:chExt cx="4767900" cy="657750"/>
          </a:xfrm>
        </p:grpSpPr>
        <p:cxnSp>
          <p:nvCxnSpPr>
            <p:cNvPr id="381" name="Google Shape;381;p36"/>
            <p:cNvCxnSpPr/>
            <p:nvPr/>
          </p:nvCxnSpPr>
          <p:spPr>
            <a:xfrm rot="10800000">
              <a:off x="5355814" y="5595258"/>
              <a:ext cx="348300" cy="304800"/>
            </a:xfrm>
            <a:prstGeom prst="straightConnector1">
              <a:avLst/>
            </a:prstGeom>
            <a:noFill/>
            <a:ln w="25400" cap="flat" cmpd="sng">
              <a:solidFill>
                <a:schemeClr val="dk1"/>
              </a:solidFill>
              <a:prstDash val="solid"/>
              <a:round/>
              <a:headEnd type="none" w="sm" len="sm"/>
              <a:tailEnd type="stealth" w="med" len="med"/>
            </a:ln>
          </p:spPr>
        </p:cxnSp>
        <p:sp>
          <p:nvSpPr>
            <p:cNvPr id="382" name="Google Shape;382;p36"/>
            <p:cNvSpPr txBox="1"/>
            <p:nvPr/>
          </p:nvSpPr>
          <p:spPr>
            <a:xfrm>
              <a:off x="5660571" y="5769429"/>
              <a:ext cx="34833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Utilize temporary registers</a:t>
              </a:r>
              <a:endParaRPr sz="2400">
                <a:solidFill>
                  <a:schemeClr val="dk1"/>
                </a:solidFill>
                <a:latin typeface="Calibri"/>
                <a:ea typeface="Calibri"/>
                <a:cs typeface="Calibri"/>
                <a:sym typeface="Calibri"/>
              </a:endParaRPr>
            </a:p>
          </p:txBody>
        </p:sp>
        <p:cxnSp>
          <p:nvCxnSpPr>
            <p:cNvPr id="383" name="Google Shape;383;p36"/>
            <p:cNvCxnSpPr>
              <a:stCxn id="382" idx="1"/>
            </p:cNvCxnSpPr>
            <p:nvPr/>
          </p:nvCxnSpPr>
          <p:spPr>
            <a:xfrm rot="10800000">
              <a:off x="4375971" y="5573379"/>
              <a:ext cx="1284600" cy="426900"/>
            </a:xfrm>
            <a:prstGeom prst="straightConnector1">
              <a:avLst/>
            </a:prstGeom>
            <a:noFill/>
            <a:ln w="25400" cap="flat" cmpd="sng">
              <a:solidFill>
                <a:schemeClr val="dk1"/>
              </a:solidFill>
              <a:prstDash val="solid"/>
              <a:round/>
              <a:headEnd type="none" w="sm" len="sm"/>
              <a:tailEnd type="stealth" w="med" len="med"/>
            </a:ln>
          </p:spPr>
        </p:cxnSp>
      </p:grpSp>
      <p:sp>
        <p:nvSpPr>
          <p:cNvPr id="384" name="Google Shape;384;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85" name="Google Shape;385;p36"/>
          <p:cNvSpPr txBox="1"/>
          <p:nvPr/>
        </p:nvSpPr>
        <p:spPr>
          <a:xfrm>
            <a:off x="880950" y="1287575"/>
            <a:ext cx="7576500" cy="4285800"/>
          </a:xfrm>
          <a:prstGeom prst="rect">
            <a:avLst/>
          </a:prstGeom>
          <a:noFill/>
          <a:ln>
            <a:noFill/>
          </a:ln>
        </p:spPr>
        <p:txBody>
          <a:bodyPr spcFirstLastPara="1" wrap="square" lIns="91425" tIns="91425" rIns="91425" bIns="91425" anchor="ctr" anchorCtr="0">
            <a:noAutofit/>
          </a:bodyPr>
          <a:lstStyle/>
          <a:p>
            <a:pPr marL="342900" lvl="0" indent="-342900" algn="l" rtl="0">
              <a:spcBef>
                <a:spcPts val="0"/>
              </a:spcBef>
              <a:spcAft>
                <a:spcPts val="0"/>
              </a:spcAft>
              <a:buClr>
                <a:schemeClr val="dk1"/>
              </a:buClr>
              <a:buSzPts val="3200"/>
              <a:buChar char="•"/>
            </a:pPr>
            <a:r>
              <a:rPr lang="en-US" sz="3200">
                <a:solidFill>
                  <a:schemeClr val="dk1"/>
                </a:solidFill>
                <a:latin typeface="Calibri"/>
                <a:ea typeface="Calibri"/>
                <a:cs typeface="Calibri"/>
                <a:sym typeface="Calibri"/>
              </a:rPr>
              <a:t>Suppose </a:t>
            </a:r>
            <a:r>
              <a:rPr lang="en-US" sz="3200">
                <a:solidFill>
                  <a:schemeClr val="dk1"/>
                </a:solidFill>
                <a:latin typeface="Courier New"/>
                <a:ea typeface="Courier New"/>
                <a:cs typeface="Courier New"/>
                <a:sym typeface="Courier New"/>
              </a:rPr>
              <a:t>a</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s0,b</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s1,c</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s2,d</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s3</a:t>
            </a:r>
            <a:r>
              <a:rPr lang="en-US" sz="3200">
                <a:solidFill>
                  <a:schemeClr val="dk1"/>
                </a:solidFill>
                <a:latin typeface="Calibri"/>
                <a:ea typeface="Calibri"/>
                <a:cs typeface="Calibri"/>
                <a:sym typeface="Calibri"/>
              </a:rPr>
              <a:t> and </a:t>
            </a:r>
            <a:r>
              <a:rPr lang="en-US" sz="3200">
                <a:solidFill>
                  <a:schemeClr val="dk1"/>
                </a:solidFill>
                <a:latin typeface="Courier New"/>
                <a:ea typeface="Courier New"/>
                <a:cs typeface="Courier New"/>
                <a:sym typeface="Courier New"/>
              </a:rPr>
              <a:t>e</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a:t>
            </a:r>
            <a:r>
              <a:rPr lang="en-US" sz="3200">
                <a:solidFill>
                  <a:schemeClr val="dk1"/>
                </a:solidFill>
                <a:latin typeface="Calibri"/>
                <a:ea typeface="Calibri"/>
                <a:cs typeface="Calibri"/>
                <a:sym typeface="Calibri"/>
              </a:rPr>
              <a:t> </a:t>
            </a:r>
            <a:r>
              <a:rPr lang="en-US" sz="3200">
                <a:solidFill>
                  <a:schemeClr val="dk1"/>
                </a:solidFill>
                <a:latin typeface="Courier New"/>
                <a:ea typeface="Courier New"/>
                <a:cs typeface="Courier New"/>
                <a:sym typeface="Courier New"/>
              </a:rPr>
              <a:t>s4</a:t>
            </a:r>
            <a:r>
              <a:rPr lang="en-US" sz="3200">
                <a:solidFill>
                  <a:schemeClr val="dk1"/>
                </a:solidFill>
                <a:latin typeface="Calibri"/>
                <a:ea typeface="Calibri"/>
                <a:cs typeface="Calibri"/>
                <a:sym typeface="Calibri"/>
              </a:rPr>
              <a:t>. Convert the following C statement to RISCV:</a:t>
            </a:r>
            <a:endParaRPr sz="3200">
              <a:solidFill>
                <a:schemeClr val="dk1"/>
              </a:solidFill>
              <a:latin typeface="Calibri"/>
              <a:ea typeface="Calibri"/>
              <a:cs typeface="Calibri"/>
              <a:sym typeface="Calibri"/>
            </a:endParaRPr>
          </a:p>
          <a:p>
            <a:pPr marL="457200" lvl="0" indent="457200" algn="l" rtl="0">
              <a:spcBef>
                <a:spcPts val="0"/>
              </a:spcBef>
              <a:spcAft>
                <a:spcPts val="0"/>
              </a:spcAft>
              <a:buNone/>
            </a:pPr>
            <a:r>
              <a:rPr lang="en-US" sz="3200">
                <a:solidFill>
                  <a:schemeClr val="dk1"/>
                </a:solidFill>
                <a:latin typeface="Courier New"/>
                <a:ea typeface="Courier New"/>
                <a:cs typeface="Courier New"/>
                <a:sym typeface="Courier New"/>
              </a:rPr>
              <a:t>a = (b + c) - (d + e);</a:t>
            </a:r>
            <a:endParaRPr sz="3200">
              <a:solidFill>
                <a:schemeClr val="dk1"/>
              </a:solidFill>
              <a:latin typeface="Courier New"/>
              <a:ea typeface="Courier New"/>
              <a:cs typeface="Courier New"/>
              <a:sym typeface="Courier New"/>
            </a:endParaRPr>
          </a:p>
          <a:p>
            <a:pPr marL="457200" lvl="0" indent="0" algn="l" rtl="0">
              <a:spcBef>
                <a:spcPts val="0"/>
              </a:spcBef>
              <a:spcAft>
                <a:spcPts val="0"/>
              </a:spcAft>
              <a:buNone/>
            </a:pPr>
            <a:endParaRPr sz="3200">
              <a:solidFill>
                <a:schemeClr val="dk1"/>
              </a:solidFill>
              <a:latin typeface="Courier New"/>
              <a:ea typeface="Courier New"/>
              <a:cs typeface="Courier New"/>
              <a:sym typeface="Courier New"/>
            </a:endParaRPr>
          </a:p>
          <a:p>
            <a:pPr marL="457200" lvl="0" indent="457200" algn="l" rtl="0">
              <a:spcBef>
                <a:spcPts val="0"/>
              </a:spcBef>
              <a:spcAft>
                <a:spcPts val="0"/>
              </a:spcAft>
              <a:buClr>
                <a:schemeClr val="dk1"/>
              </a:buClr>
              <a:buSzPts val="1100"/>
              <a:buFont typeface="Arial"/>
              <a:buNone/>
            </a:pPr>
            <a:r>
              <a:rPr lang="en-US" sz="3200">
                <a:solidFill>
                  <a:srgbClr val="FF0000"/>
                </a:solidFill>
                <a:latin typeface="Courier New"/>
                <a:ea typeface="Courier New"/>
                <a:cs typeface="Courier New"/>
                <a:sym typeface="Courier New"/>
              </a:rPr>
              <a:t>add t1, s3, s4</a:t>
            </a:r>
            <a:endParaRPr sz="3200">
              <a:solidFill>
                <a:srgbClr val="FF0000"/>
              </a:solidFill>
              <a:latin typeface="Courier New"/>
              <a:ea typeface="Courier New"/>
              <a:cs typeface="Courier New"/>
              <a:sym typeface="Courier New"/>
            </a:endParaRPr>
          </a:p>
          <a:p>
            <a:pPr marL="457200" lvl="0" indent="457200" algn="l" rtl="0">
              <a:spcBef>
                <a:spcPts val="0"/>
              </a:spcBef>
              <a:spcAft>
                <a:spcPts val="0"/>
              </a:spcAft>
              <a:buClr>
                <a:schemeClr val="dk1"/>
              </a:buClr>
              <a:buSzPts val="1100"/>
              <a:buFont typeface="Arial"/>
              <a:buNone/>
            </a:pPr>
            <a:r>
              <a:rPr lang="en-US" sz="3200">
                <a:solidFill>
                  <a:srgbClr val="FF0000"/>
                </a:solidFill>
                <a:latin typeface="Courier New"/>
                <a:ea typeface="Courier New"/>
                <a:cs typeface="Courier New"/>
                <a:sym typeface="Courier New"/>
              </a:rPr>
              <a:t>add t2, s1, s2</a:t>
            </a:r>
            <a:endParaRPr sz="3200">
              <a:solidFill>
                <a:srgbClr val="FF0000"/>
              </a:solidFill>
              <a:latin typeface="Courier New"/>
              <a:ea typeface="Courier New"/>
              <a:cs typeface="Courier New"/>
              <a:sym typeface="Courier New"/>
            </a:endParaRPr>
          </a:p>
          <a:p>
            <a:pPr marL="457200" lvl="0" indent="457200" algn="l" rtl="0">
              <a:spcBef>
                <a:spcPts val="0"/>
              </a:spcBef>
              <a:spcAft>
                <a:spcPts val="0"/>
              </a:spcAft>
              <a:buNone/>
            </a:pPr>
            <a:r>
              <a:rPr lang="en-US" sz="3200">
                <a:solidFill>
                  <a:srgbClr val="FF0000"/>
                </a:solidFill>
                <a:latin typeface="Courier New"/>
                <a:ea typeface="Courier New"/>
                <a:cs typeface="Courier New"/>
                <a:sym typeface="Courier New"/>
              </a:rPr>
              <a:t>sub s0, t2, t1</a:t>
            </a:r>
            <a:endParaRPr sz="3200">
              <a:solidFill>
                <a:srgbClr val="FF0000"/>
              </a:solidFill>
              <a:latin typeface="Courier New"/>
              <a:ea typeface="Courier New"/>
              <a:cs typeface="Courier New"/>
              <a:sym typeface="Courier New"/>
            </a:endParaRPr>
          </a:p>
        </p:txBody>
      </p:sp>
      <p:sp>
        <p:nvSpPr>
          <p:cNvPr id="386" name="Google Shape;386;p3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8696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a:xfrm>
            <a:off x="685800" y="507653"/>
            <a:ext cx="4529138" cy="699194"/>
          </a:xfrm>
          <a:ln/>
        </p:spPr>
        <p:txBody>
          <a:bodyPr/>
          <a:lstStyle/>
          <a:p>
            <a:r>
              <a:rPr lang="en-US" dirty="0"/>
              <a:t>Assembly Instructions</a:t>
            </a:r>
          </a:p>
        </p:txBody>
      </p:sp>
      <p:sp>
        <p:nvSpPr>
          <p:cNvPr id="24582" name="Rectangle 6"/>
          <p:cNvSpPr>
            <a:spLocks noGrp="1" noChangeArrowheads="1"/>
          </p:cNvSpPr>
          <p:nvPr>
            <p:ph type="body" idx="1"/>
          </p:nvPr>
        </p:nvSpPr>
        <p:spPr>
          <a:xfrm>
            <a:off x="400792" y="1381991"/>
            <a:ext cx="8458200" cy="4286250"/>
          </a:xfrm>
          <a:ln/>
        </p:spPr>
        <p:txBody>
          <a:bodyPr/>
          <a:lstStyle/>
          <a:p>
            <a:pPr marL="100013" indent="-100013">
              <a:spcBef>
                <a:spcPct val="0"/>
              </a:spcBef>
            </a:pPr>
            <a:r>
              <a:rPr lang="en-US" dirty="0"/>
              <a:t>In assembly language, each statement (called an </a:t>
            </a:r>
            <a:r>
              <a:rPr lang="en-US" u="sng" dirty="0">
                <a:solidFill>
                  <a:srgbClr val="063DE8"/>
                </a:solidFill>
              </a:rPr>
              <a:t>Instruction</a:t>
            </a:r>
            <a:r>
              <a:rPr lang="en-US" dirty="0"/>
              <a:t>), executes exactly one of a short list of simple commands</a:t>
            </a:r>
          </a:p>
          <a:p>
            <a:pPr marL="100013" indent="-100013"/>
            <a:r>
              <a:rPr lang="en-US" dirty="0"/>
              <a:t>Unlike in C (and most other High Level Languages), each line of assembly code contains at most 1 instruction</a:t>
            </a:r>
          </a:p>
          <a:p>
            <a:pPr marL="100013" indent="-100013"/>
            <a:r>
              <a:rPr lang="en-US" dirty="0"/>
              <a:t>Instructions are related to operations (=, +, -, *, /) in C or Java</a:t>
            </a:r>
          </a:p>
          <a:p>
            <a:pPr marL="100013" indent="-100013">
              <a:buClr>
                <a:srgbClr val="800080"/>
              </a:buClr>
            </a:pPr>
            <a:r>
              <a:rPr lang="en-US" dirty="0">
                <a:solidFill>
                  <a:srgbClr val="800080"/>
                </a:solidFill>
              </a:rPr>
              <a:t>Ok, enough already…</a:t>
            </a:r>
            <a:r>
              <a:rPr lang="en-US" dirty="0" err="1">
                <a:solidFill>
                  <a:srgbClr val="800080"/>
                </a:solidFill>
              </a:rPr>
              <a:t>gimme</a:t>
            </a:r>
            <a:r>
              <a:rPr lang="en-US" dirty="0">
                <a:solidFill>
                  <a:srgbClr val="800080"/>
                </a:solidFill>
              </a:rPr>
              <a:t> my RV32!</a:t>
            </a:r>
          </a:p>
        </p:txBody>
      </p:sp>
      <p:sp>
        <p:nvSpPr>
          <p:cNvPr id="2" name="Slide Number Placeholder 1">
            <a:extLst>
              <a:ext uri="{FF2B5EF4-FFF2-40B4-BE49-F238E27FC236}">
                <a16:creationId xmlns:a16="http://schemas.microsoft.com/office/drawing/2014/main" id="{4A05EE49-FF8B-4A4A-BA71-2237578AD4F1}"/>
              </a:ext>
            </a:extLst>
          </p:cNvPr>
          <p:cNvSpPr>
            <a:spLocks noGrp="1"/>
          </p:cNvSpPr>
          <p:nvPr>
            <p:ph type="sldNum" sz="quarter" idx="10"/>
          </p:nvPr>
        </p:nvSpPr>
        <p:spPr/>
        <p:txBody>
          <a:bodyPr/>
          <a:lstStyle/>
          <a:p>
            <a:fld id="{2D011864-6A66-40DB-AE45-3F49E206A411}" type="slidenum">
              <a:rPr lang="en-US" smtClean="0"/>
              <a:t>18</a:t>
            </a:fld>
            <a:endParaRPr lang="en-US"/>
          </a:p>
        </p:txBody>
      </p:sp>
    </p:spTree>
    <p:extLst>
      <p:ext uri="{BB962C8B-B14F-4D97-AF65-F5344CB8AC3E}">
        <p14:creationId xmlns:p14="http://schemas.microsoft.com/office/powerpoint/2010/main" val="378321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RISC V Assembly “Data Types”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r>
              <a:rPr lang="en-US" sz="2400" dirty="0"/>
              <a:t>Integral data of 1, 2, 4, or 8 bytes </a:t>
            </a:r>
            <a:r>
              <a:rPr lang="en-US" sz="2400" b="1" dirty="0"/>
              <a:t>(we focus on 4 bytes)</a:t>
            </a:r>
          </a:p>
          <a:p>
            <a:pPr lvl="1"/>
            <a:r>
              <a:rPr lang="en-US" sz="2000" dirty="0"/>
              <a:t>Data values</a:t>
            </a:r>
          </a:p>
          <a:p>
            <a:pPr lvl="1"/>
            <a:r>
              <a:rPr lang="en-US" sz="2000" dirty="0"/>
              <a:t>Addresses</a:t>
            </a:r>
          </a:p>
          <a:p>
            <a:r>
              <a:rPr lang="en-US" sz="2400" dirty="0"/>
              <a:t>Floating point data of 4, 8, 10 or 2x8 or 4x4 or 8x2</a:t>
            </a:r>
          </a:p>
          <a:p>
            <a:pPr lvl="1"/>
            <a:r>
              <a:rPr lang="en-US" sz="2000" dirty="0"/>
              <a:t>Different registers for those (</a:t>
            </a:r>
            <a:r>
              <a:rPr lang="en-US" sz="2000" i="1" dirty="0"/>
              <a:t>e.g.</a:t>
            </a:r>
            <a:r>
              <a:rPr lang="en-US" sz="2000" dirty="0"/>
              <a:t> </a:t>
            </a:r>
            <a:r>
              <a:rPr lang="en-US" sz="2000" dirty="0">
                <a:latin typeface="Courier New" panose="02070309020205020404" pitchFamily="49" charset="0"/>
                <a:ea typeface="Anonymous Pro" charset="0"/>
                <a:cs typeface="Courier New" panose="02070309020205020404" pitchFamily="49" charset="0"/>
              </a:rPr>
              <a:t>%f0</a:t>
            </a:r>
            <a:r>
              <a:rPr lang="en-US" sz="2000" dirty="0">
                <a:latin typeface="Calibri" charset="0"/>
                <a:ea typeface="Calibri" charset="0"/>
                <a:cs typeface="Calibri" charset="0"/>
              </a:rPr>
              <a:t>, </a:t>
            </a:r>
            <a:r>
              <a:rPr lang="en-US" sz="2000" dirty="0">
                <a:latin typeface="Courier New" panose="02070309020205020404" pitchFamily="49" charset="0"/>
                <a:ea typeface="Anonymous Pro" charset="0"/>
                <a:cs typeface="Courier New" panose="02070309020205020404" pitchFamily="49" charset="0"/>
              </a:rPr>
              <a:t>%f31</a:t>
            </a:r>
            <a:r>
              <a:rPr lang="en-US" sz="2000" dirty="0"/>
              <a:t>)</a:t>
            </a:r>
          </a:p>
          <a:p>
            <a:endParaRPr lang="en-US" sz="2400" dirty="0"/>
          </a:p>
          <a:p>
            <a:r>
              <a:rPr lang="en-US" sz="2400" dirty="0"/>
              <a:t>No aggregate types such as arrays or structures</a:t>
            </a:r>
          </a:p>
          <a:p>
            <a:pPr lvl="1"/>
            <a:r>
              <a:rPr lang="en-US" sz="2000" dirty="0"/>
              <a:t>Just contiguously allocated bytes in memory</a:t>
            </a:r>
          </a:p>
          <a:p>
            <a:r>
              <a:rPr lang="en-US" sz="2400" dirty="0"/>
              <a:t>“AT&amp;T”: used by our course, slides, textbook, gnu tools, …</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19</a:t>
            </a:fld>
            <a:endParaRPr lang="en-US"/>
          </a:p>
        </p:txBody>
      </p:sp>
      <p:grpSp>
        <p:nvGrpSpPr>
          <p:cNvPr id="6" name="Group 5"/>
          <p:cNvGrpSpPr/>
          <p:nvPr/>
        </p:nvGrpSpPr>
        <p:grpSpPr>
          <a:xfrm>
            <a:off x="6991738" y="2606040"/>
            <a:ext cx="1733822" cy="1097280"/>
            <a:chOff x="6991738" y="2606040"/>
            <a:chExt cx="1733822" cy="1097280"/>
          </a:xfrm>
        </p:grpSpPr>
        <p:sp>
          <p:nvSpPr>
            <p:cNvPr id="2" name="Right Brace 1"/>
            <p:cNvSpPr/>
            <p:nvPr/>
          </p:nvSpPr>
          <p:spPr bwMode="auto">
            <a:xfrm>
              <a:off x="6991738" y="2606040"/>
              <a:ext cx="274320" cy="1097280"/>
            </a:xfrm>
            <a:prstGeom prst="righ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 name="TextBox 4"/>
            <p:cNvSpPr txBox="1"/>
            <p:nvPr/>
          </p:nvSpPr>
          <p:spPr>
            <a:xfrm>
              <a:off x="7266058" y="2800737"/>
              <a:ext cx="1459502" cy="707886"/>
            </a:xfrm>
            <a:prstGeom prst="rect">
              <a:avLst/>
            </a:prstGeom>
            <a:noFill/>
          </p:spPr>
          <p:txBody>
            <a:bodyPr wrap="none" rtlCol="0">
              <a:spAutoFit/>
            </a:bodyPr>
            <a:lstStyle/>
            <a:p>
              <a:r>
                <a:rPr lang="en-US" sz="2000" b="0" dirty="0">
                  <a:solidFill>
                    <a:srgbClr val="4B2A85"/>
                  </a:solidFill>
                  <a:latin typeface="Calibri" pitchFamily="34" charset="0"/>
                </a:rPr>
                <a:t>Not covered</a:t>
              </a:r>
            </a:p>
            <a:p>
              <a:r>
                <a:rPr lang="en-US" sz="2000" b="0" dirty="0">
                  <a:solidFill>
                    <a:srgbClr val="4B2A85"/>
                  </a:solidFill>
                  <a:latin typeface="Calibri" pitchFamily="34" charset="0"/>
                </a:rPr>
                <a:t>In 295</a:t>
              </a:r>
            </a:p>
          </p:txBody>
        </p:sp>
      </p:grpSp>
    </p:spTree>
    <p:extLst>
      <p:ext uri="{BB962C8B-B14F-4D97-AF65-F5344CB8AC3E}">
        <p14:creationId xmlns:p14="http://schemas.microsoft.com/office/powerpoint/2010/main" val="425890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228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a:solidFill>
                  <a:schemeClr val="accent1"/>
                </a:solidFill>
              </a:rPr>
              <a:t>sum.c</a:t>
            </a:r>
          </a:p>
        </p:txBody>
      </p:sp>
      <p:grpSp>
        <p:nvGrpSpPr>
          <p:cNvPr id="17" name="Group 16"/>
          <p:cNvGrpSpPr/>
          <p:nvPr/>
        </p:nvGrpSpPr>
        <p:grpSpPr>
          <a:xfrm>
            <a:off x="1168746" y="939225"/>
            <a:ext cx="2641254" cy="1482272"/>
            <a:chOff x="1168746" y="939225"/>
            <a:chExt cx="2641254" cy="1482272"/>
          </a:xfrm>
        </p:grpSpPr>
        <p:sp>
          <p:nvSpPr>
            <p:cNvPr id="14" name="Rounded Rectangle 13"/>
            <p:cNvSpPr/>
            <p:nvPr>
              <p:custDataLst>
                <p:tags r:id="rId9"/>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a:solidFill>
                    <a:schemeClr val="accent1"/>
                  </a:solidFill>
                </a:rPr>
                <a:t>sum.s</a:t>
              </a:r>
              <a:endParaRPr lang="en-US" sz="2600" dirty="0">
                <a:solidFill>
                  <a:schemeClr val="accent1"/>
                </a:solidFill>
              </a:endParaRPr>
            </a:p>
          </p:txBody>
        </p:sp>
        <p:cxnSp>
          <p:nvCxnSpPr>
            <p:cNvPr id="19" name="Straight Arrow Connector 18"/>
            <p:cNvCxnSpPr/>
            <p:nvPr>
              <p:custDataLst>
                <p:tags r:id="rId10"/>
              </p:custDataLst>
            </p:nvPr>
          </p:nvCxnSpPr>
          <p:spPr>
            <a:xfrm>
              <a:off x="1524000" y="20404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68746" y="939225"/>
              <a:ext cx="1824538" cy="584775"/>
            </a:xfrm>
            <a:prstGeom prst="rect">
              <a:avLst/>
            </a:prstGeom>
            <a:noFill/>
          </p:spPr>
          <p:txBody>
            <a:bodyPr wrap="none" rtlCol="0">
              <a:spAutoFit/>
            </a:bodyPr>
            <a:lstStyle/>
            <a:p>
              <a:r>
                <a:rPr lang="en-US" sz="3200" dirty="0">
                  <a:solidFill>
                    <a:srgbClr val="FF0000"/>
                  </a:solidFill>
                </a:rPr>
                <a:t>Compiler</a:t>
              </a:r>
            </a:p>
          </p:txBody>
        </p:sp>
      </p:grpSp>
      <p:sp>
        <p:nvSpPr>
          <p:cNvPr id="31" name="TextBox 30"/>
          <p:cNvSpPr txBox="1"/>
          <p:nvPr/>
        </p:nvSpPr>
        <p:spPr>
          <a:xfrm>
            <a:off x="-35969" y="2421497"/>
            <a:ext cx="1824538" cy="1077218"/>
          </a:xfrm>
          <a:prstGeom prst="rect">
            <a:avLst/>
          </a:prstGeom>
          <a:noFill/>
        </p:spPr>
        <p:txBody>
          <a:bodyPr wrap="none" rtlCol="0">
            <a:spAutoFit/>
          </a:bodyPr>
          <a:lstStyle/>
          <a:p>
            <a:pPr algn="ctr"/>
            <a:r>
              <a:rPr lang="en-US" sz="3200" dirty="0">
                <a:solidFill>
                  <a:schemeClr val="accent1"/>
                </a:solidFill>
              </a:rPr>
              <a:t>C source</a:t>
            </a:r>
          </a:p>
          <a:p>
            <a:pPr algn="ctr"/>
            <a:r>
              <a:rPr lang="en-US" sz="3200" dirty="0">
                <a:solidFill>
                  <a:schemeClr val="accent1"/>
                </a:solidFill>
              </a:rPr>
              <a:t>files</a:t>
            </a:r>
          </a:p>
        </p:txBody>
      </p:sp>
      <p:sp>
        <p:nvSpPr>
          <p:cNvPr id="35" name="TextBox 34"/>
          <p:cNvSpPr txBox="1"/>
          <p:nvPr/>
        </p:nvSpPr>
        <p:spPr>
          <a:xfrm>
            <a:off x="2273537" y="2492488"/>
            <a:ext cx="1915909" cy="1077218"/>
          </a:xfrm>
          <a:prstGeom prst="rect">
            <a:avLst/>
          </a:prstGeom>
          <a:noFill/>
        </p:spPr>
        <p:txBody>
          <a:bodyPr wrap="none" rtlCol="0">
            <a:spAutoFit/>
          </a:bodyPr>
          <a:lstStyle/>
          <a:p>
            <a:pPr algn="ctr"/>
            <a:r>
              <a:rPr lang="en-US" sz="3200" dirty="0">
                <a:solidFill>
                  <a:schemeClr val="accent1"/>
                </a:solidFill>
              </a:rPr>
              <a:t>assembly</a:t>
            </a:r>
          </a:p>
          <a:p>
            <a:pPr algn="ctr"/>
            <a:r>
              <a:rPr lang="en-US" sz="3200" dirty="0">
                <a:solidFill>
                  <a:schemeClr val="accent1"/>
                </a:solidFill>
              </a:rPr>
              <a:t>files</a:t>
            </a:r>
          </a:p>
        </p:txBody>
      </p:sp>
      <p:grpSp>
        <p:nvGrpSpPr>
          <p:cNvPr id="18" name="Group 17"/>
          <p:cNvGrpSpPr/>
          <p:nvPr/>
        </p:nvGrpSpPr>
        <p:grpSpPr>
          <a:xfrm>
            <a:off x="3492941" y="939225"/>
            <a:ext cx="2872369" cy="2376018"/>
            <a:chOff x="3492941" y="939225"/>
            <a:chExt cx="2872369" cy="2376018"/>
          </a:xfrm>
        </p:grpSpPr>
        <p:cxnSp>
          <p:nvCxnSpPr>
            <p:cNvPr id="21" name="Straight Arrow Connector 20"/>
            <p:cNvCxnSpPr/>
            <p:nvPr>
              <p:custDataLst>
                <p:tags r:id="rId7"/>
              </p:custDataLst>
            </p:nvPr>
          </p:nvCxnSpPr>
          <p:spPr>
            <a:xfrm>
              <a:off x="3810000" y="19642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custDataLst>
                <p:tags r:id="rId8"/>
              </p:custDataLst>
            </p:nvPr>
          </p:nvSpPr>
          <p:spPr>
            <a:xfrm>
              <a:off x="4800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a:solidFill>
                    <a:schemeClr val="accent1"/>
                  </a:solidFill>
                </a:rPr>
                <a:t>sum.o</a:t>
              </a:r>
              <a:endParaRPr lang="en-US" sz="2600" dirty="0">
                <a:solidFill>
                  <a:schemeClr val="accent1"/>
                </a:solidFill>
              </a:endParaRPr>
            </a:p>
          </p:txBody>
        </p:sp>
        <p:sp>
          <p:nvSpPr>
            <p:cNvPr id="28" name="TextBox 27"/>
            <p:cNvSpPr txBox="1"/>
            <p:nvPr/>
          </p:nvSpPr>
          <p:spPr>
            <a:xfrm>
              <a:off x="3492941" y="939225"/>
              <a:ext cx="2121093" cy="584775"/>
            </a:xfrm>
            <a:prstGeom prst="rect">
              <a:avLst/>
            </a:prstGeom>
            <a:noFill/>
          </p:spPr>
          <p:txBody>
            <a:bodyPr wrap="none" rtlCol="0">
              <a:spAutoFit/>
            </a:bodyPr>
            <a:lstStyle/>
            <a:p>
              <a:r>
                <a:rPr lang="en-US" sz="3200" dirty="0">
                  <a:solidFill>
                    <a:schemeClr val="accent4"/>
                  </a:solidFill>
                </a:rPr>
                <a:t>Assembler</a:t>
              </a:r>
            </a:p>
          </p:txBody>
        </p:sp>
        <p:sp>
          <p:nvSpPr>
            <p:cNvPr id="36" name="TextBox 35"/>
            <p:cNvSpPr txBox="1"/>
            <p:nvPr/>
          </p:nvSpPr>
          <p:spPr>
            <a:xfrm>
              <a:off x="4790840" y="2730468"/>
              <a:ext cx="1574470" cy="584775"/>
            </a:xfrm>
            <a:prstGeom prst="rect">
              <a:avLst/>
            </a:prstGeom>
            <a:noFill/>
          </p:spPr>
          <p:txBody>
            <a:bodyPr wrap="none" rtlCol="0">
              <a:spAutoFit/>
            </a:bodyPr>
            <a:lstStyle/>
            <a:p>
              <a:r>
                <a:rPr lang="en-US" sz="3200" dirty="0" err="1">
                  <a:solidFill>
                    <a:schemeClr val="accent1"/>
                  </a:solidFill>
                </a:rPr>
                <a:t>obj</a:t>
              </a:r>
              <a:r>
                <a:rPr lang="en-US" sz="3200" dirty="0">
                  <a:solidFill>
                    <a:schemeClr val="accent1"/>
                  </a:solidFill>
                </a:rPr>
                <a:t> files</a:t>
              </a:r>
            </a:p>
          </p:txBody>
        </p:sp>
      </p:grpSp>
      <p:grpSp>
        <p:nvGrpSpPr>
          <p:cNvPr id="24" name="Group 23"/>
          <p:cNvGrpSpPr/>
          <p:nvPr/>
        </p:nvGrpSpPr>
        <p:grpSpPr>
          <a:xfrm>
            <a:off x="6035487" y="939225"/>
            <a:ext cx="3293291" cy="2091872"/>
            <a:chOff x="6035487" y="939225"/>
            <a:chExt cx="3293291" cy="2091872"/>
          </a:xfrm>
        </p:grpSpPr>
        <p:sp>
          <p:nvSpPr>
            <p:cNvPr id="29" name="Rounded Rectangle 28"/>
            <p:cNvSpPr/>
            <p:nvPr>
              <p:custDataLst>
                <p:tags r:id="rId5"/>
              </p:custDataLst>
            </p:nvPr>
          </p:nvSpPr>
          <p:spPr>
            <a:xfrm>
              <a:off x="7239000" y="2269097"/>
              <a:ext cx="1447800" cy="762000"/>
            </a:xfrm>
            <a:prstGeom prst="roundRect">
              <a:avLst/>
            </a:prstGeom>
            <a:ln w="28575">
              <a:solidFill>
                <a:schemeClr val="accent1"/>
              </a:solidFill>
            </a:ln>
          </p:spPr>
          <p:txBody>
            <a:bodyPr wrap="none" lIns="0" tIns="0" rIns="0" bIns="0" rtlCol="0" anchor="ctr">
              <a:noAutofit/>
            </a:bodyPr>
            <a:lstStyle/>
            <a:p>
              <a:pPr algn="ctr"/>
              <a:r>
                <a:rPr lang="en-US" sz="3200" dirty="0">
                  <a:solidFill>
                    <a:schemeClr val="accent1"/>
                  </a:solidFill>
                </a:rPr>
                <a:t>sum</a:t>
              </a:r>
            </a:p>
          </p:txBody>
        </p:sp>
        <p:cxnSp>
          <p:nvCxnSpPr>
            <p:cNvPr id="40" name="Straight Arrow Connector 39"/>
            <p:cNvCxnSpPr/>
            <p:nvPr>
              <p:custDataLst>
                <p:tags r:id="rId6"/>
              </p:custDataLst>
            </p:nvPr>
          </p:nvCxnSpPr>
          <p:spPr>
            <a:xfrm>
              <a:off x="6096000" y="2040497"/>
              <a:ext cx="1066800" cy="457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35487" y="939225"/>
              <a:ext cx="1300356" cy="584775"/>
            </a:xfrm>
            <a:prstGeom prst="rect">
              <a:avLst/>
            </a:prstGeom>
            <a:noFill/>
          </p:spPr>
          <p:txBody>
            <a:bodyPr wrap="none" rtlCol="0">
              <a:spAutoFit/>
            </a:bodyPr>
            <a:lstStyle/>
            <a:p>
              <a:r>
                <a:rPr lang="en-US" sz="3200" dirty="0">
                  <a:solidFill>
                    <a:schemeClr val="accent6">
                      <a:lumMod val="50000"/>
                    </a:schemeClr>
                  </a:solidFill>
                </a:rPr>
                <a:t>Linker</a:t>
              </a:r>
            </a:p>
          </p:txBody>
        </p:sp>
        <p:sp>
          <p:nvSpPr>
            <p:cNvPr id="37" name="TextBox 36"/>
            <p:cNvSpPr txBox="1"/>
            <p:nvPr/>
          </p:nvSpPr>
          <p:spPr>
            <a:xfrm>
              <a:off x="7162800" y="1219200"/>
              <a:ext cx="2165978" cy="1077218"/>
            </a:xfrm>
            <a:prstGeom prst="rect">
              <a:avLst/>
            </a:prstGeom>
            <a:noFill/>
          </p:spPr>
          <p:txBody>
            <a:bodyPr wrap="none" rtlCol="0">
              <a:spAutoFit/>
            </a:bodyPr>
            <a:lstStyle/>
            <a:p>
              <a:r>
                <a:rPr lang="en-US" sz="3200" dirty="0">
                  <a:solidFill>
                    <a:schemeClr val="accent1"/>
                  </a:solidFill>
                </a:rPr>
                <a:t>executable</a:t>
              </a:r>
            </a:p>
            <a:p>
              <a:r>
                <a:rPr lang="en-US" sz="3200" dirty="0">
                  <a:solidFill>
                    <a:schemeClr val="accent1"/>
                  </a:solidFill>
                </a:rPr>
                <a:t>program</a:t>
              </a:r>
            </a:p>
          </p:txBody>
        </p:sp>
      </p:grpSp>
      <p:cxnSp>
        <p:nvCxnSpPr>
          <p:cNvPr id="39" name="Straight Arrow Connector 38"/>
          <p:cNvCxnSpPr/>
          <p:nvPr>
            <p:custDataLst>
              <p:tags r:id="rId2"/>
            </p:custDataLst>
          </p:nvPr>
        </p:nvCxnSpPr>
        <p:spPr>
          <a:xfrm>
            <a:off x="7925594" y="3087463"/>
            <a:ext cx="0" cy="1460715"/>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563902" y="3729309"/>
            <a:ext cx="2656298" cy="2951466"/>
            <a:chOff x="6934200" y="3729309"/>
            <a:chExt cx="2656298" cy="2951466"/>
          </a:xfrm>
        </p:grpSpPr>
        <p:sp>
          <p:nvSpPr>
            <p:cNvPr id="41" name="Rectangle 40"/>
            <p:cNvSpPr/>
            <p:nvPr>
              <p:custDataLst>
                <p:tags r:id="rId4"/>
              </p:custDataLst>
            </p:nvPr>
          </p:nvSpPr>
          <p:spPr>
            <a:xfrm>
              <a:off x="6934200" y="4548178"/>
              <a:ext cx="2057400" cy="21198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2">
                      <a:lumMod val="50000"/>
                    </a:schemeClr>
                  </a:solidFill>
                </a:rPr>
                <a:t>Executing </a:t>
              </a:r>
            </a:p>
            <a:p>
              <a:pPr algn="ctr"/>
              <a:r>
                <a:rPr lang="en-US" sz="2800" dirty="0">
                  <a:solidFill>
                    <a:schemeClr val="tx2">
                      <a:lumMod val="50000"/>
                    </a:schemeClr>
                  </a:solidFill>
                </a:rPr>
                <a:t>in</a:t>
              </a:r>
            </a:p>
            <a:p>
              <a:pPr algn="ctr"/>
              <a:r>
                <a:rPr lang="en-US" sz="2800" dirty="0">
                  <a:solidFill>
                    <a:schemeClr val="tx2">
                      <a:lumMod val="50000"/>
                    </a:schemeClr>
                  </a:solidFill>
                </a:rPr>
                <a:t>Memory</a:t>
              </a:r>
            </a:p>
          </p:txBody>
        </p:sp>
        <p:sp>
          <p:nvSpPr>
            <p:cNvPr id="44" name="TextBox 43"/>
            <p:cNvSpPr txBox="1"/>
            <p:nvPr/>
          </p:nvSpPr>
          <p:spPr>
            <a:xfrm>
              <a:off x="8267700" y="3729309"/>
              <a:ext cx="1322798" cy="584775"/>
            </a:xfrm>
            <a:prstGeom prst="rect">
              <a:avLst/>
            </a:prstGeom>
            <a:noFill/>
          </p:spPr>
          <p:txBody>
            <a:bodyPr wrap="none" rtlCol="0">
              <a:spAutoFit/>
            </a:bodyPr>
            <a:lstStyle/>
            <a:p>
              <a:r>
                <a:rPr lang="en-US" sz="3200" dirty="0">
                  <a:solidFill>
                    <a:schemeClr val="accent3"/>
                  </a:solidFill>
                </a:rPr>
                <a:t>loader</a:t>
              </a:r>
            </a:p>
          </p:txBody>
        </p:sp>
        <p:sp>
          <p:nvSpPr>
            <p:cNvPr id="45" name="TextBox 44"/>
            <p:cNvSpPr txBox="1"/>
            <p:nvPr/>
          </p:nvSpPr>
          <p:spPr>
            <a:xfrm>
              <a:off x="7010400" y="6096000"/>
              <a:ext cx="1450846" cy="584775"/>
            </a:xfrm>
            <a:prstGeom prst="rect">
              <a:avLst/>
            </a:prstGeom>
            <a:noFill/>
          </p:spPr>
          <p:txBody>
            <a:bodyPr wrap="none" rtlCol="0">
              <a:spAutoFit/>
            </a:bodyPr>
            <a:lstStyle/>
            <a:p>
              <a:r>
                <a:rPr lang="en-US" sz="3200" dirty="0">
                  <a:solidFill>
                    <a:schemeClr val="accent1"/>
                  </a:solidFill>
                </a:rPr>
                <a:t>process</a:t>
              </a:r>
            </a:p>
          </p:txBody>
        </p:sp>
      </p:grpSp>
      <p:sp>
        <p:nvSpPr>
          <p:cNvPr id="46" name="TextBox 45"/>
          <p:cNvSpPr txBox="1"/>
          <p:nvPr/>
        </p:nvSpPr>
        <p:spPr>
          <a:xfrm>
            <a:off x="7924800" y="2949714"/>
            <a:ext cx="1266693" cy="707886"/>
          </a:xfrm>
          <a:prstGeom prst="rect">
            <a:avLst/>
          </a:prstGeom>
          <a:noFill/>
        </p:spPr>
        <p:txBody>
          <a:bodyPr wrap="none" rtlCol="0">
            <a:spAutoFit/>
          </a:bodyPr>
          <a:lstStyle/>
          <a:p>
            <a:r>
              <a:rPr lang="en-US" sz="2000" dirty="0">
                <a:solidFill>
                  <a:schemeClr val="accent1"/>
                </a:solidFill>
              </a:rPr>
              <a:t>exists on </a:t>
            </a:r>
          </a:p>
          <a:p>
            <a:r>
              <a:rPr lang="en-US" sz="2000" dirty="0">
                <a:solidFill>
                  <a:schemeClr val="accent1"/>
                </a:solidFill>
              </a:rPr>
              <a:t>disk</a:t>
            </a:r>
          </a:p>
        </p:txBody>
      </p:sp>
      <p:sp>
        <p:nvSpPr>
          <p:cNvPr id="43" name="Title 3"/>
          <p:cNvSpPr>
            <a:spLocks noGrp="1"/>
          </p:cNvSpPr>
          <p:nvPr>
            <p:ph type="title"/>
            <p:custDataLst>
              <p:tags r:id="rId3"/>
            </p:custDataLst>
          </p:nvPr>
        </p:nvSpPr>
        <p:spPr/>
        <p:txBody>
          <a:bodyPr>
            <a:normAutofit/>
          </a:bodyPr>
          <a:lstStyle/>
          <a:p>
            <a:r>
              <a:rPr lang="en-US" dirty="0"/>
              <a:t>From Writing to Running</a:t>
            </a:r>
          </a:p>
        </p:txBody>
      </p:sp>
      <p:sp>
        <p:nvSpPr>
          <p:cNvPr id="3" name="Slide Number Placeholder 2"/>
          <p:cNvSpPr>
            <a:spLocks noGrp="1"/>
          </p:cNvSpPr>
          <p:nvPr>
            <p:ph type="sldNum" sz="quarter" idx="10"/>
          </p:nvPr>
        </p:nvSpPr>
        <p:spPr/>
        <p:txBody>
          <a:bodyPr/>
          <a:lstStyle/>
          <a:p>
            <a:fld id="{DAD0A56F-BD0F-4BDF-9912-D1E89E9626C0}" type="slidenum">
              <a:rPr lang="en-US" smtClean="0"/>
              <a:t>2</a:t>
            </a:fld>
            <a:endParaRPr lang="en-US" dirty="0"/>
          </a:p>
        </p:txBody>
      </p:sp>
      <p:sp>
        <p:nvSpPr>
          <p:cNvPr id="27" name="TextBox 26"/>
          <p:cNvSpPr txBox="1"/>
          <p:nvPr/>
        </p:nvSpPr>
        <p:spPr>
          <a:xfrm>
            <a:off x="484121" y="4294247"/>
            <a:ext cx="5129913" cy="2062103"/>
          </a:xfrm>
          <a:prstGeom prst="rect">
            <a:avLst/>
          </a:prstGeom>
          <a:noFill/>
          <a:ln>
            <a:solidFill>
              <a:schemeClr val="accent3"/>
            </a:solidFill>
          </a:ln>
        </p:spPr>
        <p:txBody>
          <a:bodyPr wrap="square" rtlCol="0">
            <a:spAutoFit/>
          </a:bodyPr>
          <a:lstStyle/>
          <a:p>
            <a:pPr algn="ctr"/>
            <a:r>
              <a:rPr lang="en-US" sz="3200" i="1" dirty="0">
                <a:solidFill>
                  <a:schemeClr val="tx2">
                    <a:lumMod val="50000"/>
                  </a:schemeClr>
                </a:solidFill>
              </a:rPr>
              <a:t>When most people say “compile” they mean </a:t>
            </a:r>
          </a:p>
          <a:p>
            <a:pPr algn="ctr"/>
            <a:r>
              <a:rPr lang="en-US" sz="3200" i="1" dirty="0">
                <a:solidFill>
                  <a:schemeClr val="tx2">
                    <a:lumMod val="50000"/>
                  </a:schemeClr>
                </a:solidFill>
              </a:rPr>
              <a:t>the entire process:</a:t>
            </a:r>
          </a:p>
          <a:p>
            <a:pPr algn="ctr"/>
            <a:r>
              <a:rPr lang="en-US" sz="3200" i="1" dirty="0">
                <a:solidFill>
                  <a:schemeClr val="accent2"/>
                </a:solidFill>
              </a:rPr>
              <a:t>compile </a:t>
            </a:r>
            <a:r>
              <a:rPr lang="en-US" sz="3200" i="1" dirty="0">
                <a:solidFill>
                  <a:schemeClr val="tx2">
                    <a:lumMod val="50000"/>
                  </a:schemeClr>
                </a:solidFill>
              </a:rPr>
              <a:t>+</a:t>
            </a:r>
            <a:r>
              <a:rPr lang="en-US" sz="3200" i="1" dirty="0">
                <a:solidFill>
                  <a:schemeClr val="bg1"/>
                </a:solidFill>
              </a:rPr>
              <a:t> </a:t>
            </a:r>
            <a:r>
              <a:rPr lang="en-US" sz="3200" i="1" dirty="0">
                <a:solidFill>
                  <a:srgbClr val="00B050"/>
                </a:solidFill>
              </a:rPr>
              <a:t>assemble</a:t>
            </a:r>
            <a:r>
              <a:rPr lang="en-US" sz="3200" i="1" dirty="0">
                <a:solidFill>
                  <a:schemeClr val="bg1"/>
                </a:solidFill>
              </a:rPr>
              <a:t> </a:t>
            </a:r>
            <a:r>
              <a:rPr lang="en-US" sz="3200" i="1" dirty="0">
                <a:solidFill>
                  <a:schemeClr val="tx2">
                    <a:lumMod val="50000"/>
                  </a:schemeClr>
                </a:solidFill>
              </a:rPr>
              <a:t>+ </a:t>
            </a:r>
            <a:r>
              <a:rPr lang="en-US" sz="3200" i="1" dirty="0">
                <a:solidFill>
                  <a:schemeClr val="accent6">
                    <a:lumMod val="50000"/>
                  </a:schemeClr>
                </a:solidFill>
              </a:rPr>
              <a:t>link</a:t>
            </a:r>
          </a:p>
        </p:txBody>
      </p:sp>
      <p:sp>
        <p:nvSpPr>
          <p:cNvPr id="30" name="TextBox 29"/>
          <p:cNvSpPr txBox="1"/>
          <p:nvPr/>
        </p:nvSpPr>
        <p:spPr>
          <a:xfrm>
            <a:off x="5750267" y="4114800"/>
            <a:ext cx="1581780" cy="461665"/>
          </a:xfrm>
          <a:prstGeom prst="rect">
            <a:avLst/>
          </a:prstGeom>
          <a:noFill/>
        </p:spPr>
        <p:txBody>
          <a:bodyPr wrap="none" rtlCol="0">
            <a:spAutoFit/>
          </a:bodyPr>
          <a:lstStyle/>
          <a:p>
            <a:r>
              <a:rPr lang="en-US" sz="2400" i="1" dirty="0">
                <a:solidFill>
                  <a:schemeClr val="tx2">
                    <a:lumMod val="50000"/>
                  </a:schemeClr>
                </a:solidFill>
              </a:rPr>
              <a:t>“It’s alive!”</a:t>
            </a:r>
          </a:p>
        </p:txBody>
      </p:sp>
      <p:sp>
        <p:nvSpPr>
          <p:cNvPr id="5" name="Rectangle 4"/>
          <p:cNvSpPr/>
          <p:nvPr/>
        </p:nvSpPr>
        <p:spPr>
          <a:xfrm>
            <a:off x="1457900" y="1367135"/>
            <a:ext cx="1056700" cy="461665"/>
          </a:xfrm>
          <a:prstGeom prst="rect">
            <a:avLst/>
          </a:prstGeom>
        </p:spPr>
        <p:txBody>
          <a:bodyPr wrap="none">
            <a:spAutoFit/>
          </a:bodyPr>
          <a:lstStyle/>
          <a:p>
            <a:r>
              <a:rPr lang="en-US" sz="2400" dirty="0" err="1">
                <a:solidFill>
                  <a:srgbClr val="FF0000"/>
                </a:solidFill>
              </a:rPr>
              <a:t>gcc</a:t>
            </a:r>
            <a:r>
              <a:rPr lang="en-US" sz="2400" dirty="0">
                <a:solidFill>
                  <a:srgbClr val="FF0000"/>
                </a:solidFill>
              </a:rPr>
              <a:t> -S</a:t>
            </a:r>
          </a:p>
        </p:txBody>
      </p:sp>
      <p:sp>
        <p:nvSpPr>
          <p:cNvPr id="32" name="Rectangle 31"/>
          <p:cNvSpPr/>
          <p:nvPr/>
        </p:nvSpPr>
        <p:spPr>
          <a:xfrm>
            <a:off x="3793873" y="1367135"/>
            <a:ext cx="1005403" cy="461665"/>
          </a:xfrm>
          <a:prstGeom prst="rect">
            <a:avLst/>
          </a:prstGeom>
        </p:spPr>
        <p:txBody>
          <a:bodyPr wrap="none">
            <a:spAutoFit/>
          </a:bodyPr>
          <a:lstStyle/>
          <a:p>
            <a:r>
              <a:rPr lang="en-US" sz="2400" dirty="0" err="1">
                <a:solidFill>
                  <a:schemeClr val="accent4"/>
                </a:solidFill>
              </a:rPr>
              <a:t>gcc</a:t>
            </a:r>
            <a:r>
              <a:rPr lang="en-US" sz="2400" dirty="0">
                <a:solidFill>
                  <a:schemeClr val="accent4"/>
                </a:solidFill>
              </a:rPr>
              <a:t> -c</a:t>
            </a:r>
          </a:p>
        </p:txBody>
      </p:sp>
      <p:sp>
        <p:nvSpPr>
          <p:cNvPr id="34" name="Rectangle 33"/>
          <p:cNvSpPr/>
          <p:nvPr/>
        </p:nvSpPr>
        <p:spPr>
          <a:xfrm>
            <a:off x="6063563" y="1367135"/>
            <a:ext cx="1023037" cy="461665"/>
          </a:xfrm>
          <a:prstGeom prst="rect">
            <a:avLst/>
          </a:prstGeom>
        </p:spPr>
        <p:txBody>
          <a:bodyPr wrap="none">
            <a:spAutoFit/>
          </a:bodyPr>
          <a:lstStyle/>
          <a:p>
            <a:r>
              <a:rPr lang="en-US" sz="2400" dirty="0" err="1">
                <a:solidFill>
                  <a:schemeClr val="accent6">
                    <a:lumMod val="50000"/>
                  </a:schemeClr>
                </a:solidFill>
              </a:rPr>
              <a:t>gcc</a:t>
            </a:r>
            <a:r>
              <a:rPr lang="en-US" sz="2400" dirty="0">
                <a:solidFill>
                  <a:schemeClr val="accent6">
                    <a:lumMod val="50000"/>
                  </a:schemeClr>
                </a:solidFill>
              </a:rPr>
              <a:t> -o</a:t>
            </a:r>
          </a:p>
        </p:txBody>
      </p:sp>
    </p:spTree>
    <p:extLst>
      <p:ext uri="{BB962C8B-B14F-4D97-AF65-F5344CB8AC3E}">
        <p14:creationId xmlns:p14="http://schemas.microsoft.com/office/powerpoint/2010/main" val="2315748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Three Basic Kinds of Instructions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pPr marL="346075" indent="-346075">
              <a:buSzPct val="100000"/>
              <a:buFont typeface="+mj-lt"/>
              <a:buAutoNum type="arabicParenR"/>
            </a:pPr>
            <a:r>
              <a:rPr lang="en-US" dirty="0"/>
              <a:t>Transfer data between memory and register</a:t>
            </a:r>
          </a:p>
          <a:p>
            <a:pPr lvl="1"/>
            <a:r>
              <a:rPr lang="en-US" i="1" dirty="0">
                <a:solidFill>
                  <a:srgbClr val="FF0000"/>
                </a:solidFill>
              </a:rPr>
              <a:t>Load</a:t>
            </a:r>
            <a:r>
              <a:rPr lang="en-US" dirty="0">
                <a:solidFill>
                  <a:srgbClr val="000090"/>
                </a:solidFill>
              </a:rPr>
              <a:t> </a:t>
            </a:r>
            <a:r>
              <a:rPr lang="en-US" dirty="0"/>
              <a:t>data from memory into register</a:t>
            </a:r>
          </a:p>
          <a:p>
            <a:pPr lvl="2"/>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r>
              <a:rPr lang="en-US" dirty="0"/>
              <a:t> = </a:t>
            </a:r>
            <a:r>
              <a:rPr lang="en-US" dirty="0" err="1"/>
              <a:t>Mem</a:t>
            </a:r>
            <a:r>
              <a:rPr lang="en-US" dirty="0"/>
              <a:t>[address] </a:t>
            </a:r>
          </a:p>
          <a:p>
            <a:pPr lvl="1"/>
            <a:r>
              <a:rPr lang="en-US" i="1" dirty="0">
                <a:solidFill>
                  <a:srgbClr val="FF0000"/>
                </a:solidFill>
              </a:rPr>
              <a:t>Store</a:t>
            </a:r>
            <a:r>
              <a:rPr lang="en-US" dirty="0">
                <a:solidFill>
                  <a:srgbClr val="000090"/>
                </a:solidFill>
              </a:rPr>
              <a:t> </a:t>
            </a:r>
            <a:r>
              <a:rPr lang="en-US" dirty="0"/>
              <a:t>register data into memory</a:t>
            </a:r>
          </a:p>
          <a:p>
            <a:pPr lvl="2"/>
            <a:r>
              <a:rPr lang="en-US" dirty="0"/>
              <a:t>Mem[address] =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endParaRPr lang="en-US" dirty="0"/>
          </a:p>
          <a:p>
            <a:pPr indent="-339725">
              <a:spcBef>
                <a:spcPts val="1800"/>
              </a:spcBef>
              <a:buSzPct val="100000"/>
              <a:buFont typeface="+mj-lt"/>
              <a:buAutoNum type="arabicParenR"/>
            </a:pPr>
            <a:r>
              <a:rPr lang="en-US" dirty="0"/>
              <a:t>Perform arithmetic operation on register or memory data</a:t>
            </a:r>
          </a:p>
          <a:p>
            <a:pPr lvl="1"/>
            <a:r>
              <a:rPr lang="en-US" dirty="0">
                <a:latin typeface="Courier New" panose="02070309020205020404" pitchFamily="49" charset="0"/>
                <a:ea typeface="Anonymous Pro" charset="0"/>
                <a:cs typeface="Courier New" panose="02070309020205020404" pitchFamily="49" charset="0"/>
              </a:rPr>
              <a:t>c = a + b;    z = x &lt;&lt; y;    </a:t>
            </a:r>
            <a:r>
              <a:rPr lang="en-US" dirty="0" err="1">
                <a:latin typeface="Courier New" panose="02070309020205020404" pitchFamily="49" charset="0"/>
                <a:ea typeface="Anonymous Pro" charset="0"/>
                <a:cs typeface="Courier New" panose="02070309020205020404" pitchFamily="49" charset="0"/>
              </a:rPr>
              <a:t>i</a:t>
            </a:r>
            <a:r>
              <a:rPr lang="en-US" dirty="0">
                <a:latin typeface="Courier New" panose="02070309020205020404" pitchFamily="49" charset="0"/>
                <a:ea typeface="Anonymous Pro" charset="0"/>
                <a:cs typeface="Courier New" panose="02070309020205020404" pitchFamily="49" charset="0"/>
              </a:rPr>
              <a:t> = h &amp; g;</a:t>
            </a:r>
            <a:endParaRPr lang="en-US" dirty="0"/>
          </a:p>
          <a:p>
            <a:pPr marL="339725" indent="-339725">
              <a:spcBef>
                <a:spcPts val="1800"/>
              </a:spcBef>
              <a:buSzPct val="100000"/>
              <a:buFont typeface="+mj-lt"/>
              <a:buAutoNum type="arabicParenR"/>
            </a:pPr>
            <a:r>
              <a:rPr lang="en-US" dirty="0"/>
              <a:t>Control flow:  what instruction to execute next</a:t>
            </a:r>
          </a:p>
          <a:p>
            <a:pPr lvl="1"/>
            <a:r>
              <a:rPr lang="en-US" dirty="0"/>
              <a:t>Unconditional jumps to/from procedures</a:t>
            </a:r>
          </a:p>
          <a:p>
            <a:pPr lvl="1"/>
            <a:r>
              <a:rPr lang="en-US" dirty="0"/>
              <a:t>Conditional branches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20</a:t>
            </a:fld>
            <a:endParaRPr lang="en-US"/>
          </a:p>
        </p:txBody>
      </p:sp>
      <p:sp>
        <p:nvSpPr>
          <p:cNvPr id="8" name="Text Box 6"/>
          <p:cNvSpPr txBox="1">
            <a:spLocks noChangeArrowheads="1"/>
          </p:cNvSpPr>
          <p:nvPr>
            <p:custDataLst>
              <p:tags r:id="rId4"/>
            </p:custDataLst>
          </p:nvPr>
        </p:nvSpPr>
        <p:spPr bwMode="auto">
          <a:xfrm>
            <a:off x="6217920" y="2286000"/>
            <a:ext cx="2468880" cy="1015663"/>
          </a:xfrm>
          <a:prstGeom prst="rect">
            <a:avLst/>
          </a:prstGeom>
          <a:noFill/>
          <a:ln w="25400">
            <a:solidFill>
              <a:srgbClr val="4B2A85"/>
            </a:solidFill>
            <a:miter lim="800000"/>
            <a:headEnd/>
            <a:tailEnd/>
          </a:ln>
          <a:effectLst/>
        </p:spPr>
        <p:txBody>
          <a:bodyPr wrap="square">
            <a:spAutoFit/>
          </a:bodyPr>
          <a:lstStyle/>
          <a:p>
            <a:pPr marL="0" lvl="2" eaLnBrk="1" hangingPunct="1">
              <a:spcBef>
                <a:spcPct val="20000"/>
              </a:spcBef>
              <a:buSzPct val="80000"/>
            </a:pPr>
            <a:r>
              <a:rPr lang="en-US" sz="2000" kern="0" dirty="0">
                <a:solidFill>
                  <a:srgbClr val="4B2A85"/>
                </a:solidFill>
                <a:latin typeface="Calibri" pitchFamily="34" charset="0"/>
              </a:rPr>
              <a:t>Remember:</a:t>
            </a:r>
            <a:r>
              <a:rPr lang="en-US" sz="2000" b="0" kern="0" dirty="0">
                <a:solidFill>
                  <a:srgbClr val="4B2A85"/>
                </a:solidFill>
                <a:latin typeface="Calibri" pitchFamily="34" charset="0"/>
              </a:rPr>
              <a:t>  Memory is indexed just like an array of bytes!</a:t>
            </a:r>
          </a:p>
        </p:txBody>
      </p:sp>
    </p:spTree>
    <p:extLst>
      <p:ext uri="{BB962C8B-B14F-4D97-AF65-F5344CB8AC3E}">
        <p14:creationId xmlns:p14="http://schemas.microsoft.com/office/powerpoint/2010/main" val="252207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1"/>
            </p:custDataLst>
          </p:nvPr>
        </p:nvSpPr>
        <p:spPr>
          <a:xfrm>
            <a:off x="356616" y="438912"/>
            <a:ext cx="8403336" cy="758952"/>
          </a:xfrm>
        </p:spPr>
        <p:txBody>
          <a:bodyPr/>
          <a:lstStyle/>
          <a:p>
            <a:r>
              <a:rPr lang="en-US" dirty="0"/>
              <a:t>Operand types</a:t>
            </a:r>
          </a:p>
        </p:txBody>
      </p:sp>
      <p:sp>
        <p:nvSpPr>
          <p:cNvPr id="156675" name="Rectangle 3"/>
          <p:cNvSpPr>
            <a:spLocks noGrp="1" noChangeArrowheads="1"/>
          </p:cNvSpPr>
          <p:nvPr>
            <p:ph idx="1"/>
            <p:custDataLst>
              <p:tags r:id="rId2"/>
            </p:custDataLst>
          </p:nvPr>
        </p:nvSpPr>
        <p:spPr>
          <a:xfrm>
            <a:off x="393191" y="1362456"/>
            <a:ext cx="5760720" cy="5224462"/>
          </a:xfrm>
        </p:spPr>
        <p:txBody>
          <a:bodyPr/>
          <a:lstStyle/>
          <a:p>
            <a:r>
              <a:rPr lang="en-US" sz="2400" b="1" i="1" dirty="0">
                <a:solidFill>
                  <a:srgbClr val="4B2A85"/>
                </a:solidFill>
              </a:rPr>
              <a:t>Immediate:</a:t>
            </a:r>
            <a:r>
              <a:rPr lang="en-US" sz="2400" dirty="0"/>
              <a:t>  Constant integer data</a:t>
            </a:r>
          </a:p>
          <a:p>
            <a:pPr lvl="1"/>
            <a:r>
              <a:rPr lang="en-US" sz="2000" dirty="0"/>
              <a:t>Examples:  </a:t>
            </a:r>
            <a:r>
              <a:rPr lang="en-US" sz="2000" b="1" dirty="0">
                <a:latin typeface="Courier New" panose="02070309020205020404" pitchFamily="49" charset="0"/>
                <a:cs typeface="Courier New" panose="02070309020205020404" pitchFamily="49" charset="0"/>
              </a:rPr>
              <a:t>$0x400</a:t>
            </a:r>
            <a:r>
              <a:rPr lang="en-US" sz="2000" dirty="0"/>
              <a:t>,  </a:t>
            </a:r>
            <a:r>
              <a:rPr lang="en-US" sz="2000" b="1" dirty="0">
                <a:latin typeface="Courier New" panose="02070309020205020404" pitchFamily="49" charset="0"/>
                <a:cs typeface="Courier New" panose="02070309020205020404" pitchFamily="49" charset="0"/>
              </a:rPr>
              <a:t>$-533</a:t>
            </a:r>
            <a:endParaRPr lang="en-US" sz="2000" dirty="0">
              <a:latin typeface="Courier New" panose="02070309020205020404" pitchFamily="49" charset="0"/>
              <a:cs typeface="Courier New" panose="02070309020205020404" pitchFamily="49" charset="0"/>
            </a:endParaRPr>
          </a:p>
          <a:p>
            <a:pPr lvl="1"/>
            <a:r>
              <a:rPr lang="en-US" sz="2000" dirty="0"/>
              <a:t>Like C literal, but prefixed with </a:t>
            </a:r>
            <a:r>
              <a:rPr lang="en-US" sz="2000" b="1" dirty="0">
                <a:latin typeface="Courier New" panose="02070309020205020404" pitchFamily="49" charset="0"/>
                <a:cs typeface="Courier New" panose="02070309020205020404" pitchFamily="49" charset="0"/>
              </a:rPr>
              <a:t>‘$’</a:t>
            </a:r>
          </a:p>
          <a:p>
            <a:pPr lvl="1"/>
            <a:r>
              <a:rPr lang="en-US" sz="2000" dirty="0"/>
              <a:t>Encoded with 1, 2, 4, or 8 bytes </a:t>
            </a:r>
            <a:br>
              <a:rPr lang="en-US" sz="2000" dirty="0"/>
            </a:br>
            <a:r>
              <a:rPr lang="en-US" sz="2000" i="1" dirty="0"/>
              <a:t>depending on the instruction</a:t>
            </a:r>
          </a:p>
          <a:p>
            <a:r>
              <a:rPr lang="en-US" sz="2400" b="1" i="1" dirty="0">
                <a:solidFill>
                  <a:srgbClr val="4B2A85"/>
                </a:solidFill>
              </a:rPr>
              <a:t>Register:</a:t>
            </a:r>
            <a:r>
              <a:rPr lang="en-US" sz="2400" b="1" i="1" dirty="0">
                <a:solidFill>
                  <a:srgbClr val="C00000"/>
                </a:solidFill>
              </a:rPr>
              <a:t>  </a:t>
            </a:r>
            <a:r>
              <a:rPr lang="en-US" sz="2400" dirty="0"/>
              <a:t> 22 integer registers</a:t>
            </a:r>
          </a:p>
          <a:p>
            <a:pPr lvl="1"/>
            <a:r>
              <a:rPr lang="en-US" sz="2000" dirty="0"/>
              <a:t>Examples:  </a:t>
            </a:r>
            <a:r>
              <a:rPr lang="en-US" sz="2000" b="1" dirty="0">
                <a:latin typeface="Courier New" panose="02070309020205020404" pitchFamily="49" charset="0"/>
                <a:cs typeface="Courier New" panose="02070309020205020404" pitchFamily="49" charset="0"/>
              </a:rPr>
              <a:t>%x9</a:t>
            </a:r>
            <a:r>
              <a:rPr lang="en-US" sz="2000" dirty="0">
                <a:cs typeface="Courier New" panose="02070309020205020404" pitchFamily="49" charset="0"/>
              </a:rPr>
              <a:t> …</a:t>
            </a:r>
            <a:r>
              <a:rPr lang="en-US" sz="2000" dirty="0"/>
              <a:t>  </a:t>
            </a:r>
            <a:r>
              <a:rPr lang="en-US" sz="2000" b="1" dirty="0">
                <a:latin typeface="Courier New" panose="02070309020205020404" pitchFamily="49" charset="0"/>
                <a:cs typeface="Courier New" panose="02070309020205020404" pitchFamily="49" charset="0"/>
              </a:rPr>
              <a:t>%x31</a:t>
            </a:r>
          </a:p>
          <a:p>
            <a:pPr lvl="1"/>
            <a:r>
              <a:rPr lang="en-US" sz="2000" dirty="0"/>
              <a:t>But </a:t>
            </a:r>
            <a:r>
              <a:rPr lang="en-US" sz="2000" b="1" dirty="0">
                <a:latin typeface="Courier New" panose="02070309020205020404" pitchFamily="49" charset="0"/>
                <a:cs typeface="Courier New" panose="02070309020205020404" pitchFamily="49" charset="0"/>
              </a:rPr>
              <a:t>%x0-x4 and x8</a:t>
            </a:r>
            <a:r>
              <a:rPr lang="en-US" sz="2000" dirty="0"/>
              <a:t> reserved for special use</a:t>
            </a:r>
          </a:p>
          <a:p>
            <a:pPr lvl="1"/>
            <a:r>
              <a:rPr lang="en-US" sz="2000" dirty="0"/>
              <a:t>Others have special uses for particular instructions</a:t>
            </a:r>
          </a:p>
          <a:p>
            <a:r>
              <a:rPr lang="en-US" sz="2400" b="1" i="1" dirty="0">
                <a:solidFill>
                  <a:srgbClr val="4B2A85"/>
                </a:solidFill>
              </a:rPr>
              <a:t>Memory:</a:t>
            </a:r>
            <a:r>
              <a:rPr lang="en-US" sz="2400" dirty="0"/>
              <a:t>  Consecutive bytes of memory at a computed address</a:t>
            </a:r>
          </a:p>
          <a:p>
            <a:pPr lvl="1"/>
            <a:r>
              <a:rPr lang="en-US" sz="2000" dirty="0"/>
              <a:t>Simplest example:  </a:t>
            </a:r>
            <a:r>
              <a:rPr lang="en-US" sz="2000" b="1" dirty="0">
                <a:latin typeface="Courier New" panose="02070309020205020404" pitchFamily="49" charset="0"/>
                <a:cs typeface="Courier New" panose="02070309020205020404" pitchFamily="49" charset="0"/>
              </a:rPr>
              <a:t>(%x18)</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21</a:t>
            </a:fld>
            <a:endParaRPr lang="en-US"/>
          </a:p>
        </p:txBody>
      </p:sp>
    </p:spTree>
    <p:extLst>
      <p:ext uri="{BB962C8B-B14F-4D97-AF65-F5344CB8AC3E}">
        <p14:creationId xmlns:p14="http://schemas.microsoft.com/office/powerpoint/2010/main" val="8433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The Zero Register</a:t>
            </a:r>
            <a:endParaRPr sz="4400" b="0" i="0" u="none" strike="noStrike" cap="none">
              <a:solidFill>
                <a:schemeClr val="accent1"/>
              </a:solidFill>
              <a:latin typeface="Calibri"/>
              <a:ea typeface="Calibri"/>
              <a:cs typeface="Calibri"/>
              <a:sym typeface="Calibri"/>
            </a:endParaRPr>
          </a:p>
        </p:txBody>
      </p:sp>
      <p:sp>
        <p:nvSpPr>
          <p:cNvPr id="419" name="Google Shape;419;p40"/>
          <p:cNvSpPr txBox="1">
            <a:spLocks noGrp="1"/>
          </p:cNvSpPr>
          <p:nvPr>
            <p:ph type="body" idx="1"/>
          </p:nvPr>
        </p:nvSpPr>
        <p:spPr>
          <a:xfrm>
            <a:off x="457200" y="1600199"/>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Zero appears so often in code and is so useful that it has its own register!</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Register zero (</a:t>
            </a:r>
            <a:r>
              <a:rPr lang="en-US" sz="3000">
                <a:solidFill>
                  <a:srgbClr val="FF0000"/>
                </a:solidFill>
                <a:latin typeface="Courier New"/>
                <a:ea typeface="Courier New"/>
                <a:cs typeface="Courier New"/>
                <a:sym typeface="Courier New"/>
              </a:rPr>
              <a:t>x</a:t>
            </a:r>
            <a:r>
              <a:rPr lang="en-US" sz="3000" b="0" i="0" u="none" strike="noStrike" cap="none">
                <a:solidFill>
                  <a:srgbClr val="FF0000"/>
                </a:solidFill>
                <a:latin typeface="Courier New"/>
                <a:ea typeface="Courier New"/>
                <a:cs typeface="Courier New"/>
                <a:sym typeface="Courier New"/>
              </a:rPr>
              <a:t>0</a:t>
            </a:r>
            <a:r>
              <a:rPr lang="en-US" sz="3200" b="0" i="0" u="none" strike="noStrike" cap="none">
                <a:solidFill>
                  <a:srgbClr val="FF0000"/>
                </a:solidFill>
                <a:latin typeface="Calibri"/>
                <a:ea typeface="Calibri"/>
                <a:cs typeface="Calibri"/>
                <a:sym typeface="Calibri"/>
              </a:rPr>
              <a:t> </a:t>
            </a:r>
            <a:r>
              <a:rPr lang="en-US" sz="3200" b="0" i="0" u="none" strike="noStrike" cap="none">
                <a:solidFill>
                  <a:schemeClr val="dk1"/>
                </a:solidFill>
                <a:latin typeface="Calibri"/>
                <a:ea typeface="Calibri"/>
                <a:cs typeface="Calibri"/>
                <a:sym typeface="Calibri"/>
              </a:rPr>
              <a:t>or</a:t>
            </a:r>
            <a:r>
              <a:rPr lang="en-US" sz="3200" b="0" i="0" u="none" strike="noStrike" cap="none">
                <a:solidFill>
                  <a:srgbClr val="FF0000"/>
                </a:solidFill>
                <a:latin typeface="Calibri"/>
                <a:ea typeface="Calibri"/>
                <a:cs typeface="Calibri"/>
                <a:sym typeface="Calibri"/>
              </a:rPr>
              <a:t> </a:t>
            </a:r>
            <a:r>
              <a:rPr lang="en-US" sz="3000" b="0" i="0" u="none" strike="noStrike" cap="none">
                <a:solidFill>
                  <a:srgbClr val="FF0000"/>
                </a:solidFill>
                <a:latin typeface="Courier New"/>
                <a:ea typeface="Courier New"/>
                <a:cs typeface="Courier New"/>
                <a:sym typeface="Courier New"/>
              </a:rPr>
              <a:t>zero</a:t>
            </a:r>
            <a:r>
              <a:rPr lang="en-US" sz="3200" b="0" i="0" u="none" strike="noStrike" cap="none">
                <a:solidFill>
                  <a:schemeClr val="dk1"/>
                </a:solidFill>
                <a:latin typeface="Calibri"/>
                <a:ea typeface="Calibri"/>
                <a:cs typeface="Calibri"/>
                <a:sym typeface="Calibri"/>
              </a:rPr>
              <a:t>) always has the value 0 and cannot be changed!</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i.e. any instruction with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a:t>
            </a:r>
            <a:r>
              <a:rPr lang="en-US" sz="2800" b="0" i="0" u="none" strike="noStrike" cap="none">
                <a:solidFill>
                  <a:schemeClr val="dk1"/>
                </a:solidFill>
                <a:latin typeface="Calibri"/>
                <a:ea typeface="Calibri"/>
                <a:cs typeface="Calibri"/>
                <a:sym typeface="Calibri"/>
              </a:rPr>
              <a:t> as </a:t>
            </a:r>
            <a:r>
              <a:rPr lang="en-US" sz="2600" b="0" i="0" u="none" strike="noStrike" cap="none">
                <a:solidFill>
                  <a:schemeClr val="dk1"/>
                </a:solidFill>
                <a:latin typeface="Courier New"/>
                <a:ea typeface="Courier New"/>
                <a:cs typeface="Courier New"/>
                <a:sym typeface="Courier New"/>
              </a:rPr>
              <a:t>dst</a:t>
            </a:r>
            <a:r>
              <a:rPr lang="en-US" sz="2800" b="0" i="0" u="none" strike="noStrike" cap="none">
                <a:solidFill>
                  <a:schemeClr val="dk1"/>
                </a:solidFill>
                <a:latin typeface="Calibri"/>
                <a:ea typeface="Calibri"/>
                <a:cs typeface="Calibri"/>
                <a:sym typeface="Calibri"/>
              </a:rPr>
              <a:t> has no effect</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Uses:</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  s3,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  # c=0</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  s1, s2, </a:t>
            </a:r>
            <a:r>
              <a:rPr lang="en-US" sz="2600">
                <a:latin typeface="Courier New"/>
                <a:ea typeface="Courier New"/>
                <a:cs typeface="Courier New"/>
                <a:sym typeface="Courier New"/>
              </a:rPr>
              <a:t>x</a:t>
            </a:r>
            <a:r>
              <a:rPr lang="en-US" sz="2600" b="0" i="0" u="none" strike="noStrike" cap="none">
                <a:solidFill>
                  <a:schemeClr val="dk1"/>
                </a:solidFill>
                <a:latin typeface="Courier New"/>
                <a:ea typeface="Courier New"/>
                <a:cs typeface="Courier New"/>
                <a:sym typeface="Courier New"/>
              </a:rPr>
              <a:t>0  # a=b</a:t>
            </a:r>
            <a:endParaRPr/>
          </a:p>
          <a:p>
            <a:pPr marL="742950" marR="0" lvl="1" indent="-10795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420" name="Google Shape;420;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22</a:t>
            </a:fld>
            <a:endParaRPr sz="1200">
              <a:solidFill>
                <a:srgbClr val="888888"/>
              </a:solidFill>
              <a:latin typeface="Calibri"/>
              <a:ea typeface="Calibri"/>
              <a:cs typeface="Calibri"/>
              <a:sym typeface="Calibri"/>
            </a:endParaRPr>
          </a:p>
        </p:txBody>
      </p:sp>
      <p:sp>
        <p:nvSpPr>
          <p:cNvPr id="421" name="Google Shape;421;p4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22" name="Google Shape;422;p4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26233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428" name="Google Shape;428;p41"/>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888888"/>
              </a:buClr>
              <a:buSzPts val="3000"/>
              <a:buFont typeface="Arial"/>
              <a:buChar char="•"/>
            </a:pPr>
            <a:r>
              <a:rPr lang="en-US" sz="3000">
                <a:solidFill>
                  <a:srgbClr val="888888"/>
                </a:solidFill>
              </a:rPr>
              <a:t>Basic Arithmetic </a:t>
            </a:r>
            <a:r>
              <a:rPr lang="en-US" sz="3000" b="0" i="0" u="none" strike="noStrike" cap="none">
                <a:solidFill>
                  <a:srgbClr val="888888"/>
                </a:solidFill>
                <a:latin typeface="Calibri"/>
                <a:ea typeface="Calibri"/>
                <a:cs typeface="Calibri"/>
                <a:sym typeface="Calibri"/>
              </a:rPr>
              <a:t>Instructions </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Comments</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x0 (zero)</a:t>
            </a:r>
            <a:endParaRPr sz="3000">
              <a:solidFill>
                <a:srgbClr val="888888"/>
              </a:solidFill>
            </a:endParaRPr>
          </a:p>
          <a:p>
            <a:pPr marL="342900" marR="0" lvl="0" indent="-330200" algn="l" rtl="0">
              <a:spcBef>
                <a:spcPts val="640"/>
              </a:spcBef>
              <a:spcAft>
                <a:spcPts val="0"/>
              </a:spcAft>
              <a:buClr>
                <a:srgbClr val="FF0000"/>
              </a:buClr>
              <a:buSzPts val="3000"/>
              <a:buFont typeface="Arial"/>
              <a:buChar char="•"/>
            </a:pPr>
            <a:r>
              <a:rPr lang="en-US" sz="3000" b="0" i="0" u="none" strike="noStrike" cap="none">
                <a:solidFill>
                  <a:srgbClr val="FF0000"/>
                </a:solidFill>
                <a:latin typeface="Calibri"/>
                <a:ea typeface="Calibri"/>
                <a:cs typeface="Calibri"/>
                <a:sym typeface="Calibri"/>
              </a:rPr>
              <a:t>Immediates</a:t>
            </a:r>
            <a:endParaRPr sz="3000">
              <a:solidFill>
                <a:srgbClr val="FF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Data Transfer Instructions</a:t>
            </a:r>
            <a:endParaRPr sz="3000">
              <a:solidFill>
                <a:srgbClr val="000000"/>
              </a:solidFill>
            </a:endParaRPr>
          </a:p>
          <a:p>
            <a:pPr marL="342900" marR="0" lvl="0" indent="-330200" algn="l" rtl="0">
              <a:spcBef>
                <a:spcPts val="64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Decision Making Instructions</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429" name="Google Shape;42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23</a:t>
            </a:fld>
            <a:endParaRPr sz="1200">
              <a:solidFill>
                <a:srgbClr val="888888"/>
              </a:solidFill>
              <a:latin typeface="Calibri"/>
              <a:ea typeface="Calibri"/>
              <a:cs typeface="Calibri"/>
              <a:sym typeface="Calibri"/>
            </a:endParaRPr>
          </a:p>
        </p:txBody>
      </p:sp>
      <p:sp>
        <p:nvSpPr>
          <p:cNvPr id="430" name="Google Shape;430;p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31" name="Google Shape;431;p4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69654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Immediates</a:t>
            </a:r>
            <a:endParaRPr sz="4400" b="0" i="0" u="none" strike="noStrike" cap="none">
              <a:solidFill>
                <a:schemeClr val="accent1"/>
              </a:solidFill>
              <a:latin typeface="Calibri"/>
              <a:ea typeface="Calibri"/>
              <a:cs typeface="Calibri"/>
              <a:sym typeface="Calibri"/>
            </a:endParaRPr>
          </a:p>
        </p:txBody>
      </p:sp>
      <p:sp>
        <p:nvSpPr>
          <p:cNvPr id="439" name="Google Shape;439;p42"/>
          <p:cNvSpPr txBox="1">
            <a:spLocks noGrp="1"/>
          </p:cNvSpPr>
          <p:nvPr>
            <p:ph type="body" idx="1"/>
          </p:nvPr>
        </p:nvSpPr>
        <p:spPr>
          <a:xfrm>
            <a:off x="457200" y="1600200"/>
            <a:ext cx="8229600" cy="49747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Numerical constants are called </a:t>
            </a:r>
            <a:r>
              <a:rPr lang="en-US" sz="3200" b="0" i="0" u="none" strike="noStrike" cap="none">
                <a:solidFill>
                  <a:srgbClr val="FF0000"/>
                </a:solidFill>
                <a:latin typeface="Calibri"/>
                <a:ea typeface="Calibri"/>
                <a:cs typeface="Calibri"/>
                <a:sym typeface="Calibri"/>
              </a:rPr>
              <a:t>immediates</a:t>
            </a:r>
            <a:endParaRPr sz="3200" b="0" i="0" u="none" strike="noStrike" cap="none">
              <a:solidFill>
                <a:srgbClr val="FF0000"/>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Separate instruction syntax for immediates:</a:t>
            </a:r>
            <a:endParaRPr/>
          </a:p>
          <a:p>
            <a:pPr marL="342900" marR="0" lvl="0" indent="-342900" algn="l" rtl="0">
              <a:spcBef>
                <a:spcPts val="640"/>
              </a:spcBef>
              <a:spcAft>
                <a:spcPts val="0"/>
              </a:spcAft>
              <a:buClr>
                <a:srgbClr val="FF0000"/>
              </a:buClr>
              <a:buFont typeface="Arial"/>
              <a:buNone/>
            </a:pPr>
            <a:r>
              <a:rPr lang="en-US" sz="3200" b="0" i="0" u="none" strike="noStrike" cap="none">
                <a:solidFill>
                  <a:srgbClr val="FF0000"/>
                </a:solidFill>
                <a:latin typeface="Courier New"/>
                <a:ea typeface="Courier New"/>
                <a:cs typeface="Courier New"/>
                <a:sym typeface="Courier New"/>
              </a:rPr>
              <a:t>		opi dst, src, imm</a:t>
            </a:r>
            <a:endParaRPr sz="3200" b="0" i="0" u="none" strike="noStrike" cap="none">
              <a:solidFill>
                <a:schemeClr val="dk1"/>
              </a:solidFill>
              <a:latin typeface="Calibri"/>
              <a:ea typeface="Calibri"/>
              <a:cs typeface="Calibri"/>
              <a:sym typeface="Calibri"/>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Operation names end with ‘</a:t>
            </a:r>
            <a:r>
              <a:rPr lang="en-US" sz="2400" b="0" i="0" u="none" strike="noStrike" cap="none">
                <a:solidFill>
                  <a:schemeClr val="dk1"/>
                </a:solidFill>
                <a:latin typeface="Courier New"/>
                <a:ea typeface="Courier New"/>
                <a:cs typeface="Courier New"/>
                <a:sym typeface="Courier New"/>
              </a:rPr>
              <a:t>i</a:t>
            </a:r>
            <a:r>
              <a:rPr lang="en-US" sz="2400" b="0" i="0" u="none" strike="noStrike" cap="none">
                <a:solidFill>
                  <a:schemeClr val="dk1"/>
                </a:solidFill>
                <a:latin typeface="Calibri"/>
                <a:ea typeface="Calibri"/>
                <a:cs typeface="Calibri"/>
                <a:sym typeface="Calibri"/>
              </a:rPr>
              <a:t>’, replace 2</a:t>
            </a:r>
            <a:r>
              <a:rPr lang="en-US" sz="2400" b="0" i="0" u="none" strike="noStrike" cap="none" baseline="30000">
                <a:solidFill>
                  <a:schemeClr val="dk1"/>
                </a:solidFill>
                <a:latin typeface="Calibri"/>
                <a:ea typeface="Calibri"/>
                <a:cs typeface="Calibri"/>
                <a:sym typeface="Calibri"/>
              </a:rPr>
              <a:t>nd</a:t>
            </a:r>
            <a:r>
              <a:rPr lang="en-US" sz="2400" b="0" i="0" u="none" strike="noStrike" cap="none">
                <a:solidFill>
                  <a:schemeClr val="dk1"/>
                </a:solidFill>
                <a:latin typeface="Calibri"/>
                <a:ea typeface="Calibri"/>
                <a:cs typeface="Calibri"/>
                <a:sym typeface="Calibri"/>
              </a:rPr>
              <a:t> source register with an immediate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Uses:</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addi s1, s2, 5  # a=b+5</a:t>
            </a:r>
            <a:endParaRPr/>
          </a:p>
          <a:p>
            <a:pPr marL="742950" marR="0" lvl="1" indent="-285750" algn="l" rtl="0">
              <a:spcBef>
                <a:spcPts val="520"/>
              </a:spcBef>
              <a:spcAft>
                <a:spcPts val="0"/>
              </a:spcAft>
              <a:buClr>
                <a:schemeClr val="dk1"/>
              </a:buClr>
              <a:buSzPts val="2600"/>
              <a:buFont typeface="Arial"/>
              <a:buChar char="–"/>
            </a:pPr>
            <a:r>
              <a:rPr lang="en-US" sz="2600" b="0" i="0" u="none" strike="noStrike" cap="none">
                <a:solidFill>
                  <a:schemeClr val="dk1"/>
                </a:solidFill>
                <a:latin typeface="Courier New"/>
                <a:ea typeface="Courier New"/>
                <a:cs typeface="Courier New"/>
                <a:sym typeface="Courier New"/>
              </a:rPr>
              <a:t>addi s3, s3, 1  # c++</a:t>
            </a:r>
            <a:endParaRPr sz="26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Why no </a:t>
            </a:r>
            <a:r>
              <a:rPr lang="en-US" sz="3000" b="0" i="0" u="none" strike="noStrike" cap="none">
                <a:solidFill>
                  <a:schemeClr val="dk1"/>
                </a:solidFill>
                <a:latin typeface="Courier New"/>
                <a:ea typeface="Courier New"/>
                <a:cs typeface="Courier New"/>
                <a:sym typeface="Courier New"/>
              </a:rPr>
              <a:t>subi</a:t>
            </a:r>
            <a:r>
              <a:rPr lang="en-US" sz="3200" b="0" i="0" u="none" strike="noStrike" cap="none">
                <a:solidFill>
                  <a:schemeClr val="dk1"/>
                </a:solidFill>
                <a:latin typeface="Calibri"/>
                <a:ea typeface="Calibri"/>
                <a:cs typeface="Calibri"/>
                <a:sym typeface="Calibri"/>
              </a:rPr>
              <a:t> instruction?</a:t>
            </a:r>
            <a:endParaRPr sz="3200" b="0" i="0" u="none" strike="noStrike" cap="none">
              <a:solidFill>
                <a:schemeClr val="dk1"/>
              </a:solidFill>
              <a:latin typeface="Calibri"/>
              <a:ea typeface="Calibri"/>
              <a:cs typeface="Calibri"/>
              <a:sym typeface="Calibri"/>
            </a:endParaRPr>
          </a:p>
        </p:txBody>
      </p:sp>
      <p:sp>
        <p:nvSpPr>
          <p:cNvPr id="440" name="Google Shape;44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24</a:t>
            </a:fld>
            <a:endParaRPr sz="1200">
              <a:solidFill>
                <a:srgbClr val="888888"/>
              </a:solidFill>
              <a:latin typeface="Calibri"/>
              <a:ea typeface="Calibri"/>
              <a:cs typeface="Calibri"/>
              <a:sym typeface="Calibri"/>
            </a:endParaRPr>
          </a:p>
        </p:txBody>
      </p:sp>
      <p:sp>
        <p:nvSpPr>
          <p:cNvPr id="441" name="Google Shape;441;p4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42" name="Google Shape;442;p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48325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685800" y="857250"/>
            <a:ext cx="3632272" cy="699194"/>
          </a:xfrm>
          <a:ln/>
        </p:spPr>
        <p:txBody>
          <a:bodyPr/>
          <a:lstStyle/>
          <a:p>
            <a:r>
              <a:rPr lang="en-US" dirty="0" err="1"/>
              <a:t>Immediates</a:t>
            </a:r>
            <a:endParaRPr lang="en-US" dirty="0"/>
          </a:p>
        </p:txBody>
      </p:sp>
      <p:sp>
        <p:nvSpPr>
          <p:cNvPr id="30726" name="Rectangle 6"/>
          <p:cNvSpPr>
            <a:spLocks noGrp="1" noChangeArrowheads="1"/>
          </p:cNvSpPr>
          <p:nvPr>
            <p:ph type="body" idx="1"/>
          </p:nvPr>
        </p:nvSpPr>
        <p:spPr>
          <a:xfrm>
            <a:off x="685800" y="1714500"/>
            <a:ext cx="7850981" cy="4286250"/>
          </a:xfrm>
          <a:ln/>
        </p:spPr>
        <p:txBody>
          <a:bodyPr/>
          <a:lstStyle/>
          <a:p>
            <a:pPr marL="100013" indent="-100013">
              <a:spcBef>
                <a:spcPct val="0"/>
              </a:spcBef>
            </a:pPr>
            <a:r>
              <a:rPr lang="en-US" dirty="0"/>
              <a:t>There is no Subtract Immediate in RISC-V: Why?</a:t>
            </a:r>
          </a:p>
          <a:p>
            <a:pPr marL="357188" lvl="1" indent="-100013">
              <a:spcBef>
                <a:spcPct val="0"/>
              </a:spcBef>
            </a:pPr>
            <a:r>
              <a:rPr lang="en-US" dirty="0"/>
              <a:t>There are add and sub, but no </a:t>
            </a:r>
            <a:r>
              <a:rPr lang="en-US" dirty="0" err="1"/>
              <a:t>addi</a:t>
            </a:r>
            <a:r>
              <a:rPr lang="en-US" dirty="0"/>
              <a:t> counterpart</a:t>
            </a:r>
          </a:p>
          <a:p>
            <a:pPr marL="100013" indent="-100013"/>
            <a:r>
              <a:rPr lang="en-US" dirty="0"/>
              <a:t>Limit types of operations that can be done to absolute minimum </a:t>
            </a:r>
          </a:p>
          <a:p>
            <a:pPr lvl="1">
              <a:lnSpc>
                <a:spcPct val="75000"/>
              </a:lnSpc>
            </a:pPr>
            <a:r>
              <a:rPr lang="en-US" dirty="0"/>
              <a:t>if an operation can be decomposed into a simpler operation, don</a:t>
            </a:r>
            <a:r>
              <a:rPr lang="ja-JP" altLang="en-US" dirty="0">
                <a:latin typeface="Arial"/>
              </a:rPr>
              <a:t>’</a:t>
            </a:r>
            <a:r>
              <a:rPr lang="en-US" dirty="0"/>
              <a:t>t include it</a:t>
            </a:r>
          </a:p>
          <a:p>
            <a:pPr lvl="1"/>
            <a:r>
              <a:rPr lang="en-US" dirty="0" err="1"/>
              <a:t>addi</a:t>
            </a:r>
            <a:r>
              <a:rPr lang="en-US" dirty="0"/>
              <a:t> …, -X = </a:t>
            </a:r>
            <a:r>
              <a:rPr lang="en-US" dirty="0" err="1"/>
              <a:t>subi</a:t>
            </a:r>
            <a:r>
              <a:rPr lang="en-US" dirty="0"/>
              <a:t> …, X =&gt; so no </a:t>
            </a:r>
            <a:r>
              <a:rPr lang="en-US" dirty="0" err="1"/>
              <a:t>subi</a:t>
            </a:r>
            <a:endParaRPr lang="en-US" dirty="0"/>
          </a:p>
          <a:p>
            <a:pPr marL="257175" lvl="1" indent="0">
              <a:spcBef>
                <a:spcPts val="1631"/>
              </a:spcBef>
              <a:buClr>
                <a:srgbClr val="800080"/>
              </a:buClr>
              <a:buNone/>
            </a:pPr>
            <a:r>
              <a:rPr lang="en-US" dirty="0">
                <a:solidFill>
                  <a:srgbClr val="800080"/>
                </a:solidFill>
                <a:latin typeface="Courier"/>
              </a:rPr>
              <a:t>		</a:t>
            </a:r>
            <a:r>
              <a:rPr lang="en-US" dirty="0" err="1">
                <a:solidFill>
                  <a:srgbClr val="800080"/>
                </a:solidFill>
                <a:latin typeface="Courier"/>
              </a:rPr>
              <a:t>addi</a:t>
            </a:r>
            <a:r>
              <a:rPr lang="en-US" dirty="0">
                <a:solidFill>
                  <a:srgbClr val="800080"/>
                </a:solidFill>
                <a:latin typeface="Courier"/>
              </a:rPr>
              <a:t> x3,x4,-10 </a:t>
            </a:r>
            <a:r>
              <a:rPr lang="en-US" dirty="0"/>
              <a:t>(in RISC-V)</a:t>
            </a:r>
          </a:p>
          <a:p>
            <a:pPr marL="264319" lvl="1" indent="0">
              <a:lnSpc>
                <a:spcPct val="75000"/>
              </a:lnSpc>
              <a:buNone/>
            </a:pPr>
            <a:r>
              <a:rPr lang="en-US" dirty="0"/>
              <a:t>		f = g - 10 (in C)</a:t>
            </a:r>
          </a:p>
          <a:p>
            <a:pPr lvl="1"/>
            <a:r>
              <a:rPr lang="en-US" dirty="0"/>
              <a:t>where RISC-V registers </a:t>
            </a:r>
            <a:r>
              <a:rPr lang="en-US" dirty="0">
                <a:latin typeface="Courier" pitchFamily="49" charset="0"/>
              </a:rPr>
              <a:t>x3, x4</a:t>
            </a:r>
            <a:r>
              <a:rPr lang="en-US" dirty="0"/>
              <a:t> are associated with C variables f, g </a:t>
            </a:r>
          </a:p>
        </p:txBody>
      </p:sp>
      <p:sp>
        <p:nvSpPr>
          <p:cNvPr id="2" name="Slide Number Placeholder 1">
            <a:extLst>
              <a:ext uri="{FF2B5EF4-FFF2-40B4-BE49-F238E27FC236}">
                <a16:creationId xmlns:a16="http://schemas.microsoft.com/office/drawing/2014/main" id="{B0143062-5380-2742-A3FF-C15A785421A2}"/>
              </a:ext>
            </a:extLst>
          </p:cNvPr>
          <p:cNvSpPr>
            <a:spLocks noGrp="1"/>
          </p:cNvSpPr>
          <p:nvPr>
            <p:ph type="sldNum" sz="quarter" idx="10"/>
          </p:nvPr>
        </p:nvSpPr>
        <p:spPr/>
        <p:txBody>
          <a:bodyPr/>
          <a:lstStyle/>
          <a:p>
            <a:fld id="{2D011864-6A66-40DB-AE45-3F49E206A411}" type="slidenum">
              <a:rPr lang="en-US" smtClean="0"/>
              <a:t>25</a:t>
            </a:fld>
            <a:endParaRPr lang="en-US"/>
          </a:p>
        </p:txBody>
      </p:sp>
    </p:spTree>
    <p:extLst>
      <p:ext uri="{BB962C8B-B14F-4D97-AF65-F5344CB8AC3E}">
        <p14:creationId xmlns:p14="http://schemas.microsoft.com/office/powerpoint/2010/main" val="2112474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2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2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72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072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072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72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7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392" name="Google Shape;392;p37"/>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888888"/>
              </a:buClr>
              <a:buSzPts val="3000"/>
              <a:buFont typeface="Arial"/>
              <a:buChar char="•"/>
            </a:pPr>
            <a:r>
              <a:rPr lang="en-US" sz="3000" dirty="0">
                <a:solidFill>
                  <a:srgbClr val="888888"/>
                </a:solidFill>
              </a:rPr>
              <a:t>Basic Arithmetic </a:t>
            </a:r>
            <a:r>
              <a:rPr lang="en-US" sz="3000" b="0" i="0" u="none" strike="noStrike" cap="none" dirty="0">
                <a:solidFill>
                  <a:srgbClr val="888888"/>
                </a:solidFill>
                <a:latin typeface="Calibri"/>
                <a:ea typeface="Calibri"/>
                <a:cs typeface="Calibri"/>
                <a:sym typeface="Calibri"/>
              </a:rPr>
              <a:t>Instructions </a:t>
            </a:r>
            <a:endParaRPr sz="3000" dirty="0">
              <a:solidFill>
                <a:srgbClr val="888888"/>
              </a:solidFill>
            </a:endParaRPr>
          </a:p>
          <a:p>
            <a:pPr marL="342900" marR="0" lvl="0" indent="-330200" algn="l" rtl="0">
              <a:spcBef>
                <a:spcPts val="640"/>
              </a:spcBef>
              <a:spcAft>
                <a:spcPts val="0"/>
              </a:spcAft>
              <a:buClr>
                <a:srgbClr val="FF0000"/>
              </a:buClr>
              <a:buSzPts val="3000"/>
              <a:buFont typeface="Arial"/>
              <a:buChar char="•"/>
            </a:pPr>
            <a:r>
              <a:rPr lang="en-US" sz="3000" dirty="0"/>
              <a:t>Comments</a:t>
            </a:r>
            <a:endParaRPr sz="3000" dirty="0"/>
          </a:p>
          <a:p>
            <a:pPr marL="342900" marR="0" lvl="0" indent="-330200" algn="l" rtl="0">
              <a:spcBef>
                <a:spcPts val="640"/>
              </a:spcBef>
              <a:spcAft>
                <a:spcPts val="0"/>
              </a:spcAft>
              <a:buClr>
                <a:srgbClr val="000000"/>
              </a:buClr>
              <a:buSzPts val="3000"/>
              <a:buFont typeface="Arial"/>
              <a:buChar char="•"/>
            </a:pPr>
            <a:r>
              <a:rPr lang="en-US" sz="3000" dirty="0">
                <a:solidFill>
                  <a:srgbClr val="000000"/>
                </a:solidFill>
              </a:rPr>
              <a:t>x0 (zero)</a:t>
            </a:r>
            <a:endParaRPr sz="3000" dirty="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dirty="0" err="1">
                <a:solidFill>
                  <a:srgbClr val="000000"/>
                </a:solidFill>
                <a:latin typeface="Calibri"/>
                <a:ea typeface="Calibri"/>
                <a:cs typeface="Calibri"/>
                <a:sym typeface="Calibri"/>
              </a:rPr>
              <a:t>Immediates</a:t>
            </a:r>
            <a:endParaRPr sz="3000" dirty="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dirty="0">
                <a:solidFill>
                  <a:srgbClr val="FF0000"/>
                </a:solidFill>
                <a:latin typeface="Calibri"/>
                <a:ea typeface="Calibri"/>
                <a:cs typeface="Calibri"/>
                <a:sym typeface="Calibri"/>
              </a:rPr>
              <a:t>Data Transfer Instructions</a:t>
            </a:r>
            <a:endParaRPr sz="3000" dirty="0">
              <a:solidFill>
                <a:srgbClr val="FF0000"/>
              </a:solidFill>
            </a:endParaRPr>
          </a:p>
          <a:p>
            <a:pPr marL="342900" marR="0" lvl="0" indent="-330200" algn="l" rtl="0">
              <a:spcBef>
                <a:spcPts val="640"/>
              </a:spcBef>
              <a:spcAft>
                <a:spcPts val="0"/>
              </a:spcAft>
              <a:buClr>
                <a:schemeClr val="dk1"/>
              </a:buClr>
              <a:buSzPts val="3000"/>
              <a:buFont typeface="Arial"/>
              <a:buChar char="•"/>
            </a:pPr>
            <a:r>
              <a:rPr lang="en-US" sz="3000" b="0" i="0" u="none" strike="noStrike" cap="none" dirty="0">
                <a:solidFill>
                  <a:schemeClr val="dk1"/>
                </a:solidFill>
                <a:latin typeface="Calibri"/>
                <a:ea typeface="Calibri"/>
                <a:cs typeface="Calibri"/>
                <a:sym typeface="Calibri"/>
              </a:rPr>
              <a:t>Decision Making Instructions</a:t>
            </a:r>
            <a:endParaRPr sz="3000" dirty="0"/>
          </a:p>
          <a:p>
            <a:pPr marL="342900" marR="0" lvl="0" indent="-330200" algn="l" rtl="0">
              <a:spcBef>
                <a:spcPts val="640"/>
              </a:spcBef>
              <a:spcAft>
                <a:spcPts val="0"/>
              </a:spcAft>
              <a:buClr>
                <a:srgbClr val="A5A5A5"/>
              </a:buClr>
              <a:buSzPts val="3000"/>
              <a:buFont typeface="Arial"/>
              <a:buChar char="•"/>
            </a:pPr>
            <a:r>
              <a:rPr lang="en-US" sz="3000" b="0" i="0" u="none" strike="noStrike" cap="none" dirty="0">
                <a:solidFill>
                  <a:srgbClr val="A5A5A5"/>
                </a:solidFill>
                <a:latin typeface="Calibri"/>
                <a:ea typeface="Calibri"/>
                <a:cs typeface="Calibri"/>
                <a:sym typeface="Calibri"/>
              </a:rPr>
              <a:t>Bonus:  C to </a:t>
            </a:r>
            <a:r>
              <a:rPr lang="en-US" sz="3000" dirty="0">
                <a:solidFill>
                  <a:srgbClr val="A5A5A5"/>
                </a:solidFill>
              </a:rPr>
              <a:t>RISCV</a:t>
            </a:r>
            <a:r>
              <a:rPr lang="en-US" sz="3000" b="0" i="0" u="none" strike="noStrike" cap="none" dirty="0">
                <a:solidFill>
                  <a:srgbClr val="A5A5A5"/>
                </a:solidFill>
                <a:latin typeface="Calibri"/>
                <a:ea typeface="Calibri"/>
                <a:cs typeface="Calibri"/>
                <a:sym typeface="Calibri"/>
              </a:rPr>
              <a:t> Practice</a:t>
            </a:r>
            <a:endParaRPr sz="3000" dirty="0"/>
          </a:p>
          <a:p>
            <a:pPr marL="342900" marR="0" lvl="0" indent="-330200" algn="l" rtl="0">
              <a:spcBef>
                <a:spcPts val="640"/>
              </a:spcBef>
              <a:spcAft>
                <a:spcPts val="0"/>
              </a:spcAft>
              <a:buClr>
                <a:srgbClr val="A5A5A5"/>
              </a:buClr>
              <a:buSzPts val="3000"/>
              <a:buFont typeface="Arial"/>
              <a:buChar char="•"/>
            </a:pPr>
            <a:r>
              <a:rPr lang="en-US" sz="3000" b="0" i="0" u="none" strike="noStrike" cap="none" dirty="0">
                <a:solidFill>
                  <a:srgbClr val="A5A5A5"/>
                </a:solidFill>
                <a:latin typeface="Calibri"/>
                <a:ea typeface="Calibri"/>
                <a:cs typeface="Calibri"/>
                <a:sym typeface="Calibri"/>
              </a:rPr>
              <a:t>Bonus:  Additional Instructions</a:t>
            </a:r>
            <a:endParaRPr sz="3000" dirty="0"/>
          </a:p>
        </p:txBody>
      </p:sp>
      <p:sp>
        <p:nvSpPr>
          <p:cNvPr id="393" name="Google Shape;39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26</a:t>
            </a:fld>
            <a:endParaRPr sz="1200">
              <a:solidFill>
                <a:srgbClr val="888888"/>
              </a:solidFill>
              <a:latin typeface="Calibri"/>
              <a:ea typeface="Calibri"/>
              <a:cs typeface="Calibri"/>
              <a:sym typeface="Calibri"/>
            </a:endParaRPr>
          </a:p>
        </p:txBody>
      </p:sp>
      <p:sp>
        <p:nvSpPr>
          <p:cNvPr id="394" name="Google Shape;394;p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95" name="Google Shape;395;p3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25497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2114550"/>
            <a:ext cx="3048000" cy="29718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Control</a:t>
              </a: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fontScale="90000"/>
          </a:bodyPr>
          <a:lstStyle/>
          <a:p>
            <a:pPr>
              <a:lnSpc>
                <a:spcPct val="85000"/>
              </a:lnSpc>
            </a:pPr>
            <a:r>
              <a:rPr lang="en-US" dirty="0">
                <a:solidFill>
                  <a:schemeClr val="tx1"/>
                </a:solidFill>
              </a:rPr>
              <a:t>Data Transfer:</a:t>
            </a:r>
            <a:br>
              <a:rPr lang="en-US" dirty="0">
                <a:solidFill>
                  <a:schemeClr val="tx1"/>
                </a:solidFill>
              </a:rPr>
            </a:br>
            <a:r>
              <a:rPr lang="en-US" dirty="0"/>
              <a:t>Load from </a:t>
            </a:r>
            <a:r>
              <a:rPr lang="en-US" dirty="0">
                <a:solidFill>
                  <a:schemeClr val="tx1"/>
                </a:solidFill>
              </a:rPr>
              <a:t>and </a:t>
            </a:r>
            <a:r>
              <a:rPr lang="en-US" dirty="0">
                <a:solidFill>
                  <a:srgbClr val="0926B7"/>
                </a:solidFill>
              </a:rPr>
              <a:t>Store to </a:t>
            </a:r>
            <a:r>
              <a:rPr lang="en-US" dirty="0">
                <a:solidFill>
                  <a:schemeClr val="tx1"/>
                </a:solidFill>
              </a:rPr>
              <a:t>memory</a:t>
            </a:r>
          </a:p>
        </p:txBody>
      </p:sp>
      <p:grpSp>
        <p:nvGrpSpPr>
          <p:cNvPr id="270" name="Group 269"/>
          <p:cNvGrpSpPr/>
          <p:nvPr/>
        </p:nvGrpSpPr>
        <p:grpSpPr>
          <a:xfrm>
            <a:off x="914400" y="3486152"/>
            <a:ext cx="2362202" cy="1422791"/>
            <a:chOff x="914399" y="3505200"/>
            <a:chExt cx="2362202" cy="1897054"/>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PC</a:t>
              </a:r>
            </a:p>
          </p:txBody>
        </p:sp>
        <p:grpSp>
          <p:nvGrpSpPr>
            <p:cNvPr id="26" name="Group 25"/>
            <p:cNvGrpSpPr/>
            <p:nvPr/>
          </p:nvGrpSpPr>
          <p:grpSpPr>
            <a:xfrm>
              <a:off x="914399" y="3886200"/>
              <a:ext cx="2362202" cy="698634"/>
              <a:chOff x="1600199" y="3962400"/>
              <a:chExt cx="1600201" cy="698634"/>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045481"/>
                <a:ext cx="1031051" cy="615553"/>
              </a:xfrm>
              <a:prstGeom prst="rect">
                <a:avLst/>
              </a:prstGeom>
              <a:noFill/>
            </p:spPr>
            <p:txBody>
              <a:bodyPr wrap="square" rtlCol="0">
                <a:spAutoFit/>
              </a:bodyPr>
              <a:lstStyle/>
              <a:p>
                <a:pPr algn="ctr"/>
                <a:r>
                  <a:rPr lang="en-US" sz="2400" dirty="0">
                    <a:effectLst>
                      <a:glow rad="254000">
                        <a:schemeClr val="bg1">
                          <a:alpha val="75000"/>
                        </a:schemeClr>
                      </a:glow>
                    </a:effectLst>
                  </a:rPr>
                  <a:t>Registers</a:t>
                </a:r>
              </a:p>
            </p:txBody>
          </p:sp>
        </p:grpSp>
        <p:grpSp>
          <p:nvGrpSpPr>
            <p:cNvPr id="25" name="Group 24"/>
            <p:cNvGrpSpPr/>
            <p:nvPr/>
          </p:nvGrpSpPr>
          <p:grpSpPr>
            <a:xfrm>
              <a:off x="914400" y="4540479"/>
              <a:ext cx="2362200" cy="861775"/>
              <a:chOff x="4572000" y="3245079"/>
              <a:chExt cx="2362200" cy="861775"/>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chemeClr val="tx1"/>
                  </a:solidFill>
                </a:endParaRPr>
              </a:p>
            </p:txBody>
          </p:sp>
          <p:sp>
            <p:nvSpPr>
              <p:cNvPr id="24" name="TextBox 23"/>
              <p:cNvSpPr txBox="1"/>
              <p:nvPr/>
            </p:nvSpPr>
            <p:spPr>
              <a:xfrm>
                <a:off x="4704786" y="3245079"/>
                <a:ext cx="2101857" cy="861775"/>
              </a:xfrm>
              <a:prstGeom prst="rect">
                <a:avLst/>
              </a:prstGeom>
              <a:noFill/>
            </p:spPr>
            <p:txBody>
              <a:bodyPr wrap="none" rtlCol="0" anchor="ctr">
                <a:spAutoFit/>
              </a:bodyPr>
              <a:lstStyle/>
              <a:p>
                <a:pPr algn="ctr"/>
                <a:r>
                  <a:rPr lang="en-US" dirty="0">
                    <a:effectLst>
                      <a:glow rad="152400">
                        <a:schemeClr val="bg1">
                          <a:alpha val="75000"/>
                        </a:schemeClr>
                      </a:glow>
                    </a:effectLst>
                  </a:rPr>
                  <a:t>Arithmetic &amp; Logic Unit</a:t>
                </a:r>
              </a:p>
              <a:p>
                <a:pPr algn="ctr"/>
                <a:r>
                  <a:rPr lang="en-US" dirty="0">
                    <a:effectLst>
                      <a:glow rad="152400">
                        <a:schemeClr val="bg1">
                          <a:alpha val="75000"/>
                        </a:schemeClr>
                      </a:glow>
                    </a:effectLst>
                  </a:rPr>
                  <a:t>(ALU)</a:t>
                </a:r>
              </a:p>
            </p:txBody>
          </p:sp>
        </p:grpSp>
      </p:grpSp>
      <p:sp>
        <p:nvSpPr>
          <p:cNvPr id="30" name="Rectangle 29"/>
          <p:cNvSpPr/>
          <p:nvPr/>
        </p:nvSpPr>
        <p:spPr>
          <a:xfrm>
            <a:off x="4899898" y="2000250"/>
            <a:ext cx="1905000" cy="30861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Memory</a:t>
            </a:r>
          </a:p>
        </p:txBody>
      </p:sp>
      <p:grpSp>
        <p:nvGrpSpPr>
          <p:cNvPr id="273" name="Group 272"/>
          <p:cNvGrpSpPr/>
          <p:nvPr/>
        </p:nvGrpSpPr>
        <p:grpSpPr>
          <a:xfrm>
            <a:off x="6804898" y="2114550"/>
            <a:ext cx="1524000" cy="5715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804898" y="4457700"/>
            <a:ext cx="1524000" cy="5715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5052298" y="2343150"/>
            <a:ext cx="1524000" cy="257175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615553"/>
            </a:xfrm>
            <a:prstGeom prst="rect">
              <a:avLst/>
            </a:prstGeom>
            <a:noFill/>
          </p:spPr>
          <p:txBody>
            <a:bodyPr wrap="square" rtlCol="0">
              <a:spAutoFit/>
            </a:bodyPr>
            <a:lstStyle/>
            <a:p>
              <a:pPr algn="ctr"/>
              <a:r>
                <a:rPr lang="en-US" sz="2400" dirty="0">
                  <a:effectLst>
                    <a:glow rad="228600">
                      <a:schemeClr val="bg1">
                        <a:alpha val="75000"/>
                      </a:schemeClr>
                    </a:glow>
                  </a:effectLst>
                </a:rPr>
                <a:t>Bytes</a:t>
              </a:r>
            </a:p>
          </p:txBody>
        </p:sp>
      </p:grpSp>
      <p:grpSp>
        <p:nvGrpSpPr>
          <p:cNvPr id="280" name="Group 279"/>
          <p:cNvGrpSpPr/>
          <p:nvPr/>
        </p:nvGrpSpPr>
        <p:grpSpPr>
          <a:xfrm>
            <a:off x="2743200" y="2154580"/>
            <a:ext cx="2574744" cy="3586852"/>
            <a:chOff x="2743200" y="1729770"/>
            <a:chExt cx="2574744" cy="4782473"/>
          </a:xfrm>
        </p:grpSpPr>
        <p:grpSp>
          <p:nvGrpSpPr>
            <p:cNvPr id="272" name="Group 271"/>
            <p:cNvGrpSpPr/>
            <p:nvPr/>
          </p:nvGrpSpPr>
          <p:grpSpPr>
            <a:xfrm>
              <a:off x="3423662" y="1729770"/>
              <a:ext cx="1631730" cy="4149535"/>
              <a:chOff x="3423662" y="1729770"/>
              <a:chExt cx="1631730" cy="4149535"/>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flipV="1">
                <a:off x="3423662" y="3581398"/>
                <a:ext cx="1476236" cy="23383"/>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3436427" y="4397041"/>
                <a:ext cx="1435422" cy="9485"/>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429000" y="4723848"/>
                <a:ext cx="1450276" cy="2141"/>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613263" y="1729770"/>
                <a:ext cx="1128771" cy="861775"/>
              </a:xfrm>
              <a:prstGeom prst="rect">
                <a:avLst/>
              </a:prstGeom>
              <a:noFill/>
            </p:spPr>
            <p:txBody>
              <a:bodyPr wrap="none" rtlCol="0">
                <a:spAutoFit/>
              </a:bodyPr>
              <a:lstStyle/>
              <a:p>
                <a:r>
                  <a:rPr lang="en-US" dirty="0"/>
                  <a:t>Enable?</a:t>
                </a:r>
              </a:p>
              <a:p>
                <a:r>
                  <a:rPr lang="en-US" dirty="0"/>
                  <a:t>Read/Write</a:t>
                </a:r>
              </a:p>
            </p:txBody>
          </p:sp>
          <p:sp>
            <p:nvSpPr>
              <p:cNvPr id="44" name="TextBox 43"/>
              <p:cNvSpPr txBox="1"/>
              <p:nvPr/>
            </p:nvSpPr>
            <p:spPr>
              <a:xfrm>
                <a:off x="3657600" y="3177572"/>
                <a:ext cx="880369" cy="492443"/>
              </a:xfrm>
              <a:prstGeom prst="rect">
                <a:avLst/>
              </a:prstGeom>
              <a:noFill/>
            </p:spPr>
            <p:txBody>
              <a:bodyPr wrap="none" rtlCol="0">
                <a:spAutoFit/>
              </a:bodyPr>
              <a:lstStyle/>
              <a:p>
                <a:r>
                  <a:rPr lang="en-US" dirty="0"/>
                  <a:t>Address</a:t>
                </a:r>
              </a:p>
            </p:txBody>
          </p:sp>
          <p:sp>
            <p:nvSpPr>
              <p:cNvPr id="45" name="TextBox 44"/>
              <p:cNvSpPr txBox="1"/>
              <p:nvPr/>
            </p:nvSpPr>
            <p:spPr>
              <a:xfrm>
                <a:off x="3607592" y="3598183"/>
                <a:ext cx="1447800" cy="1231106"/>
              </a:xfrm>
              <a:prstGeom prst="rect">
                <a:avLst/>
              </a:prstGeom>
              <a:noFill/>
            </p:spPr>
            <p:txBody>
              <a:bodyPr wrap="square" rtlCol="0">
                <a:spAutoFit/>
              </a:bodyPr>
              <a:lstStyle/>
              <a:p>
                <a:r>
                  <a:rPr lang="en-US" b="1" dirty="0">
                    <a:solidFill>
                      <a:srgbClr val="0926B7"/>
                    </a:solidFill>
                  </a:rPr>
                  <a:t>Write Data = Store </a:t>
                </a:r>
                <a:r>
                  <a:rPr lang="en-US" b="1" u="sng" dirty="0">
                    <a:solidFill>
                      <a:srgbClr val="0926B7"/>
                    </a:solidFill>
                  </a:rPr>
                  <a:t>to</a:t>
                </a:r>
                <a:r>
                  <a:rPr lang="en-US" b="1" dirty="0">
                    <a:solidFill>
                      <a:srgbClr val="0926B7"/>
                    </a:solidFill>
                  </a:rPr>
                  <a:t> memory</a:t>
                </a:r>
              </a:p>
            </p:txBody>
          </p:sp>
          <p:sp>
            <p:nvSpPr>
              <p:cNvPr id="46" name="TextBox 45"/>
              <p:cNvSpPr txBox="1"/>
              <p:nvPr/>
            </p:nvSpPr>
            <p:spPr>
              <a:xfrm>
                <a:off x="3611205" y="4648199"/>
                <a:ext cx="1341795" cy="1231106"/>
              </a:xfrm>
              <a:prstGeom prst="rect">
                <a:avLst/>
              </a:prstGeom>
              <a:noFill/>
            </p:spPr>
            <p:txBody>
              <a:bodyPr wrap="square" rtlCol="0">
                <a:spAutoFit/>
              </a:bodyPr>
              <a:lstStyle/>
              <a:p>
                <a:r>
                  <a:rPr lang="en-US" b="1" dirty="0">
                    <a:solidFill>
                      <a:srgbClr val="FF0000"/>
                    </a:solidFill>
                  </a:rPr>
                  <a:t>Read Data = Load </a:t>
                </a:r>
                <a:r>
                  <a:rPr lang="en-US" b="1" u="sng" dirty="0">
                    <a:solidFill>
                      <a:srgbClr val="FF0000"/>
                    </a:solidFill>
                  </a:rPr>
                  <a:t>from</a:t>
                </a:r>
              </a:p>
              <a:p>
                <a:r>
                  <a:rPr lang="en-US" b="1" dirty="0">
                    <a:solidFill>
                      <a:srgbClr val="FF0000"/>
                    </a:solidFill>
                  </a:rPr>
                  <a:t>memory</a:t>
                </a:r>
              </a:p>
            </p:txBody>
          </p:sp>
        </p:grpSp>
        <p:grpSp>
          <p:nvGrpSpPr>
            <p:cNvPr id="279" name="Group 278"/>
            <p:cNvGrpSpPr/>
            <p:nvPr/>
          </p:nvGrpSpPr>
          <p:grpSpPr>
            <a:xfrm>
              <a:off x="2743200" y="5715000"/>
              <a:ext cx="2574744" cy="797243"/>
              <a:chOff x="2819400" y="5791200"/>
              <a:chExt cx="2574744" cy="797243"/>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574744" cy="492443"/>
              </a:xfrm>
              <a:prstGeom prst="rect">
                <a:avLst/>
              </a:prstGeom>
              <a:noFill/>
            </p:spPr>
            <p:txBody>
              <a:bodyPr wrap="none" rtlCol="0">
                <a:spAutoFit/>
              </a:bodyPr>
              <a:lstStyle/>
              <a:p>
                <a:r>
                  <a:rPr lang="en-US" dirty="0"/>
                  <a:t>Processor-Memory Interface</a:t>
                </a:r>
              </a:p>
            </p:txBody>
          </p:sp>
        </p:grpSp>
      </p:grpSp>
      <p:grpSp>
        <p:nvGrpSpPr>
          <p:cNvPr id="285" name="Group 284"/>
          <p:cNvGrpSpPr/>
          <p:nvPr/>
        </p:nvGrpSpPr>
        <p:grpSpPr>
          <a:xfrm>
            <a:off x="6423899" y="5200648"/>
            <a:ext cx="2069797" cy="597932"/>
            <a:chOff x="6324600" y="5791200"/>
            <a:chExt cx="2069797" cy="797243"/>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069797" cy="492443"/>
            </a:xfrm>
            <a:prstGeom prst="rect">
              <a:avLst/>
            </a:prstGeom>
            <a:noFill/>
          </p:spPr>
          <p:txBody>
            <a:bodyPr wrap="none" rtlCol="0">
              <a:spAutoFit/>
            </a:bodyPr>
            <a:lstStyle/>
            <a:p>
              <a:r>
                <a:rPr lang="en-US" dirty="0"/>
                <a:t>I/O-Memory Interfaces</a:t>
              </a:r>
            </a:p>
          </p:txBody>
        </p:sp>
      </p:grpSp>
      <p:sp>
        <p:nvSpPr>
          <p:cNvPr id="4" name="Rectangle 3"/>
          <p:cNvSpPr/>
          <p:nvPr/>
        </p:nvSpPr>
        <p:spPr>
          <a:xfrm>
            <a:off x="5064887" y="2808489"/>
            <a:ext cx="1517017" cy="56883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Program</a:t>
            </a:r>
          </a:p>
        </p:txBody>
      </p:sp>
      <p:sp>
        <p:nvSpPr>
          <p:cNvPr id="288" name="Rectangle 287"/>
          <p:cNvSpPr/>
          <p:nvPr/>
        </p:nvSpPr>
        <p:spPr>
          <a:xfrm>
            <a:off x="5040889" y="4172906"/>
            <a:ext cx="1517017" cy="56883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a:t>
            </a:r>
          </a:p>
        </p:txBody>
      </p:sp>
      <p:grpSp>
        <p:nvGrpSpPr>
          <p:cNvPr id="287" name="Group 286"/>
          <p:cNvGrpSpPr/>
          <p:nvPr/>
        </p:nvGrpSpPr>
        <p:grpSpPr>
          <a:xfrm>
            <a:off x="6553204" y="3295305"/>
            <a:ext cx="2590797" cy="1105243"/>
            <a:chOff x="6553202" y="3250741"/>
            <a:chExt cx="2590797" cy="1473658"/>
          </a:xfrm>
        </p:grpSpPr>
        <p:sp>
          <p:nvSpPr>
            <p:cNvPr id="275" name="TextBox 274"/>
            <p:cNvSpPr txBox="1"/>
            <p:nvPr/>
          </p:nvSpPr>
          <p:spPr>
            <a:xfrm>
              <a:off x="6944621" y="3250741"/>
              <a:ext cx="2199378" cy="1231107"/>
            </a:xfrm>
            <a:prstGeom prst="rect">
              <a:avLst/>
            </a:prstGeom>
            <a:noFill/>
          </p:spPr>
          <p:txBody>
            <a:bodyPr wrap="square" rtlCol="0">
              <a:spAutoFit/>
            </a:bodyPr>
            <a:lstStyle/>
            <a:p>
              <a:pPr algn="ctr"/>
              <a:r>
                <a:rPr lang="en-US" dirty="0"/>
                <a:t>Much larger place</a:t>
              </a:r>
            </a:p>
            <a:p>
              <a:pPr algn="ctr"/>
              <a:r>
                <a:rPr lang="en-US" dirty="0"/>
                <a:t>To hold values, but slower than registers!</a:t>
              </a:r>
            </a:p>
          </p:txBody>
        </p:sp>
        <p:cxnSp>
          <p:nvCxnSpPr>
            <p:cNvPr id="5" name="Curved Connector 4"/>
            <p:cNvCxnSpPr>
              <a:cxnSpLocks/>
            </p:cNvCxnSpPr>
            <p:nvPr/>
          </p:nvCxnSpPr>
          <p:spPr>
            <a:xfrm rot="10800000" flipV="1">
              <a:off x="6553202" y="3968354"/>
              <a:ext cx="603869" cy="756045"/>
            </a:xfrm>
            <a:prstGeom prst="curvedConnector3">
              <a:avLst/>
            </a:prstGeom>
            <a:ln w="38100" cmpd="sng">
              <a:solidFill>
                <a:schemeClr val="accent4"/>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grpSp>
      <p:grpSp>
        <p:nvGrpSpPr>
          <p:cNvPr id="286" name="Group 285"/>
          <p:cNvGrpSpPr/>
          <p:nvPr/>
        </p:nvGrpSpPr>
        <p:grpSpPr>
          <a:xfrm>
            <a:off x="250881" y="4029076"/>
            <a:ext cx="1976823" cy="1743632"/>
            <a:chOff x="250880" y="4229100"/>
            <a:chExt cx="1976823" cy="2324843"/>
          </a:xfrm>
        </p:grpSpPr>
        <p:sp>
          <p:nvSpPr>
            <p:cNvPr id="2" name="TextBox 1"/>
            <p:cNvSpPr txBox="1"/>
            <p:nvPr/>
          </p:nvSpPr>
          <p:spPr>
            <a:xfrm>
              <a:off x="250880" y="5692168"/>
              <a:ext cx="1976823" cy="861775"/>
            </a:xfrm>
            <a:prstGeom prst="rect">
              <a:avLst/>
            </a:prstGeom>
            <a:noFill/>
          </p:spPr>
          <p:txBody>
            <a:bodyPr wrap="none" rtlCol="0">
              <a:spAutoFit/>
            </a:bodyPr>
            <a:lstStyle/>
            <a:p>
              <a:r>
                <a:rPr lang="en-US" dirty="0"/>
                <a:t>Fast but limited place</a:t>
              </a:r>
            </a:p>
            <a:p>
              <a:r>
                <a:rPr lang="en-US" dirty="0"/>
                <a:t>To hold values</a:t>
              </a:r>
            </a:p>
          </p:txBody>
        </p:sp>
        <p:cxnSp>
          <p:nvCxnSpPr>
            <p:cNvPr id="278" name="Curved Connector 277"/>
            <p:cNvCxnSpPr>
              <a:endCxn id="17" idx="1"/>
            </p:cNvCxnSpPr>
            <p:nvPr/>
          </p:nvCxnSpPr>
          <p:spPr>
            <a:xfrm rot="5400000" flipH="1" flipV="1">
              <a:off x="-209550" y="4743450"/>
              <a:ext cx="1638300" cy="609600"/>
            </a:xfrm>
            <a:prstGeom prst="curvedConnector2">
              <a:avLst/>
            </a:prstGeom>
            <a:ln w="38100" cmpd="sng">
              <a:solidFill>
                <a:schemeClr val="accent4"/>
              </a:solidFill>
              <a:headEnd type="none" w="lg" len="lg"/>
              <a:tailEnd type="arrow"/>
            </a:ln>
          </p:spPr>
          <p:style>
            <a:lnRef idx="2">
              <a:schemeClr val="accent1"/>
            </a:lnRef>
            <a:fillRef idx="0">
              <a:schemeClr val="accent1"/>
            </a:fillRef>
            <a:effectRef idx="1">
              <a:schemeClr val="accent1"/>
            </a:effectRef>
            <a:fontRef idx="minor">
              <a:schemeClr val="tx1"/>
            </a:fontRef>
          </p:style>
        </p:cxnSp>
      </p:grpSp>
      <p:sp>
        <p:nvSpPr>
          <p:cNvPr id="3" name="Slide Number Placeholder 2">
            <a:extLst>
              <a:ext uri="{FF2B5EF4-FFF2-40B4-BE49-F238E27FC236}">
                <a16:creationId xmlns:a16="http://schemas.microsoft.com/office/drawing/2014/main" id="{242311B9-6A1A-CC4C-8689-9C692718608A}"/>
              </a:ext>
            </a:extLst>
          </p:cNvPr>
          <p:cNvSpPr>
            <a:spLocks noGrp="1"/>
          </p:cNvSpPr>
          <p:nvPr>
            <p:ph type="sldNum" sz="quarter" idx="10"/>
          </p:nvPr>
        </p:nvSpPr>
        <p:spPr/>
        <p:txBody>
          <a:bodyPr/>
          <a:lstStyle/>
          <a:p>
            <a:fld id="{2D011864-6A66-40DB-AE45-3F49E206A411}" type="slidenum">
              <a:rPr lang="en-US" smtClean="0"/>
              <a:t>27</a:t>
            </a:fld>
            <a:endParaRPr lang="en-US"/>
          </a:p>
        </p:txBody>
      </p:sp>
    </p:spTree>
    <p:extLst>
      <p:ext uri="{BB962C8B-B14F-4D97-AF65-F5344CB8AC3E}">
        <p14:creationId xmlns:p14="http://schemas.microsoft.com/office/powerpoint/2010/main" val="3714986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8"/>
          <p:cNvGrpSpPr/>
          <p:nvPr/>
        </p:nvGrpSpPr>
        <p:grpSpPr>
          <a:xfrm>
            <a:off x="6059270" y="3388865"/>
            <a:ext cx="2381250" cy="1571625"/>
            <a:chOff x="6597650" y="3848100"/>
            <a:chExt cx="596900" cy="2095500"/>
          </a:xfrm>
        </p:grpSpPr>
        <p:sp>
          <p:nvSpPr>
            <p:cNvPr id="96" name="Rectangle 95"/>
            <p:cNvSpPr/>
            <p:nvPr/>
          </p:nvSpPr>
          <p:spPr>
            <a:xfrm>
              <a:off x="6597650" y="55245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0</a:t>
              </a:r>
            </a:p>
          </p:txBody>
        </p:sp>
        <p:sp>
          <p:nvSpPr>
            <p:cNvPr id="97" name="Rectangle 96"/>
            <p:cNvSpPr/>
            <p:nvPr/>
          </p:nvSpPr>
          <p:spPr>
            <a:xfrm>
              <a:off x="6597650" y="51054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a:t>
              </a:r>
            </a:p>
          </p:txBody>
        </p:sp>
        <p:sp>
          <p:nvSpPr>
            <p:cNvPr id="98" name="Rectangle 97"/>
            <p:cNvSpPr/>
            <p:nvPr/>
          </p:nvSpPr>
          <p:spPr>
            <a:xfrm>
              <a:off x="6597650" y="46863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2</a:t>
              </a:r>
            </a:p>
          </p:txBody>
        </p:sp>
        <p:sp>
          <p:nvSpPr>
            <p:cNvPr id="99" name="Rectangle 98"/>
            <p:cNvSpPr/>
            <p:nvPr/>
          </p:nvSpPr>
          <p:spPr>
            <a:xfrm>
              <a:off x="6597650" y="42672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3</a:t>
              </a:r>
            </a:p>
          </p:txBody>
        </p:sp>
        <p:sp>
          <p:nvSpPr>
            <p:cNvPr id="100" name="Rectangle 99"/>
            <p:cNvSpPr/>
            <p:nvPr/>
          </p:nvSpPr>
          <p:spPr>
            <a:xfrm>
              <a:off x="6597650" y="3848100"/>
              <a:ext cx="596900" cy="419100"/>
            </a:xfrm>
            <a:prstGeom prst="rect">
              <a:avLst/>
            </a:prstGeom>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sp>
        <p:nvSpPr>
          <p:cNvPr id="2" name="Title 1"/>
          <p:cNvSpPr>
            <a:spLocks noGrp="1"/>
          </p:cNvSpPr>
          <p:nvPr>
            <p:ph type="title"/>
          </p:nvPr>
        </p:nvSpPr>
        <p:spPr/>
        <p:txBody>
          <a:bodyPr/>
          <a:lstStyle/>
          <a:p>
            <a:r>
              <a:rPr lang="en-US" dirty="0"/>
              <a:t>Memory Addresses are in Bytes</a:t>
            </a:r>
          </a:p>
        </p:txBody>
      </p:sp>
      <p:sp>
        <p:nvSpPr>
          <p:cNvPr id="3" name="Content Placeholder 2"/>
          <p:cNvSpPr>
            <a:spLocks noGrp="1"/>
          </p:cNvSpPr>
          <p:nvPr>
            <p:ph idx="1"/>
          </p:nvPr>
        </p:nvSpPr>
        <p:spPr>
          <a:xfrm>
            <a:off x="264320" y="2095500"/>
            <a:ext cx="8466931" cy="3676650"/>
          </a:xfrm>
        </p:spPr>
        <p:txBody>
          <a:bodyPr>
            <a:normAutofit fontScale="85000" lnSpcReduction="10000"/>
          </a:bodyPr>
          <a:lstStyle/>
          <a:p>
            <a:r>
              <a:rPr lang="en-US" dirty="0"/>
              <a:t>Data typically smaller than 32 bits, but rarely smaller than 8 bits (e.g., char type)–works fine if everything is a multiple of 8 bits</a:t>
            </a:r>
          </a:p>
          <a:p>
            <a:r>
              <a:rPr lang="en-US" dirty="0"/>
              <a:t>8 bit chunk is called a </a:t>
            </a:r>
            <a:r>
              <a:rPr lang="en-US" i="1" dirty="0">
                <a:solidFill>
                  <a:srgbClr val="000000"/>
                </a:solidFill>
              </a:rPr>
              <a:t>byte</a:t>
            </a:r>
            <a:br>
              <a:rPr lang="en-US" i="1" dirty="0">
                <a:solidFill>
                  <a:srgbClr val="000000"/>
                </a:solidFill>
              </a:rPr>
            </a:br>
            <a:r>
              <a:rPr lang="en-US" dirty="0">
                <a:solidFill>
                  <a:srgbClr val="000000"/>
                </a:solidFill>
              </a:rPr>
              <a:t>(1 word = 4 bytes)</a:t>
            </a:r>
          </a:p>
          <a:p>
            <a:r>
              <a:rPr lang="en-US" dirty="0"/>
              <a:t>Memory addresses are really</a:t>
            </a:r>
            <a:br>
              <a:rPr lang="en-US" dirty="0"/>
            </a:br>
            <a:r>
              <a:rPr lang="en-US" dirty="0"/>
              <a:t>in </a:t>
            </a:r>
            <a:r>
              <a:rPr lang="en-US" i="1" dirty="0">
                <a:solidFill>
                  <a:srgbClr val="000000"/>
                </a:solidFill>
              </a:rPr>
              <a:t>bytes</a:t>
            </a:r>
            <a:r>
              <a:rPr lang="en-US" dirty="0"/>
              <a:t>, not words</a:t>
            </a:r>
          </a:p>
          <a:p>
            <a:r>
              <a:rPr lang="en-US" dirty="0"/>
              <a:t>Word addresses are 4 bytes apart </a:t>
            </a:r>
          </a:p>
          <a:p>
            <a:pPr lvl="1">
              <a:lnSpc>
                <a:spcPct val="105000"/>
              </a:lnSpc>
            </a:pPr>
            <a:r>
              <a:rPr lang="en-US" dirty="0"/>
              <a:t>Word address is same as address of </a:t>
            </a:r>
            <a:br>
              <a:rPr lang="en-US" dirty="0"/>
            </a:br>
            <a:r>
              <a:rPr lang="en-US" dirty="0"/>
              <a:t>rightmost byte – least-significant byte</a:t>
            </a:r>
            <a:br>
              <a:rPr lang="en-US" dirty="0"/>
            </a:br>
            <a:r>
              <a:rPr lang="en-US" dirty="0"/>
              <a:t>(i.e. </a:t>
            </a:r>
            <a:r>
              <a:rPr lang="en-US" b="1" dirty="0"/>
              <a:t>Little-endian </a:t>
            </a:r>
            <a:r>
              <a:rPr lang="en-US" dirty="0"/>
              <a:t>convention) </a:t>
            </a:r>
          </a:p>
        </p:txBody>
      </p:sp>
      <p:sp>
        <p:nvSpPr>
          <p:cNvPr id="42" name="Slide Number Placeholder 5"/>
          <p:cNvSpPr>
            <a:spLocks noGrp="1"/>
          </p:cNvSpPr>
          <p:nvPr>
            <p:ph type="sldNum" sz="quarter" idx="4294967295"/>
          </p:nvPr>
        </p:nvSpPr>
        <p:spPr>
          <a:xfrm>
            <a:off x="6256120" y="544626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28</a:t>
            </a:fld>
            <a:endParaRPr lang="en-US"/>
          </a:p>
        </p:txBody>
      </p:sp>
      <p:grpSp>
        <p:nvGrpSpPr>
          <p:cNvPr id="13" name="Group 12"/>
          <p:cNvGrpSpPr/>
          <p:nvPr/>
        </p:nvGrpSpPr>
        <p:grpSpPr>
          <a:xfrm flipH="1">
            <a:off x="5776785" y="2838484"/>
            <a:ext cx="2798271" cy="2939282"/>
            <a:chOff x="6354230" y="2849602"/>
            <a:chExt cx="2798271" cy="3919042"/>
          </a:xfrm>
        </p:grpSpPr>
        <p:sp>
          <p:nvSpPr>
            <p:cNvPr id="38" name="TextBox 37"/>
            <p:cNvSpPr txBox="1"/>
            <p:nvPr/>
          </p:nvSpPr>
          <p:spPr>
            <a:xfrm>
              <a:off x="6362955" y="2849602"/>
              <a:ext cx="2789546" cy="492443"/>
            </a:xfrm>
            <a:prstGeom prst="rect">
              <a:avLst/>
            </a:prstGeom>
            <a:noFill/>
          </p:spPr>
          <p:txBody>
            <a:bodyPr wrap="none" rtlCol="0">
              <a:spAutoFit/>
            </a:bodyPr>
            <a:lstStyle/>
            <a:p>
              <a:r>
                <a:rPr lang="en-US" dirty="0"/>
                <a:t>Least-significant byte in a word</a:t>
              </a:r>
            </a:p>
          </p:txBody>
        </p:sp>
        <p:cxnSp>
          <p:nvCxnSpPr>
            <p:cNvPr id="40" name="Straight Arrow Connector 39"/>
            <p:cNvCxnSpPr/>
            <p:nvPr/>
          </p:nvCxnSpPr>
          <p:spPr>
            <a:xfrm rot="5400000">
              <a:off x="6502400" y="3352800"/>
              <a:ext cx="304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6354230" y="3594100"/>
              <a:ext cx="2417305" cy="2488680"/>
              <a:chOff x="6354230" y="3594100"/>
              <a:chExt cx="2417305" cy="2488680"/>
            </a:xfrm>
          </p:grpSpPr>
          <p:grpSp>
            <p:nvGrpSpPr>
              <p:cNvPr id="5" name="Group 87"/>
              <p:cNvGrpSpPr/>
              <p:nvPr/>
            </p:nvGrpSpPr>
            <p:grpSpPr>
              <a:xfrm>
                <a:off x="6356350" y="3594100"/>
                <a:ext cx="2374900" cy="2095500"/>
                <a:chOff x="6597650" y="3848100"/>
                <a:chExt cx="2374900" cy="2095500"/>
              </a:xfrm>
              <a:solidFill>
                <a:schemeClr val="bg1"/>
              </a:solidFill>
            </p:grpSpPr>
            <p:grpSp>
              <p:nvGrpSpPr>
                <p:cNvPr id="6" name="Group 68"/>
                <p:cNvGrpSpPr/>
                <p:nvPr/>
              </p:nvGrpSpPr>
              <p:grpSpPr>
                <a:xfrm>
                  <a:off x="6597650" y="3848100"/>
                  <a:ext cx="596900" cy="2095500"/>
                  <a:chOff x="6597650" y="3848100"/>
                  <a:chExt cx="596900" cy="2095500"/>
                </a:xfrm>
                <a:grpFill/>
              </p:grpSpPr>
              <p:sp>
                <p:nvSpPr>
                  <p:cNvPr id="60" name="Rectangle 59"/>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0</a:t>
                    </a:r>
                  </a:p>
                </p:txBody>
              </p:sp>
              <p:sp>
                <p:nvSpPr>
                  <p:cNvPr id="63" name="Rectangle 62"/>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4</a:t>
                    </a:r>
                  </a:p>
                </p:txBody>
              </p:sp>
              <p:sp>
                <p:nvSpPr>
                  <p:cNvPr id="66" name="Rectangle 65"/>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8</a:t>
                    </a:r>
                  </a:p>
                </p:txBody>
              </p:sp>
              <p:sp>
                <p:nvSpPr>
                  <p:cNvPr id="67" name="Rectangle 66"/>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6600"/>
                        </a:solidFill>
                      </a:rPr>
                      <a:t>12</a:t>
                    </a:r>
                  </a:p>
                </p:txBody>
              </p:sp>
              <p:sp>
                <p:nvSpPr>
                  <p:cNvPr id="68" name="Rectangle 67"/>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a:solidFill>
                          <a:srgbClr val="FF6600"/>
                        </a:solidFill>
                      </a:rPr>
                      <a:t>…</a:t>
                    </a:r>
                  </a:p>
                </p:txBody>
              </p:sp>
            </p:grpSp>
            <p:grpSp>
              <p:nvGrpSpPr>
                <p:cNvPr id="7" name="Group 69"/>
                <p:cNvGrpSpPr/>
                <p:nvPr/>
              </p:nvGrpSpPr>
              <p:grpSpPr>
                <a:xfrm>
                  <a:off x="7194550" y="3848100"/>
                  <a:ext cx="596900" cy="2095500"/>
                  <a:chOff x="6597650" y="3848100"/>
                  <a:chExt cx="596900" cy="2095500"/>
                </a:xfrm>
                <a:grpFill/>
              </p:grpSpPr>
              <p:sp>
                <p:nvSpPr>
                  <p:cNvPr id="71" name="Rectangle 70"/>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a:t>
                    </a:r>
                  </a:p>
                </p:txBody>
              </p:sp>
              <p:sp>
                <p:nvSpPr>
                  <p:cNvPr id="72" name="Rectangle 71"/>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5</a:t>
                    </a:r>
                  </a:p>
                </p:txBody>
              </p:sp>
              <p:sp>
                <p:nvSpPr>
                  <p:cNvPr id="73" name="Rectangle 72"/>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9</a:t>
                    </a:r>
                  </a:p>
                </p:txBody>
              </p:sp>
              <p:sp>
                <p:nvSpPr>
                  <p:cNvPr id="74" name="Rectangle 73"/>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13</a:t>
                    </a:r>
                  </a:p>
                </p:txBody>
              </p:sp>
              <p:sp>
                <p:nvSpPr>
                  <p:cNvPr id="75" name="Rectangle 74"/>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grpSp>
              <p:nvGrpSpPr>
                <p:cNvPr id="8" name="Group 75"/>
                <p:cNvGrpSpPr/>
                <p:nvPr/>
              </p:nvGrpSpPr>
              <p:grpSpPr>
                <a:xfrm>
                  <a:off x="7804150" y="3848100"/>
                  <a:ext cx="596900" cy="2095500"/>
                  <a:chOff x="6597650" y="3848100"/>
                  <a:chExt cx="596900" cy="2095500"/>
                </a:xfrm>
                <a:grpFill/>
              </p:grpSpPr>
              <p:sp>
                <p:nvSpPr>
                  <p:cNvPr id="77" name="Rectangle 76"/>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2</a:t>
                    </a:r>
                  </a:p>
                </p:txBody>
              </p:sp>
              <p:sp>
                <p:nvSpPr>
                  <p:cNvPr id="78" name="Rectangle 77"/>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6</a:t>
                    </a:r>
                  </a:p>
                </p:txBody>
              </p:sp>
              <p:sp>
                <p:nvSpPr>
                  <p:cNvPr id="79" name="Rectangle 78"/>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10</a:t>
                    </a:r>
                  </a:p>
                </p:txBody>
              </p:sp>
              <p:sp>
                <p:nvSpPr>
                  <p:cNvPr id="80" name="Rectangle 79"/>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14</a:t>
                    </a:r>
                  </a:p>
                </p:txBody>
              </p:sp>
              <p:sp>
                <p:nvSpPr>
                  <p:cNvPr id="81" name="Rectangle 80"/>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grpSp>
              <p:nvGrpSpPr>
                <p:cNvPr id="9" name="Group 81"/>
                <p:cNvGrpSpPr/>
                <p:nvPr/>
              </p:nvGrpSpPr>
              <p:grpSpPr>
                <a:xfrm>
                  <a:off x="8375650" y="3848100"/>
                  <a:ext cx="596900" cy="2095500"/>
                  <a:chOff x="6597650" y="3848100"/>
                  <a:chExt cx="596900" cy="2095500"/>
                </a:xfrm>
                <a:grpFill/>
              </p:grpSpPr>
              <p:sp>
                <p:nvSpPr>
                  <p:cNvPr id="83" name="Rectangle 82"/>
                  <p:cNvSpPr/>
                  <p:nvPr/>
                </p:nvSpPr>
                <p:spPr>
                  <a:xfrm>
                    <a:off x="6597650" y="55245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3</a:t>
                    </a:r>
                  </a:p>
                </p:txBody>
              </p:sp>
              <p:sp>
                <p:nvSpPr>
                  <p:cNvPr id="84" name="Rectangle 83"/>
                  <p:cNvSpPr/>
                  <p:nvPr/>
                </p:nvSpPr>
                <p:spPr>
                  <a:xfrm>
                    <a:off x="6597650" y="51054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7</a:t>
                    </a:r>
                  </a:p>
                </p:txBody>
              </p:sp>
              <p:sp>
                <p:nvSpPr>
                  <p:cNvPr id="85" name="Rectangle 84"/>
                  <p:cNvSpPr/>
                  <p:nvPr/>
                </p:nvSpPr>
                <p:spPr>
                  <a:xfrm>
                    <a:off x="6597650" y="46863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11</a:t>
                    </a:r>
                  </a:p>
                </p:txBody>
              </p:sp>
              <p:sp>
                <p:nvSpPr>
                  <p:cNvPr id="86" name="Rectangle 85"/>
                  <p:cNvSpPr/>
                  <p:nvPr/>
                </p:nvSpPr>
                <p:spPr>
                  <a:xfrm>
                    <a:off x="6597650" y="42672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15</a:t>
                    </a:r>
                  </a:p>
                </p:txBody>
              </p:sp>
              <p:sp>
                <p:nvSpPr>
                  <p:cNvPr id="87" name="Rectangle 86"/>
                  <p:cNvSpPr/>
                  <p:nvPr/>
                </p:nvSpPr>
                <p:spPr>
                  <a:xfrm>
                    <a:off x="6597650" y="3848100"/>
                    <a:ext cx="596900" cy="419100"/>
                  </a:xfrm>
                  <a:prstGeom prst="rect">
                    <a:avLst/>
                  </a:prstGeom>
                  <a:grpFill/>
                  <a:ln w="28575"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a:t>
                    </a:r>
                  </a:p>
                </p:txBody>
              </p:sp>
            </p:grpSp>
          </p:grpSp>
          <p:sp>
            <p:nvSpPr>
              <p:cNvPr id="10" name="TextBox 9"/>
              <p:cNvSpPr txBox="1"/>
              <p:nvPr/>
            </p:nvSpPr>
            <p:spPr>
              <a:xfrm>
                <a:off x="8134822" y="5672409"/>
                <a:ext cx="636713" cy="410369"/>
              </a:xfrm>
              <a:prstGeom prst="rect">
                <a:avLst/>
              </a:prstGeom>
              <a:noFill/>
            </p:spPr>
            <p:txBody>
              <a:bodyPr wrap="none" rtlCol="0">
                <a:spAutoFit/>
              </a:bodyPr>
              <a:lstStyle/>
              <a:p>
                <a:r>
                  <a:rPr lang="en-US" sz="1400" dirty="0"/>
                  <a:t>31   24</a:t>
                </a:r>
              </a:p>
            </p:txBody>
          </p:sp>
          <p:sp>
            <p:nvSpPr>
              <p:cNvPr id="43" name="TextBox 42"/>
              <p:cNvSpPr txBox="1"/>
              <p:nvPr/>
            </p:nvSpPr>
            <p:spPr>
              <a:xfrm>
                <a:off x="7533885" y="5672409"/>
                <a:ext cx="636713" cy="410369"/>
              </a:xfrm>
              <a:prstGeom prst="rect">
                <a:avLst/>
              </a:prstGeom>
              <a:noFill/>
            </p:spPr>
            <p:txBody>
              <a:bodyPr wrap="none" rtlCol="0">
                <a:spAutoFit/>
              </a:bodyPr>
              <a:lstStyle/>
              <a:p>
                <a:r>
                  <a:rPr lang="en-US" sz="1400" dirty="0"/>
                  <a:t>23   16</a:t>
                </a:r>
              </a:p>
            </p:txBody>
          </p:sp>
          <p:sp>
            <p:nvSpPr>
              <p:cNvPr id="44" name="TextBox 43"/>
              <p:cNvSpPr txBox="1"/>
              <p:nvPr/>
            </p:nvSpPr>
            <p:spPr>
              <a:xfrm>
                <a:off x="6912539" y="5672411"/>
                <a:ext cx="660595" cy="410369"/>
              </a:xfrm>
              <a:prstGeom prst="rect">
                <a:avLst/>
              </a:prstGeom>
              <a:noFill/>
            </p:spPr>
            <p:txBody>
              <a:bodyPr wrap="none" rtlCol="0">
                <a:spAutoFit/>
              </a:bodyPr>
              <a:lstStyle/>
              <a:p>
                <a:r>
                  <a:rPr lang="en-US" sz="1400" dirty="0"/>
                  <a:t>15     8</a:t>
                </a:r>
              </a:p>
            </p:txBody>
          </p:sp>
          <p:sp>
            <p:nvSpPr>
              <p:cNvPr id="45" name="TextBox 44"/>
              <p:cNvSpPr txBox="1"/>
              <p:nvPr/>
            </p:nvSpPr>
            <p:spPr>
              <a:xfrm>
                <a:off x="6354230" y="5672411"/>
                <a:ext cx="610188" cy="410369"/>
              </a:xfrm>
              <a:prstGeom prst="rect">
                <a:avLst/>
              </a:prstGeom>
              <a:noFill/>
            </p:spPr>
            <p:txBody>
              <a:bodyPr wrap="none" rtlCol="0">
                <a:spAutoFit/>
              </a:bodyPr>
              <a:lstStyle/>
              <a:p>
                <a:r>
                  <a:rPr lang="en-US" sz="1400" dirty="0"/>
                  <a:t> 7     0</a:t>
                </a:r>
              </a:p>
            </p:txBody>
          </p:sp>
        </p:grpSp>
        <p:sp>
          <p:nvSpPr>
            <p:cNvPr id="11" name="TextBox 10"/>
            <p:cNvSpPr txBox="1"/>
            <p:nvPr/>
          </p:nvSpPr>
          <p:spPr>
            <a:xfrm>
              <a:off x="6537148" y="5906869"/>
              <a:ext cx="2335896" cy="861775"/>
            </a:xfrm>
            <a:prstGeom prst="rect">
              <a:avLst/>
            </a:prstGeom>
            <a:noFill/>
          </p:spPr>
          <p:txBody>
            <a:bodyPr wrap="none" rtlCol="0">
              <a:spAutoFit/>
            </a:bodyPr>
            <a:lstStyle/>
            <a:p>
              <a:r>
                <a:rPr lang="en-US" dirty="0"/>
                <a:t>Least-significant byte</a:t>
              </a:r>
              <a:br>
                <a:rPr lang="en-US" dirty="0"/>
              </a:br>
              <a:r>
                <a:rPr lang="en-US" dirty="0"/>
                <a:t>gets the smallest address</a:t>
              </a:r>
            </a:p>
          </p:txBody>
        </p:sp>
      </p:grpSp>
    </p:spTree>
    <p:extLst>
      <p:ext uri="{BB962C8B-B14F-4D97-AF65-F5344CB8AC3E}">
        <p14:creationId xmlns:p14="http://schemas.microsoft.com/office/powerpoint/2010/main" val="285222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986" name="Rectangle 2"/>
          <p:cNvSpPr>
            <a:spLocks noChangeArrowheads="1"/>
          </p:cNvSpPr>
          <p:nvPr/>
        </p:nvSpPr>
        <p:spPr bwMode="auto">
          <a:xfrm>
            <a:off x="85725" y="5900959"/>
            <a:ext cx="8793365" cy="830997"/>
          </a:xfrm>
          <a:prstGeom prst="rect">
            <a:avLst/>
          </a:prstGeom>
          <a:noFill/>
          <a:ln w="12700">
            <a:noFill/>
            <a:miter lim="800000"/>
            <a:headEnd/>
            <a:tailEnd/>
          </a:ln>
          <a:effectLst/>
        </p:spPr>
        <p:txBody>
          <a:bodyPr wrap="square">
            <a:prstTxWarp prst="textNoShape">
              <a:avLst/>
            </a:prstTxWarp>
            <a:spAutoFit/>
          </a:bodyPr>
          <a:lstStyle/>
          <a:p>
            <a:pPr algn="ctr"/>
            <a:r>
              <a:rPr lang="en-US" sz="1600" dirty="0">
                <a:latin typeface="Calibri" panose="020F0502020204030204" pitchFamily="34" charset="0"/>
                <a:cs typeface="Calibri" panose="020F0502020204030204" pitchFamily="34" charset="0"/>
              </a:rPr>
              <a:t>Big-endian and little-endian derive from Jonathan Swift's </a:t>
            </a:r>
            <a:r>
              <a:rPr lang="en-US" sz="1600" i="1" dirty="0">
                <a:latin typeface="Calibri" panose="020F0502020204030204" pitchFamily="34" charset="0"/>
                <a:cs typeface="Calibri" panose="020F0502020204030204" pitchFamily="34" charset="0"/>
              </a:rPr>
              <a:t>Gulliver's Travels</a:t>
            </a:r>
            <a:r>
              <a:rPr lang="en-US" sz="1600" dirty="0">
                <a:latin typeface="Calibri" panose="020F0502020204030204" pitchFamily="34" charset="0"/>
                <a:cs typeface="Calibri" panose="020F0502020204030204" pitchFamily="34" charset="0"/>
              </a:rPr>
              <a:t> in which the Big </a:t>
            </a:r>
            <a:r>
              <a:rPr lang="en-US" sz="1600" dirty="0" err="1">
                <a:latin typeface="Calibri" panose="020F0502020204030204" pitchFamily="34" charset="0"/>
                <a:cs typeface="Calibri" panose="020F0502020204030204" pitchFamily="34" charset="0"/>
              </a:rPr>
              <a:t>Endians</a:t>
            </a:r>
            <a:r>
              <a:rPr lang="en-US" sz="1600" dirty="0">
                <a:latin typeface="Calibri" panose="020F0502020204030204" pitchFamily="34" charset="0"/>
                <a:cs typeface="Calibri" panose="020F0502020204030204" pitchFamily="34" charset="0"/>
              </a:rPr>
              <a:t> were a political faction that broke their eggs at the large end ("the primitive way") and rebelled against the Lilliputian King who required his subjects (the Little </a:t>
            </a:r>
            <a:r>
              <a:rPr lang="en-US" sz="1600" dirty="0" err="1">
                <a:latin typeface="Calibri" panose="020F0502020204030204" pitchFamily="34" charset="0"/>
                <a:cs typeface="Calibri" panose="020F0502020204030204" pitchFamily="34" charset="0"/>
              </a:rPr>
              <a:t>Endians</a:t>
            </a:r>
            <a:r>
              <a:rPr lang="en-US" sz="1600" dirty="0">
                <a:latin typeface="Calibri" panose="020F0502020204030204" pitchFamily="34" charset="0"/>
                <a:cs typeface="Calibri" panose="020F0502020204030204" pitchFamily="34" charset="0"/>
              </a:rPr>
              <a:t>) to break their eggs at the small end. </a:t>
            </a:r>
          </a:p>
        </p:txBody>
      </p:sp>
      <p:sp>
        <p:nvSpPr>
          <p:cNvPr id="2345987" name="Rectangle 3"/>
          <p:cNvSpPr>
            <a:spLocks noGrp="1" noChangeArrowheads="1"/>
          </p:cNvSpPr>
          <p:nvPr>
            <p:ph type="title"/>
          </p:nvPr>
        </p:nvSpPr>
        <p:spPr>
          <a:xfrm>
            <a:off x="230105" y="410460"/>
            <a:ext cx="8855242" cy="355997"/>
          </a:xfrm>
        </p:spPr>
        <p:txBody>
          <a:bodyPr>
            <a:noAutofit/>
          </a:bodyPr>
          <a:lstStyle/>
          <a:p>
            <a:r>
              <a:rPr lang="en-US" sz="3200" dirty="0"/>
              <a:t>Big </a:t>
            </a:r>
            <a:r>
              <a:rPr lang="en-US" sz="3200" dirty="0" err="1"/>
              <a:t>Endian</a:t>
            </a:r>
            <a:r>
              <a:rPr lang="en-US" sz="3200" dirty="0"/>
              <a:t> vs. Little </a:t>
            </a:r>
            <a:r>
              <a:rPr lang="en-US" sz="3200" dirty="0" err="1"/>
              <a:t>Endian</a:t>
            </a:r>
            <a:endParaRPr lang="en-US" sz="3200" dirty="0"/>
          </a:p>
        </p:txBody>
      </p:sp>
      <p:sp>
        <p:nvSpPr>
          <p:cNvPr id="2345988" name="Rectangle 4"/>
          <p:cNvSpPr>
            <a:spLocks noGrp="1" noChangeArrowheads="1"/>
          </p:cNvSpPr>
          <p:nvPr>
            <p:ph type="body" sz="half" idx="1"/>
          </p:nvPr>
        </p:nvSpPr>
        <p:spPr>
          <a:xfrm>
            <a:off x="85725" y="2697059"/>
            <a:ext cx="4331799" cy="2478226"/>
          </a:xfrm>
        </p:spPr>
        <p:txBody>
          <a:bodyPr>
            <a:normAutofit/>
          </a:bodyPr>
          <a:lstStyle/>
          <a:p>
            <a:pPr algn="r">
              <a:buFont typeface="Times" pitchFamily="-65" charset="0"/>
              <a:buNone/>
            </a:pPr>
            <a:r>
              <a:rPr lang="en-US" sz="2000" dirty="0"/>
              <a:t>Big </a:t>
            </a:r>
            <a:r>
              <a:rPr lang="en-US" sz="2000" dirty="0" err="1"/>
              <a:t>Endian</a:t>
            </a:r>
            <a:endParaRPr lang="en-US" sz="2000" dirty="0"/>
          </a:p>
          <a:p>
            <a:pPr marL="0" indent="0" algn="r">
              <a:buNone/>
            </a:pPr>
            <a:r>
              <a:rPr lang="en-US" sz="1050" dirty="0">
                <a:latin typeface="Arial" pitchFamily="-65" charset="0"/>
              </a:rPr>
              <a:t>  ADDR3   ADDR2      ADDR1    ADDR0</a:t>
            </a:r>
            <a:br>
              <a:rPr lang="en-US" sz="1050" dirty="0">
                <a:latin typeface="Arial" pitchFamily="-65" charset="0"/>
              </a:rPr>
            </a:br>
            <a:r>
              <a:rPr lang="en-US" sz="1050" dirty="0">
                <a:latin typeface="Arial" pitchFamily="-65" charset="0"/>
              </a:rPr>
              <a:t>  </a:t>
            </a:r>
            <a:r>
              <a:rPr lang="en-US" sz="1050" dirty="0">
                <a:solidFill>
                  <a:srgbClr val="800080"/>
                </a:solidFill>
                <a:latin typeface="Arial" pitchFamily="-65" charset="0"/>
              </a:rPr>
              <a:t>BYTE0</a:t>
            </a:r>
            <a:r>
              <a:rPr lang="en-US" sz="1050" dirty="0">
                <a:latin typeface="Arial" pitchFamily="-65" charset="0"/>
              </a:rPr>
              <a:t>    </a:t>
            </a:r>
            <a:r>
              <a:rPr lang="en-US" sz="1050" dirty="0">
                <a:solidFill>
                  <a:schemeClr val="accent2"/>
                </a:solidFill>
                <a:latin typeface="Arial" pitchFamily="-65" charset="0"/>
              </a:rPr>
              <a:t>BYTE1</a:t>
            </a:r>
            <a:r>
              <a:rPr lang="en-US" sz="1050" dirty="0">
                <a:latin typeface="Arial" pitchFamily="-65" charset="0"/>
              </a:rPr>
              <a:t>       </a:t>
            </a:r>
            <a:r>
              <a:rPr lang="en-US" sz="1050" dirty="0">
                <a:solidFill>
                  <a:srgbClr val="008000"/>
                </a:solidFill>
                <a:latin typeface="Arial" pitchFamily="-65" charset="0"/>
              </a:rPr>
              <a:t>BYTE2</a:t>
            </a:r>
            <a:r>
              <a:rPr lang="en-US" sz="1050" dirty="0">
                <a:latin typeface="Arial" pitchFamily="-65" charset="0"/>
              </a:rPr>
              <a:t>     </a:t>
            </a:r>
            <a:r>
              <a:rPr lang="en-US" sz="1050" dirty="0">
                <a:solidFill>
                  <a:schemeClr val="accent3"/>
                </a:solidFill>
                <a:latin typeface="Arial" pitchFamily="-65" charset="0"/>
              </a:rPr>
              <a:t>BYTE3</a:t>
            </a:r>
            <a:br>
              <a:rPr lang="en-US" sz="1050" dirty="0">
                <a:latin typeface="Arial" pitchFamily="-65" charset="0"/>
              </a:rPr>
            </a:br>
            <a:r>
              <a:rPr lang="en-US" sz="1050" dirty="0">
                <a:solidFill>
                  <a:srgbClr val="800080"/>
                </a:solidFill>
                <a:latin typeface="Arial" pitchFamily="-65" charset="0"/>
              </a:rPr>
              <a:t>00000001</a:t>
            </a:r>
            <a:r>
              <a:rPr lang="en-US" sz="1050" dirty="0">
                <a:latin typeface="Arial" pitchFamily="-65" charset="0"/>
              </a:rPr>
              <a:t> </a:t>
            </a:r>
            <a:r>
              <a:rPr lang="en-US" sz="1050" dirty="0">
                <a:solidFill>
                  <a:schemeClr val="accent2"/>
                </a:solidFill>
                <a:latin typeface="Arial" pitchFamily="-65" charset="0"/>
              </a:rPr>
              <a:t>00000100</a:t>
            </a:r>
            <a:r>
              <a:rPr lang="en-US" sz="1050" dirty="0">
                <a:latin typeface="Arial" pitchFamily="-65" charset="0"/>
              </a:rPr>
              <a:t> </a:t>
            </a:r>
            <a:r>
              <a:rPr lang="en-US" sz="1050" dirty="0">
                <a:solidFill>
                  <a:srgbClr val="008000"/>
                </a:solidFill>
                <a:latin typeface="Arial" pitchFamily="-65" charset="0"/>
              </a:rPr>
              <a:t>00000000</a:t>
            </a:r>
            <a:r>
              <a:rPr lang="en-US" sz="1050" dirty="0">
                <a:latin typeface="Arial" pitchFamily="-65" charset="0"/>
              </a:rPr>
              <a:t> </a:t>
            </a:r>
            <a:r>
              <a:rPr lang="en-US" sz="1050" dirty="0">
                <a:solidFill>
                  <a:schemeClr val="accent3"/>
                </a:solidFill>
                <a:latin typeface="Arial" pitchFamily="-65" charset="0"/>
              </a:rPr>
              <a:t>00000000</a:t>
            </a:r>
          </a:p>
          <a:p>
            <a:pPr marL="0" indent="0" algn="r">
              <a:buNone/>
            </a:pPr>
            <a:endParaRPr lang="en-US" sz="1200" dirty="0">
              <a:solidFill>
                <a:schemeClr val="accent3"/>
              </a:solidFill>
              <a:latin typeface="Arial" pitchFamily="-65" charset="0"/>
            </a:endParaRPr>
          </a:p>
          <a:p>
            <a:pPr marL="0" indent="0" algn="r">
              <a:buNone/>
            </a:pPr>
            <a:endParaRPr lang="en-US" sz="1050" dirty="0">
              <a:latin typeface="Arial" pitchFamily="-65" charset="0"/>
            </a:endParaRPr>
          </a:p>
        </p:txBody>
      </p:sp>
      <p:sp>
        <p:nvSpPr>
          <p:cNvPr id="2345989" name="Rectangle 5"/>
          <p:cNvSpPr>
            <a:spLocks noGrp="1" noChangeArrowheads="1"/>
          </p:cNvSpPr>
          <p:nvPr>
            <p:ph type="body" sz="half" idx="2"/>
          </p:nvPr>
        </p:nvSpPr>
        <p:spPr>
          <a:xfrm>
            <a:off x="4657725" y="2697059"/>
            <a:ext cx="4348771" cy="2478227"/>
          </a:xfrm>
        </p:spPr>
        <p:txBody>
          <a:bodyPr>
            <a:normAutofit/>
          </a:bodyPr>
          <a:lstStyle/>
          <a:p>
            <a:pPr>
              <a:buFont typeface="Times" pitchFamily="-65" charset="0"/>
              <a:buNone/>
            </a:pPr>
            <a:r>
              <a:rPr lang="en-US" sz="2000" dirty="0"/>
              <a:t>Little </a:t>
            </a:r>
            <a:r>
              <a:rPr lang="en-US" sz="2000" dirty="0" err="1"/>
              <a:t>Endian</a:t>
            </a:r>
            <a:endParaRPr lang="en-US" sz="2000" dirty="0"/>
          </a:p>
          <a:p>
            <a:pPr marL="0" indent="0">
              <a:buNone/>
            </a:pPr>
            <a:r>
              <a:rPr lang="en-US" sz="1050" dirty="0">
                <a:latin typeface="Arial" pitchFamily="-65" charset="0"/>
              </a:rPr>
              <a:t> ADDR3   ADDR2      ADDR1    ADDR0</a:t>
            </a:r>
            <a:br>
              <a:rPr lang="en-US" sz="1050" dirty="0">
                <a:latin typeface="Arial" pitchFamily="-65" charset="0"/>
              </a:rPr>
            </a:br>
            <a:r>
              <a:rPr lang="en-US" sz="1050" dirty="0">
                <a:latin typeface="Arial" pitchFamily="-65" charset="0"/>
              </a:rPr>
              <a:t>  </a:t>
            </a:r>
            <a:r>
              <a:rPr lang="en-US" sz="1050" dirty="0">
                <a:solidFill>
                  <a:schemeClr val="accent3"/>
                </a:solidFill>
                <a:latin typeface="Arial" pitchFamily="-65" charset="0"/>
              </a:rPr>
              <a:t>BYTE3    </a:t>
            </a:r>
            <a:r>
              <a:rPr lang="en-US" sz="1050" dirty="0">
                <a:solidFill>
                  <a:srgbClr val="008000"/>
                </a:solidFill>
                <a:latin typeface="Arial" pitchFamily="-65" charset="0"/>
              </a:rPr>
              <a:t>BYTE2</a:t>
            </a:r>
            <a:r>
              <a:rPr lang="en-US" sz="1050" dirty="0">
                <a:latin typeface="Arial" pitchFamily="-65" charset="0"/>
              </a:rPr>
              <a:t>       </a:t>
            </a:r>
            <a:r>
              <a:rPr lang="en-US" sz="1050" dirty="0">
                <a:solidFill>
                  <a:schemeClr val="accent2"/>
                </a:solidFill>
                <a:latin typeface="Arial" pitchFamily="-65" charset="0"/>
              </a:rPr>
              <a:t>BYTE1</a:t>
            </a:r>
            <a:r>
              <a:rPr lang="en-US" sz="1050" dirty="0">
                <a:latin typeface="Arial" pitchFamily="-65" charset="0"/>
              </a:rPr>
              <a:t>     </a:t>
            </a:r>
            <a:r>
              <a:rPr lang="en-US" sz="1050" dirty="0">
                <a:solidFill>
                  <a:srgbClr val="800080"/>
                </a:solidFill>
                <a:latin typeface="Arial" pitchFamily="-65" charset="0"/>
              </a:rPr>
              <a:t>BYTE0</a:t>
            </a:r>
            <a:r>
              <a:rPr lang="en-US" sz="1050" dirty="0">
                <a:latin typeface="Arial" pitchFamily="-65" charset="0"/>
              </a:rPr>
              <a:t> </a:t>
            </a:r>
            <a:br>
              <a:rPr lang="en-US" sz="1050" dirty="0">
                <a:latin typeface="Arial" pitchFamily="-65" charset="0"/>
              </a:rPr>
            </a:br>
            <a:r>
              <a:rPr lang="en-US" sz="1050" dirty="0">
                <a:solidFill>
                  <a:schemeClr val="accent3"/>
                </a:solidFill>
                <a:latin typeface="Arial" pitchFamily="-65" charset="0"/>
              </a:rPr>
              <a:t>00000000 </a:t>
            </a:r>
            <a:r>
              <a:rPr lang="en-US" sz="1050" dirty="0">
                <a:solidFill>
                  <a:srgbClr val="008000"/>
                </a:solidFill>
                <a:latin typeface="Arial" pitchFamily="-65" charset="0"/>
              </a:rPr>
              <a:t>00000000</a:t>
            </a:r>
            <a:r>
              <a:rPr lang="en-US" sz="1050" dirty="0">
                <a:latin typeface="Arial" pitchFamily="-65" charset="0"/>
              </a:rPr>
              <a:t> </a:t>
            </a:r>
            <a:r>
              <a:rPr lang="en-US" sz="1050" dirty="0">
                <a:solidFill>
                  <a:schemeClr val="accent2"/>
                </a:solidFill>
                <a:latin typeface="Arial" pitchFamily="-65" charset="0"/>
              </a:rPr>
              <a:t>00000100</a:t>
            </a:r>
            <a:r>
              <a:rPr lang="en-US" sz="1050" dirty="0">
                <a:latin typeface="Arial" pitchFamily="-65" charset="0"/>
              </a:rPr>
              <a:t> </a:t>
            </a:r>
            <a:r>
              <a:rPr lang="en-US" sz="1050" dirty="0">
                <a:solidFill>
                  <a:srgbClr val="800080"/>
                </a:solidFill>
                <a:latin typeface="Arial" pitchFamily="-65" charset="0"/>
              </a:rPr>
              <a:t>00000001</a:t>
            </a:r>
            <a:endParaRPr lang="en-US" sz="1050" dirty="0">
              <a:latin typeface="Arial" pitchFamily="-65" charset="0"/>
            </a:endParaRPr>
          </a:p>
          <a:p>
            <a:pPr marL="0" indent="0">
              <a:buNone/>
            </a:pPr>
            <a:endParaRPr lang="en-US" sz="1200" dirty="0"/>
          </a:p>
        </p:txBody>
      </p:sp>
      <p:sp>
        <p:nvSpPr>
          <p:cNvPr id="2345990" name="Rectangle 6"/>
          <p:cNvSpPr>
            <a:spLocks noChangeArrowheads="1"/>
          </p:cNvSpPr>
          <p:nvPr/>
        </p:nvSpPr>
        <p:spPr bwMode="auto">
          <a:xfrm>
            <a:off x="2043992" y="1960596"/>
            <a:ext cx="4673074" cy="707886"/>
          </a:xfrm>
          <a:prstGeom prst="rect">
            <a:avLst/>
          </a:prstGeom>
          <a:noFill/>
          <a:ln w="12700">
            <a:noFill/>
            <a:miter lim="800000"/>
            <a:headEnd/>
            <a:tailEnd/>
          </a:ln>
          <a:effectLst/>
        </p:spPr>
        <p:txBody>
          <a:bodyPr wrap="none">
            <a:prstTxWarp prst="textNoShape">
              <a:avLst/>
            </a:prstTxWarp>
            <a:spAutoFit/>
          </a:bodyPr>
          <a:lstStyle/>
          <a:p>
            <a:pPr algn="ctr"/>
            <a:r>
              <a:rPr lang="en-US" sz="1600" b="1" dirty="0">
                <a:latin typeface="Calibri" panose="020F0502020204030204" pitchFamily="34" charset="0"/>
                <a:cs typeface="Calibri" panose="020F0502020204030204" pitchFamily="34" charset="0"/>
              </a:rPr>
              <a:t>Consider the number 1025 as we normally write it:</a:t>
            </a:r>
            <a:br>
              <a:rPr lang="en-US" sz="1600" b="1" dirty="0">
                <a:latin typeface="Arial" pitchFamily="-65" charset="0"/>
              </a:rPr>
            </a:br>
            <a:r>
              <a:rPr lang="en-US" sz="1200" b="1" dirty="0">
                <a:solidFill>
                  <a:schemeClr val="accent3"/>
                </a:solidFill>
                <a:latin typeface="Arial" pitchFamily="-65" charset="0"/>
              </a:rPr>
              <a:t>BYTE3     </a:t>
            </a:r>
            <a:r>
              <a:rPr lang="en-US" sz="1200" b="1" dirty="0">
                <a:solidFill>
                  <a:srgbClr val="008000"/>
                </a:solidFill>
                <a:latin typeface="Arial" pitchFamily="-65" charset="0"/>
              </a:rPr>
              <a:t>BYTE2</a:t>
            </a:r>
            <a:r>
              <a:rPr lang="en-US" sz="1200" b="1" dirty="0">
                <a:latin typeface="Arial" pitchFamily="-65" charset="0"/>
              </a:rPr>
              <a:t>     </a:t>
            </a:r>
            <a:r>
              <a:rPr lang="en-US" sz="1200" b="1" dirty="0">
                <a:solidFill>
                  <a:schemeClr val="accent2"/>
                </a:solidFill>
                <a:latin typeface="Arial" pitchFamily="-65" charset="0"/>
              </a:rPr>
              <a:t>BYTE1</a:t>
            </a:r>
            <a:r>
              <a:rPr lang="en-US" sz="1200" b="1" dirty="0">
                <a:latin typeface="Arial" pitchFamily="-65" charset="0"/>
              </a:rPr>
              <a:t>     </a:t>
            </a:r>
            <a:r>
              <a:rPr lang="en-US" sz="1200" b="1" dirty="0">
                <a:solidFill>
                  <a:srgbClr val="800080"/>
                </a:solidFill>
                <a:latin typeface="Arial" pitchFamily="-65" charset="0"/>
              </a:rPr>
              <a:t>BYTE0</a:t>
            </a:r>
            <a:br>
              <a:rPr lang="en-US" sz="1200" b="1" dirty="0">
                <a:latin typeface="Arial" pitchFamily="-65" charset="0"/>
              </a:rPr>
            </a:br>
            <a:r>
              <a:rPr lang="en-US" sz="1200" b="1" dirty="0">
                <a:solidFill>
                  <a:schemeClr val="accent3"/>
                </a:solidFill>
                <a:latin typeface="Arial" pitchFamily="-65" charset="0"/>
              </a:rPr>
              <a:t>00000000 </a:t>
            </a:r>
            <a:r>
              <a:rPr lang="en-US" sz="1200" b="1" dirty="0">
                <a:solidFill>
                  <a:srgbClr val="008000"/>
                </a:solidFill>
                <a:latin typeface="Arial" pitchFamily="-65" charset="0"/>
              </a:rPr>
              <a:t>00000000</a:t>
            </a:r>
            <a:r>
              <a:rPr lang="en-US" sz="1200" b="1" dirty="0">
                <a:latin typeface="Arial" pitchFamily="-65" charset="0"/>
              </a:rPr>
              <a:t> </a:t>
            </a:r>
            <a:r>
              <a:rPr lang="en-US" sz="1200" b="1" dirty="0">
                <a:solidFill>
                  <a:schemeClr val="accent2"/>
                </a:solidFill>
                <a:latin typeface="Arial" pitchFamily="-65" charset="0"/>
              </a:rPr>
              <a:t>00000100</a:t>
            </a:r>
            <a:r>
              <a:rPr lang="en-US" sz="1200" b="1" dirty="0">
                <a:latin typeface="Arial" pitchFamily="-65" charset="0"/>
              </a:rPr>
              <a:t> </a:t>
            </a:r>
            <a:r>
              <a:rPr lang="en-US" sz="1200" b="1" dirty="0">
                <a:solidFill>
                  <a:srgbClr val="800080"/>
                </a:solidFill>
                <a:latin typeface="Arial" pitchFamily="-65" charset="0"/>
              </a:rPr>
              <a:t>00000001</a:t>
            </a:r>
            <a:endParaRPr lang="en-US" sz="1600" b="1" dirty="0">
              <a:latin typeface="Arial" pitchFamily="-65" charset="0"/>
            </a:endParaRPr>
          </a:p>
        </p:txBody>
      </p:sp>
      <p:sp>
        <p:nvSpPr>
          <p:cNvPr id="2345992" name="Text Box 8"/>
          <p:cNvSpPr txBox="1">
            <a:spLocks noChangeArrowheads="1"/>
          </p:cNvSpPr>
          <p:nvPr/>
        </p:nvSpPr>
        <p:spPr bwMode="auto">
          <a:xfrm>
            <a:off x="342666" y="1463554"/>
            <a:ext cx="6229350" cy="507831"/>
          </a:xfrm>
          <a:prstGeom prst="rect">
            <a:avLst/>
          </a:prstGeom>
          <a:noFill/>
          <a:ln w="12700">
            <a:noFill/>
            <a:miter lim="800000"/>
            <a:headEnd/>
            <a:tailEnd/>
          </a:ln>
          <a:effectLst/>
        </p:spPr>
        <p:txBody>
          <a:bodyPr>
            <a:prstTxWarp prst="textNoShape">
              <a:avLst/>
            </a:prstTxWarp>
            <a:spAutoFit/>
          </a:bodyPr>
          <a:lstStyle/>
          <a:p>
            <a:pPr>
              <a:lnSpc>
                <a:spcPct val="60000"/>
              </a:lnSpc>
              <a:spcBef>
                <a:spcPct val="50000"/>
              </a:spcBef>
              <a:buFontTx/>
              <a:buChar char="•"/>
            </a:pPr>
            <a:r>
              <a:rPr lang="en-US" sz="1500" b="1" dirty="0">
                <a:solidFill>
                  <a:schemeClr val="tx2"/>
                </a:solidFill>
                <a:latin typeface="Calibri" panose="020F0502020204030204" pitchFamily="34" charset="0"/>
                <a:cs typeface="Calibri" panose="020F0502020204030204" pitchFamily="34" charset="0"/>
              </a:rPr>
              <a:t> The order in which BYTES are stored in memory</a:t>
            </a:r>
          </a:p>
          <a:p>
            <a:pPr>
              <a:lnSpc>
                <a:spcPct val="60000"/>
              </a:lnSpc>
              <a:spcBef>
                <a:spcPct val="50000"/>
              </a:spcBef>
              <a:buFontTx/>
              <a:buChar char="•"/>
            </a:pPr>
            <a:r>
              <a:rPr lang="en-US" sz="1500" b="1" dirty="0">
                <a:solidFill>
                  <a:schemeClr val="tx2"/>
                </a:solidFill>
                <a:latin typeface="Calibri" panose="020F0502020204030204" pitchFamily="34" charset="0"/>
                <a:cs typeface="Calibri" panose="020F0502020204030204" pitchFamily="34" charset="0"/>
              </a:rPr>
              <a:t> Bits always stored as usual. </a:t>
            </a:r>
            <a:r>
              <a:rPr lang="en-US" sz="1500" b="1" dirty="0">
                <a:solidFill>
                  <a:srgbClr val="FF0000"/>
                </a:solidFill>
                <a:latin typeface="Calibri" panose="020F0502020204030204" pitchFamily="34" charset="0"/>
                <a:cs typeface="Calibri" panose="020F0502020204030204" pitchFamily="34" charset="0"/>
              </a:rPr>
              <a:t>(E.g., 0xC2=0b 1100 0010)</a:t>
            </a:r>
          </a:p>
        </p:txBody>
      </p:sp>
      <p:sp>
        <p:nvSpPr>
          <p:cNvPr id="2" name="Rectangle 1">
            <a:extLst>
              <a:ext uri="{FF2B5EF4-FFF2-40B4-BE49-F238E27FC236}">
                <a16:creationId xmlns:a16="http://schemas.microsoft.com/office/drawing/2014/main" id="{968B391A-569A-9E43-9080-2C3A2576A99B}"/>
              </a:ext>
            </a:extLst>
          </p:cNvPr>
          <p:cNvSpPr/>
          <p:nvPr/>
        </p:nvSpPr>
        <p:spPr>
          <a:xfrm>
            <a:off x="5004358" y="861015"/>
            <a:ext cx="4134465" cy="338554"/>
          </a:xfrm>
          <a:prstGeom prst="rect">
            <a:avLst/>
          </a:prstGeom>
        </p:spPr>
        <p:txBody>
          <a:bodyPr wrap="none">
            <a:spAutoFit/>
          </a:bodyPr>
          <a:lstStyle/>
          <a:p>
            <a:pPr algn="r"/>
            <a:r>
              <a:rPr lang="en-US" sz="1600" b="1" dirty="0" err="1">
                <a:latin typeface="Courier"/>
              </a:rPr>
              <a:t>en.wikipedia.org</a:t>
            </a:r>
            <a:r>
              <a:rPr lang="en-US" sz="1600" b="1" dirty="0">
                <a:latin typeface="Courier"/>
              </a:rPr>
              <a:t>/wiki/</a:t>
            </a:r>
            <a:r>
              <a:rPr lang="en-US" sz="1600" b="1" dirty="0" err="1">
                <a:latin typeface="Courier"/>
              </a:rPr>
              <a:t>Big_endian</a:t>
            </a:r>
            <a:endParaRPr lang="en-US" sz="1600" b="1" dirty="0">
              <a:latin typeface="Courier"/>
            </a:endParaRPr>
          </a:p>
        </p:txBody>
      </p:sp>
      <p:cxnSp>
        <p:nvCxnSpPr>
          <p:cNvPr id="4" name="Straight Connector 3">
            <a:extLst>
              <a:ext uri="{FF2B5EF4-FFF2-40B4-BE49-F238E27FC236}">
                <a16:creationId xmlns:a16="http://schemas.microsoft.com/office/drawing/2014/main" id="{118CD6BB-0A1B-0546-9846-5D3FE6841E2B}"/>
              </a:ext>
            </a:extLst>
          </p:cNvPr>
          <p:cNvCxnSpPr>
            <a:cxnSpLocks/>
          </p:cNvCxnSpPr>
          <p:nvPr/>
        </p:nvCxnSpPr>
        <p:spPr>
          <a:xfrm>
            <a:off x="4572000" y="2697059"/>
            <a:ext cx="0" cy="2606814"/>
          </a:xfrm>
          <a:prstGeom prst="line">
            <a:avLst/>
          </a:prstGeom>
          <a:ln>
            <a:solidFill>
              <a:schemeClr val="tx1"/>
            </a:solidFill>
            <a:headEnd type="none" w="lg" len="lg"/>
            <a:tailEnd type="non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17B38F08-93FA-6843-8A41-3FBB5B6C46F6}"/>
              </a:ext>
            </a:extLst>
          </p:cNvPr>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30657345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Mainstream ISAs</a:t>
            </a:r>
            <a:endParaRPr sz="4400" b="0" i="0" u="none" strike="noStrike" cap="none">
              <a:solidFill>
                <a:schemeClr val="accent1"/>
              </a:solidFill>
              <a:latin typeface="Calibri"/>
              <a:ea typeface="Calibri"/>
              <a:cs typeface="Calibri"/>
              <a:sym typeface="Calibri"/>
            </a:endParaRPr>
          </a:p>
        </p:txBody>
      </p:sp>
      <p:sp>
        <p:nvSpPr>
          <p:cNvPr id="197" name="Google Shape;197;p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198" name="Google Shape;19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a:t>
            </a:fld>
            <a:endParaRPr sz="1200">
              <a:solidFill>
                <a:srgbClr val="888888"/>
              </a:solidFill>
              <a:latin typeface="Calibri"/>
              <a:ea typeface="Calibri"/>
              <a:cs typeface="Calibri"/>
              <a:sym typeface="Calibri"/>
            </a:endParaRPr>
          </a:p>
        </p:txBody>
      </p:sp>
      <p:pic>
        <p:nvPicPr>
          <p:cNvPr id="199" name="Google Shape;199;p21"/>
          <p:cNvPicPr preferRelativeResize="0"/>
          <p:nvPr/>
        </p:nvPicPr>
        <p:blipFill rotWithShape="1">
          <a:blip r:embed="rId3">
            <a:alphaModFix/>
          </a:blip>
          <a:srcRect/>
          <a:stretch/>
        </p:blipFill>
        <p:spPr>
          <a:xfrm>
            <a:off x="3657600" y="1558137"/>
            <a:ext cx="1828800" cy="541200"/>
          </a:xfrm>
          <a:prstGeom prst="rect">
            <a:avLst/>
          </a:prstGeom>
          <a:noFill/>
          <a:ln>
            <a:noFill/>
          </a:ln>
        </p:spPr>
      </p:pic>
      <p:pic>
        <p:nvPicPr>
          <p:cNvPr id="200" name="Google Shape;200;p21"/>
          <p:cNvPicPr preferRelativeResize="0"/>
          <p:nvPr/>
        </p:nvPicPr>
        <p:blipFill rotWithShape="1">
          <a:blip r:embed="rId4">
            <a:alphaModFix/>
          </a:blip>
          <a:srcRect/>
          <a:stretch/>
        </p:blipFill>
        <p:spPr>
          <a:xfrm>
            <a:off x="3108960" y="2377440"/>
            <a:ext cx="2926200" cy="2787900"/>
          </a:xfrm>
          <a:prstGeom prst="rect">
            <a:avLst/>
          </a:prstGeom>
          <a:noFill/>
          <a:ln>
            <a:noFill/>
          </a:ln>
        </p:spPr>
      </p:pic>
      <p:pic>
        <p:nvPicPr>
          <p:cNvPr id="201" name="Google Shape;201;p21"/>
          <p:cNvPicPr preferRelativeResize="0"/>
          <p:nvPr/>
        </p:nvPicPr>
        <p:blipFill rotWithShape="1">
          <a:blip r:embed="rId5">
            <a:alphaModFix/>
          </a:blip>
          <a:srcRect t="23292" b="-7199"/>
          <a:stretch/>
        </p:blipFill>
        <p:spPr>
          <a:xfrm>
            <a:off x="6126475" y="2580491"/>
            <a:ext cx="2926200" cy="2613000"/>
          </a:xfrm>
          <a:prstGeom prst="rect">
            <a:avLst/>
          </a:prstGeom>
          <a:noFill/>
          <a:ln>
            <a:noFill/>
          </a:ln>
        </p:spPr>
      </p:pic>
      <p:pic>
        <p:nvPicPr>
          <p:cNvPr id="202" name="Google Shape;202;p21"/>
          <p:cNvPicPr preferRelativeResize="0"/>
          <p:nvPr/>
        </p:nvPicPr>
        <p:blipFill rotWithShape="1">
          <a:blip r:embed="rId6">
            <a:alphaModFix/>
          </a:blip>
          <a:srcRect/>
          <a:stretch/>
        </p:blipFill>
        <p:spPr>
          <a:xfrm>
            <a:off x="91440" y="2377440"/>
            <a:ext cx="2926200" cy="2154600"/>
          </a:xfrm>
          <a:prstGeom prst="rect">
            <a:avLst/>
          </a:prstGeom>
          <a:noFill/>
          <a:ln>
            <a:noFill/>
          </a:ln>
        </p:spPr>
      </p:pic>
      <p:pic>
        <p:nvPicPr>
          <p:cNvPr id="203" name="Google Shape;203;p21"/>
          <p:cNvPicPr preferRelativeResize="0"/>
          <p:nvPr/>
        </p:nvPicPr>
        <p:blipFill rotWithShape="1">
          <a:blip r:embed="rId7">
            <a:alphaModFix/>
          </a:blip>
          <a:srcRect/>
          <a:stretch/>
        </p:blipFill>
        <p:spPr>
          <a:xfrm>
            <a:off x="865233" y="1371600"/>
            <a:ext cx="1378500" cy="914400"/>
          </a:xfrm>
          <a:prstGeom prst="rect">
            <a:avLst/>
          </a:prstGeom>
          <a:noFill/>
          <a:ln>
            <a:noFill/>
          </a:ln>
        </p:spPr>
      </p:pic>
      <p:pic>
        <p:nvPicPr>
          <p:cNvPr id="204" name="Google Shape;204;p21"/>
          <p:cNvPicPr preferRelativeResize="0"/>
          <p:nvPr/>
        </p:nvPicPr>
        <p:blipFill rotWithShape="1">
          <a:blip r:embed="rId8">
            <a:alphaModFix/>
          </a:blip>
          <a:srcRect/>
          <a:stretch/>
        </p:blipFill>
        <p:spPr>
          <a:xfrm>
            <a:off x="6225225" y="1571625"/>
            <a:ext cx="2728500" cy="514500"/>
          </a:xfrm>
          <a:prstGeom prst="rect">
            <a:avLst/>
          </a:prstGeom>
          <a:noFill/>
          <a:ln>
            <a:noFill/>
          </a:ln>
        </p:spPr>
      </p:pic>
      <p:sp>
        <p:nvSpPr>
          <p:cNvPr id="205" name="Google Shape;205;p21"/>
          <p:cNvSpPr txBox="1"/>
          <p:nvPr/>
        </p:nvSpPr>
        <p:spPr>
          <a:xfrm>
            <a:off x="91440" y="5212080"/>
            <a:ext cx="2926200" cy="109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Macbooks &amp; PCs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(Core i3, i5, i7, M)</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x86 Instruction Set</a:t>
            </a:r>
            <a:endParaRPr sz="1800">
              <a:solidFill>
                <a:schemeClr val="dk1"/>
              </a:solidFill>
              <a:latin typeface="Calibri"/>
              <a:ea typeface="Calibri"/>
              <a:cs typeface="Calibri"/>
              <a:sym typeface="Calibri"/>
            </a:endParaRPr>
          </a:p>
        </p:txBody>
      </p:sp>
      <p:sp>
        <p:nvSpPr>
          <p:cNvPr id="206" name="Google Shape;206;p21"/>
          <p:cNvSpPr txBox="1"/>
          <p:nvPr/>
        </p:nvSpPr>
        <p:spPr>
          <a:xfrm>
            <a:off x="3108959" y="5212079"/>
            <a:ext cx="2926200" cy="109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Smartphone-like devices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(iPhone, iPad, Raspberry Pi)</a:t>
            </a:r>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9"/>
              </a:rPr>
              <a:t>ARM Instruction Set</a:t>
            </a:r>
            <a:endParaRPr sz="1800">
              <a:solidFill>
                <a:schemeClr val="dk1"/>
              </a:solidFill>
              <a:latin typeface="Calibri"/>
              <a:ea typeface="Calibri"/>
              <a:cs typeface="Calibri"/>
              <a:sym typeface="Calibri"/>
            </a:endParaRPr>
          </a:p>
        </p:txBody>
      </p:sp>
      <p:sp>
        <p:nvSpPr>
          <p:cNvPr id="207" name="Google Shape;207;p21"/>
          <p:cNvSpPr txBox="1"/>
          <p:nvPr/>
        </p:nvSpPr>
        <p:spPr>
          <a:xfrm>
            <a:off x="6126478" y="5212080"/>
            <a:ext cx="2926200" cy="109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Versatile and open-source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Relatively new, designed for cloud computing, high-end phones, small embedded sys.</a:t>
            </a:r>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10"/>
              </a:rPr>
              <a:t>RISCV Instruction Set</a:t>
            </a:r>
            <a:endParaRPr sz="1800">
              <a:solidFill>
                <a:schemeClr val="dk1"/>
              </a:solidFill>
              <a:latin typeface="Calibri"/>
              <a:ea typeface="Calibri"/>
              <a:cs typeface="Calibri"/>
              <a:sym typeface="Calibri"/>
            </a:endParaRPr>
          </a:p>
        </p:txBody>
      </p:sp>
      <p:sp>
        <p:nvSpPr>
          <p:cNvPr id="208" name="Google Shape;208;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pic>
        <p:nvPicPr>
          <p:cNvPr id="209" name="Google Shape;209;p21"/>
          <p:cNvPicPr preferRelativeResize="0"/>
          <p:nvPr/>
        </p:nvPicPr>
        <p:blipFill rotWithShape="1">
          <a:blip r:embed="rId5">
            <a:alphaModFix/>
          </a:blip>
          <a:srcRect b="94027"/>
          <a:stretch/>
        </p:blipFill>
        <p:spPr>
          <a:xfrm>
            <a:off x="6096000" y="2301250"/>
            <a:ext cx="2895600" cy="184049"/>
          </a:xfrm>
          <a:prstGeom prst="rect">
            <a:avLst/>
          </a:prstGeom>
          <a:noFill/>
          <a:ln>
            <a:noFill/>
          </a:ln>
        </p:spPr>
      </p:pic>
      <p:sp>
        <p:nvSpPr>
          <p:cNvPr id="210" name="Google Shape;210;p21"/>
          <p:cNvSpPr/>
          <p:nvPr/>
        </p:nvSpPr>
        <p:spPr>
          <a:xfrm>
            <a:off x="6080750" y="1463052"/>
            <a:ext cx="3017400" cy="35229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1889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srcRect/>
          <a:stretch>
            <a:fillRect/>
          </a:stretch>
        </p:blipFill>
        <p:spPr bwMode="auto">
          <a:xfrm>
            <a:off x="6493" y="1943391"/>
            <a:ext cx="9140507" cy="4077407"/>
          </a:xfrm>
          <a:prstGeom prst="rect">
            <a:avLst/>
          </a:prstGeom>
          <a:noFill/>
          <a:ln w="9525">
            <a:noFill/>
            <a:miter lim="800000"/>
            <a:headEnd/>
            <a:tailEnd/>
          </a:ln>
          <a:effectLst/>
        </p:spPr>
      </p:pic>
      <p:sp>
        <p:nvSpPr>
          <p:cNvPr id="2" name="Title 1"/>
          <p:cNvSpPr>
            <a:spLocks noGrp="1"/>
          </p:cNvSpPr>
          <p:nvPr>
            <p:ph type="title"/>
          </p:nvPr>
        </p:nvSpPr>
        <p:spPr>
          <a:xfrm>
            <a:off x="371476" y="971550"/>
            <a:ext cx="8486775" cy="742950"/>
          </a:xfrm>
        </p:spPr>
        <p:txBody>
          <a:bodyPr>
            <a:normAutofit fontScale="90000"/>
          </a:bodyPr>
          <a:lstStyle/>
          <a:p>
            <a:pPr>
              <a:lnSpc>
                <a:spcPct val="85000"/>
              </a:lnSpc>
            </a:pPr>
            <a:r>
              <a:rPr lang="en-US" dirty="0"/>
              <a:t>Great Idea #3: Principle of Locality / Memory Hierarchy</a:t>
            </a:r>
          </a:p>
        </p:txBody>
      </p:sp>
      <p:sp>
        <p:nvSpPr>
          <p:cNvPr id="3" name="Rectangle 2">
            <a:extLst>
              <a:ext uri="{FF2B5EF4-FFF2-40B4-BE49-F238E27FC236}">
                <a16:creationId xmlns:a16="http://schemas.microsoft.com/office/drawing/2014/main" id="{8D61F5AB-9AB9-1F4E-905B-56177DE1ACB3}"/>
              </a:ext>
            </a:extLst>
          </p:cNvPr>
          <p:cNvSpPr/>
          <p:nvPr/>
        </p:nvSpPr>
        <p:spPr bwMode="auto">
          <a:xfrm>
            <a:off x="1" y="4586288"/>
            <a:ext cx="9146999" cy="1434510"/>
          </a:xfrm>
          <a:prstGeom prst="rect">
            <a:avLst/>
          </a:prstGeom>
          <a:ln>
            <a:no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514350" fontAlgn="base">
              <a:spcBef>
                <a:spcPct val="0"/>
              </a:spcBef>
              <a:spcAft>
                <a:spcPct val="0"/>
              </a:spcAft>
            </a:pPr>
            <a:endParaRPr lang="en-US" sz="3150">
              <a:solidFill>
                <a:srgbClr val="000000"/>
              </a:solidFill>
              <a:latin typeface="Gill Sans" charset="0"/>
              <a:ea typeface="ヒラギノ角ゴ ProN W3" charset="0"/>
              <a:cs typeface="ヒラギノ角ゴ ProN W3" charset="0"/>
              <a:sym typeface="Gill Sans" charset="0"/>
            </a:endParaRPr>
          </a:p>
        </p:txBody>
      </p:sp>
      <p:sp>
        <p:nvSpPr>
          <p:cNvPr id="7" name="Rectangle 6">
            <a:extLst>
              <a:ext uri="{FF2B5EF4-FFF2-40B4-BE49-F238E27FC236}">
                <a16:creationId xmlns:a16="http://schemas.microsoft.com/office/drawing/2014/main" id="{45E78848-F235-C14E-A5EB-5066D69589B0}"/>
              </a:ext>
            </a:extLst>
          </p:cNvPr>
          <p:cNvSpPr/>
          <p:nvPr/>
        </p:nvSpPr>
        <p:spPr bwMode="auto">
          <a:xfrm>
            <a:off x="1" y="2953470"/>
            <a:ext cx="9146999" cy="826795"/>
          </a:xfrm>
          <a:prstGeom prst="rect">
            <a:avLst/>
          </a:prstGeom>
          <a:ln>
            <a:no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p>
            <a:pPr algn="ctr" defTabSz="514350" fontAlgn="base">
              <a:spcBef>
                <a:spcPct val="0"/>
              </a:spcBef>
              <a:spcAft>
                <a:spcPct val="0"/>
              </a:spcAft>
            </a:pPr>
            <a:endParaRPr lang="en-US" sz="3150">
              <a:solidFill>
                <a:srgbClr val="000000"/>
              </a:solidFill>
              <a:latin typeface="Gill Sans" charset="0"/>
              <a:ea typeface="ヒラギノ角ゴ ProN W3" charset="0"/>
              <a:cs typeface="ヒラギノ角ゴ ProN W3" charset="0"/>
              <a:sym typeface="Gill Sans" charset="0"/>
            </a:endParaRPr>
          </a:p>
        </p:txBody>
      </p:sp>
      <p:cxnSp>
        <p:nvCxnSpPr>
          <p:cNvPr id="5" name="Straight Connector 4">
            <a:extLst>
              <a:ext uri="{FF2B5EF4-FFF2-40B4-BE49-F238E27FC236}">
                <a16:creationId xmlns:a16="http://schemas.microsoft.com/office/drawing/2014/main" id="{64B2F538-DD8E-8249-AD0D-AAC081745D5C}"/>
              </a:ext>
            </a:extLst>
          </p:cNvPr>
          <p:cNvCxnSpPr/>
          <p:nvPr/>
        </p:nvCxnSpPr>
        <p:spPr bwMode="auto">
          <a:xfrm flipH="1">
            <a:off x="3028951" y="2989921"/>
            <a:ext cx="771525" cy="996292"/>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Connector 8">
            <a:extLst>
              <a:ext uri="{FF2B5EF4-FFF2-40B4-BE49-F238E27FC236}">
                <a16:creationId xmlns:a16="http://schemas.microsoft.com/office/drawing/2014/main" id="{0ADD7724-8F2E-B341-ABBB-CC3F5425E5DF}"/>
              </a:ext>
            </a:extLst>
          </p:cNvPr>
          <p:cNvCxnSpPr>
            <a:cxnSpLocks/>
          </p:cNvCxnSpPr>
          <p:nvPr/>
        </p:nvCxnSpPr>
        <p:spPr bwMode="auto">
          <a:xfrm>
            <a:off x="5329777" y="2970511"/>
            <a:ext cx="716262" cy="93402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Straight Connector 11">
            <a:extLst>
              <a:ext uri="{FF2B5EF4-FFF2-40B4-BE49-F238E27FC236}">
                <a16:creationId xmlns:a16="http://schemas.microsoft.com/office/drawing/2014/main" id="{01CA1470-61E3-4D48-A9FC-257A8DD1F1F4}"/>
              </a:ext>
            </a:extLst>
          </p:cNvPr>
          <p:cNvCxnSpPr>
            <a:cxnSpLocks/>
          </p:cNvCxnSpPr>
          <p:nvPr/>
        </p:nvCxnSpPr>
        <p:spPr bwMode="auto">
          <a:xfrm flipH="1">
            <a:off x="88421" y="2957513"/>
            <a:ext cx="3712055" cy="0"/>
          </a:xfrm>
          <a:prstGeom prst="line">
            <a:avLst/>
          </a:prstGeom>
          <a:solidFill>
            <a:schemeClr val="accent1"/>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 name="Slide Number Placeholder 3">
            <a:extLst>
              <a:ext uri="{FF2B5EF4-FFF2-40B4-BE49-F238E27FC236}">
                <a16:creationId xmlns:a16="http://schemas.microsoft.com/office/drawing/2014/main" id="{B32E9C6B-AE79-B44C-A45E-A18F886C7617}"/>
              </a:ext>
            </a:extLst>
          </p:cNvPr>
          <p:cNvSpPr>
            <a:spLocks noGrp="1"/>
          </p:cNvSpPr>
          <p:nvPr>
            <p:ph type="sldNum" sz="quarter" idx="10"/>
          </p:nvPr>
        </p:nvSpPr>
        <p:spPr/>
        <p:txBody>
          <a:bodyPr/>
          <a:lstStyle/>
          <a:p>
            <a:fld id="{2D011864-6A66-40DB-AE45-3F49E206A411}" type="slidenum">
              <a:rPr lang="en-US" smtClean="0"/>
              <a:t>30</a:t>
            </a:fld>
            <a:endParaRPr lang="en-US"/>
          </a:p>
        </p:txBody>
      </p:sp>
    </p:spTree>
    <p:extLst>
      <p:ext uri="{BB962C8B-B14F-4D97-AF65-F5344CB8AC3E}">
        <p14:creationId xmlns:p14="http://schemas.microsoft.com/office/powerpoint/2010/main" val="2988412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of Registers vs. Memory</a:t>
            </a:r>
          </a:p>
        </p:txBody>
      </p:sp>
      <p:sp>
        <p:nvSpPr>
          <p:cNvPr id="3" name="Content Placeholder 2"/>
          <p:cNvSpPr>
            <a:spLocks noGrp="1"/>
          </p:cNvSpPr>
          <p:nvPr>
            <p:ph idx="1"/>
          </p:nvPr>
        </p:nvSpPr>
        <p:spPr/>
        <p:txBody>
          <a:bodyPr>
            <a:normAutofit/>
          </a:bodyPr>
          <a:lstStyle/>
          <a:p>
            <a:r>
              <a:rPr lang="en-US" dirty="0"/>
              <a:t>Given that </a:t>
            </a:r>
          </a:p>
          <a:p>
            <a:pPr lvl="1"/>
            <a:r>
              <a:rPr lang="en-US" dirty="0"/>
              <a:t>Registers: 32 words (128 Bytes)</a:t>
            </a:r>
          </a:p>
          <a:p>
            <a:pPr lvl="1"/>
            <a:r>
              <a:rPr lang="en-US" dirty="0"/>
              <a:t>Memory (DRAM): Billions of bytes (2 GB to 64 GB on laptop)</a:t>
            </a:r>
          </a:p>
          <a:p>
            <a:r>
              <a:rPr lang="en-US" dirty="0"/>
              <a:t>and physics dictates…</a:t>
            </a:r>
          </a:p>
          <a:p>
            <a:pPr lvl="1"/>
            <a:r>
              <a:rPr lang="en-US" dirty="0"/>
              <a:t>Smaller is faster</a:t>
            </a:r>
          </a:p>
          <a:p>
            <a:r>
              <a:rPr lang="en-US" dirty="0"/>
              <a:t>How much faster are registers than DRAM??</a:t>
            </a:r>
          </a:p>
          <a:p>
            <a:pPr lvl="1"/>
            <a:r>
              <a:rPr lang="en-US" dirty="0"/>
              <a:t>About 100-500 times faster! (in terms of </a:t>
            </a:r>
            <a:r>
              <a:rPr lang="en-US" i="1" dirty="0"/>
              <a:t>latency </a:t>
            </a:r>
            <a:r>
              <a:rPr lang="en-US" dirty="0"/>
              <a:t>of one access)</a:t>
            </a:r>
          </a:p>
          <a:p>
            <a:endParaRPr lang="en-US" dirty="0"/>
          </a:p>
        </p:txBody>
      </p:sp>
      <p:sp>
        <p:nvSpPr>
          <p:cNvPr id="4" name="Slide Number Placeholder 3">
            <a:extLst>
              <a:ext uri="{FF2B5EF4-FFF2-40B4-BE49-F238E27FC236}">
                <a16:creationId xmlns:a16="http://schemas.microsoft.com/office/drawing/2014/main" id="{A041FF4D-9C12-AF48-9BE9-4CFD0F166297}"/>
              </a:ext>
            </a:extLst>
          </p:cNvPr>
          <p:cNvSpPr>
            <a:spLocks noGrp="1"/>
          </p:cNvSpPr>
          <p:nvPr>
            <p:ph type="sldNum" sz="quarter" idx="10"/>
          </p:nvPr>
        </p:nvSpPr>
        <p:spPr/>
        <p:txBody>
          <a:bodyPr/>
          <a:lstStyle/>
          <a:p>
            <a:fld id="{2D011864-6A66-40DB-AE45-3F49E206A411}" type="slidenum">
              <a:rPr lang="en-US" smtClean="0"/>
              <a:t>31</a:t>
            </a:fld>
            <a:endParaRPr lang="en-US"/>
          </a:p>
        </p:txBody>
      </p:sp>
    </p:spTree>
    <p:extLst>
      <p:ext uri="{BB962C8B-B14F-4D97-AF65-F5344CB8AC3E}">
        <p14:creationId xmlns:p14="http://schemas.microsoft.com/office/powerpoint/2010/main" val="26653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Load from</a:t>
            </a:r>
            <a:r>
              <a:rPr lang="en-US" dirty="0"/>
              <a:t> Memory to Register</a:t>
            </a:r>
          </a:p>
        </p:txBody>
      </p:sp>
      <p:sp>
        <p:nvSpPr>
          <p:cNvPr id="3" name="Content Placeholder 2"/>
          <p:cNvSpPr>
            <a:spLocks noGrp="1"/>
          </p:cNvSpPr>
          <p:nvPr>
            <p:ph idx="1"/>
          </p:nvPr>
        </p:nvSpPr>
        <p:spPr>
          <a:xfrm>
            <a:off x="457200" y="1920479"/>
            <a:ext cx="8382000" cy="3977879"/>
          </a:xfrm>
        </p:spPr>
        <p:txBody>
          <a:bodyPr>
            <a:normAutofit fontScale="62500" lnSpcReduction="20000"/>
          </a:bodyPr>
          <a:lstStyle/>
          <a:p>
            <a:r>
              <a:rPr lang="en-US" dirty="0">
                <a:solidFill>
                  <a:srgbClr val="000000"/>
                </a:solidFill>
              </a:rPr>
              <a:t>C code</a:t>
            </a:r>
          </a:p>
          <a:p>
            <a:pPr marL="0" indent="0">
              <a:buNone/>
            </a:pPr>
            <a:r>
              <a:rPr lang="en-US" dirty="0">
                <a:latin typeface="Courier New"/>
                <a:cs typeface="Courier New"/>
              </a:rPr>
              <a:t>	</a:t>
            </a:r>
            <a:r>
              <a:rPr lang="en-US" b="1" dirty="0" err="1">
                <a:latin typeface="Courier New"/>
                <a:cs typeface="Courier New"/>
              </a:rPr>
              <a:t>int</a:t>
            </a:r>
            <a:r>
              <a:rPr lang="en-US" b="1" dirty="0">
                <a:latin typeface="Courier New"/>
                <a:cs typeface="Courier New"/>
              </a:rPr>
              <a:t>  A[100];</a:t>
            </a:r>
          </a:p>
          <a:p>
            <a:pPr>
              <a:buNone/>
            </a:pPr>
            <a:r>
              <a:rPr lang="en-US" b="1" dirty="0"/>
              <a:t>		</a:t>
            </a:r>
            <a:r>
              <a:rPr lang="en-US" b="1" dirty="0">
                <a:latin typeface="Courier New"/>
                <a:cs typeface="Courier New"/>
              </a:rPr>
              <a:t>g = h + A[3];</a:t>
            </a:r>
          </a:p>
          <a:p>
            <a:endParaRPr lang="en-US" dirty="0"/>
          </a:p>
          <a:p>
            <a:endParaRPr lang="en-US" dirty="0"/>
          </a:p>
          <a:p>
            <a:endParaRPr lang="en-US" dirty="0"/>
          </a:p>
          <a:p>
            <a:r>
              <a:rPr lang="en-US" dirty="0"/>
              <a:t>Using Load Word (</a:t>
            </a:r>
            <a:r>
              <a:rPr lang="en-US" dirty="0" err="1">
                <a:latin typeface="Courier"/>
              </a:rPr>
              <a:t>lw</a:t>
            </a:r>
            <a:r>
              <a:rPr lang="en-US" dirty="0"/>
              <a:t>) in RISC-V:</a:t>
            </a:r>
          </a:p>
          <a:p>
            <a:pPr>
              <a:buNone/>
            </a:pPr>
            <a:r>
              <a:rPr lang="en-US" dirty="0">
                <a:latin typeface="Courier New"/>
                <a:cs typeface="Courier New"/>
              </a:rPr>
              <a:t>	</a:t>
            </a:r>
            <a:r>
              <a:rPr lang="en-US" b="1" dirty="0" err="1">
                <a:solidFill>
                  <a:srgbClr val="FF0000"/>
                </a:solidFill>
                <a:latin typeface="Courier New"/>
                <a:cs typeface="Courier New"/>
              </a:rPr>
              <a:t>lw</a:t>
            </a:r>
            <a:r>
              <a:rPr lang="en-US" b="1" dirty="0">
                <a:solidFill>
                  <a:srgbClr val="FF0000"/>
                </a:solidFill>
                <a:latin typeface="Courier New"/>
                <a:cs typeface="Courier New"/>
              </a:rPr>
              <a:t>  x10,12(x15)</a:t>
            </a:r>
            <a:r>
              <a:rPr lang="en-US" dirty="0">
                <a:latin typeface="Courier New"/>
                <a:cs typeface="Courier New"/>
              </a:rPr>
              <a:t> </a:t>
            </a:r>
            <a:r>
              <a:rPr lang="en-US" dirty="0"/>
              <a:t># Reg x10 gets A[3]</a:t>
            </a:r>
          </a:p>
          <a:p>
            <a:pPr>
              <a:buNone/>
            </a:pPr>
            <a:r>
              <a:rPr lang="en-US" b="1" dirty="0">
                <a:solidFill>
                  <a:srgbClr val="3366FF"/>
                </a:solidFill>
                <a:latin typeface="Courier New"/>
                <a:cs typeface="Courier New"/>
              </a:rPr>
              <a:t>	</a:t>
            </a:r>
            <a:r>
              <a:rPr lang="en-US" b="1" dirty="0">
                <a:latin typeface="Courier New"/>
                <a:cs typeface="Courier New"/>
              </a:rPr>
              <a:t>add x11,x12,x10 </a:t>
            </a:r>
            <a:r>
              <a:rPr lang="en-US" dirty="0"/>
              <a:t># g = h + A[3]</a:t>
            </a:r>
          </a:p>
          <a:p>
            <a:pPr>
              <a:buNone/>
            </a:pPr>
            <a:endParaRPr lang="en-US" b="1" dirty="0">
              <a:solidFill>
                <a:srgbClr val="3366FF"/>
              </a:solidFill>
              <a:latin typeface="Courier New"/>
              <a:cs typeface="Courier New"/>
            </a:endParaRPr>
          </a:p>
          <a:p>
            <a:pPr>
              <a:buNone/>
            </a:pPr>
            <a:r>
              <a:rPr lang="en-US" dirty="0">
                <a:solidFill>
                  <a:srgbClr val="3366FF"/>
                </a:solidFill>
                <a:latin typeface="+mj-lt"/>
                <a:cs typeface="Courier New"/>
              </a:rPr>
              <a:t>Note: 		</a:t>
            </a:r>
            <a:r>
              <a:rPr lang="en-US" dirty="0">
                <a:solidFill>
                  <a:srgbClr val="3366FF"/>
                </a:solidFill>
                <a:latin typeface="Courier"/>
                <a:cs typeface="Courier New"/>
              </a:rPr>
              <a:t>x15</a:t>
            </a:r>
            <a:r>
              <a:rPr lang="en-US" dirty="0">
                <a:solidFill>
                  <a:srgbClr val="3366FF"/>
                </a:solidFill>
                <a:latin typeface="+mj-lt"/>
                <a:cs typeface="Courier New"/>
              </a:rPr>
              <a:t> – base register (pointer to A[0])</a:t>
            </a:r>
          </a:p>
          <a:p>
            <a:pPr>
              <a:buNone/>
            </a:pPr>
            <a:r>
              <a:rPr lang="en-US" dirty="0">
                <a:solidFill>
                  <a:srgbClr val="3366FF"/>
                </a:solidFill>
                <a:latin typeface="+mj-lt"/>
                <a:cs typeface="Courier New"/>
              </a:rPr>
              <a:t>				</a:t>
            </a:r>
            <a:r>
              <a:rPr lang="en-US" dirty="0">
                <a:solidFill>
                  <a:srgbClr val="3366FF"/>
                </a:solidFill>
                <a:latin typeface="Courier"/>
                <a:cs typeface="Courier New"/>
              </a:rPr>
              <a:t>12</a:t>
            </a:r>
            <a:r>
              <a:rPr lang="en-US" dirty="0">
                <a:solidFill>
                  <a:srgbClr val="3366FF"/>
                </a:solidFill>
                <a:latin typeface="+mj-lt"/>
                <a:cs typeface="Courier New"/>
              </a:rPr>
              <a:t> – offset in </a:t>
            </a:r>
            <a:r>
              <a:rPr lang="en-US" u="sng" dirty="0">
                <a:solidFill>
                  <a:srgbClr val="3366FF"/>
                </a:solidFill>
                <a:latin typeface="+mj-lt"/>
                <a:cs typeface="Courier New"/>
              </a:rPr>
              <a:t>bytes</a:t>
            </a:r>
          </a:p>
          <a:p>
            <a:pPr>
              <a:buNone/>
            </a:pPr>
            <a:r>
              <a:rPr lang="en-US" b="1" dirty="0">
                <a:solidFill>
                  <a:srgbClr val="3366FF"/>
                </a:solidFill>
                <a:latin typeface="+mj-lt"/>
                <a:cs typeface="Courier New"/>
              </a:rPr>
              <a:t>Offset must be a constant known at assembly time</a:t>
            </a:r>
          </a:p>
        </p:txBody>
      </p:sp>
      <p:sp>
        <p:nvSpPr>
          <p:cNvPr id="6" name="AutoShape 4">
            <a:extLst>
              <a:ext uri="{FF2B5EF4-FFF2-40B4-BE49-F238E27FC236}">
                <a16:creationId xmlns:a16="http://schemas.microsoft.com/office/drawing/2014/main" id="{8691B06E-B21D-1440-9D8F-23979D24124C}"/>
              </a:ext>
            </a:extLst>
          </p:cNvPr>
          <p:cNvSpPr>
            <a:spLocks noChangeArrowheads="1"/>
          </p:cNvSpPr>
          <p:nvPr/>
        </p:nvSpPr>
        <p:spPr bwMode="auto">
          <a:xfrm>
            <a:off x="1362074" y="2808764"/>
            <a:ext cx="1438276" cy="794385"/>
          </a:xfrm>
          <a:prstGeom prst="leftArrow">
            <a:avLst>
              <a:gd name="adj1" fmla="val 46204"/>
              <a:gd name="adj2" fmla="val 45643"/>
            </a:avLst>
          </a:prstGeom>
          <a:noFill/>
          <a:ln w="28575">
            <a:solidFill>
              <a:srgbClr val="FF0000"/>
            </a:solidFill>
            <a:miter lim="800000"/>
            <a:headEnd/>
            <a:tailEnd/>
          </a:ln>
        </p:spPr>
        <p:txBody>
          <a:bodyPr wrap="square" anchor="ctr">
            <a:prstTxWarp prst="textNoShape">
              <a:avLst/>
            </a:prstTxWarp>
            <a:spAutoFit/>
          </a:bodyPr>
          <a:lstStyle/>
          <a:p>
            <a:pPr algn="ctr"/>
            <a:r>
              <a:rPr lang="en-US" b="1" dirty="0">
                <a:latin typeface="18 VAG Rounded Bold   07390" charset="0"/>
              </a:rPr>
              <a:t>Data flow</a:t>
            </a:r>
            <a:endParaRPr lang="en-US" sz="2000" dirty="0">
              <a:latin typeface="18 VAG Rounded Bold   07390" charset="0"/>
            </a:endParaRPr>
          </a:p>
        </p:txBody>
      </p:sp>
      <p:sp>
        <p:nvSpPr>
          <p:cNvPr id="4" name="Slide Number Placeholder 3">
            <a:extLst>
              <a:ext uri="{FF2B5EF4-FFF2-40B4-BE49-F238E27FC236}">
                <a16:creationId xmlns:a16="http://schemas.microsoft.com/office/drawing/2014/main" id="{5CE8B724-184B-FE45-A541-A6339A97773F}"/>
              </a:ext>
            </a:extLst>
          </p:cNvPr>
          <p:cNvSpPr>
            <a:spLocks noGrp="1"/>
          </p:cNvSpPr>
          <p:nvPr>
            <p:ph type="sldNum" sz="quarter" idx="10"/>
          </p:nvPr>
        </p:nvSpPr>
        <p:spPr/>
        <p:txBody>
          <a:bodyPr/>
          <a:lstStyle/>
          <a:p>
            <a:fld id="{2D011864-6A66-40DB-AE45-3F49E206A411}" type="slidenum">
              <a:rPr lang="en-US" smtClean="0"/>
              <a:t>32</a:t>
            </a:fld>
            <a:endParaRPr lang="en-US"/>
          </a:p>
        </p:txBody>
      </p:sp>
    </p:spTree>
    <p:extLst>
      <p:ext uri="{BB962C8B-B14F-4D97-AF65-F5344CB8AC3E}">
        <p14:creationId xmlns:p14="http://schemas.microsoft.com/office/powerpoint/2010/main" val="45898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Store</a:t>
            </a:r>
            <a:r>
              <a:rPr lang="en-US" dirty="0"/>
              <a:t> from Register </a:t>
            </a:r>
            <a:r>
              <a:rPr lang="en-US" u="sng" dirty="0"/>
              <a:t>to</a:t>
            </a:r>
            <a:r>
              <a:rPr lang="en-US" dirty="0"/>
              <a:t> Memory</a:t>
            </a:r>
          </a:p>
        </p:txBody>
      </p:sp>
      <p:sp>
        <p:nvSpPr>
          <p:cNvPr id="3" name="Content Placeholder 2"/>
          <p:cNvSpPr>
            <a:spLocks noGrp="1"/>
          </p:cNvSpPr>
          <p:nvPr>
            <p:ph idx="1"/>
          </p:nvPr>
        </p:nvSpPr>
        <p:spPr>
          <a:xfrm>
            <a:off x="457200" y="1920480"/>
            <a:ext cx="8382000" cy="3977879"/>
          </a:xfrm>
        </p:spPr>
        <p:txBody>
          <a:bodyPr>
            <a:normAutofit fontScale="62500" lnSpcReduction="20000"/>
          </a:bodyPr>
          <a:lstStyle/>
          <a:p>
            <a:r>
              <a:rPr lang="en-US" dirty="0">
                <a:solidFill>
                  <a:srgbClr val="000000"/>
                </a:solidFill>
              </a:rPr>
              <a:t>C code</a:t>
            </a:r>
          </a:p>
          <a:p>
            <a:pPr marL="0" indent="0">
              <a:buNone/>
            </a:pPr>
            <a:r>
              <a:rPr lang="en-US" dirty="0">
                <a:latin typeface="Courier New"/>
                <a:cs typeface="Courier New"/>
              </a:rPr>
              <a:t>	</a:t>
            </a:r>
            <a:r>
              <a:rPr lang="en-US" b="1" dirty="0" err="1">
                <a:latin typeface="Courier New"/>
                <a:cs typeface="Courier New"/>
              </a:rPr>
              <a:t>int</a:t>
            </a:r>
            <a:r>
              <a:rPr lang="en-US" b="1" dirty="0">
                <a:latin typeface="Courier New"/>
                <a:cs typeface="Courier New"/>
              </a:rPr>
              <a:t>  A[100];</a:t>
            </a:r>
          </a:p>
          <a:p>
            <a:pPr>
              <a:buNone/>
            </a:pPr>
            <a:r>
              <a:rPr lang="en-US" b="1" dirty="0"/>
              <a:t>		</a:t>
            </a:r>
            <a:r>
              <a:rPr lang="en-US" b="1" dirty="0">
                <a:latin typeface="Courier New"/>
                <a:cs typeface="Courier New"/>
              </a:rPr>
              <a:t>A[10] = h + A[3];</a:t>
            </a:r>
          </a:p>
          <a:p>
            <a:endParaRPr lang="en-US" dirty="0"/>
          </a:p>
          <a:p>
            <a:r>
              <a:rPr lang="en-US" dirty="0"/>
              <a:t>Using Store Word (</a:t>
            </a:r>
            <a:r>
              <a:rPr lang="en-US" dirty="0" err="1">
                <a:latin typeface="Courier"/>
              </a:rPr>
              <a:t>sw</a:t>
            </a:r>
            <a:r>
              <a:rPr lang="en-US" dirty="0"/>
              <a:t>) in RISC-V:</a:t>
            </a:r>
          </a:p>
          <a:p>
            <a:pPr>
              <a:buNone/>
            </a:pPr>
            <a:r>
              <a:rPr lang="en-US" dirty="0">
                <a:latin typeface="Courier New"/>
                <a:cs typeface="Courier New"/>
              </a:rPr>
              <a:t>	</a:t>
            </a:r>
            <a:r>
              <a:rPr lang="en-US" b="1" dirty="0" err="1">
                <a:latin typeface="Courier New"/>
                <a:cs typeface="Courier New"/>
              </a:rPr>
              <a:t>lw</a:t>
            </a:r>
            <a:r>
              <a:rPr lang="en-US" b="1" dirty="0">
                <a:latin typeface="Courier New"/>
                <a:cs typeface="Courier New"/>
              </a:rPr>
              <a:t>  x10,12(x15)  </a:t>
            </a:r>
            <a:r>
              <a:rPr lang="en-US" dirty="0"/>
              <a:t># Temp </a:t>
            </a:r>
            <a:r>
              <a:rPr lang="en-US" dirty="0" err="1"/>
              <a:t>reg</a:t>
            </a:r>
            <a:r>
              <a:rPr lang="en-US" dirty="0"/>
              <a:t> x10 gets A[3]</a:t>
            </a:r>
          </a:p>
          <a:p>
            <a:pPr>
              <a:buNone/>
            </a:pPr>
            <a:r>
              <a:rPr lang="en-US" b="1" dirty="0">
                <a:solidFill>
                  <a:srgbClr val="3366FF"/>
                </a:solidFill>
                <a:latin typeface="Courier New"/>
                <a:cs typeface="Courier New"/>
              </a:rPr>
              <a:t>	</a:t>
            </a:r>
            <a:r>
              <a:rPr lang="en-US" b="1" dirty="0">
                <a:latin typeface="Courier New"/>
                <a:cs typeface="Courier New"/>
              </a:rPr>
              <a:t>add x10,x12,x10  </a:t>
            </a:r>
            <a:r>
              <a:rPr lang="en-US" dirty="0"/>
              <a:t># Temp </a:t>
            </a:r>
            <a:r>
              <a:rPr lang="en-US" dirty="0" err="1"/>
              <a:t>reg</a:t>
            </a:r>
            <a:r>
              <a:rPr lang="en-US" dirty="0"/>
              <a:t> x10 gets h + A[3]</a:t>
            </a:r>
          </a:p>
          <a:p>
            <a:pPr>
              <a:buNone/>
            </a:pPr>
            <a:r>
              <a:rPr lang="en-US" dirty="0"/>
              <a:t>	</a:t>
            </a:r>
            <a:r>
              <a:rPr lang="en-US" b="1" dirty="0" err="1">
                <a:solidFill>
                  <a:srgbClr val="FF0000"/>
                </a:solidFill>
                <a:latin typeface="Courier"/>
              </a:rPr>
              <a:t>sw</a:t>
            </a:r>
            <a:r>
              <a:rPr lang="en-US" b="1" dirty="0">
                <a:solidFill>
                  <a:srgbClr val="FF0000"/>
                </a:solidFill>
                <a:latin typeface="Courier"/>
              </a:rPr>
              <a:t>	 x10,40(x15) </a:t>
            </a:r>
            <a:r>
              <a:rPr lang="en-US" b="1" dirty="0">
                <a:latin typeface="Courier"/>
              </a:rPr>
              <a:t> </a:t>
            </a:r>
            <a:r>
              <a:rPr lang="en-US" dirty="0">
                <a:latin typeface="+mj-lt"/>
              </a:rPr>
              <a:t># A[10] = h + A[3]</a:t>
            </a:r>
          </a:p>
          <a:p>
            <a:pPr>
              <a:buNone/>
            </a:pPr>
            <a:endParaRPr lang="en-US" b="1" dirty="0">
              <a:solidFill>
                <a:srgbClr val="3366FF"/>
              </a:solidFill>
              <a:latin typeface="Courier New"/>
              <a:cs typeface="Courier New"/>
            </a:endParaRPr>
          </a:p>
          <a:p>
            <a:pPr>
              <a:buNone/>
            </a:pPr>
            <a:endParaRPr lang="en-US" b="1" dirty="0">
              <a:solidFill>
                <a:srgbClr val="3366FF"/>
              </a:solidFill>
              <a:latin typeface="Courier New"/>
              <a:cs typeface="Courier New"/>
            </a:endParaRPr>
          </a:p>
          <a:p>
            <a:pPr>
              <a:buNone/>
            </a:pPr>
            <a:endParaRPr lang="en-US" b="1" dirty="0">
              <a:solidFill>
                <a:srgbClr val="3366FF"/>
              </a:solidFill>
              <a:latin typeface="Courier New"/>
              <a:cs typeface="Courier New"/>
            </a:endParaRPr>
          </a:p>
          <a:p>
            <a:pPr>
              <a:buNone/>
            </a:pPr>
            <a:r>
              <a:rPr lang="en-US" dirty="0">
                <a:solidFill>
                  <a:srgbClr val="3366FF"/>
                </a:solidFill>
                <a:latin typeface="+mj-lt"/>
                <a:cs typeface="Courier New"/>
              </a:rPr>
              <a:t>Note: 		</a:t>
            </a:r>
            <a:r>
              <a:rPr lang="en-US" dirty="0">
                <a:solidFill>
                  <a:srgbClr val="3366FF"/>
                </a:solidFill>
                <a:latin typeface="Courier"/>
                <a:cs typeface="Courier New"/>
              </a:rPr>
              <a:t>x15</a:t>
            </a:r>
            <a:r>
              <a:rPr lang="en-US" dirty="0">
                <a:solidFill>
                  <a:srgbClr val="3366FF"/>
                </a:solidFill>
                <a:latin typeface="+mj-lt"/>
                <a:cs typeface="Courier New"/>
              </a:rPr>
              <a:t> – base register (pointer)</a:t>
            </a:r>
          </a:p>
          <a:p>
            <a:pPr>
              <a:buNone/>
            </a:pPr>
            <a:r>
              <a:rPr lang="en-US" dirty="0">
                <a:solidFill>
                  <a:srgbClr val="3366FF"/>
                </a:solidFill>
                <a:latin typeface="+mj-lt"/>
                <a:cs typeface="Courier New"/>
              </a:rPr>
              <a:t>				</a:t>
            </a:r>
            <a:r>
              <a:rPr lang="en-US" dirty="0">
                <a:solidFill>
                  <a:srgbClr val="3366FF"/>
                </a:solidFill>
                <a:latin typeface="Courier"/>
                <a:cs typeface="Courier New"/>
              </a:rPr>
              <a:t>12,40</a:t>
            </a:r>
            <a:r>
              <a:rPr lang="en-US" dirty="0">
                <a:solidFill>
                  <a:srgbClr val="3366FF"/>
                </a:solidFill>
                <a:latin typeface="+mj-lt"/>
                <a:cs typeface="Courier New"/>
              </a:rPr>
              <a:t> – offsets in </a:t>
            </a:r>
            <a:r>
              <a:rPr lang="en-US" u="sng" dirty="0">
                <a:solidFill>
                  <a:srgbClr val="3366FF"/>
                </a:solidFill>
                <a:latin typeface="+mj-lt"/>
                <a:cs typeface="Courier New"/>
              </a:rPr>
              <a:t>bytes</a:t>
            </a:r>
            <a:endParaRPr lang="en-US" dirty="0">
              <a:solidFill>
                <a:srgbClr val="3366FF"/>
              </a:solidFill>
              <a:latin typeface="+mj-lt"/>
              <a:cs typeface="Courier New"/>
            </a:endParaRPr>
          </a:p>
          <a:p>
            <a:pPr>
              <a:buNone/>
            </a:pPr>
            <a:r>
              <a:rPr lang="en-US" dirty="0">
                <a:solidFill>
                  <a:srgbClr val="3366FF"/>
                </a:solidFill>
                <a:latin typeface="+mj-lt"/>
                <a:cs typeface="Courier New"/>
              </a:rPr>
              <a:t>x15+12 and x15+40 must be multiples of 4</a:t>
            </a:r>
          </a:p>
        </p:txBody>
      </p:sp>
      <p:sp>
        <p:nvSpPr>
          <p:cNvPr id="6" name="AutoShape 4">
            <a:extLst>
              <a:ext uri="{FF2B5EF4-FFF2-40B4-BE49-F238E27FC236}">
                <a16:creationId xmlns:a16="http://schemas.microsoft.com/office/drawing/2014/main" id="{9860657B-73BD-2247-954C-9D91D8D00089}"/>
              </a:ext>
            </a:extLst>
          </p:cNvPr>
          <p:cNvSpPr>
            <a:spLocks noChangeArrowheads="1"/>
          </p:cNvSpPr>
          <p:nvPr/>
        </p:nvSpPr>
        <p:spPr bwMode="auto">
          <a:xfrm flipH="1">
            <a:off x="1614488" y="4126390"/>
            <a:ext cx="1521619" cy="794385"/>
          </a:xfrm>
          <a:prstGeom prst="leftArrow">
            <a:avLst>
              <a:gd name="adj1" fmla="val 46204"/>
              <a:gd name="adj2" fmla="val 45643"/>
            </a:avLst>
          </a:prstGeom>
          <a:noFill/>
          <a:ln w="28575">
            <a:solidFill>
              <a:srgbClr val="FF0000"/>
            </a:solidFill>
            <a:miter lim="800000"/>
            <a:headEnd/>
            <a:tailEnd/>
          </a:ln>
        </p:spPr>
        <p:txBody>
          <a:bodyPr wrap="square" anchor="ctr">
            <a:prstTxWarp prst="textNoShape">
              <a:avLst/>
            </a:prstTxWarp>
            <a:spAutoFit/>
          </a:bodyPr>
          <a:lstStyle/>
          <a:p>
            <a:pPr algn="ctr"/>
            <a:r>
              <a:rPr lang="en-US" b="1" dirty="0">
                <a:latin typeface="18 VAG Rounded Bold   07390" charset="0"/>
              </a:rPr>
              <a:t>Data flow</a:t>
            </a:r>
            <a:endParaRPr lang="en-US" sz="2000" dirty="0">
              <a:latin typeface="18 VAG Rounded Bold   07390" charset="0"/>
            </a:endParaRPr>
          </a:p>
        </p:txBody>
      </p:sp>
      <p:sp>
        <p:nvSpPr>
          <p:cNvPr id="4" name="Slide Number Placeholder 3">
            <a:extLst>
              <a:ext uri="{FF2B5EF4-FFF2-40B4-BE49-F238E27FC236}">
                <a16:creationId xmlns:a16="http://schemas.microsoft.com/office/drawing/2014/main" id="{C7F0C52D-30DE-DC40-BF3E-0C954D737B92}"/>
              </a:ext>
            </a:extLst>
          </p:cNvPr>
          <p:cNvSpPr>
            <a:spLocks noGrp="1"/>
          </p:cNvSpPr>
          <p:nvPr>
            <p:ph type="sldNum" sz="quarter" idx="10"/>
          </p:nvPr>
        </p:nvSpPr>
        <p:spPr/>
        <p:txBody>
          <a:bodyPr/>
          <a:lstStyle/>
          <a:p>
            <a:fld id="{2D011864-6A66-40DB-AE45-3F49E206A411}" type="slidenum">
              <a:rPr lang="en-US" smtClean="0"/>
              <a:t>33</a:t>
            </a:fld>
            <a:endParaRPr lang="en-US"/>
          </a:p>
        </p:txBody>
      </p:sp>
    </p:spTree>
    <p:extLst>
      <p:ext uri="{BB962C8B-B14F-4D97-AF65-F5344CB8AC3E}">
        <p14:creationId xmlns:p14="http://schemas.microsoft.com/office/powerpoint/2010/main" val="117087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a:ln/>
        </p:spPr>
        <p:txBody>
          <a:bodyPr vert="horz" wrap="square" lIns="21431" tIns="21431" rIns="21431" bIns="21431" numCol="1" rtlCol="0" anchor="ctr" anchorCtr="0" compatLnSpc="1">
            <a:prstTxWarp prst="textNoShape">
              <a:avLst/>
            </a:prstTxWarp>
            <a:normAutofit/>
          </a:bodyPr>
          <a:lstStyle/>
          <a:p>
            <a:r>
              <a:rPr lang="en-US" altLang="en-US" dirty="0">
                <a:latin typeface="Lucida Grande" charset="0"/>
                <a:ea typeface="Lucida Grande" charset="0"/>
                <a:cs typeface="Lucida Grande" charset="0"/>
                <a:sym typeface="Lucida Grande" charset="0"/>
              </a:rPr>
              <a:t>Loading and Storing Bytes</a:t>
            </a:r>
            <a:endParaRPr lang="en-US" altLang="en-US" dirty="0">
              <a:latin typeface="Lucida Grande" charset="0"/>
              <a:sym typeface="Lucida Grande" charset="0"/>
            </a:endParaRPr>
          </a:p>
        </p:txBody>
      </p:sp>
      <p:sp>
        <p:nvSpPr>
          <p:cNvPr id="10246" name="Rectangle 6"/>
          <p:cNvSpPr>
            <a:spLocks noGrp="1" noChangeArrowheads="1"/>
          </p:cNvSpPr>
          <p:nvPr>
            <p:ph idx="1"/>
          </p:nvPr>
        </p:nvSpPr>
        <p:spPr>
          <a:ln/>
        </p:spPr>
        <p:txBody>
          <a:bodyPr vert="horz" wrap="square" lIns="21431" tIns="21431" rIns="21431" bIns="21431" numCol="1" rtlCol="0" anchor="t" anchorCtr="0" compatLnSpc="1">
            <a:prstTxWarp prst="textNoShape">
              <a:avLst/>
            </a:prstTxWarp>
            <a:normAutofit/>
          </a:bodyPr>
          <a:lstStyle/>
          <a:p>
            <a:pPr>
              <a:lnSpc>
                <a:spcPct val="80000"/>
              </a:lnSpc>
              <a:buSzPct val="94000"/>
            </a:pPr>
            <a:r>
              <a:rPr lang="en-US" altLang="en-US" sz="2400" dirty="0">
                <a:latin typeface="+mj-lt"/>
                <a:ea typeface="Lucida Grande" charset="0"/>
                <a:cs typeface="Lucida Grande" charset="0"/>
                <a:sym typeface="Lucida Grande" charset="0"/>
              </a:rPr>
              <a:t>In addition to word data transfers </a:t>
            </a:r>
            <a:br>
              <a:rPr lang="en-US" altLang="en-US" sz="2400" dirty="0">
                <a:latin typeface="+mj-lt"/>
                <a:sym typeface="Lucida Grande" charset="0"/>
              </a:rPr>
            </a:br>
            <a:r>
              <a:rPr lang="en-US" altLang="en-US" sz="2400" dirty="0">
                <a:latin typeface="+mj-lt"/>
                <a:ea typeface="Lucida Grande" charset="0"/>
                <a:cs typeface="Lucida Grande" charset="0"/>
                <a:sym typeface="Lucida Grande" charset="0"/>
              </a:rPr>
              <a:t>(</a:t>
            </a:r>
            <a:r>
              <a:rPr lang="en-US" altLang="en-US" sz="2400" b="1" dirty="0" err="1">
                <a:latin typeface="Courier"/>
                <a:ea typeface="Lucida Grande" charset="0"/>
                <a:cs typeface="Lucida Grande" charset="0"/>
                <a:sym typeface="Lucida Grande" charset="0"/>
              </a:rPr>
              <a:t>lw</a:t>
            </a:r>
            <a:r>
              <a:rPr lang="en-US" altLang="en-US" sz="2400" dirty="0">
                <a:latin typeface="+mj-lt"/>
                <a:ea typeface="Lucida Grande" charset="0"/>
                <a:cs typeface="Lucida Grande" charset="0"/>
                <a:sym typeface="Lucida Grande" charset="0"/>
              </a:rPr>
              <a:t>, </a:t>
            </a:r>
            <a:r>
              <a:rPr lang="en-US" altLang="en-US" sz="2400" b="1" dirty="0" err="1">
                <a:latin typeface="Courier"/>
                <a:ea typeface="Lucida Grande" charset="0"/>
                <a:cs typeface="Lucida Grande" charset="0"/>
                <a:sym typeface="Lucida Grande" charset="0"/>
              </a:rPr>
              <a:t>sw</a:t>
            </a:r>
            <a:r>
              <a:rPr lang="en-US" altLang="en-US" sz="2400" dirty="0">
                <a:latin typeface="+mj-lt"/>
                <a:ea typeface="Lucida Grande" charset="0"/>
                <a:cs typeface="Lucida Grande" charset="0"/>
                <a:sym typeface="Lucida Grande" charset="0"/>
              </a:rPr>
              <a:t>), RISC-V has </a:t>
            </a:r>
            <a:r>
              <a:rPr lang="en-US" altLang="en-US" sz="2400" dirty="0">
                <a:solidFill>
                  <a:srgbClr val="7FD13B"/>
                </a:solidFill>
                <a:latin typeface="+mj-lt"/>
                <a:ea typeface="Lucida Grande" charset="0"/>
                <a:cs typeface="Lucida Grande" charset="0"/>
                <a:sym typeface="Lucida Grande" charset="0"/>
              </a:rPr>
              <a:t>byte </a:t>
            </a:r>
            <a:r>
              <a:rPr lang="en-US" altLang="en-US" sz="2400" dirty="0">
                <a:latin typeface="+mj-lt"/>
                <a:ea typeface="Lucida Grande" charset="0"/>
                <a:cs typeface="Lucida Grande" charset="0"/>
                <a:sym typeface="Lucida Grande" charset="0"/>
              </a:rPr>
              <a:t>data transfers:</a:t>
            </a:r>
            <a:endParaRPr lang="en-US" altLang="en-US" sz="2400" dirty="0">
              <a:latin typeface="+mj-lt"/>
              <a:sym typeface="Lucida Grande" charset="0"/>
            </a:endParaRPr>
          </a:p>
          <a:p>
            <a:pPr marL="492919" lvl="1" indent="-92869">
              <a:lnSpc>
                <a:spcPct val="80000"/>
              </a:lnSpc>
              <a:buSzPct val="94000"/>
            </a:pPr>
            <a:r>
              <a:rPr lang="en-US" altLang="en-US" sz="2000" dirty="0">
                <a:latin typeface="+mj-lt"/>
                <a:ea typeface="Lucida Grande" charset="0"/>
                <a:cs typeface="Lucida Grande" charset="0"/>
                <a:sym typeface="Lucida Grande" charset="0"/>
              </a:rPr>
              <a:t> load byte: </a:t>
            </a:r>
            <a:r>
              <a:rPr lang="en-US" altLang="en-US" sz="2000" b="1" dirty="0" err="1">
                <a:solidFill>
                  <a:srgbClr val="EA157A"/>
                </a:solidFill>
                <a:latin typeface="Courier"/>
                <a:ea typeface="Courier" charset="0"/>
                <a:cs typeface="Courier" charset="0"/>
                <a:sym typeface="Courier" charset="0"/>
              </a:rPr>
              <a:t>lb</a:t>
            </a:r>
            <a:endParaRPr lang="en-US" altLang="en-US" sz="2000" b="1" dirty="0">
              <a:latin typeface="Courier"/>
              <a:sym typeface="Lucida Grande" charset="0"/>
            </a:endParaRPr>
          </a:p>
          <a:p>
            <a:pPr marL="492919" lvl="1" indent="-92869">
              <a:lnSpc>
                <a:spcPct val="80000"/>
              </a:lnSpc>
              <a:buSzPct val="94000"/>
            </a:pPr>
            <a:r>
              <a:rPr lang="en-US" altLang="en-US" sz="2000" dirty="0">
                <a:latin typeface="+mj-lt"/>
                <a:ea typeface="Lucida Grande" charset="0"/>
                <a:cs typeface="Lucida Grande" charset="0"/>
                <a:sym typeface="Lucida Grande" charset="0"/>
              </a:rPr>
              <a:t> store byte: </a:t>
            </a:r>
            <a:r>
              <a:rPr lang="en-US" altLang="en-US" sz="2000" b="1" dirty="0" err="1">
                <a:solidFill>
                  <a:srgbClr val="EA157A"/>
                </a:solidFill>
                <a:latin typeface="Courier"/>
                <a:ea typeface="Courier" charset="0"/>
                <a:cs typeface="Courier" charset="0"/>
                <a:sym typeface="Courier" charset="0"/>
              </a:rPr>
              <a:t>sb</a:t>
            </a:r>
            <a:endParaRPr lang="en-US" altLang="en-US" sz="2000" b="1" dirty="0">
              <a:latin typeface="Courier"/>
              <a:sym typeface="Lucida Grande" charset="0"/>
            </a:endParaRPr>
          </a:p>
          <a:p>
            <a:pPr>
              <a:lnSpc>
                <a:spcPct val="80000"/>
              </a:lnSpc>
              <a:buSzPct val="94000"/>
            </a:pPr>
            <a:r>
              <a:rPr lang="en-US" altLang="en-US" sz="2400" dirty="0">
                <a:latin typeface="+mj-lt"/>
                <a:ea typeface="Lucida Grande" charset="0"/>
                <a:cs typeface="Lucida Grande" charset="0"/>
                <a:sym typeface="Lucida Grande" charset="0"/>
              </a:rPr>
              <a:t>Same format as </a:t>
            </a:r>
            <a:r>
              <a:rPr lang="en-US" altLang="en-US" sz="2400" b="1" dirty="0" err="1">
                <a:latin typeface="Courier"/>
                <a:ea typeface="Courier" charset="0"/>
                <a:cs typeface="Courier" charset="0"/>
                <a:sym typeface="Courier" charset="0"/>
              </a:rPr>
              <a:t>lw</a:t>
            </a:r>
            <a:r>
              <a:rPr lang="en-US" altLang="en-US" sz="2400" dirty="0">
                <a:latin typeface="+mj-lt"/>
                <a:ea typeface="Lucida Grande" charset="0"/>
                <a:cs typeface="Lucida Grande" charset="0"/>
                <a:sym typeface="Lucida Grande" charset="0"/>
              </a:rPr>
              <a:t>, </a:t>
            </a:r>
            <a:r>
              <a:rPr lang="en-US" altLang="en-US" sz="2400" b="1" dirty="0" err="1">
                <a:latin typeface="Courier"/>
                <a:ea typeface="Courier" charset="0"/>
                <a:cs typeface="Courier" charset="0"/>
                <a:sym typeface="Courier" charset="0"/>
              </a:rPr>
              <a:t>sw</a:t>
            </a:r>
            <a:endParaRPr lang="en-US" altLang="en-US" sz="2400" b="1" dirty="0">
              <a:latin typeface="Courier"/>
              <a:sym typeface="Lucida Grande" charset="0"/>
            </a:endParaRPr>
          </a:p>
          <a:p>
            <a:pPr>
              <a:lnSpc>
                <a:spcPct val="80000"/>
              </a:lnSpc>
              <a:buSzPct val="94000"/>
            </a:pPr>
            <a:r>
              <a:rPr lang="en-US" altLang="en-US" sz="2400" dirty="0">
                <a:latin typeface="+mj-lt"/>
                <a:ea typeface="Lucida Grande" charset="0"/>
                <a:cs typeface="Lucida Grande" charset="0"/>
                <a:sym typeface="Lucida Grande" charset="0"/>
              </a:rPr>
              <a:t>E.g.,  </a:t>
            </a:r>
            <a:r>
              <a:rPr lang="en-US" altLang="en-US" sz="2400" b="1" dirty="0" err="1">
                <a:solidFill>
                  <a:srgbClr val="EA157A"/>
                </a:solidFill>
                <a:latin typeface="Courier"/>
                <a:ea typeface="Courier" charset="0"/>
                <a:cs typeface="Courier" charset="0"/>
                <a:sym typeface="Courier" charset="0"/>
              </a:rPr>
              <a:t>lb</a:t>
            </a:r>
            <a:r>
              <a:rPr lang="en-US" altLang="en-US" sz="2400" b="1" dirty="0">
                <a:solidFill>
                  <a:srgbClr val="EA157A"/>
                </a:solidFill>
                <a:latin typeface="Courier"/>
                <a:ea typeface="Courier" charset="0"/>
                <a:cs typeface="Courier" charset="0"/>
                <a:sym typeface="Courier" charset="0"/>
              </a:rPr>
              <a:t> x10,3(x11)</a:t>
            </a:r>
            <a:endParaRPr lang="en-US" altLang="en-US" sz="2400" b="1" dirty="0">
              <a:latin typeface="Courier"/>
              <a:sym typeface="Lucida Grande" charset="0"/>
            </a:endParaRPr>
          </a:p>
          <a:p>
            <a:pPr lvl="1">
              <a:lnSpc>
                <a:spcPct val="80000"/>
              </a:lnSpc>
              <a:buSzPct val="94000"/>
            </a:pPr>
            <a:r>
              <a:rPr lang="en-US" altLang="en-US" sz="2000" dirty="0">
                <a:latin typeface="+mj-lt"/>
                <a:ea typeface="Lucida Grande" charset="0"/>
                <a:cs typeface="Lucida Grande" charset="0"/>
                <a:sym typeface="Lucida Grande" charset="0"/>
              </a:rPr>
              <a:t>contents of memory location with address = sum of “3” + contents of register x1</a:t>
            </a:r>
            <a:r>
              <a:rPr lang="en-US" altLang="en-US" sz="2000" dirty="0">
                <a:latin typeface="+mj-lt"/>
                <a:ea typeface="Courier" charset="0"/>
                <a:cs typeface="Courier" charset="0"/>
                <a:sym typeface="Courier" charset="0"/>
              </a:rPr>
              <a:t>1</a:t>
            </a:r>
            <a:r>
              <a:rPr lang="en-US" altLang="en-US" sz="2000" dirty="0">
                <a:latin typeface="+mj-lt"/>
                <a:ea typeface="Lucida Grande" charset="0"/>
                <a:cs typeface="Lucida Grande" charset="0"/>
                <a:sym typeface="Lucida Grande" charset="0"/>
              </a:rPr>
              <a:t> is copied to the </a:t>
            </a:r>
            <a:r>
              <a:rPr lang="en-US" altLang="en-US" sz="2000" u="sng" dirty="0">
                <a:latin typeface="+mj-lt"/>
                <a:ea typeface="Lucida Grande" charset="0"/>
                <a:cs typeface="Lucida Grande" charset="0"/>
                <a:sym typeface="Lucida Grande" charset="0"/>
              </a:rPr>
              <a:t>low byte position</a:t>
            </a:r>
            <a:r>
              <a:rPr lang="en-US" altLang="en-US" sz="2000" dirty="0">
                <a:latin typeface="+mj-lt"/>
                <a:ea typeface="Lucida Grande" charset="0"/>
                <a:cs typeface="Lucida Grande" charset="0"/>
                <a:sym typeface="Lucida Grande" charset="0"/>
              </a:rPr>
              <a:t> of register </a:t>
            </a:r>
            <a:r>
              <a:rPr lang="en-US" altLang="en-US" sz="2000" dirty="0">
                <a:solidFill>
                  <a:srgbClr val="0926B7"/>
                </a:solidFill>
                <a:latin typeface="+mj-lt"/>
                <a:ea typeface="Lucida Grande" charset="0"/>
                <a:cs typeface="Lucida Grande" charset="0"/>
                <a:sym typeface="Lucida Grande" charset="0"/>
              </a:rPr>
              <a:t>x1</a:t>
            </a:r>
            <a:r>
              <a:rPr lang="en-US" altLang="en-US" sz="2000" dirty="0">
                <a:solidFill>
                  <a:srgbClr val="0926B7"/>
                </a:solidFill>
                <a:latin typeface="+mj-lt"/>
                <a:ea typeface="Courier" charset="0"/>
                <a:cs typeface="Courier" charset="0"/>
                <a:sym typeface="Courier" charset="0"/>
              </a:rPr>
              <a:t>0</a:t>
            </a:r>
            <a:r>
              <a:rPr lang="en-US" altLang="en-US" sz="2000" dirty="0">
                <a:latin typeface="+mj-lt"/>
                <a:ea typeface="Lucida Grande" charset="0"/>
                <a:cs typeface="Lucida Grande" charset="0"/>
                <a:sym typeface="Lucida Grande" charset="0"/>
              </a:rPr>
              <a:t>.</a:t>
            </a:r>
            <a:endParaRPr lang="en-US" altLang="en-US" sz="2000" dirty="0">
              <a:latin typeface="+mj-lt"/>
              <a:sym typeface="Lucida Grande" charset="0"/>
            </a:endParaRPr>
          </a:p>
        </p:txBody>
      </p:sp>
      <p:grpSp>
        <p:nvGrpSpPr>
          <p:cNvPr id="8" name="Group 3"/>
          <p:cNvGrpSpPr>
            <a:grpSpLocks/>
          </p:cNvGrpSpPr>
          <p:nvPr/>
        </p:nvGrpSpPr>
        <p:grpSpPr bwMode="auto">
          <a:xfrm>
            <a:off x="6874752" y="4777100"/>
            <a:ext cx="942975" cy="845196"/>
            <a:chOff x="0" y="0"/>
            <a:chExt cx="1056" cy="1262"/>
          </a:xfrm>
        </p:grpSpPr>
        <p:sp>
          <p:nvSpPr>
            <p:cNvPr id="9" name="Rectangle 1"/>
            <p:cNvSpPr>
              <a:spLocks/>
            </p:cNvSpPr>
            <p:nvPr/>
          </p:nvSpPr>
          <p:spPr bwMode="auto">
            <a:xfrm>
              <a:off x="345" y="0"/>
              <a:ext cx="72" cy="256"/>
            </a:xfrm>
            <a:prstGeom prst="rect">
              <a:avLst/>
            </a:prstGeom>
            <a:noFill/>
            <a:ln w="9525" cap="flat">
              <a:solidFill>
                <a:srgbClr val="FFFFFF"/>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lIns="0" tIns="0" rIns="0" bIns="0"/>
            <a:lstStyle/>
            <a:p>
              <a:endParaRPr lang="en-US" sz="1013"/>
            </a:p>
          </p:txBody>
        </p:sp>
        <p:sp>
          <p:nvSpPr>
            <p:cNvPr id="10" name="Rectangle 2"/>
            <p:cNvSpPr>
              <a:spLocks/>
            </p:cNvSpPr>
            <p:nvPr/>
          </p:nvSpPr>
          <p:spPr bwMode="auto">
            <a:xfrm>
              <a:off x="0" y="267"/>
              <a:ext cx="1056" cy="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259"/>
                </a:spcBef>
              </a:pPr>
              <a:r>
                <a:rPr lang="en-US" altLang="en-US" sz="2025" b="1">
                  <a:latin typeface="Lucida Grande" charset="0"/>
                  <a:ea typeface="Lucida Grande" charset="0"/>
                  <a:cs typeface="Lucida Grande" charset="0"/>
                  <a:sym typeface="Lucida Grande" charset="0"/>
                </a:rPr>
                <a:t>byte</a:t>
              </a:r>
              <a:br>
                <a:rPr lang="en-US" altLang="en-US" sz="2025" b="1">
                  <a:latin typeface="Lucida Grande" charset="0"/>
                  <a:ea typeface="Lucida Grande" charset="0"/>
                  <a:cs typeface="Lucida Grande" charset="0"/>
                  <a:sym typeface="Lucida Grande" charset="0"/>
                </a:rPr>
              </a:br>
              <a:r>
                <a:rPr lang="en-US" altLang="en-US" sz="2025" b="1">
                  <a:latin typeface="Lucida Grande" charset="0"/>
                  <a:ea typeface="Lucida Grande" charset="0"/>
                  <a:cs typeface="Lucida Grande" charset="0"/>
                  <a:sym typeface="Lucida Grande" charset="0"/>
                </a:rPr>
                <a:t>loaded</a:t>
              </a:r>
            </a:p>
          </p:txBody>
        </p:sp>
      </p:grpSp>
      <p:sp>
        <p:nvSpPr>
          <p:cNvPr id="11" name="Rectangle 4"/>
          <p:cNvSpPr>
            <a:spLocks/>
          </p:cNvSpPr>
          <p:nvPr/>
        </p:nvSpPr>
        <p:spPr bwMode="auto">
          <a:xfrm>
            <a:off x="6419337" y="4699412"/>
            <a:ext cx="1445816" cy="35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025" b="1">
                <a:solidFill>
                  <a:srgbClr val="A40800"/>
                </a:solidFill>
                <a:latin typeface="Courier" charset="0"/>
                <a:ea typeface="Courier" charset="0"/>
                <a:cs typeface="Courier" charset="0"/>
                <a:sym typeface="Courier" charset="0"/>
              </a:rPr>
              <a:t> zzz zzzz</a:t>
            </a:r>
          </a:p>
        </p:txBody>
      </p:sp>
      <p:sp>
        <p:nvSpPr>
          <p:cNvPr id="12" name="Rectangle 9"/>
          <p:cNvSpPr>
            <a:spLocks/>
          </p:cNvSpPr>
          <p:nvPr/>
        </p:nvSpPr>
        <p:spPr bwMode="auto">
          <a:xfrm>
            <a:off x="6419337" y="4699412"/>
            <a:ext cx="199118" cy="35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025" b="1">
                <a:solidFill>
                  <a:srgbClr val="3F691E"/>
                </a:solidFill>
                <a:latin typeface="Courier" charset="0"/>
                <a:ea typeface="Courier" charset="0"/>
                <a:cs typeface="Courier" charset="0"/>
                <a:sym typeface="Courier" charset="0"/>
              </a:rPr>
              <a:t>x</a:t>
            </a:r>
          </a:p>
        </p:txBody>
      </p:sp>
      <p:grpSp>
        <p:nvGrpSpPr>
          <p:cNvPr id="16" name="Group 16"/>
          <p:cNvGrpSpPr>
            <a:grpSpLocks/>
          </p:cNvGrpSpPr>
          <p:nvPr/>
        </p:nvGrpSpPr>
        <p:grpSpPr bwMode="auto">
          <a:xfrm>
            <a:off x="5806376" y="5007488"/>
            <a:ext cx="1071566" cy="774872"/>
            <a:chOff x="-516" y="88"/>
            <a:chExt cx="1199" cy="1157"/>
          </a:xfrm>
        </p:grpSpPr>
        <p:sp>
          <p:nvSpPr>
            <p:cNvPr id="17" name="Line 14"/>
            <p:cNvSpPr>
              <a:spLocks noChangeShapeType="1"/>
            </p:cNvSpPr>
            <p:nvPr/>
          </p:nvSpPr>
          <p:spPr bwMode="auto">
            <a:xfrm rot="10800000" flipH="1">
              <a:off x="271" y="88"/>
              <a:ext cx="0" cy="640"/>
            </a:xfrm>
            <a:prstGeom prst="line">
              <a:avLst/>
            </a:prstGeom>
            <a:noFill/>
            <a:ln w="63500" cap="flat">
              <a:solidFill>
                <a:srgbClr val="2B4714"/>
              </a:solidFill>
              <a:prstDash val="solid"/>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sz="1013"/>
            </a:p>
          </p:txBody>
        </p:sp>
        <p:sp>
          <p:nvSpPr>
            <p:cNvPr id="18" name="Rectangle 15"/>
            <p:cNvSpPr>
              <a:spLocks/>
            </p:cNvSpPr>
            <p:nvPr/>
          </p:nvSpPr>
          <p:spPr bwMode="auto">
            <a:xfrm>
              <a:off x="-516" y="715"/>
              <a:ext cx="1199" cy="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259"/>
                </a:spcBef>
              </a:pPr>
              <a:r>
                <a:rPr lang="en-US" altLang="en-US" sz="2025" b="1" dirty="0">
                  <a:solidFill>
                    <a:srgbClr val="408000"/>
                  </a:solidFill>
                  <a:latin typeface="Lucida Grande" charset="0"/>
                  <a:ea typeface="Lucida Grande" charset="0"/>
                  <a:cs typeface="Lucida Grande" charset="0"/>
                  <a:sym typeface="Lucida Grande" charset="0"/>
                </a:rPr>
                <a:t>This bit</a:t>
              </a:r>
            </a:p>
          </p:txBody>
        </p:sp>
      </p:grpSp>
      <p:grpSp>
        <p:nvGrpSpPr>
          <p:cNvPr id="5" name="Group 4">
            <a:extLst>
              <a:ext uri="{FF2B5EF4-FFF2-40B4-BE49-F238E27FC236}">
                <a16:creationId xmlns:a16="http://schemas.microsoft.com/office/drawing/2014/main" id="{54B410C6-7CF5-5A4A-B81A-5AA17DD635A9}"/>
              </a:ext>
            </a:extLst>
          </p:cNvPr>
          <p:cNvGrpSpPr/>
          <p:nvPr/>
        </p:nvGrpSpPr>
        <p:grpSpPr>
          <a:xfrm>
            <a:off x="1771052" y="4680451"/>
            <a:ext cx="4562561" cy="770394"/>
            <a:chOff x="1771051" y="3823201"/>
            <a:chExt cx="4562561" cy="770394"/>
          </a:xfrm>
        </p:grpSpPr>
        <p:grpSp>
          <p:nvGrpSpPr>
            <p:cNvPr id="13" name="Group 13"/>
            <p:cNvGrpSpPr>
              <a:grpSpLocks/>
            </p:cNvGrpSpPr>
            <p:nvPr/>
          </p:nvGrpSpPr>
          <p:grpSpPr bwMode="auto">
            <a:xfrm>
              <a:off x="2168806" y="4139524"/>
              <a:ext cx="3943350" cy="454071"/>
              <a:chOff x="0" y="120"/>
              <a:chExt cx="4416" cy="678"/>
            </a:xfrm>
          </p:grpSpPr>
          <p:sp>
            <p:nvSpPr>
              <p:cNvPr id="14" name="Rectangle 11"/>
              <p:cNvSpPr>
                <a:spLocks/>
              </p:cNvSpPr>
              <p:nvPr/>
            </p:nvSpPr>
            <p:spPr bwMode="auto">
              <a:xfrm>
                <a:off x="64" y="268"/>
                <a:ext cx="4285" cy="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spcBef>
                    <a:spcPts val="1259"/>
                  </a:spcBef>
                </a:pPr>
                <a:r>
                  <a:rPr lang="en-US" altLang="en-US" sz="2025" b="1" dirty="0">
                    <a:solidFill>
                      <a:srgbClr val="408000"/>
                    </a:solidFill>
                    <a:latin typeface="Lucida Grande" charset="0"/>
                    <a:ea typeface="Lucida Grande" charset="0"/>
                    <a:cs typeface="Lucida Grande" charset="0"/>
                    <a:sym typeface="Lucida Grande" charset="0"/>
                  </a:rPr>
                  <a:t>…is copied to “sign-extend”</a:t>
                </a:r>
              </a:p>
            </p:txBody>
          </p:sp>
          <p:sp>
            <p:nvSpPr>
              <p:cNvPr id="15" name="AutoShape 12"/>
              <p:cNvSpPr>
                <a:spLocks/>
              </p:cNvSpPr>
              <p:nvPr/>
            </p:nvSpPr>
            <p:spPr bwMode="auto">
              <a:xfrm>
                <a:off x="0" y="120"/>
                <a:ext cx="4416" cy="206"/>
              </a:xfrm>
              <a:prstGeom prst="leftArrow">
                <a:avLst>
                  <a:gd name="adj1" fmla="val 50000"/>
                  <a:gd name="adj2" fmla="val 401942"/>
                </a:avLst>
              </a:prstGeom>
              <a:solidFill>
                <a:schemeClr val="accent1"/>
              </a:solidFill>
              <a:ln w="9525" cap="flat">
                <a:solidFill>
                  <a:srgbClr val="7FD13B"/>
                </a:solidFill>
                <a:prstDash val="solid"/>
                <a:miter lim="800000"/>
                <a:headEnd type="none" w="med" len="med"/>
                <a:tailEnd type="none" w="med" len="med"/>
              </a:ln>
            </p:spPr>
            <p:txBody>
              <a:bodyPr lIns="0" tIns="0" rIns="0" bIns="0"/>
              <a:lstStyle/>
              <a:p>
                <a:endParaRPr lang="en-US" sz="1013"/>
              </a:p>
            </p:txBody>
          </p:sp>
        </p:grpSp>
        <p:sp>
          <p:nvSpPr>
            <p:cNvPr id="19" name="Rectangle 17"/>
            <p:cNvSpPr>
              <a:spLocks/>
            </p:cNvSpPr>
            <p:nvPr/>
          </p:nvSpPr>
          <p:spPr bwMode="auto">
            <a:xfrm>
              <a:off x="1771051" y="3823201"/>
              <a:ext cx="4562561" cy="354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miter lim="800000"/>
                  <a:headEnd type="none" w="med" len="med"/>
                  <a:tailEnd type="none" w="med" len="med"/>
                </a14:hiddenLine>
              </a:ext>
            </a:extLst>
          </p:spPr>
          <p:txBody>
            <a:bodyPr wrap="none" lIns="21431" tIns="21431" rIns="21431" bIns="21431">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r>
                <a:rPr lang="en-US" altLang="en-US" sz="2025" b="1" dirty="0">
                  <a:solidFill>
                    <a:srgbClr val="676767"/>
                  </a:solidFill>
                  <a:latin typeface="Courier" charset="0"/>
                  <a:ea typeface="Courier" charset="0"/>
                  <a:cs typeface="Courier" charset="0"/>
                  <a:sym typeface="Courier" charset="0"/>
                </a:rPr>
                <a:t> </a:t>
              </a:r>
              <a:r>
                <a:rPr lang="en-US" altLang="en-US" sz="2025" b="1" dirty="0" err="1">
                  <a:solidFill>
                    <a:srgbClr val="676767"/>
                  </a:solidFill>
                  <a:latin typeface="Courier" charset="0"/>
                  <a:ea typeface="Courier" charset="0"/>
                  <a:cs typeface="Courier" charset="0"/>
                  <a:sym typeface="Courier" charset="0"/>
                </a:rPr>
                <a:t>xxxx</a:t>
              </a:r>
              <a:endParaRPr lang="en-US" altLang="en-US" sz="2025" b="1" dirty="0">
                <a:solidFill>
                  <a:srgbClr val="676767"/>
                </a:solidFill>
                <a:latin typeface="Courier" charset="0"/>
                <a:ea typeface="Courier" charset="0"/>
                <a:cs typeface="Courier" charset="0"/>
                <a:sym typeface="Courier" charset="0"/>
              </a:endParaRPr>
            </a:p>
          </p:txBody>
        </p:sp>
      </p:grpSp>
      <p:sp>
        <p:nvSpPr>
          <p:cNvPr id="20" name="AutoShape 18"/>
          <p:cNvSpPr>
            <a:spLocks/>
          </p:cNvSpPr>
          <p:nvPr/>
        </p:nvSpPr>
        <p:spPr bwMode="auto">
          <a:xfrm>
            <a:off x="6333613" y="4739597"/>
            <a:ext cx="1635919" cy="251817"/>
          </a:xfrm>
          <a:prstGeom prst="roundRect">
            <a:avLst>
              <a:gd name="adj" fmla="val 20833"/>
            </a:avLst>
          </a:prstGeom>
          <a:noFill/>
          <a:ln w="25400" cap="flat">
            <a:solidFill>
              <a:srgbClr val="000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sz="1013"/>
          </a:p>
        </p:txBody>
      </p:sp>
      <p:sp>
        <p:nvSpPr>
          <p:cNvPr id="2" name="TextBox 1"/>
          <p:cNvSpPr txBox="1"/>
          <p:nvPr/>
        </p:nvSpPr>
        <p:spPr>
          <a:xfrm flipH="1">
            <a:off x="721006" y="4720196"/>
            <a:ext cx="793980" cy="523220"/>
          </a:xfrm>
          <a:prstGeom prst="rect">
            <a:avLst/>
          </a:prstGeom>
          <a:noFill/>
        </p:spPr>
        <p:txBody>
          <a:bodyPr wrap="square" rtlCol="0">
            <a:spAutoFit/>
          </a:bodyPr>
          <a:lstStyle/>
          <a:p>
            <a:r>
              <a:rPr lang="en-US" sz="2800" dirty="0">
                <a:solidFill>
                  <a:srgbClr val="0926B7"/>
                </a:solidFill>
              </a:rPr>
              <a:t>x10:</a:t>
            </a:r>
          </a:p>
        </p:txBody>
      </p:sp>
      <p:sp>
        <p:nvSpPr>
          <p:cNvPr id="4" name="TextBox 3"/>
          <p:cNvSpPr txBox="1"/>
          <p:nvPr/>
        </p:nvSpPr>
        <p:spPr>
          <a:xfrm>
            <a:off x="2793538" y="6014925"/>
            <a:ext cx="6050741" cy="707886"/>
          </a:xfrm>
          <a:prstGeom prst="rect">
            <a:avLst/>
          </a:prstGeom>
          <a:noFill/>
          <a:ln>
            <a:solidFill>
              <a:schemeClr val="tx1"/>
            </a:solidFill>
          </a:ln>
        </p:spPr>
        <p:txBody>
          <a:bodyPr wrap="square" rtlCol="0">
            <a:spAutoFit/>
          </a:bodyPr>
          <a:lstStyle/>
          <a:p>
            <a:r>
              <a:rPr lang="en-US" sz="2000" dirty="0"/>
              <a:t>RISC-V also has “unsigned byte” loads (</a:t>
            </a:r>
            <a:r>
              <a:rPr lang="en-US" sz="2000" b="1" dirty="0" err="1">
                <a:solidFill>
                  <a:srgbClr val="EA157A"/>
                </a:solidFill>
                <a:latin typeface="Courier"/>
                <a:ea typeface="Courier" charset="0"/>
                <a:cs typeface="Courier" charset="0"/>
              </a:rPr>
              <a:t>lbu</a:t>
            </a:r>
            <a:r>
              <a:rPr lang="en-US" sz="2000" dirty="0"/>
              <a:t>) which </a:t>
            </a:r>
            <a:r>
              <a:rPr lang="en-US" sz="2000" u="sng" dirty="0"/>
              <a:t>zero extends</a:t>
            </a:r>
            <a:r>
              <a:rPr lang="en-US" sz="2000" dirty="0"/>
              <a:t> to fill register.  Why no unsigned store byte </a:t>
            </a:r>
            <a:r>
              <a:rPr lang="en-US" sz="2000" b="1" dirty="0" err="1">
                <a:solidFill>
                  <a:srgbClr val="EA157A"/>
                </a:solidFill>
                <a:latin typeface="Courier"/>
                <a:ea typeface="Courier" charset="0"/>
                <a:cs typeface="Courier" charset="0"/>
              </a:rPr>
              <a:t>sbu</a:t>
            </a:r>
            <a:r>
              <a:rPr lang="en-US" sz="2000" dirty="0"/>
              <a:t>?</a:t>
            </a:r>
          </a:p>
        </p:txBody>
      </p:sp>
      <p:sp>
        <p:nvSpPr>
          <p:cNvPr id="3" name="Slide Number Placeholder 2">
            <a:extLst>
              <a:ext uri="{FF2B5EF4-FFF2-40B4-BE49-F238E27FC236}">
                <a16:creationId xmlns:a16="http://schemas.microsoft.com/office/drawing/2014/main" id="{99AB42A9-300D-374D-84EA-1464AD0DFA74}"/>
              </a:ext>
            </a:extLst>
          </p:cNvPr>
          <p:cNvSpPr>
            <a:spLocks noGrp="1"/>
          </p:cNvSpPr>
          <p:nvPr>
            <p:ph type="sldNum" sz="quarter" idx="10"/>
          </p:nvPr>
        </p:nvSpPr>
        <p:spPr/>
        <p:txBody>
          <a:bodyPr/>
          <a:lstStyle/>
          <a:p>
            <a:fld id="{2D011864-6A66-40DB-AE45-3F49E206A411}" type="slidenum">
              <a:rPr lang="en-US" smtClean="0"/>
              <a:t>34</a:t>
            </a:fld>
            <a:endParaRPr lang="en-US"/>
          </a:p>
        </p:txBody>
      </p:sp>
    </p:spTree>
    <p:extLst>
      <p:ext uri="{BB962C8B-B14F-4D97-AF65-F5344CB8AC3E}">
        <p14:creationId xmlns:p14="http://schemas.microsoft.com/office/powerpoint/2010/main" val="136939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3"/>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621" name="Google Shape;621;p53"/>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888888"/>
              </a:buClr>
              <a:buSzPts val="3000"/>
              <a:buFont typeface="Arial"/>
              <a:buChar char="•"/>
            </a:pPr>
            <a:r>
              <a:rPr lang="en-US" sz="3000">
                <a:solidFill>
                  <a:srgbClr val="888888"/>
                </a:solidFill>
              </a:rPr>
              <a:t>Basic Arithmetic </a:t>
            </a:r>
            <a:r>
              <a:rPr lang="en-US" sz="3000" b="0" i="0" u="none" strike="noStrike" cap="none">
                <a:solidFill>
                  <a:srgbClr val="888888"/>
                </a:solidFill>
                <a:latin typeface="Calibri"/>
                <a:ea typeface="Calibri"/>
                <a:cs typeface="Calibri"/>
                <a:sym typeface="Calibri"/>
              </a:rPr>
              <a:t>Instructions </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Comments</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a:solidFill>
                  <a:srgbClr val="888888"/>
                </a:solidFill>
              </a:rPr>
              <a:t>x0 (zero)</a:t>
            </a:r>
            <a:endParaRPr sz="3000">
              <a:solidFill>
                <a:srgbClr val="888888"/>
              </a:solidFill>
            </a:endParaRPr>
          </a:p>
          <a:p>
            <a:pPr marL="342900" marR="0" lvl="0" indent="-330200" algn="l" rtl="0">
              <a:spcBef>
                <a:spcPts val="640"/>
              </a:spcBef>
              <a:spcAft>
                <a:spcPts val="0"/>
              </a:spcAft>
              <a:buClr>
                <a:srgbClr val="888888"/>
              </a:buClr>
              <a:buSzPts val="3000"/>
              <a:buFont typeface="Arial"/>
              <a:buChar char="•"/>
            </a:pPr>
            <a:r>
              <a:rPr lang="en-US" sz="3000" b="0" i="0" u="none" strike="noStrike" cap="none">
                <a:solidFill>
                  <a:srgbClr val="888888"/>
                </a:solidFill>
                <a:latin typeface="Calibri"/>
                <a:ea typeface="Calibri"/>
                <a:cs typeface="Calibri"/>
                <a:sym typeface="Calibri"/>
              </a:rPr>
              <a:t>Immediates</a:t>
            </a:r>
            <a:endParaRPr sz="3000" b="0" i="0" u="none" strike="noStrike" cap="none">
              <a:solidFill>
                <a:srgbClr val="888888"/>
              </a:solidFill>
              <a:latin typeface="Calibri"/>
              <a:ea typeface="Calibri"/>
              <a:cs typeface="Calibri"/>
              <a:sym typeface="Calibri"/>
            </a:endParaRPr>
          </a:p>
          <a:p>
            <a:pPr marL="342900" marR="0" lvl="0" indent="-330200" algn="l" rtl="0">
              <a:spcBef>
                <a:spcPts val="640"/>
              </a:spcBef>
              <a:spcAft>
                <a:spcPts val="0"/>
              </a:spcAft>
              <a:buClr>
                <a:srgbClr val="888888"/>
              </a:buClr>
              <a:buSzPts val="3000"/>
              <a:buFont typeface="Arial"/>
              <a:buChar char="•"/>
            </a:pPr>
            <a:r>
              <a:rPr lang="en-US" sz="3000" b="0" i="0" u="none" strike="noStrike" cap="none">
                <a:solidFill>
                  <a:srgbClr val="888888"/>
                </a:solidFill>
                <a:latin typeface="Calibri"/>
                <a:ea typeface="Calibri"/>
                <a:cs typeface="Calibri"/>
                <a:sym typeface="Calibri"/>
              </a:rPr>
              <a:t>Data Transfer Instructions</a:t>
            </a:r>
            <a:endParaRPr sz="3000">
              <a:solidFill>
                <a:srgbClr val="888888"/>
              </a:solidFill>
            </a:endParaRPr>
          </a:p>
          <a:p>
            <a:pPr marL="342900" marR="0" lvl="0" indent="-330200" algn="l" rtl="0">
              <a:spcBef>
                <a:spcPts val="640"/>
              </a:spcBef>
              <a:spcAft>
                <a:spcPts val="0"/>
              </a:spcAft>
              <a:buClr>
                <a:srgbClr val="FF0000"/>
              </a:buClr>
              <a:buSzPts val="3000"/>
              <a:buFont typeface="Arial"/>
              <a:buChar char="•"/>
            </a:pPr>
            <a:r>
              <a:rPr lang="en-US" sz="3000" b="0" i="0" u="none" strike="noStrike" cap="none">
                <a:solidFill>
                  <a:srgbClr val="FF0000"/>
                </a:solidFill>
                <a:latin typeface="Calibri"/>
                <a:ea typeface="Calibri"/>
                <a:cs typeface="Calibri"/>
                <a:sym typeface="Calibri"/>
              </a:rPr>
              <a:t>Decision Making Instructions</a:t>
            </a:r>
            <a:endParaRPr sz="3000">
              <a:solidFill>
                <a:srgbClr val="FF0000"/>
              </a:solidFill>
            </a:endParaRPr>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622" name="Google Shape;622;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35</a:t>
            </a:fld>
            <a:endParaRPr sz="1200">
              <a:solidFill>
                <a:srgbClr val="888888"/>
              </a:solidFill>
              <a:latin typeface="Calibri"/>
              <a:ea typeface="Calibri"/>
              <a:cs typeface="Calibri"/>
              <a:sym typeface="Calibri"/>
            </a:endParaRPr>
          </a:p>
        </p:txBody>
      </p:sp>
      <p:sp>
        <p:nvSpPr>
          <p:cNvPr id="623" name="Google Shape;623;p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24" name="Google Shape;624;p5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19179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Decision Making Instructions</a:t>
            </a:r>
            <a:endParaRPr sz="4400" b="0" i="0" u="none" strike="noStrike" cap="none">
              <a:solidFill>
                <a:schemeClr val="accent1"/>
              </a:solidFill>
              <a:latin typeface="Calibri"/>
              <a:ea typeface="Calibri"/>
              <a:cs typeface="Calibri"/>
              <a:sym typeface="Calibri"/>
            </a:endParaRPr>
          </a:p>
        </p:txBody>
      </p:sp>
      <p:sp>
        <p:nvSpPr>
          <p:cNvPr id="639" name="Google Shape;639;p55"/>
          <p:cNvSpPr txBox="1">
            <a:spLocks noGrp="1"/>
          </p:cNvSpPr>
          <p:nvPr>
            <p:ph type="body" idx="1"/>
          </p:nvPr>
        </p:nvSpPr>
        <p:spPr>
          <a:xfrm>
            <a:off x="457200" y="1600200"/>
            <a:ext cx="8229600" cy="487333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Branch If Equal</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beq</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urier New"/>
                <a:ea typeface="Courier New"/>
                <a:cs typeface="Courier New"/>
                <a:sym typeface="Courier New"/>
              </a:rPr>
              <a:t>beq reg1,reg2,label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value in </a:t>
            </a:r>
            <a:r>
              <a:rPr lang="en-US" sz="2600" b="0" i="0" u="none" strike="noStrike" cap="none">
                <a:solidFill>
                  <a:schemeClr val="dk1"/>
                </a:solidFill>
                <a:latin typeface="Courier New"/>
                <a:ea typeface="Courier New"/>
                <a:cs typeface="Courier New"/>
                <a:sym typeface="Courier New"/>
              </a:rPr>
              <a:t>reg1</a:t>
            </a:r>
            <a:r>
              <a:rPr lang="en-US" sz="2800" b="0" i="0" u="none" strike="noStrike" cap="none">
                <a:solidFill>
                  <a:schemeClr val="dk1"/>
                </a:solidFill>
                <a:latin typeface="Calibri"/>
                <a:ea typeface="Calibri"/>
                <a:cs typeface="Calibri"/>
                <a:sym typeface="Calibri"/>
              </a:rPr>
              <a:t> = value in </a:t>
            </a:r>
            <a:r>
              <a:rPr lang="en-US" sz="2600" b="0" i="0" u="none" strike="noStrike" cap="none">
                <a:solidFill>
                  <a:schemeClr val="dk1"/>
                </a:solidFill>
                <a:latin typeface="Courier New"/>
                <a:ea typeface="Courier New"/>
                <a:cs typeface="Courier New"/>
                <a:sym typeface="Courier New"/>
              </a:rPr>
              <a:t>reg2</a:t>
            </a:r>
            <a:r>
              <a:rPr lang="en-US" sz="2800" b="0" i="0" u="none" strike="noStrike" cap="none">
                <a:solidFill>
                  <a:schemeClr val="dk1"/>
                </a:solidFill>
                <a:latin typeface="Calibri"/>
                <a:ea typeface="Calibri"/>
                <a:cs typeface="Calibri"/>
                <a:sym typeface="Calibri"/>
              </a:rPr>
              <a:t>, go to </a:t>
            </a:r>
            <a:r>
              <a:rPr lang="en-US" sz="2600" b="0" i="0" u="none" strike="noStrike" cap="none">
                <a:solidFill>
                  <a:schemeClr val="dk1"/>
                </a:solidFill>
                <a:latin typeface="Courier New"/>
                <a:ea typeface="Courier New"/>
                <a:cs typeface="Courier New"/>
                <a:sym typeface="Courier New"/>
              </a:rPr>
              <a:t>label</a:t>
            </a:r>
            <a:endParaRPr sz="26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Branch If Not Equal</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bne</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urier New"/>
                <a:ea typeface="Courier New"/>
                <a:cs typeface="Courier New"/>
                <a:sym typeface="Courier New"/>
              </a:rPr>
              <a:t>bne reg1,reg2,label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If value in </a:t>
            </a:r>
            <a:r>
              <a:rPr lang="en-US" sz="2600" b="0" i="0" u="none" strike="noStrike" cap="none">
                <a:solidFill>
                  <a:schemeClr val="dk1"/>
                </a:solidFill>
                <a:latin typeface="Courier New"/>
                <a:ea typeface="Courier New"/>
                <a:cs typeface="Courier New"/>
                <a:sym typeface="Courier New"/>
              </a:rPr>
              <a:t>reg1</a:t>
            </a:r>
            <a:r>
              <a:rPr lang="en-US" sz="2800" b="0" i="0" u="none" strike="noStrike" cap="none">
                <a:solidFill>
                  <a:schemeClr val="dk1"/>
                </a:solidFill>
                <a:latin typeface="Calibri"/>
                <a:ea typeface="Calibri"/>
                <a:cs typeface="Calibri"/>
                <a:sym typeface="Calibri"/>
              </a:rPr>
              <a:t> ≠ value in </a:t>
            </a:r>
            <a:r>
              <a:rPr lang="en-US" sz="2600" b="0" i="0" u="none" strike="noStrike" cap="none">
                <a:solidFill>
                  <a:schemeClr val="dk1"/>
                </a:solidFill>
                <a:latin typeface="Courier New"/>
                <a:ea typeface="Courier New"/>
                <a:cs typeface="Courier New"/>
                <a:sym typeface="Courier New"/>
              </a:rPr>
              <a:t>reg2</a:t>
            </a:r>
            <a:r>
              <a:rPr lang="en-US" sz="2800" b="0" i="0" u="none" strike="noStrike" cap="none">
                <a:solidFill>
                  <a:schemeClr val="dk1"/>
                </a:solidFill>
                <a:latin typeface="Calibri"/>
                <a:ea typeface="Calibri"/>
                <a:cs typeface="Calibri"/>
                <a:sym typeface="Calibri"/>
              </a:rPr>
              <a:t>, go to </a:t>
            </a:r>
            <a:r>
              <a:rPr lang="en-US" sz="2600" b="0" i="0" u="none" strike="noStrike" cap="none">
                <a:solidFill>
                  <a:schemeClr val="dk1"/>
                </a:solidFill>
                <a:latin typeface="Courier New"/>
                <a:ea typeface="Courier New"/>
                <a:cs typeface="Courier New"/>
                <a:sym typeface="Courier New"/>
              </a:rPr>
              <a:t>label</a:t>
            </a:r>
            <a:endParaRPr/>
          </a:p>
          <a:p>
            <a:pPr marL="342900" marR="0" lvl="0" indent="-342900" algn="l" rtl="0">
              <a:spcBef>
                <a:spcPts val="640"/>
              </a:spcBef>
              <a:spcAft>
                <a:spcPts val="0"/>
              </a:spcAft>
              <a:buClr>
                <a:srgbClr val="FF0000"/>
              </a:buClr>
              <a:buSzPts val="3200"/>
              <a:buFont typeface="Arial"/>
              <a:buChar char="•"/>
            </a:pPr>
            <a:r>
              <a:rPr lang="en-US" sz="3200" b="0" i="0" u="none" strike="noStrike" cap="none">
                <a:solidFill>
                  <a:srgbClr val="FF0000"/>
                </a:solidFill>
                <a:latin typeface="Calibri"/>
                <a:ea typeface="Calibri"/>
                <a:cs typeface="Calibri"/>
                <a:sym typeface="Calibri"/>
              </a:rPr>
              <a:t>Jump</a:t>
            </a:r>
            <a:r>
              <a:rPr lang="en-US" sz="3200" b="0" i="0" u="none" strike="noStrike" cap="none">
                <a:solidFill>
                  <a:schemeClr val="dk1"/>
                </a:solidFill>
                <a:latin typeface="Calibri"/>
                <a:ea typeface="Calibri"/>
                <a:cs typeface="Calibri"/>
                <a:sym typeface="Calibri"/>
              </a:rPr>
              <a:t> (</a:t>
            </a:r>
            <a:r>
              <a:rPr lang="en-US" sz="3000" b="0" i="0" u="none" strike="noStrike" cap="none">
                <a:solidFill>
                  <a:schemeClr val="dk1"/>
                </a:solidFill>
                <a:latin typeface="Courier New"/>
                <a:ea typeface="Courier New"/>
                <a:cs typeface="Courier New"/>
                <a:sym typeface="Courier New"/>
              </a:rPr>
              <a:t>j</a:t>
            </a:r>
            <a:r>
              <a:rPr lang="en-US" sz="3200" b="0" i="0" u="none" strike="noStrike" cap="none">
                <a:solidFill>
                  <a:schemeClr val="dk1"/>
                </a:solidFill>
                <a:latin typeface="Calibri"/>
                <a:ea typeface="Calibri"/>
                <a:cs typeface="Calibri"/>
                <a:sym typeface="Calibri"/>
              </a:rPr>
              <a: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ourier New"/>
                <a:ea typeface="Courier New"/>
                <a:cs typeface="Courier New"/>
                <a:sym typeface="Courier New"/>
              </a:rPr>
              <a:t>j label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Unconditional jump to </a:t>
            </a:r>
            <a:r>
              <a:rPr lang="en-US" sz="2600" b="0" i="0" u="none" strike="noStrike" cap="none">
                <a:solidFill>
                  <a:schemeClr val="dk1"/>
                </a:solidFill>
                <a:latin typeface="Courier New"/>
                <a:ea typeface="Courier New"/>
                <a:cs typeface="Courier New"/>
                <a:sym typeface="Courier New"/>
              </a:rPr>
              <a:t>label</a:t>
            </a:r>
            <a:endParaRPr sz="2600" b="0" i="0" u="none" strike="noStrike" cap="none">
              <a:solidFill>
                <a:schemeClr val="dk1"/>
              </a:solidFill>
              <a:latin typeface="Courier New"/>
              <a:ea typeface="Courier New"/>
              <a:cs typeface="Courier New"/>
              <a:sym typeface="Courier New"/>
            </a:endParaRPr>
          </a:p>
        </p:txBody>
      </p:sp>
      <p:sp>
        <p:nvSpPr>
          <p:cNvPr id="640" name="Google Shape;640;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36</a:t>
            </a:fld>
            <a:endParaRPr sz="1200">
              <a:solidFill>
                <a:srgbClr val="888888"/>
              </a:solidFill>
              <a:latin typeface="Calibri"/>
              <a:ea typeface="Calibri"/>
              <a:cs typeface="Calibri"/>
              <a:sym typeface="Calibri"/>
            </a:endParaRPr>
          </a:p>
        </p:txBody>
      </p:sp>
      <p:sp>
        <p:nvSpPr>
          <p:cNvPr id="641" name="Google Shape;641;p5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42" name="Google Shape;642;p5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22256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Branches</a:t>
            </a:r>
          </a:p>
        </p:txBody>
      </p:sp>
      <p:sp>
        <p:nvSpPr>
          <p:cNvPr id="3" name="Content Placeholder 2"/>
          <p:cNvSpPr>
            <a:spLocks noGrp="1"/>
          </p:cNvSpPr>
          <p:nvPr>
            <p:ph idx="1"/>
          </p:nvPr>
        </p:nvSpPr>
        <p:spPr/>
        <p:txBody>
          <a:bodyPr>
            <a:normAutofit/>
          </a:bodyPr>
          <a:lstStyle/>
          <a:p>
            <a:r>
              <a:rPr lang="en-US" b="1" dirty="0"/>
              <a:t>Branch</a:t>
            </a:r>
            <a:r>
              <a:rPr lang="en-US" dirty="0"/>
              <a:t> – change of control flow</a:t>
            </a:r>
          </a:p>
          <a:p>
            <a:endParaRPr lang="en-US" dirty="0"/>
          </a:p>
          <a:p>
            <a:r>
              <a:rPr lang="en-US" b="1" dirty="0"/>
              <a:t>Conditional Branch</a:t>
            </a:r>
            <a:r>
              <a:rPr lang="en-US" dirty="0"/>
              <a:t> – change control flow depending on outcome of comparison</a:t>
            </a:r>
          </a:p>
          <a:p>
            <a:pPr lvl="1"/>
            <a:r>
              <a:rPr lang="en-US" dirty="0"/>
              <a:t>branch </a:t>
            </a:r>
            <a:r>
              <a:rPr lang="en-US" i="1" dirty="0"/>
              <a:t>if </a:t>
            </a:r>
            <a:r>
              <a:rPr lang="en-US" dirty="0"/>
              <a:t>equal (</a:t>
            </a:r>
            <a:r>
              <a:rPr lang="en-US" b="1" dirty="0" err="1">
                <a:latin typeface="Courier New"/>
                <a:cs typeface="Courier New"/>
              </a:rPr>
              <a:t>beq</a:t>
            </a:r>
            <a:r>
              <a:rPr lang="en-US" dirty="0"/>
              <a:t>) or branch </a:t>
            </a:r>
            <a:r>
              <a:rPr lang="en-US" i="1" dirty="0"/>
              <a:t>if not</a:t>
            </a:r>
            <a:r>
              <a:rPr lang="en-US" dirty="0"/>
              <a:t> equal (</a:t>
            </a:r>
            <a:r>
              <a:rPr lang="en-US" b="1" dirty="0" err="1">
                <a:latin typeface="Courier New"/>
                <a:cs typeface="Courier New"/>
              </a:rPr>
              <a:t>bne</a:t>
            </a:r>
            <a:r>
              <a:rPr lang="en-US" dirty="0"/>
              <a:t>)</a:t>
            </a:r>
          </a:p>
          <a:p>
            <a:pPr lvl="1"/>
            <a:r>
              <a:rPr lang="en-US" dirty="0"/>
              <a:t>Also branch if less than (</a:t>
            </a:r>
            <a:r>
              <a:rPr lang="en-US" b="1" dirty="0" err="1">
                <a:latin typeface="Courier"/>
                <a:cs typeface="Courier"/>
              </a:rPr>
              <a:t>blt</a:t>
            </a:r>
            <a:r>
              <a:rPr lang="en-US" dirty="0"/>
              <a:t>) and branch if greater than or equal (</a:t>
            </a:r>
            <a:r>
              <a:rPr lang="en-US" b="1" dirty="0" err="1">
                <a:latin typeface="Courier"/>
                <a:cs typeface="Courier"/>
              </a:rPr>
              <a:t>bge</a:t>
            </a:r>
            <a:r>
              <a:rPr lang="en-US" dirty="0"/>
              <a:t>)</a:t>
            </a:r>
          </a:p>
          <a:p>
            <a:endParaRPr lang="en-US" dirty="0"/>
          </a:p>
          <a:p>
            <a:r>
              <a:rPr lang="en-US" b="1" dirty="0"/>
              <a:t>Unconditional Branch</a:t>
            </a:r>
            <a:r>
              <a:rPr lang="en-US" dirty="0"/>
              <a:t> – always branch</a:t>
            </a:r>
          </a:p>
          <a:p>
            <a:pPr lvl="1"/>
            <a:r>
              <a:rPr lang="en-US" dirty="0"/>
              <a:t>a RISC-V instruction for this</a:t>
            </a:r>
            <a:r>
              <a:rPr lang="en-US" i="1" dirty="0"/>
              <a:t>: </a:t>
            </a:r>
            <a:r>
              <a:rPr lang="en-US" i="1" dirty="0">
                <a:solidFill>
                  <a:srgbClr val="000000"/>
                </a:solidFill>
              </a:rPr>
              <a:t>jump</a:t>
            </a:r>
            <a:r>
              <a:rPr lang="en-US" dirty="0">
                <a:solidFill>
                  <a:srgbClr val="000000"/>
                </a:solidFill>
              </a:rPr>
              <a:t> </a:t>
            </a:r>
            <a:r>
              <a:rPr lang="en-US" dirty="0"/>
              <a:t>(</a:t>
            </a:r>
            <a:r>
              <a:rPr lang="en-US" b="1" dirty="0">
                <a:latin typeface="Courier New"/>
                <a:cs typeface="Courier New"/>
              </a:rPr>
              <a:t>j</a:t>
            </a:r>
            <a:r>
              <a:rPr lang="en-US" dirty="0"/>
              <a:t>), as in </a:t>
            </a:r>
            <a:r>
              <a:rPr lang="en-US" b="1" dirty="0">
                <a:latin typeface="Courier New"/>
                <a:cs typeface="Courier New"/>
              </a:rPr>
              <a:t>j label</a:t>
            </a:r>
            <a:endParaRPr lang="en-US" dirty="0"/>
          </a:p>
          <a:p>
            <a:pPr>
              <a:buNone/>
            </a:pPr>
            <a:endParaRPr lang="en-US" dirty="0"/>
          </a:p>
        </p:txBody>
      </p:sp>
      <p:sp>
        <p:nvSpPr>
          <p:cNvPr id="4" name="Slide Number Placeholder 3">
            <a:extLst>
              <a:ext uri="{FF2B5EF4-FFF2-40B4-BE49-F238E27FC236}">
                <a16:creationId xmlns:a16="http://schemas.microsoft.com/office/drawing/2014/main" id="{0C3BEEFC-E411-D740-839F-3954CECA881C}"/>
              </a:ext>
            </a:extLst>
          </p:cNvPr>
          <p:cNvSpPr>
            <a:spLocks noGrp="1"/>
          </p:cNvSpPr>
          <p:nvPr>
            <p:ph type="sldNum" sz="quarter" idx="10"/>
          </p:nvPr>
        </p:nvSpPr>
        <p:spPr/>
        <p:txBody>
          <a:bodyPr/>
          <a:lstStyle/>
          <a:p>
            <a:fld id="{2D011864-6A66-40DB-AE45-3F49E206A411}" type="slidenum">
              <a:rPr lang="en-US" smtClean="0"/>
              <a:t>37</a:t>
            </a:fld>
            <a:endParaRPr lang="en-US"/>
          </a:p>
        </p:txBody>
      </p:sp>
    </p:spTree>
    <p:extLst>
      <p:ext uri="{BB962C8B-B14F-4D97-AF65-F5344CB8AC3E}">
        <p14:creationId xmlns:p14="http://schemas.microsoft.com/office/powerpoint/2010/main" val="3080627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648" name="Google Shape;648;p56"/>
          <p:cNvSpPr txBox="1">
            <a:spLocks noGrp="1"/>
          </p:cNvSpPr>
          <p:nvPr>
            <p:ph type="body" idx="1"/>
          </p:nvPr>
        </p:nvSpPr>
        <p:spPr>
          <a:xfrm>
            <a:off x="457200" y="1371600"/>
            <a:ext cx="4040188"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649" name="Google Shape;649;p56"/>
          <p:cNvSpPr txBox="1">
            <a:spLocks noGrp="1"/>
          </p:cNvSpPr>
          <p:nvPr>
            <p:ph type="body" idx="2"/>
          </p:nvPr>
        </p:nvSpPr>
        <p:spPr>
          <a:xfrm>
            <a:off x="457200" y="2011679"/>
            <a:ext cx="4040188" cy="4432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a:t>
            </a:r>
            <a:r>
              <a:rPr lang="en-US" sz="2400" b="0" i="1"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650" name="Google Shape;650;p56"/>
          <p:cNvSpPr txBox="1">
            <a:spLocks noGrp="1"/>
          </p:cNvSpPr>
          <p:nvPr>
            <p:ph type="body" idx="3"/>
          </p:nvPr>
        </p:nvSpPr>
        <p:spPr>
          <a:xfrm>
            <a:off x="4645025" y="1371600"/>
            <a:ext cx="4041775"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(beq):</a:t>
            </a:r>
            <a:endParaRPr sz="3200" b="1" i="0" u="none" strike="noStrike" cap="none">
              <a:solidFill>
                <a:schemeClr val="dk1"/>
              </a:solidFill>
              <a:latin typeface="Calibri"/>
              <a:ea typeface="Calibri"/>
              <a:cs typeface="Calibri"/>
              <a:sym typeface="Calibri"/>
            </a:endParaRPr>
          </a:p>
        </p:txBody>
      </p:sp>
      <p:sp>
        <p:nvSpPr>
          <p:cNvPr id="651" name="Google Shape;651;p56"/>
          <p:cNvSpPr txBox="1">
            <a:spLocks noGrp="1"/>
          </p:cNvSpPr>
          <p:nvPr>
            <p:ph type="body" idx="4"/>
          </p:nvPr>
        </p:nvSpPr>
        <p:spPr>
          <a:xfrm>
            <a:off x="4645025" y="2011680"/>
            <a:ext cx="4041775" cy="445443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beq s0,s1,</a:t>
            </a:r>
            <a:r>
              <a:rPr lang="en-US" sz="2400" b="0" i="0" u="none" strike="noStrike" cap="none">
                <a:solidFill>
                  <a:schemeClr val="accent6"/>
                </a:solidFill>
                <a:latin typeface="Courier New"/>
                <a:ea typeface="Courier New"/>
                <a:cs typeface="Courier New"/>
                <a:sym typeface="Courier New"/>
              </a:rPr>
              <a:t>then</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x0, s3</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652" name="Google Shape;652;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38</a:t>
            </a:fld>
            <a:endParaRPr sz="1200">
              <a:solidFill>
                <a:srgbClr val="888888"/>
              </a:solidFill>
              <a:latin typeface="Calibri"/>
              <a:ea typeface="Calibri"/>
              <a:cs typeface="Calibri"/>
              <a:sym typeface="Calibri"/>
            </a:endParaRPr>
          </a:p>
        </p:txBody>
      </p:sp>
      <p:sp>
        <p:nvSpPr>
          <p:cNvPr id="653" name="Google Shape;653;p56"/>
          <p:cNvSpPr txBox="1"/>
          <p:nvPr/>
        </p:nvSpPr>
        <p:spPr>
          <a:xfrm>
            <a:off x="6547085" y="3043237"/>
            <a:ext cx="947100" cy="461700"/>
          </a:xfrm>
          <a:prstGeom prst="rect">
            <a:avLst/>
          </a:prstGeom>
          <a:solidFill>
            <a:schemeClr val="lt1"/>
          </a:solid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grpSp>
        <p:nvGrpSpPr>
          <p:cNvPr id="654" name="Google Shape;654;p56"/>
          <p:cNvGrpSpPr/>
          <p:nvPr/>
        </p:nvGrpSpPr>
        <p:grpSpPr>
          <a:xfrm>
            <a:off x="5671457" y="3502152"/>
            <a:ext cx="3472543" cy="400110"/>
            <a:chOff x="5671457" y="3502152"/>
            <a:chExt cx="3472543" cy="400110"/>
          </a:xfrm>
        </p:grpSpPr>
        <p:cxnSp>
          <p:nvCxnSpPr>
            <p:cNvPr id="655" name="Google Shape;655;p56"/>
            <p:cNvCxnSpPr/>
            <p:nvPr/>
          </p:nvCxnSpPr>
          <p:spPr>
            <a:xfrm rot="10800000">
              <a:off x="5671457" y="3712029"/>
              <a:ext cx="576943" cy="0"/>
            </a:xfrm>
            <a:prstGeom prst="straightConnector1">
              <a:avLst/>
            </a:prstGeom>
            <a:noFill/>
            <a:ln w="25400" cap="flat" cmpd="sng">
              <a:solidFill>
                <a:schemeClr val="accent1"/>
              </a:solidFill>
              <a:prstDash val="solid"/>
              <a:round/>
              <a:headEnd type="none" w="sm" len="sm"/>
              <a:tailEnd type="stealth" w="med" len="med"/>
            </a:ln>
          </p:spPr>
        </p:cxnSp>
        <p:sp>
          <p:nvSpPr>
            <p:cNvPr id="656" name="Google Shape;656;p56"/>
            <p:cNvSpPr txBox="1"/>
            <p:nvPr/>
          </p:nvSpPr>
          <p:spPr>
            <a:xfrm>
              <a:off x="6313714" y="3502152"/>
              <a:ext cx="283028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1"/>
                  </a:solidFill>
                  <a:latin typeface="Calibri"/>
                  <a:ea typeface="Calibri"/>
                  <a:cs typeface="Calibri"/>
                  <a:sym typeface="Calibri"/>
                </a:rPr>
                <a:t>This label unnecessary</a:t>
              </a:r>
              <a:endParaRPr sz="2000">
                <a:solidFill>
                  <a:schemeClr val="accent1"/>
                </a:solidFill>
                <a:latin typeface="Calibri"/>
                <a:ea typeface="Calibri"/>
                <a:cs typeface="Calibri"/>
                <a:sym typeface="Calibri"/>
              </a:endParaRPr>
            </a:p>
          </p:txBody>
        </p:sp>
      </p:grpSp>
      <p:sp>
        <p:nvSpPr>
          <p:cNvPr id="657" name="Google Shape;657;p56"/>
          <p:cNvSpPr txBox="1"/>
          <p:nvPr/>
        </p:nvSpPr>
        <p:spPr>
          <a:xfrm>
            <a:off x="4644805" y="3490234"/>
            <a:ext cx="109728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58" name="Google Shape;658;p5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59" name="Google Shape;659;p5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888888"/>
                </a:solidFill>
                <a:latin typeface="Calibri"/>
                <a:ea typeface="Calibri"/>
                <a:cs typeface="Calibri"/>
                <a:sym typeface="Calibri"/>
              </a:rPr>
              <a:t>CS61C </a:t>
            </a:r>
            <a:r>
              <a:rPr lang="en-US"/>
              <a:t>Su18</a:t>
            </a:r>
            <a:r>
              <a:rPr lang="en-US" sz="1200">
                <a:solidFill>
                  <a:srgbClr val="888888"/>
                </a:solidFill>
                <a:latin typeface="Calibri"/>
                <a:ea typeface="Calibri"/>
                <a:cs typeface="Calibri"/>
                <a:sym typeface="Calibri"/>
              </a:rPr>
              <a:t> - Lecture 5</a:t>
            </a: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402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65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6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665" name="Google Shape;665;p57"/>
          <p:cNvSpPr txBox="1">
            <a:spLocks noGrp="1"/>
          </p:cNvSpPr>
          <p:nvPr>
            <p:ph type="body" idx="1"/>
          </p:nvPr>
        </p:nvSpPr>
        <p:spPr>
          <a:xfrm>
            <a:off x="457200" y="1371600"/>
            <a:ext cx="4040188"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666" name="Google Shape;666;p57"/>
          <p:cNvSpPr txBox="1">
            <a:spLocks noGrp="1"/>
          </p:cNvSpPr>
          <p:nvPr>
            <p:ph type="body" idx="2"/>
          </p:nvPr>
        </p:nvSpPr>
        <p:spPr>
          <a:xfrm>
            <a:off x="457200" y="2011679"/>
            <a:ext cx="4040188" cy="4432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sng"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667" name="Google Shape;667;p57"/>
          <p:cNvSpPr txBox="1">
            <a:spLocks noGrp="1"/>
          </p:cNvSpPr>
          <p:nvPr>
            <p:ph type="body" idx="3"/>
          </p:nvPr>
        </p:nvSpPr>
        <p:spPr>
          <a:xfrm>
            <a:off x="4645025" y="1371600"/>
            <a:ext cx="4041775" cy="63976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(bne):</a:t>
            </a:r>
            <a:endParaRPr sz="3200" b="1" i="0" u="none" strike="noStrike" cap="none">
              <a:solidFill>
                <a:schemeClr val="dk1"/>
              </a:solidFill>
              <a:latin typeface="Calibri"/>
              <a:ea typeface="Calibri"/>
              <a:cs typeface="Calibri"/>
              <a:sym typeface="Calibri"/>
            </a:endParaRPr>
          </a:p>
        </p:txBody>
      </p:sp>
      <p:sp>
        <p:nvSpPr>
          <p:cNvPr id="668" name="Google Shape;668;p57"/>
          <p:cNvSpPr txBox="1">
            <a:spLocks noGrp="1"/>
          </p:cNvSpPr>
          <p:nvPr>
            <p:ph type="body" idx="4"/>
          </p:nvPr>
        </p:nvSpPr>
        <p:spPr>
          <a:xfrm>
            <a:off x="4645025" y="2011680"/>
            <a:ext cx="4041775" cy="445443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bne s0,s1,</a:t>
            </a:r>
            <a:r>
              <a:rPr lang="en-US" sz="2400" b="0" i="0" u="none" strike="noStrike" cap="none">
                <a:solidFill>
                  <a:schemeClr val="accent6"/>
                </a:solidFill>
                <a:latin typeface="Courier New"/>
                <a:ea typeface="Courier New"/>
                <a:cs typeface="Courier New"/>
                <a:sym typeface="Courier New"/>
              </a:rPr>
              <a:t>else</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sz="2400" b="0" i="1" u="none" strike="noStrike" cap="none">
              <a:solidFill>
                <a:schemeClr val="accent6"/>
              </a:solidFill>
              <a:latin typeface="Courier New"/>
              <a:ea typeface="Courier New"/>
              <a:cs typeface="Courier New"/>
              <a:sym typeface="Courier New"/>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 s3</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669" name="Google Shape;669;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39</a:t>
            </a:fld>
            <a:endParaRPr sz="1200">
              <a:solidFill>
                <a:srgbClr val="888888"/>
              </a:solidFill>
              <a:latin typeface="Calibri"/>
              <a:ea typeface="Calibri"/>
              <a:cs typeface="Calibri"/>
              <a:sym typeface="Calibri"/>
            </a:endParaRPr>
          </a:p>
        </p:txBody>
      </p:sp>
      <p:sp>
        <p:nvSpPr>
          <p:cNvPr id="670" name="Google Shape;670;p57"/>
          <p:cNvSpPr txBox="1"/>
          <p:nvPr/>
        </p:nvSpPr>
        <p:spPr>
          <a:xfrm>
            <a:off x="6547085" y="3043237"/>
            <a:ext cx="947100" cy="461700"/>
          </a:xfrm>
          <a:prstGeom prst="rect">
            <a:avLst/>
          </a:prstGeom>
          <a:solidFill>
            <a:schemeClr val="lt1"/>
          </a:solid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71" name="Google Shape;671;p57"/>
          <p:cNvSpPr txBox="1"/>
          <p:nvPr/>
        </p:nvSpPr>
        <p:spPr>
          <a:xfrm>
            <a:off x="4644805" y="3490234"/>
            <a:ext cx="109728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72" name="Google Shape;672;p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73" name="Google Shape;673;p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888888"/>
                </a:solidFill>
                <a:latin typeface="Calibri"/>
                <a:ea typeface="Calibri"/>
                <a:cs typeface="Calibri"/>
                <a:sym typeface="Calibri"/>
              </a:rPr>
              <a:t>CS61C </a:t>
            </a:r>
            <a:r>
              <a:rPr lang="en-US"/>
              <a:t>Su18</a:t>
            </a:r>
            <a:r>
              <a:rPr lang="en-US" sz="1200">
                <a:solidFill>
                  <a:srgbClr val="888888"/>
                </a:solidFill>
                <a:latin typeface="Calibri"/>
                <a:ea typeface="Calibri"/>
                <a:cs typeface="Calibri"/>
                <a:sym typeface="Calibri"/>
              </a:rPr>
              <a:t> - Lecture 5</a:t>
            </a: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573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6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3800" dirty="0"/>
              <a:t>Complex/Reduced</a:t>
            </a:r>
            <a:r>
              <a:rPr lang="en-US" sz="3800" b="0" i="0" u="none" strike="noStrike" cap="none" dirty="0">
                <a:solidFill>
                  <a:schemeClr val="accent1"/>
                </a:solidFill>
                <a:latin typeface="Calibri"/>
                <a:ea typeface="Calibri"/>
                <a:cs typeface="Calibri"/>
                <a:sym typeface="Calibri"/>
              </a:rPr>
              <a:t> Instruction Set Computing</a:t>
            </a:r>
            <a:endParaRPr sz="3800" b="0" i="0" u="none" strike="noStrike" cap="none" dirty="0">
              <a:solidFill>
                <a:schemeClr val="accent1"/>
              </a:solidFill>
              <a:latin typeface="Calibri"/>
              <a:ea typeface="Calibri"/>
              <a:cs typeface="Calibri"/>
              <a:sym typeface="Calibri"/>
            </a:endParaRPr>
          </a:p>
        </p:txBody>
      </p:sp>
      <p:sp>
        <p:nvSpPr>
          <p:cNvPr id="186" name="Google Shape;186;p20"/>
          <p:cNvSpPr txBox="1">
            <a:spLocks noGrp="1"/>
          </p:cNvSpPr>
          <p:nvPr>
            <p:ph type="body" idx="1"/>
          </p:nvPr>
        </p:nvSpPr>
        <p:spPr>
          <a:xfrm>
            <a:off x="228600" y="1302550"/>
            <a:ext cx="8686800" cy="5418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dirty="0"/>
              <a:t>E</a:t>
            </a:r>
            <a:r>
              <a:rPr lang="en-US" sz="3200" b="0" i="0" u="none" strike="noStrike" cap="none" dirty="0">
                <a:solidFill>
                  <a:schemeClr val="dk1"/>
                </a:solidFill>
                <a:latin typeface="Calibri"/>
                <a:ea typeface="Calibri"/>
                <a:cs typeface="Calibri"/>
                <a:sym typeface="Calibri"/>
              </a:rPr>
              <a:t>arly trend: add more and more instructions to do elaborate operations – </a:t>
            </a:r>
            <a:r>
              <a:rPr lang="en-US" sz="3200" b="0" i="1" u="none" strike="noStrike" cap="none" dirty="0">
                <a:solidFill>
                  <a:schemeClr val="dk1"/>
                </a:solidFill>
                <a:latin typeface="Calibri"/>
                <a:ea typeface="Calibri"/>
                <a:cs typeface="Calibri"/>
                <a:sym typeface="Calibri"/>
              </a:rPr>
              <a:t>Complex Instruction Set Computing</a:t>
            </a:r>
            <a:r>
              <a:rPr lang="en-US" sz="3200" b="0" i="0" u="none" strike="noStrike" cap="none" dirty="0">
                <a:solidFill>
                  <a:schemeClr val="dk1"/>
                </a:solidFill>
                <a:latin typeface="Calibri"/>
                <a:ea typeface="Calibri"/>
                <a:cs typeface="Calibri"/>
                <a:sym typeface="Calibri"/>
              </a:rPr>
              <a:t> (CISC)</a:t>
            </a:r>
            <a:endParaRPr sz="3200" b="0" i="0" u="none" strike="noStrike" cap="none" dirty="0">
              <a:solidFill>
                <a:schemeClr val="dk1"/>
              </a:solidFill>
              <a:latin typeface="Calibri"/>
              <a:ea typeface="Calibri"/>
              <a:cs typeface="Calibri"/>
              <a:sym typeface="Calibri"/>
            </a:endParaRPr>
          </a:p>
          <a:p>
            <a:pPr marL="742950" marR="0" lvl="1" indent="-285750" algn="l" rtl="0">
              <a:lnSpc>
                <a:spcPct val="90000"/>
              </a:lnSpc>
              <a:spcBef>
                <a:spcPts val="0"/>
              </a:spcBef>
              <a:spcAft>
                <a:spcPts val="0"/>
              </a:spcAft>
              <a:buClr>
                <a:schemeClr val="dk1"/>
              </a:buClr>
              <a:buSzPts val="2800"/>
              <a:buFont typeface="Arial"/>
              <a:buChar char="–"/>
            </a:pPr>
            <a:r>
              <a:rPr lang="en-US" dirty="0"/>
              <a:t>difficult to learn and comprehend language</a:t>
            </a:r>
            <a:endParaRPr dirty="0"/>
          </a:p>
          <a:p>
            <a:pPr marL="742950" marR="0" lvl="1" indent="-285750" algn="l" rtl="0">
              <a:lnSpc>
                <a:spcPct val="90000"/>
              </a:lnSpc>
              <a:spcBef>
                <a:spcPts val="0"/>
              </a:spcBef>
              <a:spcAft>
                <a:spcPts val="0"/>
              </a:spcAft>
              <a:buClr>
                <a:schemeClr val="dk1"/>
              </a:buClr>
              <a:buSzPts val="2800"/>
              <a:buFont typeface="Arial"/>
              <a:buChar char="–"/>
            </a:pPr>
            <a:r>
              <a:rPr lang="en-US" dirty="0"/>
              <a:t>super-complicated (slow?) hardware</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Opposite philosophy later began to dominate: </a:t>
            </a:r>
            <a:r>
              <a:rPr lang="en-US" sz="3200" b="0" i="1" u="none" strike="noStrike" cap="none" dirty="0">
                <a:solidFill>
                  <a:schemeClr val="dk1"/>
                </a:solidFill>
                <a:latin typeface="Calibri"/>
                <a:ea typeface="Calibri"/>
                <a:cs typeface="Calibri"/>
                <a:sym typeface="Calibri"/>
              </a:rPr>
              <a:t>Reduced Instruction Set Computing </a:t>
            </a:r>
            <a:r>
              <a:rPr lang="en-US" sz="3200" b="0" i="0" u="none" strike="noStrike" cap="none" dirty="0">
                <a:solidFill>
                  <a:schemeClr val="dk1"/>
                </a:solidFill>
                <a:latin typeface="Calibri"/>
                <a:ea typeface="Calibri"/>
                <a:cs typeface="Calibri"/>
                <a:sym typeface="Calibri"/>
              </a:rPr>
              <a:t>(RISC)</a:t>
            </a:r>
            <a:endParaRPr dirty="0"/>
          </a:p>
          <a:p>
            <a:pPr marL="742950" marR="0" lvl="1" indent="-285750" algn="l" rtl="0">
              <a:lnSpc>
                <a:spcPct val="90000"/>
              </a:lnSpc>
              <a:spcBef>
                <a:spcPts val="560"/>
              </a:spcBef>
              <a:spcAft>
                <a:spcPts val="0"/>
              </a:spcAft>
              <a:buClr>
                <a:srgbClr val="FF0000"/>
              </a:buClr>
              <a:buSzPts val="2800"/>
              <a:buFont typeface="Arial"/>
              <a:buChar char="–"/>
            </a:pPr>
            <a:r>
              <a:rPr lang="en-US" sz="2800" b="0" i="0" u="none" strike="noStrike" cap="none" dirty="0">
                <a:solidFill>
                  <a:srgbClr val="FF0000"/>
                </a:solidFill>
                <a:latin typeface="Calibri"/>
                <a:ea typeface="Calibri"/>
                <a:cs typeface="Calibri"/>
                <a:sym typeface="Calibri"/>
              </a:rPr>
              <a:t>Simpler (and smaller) instruction set makes it easier to build fast hardware</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Let software do the complicated operations by composing simpler ones</a:t>
            </a:r>
            <a:endParaRPr sz="2800" b="0" i="0" u="none" strike="noStrike" cap="none" dirty="0">
              <a:solidFill>
                <a:schemeClr val="dk1"/>
              </a:solidFill>
              <a:latin typeface="Calibri"/>
              <a:ea typeface="Calibri"/>
              <a:cs typeface="Calibri"/>
              <a:sym typeface="Calibri"/>
            </a:endParaRPr>
          </a:p>
        </p:txBody>
      </p:sp>
      <p:sp>
        <p:nvSpPr>
          <p:cNvPr id="187" name="Google Shape;187;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188" name="Google Shape;18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a:t>
            </a:fld>
            <a:endParaRPr sz="1200">
              <a:solidFill>
                <a:srgbClr val="888888"/>
              </a:solidFill>
              <a:latin typeface="Calibri"/>
              <a:ea typeface="Calibri"/>
              <a:cs typeface="Calibri"/>
              <a:sym typeface="Calibri"/>
            </a:endParaRPr>
          </a:p>
        </p:txBody>
      </p:sp>
      <p:sp>
        <p:nvSpPr>
          <p:cNvPr id="189" name="Google Shape;189;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213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1"/>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1"/>
                                        <p:tgtEl>
                                          <p:spTgt spid="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Effect transition="in" filter="fade">
                                      <p:cBhvr>
                                        <p:cTn id="22" dur="1"/>
                                        <p:tgtEl>
                                          <p:spTgt spid="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xEl>
                                              <p:pRg st="4" end="4"/>
                                            </p:txEl>
                                          </p:spTgt>
                                        </p:tgtEl>
                                        <p:attrNameLst>
                                          <p:attrName>style.visibility</p:attrName>
                                        </p:attrNameLst>
                                      </p:cBhvr>
                                      <p:to>
                                        <p:strVal val="visible"/>
                                      </p:to>
                                    </p:set>
                                    <p:animEffect transition="in" filter="fade">
                                      <p:cBhvr>
                                        <p:cTn id="27" dur="1"/>
                                        <p:tgtEl>
                                          <p:spTgt spid="1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
                                            <p:txEl>
                                              <p:pRg st="5" end="5"/>
                                            </p:txEl>
                                          </p:spTgt>
                                        </p:tgtEl>
                                        <p:attrNameLst>
                                          <p:attrName>style.visibility</p:attrName>
                                        </p:attrNameLst>
                                      </p:cBhvr>
                                      <p:to>
                                        <p:strVal val="visible"/>
                                      </p:to>
                                    </p:set>
                                    <p:animEffect transition="in" filter="fade">
                                      <p:cBhvr>
                                        <p:cTn id="32" dur="1"/>
                                        <p:tgtEl>
                                          <p:spTgt spid="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8"/>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accent1"/>
                </a:solidFill>
              </a:rPr>
              <a:t>Branching on Conditions other than (Not) Equal</a:t>
            </a:r>
            <a:r>
              <a:rPr lang="en-US">
                <a:solidFill>
                  <a:srgbClr val="6197ED"/>
                </a:solidFill>
              </a:rPr>
              <a:t> </a:t>
            </a:r>
            <a:endParaRPr>
              <a:solidFill>
                <a:srgbClr val="6197ED"/>
              </a:solidFill>
            </a:endParaRPr>
          </a:p>
        </p:txBody>
      </p:sp>
      <p:sp>
        <p:nvSpPr>
          <p:cNvPr id="680" name="Google Shape;680;p58"/>
          <p:cNvSpPr txBox="1">
            <a:spLocks noGrp="1"/>
          </p:cNvSpPr>
          <p:nvPr>
            <p:ph type="body" idx="1"/>
          </p:nvPr>
        </p:nvSpPr>
        <p:spPr>
          <a:xfrm>
            <a:off x="457200" y="1600199"/>
            <a:ext cx="8229600" cy="48462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Clr>
                <a:srgbClr val="FF0000"/>
              </a:buClr>
              <a:buSzPts val="3200"/>
              <a:buChar char="•"/>
            </a:pPr>
            <a:r>
              <a:rPr lang="en-US">
                <a:solidFill>
                  <a:srgbClr val="FF0000"/>
                </a:solidFill>
              </a:rPr>
              <a:t>Set Less Than </a:t>
            </a:r>
            <a:r>
              <a:rPr lang="en-US">
                <a:solidFill>
                  <a:srgbClr val="000000"/>
                </a:solidFill>
              </a:rPr>
              <a:t>(slt)</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slt</a:t>
            </a:r>
            <a:r>
              <a:rPr lang="en-US" sz="2800">
                <a:latin typeface="Courier New"/>
                <a:ea typeface="Courier New"/>
                <a:cs typeface="Courier New"/>
                <a:sym typeface="Courier New"/>
              </a:rPr>
              <a:t> dst, reg1,reg2</a:t>
            </a:r>
            <a:endParaRPr sz="2800">
              <a:latin typeface="Courier New"/>
              <a:ea typeface="Courier New"/>
              <a:cs typeface="Courier New"/>
              <a:sym typeface="Courier New"/>
            </a:endParaRPr>
          </a:p>
          <a:p>
            <a:pPr marL="914400" lvl="1" indent="-406400" algn="l" rtl="0">
              <a:spcBef>
                <a:spcPts val="0"/>
              </a:spcBef>
              <a:spcAft>
                <a:spcPts val="0"/>
              </a:spcAft>
              <a:buClr>
                <a:srgbClr val="000000"/>
              </a:buClr>
              <a:buSzPts val="2800"/>
              <a:buFont typeface="Calibri"/>
              <a:buChar char="–"/>
            </a:pPr>
            <a:r>
              <a:rPr lang="en-US">
                <a:solidFill>
                  <a:srgbClr val="000000"/>
                </a:solidFill>
              </a:rPr>
              <a:t>If value in </a:t>
            </a:r>
            <a:r>
              <a:rPr lang="en-US">
                <a:latin typeface="Courier New"/>
                <a:ea typeface="Courier New"/>
                <a:cs typeface="Courier New"/>
                <a:sym typeface="Courier New"/>
              </a:rPr>
              <a:t>reg1</a:t>
            </a:r>
            <a:r>
              <a:rPr lang="en-US"/>
              <a:t> &lt; value in </a:t>
            </a:r>
            <a:r>
              <a:rPr lang="en-US">
                <a:latin typeface="Courier New"/>
                <a:ea typeface="Courier New"/>
                <a:cs typeface="Courier New"/>
                <a:sym typeface="Courier New"/>
              </a:rPr>
              <a:t>reg2</a:t>
            </a:r>
            <a:r>
              <a:rPr lang="en-US"/>
              <a:t>, </a:t>
            </a:r>
            <a:r>
              <a:rPr lang="en-US">
                <a:latin typeface="Courier New"/>
                <a:ea typeface="Courier New"/>
                <a:cs typeface="Courier New"/>
                <a:sym typeface="Courier New"/>
              </a:rPr>
              <a:t>dst</a:t>
            </a:r>
            <a:r>
              <a:rPr lang="en-US"/>
              <a:t> = 1, else 0</a:t>
            </a:r>
            <a:endParaRPr>
              <a:solidFill>
                <a:srgbClr val="000000"/>
              </a:solidFill>
              <a:latin typeface="Courier New"/>
              <a:ea typeface="Courier New"/>
              <a:cs typeface="Courier New"/>
              <a:sym typeface="Courier New"/>
            </a:endParaRPr>
          </a:p>
          <a:p>
            <a:pPr marL="457200" lvl="0" indent="-431800" algn="l" rtl="0">
              <a:spcBef>
                <a:spcPts val="0"/>
              </a:spcBef>
              <a:spcAft>
                <a:spcPts val="0"/>
              </a:spcAft>
              <a:buClr>
                <a:srgbClr val="FF0000"/>
              </a:buClr>
              <a:buSzPts val="3200"/>
              <a:buChar char="•"/>
            </a:pPr>
            <a:r>
              <a:rPr lang="en-US">
                <a:solidFill>
                  <a:srgbClr val="FF0000"/>
                </a:solidFill>
              </a:rPr>
              <a:t>Set Less Than Immediate </a:t>
            </a:r>
            <a:r>
              <a:rPr lang="en-US">
                <a:solidFill>
                  <a:srgbClr val="000000"/>
                </a:solidFill>
              </a:rPr>
              <a:t>(slti)</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slti dst, reg1,imm</a:t>
            </a:r>
            <a:endParaRPr>
              <a:latin typeface="Courier New"/>
              <a:ea typeface="Courier New"/>
              <a:cs typeface="Courier New"/>
              <a:sym typeface="Courier New"/>
            </a:endParaRPr>
          </a:p>
          <a:p>
            <a:pPr marL="914400" lvl="1" indent="-406400" algn="l" rtl="0">
              <a:spcBef>
                <a:spcPts val="0"/>
              </a:spcBef>
              <a:spcAft>
                <a:spcPts val="0"/>
              </a:spcAft>
              <a:buSzPts val="2800"/>
              <a:buFont typeface="Calibri"/>
              <a:buChar char="–"/>
            </a:pPr>
            <a:r>
              <a:rPr lang="en-US"/>
              <a:t>If value in </a:t>
            </a:r>
            <a:r>
              <a:rPr lang="en-US">
                <a:latin typeface="Courier New"/>
                <a:ea typeface="Courier New"/>
                <a:cs typeface="Courier New"/>
                <a:sym typeface="Courier New"/>
              </a:rPr>
              <a:t>reg1</a:t>
            </a:r>
            <a:r>
              <a:rPr lang="en-US"/>
              <a:t> &lt; </a:t>
            </a:r>
            <a:r>
              <a:rPr lang="en-US">
                <a:latin typeface="Courier New"/>
                <a:ea typeface="Courier New"/>
                <a:cs typeface="Courier New"/>
                <a:sym typeface="Courier New"/>
              </a:rPr>
              <a:t>imm</a:t>
            </a:r>
            <a:r>
              <a:rPr lang="en-US"/>
              <a:t>, </a:t>
            </a:r>
            <a:r>
              <a:rPr lang="en-US">
                <a:latin typeface="Courier New"/>
                <a:ea typeface="Courier New"/>
                <a:cs typeface="Courier New"/>
                <a:sym typeface="Courier New"/>
              </a:rPr>
              <a:t>dst</a:t>
            </a:r>
            <a:r>
              <a:rPr lang="en-US"/>
              <a:t> = 1, else 0</a:t>
            </a:r>
            <a:endParaRPr>
              <a:latin typeface="Courier New"/>
              <a:ea typeface="Courier New"/>
              <a:cs typeface="Courier New"/>
              <a:sym typeface="Courier New"/>
            </a:endParaRPr>
          </a:p>
        </p:txBody>
      </p:sp>
      <p:sp>
        <p:nvSpPr>
          <p:cNvPr id="681" name="Google Shape;68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40</a:t>
            </a:fld>
            <a:endParaRPr/>
          </a:p>
        </p:txBody>
      </p:sp>
      <p:sp>
        <p:nvSpPr>
          <p:cNvPr id="682" name="Google Shape;682;p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83" name="Google Shape;683;p5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87754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689" name="Google Shape;689;p59"/>
          <p:cNvSpPr txBox="1">
            <a:spLocks noGrp="1"/>
          </p:cNvSpPr>
          <p:nvPr>
            <p:ph type="body" idx="1"/>
          </p:nvPr>
        </p:nvSpPr>
        <p:spPr>
          <a:xfrm>
            <a:off x="457200" y="1371600"/>
            <a:ext cx="40401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690" name="Google Shape;690;p59"/>
          <p:cNvSpPr txBox="1">
            <a:spLocks noGrp="1"/>
          </p:cNvSpPr>
          <p:nvPr>
            <p:ph type="body" idx="2"/>
          </p:nvPr>
        </p:nvSpPr>
        <p:spPr>
          <a:xfrm>
            <a:off x="457200" y="2011679"/>
            <a:ext cx="4040100" cy="4432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a:t>
            </a:r>
            <a:r>
              <a:rPr lang="en-US">
                <a:solidFill>
                  <a:srgbClr val="FF0000"/>
                </a:solidFill>
                <a:latin typeface="Courier New"/>
                <a:ea typeface="Courier New"/>
                <a:cs typeface="Courier New"/>
                <a:sym typeface="Courier New"/>
              </a:rPr>
              <a:t>&lt;</a:t>
            </a:r>
            <a:r>
              <a:rPr lang="en-US" sz="2400" b="0" i="0" u="none" strike="noStrike" cap="none">
                <a:solidFill>
                  <a:schemeClr val="dk1"/>
                </a:solidFill>
                <a:latin typeface="Courier New"/>
                <a:ea typeface="Courier New"/>
                <a:cs typeface="Courier New"/>
                <a:sym typeface="Courier New"/>
              </a:rPr>
              <a:t>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sng"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691" name="Google Shape;691;p59"/>
          <p:cNvSpPr txBox="1">
            <a:spLocks noGrp="1"/>
          </p:cNvSpPr>
          <p:nvPr>
            <p:ph type="body" idx="3"/>
          </p:nvPr>
        </p:nvSpPr>
        <p:spPr>
          <a:xfrm>
            <a:off x="4645025" y="1371600"/>
            <a:ext cx="40419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a:t>
            </a:r>
            <a:r>
              <a:rPr lang="en-US" sz="3200"/>
              <a:t>???)</a:t>
            </a:r>
            <a:r>
              <a:rPr lang="en-US" sz="3200" b="1" i="0" u="none" strike="noStrike" cap="none">
                <a:solidFill>
                  <a:schemeClr val="dk1"/>
                </a:solidFill>
                <a:latin typeface="Calibri"/>
                <a:ea typeface="Calibri"/>
                <a:cs typeface="Calibri"/>
                <a:sym typeface="Calibri"/>
              </a:rPr>
              <a:t>:</a:t>
            </a:r>
            <a:endParaRPr sz="3200" b="1" i="0" u="none" strike="noStrike" cap="none">
              <a:solidFill>
                <a:schemeClr val="dk1"/>
              </a:solidFill>
              <a:latin typeface="Calibri"/>
              <a:ea typeface="Calibri"/>
              <a:cs typeface="Calibri"/>
              <a:sym typeface="Calibri"/>
            </a:endParaRPr>
          </a:p>
        </p:txBody>
      </p:sp>
      <p:sp>
        <p:nvSpPr>
          <p:cNvPr id="692" name="Google Shape;692;p59"/>
          <p:cNvSpPr txBox="1">
            <a:spLocks noGrp="1"/>
          </p:cNvSpPr>
          <p:nvPr>
            <p:ph type="body" idx="4"/>
          </p:nvPr>
        </p:nvSpPr>
        <p:spPr>
          <a:xfrm>
            <a:off x="4645025" y="2011680"/>
            <a:ext cx="4041900" cy="445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r>
              <a:rPr lang="en-US">
                <a:latin typeface="Courier New"/>
                <a:ea typeface="Courier New"/>
                <a:cs typeface="Courier New"/>
                <a:sym typeface="Courier New"/>
              </a:rPr>
              <a:t>slt t0 s0 s1</a:t>
            </a:r>
            <a:endParaRPr>
              <a:latin typeface="Courier New"/>
              <a:ea typeface="Courier New"/>
              <a:cs typeface="Courier New"/>
              <a:sym typeface="Courier New"/>
            </a:endParaRPr>
          </a:p>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beq </a:t>
            </a:r>
            <a:r>
              <a:rPr lang="en-US">
                <a:latin typeface="Courier New"/>
                <a:ea typeface="Courier New"/>
                <a:cs typeface="Courier New"/>
                <a:sym typeface="Courier New"/>
              </a:rPr>
              <a:t>t</a:t>
            </a:r>
            <a:r>
              <a:rPr lang="en-US" sz="2400" b="0" i="0" u="none" strike="noStrike" cap="none">
                <a:solidFill>
                  <a:schemeClr val="dk1"/>
                </a:solidFill>
                <a:latin typeface="Courier New"/>
                <a:ea typeface="Courier New"/>
                <a:cs typeface="Courier New"/>
                <a:sym typeface="Courier New"/>
              </a:rPr>
              <a:t>0,x</a:t>
            </a:r>
            <a:r>
              <a:rPr lang="en-US">
                <a:latin typeface="Courier New"/>
                <a:ea typeface="Courier New"/>
                <a:cs typeface="Courier New"/>
                <a:sym typeface="Courier New"/>
              </a:rPr>
              <a:t>0</a:t>
            </a:r>
            <a:r>
              <a:rPr lang="en-US" sz="2400" b="0" i="0" u="none" strike="noStrike" cap="none">
                <a:solidFill>
                  <a:schemeClr val="dk1"/>
                </a:solidFill>
                <a:latin typeface="Courier New"/>
                <a:ea typeface="Courier New"/>
                <a:cs typeface="Courier New"/>
                <a:sym typeface="Courier New"/>
              </a:rPr>
              <a:t>,</a:t>
            </a:r>
            <a:r>
              <a:rPr lang="en-US" sz="2400" b="0" i="0" u="none" strike="noStrike" cap="none">
                <a:solidFill>
                  <a:schemeClr val="accent6"/>
                </a:solidFill>
                <a:latin typeface="Courier New"/>
                <a:ea typeface="Courier New"/>
                <a:cs typeface="Courier New"/>
                <a:sym typeface="Courier New"/>
              </a:rPr>
              <a:t>else</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sz="2400" b="0" i="1" u="none" strike="noStrike" cap="none">
              <a:solidFill>
                <a:schemeClr val="accent6"/>
              </a:solidFill>
              <a:latin typeface="Courier New"/>
              <a:ea typeface="Courier New"/>
              <a:cs typeface="Courier New"/>
              <a:sym typeface="Courier New"/>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 s3</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693" name="Google Shape;693;p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41</a:t>
            </a:fld>
            <a:endParaRPr sz="1200">
              <a:solidFill>
                <a:srgbClr val="888888"/>
              </a:solidFill>
              <a:latin typeface="Calibri"/>
              <a:ea typeface="Calibri"/>
              <a:cs typeface="Calibri"/>
              <a:sym typeface="Calibri"/>
            </a:endParaRPr>
          </a:p>
        </p:txBody>
      </p:sp>
      <p:sp>
        <p:nvSpPr>
          <p:cNvPr id="694" name="Google Shape;694;p59"/>
          <p:cNvSpPr txBox="1"/>
          <p:nvPr/>
        </p:nvSpPr>
        <p:spPr>
          <a:xfrm>
            <a:off x="5937478" y="3424225"/>
            <a:ext cx="644100" cy="461700"/>
          </a:xfrm>
          <a:prstGeom prst="rect">
            <a:avLst/>
          </a:prstGeom>
          <a:solidFill>
            <a:schemeClr val="lt1"/>
          </a:solid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95" name="Google Shape;695;p59"/>
          <p:cNvSpPr txBox="1"/>
          <p:nvPr/>
        </p:nvSpPr>
        <p:spPr>
          <a:xfrm>
            <a:off x="4573502" y="3400425"/>
            <a:ext cx="767100" cy="461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696" name="Google Shape;696;p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697" name="Google Shape;697;p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888888"/>
                </a:solidFill>
                <a:latin typeface="Calibri"/>
                <a:ea typeface="Calibri"/>
                <a:cs typeface="Calibri"/>
                <a:sym typeface="Calibri"/>
              </a:rPr>
              <a:t>CS61C </a:t>
            </a:r>
            <a:r>
              <a:rPr lang="en-US"/>
              <a:t>Su18</a:t>
            </a:r>
            <a:r>
              <a:rPr lang="en-US" sz="1200">
                <a:solidFill>
                  <a:srgbClr val="888888"/>
                </a:solidFill>
                <a:latin typeface="Calibri"/>
                <a:ea typeface="Calibri"/>
                <a:cs typeface="Calibri"/>
                <a:sym typeface="Calibri"/>
              </a:rPr>
              <a:t> - Lecture 5</a:t>
            </a: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5824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9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6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accent1"/>
                </a:solidFill>
              </a:rPr>
              <a:t>Branching on Conditions other than (Not) Equal</a:t>
            </a:r>
            <a:r>
              <a:rPr lang="en-US">
                <a:solidFill>
                  <a:srgbClr val="6197ED"/>
                </a:solidFill>
              </a:rPr>
              <a:t> </a:t>
            </a:r>
            <a:endParaRPr>
              <a:solidFill>
                <a:srgbClr val="6197ED"/>
              </a:solidFill>
            </a:endParaRPr>
          </a:p>
        </p:txBody>
      </p:sp>
      <p:sp>
        <p:nvSpPr>
          <p:cNvPr id="704" name="Google Shape;704;p60"/>
          <p:cNvSpPr txBox="1">
            <a:spLocks noGrp="1"/>
          </p:cNvSpPr>
          <p:nvPr>
            <p:ph type="body" idx="1"/>
          </p:nvPr>
        </p:nvSpPr>
        <p:spPr>
          <a:xfrm>
            <a:off x="457200" y="1600199"/>
            <a:ext cx="8229600" cy="48462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Clr>
                <a:srgbClr val="FF0000"/>
              </a:buClr>
              <a:buSzPts val="3200"/>
              <a:buChar char="•"/>
            </a:pPr>
            <a:r>
              <a:rPr lang="en-US">
                <a:solidFill>
                  <a:srgbClr val="FF0000"/>
                </a:solidFill>
              </a:rPr>
              <a:t>Branch Less Than </a:t>
            </a:r>
            <a:r>
              <a:rPr lang="en-US">
                <a:solidFill>
                  <a:srgbClr val="000000"/>
                </a:solidFill>
              </a:rPr>
              <a:t>(blt)</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blt</a:t>
            </a:r>
            <a:r>
              <a:rPr lang="en-US" sz="2800">
                <a:latin typeface="Courier New"/>
                <a:ea typeface="Courier New"/>
                <a:cs typeface="Courier New"/>
                <a:sym typeface="Courier New"/>
              </a:rPr>
              <a:t> reg1,reg2, </a:t>
            </a:r>
            <a:r>
              <a:rPr lang="en-US">
                <a:latin typeface="Courier New"/>
                <a:ea typeface="Courier New"/>
                <a:cs typeface="Courier New"/>
                <a:sym typeface="Courier New"/>
              </a:rPr>
              <a:t>label</a:t>
            </a:r>
            <a:endParaRPr sz="2800">
              <a:latin typeface="Courier New"/>
              <a:ea typeface="Courier New"/>
              <a:cs typeface="Courier New"/>
              <a:sym typeface="Courier New"/>
            </a:endParaRPr>
          </a:p>
          <a:p>
            <a:pPr marL="914400" lvl="1" indent="-406400" algn="l" rtl="0">
              <a:spcBef>
                <a:spcPts val="0"/>
              </a:spcBef>
              <a:spcAft>
                <a:spcPts val="0"/>
              </a:spcAft>
              <a:buClr>
                <a:srgbClr val="000000"/>
              </a:buClr>
              <a:buSzPts val="2800"/>
              <a:buFont typeface="Calibri"/>
              <a:buChar char="–"/>
            </a:pPr>
            <a:r>
              <a:rPr lang="en-US">
                <a:solidFill>
                  <a:srgbClr val="000000"/>
                </a:solidFill>
              </a:rPr>
              <a:t>If value in </a:t>
            </a:r>
            <a:r>
              <a:rPr lang="en-US">
                <a:latin typeface="Courier New"/>
                <a:ea typeface="Courier New"/>
                <a:cs typeface="Courier New"/>
                <a:sym typeface="Courier New"/>
              </a:rPr>
              <a:t>reg1</a:t>
            </a:r>
            <a:r>
              <a:rPr lang="en-US"/>
              <a:t> &lt; value in </a:t>
            </a:r>
            <a:r>
              <a:rPr lang="en-US">
                <a:latin typeface="Courier New"/>
                <a:ea typeface="Courier New"/>
                <a:cs typeface="Courier New"/>
                <a:sym typeface="Courier New"/>
              </a:rPr>
              <a:t>reg2</a:t>
            </a:r>
            <a:r>
              <a:rPr lang="en-US"/>
              <a:t>, go to </a:t>
            </a:r>
            <a:r>
              <a:rPr lang="en-US">
                <a:latin typeface="Courier New"/>
                <a:ea typeface="Courier New"/>
                <a:cs typeface="Courier New"/>
                <a:sym typeface="Courier New"/>
              </a:rPr>
              <a:t>label</a:t>
            </a:r>
            <a:endParaRPr>
              <a:solidFill>
                <a:srgbClr val="000000"/>
              </a:solidFill>
              <a:latin typeface="Courier New"/>
              <a:ea typeface="Courier New"/>
              <a:cs typeface="Courier New"/>
              <a:sym typeface="Courier New"/>
            </a:endParaRPr>
          </a:p>
          <a:p>
            <a:pPr marL="457200" lvl="0" indent="-431800" algn="l" rtl="0">
              <a:spcBef>
                <a:spcPts val="0"/>
              </a:spcBef>
              <a:spcAft>
                <a:spcPts val="0"/>
              </a:spcAft>
              <a:buClr>
                <a:srgbClr val="FF0000"/>
              </a:buClr>
              <a:buSzPts val="3200"/>
              <a:buChar char="•"/>
            </a:pPr>
            <a:r>
              <a:rPr lang="en-US">
                <a:solidFill>
                  <a:srgbClr val="FF0000"/>
                </a:solidFill>
              </a:rPr>
              <a:t>Branch Greater Than or Equal </a:t>
            </a:r>
            <a:r>
              <a:rPr lang="en-US">
                <a:solidFill>
                  <a:srgbClr val="000000"/>
                </a:solidFill>
              </a:rPr>
              <a:t>(bge)</a:t>
            </a:r>
            <a:endParaRPr>
              <a:solidFill>
                <a:srgbClr val="000000"/>
              </a:solidFill>
            </a:endParaRPr>
          </a:p>
          <a:p>
            <a:pPr marL="914400" lvl="1" indent="-406400" algn="l" rtl="0">
              <a:spcBef>
                <a:spcPts val="560"/>
              </a:spcBef>
              <a:spcAft>
                <a:spcPts val="0"/>
              </a:spcAft>
              <a:buSzPts val="2800"/>
              <a:buChar char="–"/>
            </a:pPr>
            <a:r>
              <a:rPr lang="en-US">
                <a:latin typeface="Courier New"/>
                <a:ea typeface="Courier New"/>
                <a:cs typeface="Courier New"/>
                <a:sym typeface="Courier New"/>
              </a:rPr>
              <a:t>bge reg1,reg2, label</a:t>
            </a:r>
            <a:endParaRPr>
              <a:latin typeface="Courier New"/>
              <a:ea typeface="Courier New"/>
              <a:cs typeface="Courier New"/>
              <a:sym typeface="Courier New"/>
            </a:endParaRPr>
          </a:p>
          <a:p>
            <a:pPr marL="914400" lvl="1" indent="-406400" algn="l" rtl="0">
              <a:spcBef>
                <a:spcPts val="0"/>
              </a:spcBef>
              <a:spcAft>
                <a:spcPts val="0"/>
              </a:spcAft>
              <a:buSzPts val="2800"/>
              <a:buFont typeface="Calibri"/>
              <a:buChar char="–"/>
            </a:pPr>
            <a:r>
              <a:rPr lang="en-US"/>
              <a:t>If value in </a:t>
            </a:r>
            <a:r>
              <a:rPr lang="en-US">
                <a:latin typeface="Courier New"/>
                <a:ea typeface="Courier New"/>
                <a:cs typeface="Courier New"/>
                <a:sym typeface="Courier New"/>
              </a:rPr>
              <a:t>reg1</a:t>
            </a:r>
            <a:r>
              <a:rPr lang="en-US"/>
              <a:t> &gt;= value in </a:t>
            </a:r>
            <a:r>
              <a:rPr lang="en-US">
                <a:latin typeface="Courier New"/>
                <a:ea typeface="Courier New"/>
                <a:cs typeface="Courier New"/>
                <a:sym typeface="Courier New"/>
              </a:rPr>
              <a:t>reg2</a:t>
            </a:r>
            <a:r>
              <a:rPr lang="en-US"/>
              <a:t>, go to </a:t>
            </a:r>
            <a:r>
              <a:rPr lang="en-US">
                <a:latin typeface="Courier New"/>
                <a:ea typeface="Courier New"/>
                <a:cs typeface="Courier New"/>
                <a:sym typeface="Courier New"/>
              </a:rPr>
              <a:t>label</a:t>
            </a:r>
            <a:endParaRPr>
              <a:latin typeface="Courier New"/>
              <a:ea typeface="Courier New"/>
              <a:cs typeface="Courier New"/>
              <a:sym typeface="Courier New"/>
            </a:endParaRPr>
          </a:p>
        </p:txBody>
      </p:sp>
      <p:sp>
        <p:nvSpPr>
          <p:cNvPr id="705" name="Google Shape;705;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42</a:t>
            </a:fld>
            <a:endParaRPr/>
          </a:p>
        </p:txBody>
      </p:sp>
      <p:sp>
        <p:nvSpPr>
          <p:cNvPr id="706" name="Google Shape;706;p6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07" name="Google Shape;707;p6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29154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Breaking Down the If Else</a:t>
            </a:r>
            <a:endParaRPr sz="4400" b="0" i="0" u="none" strike="noStrike" cap="none">
              <a:solidFill>
                <a:schemeClr val="accent1"/>
              </a:solidFill>
              <a:latin typeface="Calibri"/>
              <a:ea typeface="Calibri"/>
              <a:cs typeface="Calibri"/>
              <a:sym typeface="Calibri"/>
            </a:endParaRPr>
          </a:p>
        </p:txBody>
      </p:sp>
      <p:sp>
        <p:nvSpPr>
          <p:cNvPr id="713" name="Google Shape;713;p61"/>
          <p:cNvSpPr txBox="1">
            <a:spLocks noGrp="1"/>
          </p:cNvSpPr>
          <p:nvPr>
            <p:ph type="body" idx="1"/>
          </p:nvPr>
        </p:nvSpPr>
        <p:spPr>
          <a:xfrm>
            <a:off x="457200" y="1371600"/>
            <a:ext cx="40401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C Code:</a:t>
            </a:r>
            <a:endParaRPr sz="3200" b="1" i="0" u="none" strike="noStrike" cap="none">
              <a:solidFill>
                <a:schemeClr val="dk1"/>
              </a:solidFill>
              <a:latin typeface="Calibri"/>
              <a:ea typeface="Calibri"/>
              <a:cs typeface="Calibri"/>
              <a:sym typeface="Calibri"/>
            </a:endParaRPr>
          </a:p>
        </p:txBody>
      </p:sp>
      <p:sp>
        <p:nvSpPr>
          <p:cNvPr id="714" name="Google Shape;714;p61"/>
          <p:cNvSpPr txBox="1">
            <a:spLocks noGrp="1"/>
          </p:cNvSpPr>
          <p:nvPr>
            <p:ph type="body" idx="2"/>
          </p:nvPr>
        </p:nvSpPr>
        <p:spPr>
          <a:xfrm>
            <a:off x="457200" y="2011679"/>
            <a:ext cx="4040100" cy="4432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if(i</a:t>
            </a:r>
            <a:r>
              <a:rPr lang="en-US">
                <a:solidFill>
                  <a:srgbClr val="FF0000"/>
                </a:solidFill>
                <a:latin typeface="Courier New"/>
                <a:ea typeface="Courier New"/>
                <a:cs typeface="Courier New"/>
                <a:sym typeface="Courier New"/>
              </a:rPr>
              <a:t>&lt;</a:t>
            </a:r>
            <a:r>
              <a:rPr lang="en-US" sz="2400" b="0" i="0" u="none" strike="noStrike" cap="none">
                <a:solidFill>
                  <a:schemeClr val="dk1"/>
                </a:solidFill>
                <a:latin typeface="Courier New"/>
                <a:ea typeface="Courier New"/>
                <a:cs typeface="Courier New"/>
                <a:sym typeface="Courier New"/>
              </a:rPr>
              <a:t>j)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then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 = -b /* else */</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t>
            </a:r>
            <a:endParaRPr/>
          </a:p>
          <a:p>
            <a:pPr marL="342900" marR="0" lvl="0" indent="-342900" algn="l" rtl="0">
              <a:spcBef>
                <a:spcPts val="640"/>
              </a:spcBef>
              <a:spcAft>
                <a:spcPts val="0"/>
              </a:spcAft>
              <a:buClr>
                <a:schemeClr val="dk1"/>
              </a:buClr>
              <a:buFont typeface="Arial"/>
              <a:buNone/>
            </a:pPr>
            <a:r>
              <a:rPr lang="en-US" sz="3200" b="1" i="0" u="none" strike="noStrike" cap="none">
                <a:solidFill>
                  <a:schemeClr val="dk1"/>
                </a:solidFill>
                <a:latin typeface="Calibri"/>
                <a:ea typeface="Calibri"/>
                <a:cs typeface="Calibri"/>
                <a:sym typeface="Calibri"/>
              </a:rPr>
              <a:t>In English:</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TRUE, execute the </a:t>
            </a:r>
            <a:r>
              <a:rPr lang="en-US" sz="2400" b="0" i="0" u="sng" strike="noStrike" cap="none">
                <a:solidFill>
                  <a:schemeClr val="dk1"/>
                </a:solidFill>
                <a:latin typeface="Calibri"/>
                <a:ea typeface="Calibri"/>
                <a:cs typeface="Calibri"/>
                <a:sym typeface="Calibri"/>
              </a:rPr>
              <a:t>THEN</a:t>
            </a:r>
            <a:r>
              <a:rPr lang="en-US" sz="2400" b="1" i="0" u="sng"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block</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If FALSE, execute the </a:t>
            </a:r>
            <a:r>
              <a:rPr lang="en-US" sz="2400" b="0" i="0" u="sng" strike="noStrike" cap="none">
                <a:solidFill>
                  <a:schemeClr val="dk1"/>
                </a:solidFill>
                <a:latin typeface="Calibri"/>
                <a:ea typeface="Calibri"/>
                <a:cs typeface="Calibri"/>
                <a:sym typeface="Calibri"/>
              </a:rPr>
              <a:t>ELSE </a:t>
            </a:r>
            <a:r>
              <a:rPr lang="en-US" sz="2400" b="0" i="0" u="none" strike="noStrike" cap="none">
                <a:solidFill>
                  <a:schemeClr val="dk1"/>
                </a:solidFill>
                <a:latin typeface="Calibri"/>
                <a:ea typeface="Calibri"/>
                <a:cs typeface="Calibri"/>
                <a:sym typeface="Calibri"/>
              </a:rPr>
              <a:t>block</a:t>
            </a:r>
            <a:endParaRPr sz="2400" b="0" i="0" u="none" strike="noStrike" cap="none">
              <a:solidFill>
                <a:schemeClr val="dk1"/>
              </a:solidFill>
              <a:latin typeface="Calibri"/>
              <a:ea typeface="Calibri"/>
              <a:cs typeface="Calibri"/>
              <a:sym typeface="Calibri"/>
            </a:endParaRPr>
          </a:p>
        </p:txBody>
      </p:sp>
      <p:sp>
        <p:nvSpPr>
          <p:cNvPr id="715" name="Google Shape;715;p61"/>
          <p:cNvSpPr txBox="1">
            <a:spLocks noGrp="1"/>
          </p:cNvSpPr>
          <p:nvPr>
            <p:ph type="body" idx="3"/>
          </p:nvPr>
        </p:nvSpPr>
        <p:spPr>
          <a:xfrm>
            <a:off x="4645025" y="1371600"/>
            <a:ext cx="4041900" cy="639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Font typeface="Arial"/>
              <a:buNone/>
            </a:pPr>
            <a:r>
              <a:rPr lang="en-US" sz="3200"/>
              <a:t>RISCV</a:t>
            </a:r>
            <a:r>
              <a:rPr lang="en-US" sz="3200" b="1" i="0" u="none" strike="noStrike" cap="none">
                <a:solidFill>
                  <a:schemeClr val="dk1"/>
                </a:solidFill>
                <a:latin typeface="Calibri"/>
                <a:ea typeface="Calibri"/>
                <a:cs typeface="Calibri"/>
                <a:sym typeface="Calibri"/>
              </a:rPr>
              <a:t> (</a:t>
            </a:r>
            <a:r>
              <a:rPr lang="en-US" sz="3200"/>
              <a:t>???)</a:t>
            </a:r>
            <a:r>
              <a:rPr lang="en-US" sz="3200" b="1" i="0" u="none" strike="noStrike" cap="none">
                <a:solidFill>
                  <a:schemeClr val="dk1"/>
                </a:solidFill>
                <a:latin typeface="Calibri"/>
                <a:ea typeface="Calibri"/>
                <a:cs typeface="Calibri"/>
                <a:sym typeface="Calibri"/>
              </a:rPr>
              <a:t>:</a:t>
            </a:r>
            <a:endParaRPr sz="3200" b="1" i="0" u="none" strike="noStrike" cap="none">
              <a:solidFill>
                <a:schemeClr val="dk1"/>
              </a:solidFill>
              <a:latin typeface="Calibri"/>
              <a:ea typeface="Calibri"/>
              <a:cs typeface="Calibri"/>
              <a:sym typeface="Calibri"/>
            </a:endParaRPr>
          </a:p>
        </p:txBody>
      </p:sp>
      <p:sp>
        <p:nvSpPr>
          <p:cNvPr id="716" name="Google Shape;716;p61"/>
          <p:cNvSpPr txBox="1">
            <a:spLocks noGrp="1"/>
          </p:cNvSpPr>
          <p:nvPr>
            <p:ph type="body" idx="4"/>
          </p:nvPr>
        </p:nvSpPr>
        <p:spPr>
          <a:xfrm>
            <a:off x="4645025" y="2011680"/>
            <a:ext cx="4041900" cy="445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i→s0, j→s1</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a→s2, b→s3</a:t>
            </a:r>
            <a:endParaRPr sz="2400" b="0" i="1" u="none" strike="noStrike" cap="none">
              <a:solidFill>
                <a:schemeClr val="dk1"/>
              </a:solidFill>
              <a:latin typeface="Courier New"/>
              <a:ea typeface="Courier New"/>
              <a:cs typeface="Courier New"/>
              <a:sym typeface="Courier New"/>
            </a:endParaRPr>
          </a:p>
          <a:p>
            <a:pPr marL="342900" marR="0" lvl="0" indent="-342900" algn="l" rtl="0">
              <a:spcBef>
                <a:spcPts val="1800"/>
              </a:spcBef>
              <a:spcAft>
                <a:spcPts val="0"/>
              </a:spcAft>
              <a:buClr>
                <a:schemeClr val="dk1"/>
              </a:buClr>
              <a:buFont typeface="Arial"/>
              <a:buNone/>
            </a:pPr>
            <a:endParaRPr>
              <a:latin typeface="Courier New"/>
              <a:ea typeface="Courier New"/>
              <a:cs typeface="Courier New"/>
              <a:sym typeface="Courier New"/>
            </a:endParaRPr>
          </a:p>
          <a:p>
            <a:pPr marL="342900" marR="0" lvl="0" indent="-342900" algn="l" rtl="0">
              <a:spcBef>
                <a:spcPts val="0"/>
              </a:spcBef>
              <a:spcAft>
                <a:spcPts val="0"/>
              </a:spcAft>
              <a:buClr>
                <a:schemeClr val="dk1"/>
              </a:buClr>
              <a:buFont typeface="Arial"/>
              <a:buNone/>
            </a:pPr>
            <a:r>
              <a:rPr lang="en-US">
                <a:latin typeface="Courier New"/>
                <a:ea typeface="Courier New"/>
                <a:cs typeface="Courier New"/>
                <a:sym typeface="Courier New"/>
              </a:rPr>
              <a:t>bge</a:t>
            </a:r>
            <a:r>
              <a:rPr lang="en-US" sz="2400" b="0" i="0" u="none" strike="noStrike" cap="none">
                <a:solidFill>
                  <a:schemeClr val="dk1"/>
                </a:solidFill>
                <a:latin typeface="Courier New"/>
                <a:ea typeface="Courier New"/>
                <a:cs typeface="Courier New"/>
                <a:sym typeface="Courier New"/>
              </a:rPr>
              <a:t> </a:t>
            </a:r>
            <a:r>
              <a:rPr lang="en-US">
                <a:latin typeface="Courier New"/>
                <a:ea typeface="Courier New"/>
                <a:cs typeface="Courier New"/>
                <a:sym typeface="Courier New"/>
              </a:rPr>
              <a:t>s</a:t>
            </a:r>
            <a:r>
              <a:rPr lang="en-US" sz="2400" b="0" i="0" u="none" strike="noStrike" cap="none">
                <a:solidFill>
                  <a:schemeClr val="dk1"/>
                </a:solidFill>
                <a:latin typeface="Courier New"/>
                <a:ea typeface="Courier New"/>
                <a:cs typeface="Courier New"/>
                <a:sym typeface="Courier New"/>
              </a:rPr>
              <a:t>0,</a:t>
            </a:r>
            <a:r>
              <a:rPr lang="en-US">
                <a:latin typeface="Courier New"/>
                <a:ea typeface="Courier New"/>
                <a:cs typeface="Courier New"/>
                <a:sym typeface="Courier New"/>
              </a:rPr>
              <a:t>s1</a:t>
            </a:r>
            <a:r>
              <a:rPr lang="en-US" sz="2400" b="0" i="0" u="none" strike="noStrike" cap="none">
                <a:solidFill>
                  <a:schemeClr val="dk1"/>
                </a:solidFill>
                <a:latin typeface="Courier New"/>
                <a:ea typeface="Courier New"/>
                <a:cs typeface="Courier New"/>
                <a:sym typeface="Courier New"/>
              </a:rPr>
              <a:t>,</a:t>
            </a:r>
            <a:r>
              <a:rPr lang="en-US" sz="2400" b="0" i="0" u="none" strike="noStrike" cap="none">
                <a:solidFill>
                  <a:schemeClr val="accent6"/>
                </a:solidFill>
                <a:latin typeface="Courier New"/>
                <a:ea typeface="Courier New"/>
                <a:cs typeface="Courier New"/>
                <a:sym typeface="Courier New"/>
              </a:rPr>
              <a:t>else</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then:</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add s2, s3,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j   </a:t>
            </a:r>
            <a:r>
              <a:rPr lang="en-US" sz="2400" b="0" i="0" u="none" strike="noStrike" cap="none">
                <a:solidFill>
                  <a:schemeClr val="accent6"/>
                </a:solidFill>
                <a:latin typeface="Courier New"/>
                <a:ea typeface="Courier New"/>
                <a:cs typeface="Courier New"/>
                <a:sym typeface="Courier New"/>
              </a:rPr>
              <a:t>end</a:t>
            </a:r>
            <a:endParaRPr sz="2400" b="0" i="1" u="none" strike="noStrike" cap="none">
              <a:solidFill>
                <a:schemeClr val="accent6"/>
              </a:solidFill>
              <a:latin typeface="Courier New"/>
              <a:ea typeface="Courier New"/>
              <a:cs typeface="Courier New"/>
              <a:sym typeface="Courier New"/>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else:</a:t>
            </a:r>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sub s2, </a:t>
            </a:r>
            <a:r>
              <a:rPr lang="en-US">
                <a:latin typeface="Courier New"/>
                <a:ea typeface="Courier New"/>
                <a:cs typeface="Courier New"/>
                <a:sym typeface="Courier New"/>
              </a:rPr>
              <a:t>x</a:t>
            </a:r>
            <a:r>
              <a:rPr lang="en-US" sz="2400" b="0" i="0" u="none" strike="noStrike" cap="none">
                <a:solidFill>
                  <a:schemeClr val="dk1"/>
                </a:solidFill>
                <a:latin typeface="Courier New"/>
                <a:ea typeface="Courier New"/>
                <a:cs typeface="Courier New"/>
                <a:sym typeface="Courier New"/>
              </a:rPr>
              <a:t>0, s3</a:t>
            </a:r>
            <a:endParaRPr/>
          </a:p>
          <a:p>
            <a:pPr marL="342900" marR="0" lvl="0" indent="-342900" algn="l" rtl="0">
              <a:spcBef>
                <a:spcPts val="480"/>
              </a:spcBef>
              <a:spcAft>
                <a:spcPts val="0"/>
              </a:spcAft>
              <a:buClr>
                <a:schemeClr val="accent4"/>
              </a:buClr>
              <a:buFont typeface="Arial"/>
              <a:buNone/>
            </a:pPr>
            <a:r>
              <a:rPr lang="en-US" sz="2400" b="0" i="0" u="none" strike="noStrike" cap="none">
                <a:solidFill>
                  <a:schemeClr val="accent4"/>
                </a:solidFill>
                <a:latin typeface="Courier New"/>
                <a:ea typeface="Courier New"/>
                <a:cs typeface="Courier New"/>
                <a:sym typeface="Courier New"/>
              </a:rPr>
              <a:t>end:</a:t>
            </a:r>
            <a:endParaRPr/>
          </a:p>
        </p:txBody>
      </p:sp>
      <p:sp>
        <p:nvSpPr>
          <p:cNvPr id="717" name="Google Shape;717;p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43</a:t>
            </a:fld>
            <a:endParaRPr sz="1200">
              <a:solidFill>
                <a:srgbClr val="888888"/>
              </a:solidFill>
              <a:latin typeface="Calibri"/>
              <a:ea typeface="Calibri"/>
              <a:cs typeface="Calibri"/>
              <a:sym typeface="Calibri"/>
            </a:endParaRPr>
          </a:p>
        </p:txBody>
      </p:sp>
      <p:sp>
        <p:nvSpPr>
          <p:cNvPr id="718" name="Google Shape;718;p61"/>
          <p:cNvSpPr txBox="1"/>
          <p:nvPr/>
        </p:nvSpPr>
        <p:spPr>
          <a:xfrm>
            <a:off x="4573502" y="3400425"/>
            <a:ext cx="767100" cy="461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0000"/>
                </a:solidFill>
                <a:latin typeface="Courier New"/>
                <a:ea typeface="Courier New"/>
                <a:cs typeface="Courier New"/>
                <a:sym typeface="Courier New"/>
              </a:rPr>
              <a:t>???</a:t>
            </a:r>
            <a:endParaRPr sz="2400">
              <a:solidFill>
                <a:srgbClr val="FF0000"/>
              </a:solidFill>
              <a:latin typeface="Courier New"/>
              <a:ea typeface="Courier New"/>
              <a:cs typeface="Courier New"/>
              <a:sym typeface="Courier New"/>
            </a:endParaRPr>
          </a:p>
        </p:txBody>
      </p:sp>
      <p:sp>
        <p:nvSpPr>
          <p:cNvPr id="719" name="Google Shape;719;p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20" name="Google Shape;720;p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888888"/>
                </a:solidFill>
                <a:latin typeface="Calibri"/>
                <a:ea typeface="Calibri"/>
                <a:cs typeface="Calibri"/>
                <a:sym typeface="Calibri"/>
              </a:rPr>
              <a:t>CS61C </a:t>
            </a:r>
            <a:r>
              <a:rPr lang="en-US"/>
              <a:t>Su18</a:t>
            </a:r>
            <a:r>
              <a:rPr lang="en-US" sz="1200">
                <a:solidFill>
                  <a:srgbClr val="888888"/>
                </a:solidFill>
                <a:latin typeface="Calibri"/>
                <a:ea typeface="Calibri"/>
                <a:cs typeface="Calibri"/>
                <a:sym typeface="Calibri"/>
              </a:rPr>
              <a:t> - Lecture 5</a:t>
            </a: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046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7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i="1" dirty="0"/>
              <a:t>if</a:t>
            </a:r>
            <a:r>
              <a:rPr lang="en-US" dirty="0"/>
              <a:t> Statement</a:t>
            </a:r>
          </a:p>
        </p:txBody>
      </p:sp>
      <p:sp>
        <p:nvSpPr>
          <p:cNvPr id="3" name="Content Placeholder 2"/>
          <p:cNvSpPr>
            <a:spLocks noGrp="1"/>
          </p:cNvSpPr>
          <p:nvPr>
            <p:ph idx="1"/>
          </p:nvPr>
        </p:nvSpPr>
        <p:spPr>
          <a:xfrm>
            <a:off x="457200" y="2057401"/>
            <a:ext cx="8229600" cy="3625850"/>
          </a:xfrm>
        </p:spPr>
        <p:txBody>
          <a:bodyPr>
            <a:normAutofit fontScale="85000" lnSpcReduction="20000"/>
          </a:bodyPr>
          <a:lstStyle/>
          <a:p>
            <a:r>
              <a:rPr lang="en-US" dirty="0"/>
              <a:t>Assuming translations below, compile </a:t>
            </a:r>
            <a:r>
              <a:rPr lang="en-US" i="1" dirty="0"/>
              <a:t>if</a:t>
            </a:r>
            <a:r>
              <a:rPr lang="en-US" dirty="0"/>
              <a:t> block</a:t>
            </a:r>
          </a:p>
          <a:p>
            <a:pPr>
              <a:buNone/>
            </a:pPr>
            <a:r>
              <a:rPr lang="en-US" dirty="0"/>
              <a:t>	f → </a:t>
            </a:r>
            <a:r>
              <a:rPr lang="en-US" dirty="0">
                <a:latin typeface="Courier New"/>
                <a:cs typeface="Courier New"/>
              </a:rPr>
              <a:t>x10</a:t>
            </a:r>
            <a:r>
              <a:rPr lang="en-US" dirty="0"/>
              <a:t>		g → </a:t>
            </a:r>
            <a:r>
              <a:rPr lang="en-US" dirty="0">
                <a:latin typeface="Courier New"/>
                <a:cs typeface="Courier New"/>
              </a:rPr>
              <a:t>x11</a:t>
            </a:r>
            <a:r>
              <a:rPr lang="en-US" dirty="0"/>
              <a:t>	  h → </a:t>
            </a:r>
            <a:r>
              <a:rPr lang="en-US" dirty="0">
                <a:latin typeface="Courier New"/>
                <a:cs typeface="Courier New"/>
              </a:rPr>
              <a:t>x12</a:t>
            </a:r>
            <a:endParaRPr lang="en-US" dirty="0"/>
          </a:p>
          <a:p>
            <a:pPr>
              <a:buNone/>
            </a:pPr>
            <a:r>
              <a:rPr lang="en-US" dirty="0"/>
              <a:t>	</a:t>
            </a:r>
            <a:r>
              <a:rPr lang="en-US" dirty="0" err="1"/>
              <a:t>i</a:t>
            </a:r>
            <a:r>
              <a:rPr lang="en-US" dirty="0"/>
              <a:t> → </a:t>
            </a:r>
            <a:r>
              <a:rPr lang="en-US" dirty="0">
                <a:latin typeface="Courier New"/>
                <a:cs typeface="Courier New"/>
              </a:rPr>
              <a:t>x13	</a:t>
            </a:r>
            <a:r>
              <a:rPr lang="en-US" dirty="0"/>
              <a:t>	j → </a:t>
            </a:r>
            <a:r>
              <a:rPr lang="en-US" dirty="0">
                <a:latin typeface="Courier New"/>
                <a:cs typeface="Courier New"/>
              </a:rPr>
              <a:t>x14</a:t>
            </a:r>
          </a:p>
          <a:p>
            <a:pPr>
              <a:buNone/>
            </a:pPr>
            <a:endParaRPr lang="en-US" dirty="0">
              <a:latin typeface="Courier New"/>
              <a:cs typeface="Courier New"/>
            </a:endParaRPr>
          </a:p>
          <a:p>
            <a:pPr>
              <a:buNone/>
            </a:pPr>
            <a:r>
              <a:rPr lang="en-US" b="1" dirty="0">
                <a:latin typeface="Courier New"/>
                <a:cs typeface="Courier New"/>
              </a:rPr>
              <a:t>if (</a:t>
            </a:r>
            <a:r>
              <a:rPr lang="en-US" b="1" dirty="0" err="1">
                <a:latin typeface="Courier New"/>
                <a:cs typeface="Courier New"/>
              </a:rPr>
              <a:t>i</a:t>
            </a:r>
            <a:r>
              <a:rPr lang="en-US" b="1" dirty="0">
                <a:latin typeface="Courier New"/>
                <a:cs typeface="Courier New"/>
              </a:rPr>
              <a:t> == j)					</a:t>
            </a:r>
            <a:r>
              <a:rPr lang="en-US" b="1" dirty="0" err="1">
                <a:solidFill>
                  <a:srgbClr val="FF0000"/>
                </a:solidFill>
                <a:latin typeface="Courier New"/>
                <a:cs typeface="Courier New"/>
              </a:rPr>
              <a:t>bne</a:t>
            </a:r>
            <a:r>
              <a:rPr lang="en-US" b="1" dirty="0">
                <a:solidFill>
                  <a:srgbClr val="FF0000"/>
                </a:solidFill>
                <a:latin typeface="Courier New"/>
                <a:cs typeface="Courier New"/>
              </a:rPr>
              <a:t> x13,x14,Exit</a:t>
            </a:r>
            <a:endParaRPr lang="en-US" b="1" dirty="0">
              <a:latin typeface="Courier New"/>
              <a:cs typeface="Courier New"/>
            </a:endParaRPr>
          </a:p>
          <a:p>
            <a:pPr>
              <a:buNone/>
            </a:pPr>
            <a:r>
              <a:rPr lang="en-US" b="1" dirty="0">
                <a:latin typeface="Courier New"/>
                <a:cs typeface="Courier New"/>
              </a:rPr>
              <a:t>	f = g + h;</a:t>
            </a:r>
            <a:r>
              <a:rPr lang="en-US" b="1" dirty="0">
                <a:solidFill>
                  <a:srgbClr val="3366FF"/>
                </a:solidFill>
                <a:latin typeface="Courier New"/>
                <a:cs typeface="Courier New"/>
              </a:rPr>
              <a:t>				</a:t>
            </a:r>
            <a:r>
              <a:rPr lang="en-US" b="1" dirty="0">
                <a:solidFill>
                  <a:srgbClr val="FF0000"/>
                </a:solidFill>
                <a:latin typeface="Courier New"/>
                <a:cs typeface="Courier New"/>
              </a:rPr>
              <a:t>add x10,x11,x12</a:t>
            </a:r>
          </a:p>
          <a:p>
            <a:pPr>
              <a:buNone/>
            </a:pPr>
            <a:r>
              <a:rPr lang="en-US" b="1" dirty="0">
                <a:solidFill>
                  <a:srgbClr val="FF0000"/>
                </a:solidFill>
                <a:latin typeface="Courier New"/>
                <a:cs typeface="Courier New"/>
              </a:rPr>
              <a:t>							Exit:</a:t>
            </a:r>
          </a:p>
          <a:p>
            <a:r>
              <a:rPr lang="en-US" dirty="0"/>
              <a:t>May need to negate branch condition</a:t>
            </a:r>
          </a:p>
        </p:txBody>
      </p:sp>
      <p:sp>
        <p:nvSpPr>
          <p:cNvPr id="4" name="Slide Number Placeholder 3">
            <a:extLst>
              <a:ext uri="{FF2B5EF4-FFF2-40B4-BE49-F238E27FC236}">
                <a16:creationId xmlns:a16="http://schemas.microsoft.com/office/drawing/2014/main" id="{43BB94D2-2EA4-CF41-B874-CE70840E5AFF}"/>
              </a:ext>
            </a:extLst>
          </p:cNvPr>
          <p:cNvSpPr>
            <a:spLocks noGrp="1"/>
          </p:cNvSpPr>
          <p:nvPr>
            <p:ph type="sldNum" sz="quarter" idx="10"/>
          </p:nvPr>
        </p:nvSpPr>
        <p:spPr/>
        <p:txBody>
          <a:bodyPr/>
          <a:lstStyle/>
          <a:p>
            <a:fld id="{2D011864-6A66-40DB-AE45-3F49E206A411}" type="slidenum">
              <a:rPr lang="en-US" smtClean="0"/>
              <a:t>44</a:t>
            </a:fld>
            <a:endParaRPr lang="en-US"/>
          </a:p>
        </p:txBody>
      </p:sp>
    </p:spTree>
    <p:extLst>
      <p:ext uri="{BB962C8B-B14F-4D97-AF65-F5344CB8AC3E}">
        <p14:creationId xmlns:p14="http://schemas.microsoft.com/office/powerpoint/2010/main" val="169131843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i="1" dirty="0"/>
              <a:t>if-else</a:t>
            </a:r>
            <a:r>
              <a:rPr lang="en-US" dirty="0"/>
              <a:t> Statement</a:t>
            </a:r>
          </a:p>
        </p:txBody>
      </p:sp>
      <p:sp>
        <p:nvSpPr>
          <p:cNvPr id="3" name="Content Placeholder 2"/>
          <p:cNvSpPr>
            <a:spLocks noGrp="1"/>
          </p:cNvSpPr>
          <p:nvPr>
            <p:ph idx="1"/>
          </p:nvPr>
        </p:nvSpPr>
        <p:spPr>
          <a:xfrm>
            <a:off x="0" y="2032034"/>
            <a:ext cx="10901548" cy="3625850"/>
          </a:xfrm>
        </p:spPr>
        <p:txBody>
          <a:bodyPr>
            <a:normAutofit fontScale="92500" lnSpcReduction="20000"/>
          </a:bodyPr>
          <a:lstStyle/>
          <a:p>
            <a:r>
              <a:rPr lang="en-US" dirty="0"/>
              <a:t>Assuming translations below, compile</a:t>
            </a:r>
          </a:p>
          <a:p>
            <a:pPr>
              <a:buNone/>
            </a:pPr>
            <a:r>
              <a:rPr lang="en-US" dirty="0"/>
              <a:t>	f → </a:t>
            </a:r>
            <a:r>
              <a:rPr lang="en-US" dirty="0">
                <a:latin typeface="Courier New"/>
                <a:cs typeface="Courier New"/>
              </a:rPr>
              <a:t>x10</a:t>
            </a:r>
            <a:r>
              <a:rPr lang="en-US" dirty="0"/>
              <a:t>		g → </a:t>
            </a:r>
            <a:r>
              <a:rPr lang="en-US" dirty="0">
                <a:latin typeface="Courier New"/>
                <a:cs typeface="Courier New"/>
              </a:rPr>
              <a:t>x11</a:t>
            </a:r>
            <a:r>
              <a:rPr lang="en-US" dirty="0"/>
              <a:t>	  h → </a:t>
            </a:r>
            <a:r>
              <a:rPr lang="en-US" dirty="0">
                <a:latin typeface="Courier New"/>
                <a:cs typeface="Courier New"/>
              </a:rPr>
              <a:t>x12</a:t>
            </a:r>
            <a:endParaRPr lang="en-US" dirty="0"/>
          </a:p>
          <a:p>
            <a:pPr>
              <a:buNone/>
            </a:pPr>
            <a:r>
              <a:rPr lang="en-US" dirty="0"/>
              <a:t>	</a:t>
            </a:r>
            <a:r>
              <a:rPr lang="en-US" dirty="0" err="1"/>
              <a:t>i</a:t>
            </a:r>
            <a:r>
              <a:rPr lang="en-US" dirty="0"/>
              <a:t> → </a:t>
            </a:r>
            <a:r>
              <a:rPr lang="en-US" dirty="0">
                <a:latin typeface="Courier New"/>
                <a:cs typeface="Courier New"/>
              </a:rPr>
              <a:t>x13	</a:t>
            </a:r>
            <a:r>
              <a:rPr lang="en-US" dirty="0"/>
              <a:t>	j → </a:t>
            </a:r>
            <a:r>
              <a:rPr lang="en-US" dirty="0">
                <a:latin typeface="Courier New"/>
                <a:cs typeface="Courier New"/>
              </a:rPr>
              <a:t>x14</a:t>
            </a:r>
          </a:p>
          <a:p>
            <a:pPr>
              <a:buNone/>
            </a:pPr>
            <a:r>
              <a:rPr lang="en-US" b="1" dirty="0">
                <a:latin typeface="Courier New"/>
                <a:cs typeface="Courier New"/>
              </a:rPr>
              <a:t>if (</a:t>
            </a:r>
            <a:r>
              <a:rPr lang="en-US" b="1" dirty="0" err="1">
                <a:latin typeface="Courier New"/>
                <a:cs typeface="Courier New"/>
              </a:rPr>
              <a:t>i</a:t>
            </a:r>
            <a:r>
              <a:rPr lang="en-US" b="1" dirty="0">
                <a:latin typeface="Courier New"/>
                <a:cs typeface="Courier New"/>
              </a:rPr>
              <a:t> == j)				</a:t>
            </a:r>
            <a:r>
              <a:rPr lang="en-US" b="1" dirty="0" err="1">
                <a:solidFill>
                  <a:srgbClr val="FF0000"/>
                </a:solidFill>
                <a:latin typeface="Courier New"/>
                <a:cs typeface="Courier New"/>
              </a:rPr>
              <a:t>bne</a:t>
            </a:r>
            <a:r>
              <a:rPr lang="en-US" b="1" dirty="0">
                <a:solidFill>
                  <a:srgbClr val="FF0000"/>
                </a:solidFill>
                <a:latin typeface="Courier New"/>
                <a:cs typeface="Courier New"/>
              </a:rPr>
              <a:t> x13,x14,Else </a:t>
            </a:r>
            <a:endParaRPr lang="en-US" b="1" dirty="0">
              <a:latin typeface="Courier New"/>
              <a:cs typeface="Courier New"/>
            </a:endParaRPr>
          </a:p>
          <a:p>
            <a:pPr>
              <a:buNone/>
            </a:pPr>
            <a:r>
              <a:rPr lang="en-US" b="1" dirty="0">
                <a:latin typeface="Courier New"/>
                <a:cs typeface="Courier New"/>
              </a:rPr>
              <a:t>	f = g + h;				</a:t>
            </a:r>
            <a:r>
              <a:rPr lang="en-US" b="1" dirty="0">
                <a:solidFill>
                  <a:srgbClr val="FF0000"/>
                </a:solidFill>
                <a:latin typeface="Courier New"/>
                <a:cs typeface="Courier New"/>
              </a:rPr>
              <a:t>add x10,x11,x12 </a:t>
            </a:r>
            <a:endParaRPr lang="en-US" b="1" dirty="0">
              <a:latin typeface="Courier New"/>
              <a:cs typeface="Courier New"/>
            </a:endParaRPr>
          </a:p>
          <a:p>
            <a:pPr>
              <a:buNone/>
            </a:pPr>
            <a:r>
              <a:rPr lang="en-US" b="1" dirty="0">
                <a:latin typeface="Courier New"/>
                <a:cs typeface="Courier New"/>
              </a:rPr>
              <a:t>else						</a:t>
            </a:r>
            <a:r>
              <a:rPr lang="en-US" b="1" dirty="0">
                <a:solidFill>
                  <a:srgbClr val="FF0000"/>
                </a:solidFill>
                <a:latin typeface="Courier New"/>
                <a:cs typeface="Courier New"/>
              </a:rPr>
              <a:t>j Exit </a:t>
            </a:r>
            <a:endParaRPr lang="en-US" b="1" dirty="0">
              <a:latin typeface="Courier New"/>
              <a:cs typeface="Courier New"/>
            </a:endParaRPr>
          </a:p>
          <a:p>
            <a:pPr>
              <a:buNone/>
            </a:pPr>
            <a:r>
              <a:rPr lang="en-US" b="1" dirty="0">
                <a:latin typeface="Courier New"/>
                <a:cs typeface="Courier New"/>
              </a:rPr>
              <a:t>	f = g – h;				</a:t>
            </a:r>
            <a:r>
              <a:rPr lang="en-US" b="1" dirty="0">
                <a:solidFill>
                  <a:srgbClr val="FF0000"/>
                </a:solidFill>
                <a:latin typeface="Courier New"/>
                <a:cs typeface="Courier New"/>
              </a:rPr>
              <a:t>Else:	</a:t>
            </a:r>
          </a:p>
          <a:p>
            <a:pPr>
              <a:buNone/>
            </a:pPr>
            <a:r>
              <a:rPr lang="en-US" b="1" dirty="0">
                <a:solidFill>
                  <a:srgbClr val="FF0000"/>
                </a:solidFill>
                <a:latin typeface="Courier New"/>
                <a:cs typeface="Courier New"/>
              </a:rPr>
              <a:t>							sub x10,x11,x12</a:t>
            </a:r>
          </a:p>
          <a:p>
            <a:pPr>
              <a:buNone/>
            </a:pPr>
            <a:r>
              <a:rPr lang="en-US" b="1" dirty="0">
                <a:solidFill>
                  <a:srgbClr val="FF0000"/>
                </a:solidFill>
                <a:latin typeface="Courier New"/>
                <a:cs typeface="Courier New"/>
              </a:rPr>
              <a:t>							Exit: </a:t>
            </a:r>
            <a:endParaRPr lang="en-US" b="1" dirty="0">
              <a:latin typeface="Courier New"/>
              <a:cs typeface="Courier New"/>
            </a:endParaRPr>
          </a:p>
        </p:txBody>
      </p:sp>
      <p:sp>
        <p:nvSpPr>
          <p:cNvPr id="4" name="Slide Number Placeholder 3">
            <a:extLst>
              <a:ext uri="{FF2B5EF4-FFF2-40B4-BE49-F238E27FC236}">
                <a16:creationId xmlns:a16="http://schemas.microsoft.com/office/drawing/2014/main" id="{DBFC21A8-CF9F-7F40-BE88-33B5C4157A65}"/>
              </a:ext>
            </a:extLst>
          </p:cNvPr>
          <p:cNvSpPr>
            <a:spLocks noGrp="1"/>
          </p:cNvSpPr>
          <p:nvPr>
            <p:ph type="sldNum" sz="quarter" idx="10"/>
          </p:nvPr>
        </p:nvSpPr>
        <p:spPr/>
        <p:txBody>
          <a:bodyPr/>
          <a:lstStyle/>
          <a:p>
            <a:fld id="{2D011864-6A66-40DB-AE45-3F49E206A411}" type="slidenum">
              <a:rPr lang="en-US" smtClean="0"/>
              <a:t>45</a:t>
            </a:fld>
            <a:endParaRPr lang="en-US"/>
          </a:p>
        </p:txBody>
      </p:sp>
    </p:spTree>
    <p:extLst>
      <p:ext uri="{BB962C8B-B14F-4D97-AF65-F5344CB8AC3E}">
        <p14:creationId xmlns:p14="http://schemas.microsoft.com/office/powerpoint/2010/main" val="235869725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ln/>
        </p:spPr>
        <p:txBody>
          <a:bodyPr vert="horz" wrap="square" lIns="21431" tIns="21431" rIns="21431" bIns="21431" numCol="1" rtlCol="0" anchor="ctr" anchorCtr="0" compatLnSpc="1">
            <a:prstTxWarp prst="textNoShape">
              <a:avLst/>
            </a:prstTxWarp>
            <a:normAutofit/>
          </a:bodyPr>
          <a:lstStyle/>
          <a:p>
            <a:r>
              <a:rPr lang="en-US" altLang="en-US" dirty="0">
                <a:latin typeface="Lucida Grande" charset="0"/>
                <a:ea typeface="Lucida Grande" charset="0"/>
                <a:cs typeface="Lucida Grande" charset="0"/>
                <a:sym typeface="Lucida Grande" charset="0"/>
              </a:rPr>
              <a:t>Magnitude Compares in RISC-V</a:t>
            </a:r>
            <a:endParaRPr lang="en-US" altLang="en-US" dirty="0">
              <a:latin typeface="Lucida Grande" charset="0"/>
              <a:sym typeface="Lucida Grande" charset="0"/>
            </a:endParaRPr>
          </a:p>
        </p:txBody>
      </p:sp>
      <p:sp>
        <p:nvSpPr>
          <p:cNvPr id="20486" name="Rectangle 6"/>
          <p:cNvSpPr>
            <a:spLocks noGrp="1" noChangeArrowheads="1"/>
          </p:cNvSpPr>
          <p:nvPr>
            <p:ph idx="1"/>
          </p:nvPr>
        </p:nvSpPr>
        <p:spPr>
          <a:xfrm>
            <a:off x="457200" y="1913669"/>
            <a:ext cx="8254201" cy="3489172"/>
          </a:xfrm>
          <a:ln/>
        </p:spPr>
        <p:txBody>
          <a:bodyPr vert="horz" wrap="square" lIns="21431" tIns="21431" rIns="21431" bIns="21431" numCol="1" rtlCol="0" anchor="t" anchorCtr="0" compatLnSpc="1">
            <a:prstTxWarp prst="textNoShape">
              <a:avLst/>
            </a:prstTxWarp>
            <a:noAutofit/>
          </a:bodyPr>
          <a:lstStyle/>
          <a:p>
            <a:pPr>
              <a:buSzPct val="94000"/>
            </a:pPr>
            <a:r>
              <a:rPr lang="en-US" altLang="en-US" sz="2000" dirty="0">
                <a:latin typeface="+mj-lt"/>
                <a:ea typeface="Lucida Grande" charset="0"/>
                <a:cs typeface="Lucida Grande" charset="0"/>
                <a:sym typeface="Lucida Grande" charset="0"/>
              </a:rPr>
              <a:t>Until now, we’ve only tested equalities </a:t>
            </a:r>
            <a:r>
              <a:rPr lang="en-US" altLang="en-US" sz="2000" dirty="0">
                <a:latin typeface="+mj-lt"/>
                <a:sym typeface="Lucida Grande" charset="0"/>
              </a:rPr>
              <a:t>(</a:t>
            </a:r>
            <a:r>
              <a:rPr lang="en-US" altLang="en-US" sz="2000" dirty="0">
                <a:latin typeface="+mj-lt"/>
                <a:ea typeface="Lucida Grande" charset="0"/>
                <a:cs typeface="Lucida Grande" charset="0"/>
                <a:sym typeface="Lucida Grande" charset="0"/>
              </a:rPr>
              <a:t>== and != in C);  </a:t>
            </a:r>
            <a:br>
              <a:rPr lang="en-US" altLang="en-US" sz="2000" dirty="0">
                <a:latin typeface="+mj-lt"/>
                <a:ea typeface="Lucida Grande" charset="0"/>
                <a:cs typeface="Lucida Grande" charset="0"/>
                <a:sym typeface="Lucida Grande" charset="0"/>
              </a:rPr>
            </a:br>
            <a:r>
              <a:rPr lang="en-US" altLang="en-US" sz="2000" dirty="0">
                <a:latin typeface="+mj-lt"/>
                <a:ea typeface="Lucida Grande" charset="0"/>
                <a:cs typeface="Lucida Grande" charset="0"/>
                <a:sym typeface="Lucida Grande" charset="0"/>
              </a:rPr>
              <a:t>General programs need to test &lt; and &gt; as well.</a:t>
            </a:r>
            <a:endParaRPr lang="en-US" altLang="en-US" sz="2000" dirty="0">
              <a:latin typeface="+mj-lt"/>
              <a:sym typeface="Lucida Grande" charset="0"/>
            </a:endParaRPr>
          </a:p>
          <a:p>
            <a:pPr>
              <a:buSzPct val="94000"/>
            </a:pPr>
            <a:r>
              <a:rPr lang="en-US" altLang="en-US" sz="2000" dirty="0">
                <a:latin typeface="+mj-lt"/>
                <a:ea typeface="Lucida Grande" charset="0"/>
                <a:cs typeface="Lucida Grande" charset="0"/>
                <a:sym typeface="Lucida Grande" charset="0"/>
              </a:rPr>
              <a:t>RISC-V magnitude-compare branches:</a:t>
            </a:r>
            <a:endParaRPr lang="en-US" altLang="en-US" sz="2000" dirty="0">
              <a:latin typeface="+mj-lt"/>
              <a:sym typeface="Lucida Grande" charset="0"/>
            </a:endParaRPr>
          </a:p>
          <a:p>
            <a:pPr marL="78581" lvl="1" indent="0">
              <a:lnSpc>
                <a:spcPct val="75000"/>
              </a:lnSpc>
              <a:spcBef>
                <a:spcPts val="450"/>
              </a:spcBef>
              <a:buClr>
                <a:srgbClr val="FFE39D"/>
              </a:buClr>
              <a:buSzPct val="89000"/>
              <a:buNone/>
            </a:pPr>
            <a:r>
              <a:rPr lang="en-US" altLang="en-US" sz="1800" dirty="0">
                <a:latin typeface="+mj-lt"/>
                <a:ea typeface="Lucida Grande" charset="0"/>
                <a:cs typeface="Lucida Grande" charset="0"/>
                <a:sym typeface="Lucida Grande" charset="0"/>
              </a:rPr>
              <a:t>	“Branch on Less Than”</a:t>
            </a:r>
            <a:endParaRPr lang="en-US" altLang="en-US" sz="1800" dirty="0">
              <a:latin typeface="+mj-lt"/>
              <a:sym typeface="Lucida Grande" charset="0"/>
            </a:endParaRPr>
          </a:p>
          <a:p>
            <a:pPr marL="78581" lvl="1" indent="0">
              <a:spcBef>
                <a:spcPts val="450"/>
              </a:spcBef>
              <a:buClr>
                <a:srgbClr val="FFE39D"/>
              </a:buClr>
              <a:buSzPct val="89000"/>
              <a:buNone/>
            </a:pPr>
            <a:r>
              <a:rPr lang="en-US" altLang="en-US" sz="1800" dirty="0">
                <a:latin typeface="+mj-lt"/>
                <a:ea typeface="Lucida Grande" charset="0"/>
                <a:cs typeface="Lucida Grande" charset="0"/>
                <a:sym typeface="Lucida Grande" charset="0"/>
              </a:rPr>
              <a:t>	Syntax:        </a:t>
            </a:r>
            <a:r>
              <a:rPr lang="en-US" altLang="en-US" sz="1800" b="1" dirty="0" err="1">
                <a:solidFill>
                  <a:srgbClr val="EA157A"/>
                </a:solidFill>
                <a:latin typeface="Courier"/>
                <a:ea typeface="Courier" charset="0"/>
                <a:cs typeface="Courier" charset="0"/>
                <a:sym typeface="Courier" charset="0"/>
              </a:rPr>
              <a:t>blt</a:t>
            </a:r>
            <a:r>
              <a:rPr lang="en-US" altLang="en-US" sz="1800" b="1" dirty="0">
                <a:solidFill>
                  <a:srgbClr val="EA157A"/>
                </a:solidFill>
                <a:latin typeface="Courier"/>
                <a:ea typeface="Courier" charset="0"/>
                <a:cs typeface="Courier" charset="0"/>
                <a:sym typeface="Courier" charset="0"/>
              </a:rPr>
              <a:t> reg1,reg2, label</a:t>
            </a:r>
            <a:endParaRPr lang="en-US" altLang="en-US" sz="1800" b="1" dirty="0">
              <a:latin typeface="Courier"/>
              <a:sym typeface="Lucida Grande" charset="0"/>
            </a:endParaRPr>
          </a:p>
          <a:p>
            <a:pPr marL="78581" lvl="1" indent="0">
              <a:spcBef>
                <a:spcPts val="450"/>
              </a:spcBef>
              <a:buClr>
                <a:srgbClr val="FFE39D"/>
              </a:buClr>
              <a:buSzPct val="89000"/>
              <a:buNone/>
            </a:pPr>
            <a:r>
              <a:rPr lang="en-US" altLang="en-US" sz="1800" dirty="0">
                <a:latin typeface="+mj-lt"/>
                <a:ea typeface="Lucida Grande" charset="0"/>
                <a:cs typeface="Lucida Grande" charset="0"/>
                <a:sym typeface="Lucida Grande" charset="0"/>
              </a:rPr>
              <a:t>	Meaning:</a:t>
            </a:r>
            <a:r>
              <a:rPr lang="en-US" altLang="en-US" sz="1800" dirty="0">
                <a:latin typeface="+mj-lt"/>
                <a:sym typeface="Lucida Grande" charset="0"/>
              </a:rPr>
              <a:t>		</a:t>
            </a:r>
            <a:r>
              <a:rPr lang="en-US" altLang="en-US" sz="1800" dirty="0">
                <a:solidFill>
                  <a:srgbClr val="EA157A"/>
                </a:solidFill>
                <a:latin typeface="+mj-lt"/>
                <a:ea typeface="Courier" charset="0"/>
                <a:cs typeface="Courier" charset="0"/>
                <a:sym typeface="Courier" charset="0"/>
              </a:rPr>
              <a:t>if (reg1 &lt; reg2) </a:t>
            </a:r>
            <a:r>
              <a:rPr lang="en-US" altLang="en-US" sz="1800" dirty="0">
                <a:solidFill>
                  <a:schemeClr val="bg1">
                    <a:lumMod val="50000"/>
                  </a:schemeClr>
                </a:solidFill>
                <a:ea typeface="Courier" charset="0"/>
                <a:cs typeface="Courier" charset="0"/>
                <a:sym typeface="Courier" charset="0"/>
              </a:rPr>
              <a:t>// treat registers as signed integers</a:t>
            </a:r>
            <a:r>
              <a:rPr lang="en-US" altLang="en-US" sz="1800" dirty="0">
                <a:solidFill>
                  <a:srgbClr val="EA157A"/>
                </a:solidFill>
                <a:latin typeface="+mj-lt"/>
                <a:sym typeface="Courier" charset="0"/>
              </a:rPr>
              <a:t>								</a:t>
            </a:r>
            <a:r>
              <a:rPr lang="en-US" altLang="en-US" sz="1800" dirty="0" err="1">
                <a:solidFill>
                  <a:srgbClr val="EA157A"/>
                </a:solidFill>
                <a:latin typeface="+mj-lt"/>
                <a:ea typeface="Courier" charset="0"/>
                <a:cs typeface="Courier" charset="0"/>
                <a:sym typeface="Courier" charset="0"/>
              </a:rPr>
              <a:t>goto</a:t>
            </a:r>
            <a:r>
              <a:rPr lang="en-US" altLang="en-US" sz="1800" dirty="0">
                <a:solidFill>
                  <a:srgbClr val="EA157A"/>
                </a:solidFill>
                <a:latin typeface="+mj-lt"/>
                <a:ea typeface="Courier" charset="0"/>
                <a:cs typeface="Courier" charset="0"/>
                <a:sym typeface="Courier" charset="0"/>
              </a:rPr>
              <a:t> label;</a:t>
            </a:r>
          </a:p>
          <a:p>
            <a:pPr>
              <a:buSzPct val="94000"/>
            </a:pPr>
            <a:r>
              <a:rPr lang="en-US" altLang="en-US" sz="1800" dirty="0">
                <a:ea typeface="Lucida Grande" charset="0"/>
                <a:cs typeface="Lucida Grande" charset="0"/>
                <a:sym typeface="Lucida Grande" charset="0"/>
              </a:rPr>
              <a:t>“Branch on Less Than Unsigned”</a:t>
            </a:r>
            <a:endParaRPr lang="en-US" altLang="en-US" sz="1800" dirty="0">
              <a:sym typeface="Lucida Grande" charset="0"/>
            </a:endParaRPr>
          </a:p>
          <a:p>
            <a:pPr marL="78581" lvl="1" indent="0">
              <a:spcBef>
                <a:spcPts val="450"/>
              </a:spcBef>
              <a:buClr>
                <a:srgbClr val="FFE39D"/>
              </a:buClr>
              <a:buSzPct val="89000"/>
              <a:buNone/>
            </a:pPr>
            <a:r>
              <a:rPr lang="en-US" altLang="en-US" sz="1800" dirty="0">
                <a:ea typeface="Lucida Grande" charset="0"/>
                <a:cs typeface="Lucida Grande" charset="0"/>
                <a:sym typeface="Lucida Grande" charset="0"/>
              </a:rPr>
              <a:t>	Syntax:        </a:t>
            </a:r>
            <a:r>
              <a:rPr lang="en-US" altLang="en-US" sz="1800" b="1" dirty="0" err="1">
                <a:solidFill>
                  <a:srgbClr val="EA157A"/>
                </a:solidFill>
                <a:latin typeface="Courier"/>
                <a:ea typeface="Courier" charset="0"/>
                <a:cs typeface="Courier" charset="0"/>
                <a:sym typeface="Courier" charset="0"/>
              </a:rPr>
              <a:t>bltu</a:t>
            </a:r>
            <a:r>
              <a:rPr lang="en-US" altLang="en-US" sz="1800" b="1" dirty="0">
                <a:solidFill>
                  <a:srgbClr val="EA157A"/>
                </a:solidFill>
                <a:latin typeface="Courier"/>
                <a:ea typeface="Courier" charset="0"/>
                <a:cs typeface="Courier" charset="0"/>
                <a:sym typeface="Courier" charset="0"/>
              </a:rPr>
              <a:t> reg1,reg2, label</a:t>
            </a:r>
            <a:endParaRPr lang="en-US" altLang="en-US" sz="1800" b="1" dirty="0">
              <a:latin typeface="Courier"/>
              <a:sym typeface="Lucida Grande" charset="0"/>
            </a:endParaRPr>
          </a:p>
          <a:p>
            <a:pPr marL="78581" lvl="1" indent="0">
              <a:spcBef>
                <a:spcPts val="450"/>
              </a:spcBef>
              <a:buClr>
                <a:srgbClr val="FFE39D"/>
              </a:buClr>
              <a:buSzPct val="89000"/>
              <a:buNone/>
            </a:pPr>
            <a:r>
              <a:rPr lang="en-US" altLang="en-US" sz="1800" dirty="0">
                <a:ea typeface="Lucida Grande" charset="0"/>
                <a:cs typeface="Lucida Grande" charset="0"/>
                <a:sym typeface="Lucida Grande" charset="0"/>
              </a:rPr>
              <a:t>	Meaning:</a:t>
            </a:r>
            <a:r>
              <a:rPr lang="en-US" altLang="en-US" sz="1800" dirty="0">
                <a:sym typeface="Lucida Grande" charset="0"/>
              </a:rPr>
              <a:t>		</a:t>
            </a:r>
            <a:r>
              <a:rPr lang="en-US" altLang="en-US" sz="1800" dirty="0">
                <a:solidFill>
                  <a:srgbClr val="EA157A"/>
                </a:solidFill>
                <a:ea typeface="Courier" charset="0"/>
                <a:cs typeface="Courier" charset="0"/>
                <a:sym typeface="Courier" charset="0"/>
              </a:rPr>
              <a:t>if (reg1 &lt; reg2)  </a:t>
            </a:r>
            <a:r>
              <a:rPr lang="en-US" altLang="en-US" sz="1800" dirty="0">
                <a:solidFill>
                  <a:schemeClr val="bg1">
                    <a:lumMod val="50000"/>
                  </a:schemeClr>
                </a:solidFill>
                <a:ea typeface="Courier" charset="0"/>
                <a:cs typeface="Courier" charset="0"/>
                <a:sym typeface="Courier" charset="0"/>
              </a:rPr>
              <a:t>// treat registers as unsigned integers</a:t>
            </a:r>
            <a:r>
              <a:rPr lang="en-US" altLang="en-US" sz="1800" dirty="0">
                <a:solidFill>
                  <a:srgbClr val="EA157A"/>
                </a:solidFill>
                <a:sym typeface="Courier" charset="0"/>
              </a:rPr>
              <a:t>								</a:t>
            </a:r>
            <a:r>
              <a:rPr lang="en-US" altLang="en-US" sz="1800" dirty="0" err="1">
                <a:solidFill>
                  <a:srgbClr val="EA157A"/>
                </a:solidFill>
                <a:ea typeface="Courier" charset="0"/>
                <a:cs typeface="Courier" charset="0"/>
                <a:sym typeface="Courier" charset="0"/>
              </a:rPr>
              <a:t>goto</a:t>
            </a:r>
            <a:r>
              <a:rPr lang="en-US" altLang="en-US" sz="1800" dirty="0">
                <a:solidFill>
                  <a:srgbClr val="EA157A"/>
                </a:solidFill>
                <a:ea typeface="Courier" charset="0"/>
                <a:cs typeface="Courier" charset="0"/>
                <a:sym typeface="Courier" charset="0"/>
              </a:rPr>
              <a:t> label;</a:t>
            </a:r>
            <a:r>
              <a:rPr lang="en-US" altLang="en-US" sz="1800" dirty="0">
                <a:latin typeface="+mj-lt"/>
                <a:ea typeface="Lucida Grande" charset="0"/>
                <a:cs typeface="Lucida Grande" charset="0"/>
                <a:sym typeface="Lucida Grande" charset="0"/>
              </a:rPr>
              <a:t>	</a:t>
            </a:r>
            <a:endParaRPr lang="en-US" altLang="en-US" sz="1800" dirty="0">
              <a:latin typeface="+mj-lt"/>
              <a:sym typeface="Lucida Grande" charset="0"/>
            </a:endParaRPr>
          </a:p>
        </p:txBody>
      </p:sp>
      <p:sp>
        <p:nvSpPr>
          <p:cNvPr id="2" name="Slide Number Placeholder 1">
            <a:extLst>
              <a:ext uri="{FF2B5EF4-FFF2-40B4-BE49-F238E27FC236}">
                <a16:creationId xmlns:a16="http://schemas.microsoft.com/office/drawing/2014/main" id="{5A89A970-3C8C-9144-8E70-7BFD0E47D987}"/>
              </a:ext>
            </a:extLst>
          </p:cNvPr>
          <p:cNvSpPr>
            <a:spLocks noGrp="1"/>
          </p:cNvSpPr>
          <p:nvPr>
            <p:ph type="sldNum" sz="quarter" idx="10"/>
          </p:nvPr>
        </p:nvSpPr>
        <p:spPr/>
        <p:txBody>
          <a:bodyPr/>
          <a:lstStyle/>
          <a:p>
            <a:fld id="{2D011864-6A66-40DB-AE45-3F49E206A411}" type="slidenum">
              <a:rPr lang="en-US" smtClean="0"/>
              <a:t>46</a:t>
            </a:fld>
            <a:endParaRPr lang="en-US"/>
          </a:p>
        </p:txBody>
      </p:sp>
    </p:spTree>
    <p:extLst>
      <p:ext uri="{BB962C8B-B14F-4D97-AF65-F5344CB8AC3E}">
        <p14:creationId xmlns:p14="http://schemas.microsoft.com/office/powerpoint/2010/main" val="2730883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 Loop Mapped to RISC-V Assembly</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2000" dirty="0" err="1">
                <a:latin typeface="Courier"/>
                <a:cs typeface="Courier"/>
              </a:rPr>
              <a:t>int</a:t>
            </a:r>
            <a:r>
              <a:rPr lang="en-US" sz="2000" dirty="0">
                <a:latin typeface="Courier"/>
                <a:cs typeface="Courier"/>
              </a:rPr>
              <a:t> </a:t>
            </a:r>
            <a:r>
              <a:rPr lang="en-US" sz="2000" dirty="0">
                <a:solidFill>
                  <a:srgbClr val="7030A0"/>
                </a:solidFill>
                <a:latin typeface="Courier"/>
                <a:cs typeface="Courier"/>
              </a:rPr>
              <a:t>A</a:t>
            </a:r>
            <a:r>
              <a:rPr lang="en-US" sz="2000" dirty="0">
                <a:latin typeface="Courier"/>
                <a:cs typeface="Courier"/>
              </a:rPr>
              <a:t>[20];</a:t>
            </a:r>
          </a:p>
          <a:p>
            <a:pPr marL="0" indent="0">
              <a:buNone/>
            </a:pPr>
            <a:r>
              <a:rPr lang="en-US" sz="2000" dirty="0" err="1">
                <a:latin typeface="Courier"/>
                <a:cs typeface="Courier"/>
              </a:rPr>
              <a:t>int</a:t>
            </a:r>
            <a:r>
              <a:rPr lang="en-US" sz="2000" dirty="0">
                <a:latin typeface="Courier"/>
                <a:cs typeface="Courier"/>
              </a:rPr>
              <a:t> </a:t>
            </a:r>
            <a:r>
              <a:rPr lang="en-US" sz="2000" dirty="0">
                <a:solidFill>
                  <a:srgbClr val="00B050"/>
                </a:solidFill>
                <a:latin typeface="Courier"/>
                <a:cs typeface="Courier"/>
              </a:rPr>
              <a:t>sum</a:t>
            </a:r>
            <a:r>
              <a:rPr lang="en-US" sz="2000" dirty="0">
                <a:latin typeface="Courier"/>
                <a:cs typeface="Courier"/>
              </a:rPr>
              <a:t> = 0;</a:t>
            </a:r>
          </a:p>
          <a:p>
            <a:pPr marL="0" indent="0">
              <a:buNone/>
            </a:pPr>
            <a:r>
              <a:rPr lang="en-US" sz="2000" dirty="0">
                <a:latin typeface="Courier"/>
                <a:cs typeface="Courier"/>
              </a:rPr>
              <a:t>for (</a:t>
            </a:r>
            <a:r>
              <a:rPr lang="en-US" sz="2000" dirty="0" err="1">
                <a:latin typeface="Courier"/>
                <a:cs typeface="Courier"/>
              </a:rPr>
              <a:t>int</a:t>
            </a:r>
            <a:r>
              <a:rPr lang="en-US" sz="2000" dirty="0">
                <a:latin typeface="Courier"/>
                <a:cs typeface="Courier"/>
              </a:rPr>
              <a:t> </a:t>
            </a:r>
            <a:r>
              <a:rPr lang="en-US" sz="2000" dirty="0" err="1">
                <a:solidFill>
                  <a:srgbClr val="FF0000"/>
                </a:solidFill>
                <a:latin typeface="Courier"/>
                <a:cs typeface="Courier"/>
              </a:rPr>
              <a:t>i</a:t>
            </a:r>
            <a:r>
              <a:rPr lang="en-US" sz="2000" dirty="0">
                <a:latin typeface="Courier"/>
                <a:cs typeface="Courier"/>
              </a:rPr>
              <a:t>=0; </a:t>
            </a:r>
            <a:r>
              <a:rPr lang="en-US" sz="2000" dirty="0" err="1">
                <a:solidFill>
                  <a:srgbClr val="FF0000"/>
                </a:solidFill>
                <a:latin typeface="Courier"/>
                <a:cs typeface="Courier"/>
              </a:rPr>
              <a:t>i</a:t>
            </a:r>
            <a:r>
              <a:rPr lang="en-US" sz="2000" dirty="0">
                <a:latin typeface="Courier"/>
                <a:cs typeface="Courier"/>
              </a:rPr>
              <a:t> &lt; </a:t>
            </a:r>
            <a:r>
              <a:rPr lang="en-US" sz="2000" dirty="0">
                <a:solidFill>
                  <a:srgbClr val="0926B7"/>
                </a:solidFill>
                <a:latin typeface="Courier"/>
                <a:cs typeface="Courier"/>
              </a:rPr>
              <a:t>20</a:t>
            </a:r>
            <a:r>
              <a:rPr lang="en-US" sz="2000" dirty="0">
                <a:latin typeface="Courier"/>
                <a:cs typeface="Courier"/>
              </a:rPr>
              <a:t>; </a:t>
            </a:r>
            <a:r>
              <a:rPr lang="en-US" sz="2000" dirty="0" err="1">
                <a:solidFill>
                  <a:srgbClr val="FF0000"/>
                </a:solidFill>
                <a:latin typeface="Courier"/>
                <a:cs typeface="Courier"/>
              </a:rPr>
              <a:t>i</a:t>
            </a:r>
            <a:r>
              <a:rPr lang="en-US" sz="2000" dirty="0">
                <a:latin typeface="Courier"/>
                <a:cs typeface="Courier"/>
              </a:rPr>
              <a:t>++)</a:t>
            </a:r>
            <a:endParaRPr lang="en-US" sz="1600" dirty="0">
              <a:latin typeface="Courier"/>
              <a:cs typeface="Courier"/>
            </a:endParaRPr>
          </a:p>
          <a:p>
            <a:pPr marL="0" indent="0">
              <a:buNone/>
            </a:pPr>
            <a:r>
              <a:rPr lang="en-US" sz="2000" dirty="0">
                <a:latin typeface="Courier"/>
                <a:cs typeface="Courier"/>
              </a:rPr>
              <a:t>    </a:t>
            </a:r>
            <a:r>
              <a:rPr lang="en-US" sz="2000" dirty="0">
                <a:solidFill>
                  <a:srgbClr val="00B050"/>
                </a:solidFill>
                <a:latin typeface="Courier"/>
                <a:cs typeface="Courier"/>
              </a:rPr>
              <a:t>sum</a:t>
            </a:r>
            <a:r>
              <a:rPr lang="en-US" sz="2000" dirty="0">
                <a:latin typeface="Courier"/>
                <a:cs typeface="Courier"/>
              </a:rPr>
              <a:t> +=  </a:t>
            </a:r>
            <a:r>
              <a:rPr lang="en-US" sz="2000" dirty="0">
                <a:solidFill>
                  <a:srgbClr val="00B0F0"/>
                </a:solidFill>
                <a:latin typeface="Courier"/>
                <a:cs typeface="Courier"/>
              </a:rPr>
              <a:t>A[</a:t>
            </a:r>
            <a:r>
              <a:rPr lang="en-US" sz="2000" dirty="0" err="1">
                <a:solidFill>
                  <a:srgbClr val="FF0000"/>
                </a:solidFill>
                <a:latin typeface="Courier"/>
                <a:cs typeface="Courier"/>
              </a:rPr>
              <a:t>i</a:t>
            </a:r>
            <a:r>
              <a:rPr lang="en-US" sz="2000" dirty="0">
                <a:solidFill>
                  <a:srgbClr val="00B0F0"/>
                </a:solidFill>
                <a:latin typeface="Courier"/>
                <a:cs typeface="Courier"/>
              </a:rPr>
              <a:t>]</a:t>
            </a:r>
            <a:r>
              <a:rPr lang="en-US" sz="2000" dirty="0">
                <a:latin typeface="Courier"/>
                <a:cs typeface="Courier"/>
              </a:rPr>
              <a:t>;</a:t>
            </a:r>
          </a:p>
          <a:p>
            <a:pPr marL="0" indent="0">
              <a:buNone/>
            </a:pPr>
            <a:endParaRPr lang="en-US" b="1" dirty="0">
              <a:latin typeface="Courier"/>
              <a:cs typeface="Courier"/>
            </a:endParaRPr>
          </a:p>
        </p:txBody>
      </p:sp>
      <p:sp>
        <p:nvSpPr>
          <p:cNvPr id="5" name="Content Placeholder 4"/>
          <p:cNvSpPr>
            <a:spLocks noGrp="1"/>
          </p:cNvSpPr>
          <p:nvPr>
            <p:ph sz="half" idx="2"/>
          </p:nvPr>
        </p:nvSpPr>
        <p:spPr>
          <a:xfrm>
            <a:off x="4455960" y="2072256"/>
            <a:ext cx="4389120" cy="3594500"/>
          </a:xfrm>
        </p:spPr>
        <p:txBody>
          <a:bodyPr>
            <a:normAutofit fontScale="92500" lnSpcReduction="20000"/>
          </a:bodyPr>
          <a:lstStyle/>
          <a:p>
            <a:pPr marL="0" indent="0">
              <a:buNone/>
            </a:pPr>
            <a:r>
              <a:rPr lang="en-US" sz="2000" dirty="0">
                <a:latin typeface="Courier"/>
                <a:cs typeface="Courier"/>
              </a:rPr>
              <a:t>  add </a:t>
            </a:r>
            <a:r>
              <a:rPr lang="en-US" sz="2000" dirty="0">
                <a:solidFill>
                  <a:srgbClr val="FFC000"/>
                </a:solidFill>
                <a:latin typeface="Courier"/>
                <a:cs typeface="Courier"/>
              </a:rPr>
              <a:t>x9</a:t>
            </a:r>
            <a:r>
              <a:rPr lang="en-US" sz="2000" dirty="0">
                <a:latin typeface="Courier"/>
                <a:cs typeface="Courier"/>
              </a:rPr>
              <a:t>, </a:t>
            </a:r>
            <a:r>
              <a:rPr lang="en-US" sz="2000" dirty="0">
                <a:solidFill>
                  <a:srgbClr val="7030A0"/>
                </a:solidFill>
                <a:latin typeface="Courier"/>
                <a:cs typeface="Courier"/>
              </a:rPr>
              <a:t>x8</a:t>
            </a:r>
            <a:r>
              <a:rPr lang="en-US" sz="2000" dirty="0">
                <a:latin typeface="Courier"/>
                <a:cs typeface="Courier"/>
              </a:rPr>
              <a:t>, x0  </a:t>
            </a:r>
            <a:r>
              <a:rPr lang="en-US" sz="2000" dirty="0">
                <a:solidFill>
                  <a:schemeClr val="bg1">
                    <a:lumMod val="50000"/>
                  </a:schemeClr>
                </a:solidFill>
                <a:latin typeface="Courier"/>
                <a:cs typeface="Courier"/>
              </a:rPr>
              <a:t># </a:t>
            </a:r>
            <a:r>
              <a:rPr lang="en-US" sz="2000" dirty="0">
                <a:solidFill>
                  <a:srgbClr val="FFC000"/>
                </a:solidFill>
                <a:latin typeface="Courier"/>
                <a:cs typeface="Courier"/>
              </a:rPr>
              <a:t>x9</a:t>
            </a:r>
            <a:r>
              <a:rPr lang="en-US" sz="2000" dirty="0">
                <a:solidFill>
                  <a:schemeClr val="bg1">
                    <a:lumMod val="50000"/>
                  </a:schemeClr>
                </a:solidFill>
                <a:latin typeface="Courier"/>
                <a:cs typeface="Courier"/>
              </a:rPr>
              <a:t>=&amp;A[0]</a:t>
            </a:r>
          </a:p>
          <a:p>
            <a:pPr marL="0" indent="0">
              <a:buNone/>
            </a:pPr>
            <a:r>
              <a:rPr lang="en-US" sz="2000" dirty="0">
                <a:latin typeface="Courier"/>
                <a:cs typeface="Courier"/>
              </a:rPr>
              <a:t>  add </a:t>
            </a:r>
            <a:r>
              <a:rPr lang="en-US" sz="2000" dirty="0">
                <a:solidFill>
                  <a:srgbClr val="00B050"/>
                </a:solidFill>
                <a:latin typeface="Courier"/>
                <a:cs typeface="Courier"/>
              </a:rPr>
              <a:t>x10</a:t>
            </a:r>
            <a:r>
              <a:rPr lang="en-US" sz="2000" dirty="0">
                <a:latin typeface="Courier"/>
                <a:cs typeface="Courier"/>
              </a:rPr>
              <a:t>, x0, x0 </a:t>
            </a:r>
            <a:r>
              <a:rPr lang="en-US" sz="2000" dirty="0">
                <a:solidFill>
                  <a:schemeClr val="bg1">
                    <a:lumMod val="50000"/>
                  </a:schemeClr>
                </a:solidFill>
                <a:latin typeface="Courier"/>
                <a:cs typeface="Courier"/>
              </a:rPr>
              <a:t># </a:t>
            </a:r>
            <a:r>
              <a:rPr lang="en-US" sz="2000" dirty="0">
                <a:solidFill>
                  <a:srgbClr val="00B050"/>
                </a:solidFill>
                <a:latin typeface="Courier"/>
                <a:cs typeface="Courier"/>
              </a:rPr>
              <a:t>sum</a:t>
            </a:r>
            <a:r>
              <a:rPr lang="en-US" sz="2000" dirty="0">
                <a:solidFill>
                  <a:schemeClr val="bg1">
                    <a:lumMod val="50000"/>
                  </a:schemeClr>
                </a:solidFill>
                <a:latin typeface="Courier"/>
                <a:cs typeface="Courier"/>
              </a:rPr>
              <a:t>=0</a:t>
            </a:r>
          </a:p>
          <a:p>
            <a:pPr marL="0" indent="0">
              <a:buNone/>
            </a:pPr>
            <a:r>
              <a:rPr lang="en-US" sz="2000" dirty="0">
                <a:latin typeface="Courier"/>
                <a:cs typeface="Courier"/>
              </a:rPr>
              <a:t>  add </a:t>
            </a:r>
            <a:r>
              <a:rPr lang="en-US" sz="2000" dirty="0">
                <a:solidFill>
                  <a:srgbClr val="FF0000"/>
                </a:solidFill>
                <a:latin typeface="Courier"/>
                <a:cs typeface="Courier"/>
              </a:rPr>
              <a:t>x11</a:t>
            </a:r>
            <a:r>
              <a:rPr lang="en-US" sz="2000" dirty="0">
                <a:latin typeface="Courier"/>
                <a:cs typeface="Courier"/>
              </a:rPr>
              <a:t>, x0, x0 </a:t>
            </a:r>
            <a:r>
              <a:rPr lang="en-US" sz="2000" dirty="0">
                <a:solidFill>
                  <a:schemeClr val="bg1">
                    <a:lumMod val="50000"/>
                  </a:schemeClr>
                </a:solidFill>
                <a:latin typeface="Courier"/>
                <a:cs typeface="Courier"/>
              </a:rPr>
              <a:t># </a:t>
            </a:r>
            <a:r>
              <a:rPr lang="en-US" sz="2000" dirty="0" err="1">
                <a:solidFill>
                  <a:srgbClr val="FF0000"/>
                </a:solidFill>
                <a:latin typeface="Courier"/>
                <a:cs typeface="Courier"/>
              </a:rPr>
              <a:t>i</a:t>
            </a:r>
            <a:r>
              <a:rPr lang="en-US" sz="2000" dirty="0">
                <a:solidFill>
                  <a:schemeClr val="bg1">
                    <a:lumMod val="50000"/>
                  </a:schemeClr>
                </a:solidFill>
                <a:latin typeface="Courier"/>
                <a:cs typeface="Courier"/>
              </a:rPr>
              <a:t>=0</a:t>
            </a:r>
          </a:p>
          <a:p>
            <a:pPr marL="0" indent="0">
              <a:buNone/>
            </a:pPr>
            <a:r>
              <a:rPr lang="en-US" sz="2000" dirty="0">
                <a:latin typeface="Courier"/>
                <a:cs typeface="Courier"/>
              </a:rPr>
              <a:t>  </a:t>
            </a:r>
            <a:r>
              <a:rPr lang="en-US" sz="2000" dirty="0" err="1">
                <a:latin typeface="Courier"/>
                <a:cs typeface="Courier"/>
              </a:rPr>
              <a:t>addi</a:t>
            </a:r>
            <a:r>
              <a:rPr lang="en-US" sz="2000" dirty="0">
                <a:latin typeface="Courier"/>
                <a:cs typeface="Courier"/>
              </a:rPr>
              <a:t> </a:t>
            </a:r>
            <a:r>
              <a:rPr lang="en-US" sz="2000" dirty="0">
                <a:solidFill>
                  <a:srgbClr val="0926B7"/>
                </a:solidFill>
                <a:latin typeface="Courier"/>
                <a:cs typeface="Courier"/>
              </a:rPr>
              <a:t>x13</a:t>
            </a:r>
            <a:r>
              <a:rPr lang="en-US" sz="2000" dirty="0">
                <a:latin typeface="Courier"/>
                <a:cs typeface="Courier"/>
              </a:rPr>
              <a:t>,x0, 20 </a:t>
            </a:r>
            <a:r>
              <a:rPr lang="en-US" sz="2000" dirty="0">
                <a:solidFill>
                  <a:schemeClr val="bg1">
                    <a:lumMod val="50000"/>
                  </a:schemeClr>
                </a:solidFill>
                <a:latin typeface="Courier"/>
                <a:cs typeface="Courier"/>
              </a:rPr>
              <a:t># </a:t>
            </a:r>
            <a:r>
              <a:rPr lang="en-US" sz="2000" dirty="0">
                <a:solidFill>
                  <a:srgbClr val="0926B7"/>
                </a:solidFill>
                <a:latin typeface="Courier"/>
                <a:cs typeface="Courier"/>
              </a:rPr>
              <a:t>x13</a:t>
            </a:r>
            <a:r>
              <a:rPr lang="en-US" sz="2000" dirty="0">
                <a:solidFill>
                  <a:schemeClr val="bg1">
                    <a:lumMod val="50000"/>
                  </a:schemeClr>
                </a:solidFill>
                <a:latin typeface="Courier"/>
                <a:cs typeface="Courier"/>
              </a:rPr>
              <a:t>=20</a:t>
            </a:r>
          </a:p>
          <a:p>
            <a:pPr marL="0" indent="0">
              <a:buNone/>
            </a:pPr>
            <a:r>
              <a:rPr lang="en-US" sz="2000" dirty="0">
                <a:solidFill>
                  <a:srgbClr val="C00000"/>
                </a:solidFill>
                <a:latin typeface="Courier"/>
                <a:cs typeface="Courier"/>
              </a:rPr>
              <a:t>Loop</a:t>
            </a:r>
            <a:r>
              <a:rPr lang="en-US" sz="2000" dirty="0">
                <a:latin typeface="Courier"/>
                <a:cs typeface="Courier"/>
              </a:rPr>
              <a:t>:</a:t>
            </a:r>
          </a:p>
          <a:p>
            <a:pPr marL="0" indent="0">
              <a:buNone/>
            </a:pPr>
            <a:r>
              <a:rPr lang="en-US" sz="2000" dirty="0">
                <a:latin typeface="Courier"/>
                <a:cs typeface="Courier"/>
              </a:rPr>
              <a:t>  </a:t>
            </a:r>
            <a:r>
              <a:rPr lang="en-US" sz="2000" dirty="0" err="1">
                <a:latin typeface="Courier"/>
                <a:cs typeface="Courier"/>
              </a:rPr>
              <a:t>bge</a:t>
            </a:r>
            <a:r>
              <a:rPr lang="en-US" sz="2000" dirty="0">
                <a:latin typeface="Courier"/>
                <a:cs typeface="Courier"/>
              </a:rPr>
              <a:t> </a:t>
            </a:r>
            <a:r>
              <a:rPr lang="en-US" sz="2000" dirty="0">
                <a:solidFill>
                  <a:srgbClr val="FF0000"/>
                </a:solidFill>
                <a:latin typeface="Courier"/>
                <a:cs typeface="Courier"/>
              </a:rPr>
              <a:t>x11</a:t>
            </a:r>
            <a:r>
              <a:rPr lang="en-US" sz="2000" dirty="0">
                <a:latin typeface="Courier"/>
                <a:cs typeface="Courier"/>
              </a:rPr>
              <a:t>,</a:t>
            </a:r>
            <a:r>
              <a:rPr lang="en-US" sz="2000" dirty="0">
                <a:solidFill>
                  <a:srgbClr val="0926B7"/>
                </a:solidFill>
                <a:latin typeface="Courier"/>
                <a:cs typeface="Courier"/>
              </a:rPr>
              <a:t>x13</a:t>
            </a:r>
            <a:r>
              <a:rPr lang="en-US" sz="2000" dirty="0">
                <a:latin typeface="Courier"/>
                <a:cs typeface="Courier"/>
              </a:rPr>
              <a:t>,Done</a:t>
            </a:r>
          </a:p>
          <a:p>
            <a:pPr marL="0" indent="0">
              <a:buNone/>
            </a:pPr>
            <a:r>
              <a:rPr lang="en-US" sz="2000" dirty="0">
                <a:latin typeface="Courier"/>
                <a:cs typeface="Courier"/>
              </a:rPr>
              <a:t>  </a:t>
            </a:r>
            <a:r>
              <a:rPr lang="en-US" sz="2000" dirty="0" err="1">
                <a:latin typeface="Courier"/>
                <a:cs typeface="Courier"/>
              </a:rPr>
              <a:t>lw</a:t>
            </a:r>
            <a:r>
              <a:rPr lang="en-US" sz="2000" dirty="0">
                <a:latin typeface="Courier"/>
                <a:cs typeface="Courier"/>
              </a:rPr>
              <a:t> </a:t>
            </a:r>
            <a:r>
              <a:rPr lang="en-US" sz="2000" dirty="0">
                <a:solidFill>
                  <a:srgbClr val="00B0F0"/>
                </a:solidFill>
                <a:latin typeface="Courier"/>
                <a:cs typeface="Courier"/>
              </a:rPr>
              <a:t>x12</a:t>
            </a:r>
            <a:r>
              <a:rPr lang="en-US" sz="2000" dirty="0">
                <a:latin typeface="Courier"/>
                <a:cs typeface="Courier"/>
              </a:rPr>
              <a:t>, 0(</a:t>
            </a:r>
            <a:r>
              <a:rPr lang="en-US" sz="2000" dirty="0">
                <a:solidFill>
                  <a:srgbClr val="FFC000"/>
                </a:solidFill>
                <a:latin typeface="Courier"/>
                <a:cs typeface="Courier"/>
              </a:rPr>
              <a:t>x9</a:t>
            </a:r>
            <a:r>
              <a:rPr lang="en-US" sz="2000" dirty="0">
                <a:latin typeface="Courier"/>
                <a:cs typeface="Courier"/>
              </a:rPr>
              <a:t>)   </a:t>
            </a:r>
            <a:r>
              <a:rPr lang="en-US" sz="2000" dirty="0">
                <a:solidFill>
                  <a:schemeClr val="bg1">
                    <a:lumMod val="50000"/>
                  </a:schemeClr>
                </a:solidFill>
                <a:latin typeface="Courier"/>
                <a:cs typeface="Courier"/>
              </a:rPr>
              <a:t># </a:t>
            </a:r>
            <a:r>
              <a:rPr lang="en-US" sz="2000" dirty="0">
                <a:solidFill>
                  <a:srgbClr val="00B0F0"/>
                </a:solidFill>
                <a:latin typeface="Courier"/>
                <a:cs typeface="Courier"/>
              </a:rPr>
              <a:t>x12</a:t>
            </a:r>
            <a:r>
              <a:rPr lang="en-US" sz="2000" dirty="0">
                <a:solidFill>
                  <a:schemeClr val="bg1">
                    <a:lumMod val="50000"/>
                  </a:schemeClr>
                </a:solidFill>
                <a:latin typeface="Courier"/>
                <a:cs typeface="Courier"/>
              </a:rPr>
              <a:t>=A[</a:t>
            </a:r>
            <a:r>
              <a:rPr lang="en-US" sz="2000" dirty="0" err="1">
                <a:solidFill>
                  <a:schemeClr val="bg1">
                    <a:lumMod val="50000"/>
                  </a:schemeClr>
                </a:solidFill>
                <a:latin typeface="Courier"/>
                <a:cs typeface="Courier"/>
              </a:rPr>
              <a:t>i</a:t>
            </a:r>
            <a:r>
              <a:rPr lang="en-US" sz="2000" dirty="0">
                <a:solidFill>
                  <a:schemeClr val="bg1">
                    <a:lumMod val="50000"/>
                  </a:schemeClr>
                </a:solidFill>
                <a:latin typeface="Courier"/>
                <a:cs typeface="Courier"/>
              </a:rPr>
              <a:t>]</a:t>
            </a:r>
          </a:p>
          <a:p>
            <a:pPr marL="0" indent="0">
              <a:buNone/>
            </a:pPr>
            <a:r>
              <a:rPr lang="en-US" sz="2000" dirty="0">
                <a:latin typeface="Courier"/>
                <a:cs typeface="Courier"/>
              </a:rPr>
              <a:t>  add </a:t>
            </a:r>
            <a:r>
              <a:rPr lang="en-US" sz="2000" dirty="0">
                <a:solidFill>
                  <a:srgbClr val="00B050"/>
                </a:solidFill>
                <a:latin typeface="Courier"/>
                <a:cs typeface="Courier"/>
              </a:rPr>
              <a:t>x10</a:t>
            </a:r>
            <a:r>
              <a:rPr lang="en-US" sz="2000" dirty="0">
                <a:latin typeface="Courier"/>
                <a:cs typeface="Courier"/>
              </a:rPr>
              <a:t>,</a:t>
            </a:r>
            <a:r>
              <a:rPr lang="en-US" sz="2000" dirty="0">
                <a:solidFill>
                  <a:srgbClr val="00B050"/>
                </a:solidFill>
                <a:latin typeface="Courier"/>
                <a:cs typeface="Courier"/>
              </a:rPr>
              <a:t>x10</a:t>
            </a:r>
            <a:r>
              <a:rPr lang="en-US" sz="2000" dirty="0">
                <a:latin typeface="Courier"/>
                <a:cs typeface="Courier"/>
              </a:rPr>
              <a:t>,</a:t>
            </a:r>
            <a:r>
              <a:rPr lang="en-US" sz="2000" dirty="0">
                <a:solidFill>
                  <a:srgbClr val="00B0F0"/>
                </a:solidFill>
                <a:latin typeface="Courier"/>
                <a:cs typeface="Courier"/>
              </a:rPr>
              <a:t>x12</a:t>
            </a:r>
            <a:r>
              <a:rPr lang="en-US" sz="2000" dirty="0">
                <a:latin typeface="Courier"/>
                <a:cs typeface="Courier"/>
              </a:rPr>
              <a:t> </a:t>
            </a:r>
            <a:r>
              <a:rPr lang="en-US" sz="2000" dirty="0">
                <a:solidFill>
                  <a:schemeClr val="bg1">
                    <a:lumMod val="50000"/>
                  </a:schemeClr>
                </a:solidFill>
                <a:latin typeface="Courier"/>
                <a:cs typeface="Courier"/>
              </a:rPr>
              <a:t># </a:t>
            </a:r>
            <a:r>
              <a:rPr lang="en-US" sz="2000" dirty="0">
                <a:solidFill>
                  <a:srgbClr val="00B050"/>
                </a:solidFill>
                <a:latin typeface="Courier"/>
                <a:cs typeface="Courier"/>
              </a:rPr>
              <a:t>sum</a:t>
            </a:r>
            <a:r>
              <a:rPr lang="en-US" sz="2000" dirty="0">
                <a:solidFill>
                  <a:schemeClr val="bg1">
                    <a:lumMod val="50000"/>
                  </a:schemeClr>
                </a:solidFill>
                <a:latin typeface="Courier"/>
                <a:cs typeface="Courier"/>
              </a:rPr>
              <a:t>+=</a:t>
            </a:r>
          </a:p>
          <a:p>
            <a:pPr marL="0" indent="0">
              <a:buNone/>
            </a:pPr>
            <a:r>
              <a:rPr lang="en-US" sz="2000" dirty="0">
                <a:latin typeface="Courier"/>
                <a:cs typeface="Courier"/>
              </a:rPr>
              <a:t>  </a:t>
            </a:r>
            <a:r>
              <a:rPr lang="en-US" sz="2000" dirty="0" err="1">
                <a:latin typeface="Courier"/>
                <a:cs typeface="Courier"/>
              </a:rPr>
              <a:t>addi</a:t>
            </a:r>
            <a:r>
              <a:rPr lang="en-US" sz="2000" dirty="0">
                <a:latin typeface="Courier"/>
                <a:cs typeface="Courier"/>
              </a:rPr>
              <a:t> </a:t>
            </a:r>
            <a:r>
              <a:rPr lang="en-US" sz="2000" dirty="0">
                <a:solidFill>
                  <a:srgbClr val="FFC000"/>
                </a:solidFill>
                <a:latin typeface="Courier"/>
                <a:cs typeface="Courier"/>
              </a:rPr>
              <a:t>x9</a:t>
            </a:r>
            <a:r>
              <a:rPr lang="en-US" sz="2000" dirty="0">
                <a:latin typeface="Courier"/>
                <a:cs typeface="Courier"/>
              </a:rPr>
              <a:t>,</a:t>
            </a:r>
            <a:r>
              <a:rPr lang="en-US" sz="2000" dirty="0">
                <a:solidFill>
                  <a:srgbClr val="FFC000"/>
                </a:solidFill>
                <a:latin typeface="Courier"/>
                <a:cs typeface="Courier"/>
              </a:rPr>
              <a:t> x9</a:t>
            </a:r>
            <a:r>
              <a:rPr lang="en-US" sz="2000" dirty="0">
                <a:latin typeface="Courier"/>
                <a:cs typeface="Courier"/>
              </a:rPr>
              <a:t>,4   </a:t>
            </a:r>
            <a:r>
              <a:rPr lang="en-US" sz="2000" dirty="0">
                <a:solidFill>
                  <a:schemeClr val="bg1">
                    <a:lumMod val="50000"/>
                  </a:schemeClr>
                </a:solidFill>
                <a:latin typeface="Courier"/>
                <a:cs typeface="Courier"/>
              </a:rPr>
              <a:t># &amp;A[i+1]</a:t>
            </a:r>
          </a:p>
          <a:p>
            <a:pPr marL="0" indent="0">
              <a:buNone/>
            </a:pPr>
            <a:r>
              <a:rPr lang="en-US" sz="2000" dirty="0">
                <a:latin typeface="Courier"/>
                <a:cs typeface="Courier"/>
              </a:rPr>
              <a:t>  </a:t>
            </a:r>
            <a:r>
              <a:rPr lang="en-US" sz="2000" dirty="0" err="1">
                <a:latin typeface="Courier"/>
                <a:cs typeface="Courier"/>
              </a:rPr>
              <a:t>addi</a:t>
            </a:r>
            <a:r>
              <a:rPr lang="en-US" sz="2000" dirty="0">
                <a:latin typeface="Courier"/>
                <a:cs typeface="Courier"/>
              </a:rPr>
              <a:t> </a:t>
            </a:r>
            <a:r>
              <a:rPr lang="en-US" sz="2000" dirty="0">
                <a:solidFill>
                  <a:srgbClr val="FF0000"/>
                </a:solidFill>
                <a:latin typeface="Courier"/>
                <a:cs typeface="Courier"/>
              </a:rPr>
              <a:t>x11</a:t>
            </a:r>
            <a:r>
              <a:rPr lang="en-US" sz="2000" dirty="0">
                <a:latin typeface="Courier"/>
                <a:cs typeface="Courier"/>
              </a:rPr>
              <a:t>,</a:t>
            </a:r>
            <a:r>
              <a:rPr lang="en-US" sz="2000" dirty="0">
                <a:solidFill>
                  <a:srgbClr val="FF0000"/>
                </a:solidFill>
                <a:latin typeface="Courier"/>
                <a:cs typeface="Courier"/>
              </a:rPr>
              <a:t>x11</a:t>
            </a:r>
            <a:r>
              <a:rPr lang="en-US" sz="2000" dirty="0">
                <a:latin typeface="Courier"/>
                <a:cs typeface="Courier"/>
              </a:rPr>
              <a:t>,1  </a:t>
            </a:r>
            <a:r>
              <a:rPr lang="en-US" sz="2000" dirty="0">
                <a:solidFill>
                  <a:schemeClr val="bg1">
                    <a:lumMod val="50000"/>
                  </a:schemeClr>
                </a:solidFill>
                <a:latin typeface="Courier"/>
                <a:cs typeface="Courier"/>
              </a:rPr>
              <a:t># </a:t>
            </a:r>
            <a:r>
              <a:rPr lang="en-US" sz="2000" dirty="0" err="1">
                <a:solidFill>
                  <a:srgbClr val="FF0000"/>
                </a:solidFill>
                <a:latin typeface="Courier"/>
                <a:cs typeface="Courier"/>
              </a:rPr>
              <a:t>i</a:t>
            </a:r>
            <a:r>
              <a:rPr lang="en-US" sz="2000" dirty="0">
                <a:solidFill>
                  <a:schemeClr val="bg1">
                    <a:lumMod val="50000"/>
                  </a:schemeClr>
                </a:solidFill>
                <a:latin typeface="Courier"/>
                <a:cs typeface="Courier"/>
              </a:rPr>
              <a:t>++</a:t>
            </a:r>
          </a:p>
          <a:p>
            <a:pPr marL="0" indent="0">
              <a:buNone/>
            </a:pPr>
            <a:r>
              <a:rPr lang="en-US" sz="2000" dirty="0">
                <a:latin typeface="Courier"/>
                <a:cs typeface="Courier"/>
              </a:rPr>
              <a:t>  j </a:t>
            </a:r>
            <a:r>
              <a:rPr lang="en-US" sz="2000" dirty="0">
                <a:solidFill>
                  <a:srgbClr val="C00000"/>
                </a:solidFill>
                <a:latin typeface="Courier"/>
                <a:cs typeface="Courier"/>
              </a:rPr>
              <a:t>Loop</a:t>
            </a:r>
          </a:p>
          <a:p>
            <a:pPr marL="0" indent="0">
              <a:buNone/>
            </a:pPr>
            <a:r>
              <a:rPr lang="en-US" sz="2000" dirty="0">
                <a:latin typeface="Courier"/>
                <a:cs typeface="Courier"/>
              </a:rPr>
              <a:t>Done:  </a:t>
            </a:r>
          </a:p>
          <a:p>
            <a:pPr marL="0" indent="0">
              <a:buNone/>
            </a:pPr>
            <a:endParaRPr lang="en-US" sz="2000" dirty="0">
              <a:solidFill>
                <a:schemeClr val="bg1">
                  <a:lumMod val="50000"/>
                </a:schemeClr>
              </a:solidFill>
              <a:latin typeface="Courier"/>
              <a:cs typeface="Courier"/>
            </a:endParaRPr>
          </a:p>
        </p:txBody>
      </p:sp>
      <p:sp>
        <p:nvSpPr>
          <p:cNvPr id="4" name="Slide Number Placeholder 3"/>
          <p:cNvSpPr>
            <a:spLocks noGrp="1"/>
          </p:cNvSpPr>
          <p:nvPr>
            <p:ph type="sldNum" sz="quarter" idx="12"/>
          </p:nvPr>
        </p:nvSpPr>
        <p:spPr/>
        <p:txBody>
          <a:bodyPr/>
          <a:lstStyle/>
          <a:p>
            <a:fld id="{3CC63E4C-4642-794D-A2FD-70F6B81535F5}" type="slidenum">
              <a:rPr lang="en-US" smtClean="0"/>
              <a:pPr/>
              <a:t>47</a:t>
            </a:fld>
            <a:endParaRPr lang="en-US"/>
          </a:p>
        </p:txBody>
      </p:sp>
    </p:spTree>
    <p:extLst>
      <p:ext uri="{BB962C8B-B14F-4D97-AF65-F5344CB8AC3E}">
        <p14:creationId xmlns:p14="http://schemas.microsoft.com/office/powerpoint/2010/main" val="232882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Rectangle 2"/>
          <p:cNvSpPr>
            <a:spLocks noGrp="1" noChangeArrowheads="1"/>
          </p:cNvSpPr>
          <p:nvPr>
            <p:ph type="title"/>
          </p:nvPr>
        </p:nvSpPr>
        <p:spPr>
          <a:xfrm>
            <a:off x="418011" y="530067"/>
            <a:ext cx="5949554" cy="355997"/>
          </a:xfrm>
        </p:spPr>
        <p:txBody>
          <a:bodyPr>
            <a:normAutofit fontScale="90000"/>
          </a:bodyPr>
          <a:lstStyle/>
          <a:p>
            <a:pPr eaLnBrk="1" hangingPunct="1">
              <a:defRPr/>
            </a:pPr>
            <a:r>
              <a:rPr lang="en-US" dirty="0"/>
              <a:t>“And in Conclusion…”</a:t>
            </a:r>
          </a:p>
        </p:txBody>
      </p:sp>
      <p:sp>
        <p:nvSpPr>
          <p:cNvPr id="61443" name="Rectangle 3"/>
          <p:cNvSpPr>
            <a:spLocks noGrp="1" noChangeArrowheads="1"/>
          </p:cNvSpPr>
          <p:nvPr>
            <p:ph idx="1"/>
          </p:nvPr>
        </p:nvSpPr>
        <p:spPr>
          <a:xfrm>
            <a:off x="418011" y="1714500"/>
            <a:ext cx="8327572" cy="3949304"/>
          </a:xfrm>
        </p:spPr>
        <p:txBody>
          <a:bodyPr/>
          <a:lstStyle/>
          <a:p>
            <a:pPr>
              <a:lnSpc>
                <a:spcPct val="65000"/>
              </a:lnSpc>
              <a:spcAft>
                <a:spcPts val="450"/>
              </a:spcAft>
            </a:pPr>
            <a:r>
              <a:rPr lang="en-US" sz="2100" dirty="0">
                <a:ea typeface="ＭＳ Ｐゴシック" pitchFamily="-65" charset="-128"/>
                <a:cs typeface="ＭＳ Ｐゴシック" pitchFamily="-65" charset="-128"/>
              </a:rPr>
              <a:t>Memory is </a:t>
            </a:r>
            <a:r>
              <a:rPr lang="en-US" sz="2100" dirty="0">
                <a:solidFill>
                  <a:schemeClr val="accent1"/>
                </a:solidFill>
                <a:ea typeface="ＭＳ Ｐゴシック" pitchFamily="-65" charset="-128"/>
                <a:cs typeface="ＭＳ Ｐゴシック" pitchFamily="-65" charset="-128"/>
              </a:rPr>
              <a:t>byte</a:t>
            </a:r>
            <a:r>
              <a:rPr lang="en-US" sz="2100" dirty="0">
                <a:ea typeface="ＭＳ Ｐゴシック" pitchFamily="-65" charset="-128"/>
                <a:cs typeface="ＭＳ Ｐゴシック" pitchFamily="-65" charset="-128"/>
              </a:rPr>
              <a:t>-addressable, but </a:t>
            </a:r>
            <a:r>
              <a:rPr lang="en-US" sz="2100" dirty="0" err="1">
                <a:ea typeface="ＭＳ Ｐゴシック" pitchFamily="-65" charset="-128"/>
                <a:cs typeface="ＭＳ Ｐゴシック" pitchFamily="-65" charset="-128"/>
              </a:rPr>
              <a:t>lw</a:t>
            </a:r>
            <a:r>
              <a:rPr lang="en-US" sz="2100" dirty="0">
                <a:ea typeface="ＭＳ Ｐゴシック" pitchFamily="-65" charset="-128"/>
                <a:cs typeface="ＭＳ Ｐゴシック" pitchFamily="-65" charset="-128"/>
              </a:rPr>
              <a:t> and </a:t>
            </a:r>
            <a:r>
              <a:rPr lang="en-US" sz="2100" dirty="0" err="1">
                <a:ea typeface="ＭＳ Ｐゴシック" pitchFamily="-65" charset="-128"/>
                <a:cs typeface="ＭＳ Ｐゴシック" pitchFamily="-65" charset="-128"/>
              </a:rPr>
              <a:t>sw</a:t>
            </a:r>
            <a:r>
              <a:rPr lang="en-US" sz="2100" dirty="0">
                <a:ea typeface="ＭＳ Ｐゴシック" pitchFamily="-65" charset="-128"/>
                <a:cs typeface="ＭＳ Ｐゴシック" pitchFamily="-65" charset="-128"/>
              </a:rPr>
              <a:t> access one </a:t>
            </a:r>
            <a:r>
              <a:rPr lang="en-US" sz="2100" dirty="0">
                <a:solidFill>
                  <a:schemeClr val="accent1"/>
                </a:solidFill>
                <a:ea typeface="ＭＳ Ｐゴシック" pitchFamily="-65" charset="-128"/>
                <a:cs typeface="ＭＳ Ｐゴシック" pitchFamily="-65" charset="-128"/>
              </a:rPr>
              <a:t>word</a:t>
            </a:r>
            <a:r>
              <a:rPr lang="en-US" sz="2100" dirty="0">
                <a:ea typeface="ＭＳ Ｐゴシック" pitchFamily="-65" charset="-128"/>
                <a:cs typeface="ＭＳ Ｐゴシック" pitchFamily="-65" charset="-128"/>
              </a:rPr>
              <a:t> at a time.</a:t>
            </a:r>
          </a:p>
          <a:p>
            <a:pPr>
              <a:lnSpc>
                <a:spcPct val="65000"/>
              </a:lnSpc>
              <a:spcAft>
                <a:spcPts val="450"/>
              </a:spcAft>
            </a:pPr>
            <a:r>
              <a:rPr lang="en-US" sz="2100" dirty="0">
                <a:ea typeface="ＭＳ Ｐゴシック" pitchFamily="-65" charset="-128"/>
                <a:cs typeface="ＭＳ Ｐゴシック" pitchFamily="-65" charset="-128"/>
              </a:rPr>
              <a:t>A pointer (used by </a:t>
            </a:r>
            <a:r>
              <a:rPr lang="en-US" sz="2100" dirty="0" err="1">
                <a:ea typeface="ＭＳ Ｐゴシック" pitchFamily="-65" charset="-128"/>
                <a:cs typeface="ＭＳ Ｐゴシック" pitchFamily="-65" charset="-128"/>
              </a:rPr>
              <a:t>lw</a:t>
            </a:r>
            <a:r>
              <a:rPr lang="en-US" sz="2100" dirty="0">
                <a:ea typeface="ＭＳ Ｐゴシック" pitchFamily="-65" charset="-128"/>
                <a:cs typeface="ＭＳ Ｐゴシック" pitchFamily="-65" charset="-128"/>
              </a:rPr>
              <a:t> and </a:t>
            </a:r>
            <a:r>
              <a:rPr lang="en-US" sz="2100" dirty="0" err="1">
                <a:ea typeface="ＭＳ Ｐゴシック" pitchFamily="-65" charset="-128"/>
                <a:cs typeface="ＭＳ Ｐゴシック" pitchFamily="-65" charset="-128"/>
              </a:rPr>
              <a:t>sw</a:t>
            </a:r>
            <a:r>
              <a:rPr lang="en-US" sz="2100" dirty="0">
                <a:ea typeface="ＭＳ Ｐゴシック" pitchFamily="-65" charset="-128"/>
                <a:cs typeface="ＭＳ Ｐゴシック" pitchFamily="-65" charset="-128"/>
              </a:rPr>
              <a:t>) is just a memory address, we can add to it or subtract from it (using offset).</a:t>
            </a:r>
          </a:p>
          <a:p>
            <a:pPr>
              <a:lnSpc>
                <a:spcPct val="65000"/>
              </a:lnSpc>
              <a:spcAft>
                <a:spcPts val="450"/>
              </a:spcAft>
            </a:pPr>
            <a:r>
              <a:rPr lang="en-US" sz="2100" dirty="0">
                <a:ea typeface="ＭＳ Ｐゴシック" pitchFamily="-65" charset="-128"/>
                <a:cs typeface="ＭＳ Ｐゴシック" pitchFamily="-65" charset="-128"/>
              </a:rPr>
              <a:t>A Decision allows us to decide what to execute at run-time rather than compile-time.</a:t>
            </a:r>
          </a:p>
          <a:p>
            <a:pPr>
              <a:lnSpc>
                <a:spcPct val="65000"/>
              </a:lnSpc>
              <a:spcAft>
                <a:spcPts val="450"/>
              </a:spcAft>
            </a:pPr>
            <a:r>
              <a:rPr lang="en-US" sz="2100" dirty="0">
                <a:ea typeface="ＭＳ Ｐゴシック" pitchFamily="-65" charset="-128"/>
                <a:cs typeface="ＭＳ Ｐゴシック" pitchFamily="-65" charset="-128"/>
              </a:rPr>
              <a:t>C Decisions are made using </a:t>
            </a:r>
            <a:r>
              <a:rPr lang="en-US" sz="2100" dirty="0">
                <a:solidFill>
                  <a:schemeClr val="accent1"/>
                </a:solidFill>
                <a:ea typeface="ＭＳ Ｐゴシック" pitchFamily="-65" charset="-128"/>
                <a:cs typeface="ＭＳ Ｐゴシック" pitchFamily="-65" charset="-128"/>
              </a:rPr>
              <a:t>conditional statements</a:t>
            </a:r>
            <a:r>
              <a:rPr lang="en-US" sz="2100" dirty="0">
                <a:ea typeface="ＭＳ Ｐゴシック" pitchFamily="-65" charset="-128"/>
                <a:cs typeface="ＭＳ Ｐゴシック" pitchFamily="-65" charset="-128"/>
              </a:rPr>
              <a:t> within </a:t>
            </a:r>
            <a:r>
              <a:rPr lang="en-US" sz="2100" dirty="0">
                <a:latin typeface="Courier"/>
                <a:ea typeface="ＭＳ Ｐゴシック" pitchFamily="-65" charset="-128"/>
                <a:cs typeface="Courier"/>
              </a:rPr>
              <a:t>if</a:t>
            </a:r>
            <a:r>
              <a:rPr lang="en-US" sz="2100" dirty="0">
                <a:ea typeface="ＭＳ Ｐゴシック" pitchFamily="-65" charset="-128"/>
                <a:cs typeface="ＭＳ Ｐゴシック" pitchFamily="-65" charset="-128"/>
              </a:rPr>
              <a:t>, </a:t>
            </a:r>
            <a:r>
              <a:rPr lang="en-US" sz="2100" dirty="0">
                <a:latin typeface="Courier"/>
                <a:ea typeface="ＭＳ Ｐゴシック" pitchFamily="-65" charset="-128"/>
                <a:cs typeface="Courier"/>
              </a:rPr>
              <a:t>while</a:t>
            </a:r>
            <a:r>
              <a:rPr lang="en-US" sz="2100" dirty="0">
                <a:ea typeface="ＭＳ Ｐゴシック" pitchFamily="-65" charset="-128"/>
                <a:cs typeface="ＭＳ Ｐゴシック" pitchFamily="-65" charset="-128"/>
              </a:rPr>
              <a:t>, </a:t>
            </a:r>
            <a:r>
              <a:rPr lang="en-US" sz="2100" dirty="0">
                <a:latin typeface="Courier"/>
                <a:ea typeface="ＭＳ Ｐゴシック" pitchFamily="-65" charset="-128"/>
                <a:cs typeface="Courier"/>
              </a:rPr>
              <a:t>do while</a:t>
            </a:r>
            <a:r>
              <a:rPr lang="en-US" sz="2100" dirty="0">
                <a:ea typeface="ＭＳ Ｐゴシック" pitchFamily="-65" charset="-128"/>
                <a:cs typeface="ＭＳ Ｐゴシック" pitchFamily="-65" charset="-128"/>
              </a:rPr>
              <a:t>, </a:t>
            </a:r>
            <a:r>
              <a:rPr lang="en-US" sz="2100" dirty="0">
                <a:latin typeface="Courier"/>
                <a:ea typeface="ＭＳ Ｐゴシック" pitchFamily="-65" charset="-128"/>
                <a:cs typeface="Courier"/>
              </a:rPr>
              <a:t>for</a:t>
            </a:r>
            <a:r>
              <a:rPr lang="en-US" sz="2100" dirty="0">
                <a:ea typeface="ＭＳ Ｐゴシック" pitchFamily="-65" charset="-128"/>
                <a:cs typeface="ＭＳ Ｐゴシック" pitchFamily="-65" charset="-128"/>
              </a:rPr>
              <a:t>.</a:t>
            </a:r>
          </a:p>
          <a:p>
            <a:pPr>
              <a:lnSpc>
                <a:spcPct val="65000"/>
              </a:lnSpc>
              <a:spcAft>
                <a:spcPts val="450"/>
              </a:spcAft>
            </a:pPr>
            <a:r>
              <a:rPr lang="en-US" sz="2100" dirty="0">
                <a:ea typeface="ＭＳ Ｐゴシック" pitchFamily="-65" charset="-128"/>
                <a:cs typeface="ＭＳ Ｐゴシック" pitchFamily="-65" charset="-128"/>
              </a:rPr>
              <a:t>RISC-V Decision making instructions are the </a:t>
            </a:r>
            <a:r>
              <a:rPr lang="en-US" sz="2100" dirty="0">
                <a:solidFill>
                  <a:schemeClr val="accent1"/>
                </a:solidFill>
                <a:ea typeface="ＭＳ Ｐゴシック" pitchFamily="-65" charset="-128"/>
                <a:cs typeface="ＭＳ Ｐゴシック" pitchFamily="-65" charset="-128"/>
              </a:rPr>
              <a:t>conditional branches</a:t>
            </a:r>
            <a:r>
              <a:rPr lang="en-US" sz="2100" dirty="0">
                <a:ea typeface="ＭＳ Ｐゴシック" pitchFamily="-65" charset="-128"/>
                <a:cs typeface="ＭＳ Ｐゴシック" pitchFamily="-65" charset="-128"/>
              </a:rPr>
              <a:t>: </a:t>
            </a:r>
            <a:r>
              <a:rPr lang="en-US" sz="2100" dirty="0" err="1">
                <a:solidFill>
                  <a:schemeClr val="accent2"/>
                </a:solidFill>
                <a:latin typeface="Courier"/>
                <a:ea typeface="ＭＳ Ｐゴシック" pitchFamily="-65" charset="-128"/>
                <a:cs typeface="Courier"/>
              </a:rPr>
              <a:t>beq</a:t>
            </a:r>
            <a:r>
              <a:rPr lang="en-US" sz="2100" dirty="0">
                <a:latin typeface="Courier"/>
                <a:ea typeface="ＭＳ Ｐゴシック" pitchFamily="-65" charset="-128"/>
                <a:cs typeface="Courier"/>
              </a:rPr>
              <a:t> </a:t>
            </a:r>
            <a:r>
              <a:rPr lang="en-US" sz="2100" dirty="0">
                <a:ea typeface="ＭＳ Ｐゴシック" pitchFamily="-65" charset="-128"/>
                <a:cs typeface="ＭＳ Ｐゴシック" pitchFamily="-65" charset="-128"/>
              </a:rPr>
              <a:t>and </a:t>
            </a:r>
            <a:r>
              <a:rPr lang="en-US" sz="2100" dirty="0" err="1">
                <a:solidFill>
                  <a:schemeClr val="accent2"/>
                </a:solidFill>
                <a:latin typeface="Courier"/>
                <a:ea typeface="ＭＳ Ｐゴシック" pitchFamily="-65" charset="-128"/>
                <a:cs typeface="Courier"/>
              </a:rPr>
              <a:t>bne</a:t>
            </a:r>
            <a:r>
              <a:rPr lang="en-US" sz="2100" dirty="0">
                <a:ea typeface="ＭＳ Ｐゴシック" pitchFamily="-65" charset="-128"/>
                <a:cs typeface="ＭＳ Ｐゴシック" pitchFamily="-65" charset="-128"/>
              </a:rPr>
              <a:t>.</a:t>
            </a:r>
          </a:p>
          <a:p>
            <a:pPr>
              <a:lnSpc>
                <a:spcPct val="65000"/>
              </a:lnSpc>
              <a:spcAft>
                <a:spcPts val="450"/>
              </a:spcAft>
            </a:pPr>
            <a:r>
              <a:rPr lang="en-US" sz="2100" dirty="0">
                <a:ea typeface="ＭＳ Ｐゴシック" pitchFamily="-65" charset="-128"/>
                <a:cs typeface="ＭＳ Ｐゴシック" pitchFamily="-65" charset="-128"/>
              </a:rPr>
              <a:t>New Instructions:</a:t>
            </a:r>
          </a:p>
          <a:p>
            <a:pPr lvl="1">
              <a:lnSpc>
                <a:spcPct val="75000"/>
              </a:lnSpc>
              <a:spcAft>
                <a:spcPts val="450"/>
              </a:spcAft>
              <a:buNone/>
            </a:pPr>
            <a:r>
              <a:rPr lang="en-US" sz="2000" b="1" dirty="0" err="1">
                <a:latin typeface="Courier"/>
                <a:cs typeface="Courier"/>
              </a:rPr>
              <a:t>lw</a:t>
            </a:r>
            <a:r>
              <a:rPr lang="en-US" sz="2000" b="1" dirty="0">
                <a:latin typeface="Courier"/>
                <a:cs typeface="Courier"/>
              </a:rPr>
              <a:t>, </a:t>
            </a:r>
            <a:r>
              <a:rPr lang="en-US" sz="2000" b="1" dirty="0" err="1">
                <a:latin typeface="Courier"/>
                <a:cs typeface="Courier"/>
              </a:rPr>
              <a:t>sw</a:t>
            </a:r>
            <a:r>
              <a:rPr lang="en-US" sz="2000" b="1" dirty="0">
                <a:latin typeface="Courier"/>
                <a:cs typeface="Courier"/>
              </a:rPr>
              <a:t>, </a:t>
            </a:r>
            <a:r>
              <a:rPr lang="en-US" sz="2000" b="1" dirty="0" err="1">
                <a:latin typeface="Courier"/>
                <a:cs typeface="Courier"/>
              </a:rPr>
              <a:t>lb</a:t>
            </a:r>
            <a:r>
              <a:rPr lang="en-US" sz="2000" b="1" dirty="0">
                <a:latin typeface="Courier"/>
                <a:cs typeface="Courier"/>
              </a:rPr>
              <a:t>, </a:t>
            </a:r>
            <a:r>
              <a:rPr lang="en-US" sz="2000" b="1" dirty="0" err="1">
                <a:latin typeface="Courier"/>
                <a:cs typeface="Courier"/>
              </a:rPr>
              <a:t>sb</a:t>
            </a:r>
            <a:r>
              <a:rPr lang="en-US" sz="2000" b="1" dirty="0">
                <a:latin typeface="Courier"/>
                <a:cs typeface="Courier"/>
              </a:rPr>
              <a:t>, </a:t>
            </a:r>
            <a:r>
              <a:rPr lang="en-US" sz="2000" b="1" dirty="0" err="1">
                <a:latin typeface="Courier"/>
                <a:cs typeface="Courier"/>
              </a:rPr>
              <a:t>lbu</a:t>
            </a:r>
            <a:r>
              <a:rPr lang="en-US" sz="2000" b="1" dirty="0">
                <a:latin typeface="Courier"/>
                <a:cs typeface="Courier"/>
              </a:rPr>
              <a:t>, </a:t>
            </a:r>
            <a:r>
              <a:rPr lang="en-US" sz="2000" b="1" dirty="0" err="1">
                <a:latin typeface="Courier"/>
                <a:cs typeface="Courier"/>
              </a:rPr>
              <a:t>beq</a:t>
            </a:r>
            <a:r>
              <a:rPr lang="en-US" sz="2000" b="1" dirty="0">
                <a:latin typeface="Courier"/>
                <a:cs typeface="Courier"/>
              </a:rPr>
              <a:t>, </a:t>
            </a:r>
            <a:r>
              <a:rPr lang="en-US" sz="2000" b="1" dirty="0" err="1">
                <a:latin typeface="Courier"/>
                <a:cs typeface="Courier"/>
              </a:rPr>
              <a:t>bne</a:t>
            </a:r>
            <a:r>
              <a:rPr lang="en-US" sz="2000" b="1" dirty="0">
                <a:latin typeface="Courier"/>
                <a:cs typeface="Courier"/>
              </a:rPr>
              <a:t>, </a:t>
            </a:r>
            <a:r>
              <a:rPr lang="en-US" sz="2000" b="1" dirty="0" err="1">
                <a:latin typeface="Courier"/>
                <a:cs typeface="Courier"/>
              </a:rPr>
              <a:t>blt</a:t>
            </a:r>
            <a:r>
              <a:rPr lang="en-US" sz="2000" b="1" dirty="0">
                <a:latin typeface="Courier"/>
                <a:cs typeface="Courier"/>
              </a:rPr>
              <a:t>, </a:t>
            </a:r>
            <a:r>
              <a:rPr lang="en-US" sz="2000" b="1" dirty="0" err="1">
                <a:latin typeface="Courier"/>
                <a:cs typeface="Courier"/>
              </a:rPr>
              <a:t>bltu</a:t>
            </a:r>
            <a:r>
              <a:rPr lang="en-US" sz="2000" b="1" dirty="0">
                <a:latin typeface="Courier"/>
                <a:cs typeface="Courier"/>
              </a:rPr>
              <a:t>, </a:t>
            </a:r>
            <a:r>
              <a:rPr lang="en-US" sz="2000" b="1" dirty="0" err="1">
                <a:latin typeface="Courier"/>
                <a:cs typeface="Courier"/>
              </a:rPr>
              <a:t>bge</a:t>
            </a:r>
            <a:r>
              <a:rPr lang="en-US" sz="2000" b="1" dirty="0">
                <a:latin typeface="Courier"/>
                <a:cs typeface="Courier"/>
              </a:rPr>
              <a:t>, j</a:t>
            </a:r>
            <a:endParaRPr lang="en-US" sz="1600" b="1" dirty="0">
              <a:latin typeface="Courier"/>
              <a:cs typeface="Courier"/>
            </a:endParaRPr>
          </a:p>
        </p:txBody>
      </p:sp>
      <p:sp>
        <p:nvSpPr>
          <p:cNvPr id="2" name="Slide Number Placeholder 1">
            <a:extLst>
              <a:ext uri="{FF2B5EF4-FFF2-40B4-BE49-F238E27FC236}">
                <a16:creationId xmlns:a16="http://schemas.microsoft.com/office/drawing/2014/main" id="{793684C1-D577-0946-A54E-795AEA11959C}"/>
              </a:ext>
            </a:extLst>
          </p:cNvPr>
          <p:cNvSpPr>
            <a:spLocks noGrp="1"/>
          </p:cNvSpPr>
          <p:nvPr>
            <p:ph type="sldNum" sz="quarter" idx="10"/>
          </p:nvPr>
        </p:nvSpPr>
        <p:spPr/>
        <p:txBody>
          <a:bodyPr/>
          <a:lstStyle/>
          <a:p>
            <a:fld id="{2D011864-6A66-40DB-AE45-3F49E206A411}" type="slidenum">
              <a:rPr lang="en-US" smtClean="0"/>
              <a:t>48</a:t>
            </a:fld>
            <a:endParaRPr lang="en-US"/>
          </a:p>
        </p:txBody>
      </p:sp>
    </p:spTree>
    <p:extLst>
      <p:ext uri="{BB962C8B-B14F-4D97-AF65-F5344CB8AC3E}">
        <p14:creationId xmlns:p14="http://schemas.microsoft.com/office/powerpoint/2010/main" val="2698310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 </a:t>
            </a:r>
            <a:r>
              <a:rPr lang="en-US" sz="4400" b="0" i="0" u="none" strike="noStrike" cap="none">
                <a:solidFill>
                  <a:schemeClr val="accent1"/>
                </a:solidFill>
                <a:latin typeface="Calibri"/>
                <a:ea typeface="Calibri"/>
                <a:cs typeface="Calibri"/>
                <a:sym typeface="Calibri"/>
              </a:rPr>
              <a:t>Agenda</a:t>
            </a:r>
            <a:endParaRPr sz="4400" b="0" i="0" u="none" strike="noStrike" cap="none">
              <a:solidFill>
                <a:schemeClr val="accent1"/>
              </a:solidFill>
              <a:latin typeface="Calibri"/>
              <a:ea typeface="Calibri"/>
              <a:cs typeface="Calibri"/>
              <a:sym typeface="Calibri"/>
            </a:endParaRPr>
          </a:p>
        </p:txBody>
      </p:sp>
      <p:sp>
        <p:nvSpPr>
          <p:cNvPr id="392" name="Google Shape;392;p37"/>
          <p:cNvSpPr txBox="1">
            <a:spLocks noGrp="1"/>
          </p:cNvSpPr>
          <p:nvPr>
            <p:ph type="body" idx="1"/>
          </p:nvPr>
        </p:nvSpPr>
        <p:spPr>
          <a:xfrm>
            <a:off x="457200" y="1143000"/>
            <a:ext cx="8229600" cy="49668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640"/>
              </a:spcBef>
              <a:spcAft>
                <a:spcPts val="0"/>
              </a:spcAft>
              <a:buClr>
                <a:srgbClr val="888888"/>
              </a:buClr>
              <a:buSzPts val="3000"/>
              <a:buFont typeface="Arial"/>
              <a:buChar char="•"/>
            </a:pPr>
            <a:r>
              <a:rPr lang="en-US" sz="3000">
                <a:solidFill>
                  <a:srgbClr val="888888"/>
                </a:solidFill>
              </a:rPr>
              <a:t>Basic Arithmetic </a:t>
            </a:r>
            <a:r>
              <a:rPr lang="en-US" sz="3000" b="0" i="0" u="none" strike="noStrike" cap="none">
                <a:solidFill>
                  <a:srgbClr val="888888"/>
                </a:solidFill>
                <a:latin typeface="Calibri"/>
                <a:ea typeface="Calibri"/>
                <a:cs typeface="Calibri"/>
                <a:sym typeface="Calibri"/>
              </a:rPr>
              <a:t>Instructions </a:t>
            </a:r>
            <a:endParaRPr sz="3000">
              <a:solidFill>
                <a:srgbClr val="888888"/>
              </a:solidFill>
            </a:endParaRPr>
          </a:p>
          <a:p>
            <a:pPr marL="342900" marR="0" lvl="0" indent="-330200" algn="l" rtl="0">
              <a:spcBef>
                <a:spcPts val="640"/>
              </a:spcBef>
              <a:spcAft>
                <a:spcPts val="0"/>
              </a:spcAft>
              <a:buClr>
                <a:srgbClr val="FF0000"/>
              </a:buClr>
              <a:buSzPts val="3000"/>
              <a:buFont typeface="Arial"/>
              <a:buChar char="•"/>
            </a:pPr>
            <a:r>
              <a:rPr lang="en-US" sz="3000">
                <a:solidFill>
                  <a:srgbClr val="FF0000"/>
                </a:solidFill>
              </a:rPr>
              <a:t>Comments</a:t>
            </a:r>
            <a:endParaRPr sz="3000">
              <a:solidFill>
                <a:srgbClr val="FF0000"/>
              </a:solidFill>
            </a:endParaRPr>
          </a:p>
          <a:p>
            <a:pPr marL="342900" marR="0" lvl="0" indent="-330200" algn="l" rtl="0">
              <a:spcBef>
                <a:spcPts val="640"/>
              </a:spcBef>
              <a:spcAft>
                <a:spcPts val="0"/>
              </a:spcAft>
              <a:buClr>
                <a:srgbClr val="000000"/>
              </a:buClr>
              <a:buSzPts val="3000"/>
              <a:buFont typeface="Arial"/>
              <a:buChar char="•"/>
            </a:pPr>
            <a:r>
              <a:rPr lang="en-US" sz="3000">
                <a:solidFill>
                  <a:srgbClr val="000000"/>
                </a:solidFill>
              </a:rPr>
              <a:t>x0 (zero)</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Immediates</a:t>
            </a:r>
            <a:endParaRPr sz="3000">
              <a:solidFill>
                <a:srgbClr val="000000"/>
              </a:solidFill>
            </a:endParaRPr>
          </a:p>
          <a:p>
            <a:pPr marL="342900" marR="0" lvl="0" indent="-330200" algn="l" rtl="0">
              <a:spcBef>
                <a:spcPts val="640"/>
              </a:spcBef>
              <a:spcAft>
                <a:spcPts val="0"/>
              </a:spcAft>
              <a:buClr>
                <a:srgbClr val="000000"/>
              </a:buClr>
              <a:buSzPts val="3000"/>
              <a:buFont typeface="Arial"/>
              <a:buChar char="•"/>
            </a:pPr>
            <a:r>
              <a:rPr lang="en-US" sz="3000" b="0" i="0" u="none" strike="noStrike" cap="none">
                <a:solidFill>
                  <a:srgbClr val="000000"/>
                </a:solidFill>
                <a:latin typeface="Calibri"/>
                <a:ea typeface="Calibri"/>
                <a:cs typeface="Calibri"/>
                <a:sym typeface="Calibri"/>
              </a:rPr>
              <a:t>Data Transfer Instructions</a:t>
            </a:r>
            <a:endParaRPr sz="3000">
              <a:solidFill>
                <a:srgbClr val="000000"/>
              </a:solidFill>
            </a:endParaRPr>
          </a:p>
          <a:p>
            <a:pPr marL="342900" marR="0" lvl="0" indent="-330200" algn="l" rtl="0">
              <a:spcBef>
                <a:spcPts val="64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Decision Making Instructions</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C to </a:t>
            </a:r>
            <a:r>
              <a:rPr lang="en-US" sz="3000">
                <a:solidFill>
                  <a:srgbClr val="A5A5A5"/>
                </a:solidFill>
              </a:rPr>
              <a:t>RISCV</a:t>
            </a:r>
            <a:r>
              <a:rPr lang="en-US" sz="3000" b="0" i="0" u="none" strike="noStrike" cap="none">
                <a:solidFill>
                  <a:srgbClr val="A5A5A5"/>
                </a:solidFill>
                <a:latin typeface="Calibri"/>
                <a:ea typeface="Calibri"/>
                <a:cs typeface="Calibri"/>
                <a:sym typeface="Calibri"/>
              </a:rPr>
              <a:t> Practice</a:t>
            </a:r>
            <a:endParaRPr sz="3000"/>
          </a:p>
          <a:p>
            <a:pPr marL="342900" marR="0" lvl="0" indent="-330200" algn="l" rtl="0">
              <a:spcBef>
                <a:spcPts val="640"/>
              </a:spcBef>
              <a:spcAft>
                <a:spcPts val="0"/>
              </a:spcAft>
              <a:buClr>
                <a:srgbClr val="A5A5A5"/>
              </a:buClr>
              <a:buSzPts val="3000"/>
              <a:buFont typeface="Arial"/>
              <a:buChar char="•"/>
            </a:pPr>
            <a:r>
              <a:rPr lang="en-US" sz="3000" b="0" i="0" u="none" strike="noStrike" cap="none">
                <a:solidFill>
                  <a:srgbClr val="A5A5A5"/>
                </a:solidFill>
                <a:latin typeface="Calibri"/>
                <a:ea typeface="Calibri"/>
                <a:cs typeface="Calibri"/>
                <a:sym typeface="Calibri"/>
              </a:rPr>
              <a:t>Bonus:  Additional Instructions</a:t>
            </a:r>
            <a:endParaRPr sz="3000"/>
          </a:p>
        </p:txBody>
      </p:sp>
      <p:sp>
        <p:nvSpPr>
          <p:cNvPr id="393" name="Google Shape;39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49</a:t>
            </a:fld>
            <a:endParaRPr sz="1200">
              <a:solidFill>
                <a:srgbClr val="888888"/>
              </a:solidFill>
              <a:latin typeface="Calibri"/>
              <a:ea typeface="Calibri"/>
              <a:cs typeface="Calibri"/>
              <a:sym typeface="Calibri"/>
            </a:endParaRPr>
          </a:p>
        </p:txBody>
      </p:sp>
      <p:sp>
        <p:nvSpPr>
          <p:cNvPr id="394" name="Google Shape;394;p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395" name="Google Shape;395;p3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8675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body" idx="1"/>
          </p:nvPr>
        </p:nvSpPr>
        <p:spPr>
          <a:xfrm>
            <a:off x="228600" y="1428750"/>
            <a:ext cx="6443663" cy="4572000"/>
          </a:xfrm>
          <a:ln/>
        </p:spPr>
        <p:txBody>
          <a:bodyPr/>
          <a:lstStyle/>
          <a:p>
            <a:pPr marL="100013" indent="-100013">
              <a:spcBef>
                <a:spcPct val="0"/>
              </a:spcBef>
            </a:pPr>
            <a:r>
              <a:rPr lang="en-US" dirty="0"/>
              <a:t>New open-source, license-free ISA spec</a:t>
            </a:r>
          </a:p>
          <a:p>
            <a:pPr lvl="1"/>
            <a:r>
              <a:rPr lang="en-US" sz="2025" dirty="0"/>
              <a:t>Supported by growing shared software ecosystem</a:t>
            </a:r>
          </a:p>
          <a:p>
            <a:pPr lvl="1"/>
            <a:r>
              <a:rPr lang="en-US" sz="2025" dirty="0"/>
              <a:t>Appropriate for all levels of computing system, from microcontrollers to supercomputers</a:t>
            </a:r>
            <a:endParaRPr lang="en-US" sz="1800" dirty="0"/>
          </a:p>
          <a:p>
            <a:pPr lvl="1"/>
            <a:r>
              <a:rPr lang="en-US" sz="2025" dirty="0"/>
              <a:t>32-bit, 64-bit, and 128-bit variants (we’re using 32-bit in class, textbook uses 64-bit)</a:t>
            </a:r>
            <a:r>
              <a:rPr lang="en-US" sz="1350" dirty="0"/>
              <a:t> </a:t>
            </a:r>
            <a:r>
              <a:rPr lang="en-US" sz="2250" dirty="0"/>
              <a:t> </a:t>
            </a:r>
            <a:endParaRPr lang="en-US" dirty="0"/>
          </a:p>
          <a:p>
            <a:pPr marL="100013" indent="-100013"/>
            <a:r>
              <a:rPr lang="en-US" dirty="0"/>
              <a:t>Why RISC-V instead of Intel 80x86?</a:t>
            </a:r>
          </a:p>
          <a:p>
            <a:pPr lvl="1">
              <a:lnSpc>
                <a:spcPct val="75000"/>
              </a:lnSpc>
            </a:pPr>
            <a:r>
              <a:rPr lang="en-US" dirty="0"/>
              <a:t>RISC-V is simple, elegant.  Don</a:t>
            </a:r>
            <a:r>
              <a:rPr lang="ja-JP" altLang="en-US" dirty="0">
                <a:latin typeface="Arial"/>
              </a:rPr>
              <a:t>’</a:t>
            </a:r>
            <a:r>
              <a:rPr lang="en-US" dirty="0"/>
              <a:t>t want to get bogged down in gritty details.</a:t>
            </a:r>
          </a:p>
          <a:p>
            <a:pPr lvl="1">
              <a:spcBef>
                <a:spcPts val="956"/>
              </a:spcBef>
            </a:pPr>
            <a:r>
              <a:rPr lang="en-US" dirty="0"/>
              <a:t>RISC-V has exponential adoption rate</a:t>
            </a:r>
          </a:p>
        </p:txBody>
      </p:sp>
      <p:pic>
        <p:nvPicPr>
          <p:cNvPr id="12" name="Picture 11"/>
          <p:cNvPicPr>
            <a:picLocks noChangeAspect="1" noChangeArrowheads="1"/>
          </p:cNvPicPr>
          <p:nvPr/>
        </p:nvPicPr>
        <p:blipFill>
          <a:blip r:embed="rId2"/>
          <a:srcRect/>
          <a:stretch>
            <a:fillRect/>
          </a:stretch>
        </p:blipFill>
        <p:spPr bwMode="auto">
          <a:xfrm>
            <a:off x="8343900" y="909490"/>
            <a:ext cx="775319" cy="1366500"/>
          </a:xfrm>
          <a:prstGeom prst="rect">
            <a:avLst/>
          </a:prstGeom>
          <a:noFill/>
          <a:ln w="9525">
            <a:noFill/>
            <a:miter lim="800000"/>
            <a:headEnd/>
            <a:tailEnd/>
          </a:ln>
          <a:effectLst/>
        </p:spPr>
      </p:pic>
      <p:sp>
        <p:nvSpPr>
          <p:cNvPr id="2" name="TextBox 1"/>
          <p:cNvSpPr txBox="1"/>
          <p:nvPr/>
        </p:nvSpPr>
        <p:spPr>
          <a:xfrm>
            <a:off x="7537924" y="5435123"/>
            <a:ext cx="1444626" cy="300082"/>
          </a:xfrm>
          <a:prstGeom prst="rect">
            <a:avLst/>
          </a:prstGeom>
          <a:noFill/>
        </p:spPr>
        <p:txBody>
          <a:bodyPr wrap="none" rtlCol="0">
            <a:spAutoFit/>
          </a:bodyPr>
          <a:lstStyle/>
          <a:p>
            <a:r>
              <a:rPr lang="en-US" sz="1350" dirty="0"/>
              <a:t>RISC-V Green Card</a:t>
            </a:r>
          </a:p>
        </p:txBody>
      </p:sp>
      <p:sp>
        <p:nvSpPr>
          <p:cNvPr id="14" name="TextBox 13"/>
          <p:cNvSpPr txBox="1"/>
          <p:nvPr/>
        </p:nvSpPr>
        <p:spPr>
          <a:xfrm>
            <a:off x="6714316" y="900113"/>
            <a:ext cx="1492716" cy="300082"/>
          </a:xfrm>
          <a:prstGeom prst="rect">
            <a:avLst/>
          </a:prstGeom>
          <a:noFill/>
        </p:spPr>
        <p:txBody>
          <a:bodyPr wrap="none" rtlCol="0">
            <a:spAutoFit/>
          </a:bodyPr>
          <a:lstStyle/>
          <a:p>
            <a:r>
              <a:rPr lang="en-US" sz="1350" dirty="0"/>
              <a:t>IBM 360 Green Card</a:t>
            </a:r>
          </a:p>
        </p:txBody>
      </p:sp>
      <p:pic>
        <p:nvPicPr>
          <p:cNvPr id="11" name="Picture 10" descr="FullSizeRender.jpg"/>
          <p:cNvPicPr>
            <a:picLocks noChangeAspect="1"/>
          </p:cNvPicPr>
          <p:nvPr/>
        </p:nvPicPr>
        <p:blipFill rotWithShape="1">
          <a:blip r:embed="rId3">
            <a:extLst>
              <a:ext uri="{28A0092B-C50C-407E-A947-70E740481C1C}">
                <a14:useLocalDpi xmlns:a14="http://schemas.microsoft.com/office/drawing/2010/main" val="0"/>
              </a:ext>
            </a:extLst>
          </a:blip>
          <a:srcRect t="4062" r="5822" b="9266"/>
          <a:stretch/>
        </p:blipFill>
        <p:spPr>
          <a:xfrm>
            <a:off x="6586539" y="2357438"/>
            <a:ext cx="2532680" cy="3076811"/>
          </a:xfrm>
          <a:prstGeom prst="rect">
            <a:avLst/>
          </a:prstGeom>
        </p:spPr>
      </p:pic>
      <p:sp>
        <p:nvSpPr>
          <p:cNvPr id="7" name="Title 6">
            <a:extLst>
              <a:ext uri="{FF2B5EF4-FFF2-40B4-BE49-F238E27FC236}">
                <a16:creationId xmlns:a16="http://schemas.microsoft.com/office/drawing/2014/main" id="{E94C25A3-FF40-FC49-84B6-87AA1CA6A85C}"/>
              </a:ext>
            </a:extLst>
          </p:cNvPr>
          <p:cNvSpPr>
            <a:spLocks noGrp="1"/>
          </p:cNvSpPr>
          <p:nvPr>
            <p:ph type="title"/>
          </p:nvPr>
        </p:nvSpPr>
        <p:spPr/>
        <p:txBody>
          <a:bodyPr/>
          <a:lstStyle/>
          <a:p>
            <a:r>
              <a:rPr lang="en-US" dirty="0"/>
              <a:t>RISC-V Architecture</a:t>
            </a:r>
          </a:p>
        </p:txBody>
      </p:sp>
      <p:sp>
        <p:nvSpPr>
          <p:cNvPr id="8" name="Slide Number Placeholder 7">
            <a:extLst>
              <a:ext uri="{FF2B5EF4-FFF2-40B4-BE49-F238E27FC236}">
                <a16:creationId xmlns:a16="http://schemas.microsoft.com/office/drawing/2014/main" id="{A4053712-7BDC-B248-B8BE-4B26CCF15F4E}"/>
              </a:ext>
            </a:extLst>
          </p:cNvPr>
          <p:cNvSpPr>
            <a:spLocks noGrp="1"/>
          </p:cNvSpPr>
          <p:nvPr>
            <p:ph type="sldNum" sz="quarter" idx="10"/>
          </p:nvPr>
        </p:nvSpPr>
        <p:spPr/>
        <p:txBody>
          <a:bodyPr/>
          <a:lstStyle/>
          <a:p>
            <a:fld id="{2D011864-6A66-40DB-AE45-3F49E206A411}" type="slidenum">
              <a:rPr lang="en-US" smtClean="0"/>
              <a:t>5</a:t>
            </a:fld>
            <a:endParaRPr lang="en-US"/>
          </a:p>
        </p:txBody>
      </p:sp>
    </p:spTree>
    <p:extLst>
      <p:ext uri="{BB962C8B-B14F-4D97-AF65-F5344CB8AC3E}">
        <p14:creationId xmlns:p14="http://schemas.microsoft.com/office/powerpoint/2010/main" val="20357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a:xfrm>
            <a:off x="512217" y="730298"/>
            <a:ext cx="4782741" cy="699194"/>
          </a:xfrm>
          <a:ln/>
        </p:spPr>
        <p:txBody>
          <a:bodyPr/>
          <a:lstStyle/>
          <a:p>
            <a:r>
              <a:rPr lang="en-US" dirty="0"/>
              <a:t>Comments in Assembly</a:t>
            </a:r>
          </a:p>
        </p:txBody>
      </p:sp>
      <p:sp>
        <p:nvSpPr>
          <p:cNvPr id="21510" name="Rectangle 6"/>
          <p:cNvSpPr>
            <a:spLocks noGrp="1" noChangeArrowheads="1"/>
          </p:cNvSpPr>
          <p:nvPr>
            <p:ph type="body" idx="1"/>
          </p:nvPr>
        </p:nvSpPr>
        <p:spPr>
          <a:xfrm>
            <a:off x="685800" y="1714500"/>
            <a:ext cx="7850981" cy="4286250"/>
          </a:xfrm>
          <a:ln/>
        </p:spPr>
        <p:txBody>
          <a:bodyPr/>
          <a:lstStyle/>
          <a:p>
            <a:pPr marL="100013" indent="-100013">
              <a:spcBef>
                <a:spcPct val="0"/>
              </a:spcBef>
            </a:pPr>
            <a:r>
              <a:rPr lang="en-US" dirty="0"/>
              <a:t>Another way to make your code more readable: comments!</a:t>
            </a:r>
          </a:p>
          <a:p>
            <a:pPr marL="100013" indent="-100013"/>
            <a:r>
              <a:rPr lang="en-US" dirty="0"/>
              <a:t>Hash (</a:t>
            </a:r>
            <a:r>
              <a:rPr lang="en-US" dirty="0">
                <a:solidFill>
                  <a:srgbClr val="919191"/>
                </a:solidFill>
              </a:rPr>
              <a:t>#</a:t>
            </a:r>
            <a:r>
              <a:rPr lang="en-US" dirty="0"/>
              <a:t>) is used for RISC-V comments</a:t>
            </a:r>
          </a:p>
          <a:p>
            <a:pPr lvl="1">
              <a:lnSpc>
                <a:spcPct val="75000"/>
              </a:lnSpc>
            </a:pPr>
            <a:r>
              <a:rPr lang="en-US" dirty="0"/>
              <a:t>anything from hash mark to end of line is a comment and will be ignored</a:t>
            </a:r>
          </a:p>
          <a:p>
            <a:pPr lvl="1"/>
            <a:r>
              <a:rPr lang="en-US" dirty="0"/>
              <a:t>This is just like the C99 </a:t>
            </a:r>
            <a:r>
              <a:rPr lang="en-US" dirty="0">
                <a:solidFill>
                  <a:srgbClr val="919191"/>
                </a:solidFill>
              </a:rPr>
              <a:t>//</a:t>
            </a:r>
            <a:endParaRPr lang="en-US" dirty="0"/>
          </a:p>
          <a:p>
            <a:pPr marL="100013" indent="-100013">
              <a:lnSpc>
                <a:spcPct val="85000"/>
              </a:lnSpc>
            </a:pPr>
            <a:r>
              <a:rPr lang="en-US" dirty="0"/>
              <a:t>Note: Different from C.</a:t>
            </a:r>
          </a:p>
          <a:p>
            <a:pPr lvl="1">
              <a:lnSpc>
                <a:spcPct val="75000"/>
              </a:lnSpc>
            </a:pPr>
            <a:r>
              <a:rPr lang="en-US" dirty="0"/>
              <a:t>C comments have format </a:t>
            </a:r>
            <a:br>
              <a:rPr lang="en-US" dirty="0"/>
            </a:br>
            <a:r>
              <a:rPr lang="en-US" dirty="0">
                <a:solidFill>
                  <a:srgbClr val="919191"/>
                </a:solidFill>
              </a:rPr>
              <a:t>/* comment */ </a:t>
            </a:r>
            <a:br>
              <a:rPr lang="en-US" dirty="0">
                <a:solidFill>
                  <a:srgbClr val="919191"/>
                </a:solidFill>
              </a:rPr>
            </a:br>
            <a:r>
              <a:rPr lang="en-US" dirty="0"/>
              <a:t>so they can span many lines</a:t>
            </a:r>
          </a:p>
        </p:txBody>
      </p:sp>
      <p:sp>
        <p:nvSpPr>
          <p:cNvPr id="2" name="Slide Number Placeholder 1">
            <a:extLst>
              <a:ext uri="{FF2B5EF4-FFF2-40B4-BE49-F238E27FC236}">
                <a16:creationId xmlns:a16="http://schemas.microsoft.com/office/drawing/2014/main" id="{E52A170F-5B7A-4B45-9229-EB699467FC9B}"/>
              </a:ext>
            </a:extLst>
          </p:cNvPr>
          <p:cNvSpPr>
            <a:spLocks noGrp="1"/>
          </p:cNvSpPr>
          <p:nvPr>
            <p:ph type="sldNum" sz="quarter" idx="10"/>
          </p:nvPr>
        </p:nvSpPr>
        <p:spPr/>
        <p:txBody>
          <a:bodyPr/>
          <a:lstStyle/>
          <a:p>
            <a:fld id="{2D011864-6A66-40DB-AE45-3F49E206A411}" type="slidenum">
              <a:rPr lang="en-US" smtClean="0"/>
              <a:t>50</a:t>
            </a:fld>
            <a:endParaRPr lang="en-US"/>
          </a:p>
        </p:txBody>
      </p:sp>
    </p:spTree>
    <p:extLst>
      <p:ext uri="{BB962C8B-B14F-4D97-AF65-F5344CB8AC3E}">
        <p14:creationId xmlns:p14="http://schemas.microsoft.com/office/powerpoint/2010/main" val="1383348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65"/>
          <p:cNvSpPr txBox="1">
            <a:spLocks noGrp="1"/>
          </p:cNvSpPr>
          <p:nvPr>
            <p:ph type="body" idx="1"/>
          </p:nvPr>
        </p:nvSpPr>
        <p:spPr>
          <a:xfrm>
            <a:off x="457200" y="2103120"/>
            <a:ext cx="82296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0000"/>
              </a:buClr>
              <a:buFont typeface="Arial"/>
              <a:buNone/>
            </a:pPr>
            <a:r>
              <a:rPr lang="en-US" sz="3200" b="0" i="0" u="none" strike="noStrike" cap="none">
                <a:solidFill>
                  <a:srgbClr val="FF0000"/>
                </a:solidFill>
                <a:latin typeface="Calibri"/>
                <a:ea typeface="Calibri"/>
                <a:cs typeface="Calibri"/>
                <a:sym typeface="Calibri"/>
              </a:rPr>
              <a:t>You are responsible for the material contained on the following slides</a:t>
            </a:r>
            <a:r>
              <a:rPr lang="en-US" sz="3200" b="0" i="0" u="none" strike="noStrike" cap="none">
                <a:solidFill>
                  <a:schemeClr val="dk1"/>
                </a:solidFill>
                <a:latin typeface="Calibri"/>
                <a:ea typeface="Calibri"/>
                <a:cs typeface="Calibri"/>
                <a:sym typeface="Calibri"/>
              </a:rPr>
              <a:t>, though we may not have enough time to get to them in lecture.</a:t>
            </a:r>
            <a:endParaRPr/>
          </a:p>
          <a:p>
            <a:pPr marL="0" lvl="0" indent="0" algn="l" rtl="0">
              <a:spcBef>
                <a:spcPts val="640"/>
              </a:spcBef>
              <a:spcAft>
                <a:spcPts val="0"/>
              </a:spcAft>
              <a:buClr>
                <a:schemeClr val="dk1"/>
              </a:buClr>
              <a:buFont typeface="Arial"/>
              <a:buNone/>
            </a:pPr>
            <a:r>
              <a:rPr lang="en-US"/>
              <a:t>You may learn the material just by doing other coursework, but hopefully these slides will help clarify the material.</a:t>
            </a:r>
            <a:endParaRPr sz="3200" b="0" i="0" u="none" strike="noStrike" cap="none">
              <a:solidFill>
                <a:schemeClr val="dk1"/>
              </a:solidFill>
              <a:latin typeface="Calibri"/>
              <a:ea typeface="Calibri"/>
              <a:cs typeface="Calibri"/>
              <a:sym typeface="Calibri"/>
            </a:endParaRPr>
          </a:p>
        </p:txBody>
      </p:sp>
      <p:sp>
        <p:nvSpPr>
          <p:cNvPr id="767" name="Google Shape;767;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51</a:t>
            </a:fld>
            <a:endParaRPr sz="1200">
              <a:solidFill>
                <a:srgbClr val="888888"/>
              </a:solidFill>
              <a:latin typeface="Calibri"/>
              <a:ea typeface="Calibri"/>
              <a:cs typeface="Calibri"/>
              <a:sym typeface="Calibri"/>
            </a:endParaRPr>
          </a:p>
        </p:txBody>
      </p:sp>
      <p:sp>
        <p:nvSpPr>
          <p:cNvPr id="768" name="Google Shape;768;p65"/>
          <p:cNvSpPr/>
          <p:nvPr/>
        </p:nvSpPr>
        <p:spPr>
          <a:xfrm>
            <a:off x="0" y="457200"/>
            <a:ext cx="9144000" cy="1828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800" b="1" cap="none">
                <a:solidFill>
                  <a:srgbClr val="6197ED"/>
                </a:solidFill>
                <a:latin typeface="Calibri"/>
                <a:ea typeface="Calibri"/>
                <a:cs typeface="Calibri"/>
                <a:sym typeface="Calibri"/>
              </a:rPr>
              <a:t>BONUS SLIDES</a:t>
            </a:r>
            <a:endParaRPr sz="10800" b="1" cap="none">
              <a:solidFill>
                <a:srgbClr val="6197ED"/>
              </a:solidFill>
              <a:latin typeface="Calibri"/>
              <a:ea typeface="Calibri"/>
              <a:cs typeface="Calibri"/>
              <a:sym typeface="Calibri"/>
            </a:endParaRPr>
          </a:p>
        </p:txBody>
      </p:sp>
      <p:sp>
        <p:nvSpPr>
          <p:cNvPr id="769" name="Google Shape;769;p6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dirty="0">
              <a:solidFill>
                <a:srgbClr val="888888"/>
              </a:solidFill>
              <a:latin typeface="Calibri"/>
              <a:ea typeface="Calibri"/>
              <a:cs typeface="Calibri"/>
              <a:sym typeface="Calibri"/>
            </a:endParaRPr>
          </a:p>
        </p:txBody>
      </p:sp>
      <p:sp>
        <p:nvSpPr>
          <p:cNvPr id="770" name="Google Shape;770;p6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71190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785" name="Google Shape;785;p67"/>
          <p:cNvSpPr txBox="1">
            <a:spLocks noGrp="1"/>
          </p:cNvSpPr>
          <p:nvPr>
            <p:ph type="body" idx="1"/>
          </p:nvPr>
        </p:nvSpPr>
        <p:spPr>
          <a:xfrm>
            <a:off x="457199" y="1600200"/>
            <a:ext cx="8229600" cy="475488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Let’s put our all of our new </a:t>
            </a:r>
            <a:r>
              <a:rPr lang="en-US"/>
              <a:t>RISCV</a:t>
            </a:r>
            <a:r>
              <a:rPr lang="en-US" sz="3200" b="0" i="0" u="none" strike="noStrike" cap="none">
                <a:solidFill>
                  <a:schemeClr val="dk1"/>
                </a:solidFill>
                <a:latin typeface="Calibri"/>
                <a:ea typeface="Calibri"/>
                <a:cs typeface="Calibri"/>
                <a:sym typeface="Calibri"/>
              </a:rPr>
              <a:t> knowledge to use in an example:  “Fast String Copy”</a:t>
            </a:r>
            <a:endParaRPr/>
          </a:p>
          <a:p>
            <a:pPr marL="342900" marR="0" lvl="0" indent="-342900" algn="l" rtl="0">
              <a:lnSpc>
                <a:spcPct val="90000"/>
              </a:lnSpc>
              <a:spcBef>
                <a:spcPts val="12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 code is as follows:</a:t>
            </a: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ourier New"/>
                <a:ea typeface="Courier New"/>
                <a:cs typeface="Courier New"/>
                <a:sym typeface="Courier New"/>
              </a:rPr>
              <a:t>/* Copy string from p to q */</a:t>
            </a:r>
            <a:endParaRPr/>
          </a:p>
          <a:p>
            <a:pPr marL="342900" marR="0" lvl="0" indent="-34290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char *p, *q;</a:t>
            </a:r>
            <a:endParaRPr/>
          </a:p>
          <a:p>
            <a:pPr marL="342900" marR="0" lvl="0" indent="-342900" algn="l" rtl="0">
              <a:lnSpc>
                <a:spcPct val="90000"/>
              </a:lnSpc>
              <a:spcBef>
                <a:spcPts val="560"/>
              </a:spcBef>
              <a:spcAft>
                <a:spcPts val="0"/>
              </a:spcAft>
              <a:buClr>
                <a:srgbClr val="FF0000"/>
              </a:buClr>
              <a:buFont typeface="Arial"/>
              <a:buNone/>
            </a:pPr>
            <a:r>
              <a:rPr lang="en-US" sz="2800" b="0" i="0" u="none" strike="noStrike" cap="none">
                <a:solidFill>
                  <a:srgbClr val="FF0000"/>
                </a:solidFill>
                <a:latin typeface="Courier New"/>
                <a:ea typeface="Courier New"/>
                <a:cs typeface="Courier New"/>
                <a:sym typeface="Courier New"/>
              </a:rPr>
              <a:t>		while((*q++ = *p++) != ‘\0’) ;</a:t>
            </a:r>
            <a:endParaRPr/>
          </a:p>
          <a:p>
            <a:pPr marL="342900" marR="0" lvl="0" indent="-342900" algn="l" rtl="0">
              <a:lnSpc>
                <a:spcPct val="90000"/>
              </a:lnSpc>
              <a:spcBef>
                <a:spcPts val="12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What do we know about its structure?</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Single </a:t>
            </a:r>
            <a:r>
              <a:rPr lang="en-US" sz="2600" b="0" i="0" u="none" strike="noStrike" cap="none">
                <a:solidFill>
                  <a:schemeClr val="dk1"/>
                </a:solidFill>
                <a:latin typeface="Courier New"/>
                <a:ea typeface="Courier New"/>
                <a:cs typeface="Courier New"/>
                <a:sym typeface="Courier New"/>
              </a:rPr>
              <a:t>while</a:t>
            </a:r>
            <a:r>
              <a:rPr lang="en-US" sz="2800" b="0" i="0" u="none" strike="noStrike" cap="none">
                <a:solidFill>
                  <a:schemeClr val="dk1"/>
                </a:solidFill>
                <a:latin typeface="Calibri"/>
                <a:ea typeface="Calibri"/>
                <a:cs typeface="Calibri"/>
                <a:sym typeface="Calibri"/>
              </a:rPr>
              <a:t> loop</a:t>
            </a:r>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Exit condition is an equality test</a:t>
            </a:r>
            <a:endParaRPr sz="2800" b="0" i="0" u="none" strike="noStrike" cap="none">
              <a:solidFill>
                <a:schemeClr val="dk1"/>
              </a:solidFill>
              <a:latin typeface="Calibri"/>
              <a:ea typeface="Calibri"/>
              <a:cs typeface="Calibri"/>
              <a:sym typeface="Calibri"/>
            </a:endParaRPr>
          </a:p>
        </p:txBody>
      </p:sp>
      <p:sp>
        <p:nvSpPr>
          <p:cNvPr id="786" name="Google Shape;786;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52</a:t>
            </a:fld>
            <a:endParaRPr sz="1200">
              <a:solidFill>
                <a:srgbClr val="888888"/>
              </a:solidFill>
              <a:latin typeface="Calibri"/>
              <a:ea typeface="Calibri"/>
              <a:cs typeface="Calibri"/>
              <a:sym typeface="Calibri"/>
            </a:endParaRPr>
          </a:p>
        </p:txBody>
      </p:sp>
      <p:sp>
        <p:nvSpPr>
          <p:cNvPr id="787" name="Google Shape;787;p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88" name="Google Shape;788;p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5055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794" name="Google Shape;794;p68"/>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Start with code skeleton:</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 </a:t>
            </a:r>
            <a:r>
              <a:rPr lang="en-US" sz="2400" b="0" i="0" u="none" strike="noStrike" cap="none">
                <a:solidFill>
                  <a:schemeClr val="lt1"/>
                </a:solidFill>
                <a:latin typeface="Courier New"/>
                <a:ea typeface="Courier New"/>
                <a:cs typeface="Courier New"/>
                <a:sym typeface="Courier New"/>
              </a:rPr>
              <a:t>lb   $t0,0($s0)  # $t0 = *p</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sb   $t0,0($s1)  # *q = $t0</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$s0,$s0,1	  # p = p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$s1,$s1,1   # q = q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beq  $t0,$0,Exit # if *p==0, go to Exit</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j Loop </a:t>
            </a:r>
            <a:r>
              <a:rPr lang="en-US" sz="2400" b="0" i="0" u="none" strike="noStrike" cap="none">
                <a:solidFill>
                  <a:schemeClr val="lt1"/>
                </a:solidFill>
                <a:latin typeface="Courier New"/>
                <a:ea typeface="Courier New"/>
                <a:cs typeface="Courier New"/>
                <a:sym typeface="Courier New"/>
              </a:rPr>
              <a:t>          # go to Loop</a:t>
            </a:r>
            <a:endParaRPr/>
          </a:p>
          <a:p>
            <a:pPr marL="342900" marR="0" lvl="0" indent="-342900" algn="l" rtl="0">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Exit:</a:t>
            </a: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chemeClr val="lt1"/>
                </a:solidFill>
                <a:latin typeface="Courier New"/>
                <a:ea typeface="Courier New"/>
                <a:cs typeface="Courier New"/>
                <a:sym typeface="Courier New"/>
              </a:rPr>
              <a:t># N chars in p =&gt; N*6 instructions</a:t>
            </a:r>
            <a:endParaRPr sz="3200" b="0" i="0" u="none" strike="noStrike" cap="none">
              <a:solidFill>
                <a:schemeClr val="lt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795" name="Google Shape;795;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53</a:t>
            </a:fld>
            <a:endParaRPr sz="1200">
              <a:solidFill>
                <a:srgbClr val="888888"/>
              </a:solidFill>
              <a:latin typeface="Calibri"/>
              <a:ea typeface="Calibri"/>
              <a:cs typeface="Calibri"/>
              <a:sym typeface="Calibri"/>
            </a:endParaRPr>
          </a:p>
        </p:txBody>
      </p:sp>
      <p:sp>
        <p:nvSpPr>
          <p:cNvPr id="796" name="Google Shape;796;p68"/>
          <p:cNvSpPr txBox="1"/>
          <p:nvPr/>
        </p:nvSpPr>
        <p:spPr>
          <a:xfrm>
            <a:off x="4658751" y="3055894"/>
            <a:ext cx="4240263" cy="252069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t0 = *p</a:t>
            </a:r>
            <a:endParaRPr/>
          </a:p>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*q = t0</a:t>
            </a:r>
            <a:endParaRPr/>
          </a:p>
          <a:p>
            <a:pPr marL="0" marR="0" lvl="0" indent="0" algn="l" rtl="0">
              <a:lnSpc>
                <a:spcPct val="110000"/>
              </a:lnSpc>
              <a:spcBef>
                <a:spcPts val="0"/>
              </a:spcBef>
              <a:spcAft>
                <a:spcPts val="0"/>
              </a:spcAft>
              <a:buClr>
                <a:srgbClr val="000000"/>
              </a:buClr>
              <a:buFont typeface="Courier New"/>
              <a:buNone/>
            </a:pPr>
            <a:r>
              <a:rPr lang="en-US" sz="2400">
                <a:solidFill>
                  <a:srgbClr val="000000"/>
                </a:solidFill>
                <a:latin typeface="Courier New"/>
                <a:ea typeface="Courier New"/>
                <a:cs typeface="Courier New"/>
                <a:sym typeface="Courier New"/>
              </a:rPr>
              <a:t># p = p + 1</a:t>
            </a:r>
            <a:endParaRPr/>
          </a:p>
          <a:p>
            <a:pPr marL="0" marR="0" lvl="0" indent="0" algn="l" rtl="0">
              <a:lnSpc>
                <a:spcPct val="110000"/>
              </a:lnSpc>
              <a:spcBef>
                <a:spcPts val="0"/>
              </a:spcBef>
              <a:spcAft>
                <a:spcPts val="0"/>
              </a:spcAft>
              <a:buClr>
                <a:srgbClr val="000000"/>
              </a:buClr>
              <a:buFont typeface="Courier New"/>
              <a:buNone/>
            </a:pPr>
            <a:r>
              <a:rPr lang="en-US" sz="2400">
                <a:solidFill>
                  <a:srgbClr val="000000"/>
                </a:solidFill>
                <a:latin typeface="Courier New"/>
                <a:ea typeface="Courier New"/>
                <a:cs typeface="Courier New"/>
                <a:sym typeface="Courier New"/>
              </a:rPr>
              <a:t># q = q + 1</a:t>
            </a:r>
            <a:endParaRPr/>
          </a:p>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if *p==0, go to Exit</a:t>
            </a:r>
            <a:endParaRPr sz="2400">
              <a:solidFill>
                <a:srgbClr val="000000"/>
              </a:solidFill>
              <a:latin typeface="Courier New"/>
              <a:ea typeface="Courier New"/>
              <a:cs typeface="Courier New"/>
              <a:sym typeface="Courier New"/>
            </a:endParaRPr>
          </a:p>
          <a:p>
            <a:pPr marL="0" marR="0" lvl="0" indent="0" algn="l" rtl="0">
              <a:lnSpc>
                <a:spcPct val="110000"/>
              </a:lnSpc>
              <a:spcBef>
                <a:spcPts val="0"/>
              </a:spcBef>
              <a:spcAft>
                <a:spcPts val="0"/>
              </a:spcAft>
              <a:buClr>
                <a:schemeClr val="dk1"/>
              </a:buClr>
              <a:buFont typeface="Courier New"/>
              <a:buNone/>
            </a:pPr>
            <a:r>
              <a:rPr lang="en-US" sz="2400">
                <a:solidFill>
                  <a:schemeClr val="dk1"/>
                </a:solidFill>
                <a:latin typeface="Courier New"/>
                <a:ea typeface="Courier New"/>
                <a:cs typeface="Courier New"/>
                <a:sym typeface="Courier New"/>
              </a:rPr>
              <a:t># go to Loop</a:t>
            </a:r>
            <a:endParaRPr/>
          </a:p>
        </p:txBody>
      </p:sp>
      <p:sp>
        <p:nvSpPr>
          <p:cNvPr id="797" name="Google Shape;797;p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98" name="Google Shape;798;p6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5541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804" name="Google Shape;804;p69"/>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Fill in lines:</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a:t>
            </a:r>
            <a:r>
              <a:rPr lang="en-US" sz="2400" b="0" i="0" u="none" strike="noStrike" cap="none">
                <a:solidFill>
                  <a:schemeClr val="lt1"/>
                </a:solidFill>
                <a:latin typeface="Courier New"/>
                <a:ea typeface="Courier New"/>
                <a:cs typeface="Courier New"/>
                <a:sym typeface="Courier New"/>
              </a:rPr>
              <a:t> lb   $t0,0($s0)  </a:t>
            </a:r>
            <a:r>
              <a:rPr lang="en-US" sz="2400" b="0" i="0" u="none" strike="noStrike" cap="none">
                <a:solidFill>
                  <a:schemeClr val="dk1"/>
                </a:solidFill>
                <a:latin typeface="Courier New"/>
                <a:ea typeface="Courier New"/>
                <a:cs typeface="Courier New"/>
                <a:sym typeface="Courier New"/>
              </a:rPr>
              <a:t># t0 = *p</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sb   $t0,0($s1)  </a:t>
            </a:r>
            <a:r>
              <a:rPr lang="en-US" sz="2400" b="0" i="0" u="none" strike="noStrike" cap="none">
                <a:solidFill>
                  <a:schemeClr val="dk1"/>
                </a:solidFill>
                <a:latin typeface="Courier New"/>
                <a:ea typeface="Courier New"/>
                <a:cs typeface="Courier New"/>
                <a:sym typeface="Courier New"/>
              </a:rPr>
              <a:t># *q = t0</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$s0,$s0,1	</a:t>
            </a:r>
            <a:r>
              <a:rPr lang="en-US" sz="1200">
                <a:solidFill>
                  <a:schemeClr val="lt1"/>
                </a:solidFill>
                <a:latin typeface="Courier New"/>
                <a:ea typeface="Courier New"/>
                <a:cs typeface="Courier New"/>
                <a:sym typeface="Courier New"/>
              </a:rPr>
              <a:t> </a:t>
            </a:r>
            <a:r>
              <a:rPr lang="en-US" sz="2400" b="0" i="0" u="none" strike="noStrike" cap="none">
                <a:solidFill>
                  <a:srgbClr val="000000"/>
                </a:solidFill>
                <a:latin typeface="Courier New"/>
                <a:ea typeface="Courier New"/>
                <a:cs typeface="Courier New"/>
                <a:sym typeface="Courier New"/>
              </a:rPr>
              <a:t># p = p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addi $s1,$s1,1   </a:t>
            </a:r>
            <a:r>
              <a:rPr lang="en-US" sz="2400" b="0" i="0" u="none" strike="noStrike" cap="none">
                <a:solidFill>
                  <a:srgbClr val="000000"/>
                </a:solidFill>
                <a:latin typeface="Courier New"/>
                <a:ea typeface="Courier New"/>
                <a:cs typeface="Courier New"/>
                <a:sym typeface="Courier New"/>
              </a:rPr>
              <a:t># q = q + 1</a:t>
            </a:r>
            <a:endParaRPr/>
          </a:p>
          <a:p>
            <a:pPr marL="342900" marR="0" lvl="0" indent="-342900" algn="l" rtl="0">
              <a:lnSpc>
                <a:spcPct val="90000"/>
              </a:lnSpc>
              <a:spcBef>
                <a:spcPts val="480"/>
              </a:spcBef>
              <a:spcAft>
                <a:spcPts val="0"/>
              </a:spcAft>
              <a:buClr>
                <a:schemeClr val="lt1"/>
              </a:buClr>
              <a:buFont typeface="Arial"/>
              <a:buNone/>
            </a:pPr>
            <a:r>
              <a:rPr lang="en-US" sz="2400" b="0" i="0" u="none" strike="noStrike" cap="none">
                <a:solidFill>
                  <a:schemeClr val="lt1"/>
                </a:solidFill>
                <a:latin typeface="Courier New"/>
                <a:ea typeface="Courier New"/>
                <a:cs typeface="Courier New"/>
                <a:sym typeface="Courier New"/>
              </a:rPr>
              <a:t>      beq  $t0,$0,Exit </a:t>
            </a:r>
            <a:r>
              <a:rPr lang="en-US" sz="2400" b="0" i="0" u="none" strike="noStrike" cap="none">
                <a:solidFill>
                  <a:schemeClr val="dk1"/>
                </a:solidFill>
                <a:latin typeface="Courier New"/>
                <a:ea typeface="Courier New"/>
                <a:cs typeface="Courier New"/>
                <a:sym typeface="Courier New"/>
              </a:rPr>
              <a:t># if *p==0, go to Exit</a:t>
            </a:r>
            <a:endParaRPr sz="2400" b="0" i="0" u="none" strike="noStrike" cap="none">
              <a:solidFill>
                <a:srgbClr val="00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j Loop           </a:t>
            </a:r>
            <a:r>
              <a:rPr lang="en-US" sz="2400" b="0" i="0" u="none" strike="noStrike" cap="none">
                <a:solidFill>
                  <a:schemeClr val="dk1"/>
                </a:solidFill>
                <a:latin typeface="Courier New"/>
                <a:ea typeface="Courier New"/>
                <a:cs typeface="Courier New"/>
                <a:sym typeface="Courier New"/>
              </a:rPr>
              <a:t># go to Loop</a:t>
            </a:r>
            <a:endParaRPr/>
          </a:p>
          <a:p>
            <a:pPr marL="342900" marR="0" lvl="0" indent="-342900" algn="l" rtl="0">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Exit:</a:t>
            </a: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chemeClr val="lt1"/>
                </a:solidFill>
                <a:latin typeface="Courier New"/>
                <a:ea typeface="Courier New"/>
                <a:cs typeface="Courier New"/>
                <a:sym typeface="Courier New"/>
              </a:rPr>
              <a:t># N chars in p =&gt; N*6 instructions</a:t>
            </a:r>
            <a:endParaRPr sz="3200" b="0" i="0" u="none" strike="noStrike" cap="none">
              <a:solidFill>
                <a:schemeClr val="lt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805" name="Google Shape;805;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54</a:t>
            </a:fld>
            <a:endParaRPr sz="1200">
              <a:solidFill>
                <a:srgbClr val="888888"/>
              </a:solidFill>
              <a:latin typeface="Calibri"/>
              <a:ea typeface="Calibri"/>
              <a:cs typeface="Calibri"/>
              <a:sym typeface="Calibri"/>
            </a:endParaRPr>
          </a:p>
        </p:txBody>
      </p:sp>
      <p:sp>
        <p:nvSpPr>
          <p:cNvPr id="806" name="Google Shape;806;p69"/>
          <p:cNvSpPr txBox="1"/>
          <p:nvPr/>
        </p:nvSpPr>
        <p:spPr>
          <a:xfrm>
            <a:off x="1558636" y="3054927"/>
            <a:ext cx="3134191" cy="211442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lb   t0,0(s0)</a:t>
            </a:r>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sb   t0,0(s1)</a:t>
            </a:r>
            <a:endParaRPr sz="2400">
              <a:solidFill>
                <a:schemeClr val="dk1"/>
              </a:solidFill>
              <a:latin typeface="Courier New"/>
              <a:ea typeface="Courier New"/>
              <a:cs typeface="Courier New"/>
              <a:sym typeface="Courier New"/>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addi s0,s0,1</a:t>
            </a:r>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addi s1,s1,1</a:t>
            </a:r>
            <a:endParaRPr sz="2400">
              <a:solidFill>
                <a:srgbClr val="000000"/>
              </a:solidFill>
              <a:latin typeface="Courier New"/>
              <a:ea typeface="Courier New"/>
              <a:cs typeface="Courier New"/>
              <a:sym typeface="Courier New"/>
            </a:endParaRPr>
          </a:p>
          <a:p>
            <a:pPr marL="0" marR="0" lvl="0" indent="0" algn="l" rtl="0">
              <a:lnSpc>
                <a:spcPct val="110000"/>
              </a:lnSpc>
              <a:spcBef>
                <a:spcPts val="0"/>
              </a:spcBef>
              <a:spcAft>
                <a:spcPts val="0"/>
              </a:spcAft>
              <a:buClr>
                <a:srgbClr val="FF0000"/>
              </a:buClr>
              <a:buFont typeface="Courier New"/>
              <a:buNone/>
            </a:pPr>
            <a:r>
              <a:rPr lang="en-US" sz="2400">
                <a:solidFill>
                  <a:srgbClr val="FF0000"/>
                </a:solidFill>
                <a:latin typeface="Courier New"/>
                <a:ea typeface="Courier New"/>
                <a:cs typeface="Courier New"/>
                <a:sym typeface="Courier New"/>
              </a:rPr>
              <a:t>beq  t0,0,Exit</a:t>
            </a:r>
            <a:endParaRPr sz="2400">
              <a:solidFill>
                <a:schemeClr val="dk1"/>
              </a:solidFill>
              <a:latin typeface="Calibri"/>
              <a:ea typeface="Calibri"/>
              <a:cs typeface="Calibri"/>
              <a:sym typeface="Calibri"/>
            </a:endParaRPr>
          </a:p>
        </p:txBody>
      </p:sp>
      <p:sp>
        <p:nvSpPr>
          <p:cNvPr id="807" name="Google Shape;807;p6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08" name="Google Shape;808;p6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539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816" name="Google Shape;816;p70"/>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Finished code:</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 lb   t0,0(s0)   </a:t>
            </a:r>
            <a:r>
              <a:rPr lang="en-US" sz="2400" b="0" i="0" u="none" strike="noStrike" cap="none">
                <a:solidFill>
                  <a:schemeClr val="dk1"/>
                </a:solidFill>
                <a:latin typeface="Courier New"/>
                <a:ea typeface="Courier New"/>
                <a:cs typeface="Courier New"/>
                <a:sym typeface="Courier New"/>
              </a:rPr>
              <a:t># t0 = *p</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sb   t0,0(s1)</a:t>
            </a:r>
            <a:r>
              <a:rPr lang="en-US" sz="2400" b="0" i="0" u="none" strike="noStrike" cap="none">
                <a:solidFill>
                  <a:schemeClr val="dk1"/>
                </a:solidFill>
                <a:latin typeface="Courier New"/>
                <a:ea typeface="Courier New"/>
                <a:cs typeface="Courier New"/>
                <a:sym typeface="Courier New"/>
              </a:rPr>
              <a:t>   # *q = t0</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s0,s0,1</a:t>
            </a:r>
            <a:r>
              <a:rPr lang="en-US" sz="2400" b="0" i="0" u="none" strike="noStrike" cap="none">
                <a:solidFill>
                  <a:srgbClr val="000000"/>
                </a:solidFill>
                <a:latin typeface="Courier New"/>
                <a:ea typeface="Courier New"/>
                <a:cs typeface="Courier New"/>
                <a:sym typeface="Courier New"/>
              </a:rPr>
              <a:t>	  # p = p + 1</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s1,s1,1</a:t>
            </a:r>
            <a:r>
              <a:rPr lang="en-US" sz="2400" b="0" i="0" u="none" strike="noStrike" cap="none">
                <a:solidFill>
                  <a:srgbClr val="000000"/>
                </a:solidFill>
                <a:latin typeface="Courier New"/>
                <a:ea typeface="Courier New"/>
                <a:cs typeface="Courier New"/>
                <a:sym typeface="Courier New"/>
              </a:rPr>
              <a:t>    # q = q + 1</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beq  t0,</a:t>
            </a:r>
            <a:r>
              <a:rPr lang="en-US" sz="2400">
                <a:solidFill>
                  <a:srgbClr val="FF0000"/>
                </a:solidFill>
                <a:latin typeface="Courier New"/>
                <a:ea typeface="Courier New"/>
                <a:cs typeface="Courier New"/>
                <a:sym typeface="Courier New"/>
              </a:rPr>
              <a:t>x</a:t>
            </a:r>
            <a:r>
              <a:rPr lang="en-US" sz="2400" b="0" i="0" u="none" strike="noStrike" cap="none">
                <a:solidFill>
                  <a:srgbClr val="FF0000"/>
                </a:solidFill>
                <a:latin typeface="Courier New"/>
                <a:ea typeface="Courier New"/>
                <a:cs typeface="Courier New"/>
                <a:sym typeface="Courier New"/>
              </a:rPr>
              <a:t>0,Exit</a:t>
            </a:r>
            <a:r>
              <a:rPr lang="en-US" sz="2400" b="0" i="0" u="none" strike="noStrike" cap="none">
                <a:solidFill>
                  <a:schemeClr val="dk1"/>
                </a:solidFill>
                <a:latin typeface="Courier New"/>
                <a:ea typeface="Courier New"/>
                <a:cs typeface="Courier New"/>
                <a:sym typeface="Courier New"/>
              </a:rPr>
              <a:t> # if *p==0, go to Exit</a:t>
            </a:r>
            <a:endParaRPr sz="2400" b="0" i="0" u="none" strike="noStrike" cap="none">
              <a:solidFill>
                <a:srgbClr val="00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j Loop          </a:t>
            </a:r>
            <a:r>
              <a:rPr lang="en-US" sz="2400" b="0" i="0" u="none" strike="noStrike" cap="none">
                <a:solidFill>
                  <a:schemeClr val="dk1"/>
                </a:solidFill>
                <a:latin typeface="Courier New"/>
                <a:ea typeface="Courier New"/>
                <a:cs typeface="Courier New"/>
                <a:sym typeface="Courier New"/>
              </a:rPr>
              <a:t># go to Loop</a:t>
            </a:r>
            <a:endParaRPr/>
          </a:p>
          <a:p>
            <a:pPr marL="342900" marR="0" lvl="0" indent="-342900" algn="l" rtl="0">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Exit:</a:t>
            </a:r>
            <a:r>
              <a:rPr lang="en-US" sz="2400" b="0" i="0" u="none" strike="noStrike" cap="none">
                <a:solidFill>
                  <a:schemeClr val="dk1"/>
                </a:solidFill>
                <a:latin typeface="Courier New"/>
                <a:ea typeface="Courier New"/>
                <a:cs typeface="Courier New"/>
                <a:sym typeface="Courier New"/>
              </a:rPr>
              <a:t> # N chars in p =&gt; N*6 instructions</a:t>
            </a:r>
            <a:endParaRPr sz="32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817" name="Google Shape;81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55</a:t>
            </a:fld>
            <a:endParaRPr sz="1200">
              <a:solidFill>
                <a:srgbClr val="888888"/>
              </a:solidFill>
              <a:latin typeface="Calibri"/>
              <a:ea typeface="Calibri"/>
              <a:cs typeface="Calibri"/>
              <a:sym typeface="Calibri"/>
            </a:endParaRPr>
          </a:p>
        </p:txBody>
      </p:sp>
      <p:sp>
        <p:nvSpPr>
          <p:cNvPr id="818" name="Google Shape;818;p7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19" name="Google Shape;819;p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16756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 to </a:t>
            </a:r>
            <a:r>
              <a:rPr lang="en-US"/>
              <a:t>RISCV</a:t>
            </a:r>
            <a:r>
              <a:rPr lang="en-US" sz="4400" b="0" i="0" u="none" strike="noStrike" cap="none">
                <a:solidFill>
                  <a:schemeClr val="accent1"/>
                </a:solidFill>
                <a:latin typeface="Calibri"/>
                <a:ea typeface="Calibri"/>
                <a:cs typeface="Calibri"/>
                <a:sym typeface="Calibri"/>
              </a:rPr>
              <a:t> Practice</a:t>
            </a:r>
            <a:endParaRPr sz="4400" b="0" i="0" u="none" strike="noStrike" cap="none">
              <a:solidFill>
                <a:schemeClr val="accent1"/>
              </a:solidFill>
              <a:latin typeface="Calibri"/>
              <a:ea typeface="Calibri"/>
              <a:cs typeface="Calibri"/>
              <a:sym typeface="Calibri"/>
            </a:endParaRPr>
          </a:p>
        </p:txBody>
      </p:sp>
      <p:sp>
        <p:nvSpPr>
          <p:cNvPr id="827" name="Google Shape;827;p71"/>
          <p:cNvSpPr txBox="1">
            <a:spLocks noGrp="1"/>
          </p:cNvSpPr>
          <p:nvPr>
            <p:ph type="body" idx="1"/>
          </p:nvPr>
        </p:nvSpPr>
        <p:spPr>
          <a:xfrm>
            <a:off x="457200" y="1600200"/>
            <a:ext cx="841248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Alternate code using bne:</a:t>
            </a:r>
            <a:endParaRPr sz="32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80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copy String p to q</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p→s0, q→s1 (pointers)</a:t>
            </a:r>
            <a:endParaRPr sz="2400" b="0" i="0" u="none" strike="noStrike" cap="none">
              <a:solidFill>
                <a:srgbClr val="FF0000"/>
              </a:solidFill>
              <a:latin typeface="Courier New"/>
              <a:ea typeface="Courier New"/>
              <a:cs typeface="Courier New"/>
              <a:sym typeface="Courier New"/>
            </a:endParaRPr>
          </a:p>
          <a:p>
            <a:pPr marL="342900" marR="0" lvl="0" indent="-342900" algn="l" rtl="0">
              <a:lnSpc>
                <a:spcPct val="90000"/>
              </a:lnSpc>
              <a:spcBef>
                <a:spcPts val="480"/>
              </a:spcBef>
              <a:spcAft>
                <a:spcPts val="0"/>
              </a:spcAft>
              <a:buClr>
                <a:srgbClr val="FF0000"/>
              </a:buClr>
              <a:buFont typeface="Arial"/>
              <a:buNone/>
            </a:pPr>
            <a:r>
              <a:rPr lang="en-US" sz="2400" b="0" i="0" u="none" strike="noStrike" cap="none">
                <a:solidFill>
                  <a:srgbClr val="FF0000"/>
                </a:solidFill>
                <a:latin typeface="Courier New"/>
                <a:ea typeface="Courier New"/>
                <a:cs typeface="Courier New"/>
                <a:sym typeface="Courier New"/>
              </a:rPr>
              <a:t>Loop: lb   t0,0(s0)   </a:t>
            </a:r>
            <a:r>
              <a:rPr lang="en-US" sz="2400" b="0" i="0" u="none" strike="noStrike" cap="none">
                <a:solidFill>
                  <a:schemeClr val="dk1"/>
                </a:solidFill>
                <a:latin typeface="Courier New"/>
                <a:ea typeface="Courier New"/>
                <a:cs typeface="Courier New"/>
                <a:sym typeface="Courier New"/>
              </a:rPr>
              <a:t># t0 = *p</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sb   t0,0(s1)</a:t>
            </a:r>
            <a:r>
              <a:rPr lang="en-US" sz="2400" b="0" i="0" u="none" strike="noStrike" cap="none">
                <a:solidFill>
                  <a:schemeClr val="dk1"/>
                </a:solidFill>
                <a:latin typeface="Courier New"/>
                <a:ea typeface="Courier New"/>
                <a:cs typeface="Courier New"/>
                <a:sym typeface="Courier New"/>
              </a:rPr>
              <a:t>   # *q = t0</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s0,s0,1</a:t>
            </a:r>
            <a:r>
              <a:rPr lang="en-US" sz="2400" b="0" i="0" u="none" strike="noStrike" cap="none">
                <a:solidFill>
                  <a:srgbClr val="000000"/>
                </a:solidFill>
                <a:latin typeface="Courier New"/>
                <a:ea typeface="Courier New"/>
                <a:cs typeface="Courier New"/>
                <a:sym typeface="Courier New"/>
              </a:rPr>
              <a:t>	  # p = p + 1</a:t>
            </a:r>
            <a:endParaRPr/>
          </a:p>
          <a:p>
            <a:pPr marL="342900" marR="0" lvl="0" indent="-342900" algn="l" rtl="0">
              <a:lnSpc>
                <a:spcPct val="90000"/>
              </a:lnSpc>
              <a:spcBef>
                <a:spcPts val="480"/>
              </a:spcBef>
              <a:spcAft>
                <a:spcPts val="0"/>
              </a:spcAft>
              <a:buClr>
                <a:srgbClr val="000000"/>
              </a:buClr>
              <a:buFont typeface="Arial"/>
              <a:buNone/>
            </a:pPr>
            <a:r>
              <a:rPr lang="en-US" sz="2400" b="0" i="0" u="none" strike="noStrike" cap="none">
                <a:solidFill>
                  <a:srgbClr val="000000"/>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addi s1,s1,1</a:t>
            </a:r>
            <a:r>
              <a:rPr lang="en-US" sz="2400" b="0" i="0" u="none" strike="noStrike" cap="none">
                <a:solidFill>
                  <a:srgbClr val="000000"/>
                </a:solidFill>
                <a:latin typeface="Courier New"/>
                <a:ea typeface="Courier New"/>
                <a:cs typeface="Courier New"/>
                <a:sym typeface="Courier New"/>
              </a:rPr>
              <a:t>    # q = q + 1</a:t>
            </a:r>
            <a:endParaRPr/>
          </a:p>
          <a:p>
            <a:pPr marL="342900" marR="0" lvl="0" indent="-342900" algn="l" rtl="0">
              <a:lnSpc>
                <a:spcPct val="90000"/>
              </a:lnSpc>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a:t>
            </a:r>
            <a:r>
              <a:rPr lang="en-US" sz="2400" b="0" i="0" u="none" strike="noStrike" cap="none">
                <a:solidFill>
                  <a:srgbClr val="FF0000"/>
                </a:solidFill>
                <a:latin typeface="Courier New"/>
                <a:ea typeface="Courier New"/>
                <a:cs typeface="Courier New"/>
                <a:sym typeface="Courier New"/>
              </a:rPr>
              <a:t>bne  t0,</a:t>
            </a:r>
            <a:r>
              <a:rPr lang="en-US" sz="2400">
                <a:solidFill>
                  <a:srgbClr val="FF0000"/>
                </a:solidFill>
                <a:latin typeface="Courier New"/>
                <a:ea typeface="Courier New"/>
                <a:cs typeface="Courier New"/>
                <a:sym typeface="Courier New"/>
              </a:rPr>
              <a:t>x</a:t>
            </a:r>
            <a:r>
              <a:rPr lang="en-US" sz="2400" b="0" i="0" u="none" strike="noStrike" cap="none">
                <a:solidFill>
                  <a:srgbClr val="FF0000"/>
                </a:solidFill>
                <a:latin typeface="Courier New"/>
                <a:ea typeface="Courier New"/>
                <a:cs typeface="Courier New"/>
                <a:sym typeface="Courier New"/>
              </a:rPr>
              <a:t>0,Loop</a:t>
            </a:r>
            <a:r>
              <a:rPr lang="en-US" sz="2400" b="0" i="0" u="none" strike="noStrike" cap="none">
                <a:solidFill>
                  <a:schemeClr val="dk1"/>
                </a:solidFill>
                <a:latin typeface="Courier New"/>
                <a:ea typeface="Courier New"/>
                <a:cs typeface="Courier New"/>
                <a:sym typeface="Courier New"/>
              </a:rPr>
              <a:t> # if *p!=0, go to Loop</a:t>
            </a:r>
            <a:endParaRPr sz="2400" b="0" i="0" u="none" strike="noStrike" cap="none">
              <a:solidFill>
                <a:srgbClr val="000000"/>
              </a:solidFill>
              <a:latin typeface="Courier New"/>
              <a:ea typeface="Courier New"/>
              <a:cs typeface="Courier New"/>
              <a:sym typeface="Courier New"/>
            </a:endParaRPr>
          </a:p>
          <a:p>
            <a:pPr marL="342900" marR="0" lvl="0" indent="-342900" algn="l" rtl="0">
              <a:spcBef>
                <a:spcPts val="480"/>
              </a:spcBef>
              <a:spcAft>
                <a:spcPts val="0"/>
              </a:spcAft>
              <a:buClr>
                <a:schemeClr val="dk1"/>
              </a:buClr>
              <a:buFont typeface="Arial"/>
              <a:buNone/>
            </a:pPr>
            <a:r>
              <a:rPr lang="en-US" sz="2400" b="0" i="0" u="none" strike="noStrike" cap="none">
                <a:solidFill>
                  <a:schemeClr val="dk1"/>
                </a:solidFill>
                <a:latin typeface="Courier New"/>
                <a:ea typeface="Courier New"/>
                <a:cs typeface="Courier New"/>
                <a:sym typeface="Courier New"/>
              </a:rPr>
              <a:t># N chars in p =&gt; N*5 instructions</a:t>
            </a:r>
            <a:endParaRPr sz="32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828" name="Google Shape;828;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56</a:t>
            </a:fld>
            <a:endParaRPr sz="1200">
              <a:solidFill>
                <a:srgbClr val="888888"/>
              </a:solidFill>
              <a:latin typeface="Calibri"/>
              <a:ea typeface="Calibri"/>
              <a:cs typeface="Calibri"/>
              <a:sym typeface="Calibri"/>
            </a:endParaRPr>
          </a:p>
        </p:txBody>
      </p:sp>
      <p:sp>
        <p:nvSpPr>
          <p:cNvPr id="829" name="Google Shape;829;p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30" name="Google Shape;830;p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890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Arithmetic Instructions</a:t>
            </a:r>
            <a:endParaRPr sz="4400" b="0" i="0" u="none" strike="noStrike" cap="none">
              <a:solidFill>
                <a:schemeClr val="accent1"/>
              </a:solidFill>
              <a:latin typeface="Calibri"/>
              <a:ea typeface="Calibri"/>
              <a:cs typeface="Calibri"/>
              <a:sym typeface="Calibri"/>
            </a:endParaRPr>
          </a:p>
        </p:txBody>
      </p:sp>
      <p:sp>
        <p:nvSpPr>
          <p:cNvPr id="845" name="Google Shape;845;p73"/>
          <p:cNvSpPr txBox="1">
            <a:spLocks noGrp="1"/>
          </p:cNvSpPr>
          <p:nvPr>
            <p:ph type="body" idx="1"/>
          </p:nvPr>
        </p:nvSpPr>
        <p:spPr>
          <a:xfrm>
            <a:off x="457200" y="1600200"/>
            <a:ext cx="8229600" cy="488768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592"/>
              </a:spcBef>
              <a:spcAft>
                <a:spcPts val="0"/>
              </a:spcAft>
              <a:buClr>
                <a:srgbClr val="FF0000"/>
              </a:buClr>
              <a:buSzPts val="2960"/>
              <a:buFont typeface="Arial"/>
              <a:buChar char="•"/>
            </a:pPr>
            <a:r>
              <a:rPr lang="en-US" sz="2960" b="0" i="0" u="none" strike="noStrike" cap="none">
                <a:solidFill>
                  <a:srgbClr val="FF0000"/>
                </a:solidFill>
                <a:latin typeface="Calibri"/>
                <a:ea typeface="Calibri"/>
                <a:cs typeface="Calibri"/>
                <a:sym typeface="Calibri"/>
              </a:rPr>
              <a:t>Multiplication</a:t>
            </a:r>
            <a:r>
              <a:rPr lang="en-US" sz="2960" b="0" i="0" u="none" strike="noStrike" cap="none">
                <a:solidFill>
                  <a:schemeClr val="dk1"/>
                </a:solidFill>
                <a:latin typeface="Calibri"/>
                <a:ea typeface="Calibri"/>
                <a:cs typeface="Calibri"/>
                <a:sym typeface="Calibri"/>
              </a:rPr>
              <a:t> (</a:t>
            </a:r>
            <a:r>
              <a:rPr lang="en-US" sz="2775" b="0" i="0" u="none" strike="noStrike" cap="none">
                <a:solidFill>
                  <a:schemeClr val="dk1"/>
                </a:solidFill>
                <a:latin typeface="Courier New"/>
                <a:ea typeface="Courier New"/>
                <a:cs typeface="Courier New"/>
                <a:sym typeface="Courier New"/>
              </a:rPr>
              <a:t>mul</a:t>
            </a:r>
            <a:r>
              <a:rPr lang="en-US" sz="2775">
                <a:latin typeface="Courier New"/>
                <a:ea typeface="Courier New"/>
                <a:cs typeface="Courier New"/>
                <a:sym typeface="Courier New"/>
              </a:rPr>
              <a:t> and mulh</a:t>
            </a:r>
            <a:r>
              <a:rPr lang="en-US" sz="2960" b="0" i="0" u="none" strike="noStrike" cap="none">
                <a:solidFill>
                  <a:schemeClr val="dk1"/>
                </a:solidFill>
                <a:latin typeface="Calibri"/>
                <a:ea typeface="Calibri"/>
                <a:cs typeface="Calibri"/>
                <a:sym typeface="Calibri"/>
              </a:rPr>
              <a:t>)</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ourier New"/>
                <a:ea typeface="Courier New"/>
                <a:cs typeface="Courier New"/>
                <a:sym typeface="Courier New"/>
              </a:rPr>
              <a:t>mul</a:t>
            </a:r>
            <a:r>
              <a:rPr lang="en-US" sz="2590">
                <a:latin typeface="Courier New"/>
                <a:ea typeface="Courier New"/>
                <a:cs typeface="Courier New"/>
                <a:sym typeface="Courier New"/>
              </a:rPr>
              <a:t> </a:t>
            </a:r>
            <a:r>
              <a:rPr lang="en-US" sz="2590" b="0" i="0" u="none" strike="noStrike" cap="none">
                <a:solidFill>
                  <a:schemeClr val="dk1"/>
                </a:solidFill>
                <a:latin typeface="Courier New"/>
                <a:ea typeface="Courier New"/>
                <a:cs typeface="Courier New"/>
                <a:sym typeface="Courier New"/>
              </a:rPr>
              <a:t> dst</a:t>
            </a:r>
            <a:r>
              <a:rPr lang="en-US" sz="2590">
                <a:latin typeface="Courier New"/>
                <a:ea typeface="Courier New"/>
                <a:cs typeface="Courier New"/>
                <a:sym typeface="Courier New"/>
              </a:rPr>
              <a:t>, </a:t>
            </a:r>
            <a:r>
              <a:rPr lang="en-US" sz="2590" b="0" i="0" u="none" strike="noStrike" cap="none">
                <a:solidFill>
                  <a:schemeClr val="dk1"/>
                </a:solidFill>
                <a:latin typeface="Courier New"/>
                <a:ea typeface="Courier New"/>
                <a:cs typeface="Courier New"/>
                <a:sym typeface="Courier New"/>
              </a:rPr>
              <a:t>src1, src2</a:t>
            </a:r>
            <a:endParaRPr sz="2590" b="0" i="0" u="none" strike="noStrike" cap="none">
              <a:solidFill>
                <a:schemeClr val="dk1"/>
              </a:solidFill>
              <a:latin typeface="Courier New"/>
              <a:ea typeface="Courier New"/>
              <a:cs typeface="Courier New"/>
              <a:sym typeface="Courier New"/>
            </a:endParaRPr>
          </a:p>
          <a:p>
            <a:pPr marL="742950" lvl="1" indent="-272415" algn="l" rtl="0">
              <a:spcBef>
                <a:spcPts val="518"/>
              </a:spcBef>
              <a:spcAft>
                <a:spcPts val="0"/>
              </a:spcAft>
              <a:buClr>
                <a:schemeClr val="dk1"/>
              </a:buClr>
              <a:buSzPts val="2590"/>
              <a:buFont typeface="Courier New"/>
              <a:buChar char="–"/>
            </a:pPr>
            <a:r>
              <a:rPr lang="en-US" sz="2590">
                <a:latin typeface="Courier New"/>
                <a:ea typeface="Courier New"/>
                <a:cs typeface="Courier New"/>
                <a:sym typeface="Courier New"/>
              </a:rPr>
              <a:t>mulh dst, src1, src2</a:t>
            </a:r>
            <a:endParaRPr sz="2590">
              <a:latin typeface="Courier New"/>
              <a:ea typeface="Courier New"/>
              <a:cs typeface="Courier New"/>
              <a:sym typeface="Courier New"/>
            </a:endParaRPr>
          </a:p>
          <a:p>
            <a:pPr marL="742950" marR="0" lvl="1" indent="-285750" algn="l" rtl="0">
              <a:spcBef>
                <a:spcPts val="518"/>
              </a:spcBef>
              <a:spcAft>
                <a:spcPts val="0"/>
              </a:spcAft>
              <a:buClr>
                <a:schemeClr val="dk1"/>
              </a:buClr>
              <a:buSzPts val="2590"/>
              <a:buFont typeface="Arial"/>
              <a:buChar char="–"/>
            </a:pPr>
            <a:r>
              <a:rPr lang="en-US" sz="2405" b="0" i="0" u="none" strike="noStrike" cap="none">
                <a:solidFill>
                  <a:schemeClr val="dk1"/>
                </a:solidFill>
                <a:latin typeface="Courier New"/>
                <a:ea typeface="Courier New"/>
                <a:cs typeface="Courier New"/>
                <a:sym typeface="Courier New"/>
              </a:rPr>
              <a:t>src1*src2</a:t>
            </a:r>
            <a:r>
              <a:rPr lang="en-US" sz="2590" b="0" i="0" u="none" strike="noStrike" cap="none">
                <a:solidFill>
                  <a:schemeClr val="dk1"/>
                </a:solidFill>
                <a:latin typeface="Calibri"/>
                <a:ea typeface="Calibri"/>
                <a:cs typeface="Calibri"/>
                <a:sym typeface="Calibri"/>
              </a:rPr>
              <a:t>:  lower </a:t>
            </a:r>
            <a:r>
              <a:rPr lang="en-US" sz="2590"/>
              <a:t>32</a:t>
            </a:r>
            <a:r>
              <a:rPr lang="en-US" sz="2590" b="0" i="0" u="none" strike="noStrike" cap="none">
                <a:solidFill>
                  <a:schemeClr val="dk1"/>
                </a:solidFill>
                <a:latin typeface="Calibri"/>
                <a:ea typeface="Calibri"/>
                <a:cs typeface="Calibri"/>
                <a:sym typeface="Calibri"/>
              </a:rPr>
              <a:t>-bits </a:t>
            </a:r>
            <a:r>
              <a:rPr lang="en-US" sz="2590"/>
              <a:t>through </a:t>
            </a:r>
            <a:r>
              <a:rPr lang="en-US" sz="2405">
                <a:latin typeface="Courier New"/>
                <a:ea typeface="Courier New"/>
                <a:cs typeface="Courier New"/>
                <a:sym typeface="Courier New"/>
              </a:rPr>
              <a:t>mul</a:t>
            </a:r>
            <a:r>
              <a:rPr lang="en-US" sz="2590" b="0" i="0" u="none" strike="noStrike" cap="none">
                <a:solidFill>
                  <a:schemeClr val="dk1"/>
                </a:solidFill>
                <a:latin typeface="Calibri"/>
                <a:ea typeface="Calibri"/>
                <a:cs typeface="Calibri"/>
                <a:sym typeface="Calibri"/>
              </a:rPr>
              <a:t>, upper </a:t>
            </a:r>
            <a:r>
              <a:rPr lang="en-US" sz="2590"/>
              <a:t>32</a:t>
            </a:r>
            <a:r>
              <a:rPr lang="en-US" sz="2590" b="0" i="0" u="none" strike="noStrike" cap="none">
                <a:solidFill>
                  <a:schemeClr val="dk1"/>
                </a:solidFill>
                <a:latin typeface="Calibri"/>
                <a:ea typeface="Calibri"/>
                <a:cs typeface="Calibri"/>
                <a:sym typeface="Calibri"/>
              </a:rPr>
              <a:t>-bits in </a:t>
            </a:r>
            <a:r>
              <a:rPr lang="en-US" sz="2405">
                <a:latin typeface="Courier New"/>
                <a:ea typeface="Courier New"/>
                <a:cs typeface="Courier New"/>
                <a:sym typeface="Courier New"/>
              </a:rPr>
              <a:t>mulh</a:t>
            </a:r>
            <a:endParaRPr/>
          </a:p>
          <a:p>
            <a:pPr marL="342900" marR="0" lvl="0" indent="-342900" algn="l" rtl="0">
              <a:spcBef>
                <a:spcPts val="592"/>
              </a:spcBef>
              <a:spcAft>
                <a:spcPts val="0"/>
              </a:spcAft>
              <a:buClr>
                <a:srgbClr val="FF0000"/>
              </a:buClr>
              <a:buSzPts val="2960"/>
              <a:buFont typeface="Arial"/>
              <a:buChar char="•"/>
            </a:pPr>
            <a:r>
              <a:rPr lang="en-US" sz="2960" b="0" i="0" u="none" strike="noStrike" cap="none">
                <a:solidFill>
                  <a:srgbClr val="FF0000"/>
                </a:solidFill>
                <a:latin typeface="Calibri"/>
                <a:ea typeface="Calibri"/>
                <a:cs typeface="Calibri"/>
                <a:sym typeface="Calibri"/>
              </a:rPr>
              <a:t>Division</a:t>
            </a:r>
            <a:r>
              <a:rPr lang="en-US" sz="2960" b="0" i="0" u="none" strike="noStrike" cap="none">
                <a:solidFill>
                  <a:schemeClr val="dk1"/>
                </a:solidFill>
                <a:latin typeface="Calibri"/>
                <a:ea typeface="Calibri"/>
                <a:cs typeface="Calibri"/>
                <a:sym typeface="Calibri"/>
              </a:rPr>
              <a:t> (</a:t>
            </a:r>
            <a:r>
              <a:rPr lang="en-US" sz="2775" b="0" i="0" u="none" strike="noStrike" cap="none">
                <a:solidFill>
                  <a:schemeClr val="dk1"/>
                </a:solidFill>
                <a:latin typeface="Courier New"/>
                <a:ea typeface="Courier New"/>
                <a:cs typeface="Courier New"/>
                <a:sym typeface="Courier New"/>
              </a:rPr>
              <a:t>div</a:t>
            </a:r>
            <a:r>
              <a:rPr lang="en-US" sz="2960" b="0" i="0" u="none" strike="noStrike" cap="none">
                <a:solidFill>
                  <a:schemeClr val="dk1"/>
                </a:solidFill>
                <a:latin typeface="Calibri"/>
                <a:ea typeface="Calibri"/>
                <a:cs typeface="Calibri"/>
                <a:sym typeface="Calibri"/>
              </a:rPr>
              <a:t>)</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ourier New"/>
                <a:ea typeface="Courier New"/>
                <a:cs typeface="Courier New"/>
                <a:sym typeface="Courier New"/>
              </a:rPr>
              <a:t>div </a:t>
            </a:r>
            <a:r>
              <a:rPr lang="en-US" sz="2590">
                <a:latin typeface="Courier New"/>
                <a:ea typeface="Courier New"/>
                <a:cs typeface="Courier New"/>
                <a:sym typeface="Courier New"/>
              </a:rPr>
              <a:t> dst, src1, src2</a:t>
            </a:r>
            <a:endParaRPr sz="2590">
              <a:latin typeface="Courier New"/>
              <a:ea typeface="Courier New"/>
              <a:cs typeface="Courier New"/>
              <a:sym typeface="Courier New"/>
            </a:endParaRPr>
          </a:p>
          <a:p>
            <a:pPr marL="742950" marR="0" lvl="1" indent="-285750" algn="l" rtl="0">
              <a:spcBef>
                <a:spcPts val="518"/>
              </a:spcBef>
              <a:spcAft>
                <a:spcPts val="0"/>
              </a:spcAft>
              <a:buClr>
                <a:schemeClr val="dk1"/>
              </a:buClr>
              <a:buSzPts val="2590"/>
              <a:buFont typeface="Courier New"/>
              <a:buChar char="–"/>
            </a:pPr>
            <a:r>
              <a:rPr lang="en-US" sz="2590">
                <a:latin typeface="Courier New"/>
                <a:ea typeface="Courier New"/>
                <a:cs typeface="Courier New"/>
                <a:sym typeface="Courier New"/>
              </a:rPr>
              <a:t>rem  dst, src1, src2</a:t>
            </a:r>
            <a:endParaRPr sz="2590">
              <a:latin typeface="Courier New"/>
              <a:ea typeface="Courier New"/>
              <a:cs typeface="Courier New"/>
              <a:sym typeface="Courier New"/>
            </a:endParaRPr>
          </a:p>
          <a:p>
            <a:pPr marL="742950" marR="0" lvl="1" indent="-285750" algn="l" rtl="0">
              <a:spcBef>
                <a:spcPts val="518"/>
              </a:spcBef>
              <a:spcAft>
                <a:spcPts val="0"/>
              </a:spcAft>
              <a:buClr>
                <a:schemeClr val="dk1"/>
              </a:buClr>
              <a:buSzPts val="2590"/>
              <a:buFont typeface="Arial"/>
              <a:buChar char="–"/>
            </a:pPr>
            <a:r>
              <a:rPr lang="en-US" sz="2405" b="0" i="0" u="none" strike="noStrike" cap="none">
                <a:solidFill>
                  <a:schemeClr val="dk1"/>
                </a:solidFill>
                <a:latin typeface="Courier New"/>
                <a:ea typeface="Courier New"/>
                <a:cs typeface="Courier New"/>
                <a:sym typeface="Courier New"/>
              </a:rPr>
              <a:t>src1/src2</a:t>
            </a:r>
            <a:r>
              <a:rPr lang="en-US" sz="2590" b="0" i="0" u="none" strike="noStrike" cap="none">
                <a:solidFill>
                  <a:schemeClr val="dk1"/>
                </a:solidFill>
                <a:latin typeface="Calibri"/>
                <a:ea typeface="Calibri"/>
                <a:cs typeface="Calibri"/>
                <a:sym typeface="Calibri"/>
              </a:rPr>
              <a:t>:  quotient </a:t>
            </a:r>
            <a:r>
              <a:rPr lang="en-US" sz="2590"/>
              <a:t>via</a:t>
            </a:r>
            <a:r>
              <a:rPr lang="en-US" sz="2590" b="0" i="0" u="none" strike="noStrike" cap="none">
                <a:solidFill>
                  <a:schemeClr val="dk1"/>
                </a:solidFill>
                <a:latin typeface="Calibri"/>
                <a:ea typeface="Calibri"/>
                <a:cs typeface="Calibri"/>
                <a:sym typeface="Calibri"/>
              </a:rPr>
              <a:t> </a:t>
            </a:r>
            <a:r>
              <a:rPr lang="en-US" sz="2405">
                <a:latin typeface="Courier New"/>
                <a:ea typeface="Courier New"/>
                <a:cs typeface="Courier New"/>
                <a:sym typeface="Courier New"/>
              </a:rPr>
              <a:t>div</a:t>
            </a:r>
            <a:r>
              <a:rPr lang="en-US" sz="2590" b="0" i="0" u="none" strike="noStrike" cap="none">
                <a:solidFill>
                  <a:schemeClr val="dk1"/>
                </a:solidFill>
                <a:latin typeface="Calibri"/>
                <a:ea typeface="Calibri"/>
                <a:cs typeface="Calibri"/>
                <a:sym typeface="Calibri"/>
              </a:rPr>
              <a:t>, remainder </a:t>
            </a:r>
            <a:r>
              <a:rPr lang="en-US" sz="2590"/>
              <a:t>via</a:t>
            </a:r>
            <a:r>
              <a:rPr lang="en-US" sz="2590" b="0" i="0" u="none" strike="noStrike" cap="none">
                <a:solidFill>
                  <a:schemeClr val="dk1"/>
                </a:solidFill>
                <a:latin typeface="Calibri"/>
                <a:ea typeface="Calibri"/>
                <a:cs typeface="Calibri"/>
                <a:sym typeface="Calibri"/>
              </a:rPr>
              <a:t> </a:t>
            </a:r>
            <a:r>
              <a:rPr lang="en-US" sz="2405">
                <a:latin typeface="Courier New"/>
                <a:ea typeface="Courier New"/>
                <a:cs typeface="Courier New"/>
                <a:sym typeface="Courier New"/>
              </a:rPr>
              <a:t>rem</a:t>
            </a:r>
            <a:endParaRPr sz="2405" b="0" i="0" u="none" strike="noStrike" cap="none">
              <a:solidFill>
                <a:schemeClr val="dk1"/>
              </a:solidFill>
              <a:latin typeface="Courier New"/>
              <a:ea typeface="Courier New"/>
              <a:cs typeface="Courier New"/>
              <a:sym typeface="Courier New"/>
            </a:endParaRPr>
          </a:p>
        </p:txBody>
      </p:sp>
      <p:sp>
        <p:nvSpPr>
          <p:cNvPr id="846" name="Google Shape;846;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57</a:t>
            </a:fld>
            <a:endParaRPr sz="1200">
              <a:solidFill>
                <a:srgbClr val="888888"/>
              </a:solidFill>
              <a:latin typeface="Calibri"/>
              <a:ea typeface="Calibri"/>
              <a:cs typeface="Calibri"/>
              <a:sym typeface="Calibri"/>
            </a:endParaRPr>
          </a:p>
        </p:txBody>
      </p:sp>
      <p:sp>
        <p:nvSpPr>
          <p:cNvPr id="847" name="Google Shape;847;p7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48" name="Google Shape;848;p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68179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RISCV</a:t>
            </a:r>
            <a:r>
              <a:rPr lang="en-US" sz="4400" b="0" i="0" u="none" strike="noStrike" cap="none">
                <a:solidFill>
                  <a:schemeClr val="accent1"/>
                </a:solidFill>
                <a:latin typeface="Calibri"/>
                <a:ea typeface="Calibri"/>
                <a:cs typeface="Calibri"/>
                <a:sym typeface="Calibri"/>
              </a:rPr>
              <a:t> Bitwise Instructions</a:t>
            </a:r>
            <a:endParaRPr sz="4400" b="0" i="0" u="none" strike="noStrike" cap="none">
              <a:solidFill>
                <a:schemeClr val="accent1"/>
              </a:solidFill>
              <a:latin typeface="Calibri"/>
              <a:ea typeface="Calibri"/>
              <a:cs typeface="Calibri"/>
              <a:sym typeface="Calibri"/>
            </a:endParaRPr>
          </a:p>
        </p:txBody>
      </p:sp>
      <p:sp>
        <p:nvSpPr>
          <p:cNvPr id="854" name="Google Shape;854;p74"/>
          <p:cNvSpPr txBox="1">
            <a:spLocks noGrp="1"/>
          </p:cNvSpPr>
          <p:nvPr>
            <p:ph type="body" idx="1"/>
          </p:nvPr>
        </p:nvSpPr>
        <p:spPr>
          <a:xfrm>
            <a:off x="457200" y="1600201"/>
            <a:ext cx="82296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2400" b="1" i="0" u="none" strike="noStrike" cap="none">
                <a:solidFill>
                  <a:schemeClr val="dk1"/>
                </a:solidFill>
                <a:latin typeface="Calibri"/>
                <a:ea typeface="Calibri"/>
                <a:cs typeface="Calibri"/>
                <a:sym typeface="Calibri"/>
              </a:rPr>
              <a:t>Note:</a:t>
            </a:r>
            <a:r>
              <a:rPr lang="en-US" sz="2400" b="0" i="0" u="none" strike="noStrike" cap="none">
                <a:solidFill>
                  <a:schemeClr val="dk1"/>
                </a:solidFill>
                <a:latin typeface="Calibri"/>
                <a:ea typeface="Calibri"/>
                <a:cs typeface="Calibri"/>
                <a:sym typeface="Calibri"/>
              </a:rPr>
              <a:t>  a→s1, b→s2, c→s3</a:t>
            </a:r>
            <a:endParaRPr sz="2400" b="0" i="0" u="none" strike="noStrike" cap="none">
              <a:solidFill>
                <a:schemeClr val="dk1"/>
              </a:solidFill>
              <a:latin typeface="Calibri"/>
              <a:ea typeface="Calibri"/>
              <a:cs typeface="Calibri"/>
              <a:sym typeface="Calibri"/>
            </a:endParaRPr>
          </a:p>
        </p:txBody>
      </p:sp>
      <p:sp>
        <p:nvSpPr>
          <p:cNvPr id="855" name="Google Shape;855;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58</a:t>
            </a:fld>
            <a:endParaRPr sz="1200">
              <a:solidFill>
                <a:srgbClr val="888888"/>
              </a:solidFill>
              <a:latin typeface="Calibri"/>
              <a:ea typeface="Calibri"/>
              <a:cs typeface="Calibri"/>
              <a:sym typeface="Calibri"/>
            </a:endParaRPr>
          </a:p>
        </p:txBody>
      </p:sp>
      <p:graphicFrame>
        <p:nvGraphicFramePr>
          <p:cNvPr id="856" name="Google Shape;856;p74"/>
          <p:cNvGraphicFramePr/>
          <p:nvPr/>
        </p:nvGraphicFramePr>
        <p:xfrm>
          <a:off x="457198" y="2194560"/>
          <a:ext cx="8229625" cy="3566230"/>
        </p:xfrm>
        <a:graphic>
          <a:graphicData uri="http://schemas.openxmlformats.org/drawingml/2006/table">
            <a:tbl>
              <a:tblPr firstRow="1" bandRow="1">
                <a:noFill/>
              </a:tblPr>
              <a:tblGrid>
                <a:gridCol w="2220700">
                  <a:extLst>
                    <a:ext uri="{9D8B030D-6E8A-4147-A177-3AD203B41FA5}">
                      <a16:colId xmlns:a16="http://schemas.microsoft.com/office/drawing/2014/main" val="20000"/>
                    </a:ext>
                  </a:extLst>
                </a:gridCol>
                <a:gridCol w="2634350">
                  <a:extLst>
                    <a:ext uri="{9D8B030D-6E8A-4147-A177-3AD203B41FA5}">
                      <a16:colId xmlns:a16="http://schemas.microsoft.com/office/drawing/2014/main" val="20001"/>
                    </a:ext>
                  </a:extLst>
                </a:gridCol>
                <a:gridCol w="337457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2400">
                          <a:solidFill>
                            <a:schemeClr val="dk1"/>
                          </a:solidFill>
                        </a:rPr>
                        <a:t>Instruction</a:t>
                      </a:r>
                      <a:endParaRPr sz="24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400">
                          <a:solidFill>
                            <a:schemeClr val="dk1"/>
                          </a:solidFill>
                        </a:rPr>
                        <a:t>C</a:t>
                      </a:r>
                      <a:endParaRPr sz="24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400">
                          <a:solidFill>
                            <a:schemeClr val="dk1"/>
                          </a:solidFill>
                        </a:rPr>
                        <a:t>RISCV</a:t>
                      </a:r>
                      <a:endParaRPr sz="2400">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a:t>And</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&amp; c;</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and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a:t>And Immediate</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&amp; 0x1;</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andi s1,s2,0x1</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400"/>
                        <a:t>Or</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c;</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or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400"/>
                        <a:t>Or Immediate</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0x5;</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ori  s1,s2,0x5</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2400"/>
                        <a:t>Exclusive Or</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c;</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xor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2400"/>
                        <a:t>Exclusive Or Immediate</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a = b ^ 0xF;</a:t>
                      </a:r>
                      <a:endParaRPr sz="240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xori s1,s2,0xF</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6"/>
                  </a:ext>
                </a:extLst>
              </a:tr>
            </a:tbl>
          </a:graphicData>
        </a:graphic>
      </p:graphicFrame>
      <p:sp>
        <p:nvSpPr>
          <p:cNvPr id="857" name="Google Shape;857;p7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58" name="Google Shape;858;p7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62688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64" name="Google Shape;864;p75"/>
          <p:cNvSpPr txBox="1">
            <a:spLocks noGrp="1"/>
          </p:cNvSpPr>
          <p:nvPr>
            <p:ph type="body" idx="1"/>
          </p:nvPr>
        </p:nvSpPr>
        <p:spPr>
          <a:xfrm>
            <a:off x="457200" y="1600199"/>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binary, shifting an unsigned number left is the same as multiplying by the corresponding power of 2</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Shifting operations are faster</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Does not work with shifting right/division</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Logical shift</a:t>
            </a:r>
            <a:r>
              <a:rPr lang="en-US" sz="3200" b="0" i="0" u="none" strike="noStrike" cap="none">
                <a:solidFill>
                  <a:schemeClr val="dk1"/>
                </a:solidFill>
                <a:latin typeface="Calibri"/>
                <a:ea typeface="Calibri"/>
                <a:cs typeface="Calibri"/>
                <a:sym typeface="Calibri"/>
              </a:rPr>
              <a:t>:  Add zeros as you shift</a:t>
            </a:r>
            <a:endParaRPr/>
          </a:p>
          <a:p>
            <a:pPr marL="342900" marR="0" lvl="0" indent="-342900" algn="l" rtl="0">
              <a:spcBef>
                <a:spcPts val="640"/>
              </a:spcBef>
              <a:spcAft>
                <a:spcPts val="0"/>
              </a:spcAft>
              <a:buClr>
                <a:schemeClr val="dk1"/>
              </a:buClr>
              <a:buSzPts val="3200"/>
              <a:buFont typeface="Arial"/>
              <a:buChar char="•"/>
            </a:pPr>
            <a:r>
              <a:rPr lang="en-US" sz="3200" b="0" i="1" u="none" strike="noStrike" cap="none">
                <a:solidFill>
                  <a:schemeClr val="dk1"/>
                </a:solidFill>
                <a:latin typeface="Calibri"/>
                <a:ea typeface="Calibri"/>
                <a:cs typeface="Calibri"/>
                <a:sym typeface="Calibri"/>
              </a:rPr>
              <a:t>Arithmetic shift</a:t>
            </a:r>
            <a:r>
              <a:rPr lang="en-US" sz="3200" b="0" i="0" u="none" strike="noStrike" cap="none">
                <a:solidFill>
                  <a:schemeClr val="dk1"/>
                </a:solidFill>
                <a:latin typeface="Calibri"/>
                <a:ea typeface="Calibri"/>
                <a:cs typeface="Calibri"/>
                <a:sym typeface="Calibri"/>
              </a:rPr>
              <a:t>:  Sign-extend as you shift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Only applies when you shift right (preserves sign)</a:t>
            </a:r>
            <a:endParaRPr/>
          </a:p>
          <a:p>
            <a:pPr marL="342900" marR="0" lvl="0" indent="-342900" algn="l" rtl="0">
              <a:spcBef>
                <a:spcPts val="640"/>
              </a:spcBef>
              <a:spcAft>
                <a:spcPts val="0"/>
              </a:spcAft>
              <a:buClr>
                <a:schemeClr val="dk1"/>
              </a:buClr>
              <a:buSzPts val="3200"/>
              <a:buFont typeface="Arial"/>
              <a:buChar char="•"/>
            </a:pPr>
            <a:r>
              <a:rPr lang="en-US"/>
              <a:t>S</a:t>
            </a:r>
            <a:r>
              <a:rPr lang="en-US" sz="3200" b="0" i="0" u="none" strike="noStrike" cap="none">
                <a:solidFill>
                  <a:schemeClr val="dk1"/>
                </a:solidFill>
                <a:latin typeface="Calibri"/>
                <a:ea typeface="Calibri"/>
                <a:cs typeface="Calibri"/>
                <a:sym typeface="Calibri"/>
              </a:rPr>
              <a:t>hift by immediate or value in a register</a:t>
            </a:r>
            <a:endParaRPr/>
          </a:p>
        </p:txBody>
      </p:sp>
      <p:sp>
        <p:nvSpPr>
          <p:cNvPr id="865" name="Google Shape;865;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59</a:t>
            </a:fld>
            <a:endParaRPr sz="1200">
              <a:solidFill>
                <a:srgbClr val="888888"/>
              </a:solidFill>
              <a:latin typeface="Calibri"/>
              <a:ea typeface="Calibri"/>
              <a:cs typeface="Calibri"/>
              <a:sym typeface="Calibri"/>
            </a:endParaRPr>
          </a:p>
        </p:txBody>
      </p:sp>
      <p:sp>
        <p:nvSpPr>
          <p:cNvPr id="866" name="Google Shape;866;p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67" name="Google Shape;867;p7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6259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Registers -- Summary</a:t>
            </a:r>
            <a:endParaRPr sz="4400" b="0" i="0" u="none" strike="noStrike" cap="none">
              <a:solidFill>
                <a:schemeClr val="accent1"/>
              </a:solidFill>
              <a:latin typeface="Calibri"/>
              <a:ea typeface="Calibri"/>
              <a:cs typeface="Calibri"/>
              <a:sym typeface="Calibri"/>
            </a:endParaRPr>
          </a:p>
        </p:txBody>
      </p:sp>
      <p:sp>
        <p:nvSpPr>
          <p:cNvPr id="286" name="Google Shape;286;p28"/>
          <p:cNvSpPr txBox="1">
            <a:spLocks noGrp="1"/>
          </p:cNvSpPr>
          <p:nvPr>
            <p:ph type="body" idx="1"/>
          </p:nvPr>
        </p:nvSpPr>
        <p:spPr>
          <a:xfrm>
            <a:off x="457200" y="1600200"/>
            <a:ext cx="8229600" cy="485255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 high-level languages, number of variables limited only by available memory</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ISAs have a fixed, small number of operands called </a:t>
            </a:r>
            <a:r>
              <a:rPr lang="en-US" sz="3200" b="0" i="0" u="none" strike="noStrike" cap="none">
                <a:solidFill>
                  <a:srgbClr val="FF0000"/>
                </a:solidFill>
                <a:latin typeface="Calibri"/>
                <a:ea typeface="Calibri"/>
                <a:cs typeface="Calibri"/>
                <a:sym typeface="Calibri"/>
              </a:rPr>
              <a:t>registers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Special locations built directly into hardware</a:t>
            </a:r>
            <a:endParaRPr/>
          </a:p>
          <a:p>
            <a:pPr marL="742950" marR="0" lvl="1" indent="-285750" algn="l" rtl="0">
              <a:spcBef>
                <a:spcPts val="56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Benefit:</a:t>
            </a:r>
            <a:r>
              <a:rPr lang="en-US" sz="2800" b="0" i="0" u="none" strike="noStrike" cap="none">
                <a:solidFill>
                  <a:schemeClr val="dk1"/>
                </a:solidFill>
                <a:latin typeface="Calibri"/>
                <a:ea typeface="Calibri"/>
                <a:cs typeface="Calibri"/>
                <a:sym typeface="Calibri"/>
              </a:rPr>
              <a:t>  Registers are EXTREMELY FAST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(faster than 1 billionth of a second)</a:t>
            </a:r>
            <a:endParaRPr/>
          </a:p>
          <a:p>
            <a:pPr marL="742950" marR="0" lvl="1" indent="-285750" algn="l" rtl="0">
              <a:spcBef>
                <a:spcPts val="560"/>
              </a:spcBef>
              <a:spcAft>
                <a:spcPts val="0"/>
              </a:spcAft>
              <a:buClr>
                <a:schemeClr val="dk1"/>
              </a:buClr>
              <a:buSzPts val="2800"/>
              <a:buFont typeface="Arial"/>
              <a:buChar char="–"/>
            </a:pPr>
            <a:r>
              <a:rPr lang="en-US" sz="2800" b="1" i="0" u="none" strike="noStrike" cap="none">
                <a:solidFill>
                  <a:schemeClr val="dk1"/>
                </a:solidFill>
                <a:latin typeface="Calibri"/>
                <a:ea typeface="Calibri"/>
                <a:cs typeface="Calibri"/>
                <a:sym typeface="Calibri"/>
              </a:rPr>
              <a:t>Drawback:</a:t>
            </a:r>
            <a:r>
              <a:rPr lang="en-US" sz="2800" b="0" i="0" u="none" strike="noStrike" cap="none">
                <a:solidFill>
                  <a:schemeClr val="dk1"/>
                </a:solidFill>
                <a:latin typeface="Calibri"/>
                <a:ea typeface="Calibri"/>
                <a:cs typeface="Calibri"/>
                <a:sym typeface="Calibri"/>
              </a:rPr>
              <a:t>  Operations can only be performed on these predetermined number of registers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87" name="Google Shape;28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a:t>
            </a:fld>
            <a:endParaRPr sz="1200">
              <a:solidFill>
                <a:srgbClr val="888888"/>
              </a:solidFill>
              <a:latin typeface="Calibri"/>
              <a:ea typeface="Calibri"/>
              <a:cs typeface="Calibri"/>
              <a:sym typeface="Calibri"/>
            </a:endParaRPr>
          </a:p>
        </p:txBody>
      </p:sp>
      <p:sp>
        <p:nvSpPr>
          <p:cNvPr id="288" name="Google Shape;288;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89" name="Google Shape;289;p2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7123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73" name="Google Shape;873;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60</a:t>
            </a:fld>
            <a:endParaRPr sz="1200">
              <a:solidFill>
                <a:srgbClr val="888888"/>
              </a:solidFill>
              <a:latin typeface="Calibri"/>
              <a:ea typeface="Calibri"/>
              <a:cs typeface="Calibri"/>
              <a:sym typeface="Calibri"/>
            </a:endParaRPr>
          </a:p>
        </p:txBody>
      </p:sp>
      <p:graphicFrame>
        <p:nvGraphicFramePr>
          <p:cNvPr id="874" name="Google Shape;874;p76"/>
          <p:cNvGraphicFramePr/>
          <p:nvPr/>
        </p:nvGraphicFramePr>
        <p:xfrm>
          <a:off x="468084" y="1574074"/>
          <a:ext cx="8229600" cy="3200470"/>
        </p:xfrm>
        <a:graphic>
          <a:graphicData uri="http://schemas.openxmlformats.org/drawingml/2006/table">
            <a:tbl>
              <a:tblPr firstRow="1" bandRow="1">
                <a:noFil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400">
                          <a:solidFill>
                            <a:schemeClr val="dk1"/>
                          </a:solidFill>
                        </a:rPr>
                        <a:t>Instruction Name</a:t>
                      </a:r>
                      <a:endParaRPr sz="240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2400">
                          <a:solidFill>
                            <a:schemeClr val="dk1"/>
                          </a:solidFill>
                        </a:rPr>
                        <a:t>RISCV</a:t>
                      </a:r>
                      <a:endParaRPr sz="2400">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a:t>Shift Left Logical</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sll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a:t>Shift Left Logical Imm</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slli s1,s2,imm</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400"/>
                        <a:t>Shift Right Logical</a:t>
                      </a:r>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srl  s1,s2,s3</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400"/>
                        <a:t>Shift Right Logical Imm</a:t>
                      </a:r>
                      <a:endParaRPr/>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srli s1,s2,imm</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2400"/>
                        <a:t>Shift Right Arithmetic</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sra  s1,s2,s3</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2400"/>
                        <a:t>Shift Right Arithmetic Imm</a:t>
                      </a:r>
                      <a:endParaRPr sz="2400"/>
                    </a:p>
                  </a:txBody>
                  <a:tcPr marL="91450" marR="91450" marT="45725" marB="45725"/>
                </a:tc>
                <a:tc>
                  <a:txBody>
                    <a:bodyPr/>
                    <a:lstStyle/>
                    <a:p>
                      <a:pPr marL="0" marR="0" lvl="0" indent="0" algn="l" rtl="0">
                        <a:spcBef>
                          <a:spcPts val="0"/>
                        </a:spcBef>
                        <a:spcAft>
                          <a:spcPts val="0"/>
                        </a:spcAft>
                        <a:buNone/>
                      </a:pPr>
                      <a:r>
                        <a:rPr lang="en-US" sz="2400">
                          <a:latin typeface="Courier New"/>
                          <a:ea typeface="Courier New"/>
                          <a:cs typeface="Courier New"/>
                          <a:sym typeface="Courier New"/>
                        </a:rPr>
                        <a:t>srai s1,s2,imm</a:t>
                      </a:r>
                      <a:endParaRPr sz="240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6"/>
                  </a:ext>
                </a:extLst>
              </a:tr>
            </a:tbl>
          </a:graphicData>
        </a:graphic>
      </p:graphicFrame>
      <p:sp>
        <p:nvSpPr>
          <p:cNvPr id="875" name="Google Shape;875;p76"/>
          <p:cNvSpPr txBox="1"/>
          <p:nvPr/>
        </p:nvSpPr>
        <p:spPr>
          <a:xfrm>
            <a:off x="457200" y="5029200"/>
            <a:ext cx="82296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When using immediate, only values 0-31 are practical</a:t>
            </a:r>
            <a:endParaRPr/>
          </a:p>
          <a:p>
            <a:pPr marL="0" marR="0" lvl="0" indent="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  When using variable, only lowest 5 bits are used (read as unsigned)</a:t>
            </a:r>
            <a:endParaRPr sz="2000">
              <a:solidFill>
                <a:schemeClr val="dk1"/>
              </a:solidFill>
              <a:latin typeface="Calibri"/>
              <a:ea typeface="Calibri"/>
              <a:cs typeface="Calibri"/>
              <a:sym typeface="Calibri"/>
            </a:endParaRPr>
          </a:p>
        </p:txBody>
      </p:sp>
      <p:sp>
        <p:nvSpPr>
          <p:cNvPr id="876" name="Google Shape;876;p7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77" name="Google Shape;877;p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3829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83" name="Google Shape;883;p77"/>
          <p:cNvSpPr txBox="1">
            <a:spLocks noGrp="1"/>
          </p:cNvSpPr>
          <p:nvPr>
            <p:ph type="body" idx="1"/>
          </p:nvPr>
        </p:nvSpPr>
        <p:spPr>
          <a:xfrm>
            <a:off x="457200" y="1295400"/>
            <a:ext cx="8229600" cy="494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sample calls to shift instructions</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addi  t0,</a:t>
            </a:r>
            <a:r>
              <a:rPr lang="en-US" sz="2800">
                <a:latin typeface="Courier New"/>
                <a:ea typeface="Courier New"/>
                <a:cs typeface="Courier New"/>
                <a:sym typeface="Courier New"/>
              </a:rPr>
              <a:t>x</a:t>
            </a:r>
            <a:r>
              <a:rPr lang="en-US" sz="2800" b="0" i="0" u="none" strike="noStrike" cap="none">
                <a:solidFill>
                  <a:schemeClr val="dk1"/>
                </a:solidFill>
                <a:latin typeface="Courier New"/>
                <a:ea typeface="Courier New"/>
                <a:cs typeface="Courier New"/>
                <a:sym typeface="Courier New"/>
              </a:rPr>
              <a:t>0 ,-256 # t0=0xFFFFFF00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slli  s0,t0,3     # s0=0xFFFFF800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srli  s1,t0,8     # s1=0x00FFFFFF</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srai  s2,t0,8     # s2=0xFFFFFFFF</a:t>
            </a:r>
            <a:endParaRPr/>
          </a:p>
          <a:p>
            <a:pPr marL="0" marR="0" lvl="0" indent="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addi t1,</a:t>
            </a:r>
            <a:r>
              <a:rPr lang="en-US" sz="2800">
                <a:latin typeface="Courier New"/>
                <a:ea typeface="Courier New"/>
                <a:cs typeface="Courier New"/>
                <a:sym typeface="Courier New"/>
              </a:rPr>
              <a:t>x</a:t>
            </a:r>
            <a:r>
              <a:rPr lang="en-US" sz="2800" b="0" i="0" u="none" strike="noStrike" cap="none">
                <a:solidFill>
                  <a:schemeClr val="dk1"/>
                </a:solidFill>
                <a:latin typeface="Courier New"/>
                <a:ea typeface="Courier New"/>
                <a:cs typeface="Courier New"/>
                <a:sym typeface="Courier New"/>
              </a:rPr>
              <a:t>0 ,-22   # t1=0xFFFFFFEA</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 low 5: 0b01010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sll s3,t0,t1      # s3=0xFFFC0000</a:t>
            </a:r>
            <a:endParaRPr/>
          </a:p>
          <a:p>
            <a:pPr marL="0" marR="0" lvl="0" indent="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same as slli s3,t0,10</a:t>
            </a:r>
            <a:endParaRPr/>
          </a:p>
          <a:p>
            <a:pPr marL="0" marR="0" lvl="0" indent="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a:p>
            <a:pPr marL="0" marR="0" lvl="0" indent="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p:txBody>
      </p:sp>
      <p:sp>
        <p:nvSpPr>
          <p:cNvPr id="884" name="Google Shape;884;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61</a:t>
            </a:fld>
            <a:endParaRPr sz="1200">
              <a:solidFill>
                <a:srgbClr val="888888"/>
              </a:solidFill>
              <a:latin typeface="Calibri"/>
              <a:ea typeface="Calibri"/>
              <a:cs typeface="Calibri"/>
              <a:sym typeface="Calibri"/>
            </a:endParaRPr>
          </a:p>
        </p:txBody>
      </p:sp>
      <p:sp>
        <p:nvSpPr>
          <p:cNvPr id="885" name="Google Shape;885;p7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86" name="Google Shape;886;p7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19887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892" name="Google Shape;892;p78"/>
          <p:cNvSpPr txBox="1">
            <a:spLocks noGrp="1"/>
          </p:cNvSpPr>
          <p:nvPr>
            <p:ph type="body" idx="1"/>
          </p:nvPr>
        </p:nvSpPr>
        <p:spPr>
          <a:xfrm>
            <a:off x="457200" y="1600200"/>
            <a:ext cx="8229600" cy="494607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1:</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lb using lw:  lb s1,1(s0)</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lw    s1,0(s0)  # get word</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andi  s1,s1,0xFF00 # get 2</a:t>
            </a:r>
            <a:r>
              <a:rPr lang="en-US" sz="2800" b="0" i="0" u="none" strike="noStrike" cap="none" baseline="30000">
                <a:solidFill>
                  <a:schemeClr val="dk1"/>
                </a:solidFill>
                <a:latin typeface="Courier New"/>
                <a:ea typeface="Courier New"/>
                <a:cs typeface="Courier New"/>
                <a:sym typeface="Courier New"/>
              </a:rPr>
              <a:t>nd</a:t>
            </a:r>
            <a:r>
              <a:rPr lang="en-US" sz="2800" b="0" i="0" u="none" strike="noStrike" cap="none">
                <a:solidFill>
                  <a:schemeClr val="dk1"/>
                </a:solidFill>
                <a:latin typeface="Courier New"/>
                <a:ea typeface="Courier New"/>
                <a:cs typeface="Courier New"/>
                <a:sym typeface="Courier New"/>
              </a:rPr>
              <a:t> byte</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srli  s1,s1,8	# shift into lowest</a:t>
            </a:r>
            <a:endParaRPr/>
          </a:p>
          <a:p>
            <a:pPr marL="0" marR="0" lvl="0" indent="0" algn="l" rtl="0">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p:txBody>
      </p:sp>
      <p:sp>
        <p:nvSpPr>
          <p:cNvPr id="893" name="Google Shape;893;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62</a:t>
            </a:fld>
            <a:endParaRPr sz="1200">
              <a:solidFill>
                <a:srgbClr val="888888"/>
              </a:solidFill>
              <a:latin typeface="Calibri"/>
              <a:ea typeface="Calibri"/>
              <a:cs typeface="Calibri"/>
              <a:sym typeface="Calibri"/>
            </a:endParaRPr>
          </a:p>
        </p:txBody>
      </p:sp>
      <p:sp>
        <p:nvSpPr>
          <p:cNvPr id="894" name="Google Shape;894;p7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95" name="Google Shape;895;p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23882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901" name="Google Shape;901;p79"/>
          <p:cNvSpPr txBox="1">
            <a:spLocks noGrp="1"/>
          </p:cNvSpPr>
          <p:nvPr>
            <p:ph type="body" idx="1"/>
          </p:nvPr>
        </p:nvSpPr>
        <p:spPr>
          <a:xfrm>
            <a:off x="457200" y="1600200"/>
            <a:ext cx="8229600" cy="487333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Example 2:</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 sb using sw:  sb s1,3(s0)</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lw    t0,0(s0)  # get current word</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andi  t0,t0,0xFFFFFF # zero top byte</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slli  t1,s1,24  # shift into highest</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or    t0,t0,t1  # combine</a:t>
            </a:r>
            <a:endParaRPr/>
          </a:p>
          <a:p>
            <a:pPr marL="0" marR="0" lvl="0" indent="0" algn="l" rtl="0">
              <a:spcBef>
                <a:spcPts val="560"/>
              </a:spcBef>
              <a:spcAft>
                <a:spcPts val="0"/>
              </a:spcAft>
              <a:buClr>
                <a:schemeClr val="dk1"/>
              </a:buClr>
              <a:buFont typeface="Arial"/>
              <a:buNone/>
            </a:pPr>
            <a:r>
              <a:rPr lang="en-US" sz="2800" b="0" i="0" u="none" strike="noStrike" cap="none">
                <a:solidFill>
                  <a:schemeClr val="dk1"/>
                </a:solidFill>
                <a:latin typeface="Courier New"/>
                <a:ea typeface="Courier New"/>
                <a:cs typeface="Courier New"/>
                <a:sym typeface="Courier New"/>
              </a:rPr>
              <a:t>sw   </a:t>
            </a:r>
            <a:r>
              <a:rPr lang="en-US" sz="2800">
                <a:latin typeface="Courier New"/>
                <a:ea typeface="Courier New"/>
                <a:cs typeface="Courier New"/>
                <a:sym typeface="Courier New"/>
              </a:rPr>
              <a:t> </a:t>
            </a:r>
            <a:r>
              <a:rPr lang="en-US" sz="2800" b="0" i="0" u="none" strike="noStrike" cap="none">
                <a:solidFill>
                  <a:schemeClr val="dk1"/>
                </a:solidFill>
                <a:latin typeface="Courier New"/>
                <a:ea typeface="Courier New"/>
                <a:cs typeface="Courier New"/>
                <a:sym typeface="Courier New"/>
              </a:rPr>
              <a:t>t0,0(s0)  # store back</a:t>
            </a:r>
            <a:endParaRPr/>
          </a:p>
          <a:p>
            <a:pPr marL="0" marR="0" lvl="0" indent="0" algn="l" rtl="0">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a:p>
            <a:pPr marL="0" marR="0" lvl="0" indent="0" algn="l" rtl="0">
              <a:spcBef>
                <a:spcPts val="560"/>
              </a:spcBef>
              <a:spcAft>
                <a:spcPts val="0"/>
              </a:spcAft>
              <a:buClr>
                <a:schemeClr val="dk1"/>
              </a:buClr>
              <a:buFont typeface="Arial"/>
              <a:buNone/>
            </a:pPr>
            <a:endParaRPr sz="2800" b="0" i="0" u="none" strike="noStrike" cap="none">
              <a:solidFill>
                <a:schemeClr val="dk1"/>
              </a:solidFill>
              <a:latin typeface="Courier New"/>
              <a:ea typeface="Courier New"/>
              <a:cs typeface="Courier New"/>
              <a:sym typeface="Courier New"/>
            </a:endParaRPr>
          </a:p>
        </p:txBody>
      </p:sp>
      <p:sp>
        <p:nvSpPr>
          <p:cNvPr id="902" name="Google Shape;902;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63</a:t>
            </a:fld>
            <a:endParaRPr sz="1200">
              <a:solidFill>
                <a:srgbClr val="888888"/>
              </a:solidFill>
              <a:latin typeface="Calibri"/>
              <a:ea typeface="Calibri"/>
              <a:cs typeface="Calibri"/>
              <a:sym typeface="Calibri"/>
            </a:endParaRPr>
          </a:p>
        </p:txBody>
      </p:sp>
      <p:sp>
        <p:nvSpPr>
          <p:cNvPr id="903" name="Google Shape;903;p7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04" name="Google Shape;904;p7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468531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Shifting Instructions</a:t>
            </a:r>
            <a:endParaRPr sz="4400" b="0" i="0" u="none" strike="noStrike" cap="none">
              <a:solidFill>
                <a:schemeClr val="accent1"/>
              </a:solidFill>
              <a:latin typeface="Calibri"/>
              <a:ea typeface="Calibri"/>
              <a:cs typeface="Calibri"/>
              <a:sym typeface="Calibri"/>
            </a:endParaRPr>
          </a:p>
        </p:txBody>
      </p:sp>
      <p:sp>
        <p:nvSpPr>
          <p:cNvPr id="910" name="Google Shape;910;p80"/>
          <p:cNvSpPr txBox="1">
            <a:spLocks noGrp="1"/>
          </p:cNvSpPr>
          <p:nvPr>
            <p:ph type="body" idx="1"/>
          </p:nvPr>
        </p:nvSpPr>
        <p:spPr>
          <a:xfrm>
            <a:off x="457200" y="1600199"/>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Extra for Experts: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Rewrite the two preceding examples to be more general</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Assume that the byte offset (e.g. 1 and 3 in the examples, respectively) is contained in </a:t>
            </a:r>
            <a:r>
              <a:rPr lang="en-US" sz="2600" b="0" i="0" u="none" strike="noStrike" cap="none">
                <a:solidFill>
                  <a:schemeClr val="dk1"/>
                </a:solidFill>
                <a:latin typeface="Courier New"/>
                <a:ea typeface="Courier New"/>
                <a:cs typeface="Courier New"/>
                <a:sym typeface="Courier New"/>
              </a:rPr>
              <a:t>s2</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Hint: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variable shift instructions will come in handy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Remember, the offset can be negative</a:t>
            </a:r>
            <a:endParaRPr sz="2800" b="0" i="0" u="none" strike="noStrike" cap="none">
              <a:solidFill>
                <a:schemeClr val="dk1"/>
              </a:solidFill>
              <a:latin typeface="Calibri"/>
              <a:ea typeface="Calibri"/>
              <a:cs typeface="Calibri"/>
              <a:sym typeface="Calibri"/>
            </a:endParaRPr>
          </a:p>
        </p:txBody>
      </p:sp>
      <p:sp>
        <p:nvSpPr>
          <p:cNvPr id="911" name="Google Shape;911;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64</a:t>
            </a:fld>
            <a:endParaRPr sz="1200">
              <a:solidFill>
                <a:srgbClr val="888888"/>
              </a:solidFill>
              <a:latin typeface="Calibri"/>
              <a:ea typeface="Calibri"/>
              <a:cs typeface="Calibri"/>
              <a:sym typeface="Calibri"/>
            </a:endParaRPr>
          </a:p>
        </p:txBody>
      </p:sp>
      <p:sp>
        <p:nvSpPr>
          <p:cNvPr id="912" name="Google Shape;912;p8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13" name="Google Shape;913;p8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0825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custDataLst>
              <p:tags r:id="rId1"/>
            </p:custDataLst>
          </p:nvPr>
        </p:nvSpPr>
        <p:spPr>
          <a:xfrm>
            <a:off x="4622800" y="448056"/>
            <a:ext cx="4140200" cy="1143000"/>
          </a:xfrm>
          <a:ln/>
        </p:spPr>
        <p:txBody>
          <a:bodyPr>
            <a:noAutofit/>
          </a:bodyPr>
          <a:lstStyle/>
          <a:p>
            <a:pPr marL="119063" indent="-119063"/>
            <a:r>
              <a:rPr lang="en-US" dirty="0"/>
              <a:t>Switch Statement Example</a:t>
            </a:r>
          </a:p>
        </p:txBody>
      </p:sp>
      <p:sp>
        <p:nvSpPr>
          <p:cNvPr id="21508" name="Rectangle 4"/>
          <p:cNvSpPr>
            <a:spLocks noGrp="1" noChangeArrowheads="1"/>
          </p:cNvSpPr>
          <p:nvPr>
            <p:ph idx="1"/>
            <p:custDataLst>
              <p:tags r:id="rId2"/>
            </p:custDataLst>
          </p:nvPr>
        </p:nvSpPr>
        <p:spPr>
          <a:xfrm>
            <a:off x="4953000" y="1803400"/>
            <a:ext cx="3810000" cy="5029200"/>
          </a:xfrm>
          <a:ln/>
        </p:spPr>
        <p:txBody>
          <a:bodyPr/>
          <a:lstStyle/>
          <a:p>
            <a:r>
              <a:rPr lang="en-US" dirty="0"/>
              <a:t>Multiple case labels</a:t>
            </a:r>
          </a:p>
          <a:p>
            <a:pPr marL="552450" lvl="1"/>
            <a:r>
              <a:rPr lang="en-US" dirty="0"/>
              <a:t>Here: 5 &amp; 6</a:t>
            </a:r>
          </a:p>
          <a:p>
            <a:r>
              <a:rPr lang="en-US" dirty="0"/>
              <a:t>Fall through cases</a:t>
            </a:r>
          </a:p>
          <a:p>
            <a:pPr marL="552450" lvl="1"/>
            <a:r>
              <a:rPr lang="en-US" dirty="0"/>
              <a:t>Here: 2</a:t>
            </a:r>
          </a:p>
          <a:p>
            <a:r>
              <a:rPr lang="en-US" dirty="0"/>
              <a:t>Missing cases</a:t>
            </a:r>
          </a:p>
          <a:p>
            <a:pPr marL="552450" lvl="1"/>
            <a:r>
              <a:rPr lang="en-US" dirty="0"/>
              <a:t>Here: 4</a:t>
            </a:r>
          </a:p>
          <a:p>
            <a:pPr marL="552450" lvl="1"/>
            <a:endParaRPr lang="en-US" dirty="0"/>
          </a:p>
          <a:p>
            <a:pPr marL="152400"/>
            <a:r>
              <a:rPr lang="en-US" dirty="0"/>
              <a:t>Implemented with:</a:t>
            </a:r>
          </a:p>
          <a:p>
            <a:pPr marL="552450" lvl="1"/>
            <a:r>
              <a:rPr lang="en-US" i="1" dirty="0"/>
              <a:t>Jump table</a:t>
            </a:r>
          </a:p>
          <a:p>
            <a:pPr marL="552450" lvl="1"/>
            <a:r>
              <a:rPr lang="en-US" i="1" dirty="0"/>
              <a:t>Indirect jump instruction</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65</a:t>
            </a:fld>
            <a:endParaRPr lang="en-US"/>
          </a:p>
        </p:txBody>
      </p:sp>
      <p:sp>
        <p:nvSpPr>
          <p:cNvPr id="21509" name="Rectangle 5"/>
          <p:cNvSpPr>
            <a:spLocks/>
          </p:cNvSpPr>
          <p:nvPr>
            <p:custDataLst>
              <p:tags r:id="rId4"/>
            </p:custDataLst>
          </p:nvPr>
        </p:nvSpPr>
        <p:spPr bwMode="auto">
          <a:xfrm>
            <a:off x="254000" y="304800"/>
            <a:ext cx="4127500" cy="6400800"/>
          </a:xfrm>
          <a:prstGeom prst="rect">
            <a:avLst/>
          </a:prstGeom>
          <a:solidFill>
            <a:srgbClr val="F2F2F2"/>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switch_ex</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x,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y,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w = 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b="0" dirty="0">
                <a:solidFill>
                  <a:schemeClr val="tx1"/>
                </a:solidFill>
                <a:latin typeface="Courier New" panose="02070309020205020404" pitchFamily="49" charset="0"/>
                <a:cs typeface="Courier New" panose="02070309020205020404" pitchFamily="49" charset="0"/>
                <a:sym typeface="Courier New Bold" charset="0"/>
              </a:rPr>
              <a:t> (x)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y*z;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y/z;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i="1" dirty="0">
                <a:solidFill>
                  <a:schemeClr val="tx1"/>
                </a:solidFill>
                <a:latin typeface="Courier New" panose="02070309020205020404" pitchFamily="49" charset="0"/>
                <a:cs typeface="Courier New" panose="02070309020205020404" pitchFamily="49" charset="0"/>
                <a:sym typeface="Courier New Bold" charset="0"/>
              </a:rPr>
              <a:t>/* Fall Through */</a:t>
            </a:r>
            <a:endParaRPr lang="en-US" sz="2400" b="0" i="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3:</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5:</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6:</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default</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return</a:t>
            </a:r>
            <a:r>
              <a:rPr lang="en-US" sz="1800" b="0" dirty="0">
                <a:solidFill>
                  <a:schemeClr val="tx1"/>
                </a:solidFill>
                <a:latin typeface="Courier New" panose="02070309020205020404" pitchFamily="49" charset="0"/>
                <a:cs typeface="Courier New" panose="02070309020205020404" pitchFamily="49" charset="0"/>
                <a:sym typeface="Courier New Bold" charset="0"/>
              </a:rPr>
              <a:t> w;</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Tree>
    <p:extLst>
      <p:ext uri="{BB962C8B-B14F-4D97-AF65-F5344CB8AC3E}">
        <p14:creationId xmlns:p14="http://schemas.microsoft.com/office/powerpoint/2010/main" val="2947571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custDataLst>
              <p:tags r:id="rId1"/>
            </p:custDataLst>
          </p:nvPr>
        </p:nvSpPr>
        <p:spPr>
          <a:ln/>
        </p:spPr>
        <p:txBody>
          <a:bodyPr/>
          <a:lstStyle/>
          <a:p>
            <a:pPr marL="119063" indent="-119063"/>
            <a:r>
              <a:rPr lang="en-US" dirty="0"/>
              <a:t>Jump Table Structure</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66</a:t>
            </a:fld>
            <a:endParaRPr lang="en-US"/>
          </a:p>
        </p:txBody>
      </p:sp>
      <p:sp>
        <p:nvSpPr>
          <p:cNvPr id="22532" name="Rectangle 4"/>
          <p:cNvSpPr>
            <a:spLocks/>
          </p:cNvSpPr>
          <p:nvPr>
            <p:custDataLst>
              <p:tags r:id="rId3"/>
            </p:custDataLst>
          </p:nvPr>
        </p:nvSpPr>
        <p:spPr bwMode="auto">
          <a:xfrm>
            <a:off x="7132320" y="1746504"/>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p>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0</a:t>
            </a:r>
          </a:p>
        </p:txBody>
      </p:sp>
      <p:sp>
        <p:nvSpPr>
          <p:cNvPr id="22533" name="Rectangle 5"/>
          <p:cNvSpPr>
            <a:spLocks/>
          </p:cNvSpPr>
          <p:nvPr>
            <p:custDataLst>
              <p:tags r:id="rId4"/>
            </p:custDataLst>
          </p:nvPr>
        </p:nvSpPr>
        <p:spPr bwMode="auto">
          <a:xfrm>
            <a:off x="5760720" y="1746504"/>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Targ0:</a:t>
            </a:r>
          </a:p>
        </p:txBody>
      </p:sp>
      <p:sp>
        <p:nvSpPr>
          <p:cNvPr id="22534" name="Rectangle 6"/>
          <p:cNvSpPr>
            <a:spLocks/>
          </p:cNvSpPr>
          <p:nvPr>
            <p:custDataLst>
              <p:tags r:id="rId5"/>
            </p:custDataLst>
          </p:nvPr>
        </p:nvSpPr>
        <p:spPr bwMode="auto">
          <a:xfrm>
            <a:off x="7132320" y="2734056"/>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1</a:t>
            </a:r>
          </a:p>
        </p:txBody>
      </p:sp>
      <p:sp>
        <p:nvSpPr>
          <p:cNvPr id="22535" name="Rectangle 7"/>
          <p:cNvSpPr>
            <a:spLocks/>
          </p:cNvSpPr>
          <p:nvPr>
            <p:custDataLst>
              <p:tags r:id="rId6"/>
            </p:custDataLst>
          </p:nvPr>
        </p:nvSpPr>
        <p:spPr bwMode="auto">
          <a:xfrm>
            <a:off x="5760720" y="2734056"/>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Targ1:</a:t>
            </a:r>
          </a:p>
        </p:txBody>
      </p:sp>
      <p:sp>
        <p:nvSpPr>
          <p:cNvPr id="22536" name="Rectangle 8"/>
          <p:cNvSpPr>
            <a:spLocks/>
          </p:cNvSpPr>
          <p:nvPr>
            <p:custDataLst>
              <p:tags r:id="rId7"/>
            </p:custDataLst>
          </p:nvPr>
        </p:nvSpPr>
        <p:spPr bwMode="auto">
          <a:xfrm>
            <a:off x="7132320" y="3721608"/>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2</a:t>
            </a:r>
          </a:p>
        </p:txBody>
      </p:sp>
      <p:sp>
        <p:nvSpPr>
          <p:cNvPr id="22537" name="Rectangle 9"/>
          <p:cNvSpPr>
            <a:spLocks/>
          </p:cNvSpPr>
          <p:nvPr>
            <p:custDataLst>
              <p:tags r:id="rId8"/>
            </p:custDataLst>
          </p:nvPr>
        </p:nvSpPr>
        <p:spPr bwMode="auto">
          <a:xfrm>
            <a:off x="5760720" y="3721608"/>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Targ2:</a:t>
            </a:r>
          </a:p>
        </p:txBody>
      </p:sp>
      <p:sp>
        <p:nvSpPr>
          <p:cNvPr id="22538" name="Rectangle 10"/>
          <p:cNvSpPr>
            <a:spLocks/>
          </p:cNvSpPr>
          <p:nvPr>
            <p:custDataLst>
              <p:tags r:id="rId9"/>
            </p:custDataLst>
          </p:nvPr>
        </p:nvSpPr>
        <p:spPr bwMode="auto">
          <a:xfrm>
            <a:off x="7132320" y="5696712"/>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a:t>
            </a:r>
            <a:r>
              <a:rPr lang="en-US" sz="200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n</a:t>
            </a: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–1</a:t>
            </a:r>
          </a:p>
        </p:txBody>
      </p:sp>
      <p:sp>
        <p:nvSpPr>
          <p:cNvPr id="22539" name="Rectangle 11"/>
          <p:cNvSpPr>
            <a:spLocks/>
          </p:cNvSpPr>
          <p:nvPr>
            <p:custDataLst>
              <p:tags r:id="rId10"/>
            </p:custDataLst>
          </p:nvPr>
        </p:nvSpPr>
        <p:spPr bwMode="auto">
          <a:xfrm>
            <a:off x="5760720" y="5696712"/>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a:t>
            </a:r>
            <a:r>
              <a:rPr lang="en-US" sz="2000" dirty="0">
                <a:solidFill>
                  <a:schemeClr val="tx1"/>
                </a:solidFill>
                <a:latin typeface="Courier New" panose="02070309020205020404" pitchFamily="49" charset="0"/>
                <a:cs typeface="Courier New" panose="02070309020205020404" pitchFamily="49" charset="0"/>
                <a:sym typeface="Courier New Bold Italic" charset="0"/>
              </a:rPr>
              <a:t>n</a:t>
            </a:r>
            <a:r>
              <a:rPr lang="en-US" sz="200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2540" name="Rectangle 12"/>
          <p:cNvSpPr>
            <a:spLocks/>
          </p:cNvSpPr>
          <p:nvPr>
            <p:custDataLst>
              <p:tags r:id="rId11"/>
            </p:custDataLst>
          </p:nvPr>
        </p:nvSpPr>
        <p:spPr bwMode="auto">
          <a:xfrm>
            <a:off x="7599042" y="4670820"/>
            <a:ext cx="227013" cy="914400"/>
          </a:xfrm>
          <a:prstGeom prst="rect">
            <a:avLst/>
          </a:prstGeom>
          <a:solidFill>
            <a:srgbClr val="FFFFFF"/>
          </a:solidFill>
          <a:ln w="25400" cap="flat">
            <a:noFill/>
            <a:miter lim="800000"/>
            <a:headEnd type="none" w="med" len="med"/>
            <a:tailEnd type="none" w="med" len="med"/>
          </a:ln>
        </p:spPr>
        <p:txBody>
          <a:bodyPr wrap="none" lIns="38100" tIns="38100" rIns="38100" bIns="38100" anchor="ctr"/>
          <a:lstStyle/>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p>
        </p:txBody>
      </p:sp>
      <p:grpSp>
        <p:nvGrpSpPr>
          <p:cNvPr id="3" name="Group 2"/>
          <p:cNvGrpSpPr/>
          <p:nvPr/>
        </p:nvGrpSpPr>
        <p:grpSpPr>
          <a:xfrm>
            <a:off x="4114800" y="1746504"/>
            <a:ext cx="1280160" cy="2438400"/>
            <a:chOff x="3937000" y="1714500"/>
            <a:chExt cx="1270000" cy="2438400"/>
          </a:xfrm>
        </p:grpSpPr>
        <p:sp>
          <p:nvSpPr>
            <p:cNvPr id="22541" name="Rectangle 13"/>
            <p:cNvSpPr>
              <a:spLocks/>
            </p:cNvSpPr>
            <p:nvPr>
              <p:custDataLst>
                <p:tags r:id="rId19"/>
              </p:custDataLst>
            </p:nvPr>
          </p:nvSpPr>
          <p:spPr bwMode="auto">
            <a:xfrm>
              <a:off x="3937000" y="1714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Targ0</a:t>
              </a:r>
            </a:p>
          </p:txBody>
        </p:sp>
        <p:sp>
          <p:nvSpPr>
            <p:cNvPr id="22542" name="Rectangle 14"/>
            <p:cNvSpPr>
              <a:spLocks/>
            </p:cNvSpPr>
            <p:nvPr>
              <p:custDataLst>
                <p:tags r:id="rId20"/>
              </p:custDataLst>
            </p:nvPr>
          </p:nvSpPr>
          <p:spPr bwMode="auto">
            <a:xfrm>
              <a:off x="3937000" y="2095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Targ1</a:t>
              </a:r>
            </a:p>
          </p:txBody>
        </p:sp>
        <p:sp>
          <p:nvSpPr>
            <p:cNvPr id="22543" name="Rectangle 15"/>
            <p:cNvSpPr>
              <a:spLocks/>
            </p:cNvSpPr>
            <p:nvPr>
              <p:custDataLst>
                <p:tags r:id="rId21"/>
              </p:custDataLst>
            </p:nvPr>
          </p:nvSpPr>
          <p:spPr bwMode="auto">
            <a:xfrm>
              <a:off x="3937000" y="2476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Targ2</a:t>
              </a:r>
            </a:p>
          </p:txBody>
        </p:sp>
        <p:sp>
          <p:nvSpPr>
            <p:cNvPr id="22544" name="Rectangle 16"/>
            <p:cNvSpPr>
              <a:spLocks/>
            </p:cNvSpPr>
            <p:nvPr>
              <p:custDataLst>
                <p:tags r:id="rId22"/>
              </p:custDataLst>
            </p:nvPr>
          </p:nvSpPr>
          <p:spPr bwMode="auto">
            <a:xfrm>
              <a:off x="3937000" y="37719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a:t>
              </a:r>
              <a:r>
                <a:rPr lang="en-US" sz="1800" b="0" dirty="0">
                  <a:solidFill>
                    <a:schemeClr val="tx1"/>
                  </a:solidFill>
                  <a:latin typeface="Courier New" panose="02070309020205020404" pitchFamily="49" charset="0"/>
                  <a:cs typeface="Courier New" panose="02070309020205020404" pitchFamily="49" charset="0"/>
                  <a:sym typeface="Courier New Bold Italic" charset="0"/>
                </a:rPr>
                <a:t>n</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2545" name="Rectangle 17"/>
            <p:cNvSpPr>
              <a:spLocks/>
            </p:cNvSpPr>
            <p:nvPr>
              <p:custDataLst>
                <p:tags r:id="rId23"/>
              </p:custDataLst>
            </p:nvPr>
          </p:nvSpPr>
          <p:spPr bwMode="auto">
            <a:xfrm>
              <a:off x="3937000" y="2857500"/>
              <a:ext cx="1270000" cy="9144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p>
          </p:txBody>
        </p:sp>
      </p:grpSp>
      <p:sp>
        <p:nvSpPr>
          <p:cNvPr id="22546" name="Rectangle 18"/>
          <p:cNvSpPr>
            <a:spLocks/>
          </p:cNvSpPr>
          <p:nvPr>
            <p:custDataLst>
              <p:tags r:id="rId12"/>
            </p:custDataLst>
          </p:nvPr>
        </p:nvSpPr>
        <p:spPr bwMode="auto">
          <a:xfrm>
            <a:off x="3200400" y="1746504"/>
            <a:ext cx="9144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err="1">
                <a:latin typeface="Courier New" panose="02070309020205020404" pitchFamily="49" charset="0"/>
                <a:cs typeface="Courier New" panose="02070309020205020404" pitchFamily="49" charset="0"/>
                <a:sym typeface="Courier New Bold" charset="0"/>
              </a:rPr>
              <a:t>JT</a:t>
            </a:r>
            <a:r>
              <a:rPr lang="en-US" sz="2000" dirty="0" err="1">
                <a:solidFill>
                  <a:schemeClr val="tx1"/>
                </a:solidFill>
                <a:latin typeface="Courier New" panose="02070309020205020404" pitchFamily="49" charset="0"/>
                <a:cs typeface="Courier New" panose="02070309020205020404" pitchFamily="49" charset="0"/>
                <a:sym typeface="Courier New Bold" charset="0"/>
              </a:rPr>
              <a:t>ab</a:t>
            </a:r>
            <a:r>
              <a:rPr lang="en-US" sz="200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22547" name="Rectangle 19"/>
          <p:cNvSpPr>
            <a:spLocks/>
          </p:cNvSpPr>
          <p:nvPr>
            <p:custDataLst>
              <p:tags r:id="rId13"/>
            </p:custDataLst>
          </p:nvPr>
        </p:nvSpPr>
        <p:spPr bwMode="auto">
          <a:xfrm>
            <a:off x="548640" y="5092700"/>
            <a:ext cx="2667000" cy="718820"/>
          </a:xfrm>
          <a:prstGeom prst="rect">
            <a:avLst/>
          </a:prstGeom>
          <a:solidFill>
            <a:srgbClr val="CCFFCC"/>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nSpc>
                <a:spcPct val="100000"/>
              </a:lnSpc>
            </a:pP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JTab</a:t>
            </a:r>
            <a:r>
              <a:rPr lang="en-US" sz="1800" b="0" dirty="0">
                <a:latin typeface="Courier New" panose="02070309020205020404" pitchFamily="49" charset="0"/>
                <a:cs typeface="Courier New" panose="02070309020205020404" pitchFamily="49" charset="0"/>
              </a:rPr>
              <a:t>[x];</a:t>
            </a:r>
          </a:p>
          <a:p>
            <a:pPr>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goto</a:t>
            </a: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a:t>
            </a:r>
          </a:p>
        </p:txBody>
      </p:sp>
      <p:sp>
        <p:nvSpPr>
          <p:cNvPr id="22548" name="Rectangle 20"/>
          <p:cNvSpPr>
            <a:spLocks/>
          </p:cNvSpPr>
          <p:nvPr>
            <p:custDataLst>
              <p:tags r:id="rId14"/>
            </p:custDataLst>
          </p:nvPr>
        </p:nvSpPr>
        <p:spPr bwMode="auto">
          <a:xfrm>
            <a:off x="548640" y="1746504"/>
            <a:ext cx="2298700" cy="2603500"/>
          </a:xfrm>
          <a:prstGeom prst="rect">
            <a:avLst/>
          </a:prstGeom>
          <a:solidFill>
            <a:srgbClr val="F2F2F2"/>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(x)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val_0:</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0</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1</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 •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a:t>
            </a:r>
            <a:r>
              <a:rPr lang="en-US" sz="1800" b="0" dirty="0">
                <a:solidFill>
                  <a:schemeClr val="tx1"/>
                </a:solidFill>
                <a:latin typeface="Courier New" panose="02070309020205020404" pitchFamily="49" charset="0"/>
                <a:cs typeface="Courier New" panose="02070309020205020404" pitchFamily="49" charset="0"/>
                <a:sym typeface="Courier New Bold Italic" charset="0"/>
              </a:rPr>
              <a:t>n</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n</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–1</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22549" name="Rectangle 21"/>
          <p:cNvSpPr>
            <a:spLocks/>
          </p:cNvSpPr>
          <p:nvPr>
            <p:custDataLst>
              <p:tags r:id="rId15"/>
            </p:custDataLst>
          </p:nvPr>
        </p:nvSpPr>
        <p:spPr bwMode="auto">
          <a:xfrm>
            <a:off x="548640" y="1362456"/>
            <a:ext cx="1390650"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2000" dirty="0">
                <a:solidFill>
                  <a:schemeClr val="tx1"/>
                </a:solidFill>
                <a:latin typeface="Calibri Bold" charset="0"/>
                <a:ea typeface="Calibri Bold" charset="0"/>
                <a:cs typeface="Calibri Bold" charset="0"/>
                <a:sym typeface="Calibri Bold" charset="0"/>
              </a:rPr>
              <a:t>Switch Form</a:t>
            </a:r>
          </a:p>
        </p:txBody>
      </p:sp>
      <p:sp>
        <p:nvSpPr>
          <p:cNvPr id="22550" name="Rectangle 22"/>
          <p:cNvSpPr>
            <a:spLocks/>
          </p:cNvSpPr>
          <p:nvPr>
            <p:custDataLst>
              <p:tags r:id="rId16"/>
            </p:custDataLst>
          </p:nvPr>
        </p:nvSpPr>
        <p:spPr bwMode="auto">
          <a:xfrm>
            <a:off x="548640" y="4704938"/>
            <a:ext cx="2832827" cy="384721"/>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2000" dirty="0">
                <a:solidFill>
                  <a:schemeClr val="tx1"/>
                </a:solidFill>
                <a:latin typeface="Calibri Bold" charset="0"/>
                <a:ea typeface="Calibri Bold" charset="0"/>
                <a:cs typeface="Calibri Bold" charset="0"/>
                <a:sym typeface="Calibri Bold" charset="0"/>
              </a:rPr>
              <a:t>Approximate Translation </a:t>
            </a:r>
          </a:p>
        </p:txBody>
      </p:sp>
      <p:sp>
        <p:nvSpPr>
          <p:cNvPr id="22551" name="Rectangle 23"/>
          <p:cNvSpPr>
            <a:spLocks/>
          </p:cNvSpPr>
          <p:nvPr>
            <p:custDataLst>
              <p:tags r:id="rId17"/>
            </p:custDataLst>
          </p:nvPr>
        </p:nvSpPr>
        <p:spPr bwMode="auto">
          <a:xfrm>
            <a:off x="4114800" y="1362456"/>
            <a:ext cx="1280160"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2000" dirty="0">
                <a:solidFill>
                  <a:schemeClr val="tx1"/>
                </a:solidFill>
                <a:latin typeface="Calibri Bold" charset="0"/>
                <a:ea typeface="Calibri Bold" charset="0"/>
                <a:cs typeface="Calibri Bold" charset="0"/>
                <a:sym typeface="Calibri Bold" charset="0"/>
              </a:rPr>
              <a:t>Jump Table</a:t>
            </a:r>
          </a:p>
        </p:txBody>
      </p:sp>
      <p:sp>
        <p:nvSpPr>
          <p:cNvPr id="22552" name="Rectangle 24"/>
          <p:cNvSpPr>
            <a:spLocks/>
          </p:cNvSpPr>
          <p:nvPr>
            <p:custDataLst>
              <p:tags r:id="rId18"/>
            </p:custDataLst>
          </p:nvPr>
        </p:nvSpPr>
        <p:spPr bwMode="auto">
          <a:xfrm>
            <a:off x="6981506" y="1362456"/>
            <a:ext cx="1462087"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2000" dirty="0">
                <a:solidFill>
                  <a:schemeClr val="tx1"/>
                </a:solidFill>
                <a:latin typeface="Calibri Bold" charset="0"/>
                <a:ea typeface="Calibri Bold" charset="0"/>
                <a:cs typeface="Calibri Bold" charset="0"/>
                <a:sym typeface="Calibri Bold" charset="0"/>
              </a:rPr>
              <a:t>Jump Targets</a:t>
            </a:r>
          </a:p>
        </p:txBody>
      </p:sp>
    </p:spTree>
    <p:extLst>
      <p:ext uri="{BB962C8B-B14F-4D97-AF65-F5344CB8AC3E}">
        <p14:creationId xmlns:p14="http://schemas.microsoft.com/office/powerpoint/2010/main" val="14243657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custDataLst>
              <p:tags r:id="rId1"/>
            </p:custDataLst>
          </p:nvPr>
        </p:nvSpPr>
        <p:spPr bwMode="auto">
          <a:xfrm>
            <a:off x="6126480" y="1463040"/>
            <a:ext cx="1645920" cy="512064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0" name="Rectangle 49"/>
          <p:cNvSpPr/>
          <p:nvPr>
            <p:custDataLst>
              <p:tags r:id="rId2"/>
            </p:custDataLst>
          </p:nvPr>
        </p:nvSpPr>
        <p:spPr bwMode="auto">
          <a:xfrm>
            <a:off x="6144768" y="2865450"/>
            <a:ext cx="1609344" cy="381000"/>
          </a:xfrm>
          <a:prstGeom prst="rect">
            <a:avLst/>
          </a:prstGeom>
          <a:solidFill>
            <a:srgbClr val="3366FF"/>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10946" name="Rectangle 2"/>
          <p:cNvSpPr>
            <a:spLocks noGrp="1" noChangeArrowheads="1"/>
          </p:cNvSpPr>
          <p:nvPr>
            <p:ph type="title"/>
            <p:custDataLst>
              <p:tags r:id="rId3"/>
            </p:custDataLst>
          </p:nvPr>
        </p:nvSpPr>
        <p:spPr>
          <a:xfrm>
            <a:off x="356616" y="438912"/>
            <a:ext cx="8403336" cy="758952"/>
          </a:xfrm>
        </p:spPr>
        <p:txBody>
          <a:bodyPr>
            <a:normAutofit/>
          </a:bodyPr>
          <a:lstStyle/>
          <a:p>
            <a:r>
              <a:rPr lang="en-US" dirty="0"/>
              <a:t>Jump Table Structure</a:t>
            </a:r>
          </a:p>
        </p:txBody>
      </p:sp>
      <p:sp>
        <p:nvSpPr>
          <p:cNvPr id="29" name="Slide Number Placeholder 28"/>
          <p:cNvSpPr>
            <a:spLocks noGrp="1"/>
          </p:cNvSpPr>
          <p:nvPr>
            <p:ph type="sldNum" sz="quarter" idx="10"/>
            <p:custDataLst>
              <p:tags r:id="rId4"/>
            </p:custDataLst>
          </p:nvPr>
        </p:nvSpPr>
        <p:spPr>
          <a:prstGeom prst="rect">
            <a:avLst/>
          </a:prstGeom>
        </p:spPr>
        <p:txBody>
          <a:bodyPr/>
          <a:lstStyle/>
          <a:p>
            <a:fld id="{7CBE8339-D2AD-46DC-A898-FD1E949067F0}" type="slidenum">
              <a:rPr lang="en-US" smtClean="0"/>
              <a:pPr/>
              <a:t>67</a:t>
            </a:fld>
            <a:endParaRPr lang="en-US"/>
          </a:p>
        </p:txBody>
      </p:sp>
      <p:sp>
        <p:nvSpPr>
          <p:cNvPr id="210969" name="Rectangle 25"/>
          <p:cNvSpPr>
            <a:spLocks noChangeArrowheads="1"/>
          </p:cNvSpPr>
          <p:nvPr>
            <p:custDataLst>
              <p:tags r:id="rId5"/>
            </p:custDataLst>
          </p:nvPr>
        </p:nvSpPr>
        <p:spPr bwMode="auto">
          <a:xfrm>
            <a:off x="762000" y="1431392"/>
            <a:ext cx="3276600" cy="3136757"/>
          </a:xfrm>
          <a:prstGeom prst="rect">
            <a:avLst/>
          </a:prstGeom>
          <a:solidFill>
            <a:srgbClr val="F2F2F2"/>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nSpc>
                <a:spcPct val="100000"/>
              </a:lnSpc>
            </a:pPr>
            <a:r>
              <a:rPr lang="en-US" sz="1800" b="1" dirty="0">
                <a:latin typeface="Courier New" panose="02070309020205020404" pitchFamily="49" charset="0"/>
                <a:cs typeface="Courier New" panose="02070309020205020404" pitchFamily="49" charset="0"/>
              </a:rPr>
              <a:t>switch</a:t>
            </a:r>
            <a:r>
              <a:rPr lang="en-US" sz="1800" b="0" dirty="0">
                <a:latin typeface="Courier New" panose="02070309020205020404" pitchFamily="49" charset="0"/>
                <a:cs typeface="Courier New" panose="02070309020205020404" pitchFamily="49" charset="0"/>
              </a:rPr>
              <a:t> (x) {</a:t>
            </a:r>
          </a:p>
          <a:p>
            <a:pPr>
              <a:lnSpc>
                <a:spcPct val="100000"/>
              </a:lnSpc>
            </a:pPr>
            <a:r>
              <a:rPr lang="en-US" sz="1800" b="0" dirty="0">
                <a:solidFill>
                  <a:srgbClr val="4DB23A"/>
                </a:solidFill>
                <a:latin typeface="Courier New" panose="02070309020205020404" pitchFamily="49" charset="0"/>
                <a:cs typeface="Courier New" panose="02070309020205020404" pitchFamily="49" charset="0"/>
              </a:rPr>
              <a:t>  </a:t>
            </a:r>
            <a:r>
              <a:rPr lang="en-US" sz="1800" b="1" dirty="0">
                <a:solidFill>
                  <a:srgbClr val="4DB23A"/>
                </a:solidFill>
                <a:latin typeface="Courier New" panose="02070309020205020404" pitchFamily="49" charset="0"/>
                <a:cs typeface="Courier New" panose="02070309020205020404" pitchFamily="49" charset="0"/>
              </a:rPr>
              <a:t>case</a:t>
            </a:r>
            <a:r>
              <a:rPr lang="en-US" sz="1800" b="0" dirty="0">
                <a:solidFill>
                  <a:srgbClr val="4DB23A"/>
                </a:solidFill>
                <a:latin typeface="Courier New" panose="02070309020205020404" pitchFamily="49" charset="0"/>
                <a:cs typeface="Courier New" panose="02070309020205020404" pitchFamily="49" charset="0"/>
              </a:rPr>
              <a:t> 1: &lt;some code&gt;</a:t>
            </a:r>
          </a:p>
          <a:p>
            <a:pPr>
              <a:lnSpc>
                <a:spcPct val="100000"/>
              </a:lnSpc>
            </a:pPr>
            <a:r>
              <a:rPr lang="en-US" sz="1800" b="0" dirty="0">
                <a:solidFill>
                  <a:srgbClr val="4DB23A"/>
                </a:solidFill>
                <a:latin typeface="Courier New" panose="02070309020205020404" pitchFamily="49" charset="0"/>
                <a:cs typeface="Courier New" panose="02070309020205020404" pitchFamily="49" charset="0"/>
              </a:rPr>
              <a:t>          </a:t>
            </a:r>
            <a:r>
              <a:rPr lang="en-US" sz="1800" b="1" dirty="0">
                <a:solidFill>
                  <a:srgbClr val="4DB23A"/>
                </a:solidFill>
                <a:latin typeface="Courier New" panose="02070309020205020404" pitchFamily="49" charset="0"/>
                <a:cs typeface="Courier New" panose="02070309020205020404" pitchFamily="49" charset="0"/>
              </a:rPr>
              <a:t>break</a:t>
            </a:r>
            <a:r>
              <a:rPr lang="en-US" sz="1800" b="0" dirty="0">
                <a:solidFill>
                  <a:srgbClr val="4DB23A"/>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FF6600"/>
                </a:solidFill>
                <a:latin typeface="Courier New" panose="02070309020205020404" pitchFamily="49" charset="0"/>
                <a:cs typeface="Courier New" panose="02070309020205020404" pitchFamily="49" charset="0"/>
              </a:rPr>
              <a:t>  </a:t>
            </a:r>
            <a:r>
              <a:rPr lang="en-US" sz="1800" b="1" dirty="0">
                <a:solidFill>
                  <a:srgbClr val="FF6600"/>
                </a:solidFill>
                <a:latin typeface="Courier New" panose="02070309020205020404" pitchFamily="49" charset="0"/>
                <a:cs typeface="Courier New" panose="02070309020205020404" pitchFamily="49" charset="0"/>
              </a:rPr>
              <a:t>case</a:t>
            </a:r>
            <a:r>
              <a:rPr lang="en-US" sz="1800" b="0" dirty="0">
                <a:solidFill>
                  <a:srgbClr val="FF6600"/>
                </a:solidFill>
                <a:latin typeface="Courier New" panose="02070309020205020404" pitchFamily="49" charset="0"/>
                <a:cs typeface="Courier New" panose="02070309020205020404" pitchFamily="49" charset="0"/>
              </a:rPr>
              <a:t> 2: &lt;some code&gt;</a:t>
            </a:r>
          </a:p>
          <a:p>
            <a:pPr>
              <a:lnSpc>
                <a:spcPct val="100000"/>
              </a:lnSpc>
            </a:pPr>
            <a:r>
              <a:rPr lang="en-US" sz="1800" b="0" dirty="0">
                <a:solidFill>
                  <a:srgbClr val="3366FF"/>
                </a:solidFill>
                <a:latin typeface="Courier New" panose="02070309020205020404" pitchFamily="49" charset="0"/>
                <a:cs typeface="Courier New" panose="02070309020205020404" pitchFamily="49" charset="0"/>
              </a:rPr>
              <a:t>  </a:t>
            </a:r>
            <a:r>
              <a:rPr lang="en-US" sz="1800" b="1" dirty="0">
                <a:solidFill>
                  <a:srgbClr val="3366FF"/>
                </a:solidFill>
                <a:latin typeface="Courier New" panose="02070309020205020404" pitchFamily="49" charset="0"/>
                <a:cs typeface="Courier New" panose="02070309020205020404" pitchFamily="49" charset="0"/>
              </a:rPr>
              <a:t>case</a:t>
            </a:r>
            <a:r>
              <a:rPr lang="en-US" sz="1800" b="0" dirty="0">
                <a:solidFill>
                  <a:srgbClr val="3366FF"/>
                </a:solidFill>
                <a:latin typeface="Courier New" panose="02070309020205020404" pitchFamily="49" charset="0"/>
                <a:cs typeface="Courier New" panose="02070309020205020404" pitchFamily="49" charset="0"/>
              </a:rPr>
              <a:t> 3: &lt;some code&gt;</a:t>
            </a:r>
          </a:p>
          <a:p>
            <a:pPr>
              <a:lnSpc>
                <a:spcPct val="100000"/>
              </a:lnSpc>
            </a:pPr>
            <a:r>
              <a:rPr lang="en-US" sz="1800" b="0" dirty="0">
                <a:solidFill>
                  <a:srgbClr val="3366FF"/>
                </a:solidFill>
                <a:latin typeface="Courier New" panose="02070309020205020404" pitchFamily="49" charset="0"/>
                <a:cs typeface="Courier New" panose="02070309020205020404" pitchFamily="49" charset="0"/>
              </a:rPr>
              <a:t>          </a:t>
            </a:r>
            <a:r>
              <a:rPr lang="en-US" sz="1800" b="1" dirty="0">
                <a:solidFill>
                  <a:srgbClr val="3366FF"/>
                </a:solidFill>
                <a:latin typeface="Courier New" panose="02070309020205020404" pitchFamily="49" charset="0"/>
                <a:cs typeface="Courier New" panose="02070309020205020404" pitchFamily="49" charset="0"/>
              </a:rPr>
              <a:t>break</a:t>
            </a:r>
            <a:r>
              <a:rPr lang="en-US" sz="1800" b="0" dirty="0">
                <a:solidFill>
                  <a:srgbClr val="3366FF"/>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case</a:t>
            </a:r>
            <a:r>
              <a:rPr lang="en-US" sz="1800" b="0" dirty="0">
                <a:solidFill>
                  <a:srgbClr val="CC00DF"/>
                </a:solidFill>
                <a:latin typeface="Courier New" panose="02070309020205020404" pitchFamily="49" charset="0"/>
                <a:cs typeface="Courier New" panose="02070309020205020404" pitchFamily="49" charset="0"/>
              </a:rPr>
              <a:t> 5:</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case</a:t>
            </a:r>
            <a:r>
              <a:rPr lang="en-US" sz="1800" b="0" dirty="0">
                <a:solidFill>
                  <a:srgbClr val="CC00DF"/>
                </a:solidFill>
                <a:latin typeface="Courier New" panose="02070309020205020404" pitchFamily="49" charset="0"/>
                <a:cs typeface="Courier New" panose="02070309020205020404" pitchFamily="49" charset="0"/>
              </a:rPr>
              <a:t> 6: &lt;some code&gt;</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break</a:t>
            </a:r>
            <a:r>
              <a:rPr lang="en-US" sz="1800" b="0" dirty="0">
                <a:solidFill>
                  <a:srgbClr val="CC00DF"/>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FF0000"/>
                </a:solidFill>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default</a:t>
            </a:r>
            <a:r>
              <a:rPr lang="en-US" sz="1800" b="0" dirty="0">
                <a:solidFill>
                  <a:srgbClr val="FF0000"/>
                </a:solidFill>
                <a:latin typeface="Courier New" panose="02070309020205020404" pitchFamily="49" charset="0"/>
                <a:cs typeface="Courier New" panose="02070309020205020404" pitchFamily="49" charset="0"/>
              </a:rPr>
              <a:t>: &lt;some code&gt;</a:t>
            </a:r>
          </a:p>
          <a:p>
            <a:pPr>
              <a:lnSpc>
                <a:spcPct val="100000"/>
              </a:lnSpc>
            </a:pPr>
            <a:r>
              <a:rPr lang="en-US" sz="1800" b="0" dirty="0">
                <a:latin typeface="Courier New" panose="02070309020205020404" pitchFamily="49" charset="0"/>
                <a:cs typeface="Courier New" panose="02070309020205020404" pitchFamily="49" charset="0"/>
              </a:rPr>
              <a:t>}</a:t>
            </a:r>
          </a:p>
        </p:txBody>
      </p:sp>
      <p:sp>
        <p:nvSpPr>
          <p:cNvPr id="73" name="Freeform 72"/>
          <p:cNvSpPr/>
          <p:nvPr>
            <p:custDataLst>
              <p:tags r:id="rId6"/>
            </p:custDataLst>
          </p:nvPr>
        </p:nvSpPr>
        <p:spPr bwMode="auto">
          <a:xfrm>
            <a:off x="7796432" y="2170546"/>
            <a:ext cx="405059" cy="2962619"/>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Lst>
            <a:ahLst/>
            <a:cxnLst>
              <a:cxn ang="0">
                <a:pos x="connsiteX0" y="connsiteY0"/>
              </a:cxn>
              <a:cxn ang="0">
                <a:pos x="connsiteX1" y="connsiteY1"/>
              </a:cxn>
            </a:cxnLst>
            <a:rect l="l" t="t" r="r" b="b"/>
            <a:pathLst>
              <a:path w="685323" h="2759364">
                <a:moveTo>
                  <a:pt x="77453" y="2759364"/>
                </a:moveTo>
                <a:cubicBezTo>
                  <a:pt x="685323" y="1966576"/>
                  <a:pt x="683877" y="203970"/>
                  <a:pt x="0" y="0"/>
                </a:cubicBezTo>
              </a:path>
            </a:pathLst>
          </a:custGeom>
          <a:noFill/>
          <a:ln w="25400" cap="flat" cmpd="sng" algn="ctr">
            <a:solidFill>
              <a:srgbClr val="4DB23A"/>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5" name="Rectangle 74"/>
          <p:cNvSpPr/>
          <p:nvPr>
            <p:custDataLst>
              <p:tags r:id="rId7"/>
            </p:custDataLst>
          </p:nvPr>
        </p:nvSpPr>
        <p:spPr bwMode="auto">
          <a:xfrm>
            <a:off x="6144768" y="1981200"/>
            <a:ext cx="1609344" cy="533400"/>
          </a:xfrm>
          <a:prstGeom prst="rect">
            <a:avLst/>
          </a:prstGeom>
          <a:solidFill>
            <a:srgbClr val="4DB23A"/>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6" name="Rectangle 75"/>
          <p:cNvSpPr/>
          <p:nvPr>
            <p:custDataLst>
              <p:tags r:id="rId8"/>
            </p:custDataLst>
          </p:nvPr>
        </p:nvSpPr>
        <p:spPr bwMode="auto">
          <a:xfrm>
            <a:off x="6144768" y="2514600"/>
            <a:ext cx="1609344" cy="381000"/>
          </a:xfrm>
          <a:prstGeom prst="rect">
            <a:avLst/>
          </a:prstGeom>
          <a:solidFill>
            <a:srgbClr val="FF66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7" name="Rectangle 76"/>
          <p:cNvSpPr/>
          <p:nvPr>
            <p:custDataLst>
              <p:tags r:id="rId9"/>
            </p:custDataLst>
          </p:nvPr>
        </p:nvSpPr>
        <p:spPr bwMode="auto">
          <a:xfrm>
            <a:off x="6144768" y="3239580"/>
            <a:ext cx="1609344" cy="685800"/>
          </a:xfrm>
          <a:prstGeom prst="rect">
            <a:avLst/>
          </a:prstGeom>
          <a:solidFill>
            <a:srgbClr val="CC00DF"/>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8" name="Rectangle 77"/>
          <p:cNvSpPr/>
          <p:nvPr>
            <p:custDataLst>
              <p:tags r:id="rId10"/>
            </p:custDataLst>
          </p:nvPr>
        </p:nvSpPr>
        <p:spPr bwMode="auto">
          <a:xfrm>
            <a:off x="6144768" y="3925380"/>
            <a:ext cx="1609344" cy="381000"/>
          </a:xfrm>
          <a:prstGeom prst="rect">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2" name="Freeform 81"/>
          <p:cNvSpPr/>
          <p:nvPr>
            <p:custDataLst>
              <p:tags r:id="rId11"/>
            </p:custDataLst>
          </p:nvPr>
        </p:nvSpPr>
        <p:spPr bwMode="auto">
          <a:xfrm>
            <a:off x="7798741" y="2727039"/>
            <a:ext cx="667315" cy="2644264"/>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Lst>
            <a:ahLst/>
            <a:cxnLst>
              <a:cxn ang="0">
                <a:pos x="connsiteX0" y="connsiteY0"/>
              </a:cxn>
              <a:cxn ang="0">
                <a:pos x="connsiteX1" y="connsiteY1"/>
              </a:cxn>
            </a:cxnLst>
            <a:rect l="l" t="t" r="r" b="b"/>
            <a:pathLst>
              <a:path w="1073840" h="2436091">
                <a:moveTo>
                  <a:pt x="77453" y="2436091"/>
                </a:moveTo>
                <a:cubicBezTo>
                  <a:pt x="904676" y="1643303"/>
                  <a:pt x="1073840" y="273242"/>
                  <a:pt x="0" y="0"/>
                </a:cubicBezTo>
              </a:path>
            </a:pathLst>
          </a:custGeom>
          <a:noFill/>
          <a:ln w="25400" cap="flat" cmpd="sng" algn="ctr">
            <a:solidFill>
              <a:srgbClr val="FF66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3" name="Freeform 82"/>
          <p:cNvSpPr/>
          <p:nvPr>
            <p:custDataLst>
              <p:tags r:id="rId12"/>
            </p:custDataLst>
          </p:nvPr>
        </p:nvSpPr>
        <p:spPr bwMode="auto">
          <a:xfrm>
            <a:off x="7801051" y="3572049"/>
            <a:ext cx="1342951" cy="2754862"/>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Lst>
            <a:ahLst/>
            <a:cxnLst>
              <a:cxn ang="0">
                <a:pos x="connsiteX0" y="connsiteY0"/>
              </a:cxn>
              <a:cxn ang="0">
                <a:pos x="connsiteX1" y="connsiteY1"/>
              </a:cxn>
            </a:cxnLst>
            <a:rect l="l" t="t" r="r" b="b"/>
            <a:pathLst>
              <a:path w="1684600" h="2439940">
                <a:moveTo>
                  <a:pt x="77453" y="2439940"/>
                </a:moveTo>
                <a:cubicBezTo>
                  <a:pt x="1684600" y="1231516"/>
                  <a:pt x="903232" y="0"/>
                  <a:pt x="0" y="3849"/>
                </a:cubicBezTo>
              </a:path>
            </a:pathLst>
          </a:custGeom>
          <a:noFill/>
          <a:ln w="25400" cap="flat" cmpd="sng" algn="ctr">
            <a:solidFill>
              <a:srgbClr val="CC00D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4" name="Freeform 83"/>
          <p:cNvSpPr/>
          <p:nvPr>
            <p:custDataLst>
              <p:tags r:id="rId13"/>
            </p:custDataLst>
          </p:nvPr>
        </p:nvSpPr>
        <p:spPr bwMode="auto">
          <a:xfrm>
            <a:off x="7795179" y="4097588"/>
            <a:ext cx="247575" cy="82390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 name="connsiteX0" fmla="*/ 0 w 1607147"/>
              <a:gd name="connsiteY0" fmla="*/ 1851740 h 1851740"/>
              <a:gd name="connsiteX1" fmla="*/ 215017 w 1607147"/>
              <a:gd name="connsiteY1" fmla="*/ 3849 h 1851740"/>
              <a:gd name="connsiteX0" fmla="*/ 0 w 3581327"/>
              <a:gd name="connsiteY0" fmla="*/ 1851740 h 1851740"/>
              <a:gd name="connsiteX1" fmla="*/ 215017 w 3581327"/>
              <a:gd name="connsiteY1" fmla="*/ 3849 h 1851740"/>
              <a:gd name="connsiteX0" fmla="*/ 126198 w 3707525"/>
              <a:gd name="connsiteY0" fmla="*/ 1535855 h 1535855"/>
              <a:gd name="connsiteX1" fmla="*/ 0 w 3707525"/>
              <a:gd name="connsiteY1" fmla="*/ 3849 h 1535855"/>
              <a:gd name="connsiteX0" fmla="*/ 126198 w 3707525"/>
              <a:gd name="connsiteY0" fmla="*/ 1532006 h 1532006"/>
              <a:gd name="connsiteX1" fmla="*/ 0 w 3707525"/>
              <a:gd name="connsiteY1" fmla="*/ 0 h 1532006"/>
            </a:gdLst>
            <a:ahLst/>
            <a:cxnLst>
              <a:cxn ang="0">
                <a:pos x="connsiteX0" y="connsiteY0"/>
              </a:cxn>
              <a:cxn ang="0">
                <a:pos x="connsiteX1" y="connsiteY1"/>
              </a:cxn>
            </a:cxnLst>
            <a:rect l="l" t="t" r="r" b="b"/>
            <a:pathLst>
              <a:path w="3707525" h="1532006">
                <a:moveTo>
                  <a:pt x="126198" y="1532006"/>
                </a:moveTo>
                <a:cubicBezTo>
                  <a:pt x="3707525" y="868212"/>
                  <a:pt x="1707527" y="28828"/>
                  <a:pt x="0" y="0"/>
                </a:cubicBezTo>
              </a:path>
            </a:pathLst>
          </a:custGeom>
          <a:noFill/>
          <a:ln w="254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8" name="TextBox 87"/>
          <p:cNvSpPr txBox="1"/>
          <p:nvPr>
            <p:custDataLst>
              <p:tags r:id="rId14"/>
            </p:custDataLst>
          </p:nvPr>
        </p:nvSpPr>
        <p:spPr>
          <a:xfrm>
            <a:off x="5016100" y="2801111"/>
            <a:ext cx="774058" cy="646331"/>
          </a:xfrm>
          <a:prstGeom prst="rect">
            <a:avLst/>
          </a:prstGeom>
          <a:noFill/>
        </p:spPr>
        <p:txBody>
          <a:bodyPr wrap="none" rtlCol="0">
            <a:spAutoFit/>
          </a:bodyPr>
          <a:lstStyle/>
          <a:p>
            <a:pPr algn="ctr"/>
            <a:r>
              <a:rPr lang="en-US" dirty="0">
                <a:latin typeface="Calibri" pitchFamily="34" charset="0"/>
              </a:rPr>
              <a:t>Code</a:t>
            </a:r>
          </a:p>
          <a:p>
            <a:pPr algn="ctr"/>
            <a:r>
              <a:rPr lang="en-US" dirty="0">
                <a:latin typeface="Calibri" pitchFamily="34" charset="0"/>
              </a:rPr>
              <a:t>Blocks</a:t>
            </a:r>
          </a:p>
        </p:txBody>
      </p:sp>
      <p:sp>
        <p:nvSpPr>
          <p:cNvPr id="90" name="TextBox 89"/>
          <p:cNvSpPr txBox="1"/>
          <p:nvPr>
            <p:custDataLst>
              <p:tags r:id="rId15"/>
            </p:custDataLst>
          </p:nvPr>
        </p:nvSpPr>
        <p:spPr>
          <a:xfrm>
            <a:off x="6122541" y="1005840"/>
            <a:ext cx="1645920" cy="457200"/>
          </a:xfrm>
          <a:prstGeom prst="rect">
            <a:avLst/>
          </a:prstGeom>
          <a:noFill/>
        </p:spPr>
        <p:txBody>
          <a:bodyPr wrap="none" rtlCol="0">
            <a:noAutofit/>
          </a:bodyPr>
          <a:lstStyle/>
          <a:p>
            <a:pPr algn="ctr"/>
            <a:r>
              <a:rPr lang="en-US" sz="2400" dirty="0">
                <a:latin typeface="Calibri" pitchFamily="34" charset="0"/>
              </a:rPr>
              <a:t>Memory</a:t>
            </a:r>
          </a:p>
        </p:txBody>
      </p:sp>
      <mc:AlternateContent xmlns:mc="http://schemas.openxmlformats.org/markup-compatibility/2006" xmlns:a14="http://schemas.microsoft.com/office/drawing/2010/main">
        <mc:Choice Requires="a14">
          <p:sp>
            <p:nvSpPr>
              <p:cNvPr id="94" name="Rectangle 27"/>
              <p:cNvSpPr>
                <a:spLocks noChangeArrowheads="1"/>
              </p:cNvSpPr>
              <p:nvPr>
                <p:custDataLst>
                  <p:tags r:id="rId16"/>
                </p:custDataLst>
              </p:nvPr>
            </p:nvSpPr>
            <p:spPr bwMode="auto">
              <a:xfrm>
                <a:off x="762000" y="4631366"/>
                <a:ext cx="3155416"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alibri" pitchFamily="34" charset="0"/>
                  </a:rPr>
                  <a:t>Use the jump table when x </a:t>
                </a:r>
                <a14:m>
                  <m:oMath xmlns:m="http://schemas.openxmlformats.org/officeDocument/2006/math">
                    <m:r>
                      <a:rPr lang="en-US" sz="1800" b="0" i="1" smtClean="0">
                        <a:latin typeface="Cambria Math" panose="02040503050406030204" pitchFamily="18" charset="0"/>
                      </a:rPr>
                      <m:t>≤</m:t>
                    </m:r>
                  </m:oMath>
                </a14:m>
                <a:r>
                  <a:rPr lang="en-US" sz="1800" dirty="0">
                    <a:latin typeface="Calibri" pitchFamily="34" charset="0"/>
                  </a:rPr>
                  <a:t> 6:</a:t>
                </a:r>
              </a:p>
            </p:txBody>
          </p:sp>
        </mc:Choice>
        <mc:Fallback xmlns="">
          <p:sp>
            <p:nvSpPr>
              <p:cNvPr id="94" name="Rectangle 27"/>
              <p:cNvSpPr>
                <a:spLocks noRot="1" noChangeAspect="1" noMove="1" noResize="1" noEditPoints="1" noAdjustHandles="1" noChangeArrowheads="1" noChangeShapeType="1" noTextEdit="1"/>
              </p:cNvSpPr>
              <p:nvPr>
                <p:custDataLst>
                  <p:tags r:id="rId39"/>
                </p:custDataLst>
              </p:nvPr>
            </p:nvSpPr>
            <p:spPr bwMode="auto">
              <a:xfrm>
                <a:off x="762000" y="4631366"/>
                <a:ext cx="3155416" cy="369332"/>
              </a:xfrm>
              <a:prstGeom prst="rect">
                <a:avLst/>
              </a:prstGeom>
              <a:blipFill rotWithShape="0">
                <a:blip r:embed="rId40"/>
                <a:stretch>
                  <a:fillRect l="-1544" t="-10000" r="-386" b="-26667"/>
                </a:stretch>
              </a:blipFill>
              <a:ln w="25400">
                <a:noFill/>
                <a:miter lim="800000"/>
                <a:headEnd/>
                <a:tailEnd/>
              </a:ln>
              <a:effectLst/>
            </p:spPr>
            <p:txBody>
              <a:bodyPr/>
              <a:lstStyle/>
              <a:p>
                <a:r>
                  <a:rPr lang="en-US">
                    <a:noFill/>
                  </a:rPr>
                  <a:t> </a:t>
                </a:r>
              </a:p>
            </p:txBody>
          </p:sp>
        </mc:Fallback>
      </mc:AlternateContent>
      <p:sp>
        <p:nvSpPr>
          <p:cNvPr id="95" name="Rectangle 94"/>
          <p:cNvSpPr>
            <a:spLocks noChangeArrowheads="1"/>
          </p:cNvSpPr>
          <p:nvPr>
            <p:custDataLst>
              <p:tags r:id="rId17"/>
            </p:custDataLst>
          </p:nvPr>
        </p:nvSpPr>
        <p:spPr bwMode="auto">
          <a:xfrm>
            <a:off x="762000" y="5017532"/>
            <a:ext cx="3276600" cy="1474763"/>
          </a:xfrm>
          <a:prstGeom prst="rect">
            <a:avLst/>
          </a:prstGeom>
          <a:solidFill>
            <a:srgbClr val="CCFFCC"/>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nSpc>
                <a:spcPct val="100000"/>
              </a:lnSpc>
            </a:pPr>
            <a:r>
              <a:rPr lang="en-US" sz="1800" b="1" dirty="0">
                <a:solidFill>
                  <a:srgbClr val="000000"/>
                </a:solidFill>
                <a:latin typeface="Courier New" panose="02070309020205020404" pitchFamily="49" charset="0"/>
                <a:cs typeface="Courier New" panose="02070309020205020404" pitchFamily="49" charset="0"/>
              </a:rPr>
              <a:t>if</a:t>
            </a:r>
            <a:r>
              <a:rPr lang="en-US" sz="1800" b="0" dirty="0">
                <a:solidFill>
                  <a:srgbClr val="000000"/>
                </a:solidFill>
                <a:latin typeface="Courier New" panose="02070309020205020404" pitchFamily="49" charset="0"/>
                <a:cs typeface="Courier New" panose="02070309020205020404" pitchFamily="49" charset="0"/>
              </a:rPr>
              <a:t> (</a:t>
            </a:r>
            <a:r>
              <a:rPr lang="en-US" sz="1800" b="0" dirty="0" err="1">
                <a:solidFill>
                  <a:srgbClr val="000000"/>
                </a:solidFill>
                <a:latin typeface="Courier New" panose="02070309020205020404" pitchFamily="49" charset="0"/>
                <a:cs typeface="Courier New" panose="02070309020205020404" pitchFamily="49" charset="0"/>
              </a:rPr>
              <a:t>x</a:t>
            </a:r>
            <a:r>
              <a:rPr lang="en-US" sz="1800" b="0" dirty="0">
                <a:solidFill>
                  <a:srgbClr val="000000"/>
                </a:solidFill>
                <a:latin typeface="Courier New" panose="02070309020205020404" pitchFamily="49" charset="0"/>
                <a:cs typeface="Courier New" panose="02070309020205020404" pitchFamily="49" charset="0"/>
              </a:rPr>
              <a:t> &lt;= 6)</a:t>
            </a:r>
            <a:endParaRPr lang="en-US" sz="1800" b="0" i="1" dirty="0">
              <a:solidFill>
                <a:srgbClr val="000000"/>
              </a:solidFill>
              <a:latin typeface="Courier New" panose="02070309020205020404" pitchFamily="49" charset="0"/>
              <a:cs typeface="Courier New" panose="02070309020205020404" pitchFamily="49" charset="0"/>
            </a:endParaRPr>
          </a:p>
          <a:p>
            <a:pPr>
              <a:lnSpc>
                <a:spcPct val="100000"/>
              </a:lnSpc>
            </a:pP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JTab[x</a:t>
            </a:r>
            <a:r>
              <a:rPr lang="en-US" sz="1800" b="0" dirty="0">
                <a:latin typeface="Courier New" panose="02070309020205020404" pitchFamily="49" charset="0"/>
                <a:cs typeface="Courier New" panose="02070309020205020404" pitchFamily="49" charset="0"/>
              </a:rPr>
              <a:t>];</a:t>
            </a:r>
          </a:p>
          <a:p>
            <a:pPr>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goto</a:t>
            </a: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a:t>
            </a:r>
          </a:p>
          <a:p>
            <a:pPr>
              <a:lnSpc>
                <a:spcPct val="100000"/>
              </a:lnSpc>
            </a:pPr>
            <a:r>
              <a:rPr lang="en-US" sz="1800" b="1" dirty="0">
                <a:latin typeface="Courier New" panose="02070309020205020404" pitchFamily="49" charset="0"/>
                <a:cs typeface="Courier New" panose="02070309020205020404" pitchFamily="49" charset="0"/>
              </a:rPr>
              <a:t>else</a:t>
            </a:r>
          </a:p>
          <a:p>
            <a:pPr>
              <a:lnSpc>
                <a:spcPct val="100000"/>
              </a:lnSpc>
            </a:pPr>
            <a:r>
              <a:rPr lang="en-US" sz="1800" b="0" dirty="0">
                <a:solidFill>
                  <a:srgbClr val="000000"/>
                </a:solidFill>
                <a:latin typeface="Courier New" panose="02070309020205020404" pitchFamily="49" charset="0"/>
                <a:cs typeface="Courier New" panose="02070309020205020404" pitchFamily="49" charset="0"/>
              </a:rPr>
              <a:t>  </a:t>
            </a:r>
            <a:r>
              <a:rPr lang="en-US" sz="1800" b="1" dirty="0" err="1">
                <a:solidFill>
                  <a:srgbClr val="000000"/>
                </a:solidFill>
                <a:latin typeface="Courier New" panose="02070309020205020404" pitchFamily="49" charset="0"/>
                <a:cs typeface="Courier New" panose="02070309020205020404" pitchFamily="49" charset="0"/>
              </a:rPr>
              <a:t>goto</a:t>
            </a:r>
            <a:r>
              <a:rPr lang="en-US" sz="1800" b="0" dirty="0">
                <a:solidFill>
                  <a:srgbClr val="000000"/>
                </a:solidFill>
                <a:latin typeface="Courier New" panose="02070309020205020404" pitchFamily="49" charset="0"/>
                <a:cs typeface="Courier New" panose="02070309020205020404" pitchFamily="49" charset="0"/>
              </a:rPr>
              <a:t> default;</a:t>
            </a:r>
          </a:p>
        </p:txBody>
      </p:sp>
      <p:sp>
        <p:nvSpPr>
          <p:cNvPr id="96" name="Rectangle 27"/>
          <p:cNvSpPr>
            <a:spLocks noChangeArrowheads="1"/>
          </p:cNvSpPr>
          <p:nvPr>
            <p:custDataLst>
              <p:tags r:id="rId18"/>
            </p:custDataLst>
          </p:nvPr>
        </p:nvSpPr>
        <p:spPr bwMode="auto">
          <a:xfrm>
            <a:off x="762000" y="1049774"/>
            <a:ext cx="883475"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alibri" pitchFamily="34" charset="0"/>
              </a:rPr>
              <a:t>C code:</a:t>
            </a:r>
          </a:p>
        </p:txBody>
      </p:sp>
      <p:grpSp>
        <p:nvGrpSpPr>
          <p:cNvPr id="5" name="Group 4"/>
          <p:cNvGrpSpPr/>
          <p:nvPr/>
        </p:nvGrpSpPr>
        <p:grpSpPr>
          <a:xfrm>
            <a:off x="5848689" y="4800600"/>
            <a:ext cx="1923711" cy="1607127"/>
            <a:chOff x="5848689" y="4800600"/>
            <a:chExt cx="1923711" cy="1607127"/>
          </a:xfrm>
        </p:grpSpPr>
        <p:sp>
          <p:nvSpPr>
            <p:cNvPr id="44" name="Rectangle 43"/>
            <p:cNvSpPr/>
            <p:nvPr>
              <p:custDataLst>
                <p:tags r:id="rId25"/>
              </p:custDataLst>
            </p:nvPr>
          </p:nvSpPr>
          <p:spPr bwMode="auto">
            <a:xfrm>
              <a:off x="6126480" y="61722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3" name="Rectangle 32"/>
            <p:cNvSpPr/>
            <p:nvPr>
              <p:custDataLst>
                <p:tags r:id="rId26"/>
              </p:custDataLst>
            </p:nvPr>
          </p:nvSpPr>
          <p:spPr bwMode="auto">
            <a:xfrm>
              <a:off x="6126480" y="48006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5" name="Rectangle 34"/>
            <p:cNvSpPr/>
            <p:nvPr>
              <p:custDataLst>
                <p:tags r:id="rId27"/>
              </p:custDataLst>
            </p:nvPr>
          </p:nvSpPr>
          <p:spPr bwMode="auto">
            <a:xfrm>
              <a:off x="6126480" y="52578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7" name="Rectangle 36"/>
            <p:cNvSpPr/>
            <p:nvPr>
              <p:custDataLst>
                <p:tags r:id="rId28"/>
              </p:custDataLst>
            </p:nvPr>
          </p:nvSpPr>
          <p:spPr bwMode="auto">
            <a:xfrm>
              <a:off x="6126480" y="57150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9" name="Rectangle 38"/>
            <p:cNvSpPr/>
            <p:nvPr>
              <p:custDataLst>
                <p:tags r:id="rId29"/>
              </p:custDataLst>
            </p:nvPr>
          </p:nvSpPr>
          <p:spPr bwMode="auto">
            <a:xfrm>
              <a:off x="6126480" y="4800600"/>
              <a:ext cx="1645920" cy="1607127"/>
            </a:xfrm>
            <a:prstGeom prst="rect">
              <a:avLst/>
            </a:prstGeom>
            <a:noFill/>
            <a:ln w="38100"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TextBox 39"/>
            <p:cNvSpPr txBox="1"/>
            <p:nvPr>
              <p:custDataLst>
                <p:tags r:id="rId30"/>
              </p:custDataLst>
            </p:nvPr>
          </p:nvSpPr>
          <p:spPr>
            <a:xfrm>
              <a:off x="5852160" y="4800600"/>
              <a:ext cx="276038" cy="228600"/>
            </a:xfrm>
            <a:prstGeom prst="rect">
              <a:avLst/>
            </a:prstGeom>
            <a:noFill/>
          </p:spPr>
          <p:txBody>
            <a:bodyPr wrap="none" tIns="0" bIns="0" rtlCol="0" anchor="ctr" anchorCtr="0">
              <a:normAutofit/>
            </a:bodyPr>
            <a:lstStyle/>
            <a:p>
              <a:r>
                <a:rPr lang="en-US" sz="1400" dirty="0">
                  <a:latin typeface="Calibri" pitchFamily="34" charset="0"/>
                </a:rPr>
                <a:t>0</a:t>
              </a:r>
            </a:p>
          </p:txBody>
        </p:sp>
        <p:sp>
          <p:nvSpPr>
            <p:cNvPr id="41" name="TextBox 40"/>
            <p:cNvSpPr txBox="1"/>
            <p:nvPr>
              <p:custDataLst>
                <p:tags r:id="rId31"/>
              </p:custDataLst>
            </p:nvPr>
          </p:nvSpPr>
          <p:spPr>
            <a:xfrm>
              <a:off x="5852160" y="5029200"/>
              <a:ext cx="276038" cy="228600"/>
            </a:xfrm>
            <a:prstGeom prst="rect">
              <a:avLst/>
            </a:prstGeom>
            <a:noFill/>
          </p:spPr>
          <p:txBody>
            <a:bodyPr wrap="none" tIns="0" bIns="0" rtlCol="0" anchor="ctr" anchorCtr="0">
              <a:normAutofit/>
            </a:bodyPr>
            <a:lstStyle/>
            <a:p>
              <a:pPr algn="ctr"/>
              <a:r>
                <a:rPr lang="en-US" sz="1400" dirty="0">
                  <a:latin typeface="Calibri" pitchFamily="34" charset="0"/>
                </a:rPr>
                <a:t>1</a:t>
              </a:r>
            </a:p>
          </p:txBody>
        </p:sp>
        <p:sp>
          <p:nvSpPr>
            <p:cNvPr id="42" name="TextBox 41"/>
            <p:cNvSpPr txBox="1"/>
            <p:nvPr>
              <p:custDataLst>
                <p:tags r:id="rId32"/>
              </p:custDataLst>
            </p:nvPr>
          </p:nvSpPr>
          <p:spPr>
            <a:xfrm>
              <a:off x="5852160" y="5257800"/>
              <a:ext cx="276038" cy="228600"/>
            </a:xfrm>
            <a:prstGeom prst="rect">
              <a:avLst/>
            </a:prstGeom>
            <a:noFill/>
          </p:spPr>
          <p:txBody>
            <a:bodyPr wrap="none" tIns="0" bIns="0" rtlCol="0" anchor="ctr" anchorCtr="0">
              <a:normAutofit/>
            </a:bodyPr>
            <a:lstStyle/>
            <a:p>
              <a:pPr algn="ctr"/>
              <a:r>
                <a:rPr lang="en-US" sz="1400" dirty="0">
                  <a:latin typeface="Calibri" pitchFamily="34" charset="0"/>
                </a:rPr>
                <a:t>2</a:t>
              </a:r>
            </a:p>
          </p:txBody>
        </p:sp>
        <p:sp>
          <p:nvSpPr>
            <p:cNvPr id="43" name="TextBox 42"/>
            <p:cNvSpPr txBox="1"/>
            <p:nvPr>
              <p:custDataLst>
                <p:tags r:id="rId33"/>
              </p:custDataLst>
            </p:nvPr>
          </p:nvSpPr>
          <p:spPr>
            <a:xfrm>
              <a:off x="5852160" y="5486400"/>
              <a:ext cx="276038" cy="228600"/>
            </a:xfrm>
            <a:prstGeom prst="rect">
              <a:avLst/>
            </a:prstGeom>
            <a:noFill/>
          </p:spPr>
          <p:txBody>
            <a:bodyPr wrap="none" tIns="0" bIns="0" rtlCol="0" anchor="ctr" anchorCtr="0">
              <a:normAutofit/>
            </a:bodyPr>
            <a:lstStyle/>
            <a:p>
              <a:pPr algn="ctr"/>
              <a:r>
                <a:rPr lang="en-US" sz="1400" dirty="0">
                  <a:latin typeface="Calibri" pitchFamily="34" charset="0"/>
                </a:rPr>
                <a:t>3</a:t>
              </a:r>
            </a:p>
          </p:txBody>
        </p:sp>
        <p:sp>
          <p:nvSpPr>
            <p:cNvPr id="46" name="TextBox 45"/>
            <p:cNvSpPr txBox="1"/>
            <p:nvPr>
              <p:custDataLst>
                <p:tags r:id="rId34"/>
              </p:custDataLst>
            </p:nvPr>
          </p:nvSpPr>
          <p:spPr>
            <a:xfrm>
              <a:off x="5848689" y="5715000"/>
              <a:ext cx="276038" cy="228600"/>
            </a:xfrm>
            <a:prstGeom prst="rect">
              <a:avLst/>
            </a:prstGeom>
            <a:noFill/>
          </p:spPr>
          <p:txBody>
            <a:bodyPr wrap="none" tIns="0" bIns="0" rtlCol="0" anchor="ctr" anchorCtr="0">
              <a:normAutofit/>
            </a:bodyPr>
            <a:lstStyle/>
            <a:p>
              <a:pPr algn="ctr"/>
              <a:r>
                <a:rPr lang="en-US" sz="1400" dirty="0">
                  <a:latin typeface="Calibri" pitchFamily="34" charset="0"/>
                </a:rPr>
                <a:t>4</a:t>
              </a:r>
            </a:p>
          </p:txBody>
        </p:sp>
        <p:sp>
          <p:nvSpPr>
            <p:cNvPr id="45" name="TextBox 44"/>
            <p:cNvSpPr txBox="1"/>
            <p:nvPr>
              <p:custDataLst>
                <p:tags r:id="rId35"/>
              </p:custDataLst>
            </p:nvPr>
          </p:nvSpPr>
          <p:spPr>
            <a:xfrm>
              <a:off x="5852160" y="5943600"/>
              <a:ext cx="276038" cy="228600"/>
            </a:xfrm>
            <a:prstGeom prst="rect">
              <a:avLst/>
            </a:prstGeom>
            <a:noFill/>
          </p:spPr>
          <p:txBody>
            <a:bodyPr wrap="none" tIns="0" bIns="0" rtlCol="0" anchor="ctr" anchorCtr="0">
              <a:normAutofit/>
            </a:bodyPr>
            <a:lstStyle/>
            <a:p>
              <a:pPr algn="ctr"/>
              <a:r>
                <a:rPr lang="en-US" sz="1400" dirty="0">
                  <a:latin typeface="Calibri" pitchFamily="34" charset="0"/>
                </a:rPr>
                <a:t>5</a:t>
              </a:r>
            </a:p>
          </p:txBody>
        </p:sp>
        <p:sp>
          <p:nvSpPr>
            <p:cNvPr id="47" name="TextBox 46"/>
            <p:cNvSpPr txBox="1"/>
            <p:nvPr>
              <p:custDataLst>
                <p:tags r:id="rId36"/>
              </p:custDataLst>
            </p:nvPr>
          </p:nvSpPr>
          <p:spPr>
            <a:xfrm>
              <a:off x="5852160" y="6172200"/>
              <a:ext cx="276038" cy="228600"/>
            </a:xfrm>
            <a:prstGeom prst="rect">
              <a:avLst/>
            </a:prstGeom>
            <a:noFill/>
          </p:spPr>
          <p:txBody>
            <a:bodyPr wrap="none" tIns="0" bIns="0" rtlCol="0" anchor="ctr" anchorCtr="0">
              <a:normAutofit/>
            </a:bodyPr>
            <a:lstStyle/>
            <a:p>
              <a:pPr algn="ctr"/>
              <a:r>
                <a:rPr lang="en-US" sz="1400" dirty="0">
                  <a:latin typeface="Calibri" pitchFamily="34" charset="0"/>
                </a:rPr>
                <a:t>6</a:t>
              </a:r>
            </a:p>
          </p:txBody>
        </p:sp>
      </p:grpSp>
      <p:sp>
        <p:nvSpPr>
          <p:cNvPr id="51" name="Freeform 50"/>
          <p:cNvSpPr/>
          <p:nvPr>
            <p:custDataLst>
              <p:tags r:id="rId19"/>
            </p:custDataLst>
          </p:nvPr>
        </p:nvSpPr>
        <p:spPr bwMode="auto">
          <a:xfrm>
            <a:off x="7805632" y="3051429"/>
            <a:ext cx="858845" cy="251832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Lst>
            <a:ahLst/>
            <a:cxnLst>
              <a:cxn ang="0">
                <a:pos x="connsiteX0" y="connsiteY0"/>
              </a:cxn>
              <a:cxn ang="0">
                <a:pos x="connsiteX1" y="connsiteY1"/>
              </a:cxn>
            </a:cxnLst>
            <a:rect l="l" t="t" r="r" b="b"/>
            <a:pathLst>
              <a:path w="1073840" h="2436091">
                <a:moveTo>
                  <a:pt x="77453" y="2436091"/>
                </a:moveTo>
                <a:cubicBezTo>
                  <a:pt x="904676" y="1643303"/>
                  <a:pt x="1073840" y="273242"/>
                  <a:pt x="0" y="0"/>
                </a:cubicBezTo>
              </a:path>
            </a:pathLst>
          </a:custGeom>
          <a:noFill/>
          <a:ln w="25400" cap="flat" cmpd="sng" algn="ctr">
            <a:solidFill>
              <a:srgbClr val="3366F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Freeform 52"/>
          <p:cNvSpPr/>
          <p:nvPr>
            <p:custDataLst>
              <p:tags r:id="rId20"/>
            </p:custDataLst>
          </p:nvPr>
        </p:nvSpPr>
        <p:spPr bwMode="auto">
          <a:xfrm>
            <a:off x="7790504" y="4114471"/>
            <a:ext cx="397761" cy="175293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 name="connsiteX0" fmla="*/ 0 w 1607147"/>
              <a:gd name="connsiteY0" fmla="*/ 1851740 h 1851740"/>
              <a:gd name="connsiteX1" fmla="*/ 215017 w 1607147"/>
              <a:gd name="connsiteY1" fmla="*/ 3849 h 1851740"/>
              <a:gd name="connsiteX0" fmla="*/ 0 w 3581327"/>
              <a:gd name="connsiteY0" fmla="*/ 1851740 h 1851740"/>
              <a:gd name="connsiteX1" fmla="*/ 215017 w 3581327"/>
              <a:gd name="connsiteY1" fmla="*/ 3849 h 1851740"/>
              <a:gd name="connsiteX0" fmla="*/ 126198 w 3707525"/>
              <a:gd name="connsiteY0" fmla="*/ 1535855 h 1535855"/>
              <a:gd name="connsiteX1" fmla="*/ 0 w 3707525"/>
              <a:gd name="connsiteY1" fmla="*/ 3849 h 1535855"/>
              <a:gd name="connsiteX0" fmla="*/ 126198 w 3707525"/>
              <a:gd name="connsiteY0" fmla="*/ 1532006 h 1532006"/>
              <a:gd name="connsiteX1" fmla="*/ 0 w 3707525"/>
              <a:gd name="connsiteY1" fmla="*/ 0 h 1532006"/>
              <a:gd name="connsiteX0" fmla="*/ 0 w 3581327"/>
              <a:gd name="connsiteY0" fmla="*/ 1717180 h 1717180"/>
              <a:gd name="connsiteX1" fmla="*/ 190644 w 3581327"/>
              <a:gd name="connsiteY1" fmla="*/ 0 h 1717180"/>
              <a:gd name="connsiteX0" fmla="*/ 0 w 3581327"/>
              <a:gd name="connsiteY0" fmla="*/ 1717180 h 1717180"/>
              <a:gd name="connsiteX1" fmla="*/ 190645 w 3581327"/>
              <a:gd name="connsiteY1" fmla="*/ 0 h 1717180"/>
              <a:gd name="connsiteX0" fmla="*/ 5536913 w 9118240"/>
              <a:gd name="connsiteY0" fmla="*/ 5387982 h 5387982"/>
              <a:gd name="connsiteX1" fmla="*/ 0 w 9118240"/>
              <a:gd name="connsiteY1" fmla="*/ 0 h 5387982"/>
              <a:gd name="connsiteX0" fmla="*/ 0 w 3581327"/>
              <a:gd name="connsiteY0" fmla="*/ 1738965 h 1738965"/>
              <a:gd name="connsiteX1" fmla="*/ 166272 w 3581327"/>
              <a:gd name="connsiteY1" fmla="*/ 0 h 1738965"/>
            </a:gdLst>
            <a:ahLst/>
            <a:cxnLst>
              <a:cxn ang="0">
                <a:pos x="connsiteX0" y="connsiteY0"/>
              </a:cxn>
              <a:cxn ang="0">
                <a:pos x="connsiteX1" y="connsiteY1"/>
              </a:cxn>
            </a:cxnLst>
            <a:rect l="l" t="t" r="r" b="b"/>
            <a:pathLst>
              <a:path w="3581327" h="1738965">
                <a:moveTo>
                  <a:pt x="0" y="1738965"/>
                </a:moveTo>
                <a:cubicBezTo>
                  <a:pt x="3581327" y="1075171"/>
                  <a:pt x="1873799" y="28828"/>
                  <a:pt x="166272" y="0"/>
                </a:cubicBezTo>
              </a:path>
            </a:pathLst>
          </a:custGeom>
          <a:noFill/>
          <a:ln w="254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Freeform 53"/>
          <p:cNvSpPr/>
          <p:nvPr>
            <p:custDataLst>
              <p:tags r:id="rId21"/>
            </p:custDataLst>
          </p:nvPr>
        </p:nvSpPr>
        <p:spPr bwMode="auto">
          <a:xfrm>
            <a:off x="7794715" y="3572047"/>
            <a:ext cx="1342951" cy="2473974"/>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Lst>
            <a:ahLst/>
            <a:cxnLst>
              <a:cxn ang="0">
                <a:pos x="connsiteX0" y="connsiteY0"/>
              </a:cxn>
              <a:cxn ang="0">
                <a:pos x="connsiteX1" y="connsiteY1"/>
              </a:cxn>
            </a:cxnLst>
            <a:rect l="l" t="t" r="r" b="b"/>
            <a:pathLst>
              <a:path w="1684600" h="2439940">
                <a:moveTo>
                  <a:pt x="77453" y="2439940"/>
                </a:moveTo>
                <a:cubicBezTo>
                  <a:pt x="1684600" y="1231516"/>
                  <a:pt x="903232" y="0"/>
                  <a:pt x="0" y="3849"/>
                </a:cubicBezTo>
              </a:path>
            </a:pathLst>
          </a:custGeom>
          <a:noFill/>
          <a:ln w="25400" cap="flat" cmpd="sng" algn="ctr">
            <a:solidFill>
              <a:srgbClr val="CC00D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3" name="Straight Arrow Connector 2"/>
          <p:cNvCxnSpPr>
            <a:endCxn id="40" idx="1"/>
          </p:cNvCxnSpPr>
          <p:nvPr>
            <p:custDataLst>
              <p:tags r:id="rId22"/>
            </p:custDataLst>
          </p:nvPr>
        </p:nvCxnSpPr>
        <p:spPr bwMode="auto">
          <a:xfrm>
            <a:off x="3905016" y="4156075"/>
            <a:ext cx="1947144" cy="758825"/>
          </a:xfrm>
          <a:prstGeom prst="straightConnector1">
            <a:avLst/>
          </a:prstGeom>
          <a:noFill/>
          <a:ln w="25400" cap="flat" cmpd="sng" algn="ctr">
            <a:solidFill>
              <a:srgbClr val="CC0000"/>
            </a:solidFill>
            <a:prstDash val="solid"/>
            <a:round/>
            <a:headEnd type="none" w="med" len="med"/>
            <a:tailEnd type="arrow"/>
          </a:ln>
          <a:effectLst/>
        </p:spPr>
      </p:cxnSp>
      <p:cxnSp>
        <p:nvCxnSpPr>
          <p:cNvPr id="48" name="Straight Arrow Connector 47"/>
          <p:cNvCxnSpPr>
            <a:endCxn id="46" idx="1"/>
          </p:cNvCxnSpPr>
          <p:nvPr>
            <p:custDataLst>
              <p:tags r:id="rId23"/>
            </p:custDataLst>
          </p:nvPr>
        </p:nvCxnSpPr>
        <p:spPr bwMode="auto">
          <a:xfrm>
            <a:off x="3905016" y="4233918"/>
            <a:ext cx="1943673" cy="1595382"/>
          </a:xfrm>
          <a:prstGeom prst="straightConnector1">
            <a:avLst/>
          </a:prstGeom>
          <a:noFill/>
          <a:ln w="25400" cap="flat" cmpd="sng" algn="ctr">
            <a:solidFill>
              <a:srgbClr val="CC0000"/>
            </a:solidFill>
            <a:prstDash val="solid"/>
            <a:round/>
            <a:headEnd type="none" w="med" len="med"/>
            <a:tailEnd type="arrow"/>
          </a:ln>
          <a:effectLst/>
        </p:spPr>
      </p:cxnSp>
      <p:sp>
        <p:nvSpPr>
          <p:cNvPr id="9" name="Left Brace 8"/>
          <p:cNvSpPr/>
          <p:nvPr/>
        </p:nvSpPr>
        <p:spPr bwMode="auto">
          <a:xfrm>
            <a:off x="5716370" y="1938256"/>
            <a:ext cx="361606" cy="23774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7" name="TextBox 86"/>
          <p:cNvSpPr txBox="1"/>
          <p:nvPr>
            <p:custDataLst>
              <p:tags r:id="rId24"/>
            </p:custDataLst>
          </p:nvPr>
        </p:nvSpPr>
        <p:spPr>
          <a:xfrm>
            <a:off x="5028594" y="5277534"/>
            <a:ext cx="686406" cy="646331"/>
          </a:xfrm>
          <a:prstGeom prst="rect">
            <a:avLst/>
          </a:prstGeom>
          <a:noFill/>
        </p:spPr>
        <p:txBody>
          <a:bodyPr wrap="none" rtlCol="0">
            <a:spAutoFit/>
          </a:bodyPr>
          <a:lstStyle/>
          <a:p>
            <a:pPr algn="ctr"/>
            <a:r>
              <a:rPr lang="en-US" dirty="0">
                <a:ln w="3175">
                  <a:noFill/>
                </a:ln>
                <a:effectLst>
                  <a:glow rad="127000">
                    <a:schemeClr val="bg1"/>
                  </a:glow>
                </a:effectLst>
                <a:latin typeface="Calibri" pitchFamily="34" charset="0"/>
              </a:rPr>
              <a:t>Jump</a:t>
            </a:r>
          </a:p>
          <a:p>
            <a:pPr algn="ctr"/>
            <a:r>
              <a:rPr lang="en-US" dirty="0">
                <a:ln w="3175">
                  <a:noFill/>
                </a:ln>
                <a:effectLst>
                  <a:glow rad="127000">
                    <a:schemeClr val="bg1"/>
                  </a:glow>
                </a:effectLst>
                <a:latin typeface="Calibri" pitchFamily="34" charset="0"/>
              </a:rPr>
              <a:t>Table</a:t>
            </a:r>
          </a:p>
        </p:txBody>
      </p:sp>
    </p:spTree>
    <p:extLst>
      <p:ext uri="{BB962C8B-B14F-4D97-AF65-F5344CB8AC3E}">
        <p14:creationId xmlns:p14="http://schemas.microsoft.com/office/powerpoint/2010/main" val="2471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2" grpId="0" animBg="1"/>
      <p:bldP spid="83" grpId="0" animBg="1"/>
      <p:bldP spid="84" grpId="0" animBg="1"/>
      <p:bldP spid="94" grpId="0"/>
      <p:bldP spid="95" grpId="0" animBg="1"/>
      <p:bldP spid="51" grpId="0" animBg="1"/>
      <p:bldP spid="53" grpId="0" animBg="1"/>
      <p:bldP spid="5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p:cNvSpPr>
          <p:nvPr>
            <p:custDataLst>
              <p:tags r:id="rId1"/>
            </p:custDataLst>
          </p:nvPr>
        </p:nvSpPr>
        <p:spPr bwMode="auto">
          <a:xfrm>
            <a:off x="1097280" y="1981200"/>
            <a:ext cx="3017520" cy="2819400"/>
          </a:xfrm>
          <a:prstGeom prst="rect">
            <a:avLst/>
          </a:prstGeom>
          <a:solidFill>
            <a:srgbClr val="F6F5BD"/>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.section	.</a:t>
            </a:r>
            <a:r>
              <a:rPr lang="en-US" sz="1800" b="1" dirty="0" err="1">
                <a:solidFill>
                  <a:schemeClr val="tx1"/>
                </a:solidFill>
                <a:latin typeface="Courier New" panose="02070309020205020404" pitchFamily="49" charset="0"/>
                <a:cs typeface="Courier New" panose="02070309020205020404" pitchFamily="49" charset="0"/>
                <a:sym typeface="Courier New Bold" charset="0"/>
              </a:rPr>
              <a:t>rodata</a:t>
            </a:r>
            <a:endParaRPr lang="en-US" sz="1800" b="1" dirty="0">
              <a:solidFill>
                <a:schemeClr val="tx1"/>
              </a:solidFill>
              <a:latin typeface="Courier New" panose="02070309020205020404" pitchFamily="49" charset="0"/>
              <a:cs typeface="Courier New" panose="02070309020205020404" pitchFamily="49" charset="0"/>
              <a:sym typeface="Courier New Bold" charset="0"/>
            </a:endParaRP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	.align 8</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.L4:</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0000"/>
                </a:solidFill>
                <a:latin typeface="Courier New" panose="02070309020205020404" pitchFamily="49" charset="0"/>
                <a:cs typeface="Courier New" panose="02070309020205020404" pitchFamily="49" charset="0"/>
                <a:sym typeface="Courier New Bold" charset="0"/>
              </a:rPr>
              <a:t>quad	.L8	# x = 0</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4DB23A"/>
                </a:solidFill>
                <a:latin typeface="Courier New" panose="02070309020205020404" pitchFamily="49" charset="0"/>
                <a:cs typeface="Courier New" panose="02070309020205020404" pitchFamily="49" charset="0"/>
                <a:sym typeface="Courier New Bold" charset="0"/>
              </a:rPr>
              <a:t>.quad	.L3	# x = 1</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6600"/>
                </a:solidFill>
                <a:latin typeface="Courier New" panose="02070309020205020404" pitchFamily="49" charset="0"/>
                <a:cs typeface="Courier New" panose="02070309020205020404" pitchFamily="49" charset="0"/>
                <a:sym typeface="Courier New Bold" charset="0"/>
              </a:rPr>
              <a:t>.quad	.L5	# x = 2</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3366FF"/>
                </a:solidFill>
                <a:latin typeface="Courier New" panose="02070309020205020404" pitchFamily="49" charset="0"/>
                <a:cs typeface="Courier New" panose="02070309020205020404" pitchFamily="49" charset="0"/>
                <a:sym typeface="Courier New Bold" charset="0"/>
              </a:rPr>
              <a:t>quad	.L9	# x = 3</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0000"/>
                </a:solidFill>
                <a:latin typeface="Courier New" panose="02070309020205020404" pitchFamily="49" charset="0"/>
                <a:cs typeface="Courier New" panose="02070309020205020404" pitchFamily="49" charset="0"/>
                <a:sym typeface="Courier New Bold" charset="0"/>
              </a:rPr>
              <a:t>.quad	.L8	# x = 4</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CC00DF"/>
                </a:solidFill>
                <a:latin typeface="Courier New" panose="02070309020205020404" pitchFamily="49" charset="0"/>
                <a:cs typeface="Courier New" panose="02070309020205020404" pitchFamily="49" charset="0"/>
                <a:sym typeface="Courier New Bold" charset="0"/>
              </a:rPr>
              <a:t>.quad	.L7	# x = 5</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CC00DF"/>
                </a:solidFill>
                <a:latin typeface="Courier New" panose="02070309020205020404" pitchFamily="49" charset="0"/>
                <a:cs typeface="Courier New" panose="02070309020205020404" pitchFamily="49" charset="0"/>
                <a:sym typeface="Courier New Bold" charset="0"/>
              </a:rPr>
              <a:t>	.quad	.L7	# x = 6</a:t>
            </a:r>
          </a:p>
        </p:txBody>
      </p:sp>
      <p:sp>
        <p:nvSpPr>
          <p:cNvPr id="26627" name="Rectangle 3"/>
          <p:cNvSpPr>
            <a:spLocks noGrp="1" noChangeArrowheads="1"/>
          </p:cNvSpPr>
          <p:nvPr>
            <p:ph type="title"/>
            <p:custDataLst>
              <p:tags r:id="rId2"/>
            </p:custDataLst>
          </p:nvPr>
        </p:nvSpPr>
        <p:spPr>
          <a:ln/>
        </p:spPr>
        <p:txBody>
          <a:bodyPr/>
          <a:lstStyle/>
          <a:p>
            <a:pPr marL="119063" indent="-119063"/>
            <a:r>
              <a:rPr lang="en-US" dirty="0"/>
              <a:t>Jump Table</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68</a:t>
            </a:fld>
            <a:endParaRPr lang="en-US"/>
          </a:p>
        </p:txBody>
      </p:sp>
      <p:sp>
        <p:nvSpPr>
          <p:cNvPr id="26629" name="Rectangle 5"/>
          <p:cNvSpPr>
            <a:spLocks/>
          </p:cNvSpPr>
          <p:nvPr>
            <p:custDataLst>
              <p:tags r:id="rId4"/>
            </p:custDataLst>
          </p:nvPr>
        </p:nvSpPr>
        <p:spPr bwMode="auto">
          <a:xfrm>
            <a:off x="1097280" y="1606034"/>
            <a:ext cx="3017520" cy="381000"/>
          </a:xfrm>
          <a:prstGeom prst="rect">
            <a:avLst/>
          </a:prstGeom>
          <a:noFill/>
          <a:ln w="12700" cap="flat">
            <a:noFill/>
            <a:miter lim="800000"/>
            <a:headEnd type="none" w="med" len="med"/>
            <a:tailEnd type="none" w="med" len="med"/>
          </a:ln>
        </p:spPr>
        <p:txBody>
          <a:bodyPr lIns="91440" tIns="38100" rIns="38100" bIns="38100"/>
          <a:lstStyle/>
          <a:p>
            <a:pPr marL="185738" indent="-185738" algn="l">
              <a:spcBef>
                <a:spcPts val="638"/>
              </a:spcBef>
            </a:pPr>
            <a:r>
              <a:rPr lang="en-US" dirty="0">
                <a:solidFill>
                  <a:schemeClr val="tx1"/>
                </a:solidFill>
                <a:latin typeface="Calibri Bold" charset="0"/>
                <a:ea typeface="Calibri Bold" charset="0"/>
                <a:cs typeface="Calibri Bold" charset="0"/>
                <a:sym typeface="Calibri Bold" charset="0"/>
              </a:rPr>
              <a:t>Jump table</a:t>
            </a:r>
          </a:p>
        </p:txBody>
      </p:sp>
      <p:sp>
        <p:nvSpPr>
          <p:cNvPr id="26630" name="Rectangle 6"/>
          <p:cNvSpPr>
            <a:spLocks/>
          </p:cNvSpPr>
          <p:nvPr>
            <p:custDataLst>
              <p:tags r:id="rId5"/>
            </p:custDataLst>
          </p:nvPr>
        </p:nvSpPr>
        <p:spPr bwMode="auto">
          <a:xfrm>
            <a:off x="4419600" y="1600200"/>
            <a:ext cx="4432300" cy="4770437"/>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switch(x) {</a:t>
            </a:r>
            <a:endParaRPr lang="en-US" sz="2400" b="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4DB23A"/>
                </a:solidFill>
                <a:latin typeface="Courier New" panose="02070309020205020404" pitchFamily="49" charset="0"/>
                <a:cs typeface="Courier New" panose="02070309020205020404" pitchFamily="49" charset="0"/>
                <a:sym typeface="Courier New Bold" charset="0"/>
              </a:rPr>
              <a:t>case</a:t>
            </a:r>
            <a:r>
              <a:rPr lang="en-US" sz="1800" dirty="0">
                <a:solidFill>
                  <a:srgbClr val="4DB23A"/>
                </a:solidFill>
                <a:latin typeface="Courier New" panose="02070309020205020404" pitchFamily="49" charset="0"/>
                <a:cs typeface="Courier New" panose="02070309020205020404" pitchFamily="49" charset="0"/>
                <a:sym typeface="Courier New Bold" charset="0"/>
              </a:rPr>
              <a:t> 1:      // .L3</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4DB23A"/>
                </a:solidFill>
                <a:latin typeface="Courier New" panose="02070309020205020404" pitchFamily="49" charset="0"/>
                <a:cs typeface="Courier New" panose="02070309020205020404" pitchFamily="49" charset="0"/>
                <a:sym typeface="Courier New Bold" charset="0"/>
              </a:rPr>
              <a:t>        w = y*z;</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4DB23A"/>
                </a:solidFill>
                <a:latin typeface="Courier New" panose="02070309020205020404" pitchFamily="49" charset="0"/>
                <a:cs typeface="Courier New" panose="02070309020205020404" pitchFamily="49" charset="0"/>
                <a:sym typeface="Courier New Bold" charset="0"/>
              </a:rPr>
              <a:t>        </a:t>
            </a:r>
            <a:r>
              <a:rPr lang="en-US" sz="1800" b="1" dirty="0">
                <a:solidFill>
                  <a:srgbClr val="4DB23A"/>
                </a:solidFill>
                <a:latin typeface="Courier New" panose="02070309020205020404" pitchFamily="49" charset="0"/>
                <a:cs typeface="Courier New" panose="02070309020205020404" pitchFamily="49" charset="0"/>
                <a:sym typeface="Courier New Bold" charset="0"/>
              </a:rPr>
              <a:t>break</a:t>
            </a:r>
            <a:r>
              <a:rPr lang="en-US" sz="1800" dirty="0">
                <a:solidFill>
                  <a:srgbClr val="4DB23A"/>
                </a:solidFill>
                <a:latin typeface="Courier New" panose="02070309020205020404" pitchFamily="49" charset="0"/>
                <a:cs typeface="Courier New" panose="02070309020205020404" pitchFamily="49" charset="0"/>
                <a:sym typeface="Courier New Bold" charset="0"/>
              </a:rPr>
              <a:t>;</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6600"/>
                </a:solidFill>
                <a:latin typeface="Courier New" panose="02070309020205020404" pitchFamily="49" charset="0"/>
                <a:cs typeface="Courier New" panose="02070309020205020404" pitchFamily="49" charset="0"/>
                <a:sym typeface="Courier New Bold" charset="0"/>
              </a:rPr>
              <a:t>case</a:t>
            </a:r>
            <a:r>
              <a:rPr lang="en-US" sz="1800" dirty="0">
                <a:solidFill>
                  <a:srgbClr val="FF6600"/>
                </a:solidFill>
                <a:latin typeface="Courier New" panose="02070309020205020404" pitchFamily="49" charset="0"/>
                <a:cs typeface="Courier New" panose="02070309020205020404" pitchFamily="49" charset="0"/>
                <a:sym typeface="Courier New Bold" charset="0"/>
              </a:rPr>
              <a:t> 2:      // .L5</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w = y/z;</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 Fall Through */</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3366FF"/>
                </a:solidFill>
                <a:latin typeface="Courier New" panose="02070309020205020404" pitchFamily="49" charset="0"/>
                <a:cs typeface="Courier New" panose="02070309020205020404" pitchFamily="49" charset="0"/>
                <a:sym typeface="Courier New Bold" charset="0"/>
              </a:rPr>
              <a:t>case</a:t>
            </a:r>
            <a:r>
              <a:rPr lang="en-US" sz="1800" dirty="0">
                <a:solidFill>
                  <a:srgbClr val="3366FF"/>
                </a:solidFill>
                <a:latin typeface="Courier New" panose="02070309020205020404" pitchFamily="49" charset="0"/>
                <a:cs typeface="Courier New" panose="02070309020205020404" pitchFamily="49" charset="0"/>
                <a:sym typeface="Courier New Bold" charset="0"/>
              </a:rPr>
              <a:t> 3:      // .L9</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3366FF"/>
                </a:solidFill>
                <a:latin typeface="Courier New" panose="02070309020205020404" pitchFamily="49" charset="0"/>
                <a:cs typeface="Courier New" panose="02070309020205020404" pitchFamily="49" charset="0"/>
                <a:sym typeface="Courier New Bold" charset="0"/>
              </a:rPr>
              <a:t>        w += z;</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3366FF"/>
                </a:solidFill>
                <a:latin typeface="Courier New" panose="02070309020205020404" pitchFamily="49" charset="0"/>
                <a:cs typeface="Courier New" panose="02070309020205020404" pitchFamily="49" charset="0"/>
                <a:sym typeface="Courier New Bold" charset="0"/>
              </a:rPr>
              <a:t>        </a:t>
            </a:r>
            <a:r>
              <a:rPr lang="en-US" sz="1800" b="1" dirty="0">
                <a:solidFill>
                  <a:srgbClr val="3366FF"/>
                </a:solidFill>
                <a:latin typeface="Courier New" panose="02070309020205020404" pitchFamily="49" charset="0"/>
                <a:cs typeface="Courier New" panose="02070309020205020404" pitchFamily="49" charset="0"/>
                <a:sym typeface="Courier New Bold" charset="0"/>
              </a:rPr>
              <a:t>break</a:t>
            </a:r>
            <a:r>
              <a:rPr lang="en-US" sz="1800" dirty="0">
                <a:solidFill>
                  <a:srgbClr val="3366FF"/>
                </a:solidFill>
                <a:latin typeface="Courier New" panose="02070309020205020404" pitchFamily="49" charset="0"/>
                <a:cs typeface="Courier New" panose="02070309020205020404" pitchFamily="49" charset="0"/>
                <a:sym typeface="Courier New Bold" charset="0"/>
              </a:rPr>
              <a:t>;</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case</a:t>
            </a:r>
            <a:r>
              <a:rPr lang="en-US" sz="1800" dirty="0">
                <a:solidFill>
                  <a:srgbClr val="CC00DF"/>
                </a:solidFill>
                <a:latin typeface="Courier New" panose="02070309020205020404" pitchFamily="49" charset="0"/>
                <a:cs typeface="Courier New" panose="02070309020205020404" pitchFamily="49" charset="0"/>
                <a:sym typeface="Courier New Bold" charset="0"/>
              </a:rPr>
              <a:t> 5:</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case</a:t>
            </a:r>
            <a:r>
              <a:rPr lang="en-US" sz="1800" dirty="0">
                <a:solidFill>
                  <a:srgbClr val="CC00DF"/>
                </a:solidFill>
                <a:latin typeface="Courier New" panose="02070309020205020404" pitchFamily="49" charset="0"/>
                <a:cs typeface="Courier New" panose="02070309020205020404" pitchFamily="49" charset="0"/>
                <a:sym typeface="Courier New Bold" charset="0"/>
              </a:rPr>
              <a:t> 6:      // .L7</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w -= z;</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break</a:t>
            </a:r>
            <a:r>
              <a:rPr lang="en-US" sz="1800" dirty="0">
                <a:solidFill>
                  <a:srgbClr val="CC00DF"/>
                </a:solidFill>
                <a:latin typeface="Courier New" panose="02070309020205020404" pitchFamily="49" charset="0"/>
                <a:cs typeface="Courier New" panose="02070309020205020404" pitchFamily="49" charset="0"/>
                <a:sym typeface="Courier New Bold" charset="0"/>
              </a:rPr>
              <a:t>;</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0000"/>
                </a:solidFill>
                <a:latin typeface="Courier New" panose="02070309020205020404" pitchFamily="49" charset="0"/>
                <a:cs typeface="Courier New" panose="02070309020205020404" pitchFamily="49" charset="0"/>
                <a:sym typeface="Courier New Bold" charset="0"/>
              </a:rPr>
              <a:t>default</a:t>
            </a:r>
            <a:r>
              <a:rPr lang="en-US" sz="1800" dirty="0">
                <a:solidFill>
                  <a:srgbClr val="FF0000"/>
                </a:solidFill>
                <a:latin typeface="Courier New" panose="02070309020205020404" pitchFamily="49" charset="0"/>
                <a:cs typeface="Courier New" panose="02070309020205020404" pitchFamily="49" charset="0"/>
                <a:sym typeface="Courier New Bold" charset="0"/>
              </a:rPr>
              <a:t>:     // .L8</a:t>
            </a:r>
            <a:endParaRPr lang="en-US" sz="1800" dirty="0">
              <a:solidFill>
                <a:srgbClr val="FF0000"/>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FF0000"/>
                </a:solidFill>
                <a:latin typeface="Courier New" panose="02070309020205020404" pitchFamily="49" charset="0"/>
                <a:cs typeface="Courier New" panose="02070309020205020404" pitchFamily="49" charset="0"/>
                <a:sym typeface="Courier New Bold" charset="0"/>
              </a:rPr>
              <a:t>        w = 2;</a:t>
            </a:r>
            <a:endParaRPr lang="en-US" sz="1800" dirty="0">
              <a:solidFill>
                <a:srgbClr val="FF00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p>
        </p:txBody>
      </p:sp>
      <p:sp>
        <p:nvSpPr>
          <p:cNvPr id="26631" name="Line 7"/>
          <p:cNvSpPr>
            <a:spLocks noChangeShapeType="1"/>
          </p:cNvSpPr>
          <p:nvPr>
            <p:custDataLst>
              <p:tags r:id="rId6"/>
            </p:custDataLst>
          </p:nvPr>
        </p:nvSpPr>
        <p:spPr bwMode="auto">
          <a:xfrm>
            <a:off x="3959225" y="3030174"/>
            <a:ext cx="993775" cy="2437175"/>
          </a:xfrm>
          <a:prstGeom prst="line">
            <a:avLst/>
          </a:prstGeom>
          <a:noFill/>
          <a:ln w="25400" cap="flat">
            <a:solidFill>
              <a:srgbClr val="C00000"/>
            </a:solidFill>
            <a:prstDash val="solid"/>
            <a:round/>
            <a:headEnd type="none" w="med" len="med"/>
            <a:tailEnd type="none" w="med" len="med"/>
          </a:ln>
        </p:spPr>
        <p:txBody>
          <a:bodyPr lIns="0" tIns="0" rIns="0" bIns="0"/>
          <a:lstStyle/>
          <a:p>
            <a:endParaRPr lang="en-US"/>
          </a:p>
        </p:txBody>
      </p:sp>
      <p:sp>
        <p:nvSpPr>
          <p:cNvPr id="26632" name="Line 8"/>
          <p:cNvSpPr>
            <a:spLocks noChangeShapeType="1"/>
          </p:cNvSpPr>
          <p:nvPr>
            <p:custDataLst>
              <p:tags r:id="rId7"/>
            </p:custDataLst>
          </p:nvPr>
        </p:nvSpPr>
        <p:spPr bwMode="auto">
          <a:xfrm rot="10800000" flipH="1">
            <a:off x="3962400" y="2146300"/>
            <a:ext cx="996950" cy="1119414"/>
          </a:xfrm>
          <a:prstGeom prst="line">
            <a:avLst/>
          </a:prstGeom>
          <a:noFill/>
          <a:ln w="25400" cap="flat">
            <a:solidFill>
              <a:srgbClr val="92D050"/>
            </a:solidFill>
            <a:prstDash val="solid"/>
            <a:round/>
            <a:headEnd type="none" w="med" len="med"/>
            <a:tailEnd type="none" w="med" len="med"/>
          </a:ln>
        </p:spPr>
        <p:txBody>
          <a:bodyPr lIns="0" tIns="0" rIns="0" bIns="0"/>
          <a:lstStyle/>
          <a:p>
            <a:endParaRPr lang="en-US"/>
          </a:p>
        </p:txBody>
      </p:sp>
      <p:sp>
        <p:nvSpPr>
          <p:cNvPr id="26633" name="Line 9"/>
          <p:cNvSpPr>
            <a:spLocks noChangeShapeType="1"/>
          </p:cNvSpPr>
          <p:nvPr>
            <p:custDataLst>
              <p:tags r:id="rId8"/>
            </p:custDataLst>
          </p:nvPr>
        </p:nvSpPr>
        <p:spPr bwMode="auto">
          <a:xfrm rot="10800000" flipH="1">
            <a:off x="3962400" y="2906712"/>
            <a:ext cx="1000125" cy="632618"/>
          </a:xfrm>
          <a:prstGeom prst="line">
            <a:avLst/>
          </a:prstGeom>
          <a:noFill/>
          <a:ln w="25400" cap="flat">
            <a:solidFill>
              <a:srgbClr val="FFC000"/>
            </a:solidFill>
            <a:prstDash val="solid"/>
            <a:round/>
            <a:headEnd type="none" w="med" len="med"/>
            <a:tailEnd type="none" w="med" len="med"/>
          </a:ln>
        </p:spPr>
        <p:txBody>
          <a:bodyPr lIns="0" tIns="0" rIns="0" bIns="0"/>
          <a:lstStyle/>
          <a:p>
            <a:endParaRPr lang="en-US"/>
          </a:p>
        </p:txBody>
      </p:sp>
      <p:sp>
        <p:nvSpPr>
          <p:cNvPr id="26634" name="Line 10"/>
          <p:cNvSpPr>
            <a:spLocks noChangeShapeType="1"/>
          </p:cNvSpPr>
          <p:nvPr>
            <p:custDataLst>
              <p:tags r:id="rId9"/>
            </p:custDataLst>
          </p:nvPr>
        </p:nvSpPr>
        <p:spPr bwMode="auto">
          <a:xfrm flipV="1">
            <a:off x="3962400" y="3675063"/>
            <a:ext cx="1003300" cy="129494"/>
          </a:xfrm>
          <a:prstGeom prst="line">
            <a:avLst/>
          </a:prstGeom>
          <a:noFill/>
          <a:ln w="25400" cap="flat">
            <a:solidFill>
              <a:srgbClr val="0070C0"/>
            </a:solidFill>
            <a:prstDash val="solid"/>
            <a:round/>
            <a:headEnd type="none" w="med" len="med"/>
            <a:tailEnd type="none" w="med" len="med"/>
          </a:ln>
        </p:spPr>
        <p:txBody>
          <a:bodyPr lIns="0" tIns="0" rIns="0" bIns="0"/>
          <a:lstStyle/>
          <a:p>
            <a:endParaRPr lang="en-US"/>
          </a:p>
        </p:txBody>
      </p:sp>
      <p:sp>
        <p:nvSpPr>
          <p:cNvPr id="26635" name="Line 11"/>
          <p:cNvSpPr>
            <a:spLocks noChangeShapeType="1"/>
          </p:cNvSpPr>
          <p:nvPr>
            <p:custDataLst>
              <p:tags r:id="rId10"/>
            </p:custDataLst>
          </p:nvPr>
        </p:nvSpPr>
        <p:spPr bwMode="auto">
          <a:xfrm>
            <a:off x="3962400" y="4105274"/>
            <a:ext cx="992188" cy="1362075"/>
          </a:xfrm>
          <a:prstGeom prst="line">
            <a:avLst/>
          </a:prstGeom>
          <a:noFill/>
          <a:ln w="25400" cap="flat">
            <a:solidFill>
              <a:srgbClr val="C00000"/>
            </a:solidFill>
            <a:prstDash val="solid"/>
            <a:round/>
            <a:headEnd type="none" w="med" len="med"/>
            <a:tailEnd type="none" w="med" len="med"/>
          </a:ln>
        </p:spPr>
        <p:txBody>
          <a:bodyPr lIns="0" tIns="0" rIns="0" bIns="0"/>
          <a:lstStyle/>
          <a:p>
            <a:endParaRPr lang="en-US"/>
          </a:p>
        </p:txBody>
      </p:sp>
      <p:sp>
        <p:nvSpPr>
          <p:cNvPr id="26636" name="Line 12"/>
          <p:cNvSpPr>
            <a:spLocks noChangeShapeType="1"/>
          </p:cNvSpPr>
          <p:nvPr>
            <p:custDataLst>
              <p:tags r:id="rId11"/>
            </p:custDataLst>
          </p:nvPr>
        </p:nvSpPr>
        <p:spPr bwMode="auto">
          <a:xfrm>
            <a:off x="3962400" y="4376056"/>
            <a:ext cx="914400" cy="195943"/>
          </a:xfrm>
          <a:prstGeom prst="line">
            <a:avLst/>
          </a:prstGeom>
          <a:noFill/>
          <a:ln w="25400" cap="flat">
            <a:solidFill>
              <a:srgbClr val="7030A0"/>
            </a:solidFill>
            <a:prstDash val="solid"/>
            <a:round/>
            <a:headEnd type="none" w="med" len="med"/>
            <a:tailEnd type="none" w="med" len="med"/>
          </a:ln>
        </p:spPr>
        <p:txBody>
          <a:bodyPr lIns="0" tIns="0" rIns="0" bIns="0"/>
          <a:lstStyle/>
          <a:p>
            <a:endParaRPr lang="en-US"/>
          </a:p>
        </p:txBody>
      </p:sp>
      <p:sp>
        <p:nvSpPr>
          <p:cNvPr id="26637" name="Line 13"/>
          <p:cNvSpPr>
            <a:spLocks noChangeShapeType="1"/>
          </p:cNvSpPr>
          <p:nvPr>
            <p:custDataLst>
              <p:tags r:id="rId12"/>
            </p:custDataLst>
          </p:nvPr>
        </p:nvSpPr>
        <p:spPr bwMode="auto">
          <a:xfrm>
            <a:off x="3962400" y="4686300"/>
            <a:ext cx="914400" cy="114300"/>
          </a:xfrm>
          <a:prstGeom prst="line">
            <a:avLst/>
          </a:prstGeom>
          <a:noFill/>
          <a:ln w="25400" cap="flat">
            <a:solidFill>
              <a:srgbClr val="7030A0"/>
            </a:solidFill>
            <a:prstDash val="solid"/>
            <a:round/>
            <a:headEnd type="none" w="med" len="med"/>
            <a:tailEnd type="none" w="med" len="med"/>
          </a:ln>
        </p:spPr>
        <p:txBody>
          <a:bodyPr lIns="0" tIns="0" rIns="0" bIns="0"/>
          <a:lstStyle/>
          <a:p>
            <a:endParaRPr lang="en-US"/>
          </a:p>
        </p:txBody>
      </p:sp>
      <p:sp>
        <p:nvSpPr>
          <p:cNvPr id="18" name="TextBox 17"/>
          <p:cNvSpPr txBox="1"/>
          <p:nvPr>
            <p:custDataLst>
              <p:tags r:id="rId13"/>
            </p:custDataLst>
          </p:nvPr>
        </p:nvSpPr>
        <p:spPr>
          <a:xfrm>
            <a:off x="292100" y="1129785"/>
            <a:ext cx="3213916" cy="369332"/>
          </a:xfrm>
          <a:prstGeom prst="rect">
            <a:avLst/>
          </a:prstGeom>
          <a:noFill/>
        </p:spPr>
        <p:txBody>
          <a:bodyPr wrap="none" rtlCol="0">
            <a:spAutoFit/>
          </a:bodyPr>
          <a:lstStyle/>
          <a:p>
            <a:r>
              <a:rPr lang="en-US" sz="1800" dirty="0">
                <a:latin typeface="Calibri" pitchFamily="34" charset="0"/>
              </a:rPr>
              <a:t>declaring data, not instructions</a:t>
            </a:r>
            <a:endParaRPr lang="en-US" sz="1800" i="1" dirty="0">
              <a:latin typeface="Calibri" pitchFamily="34" charset="0"/>
            </a:endParaRPr>
          </a:p>
        </p:txBody>
      </p:sp>
      <p:cxnSp>
        <p:nvCxnSpPr>
          <p:cNvPr id="19" name="Straight Arrow Connector 18"/>
          <p:cNvCxnSpPr/>
          <p:nvPr>
            <p:custDataLst>
              <p:tags r:id="rId14"/>
            </p:custDataLst>
          </p:nvPr>
        </p:nvCxnSpPr>
        <p:spPr bwMode="auto">
          <a:xfrm>
            <a:off x="2432050" y="1474147"/>
            <a:ext cx="265849" cy="629774"/>
          </a:xfrm>
          <a:prstGeom prst="straightConnector1">
            <a:avLst/>
          </a:prstGeom>
          <a:noFill/>
          <a:ln w="25400" cap="flat" cmpd="sng" algn="ctr">
            <a:solidFill>
              <a:schemeClr val="tx1"/>
            </a:solidFill>
            <a:prstDash val="solid"/>
            <a:round/>
            <a:headEnd type="none" w="med" len="med"/>
            <a:tailEnd type="arrow"/>
          </a:ln>
          <a:effectLst/>
        </p:spPr>
      </p:cxnSp>
      <p:sp>
        <p:nvSpPr>
          <p:cNvPr id="20" name="TextBox 19"/>
          <p:cNvSpPr txBox="1"/>
          <p:nvPr>
            <p:custDataLst>
              <p:tags r:id="rId15"/>
            </p:custDataLst>
          </p:nvPr>
        </p:nvSpPr>
        <p:spPr>
          <a:xfrm>
            <a:off x="4419600" y="1178112"/>
            <a:ext cx="2743200" cy="369332"/>
          </a:xfrm>
          <a:prstGeom prst="rect">
            <a:avLst/>
          </a:prstGeom>
          <a:noFill/>
        </p:spPr>
        <p:txBody>
          <a:bodyPr wrap="square" rtlCol="0">
            <a:spAutoFit/>
          </a:bodyPr>
          <a:lstStyle/>
          <a:p>
            <a:r>
              <a:rPr lang="en-US" sz="1800" dirty="0">
                <a:latin typeface="Calibri" pitchFamily="34" charset="0"/>
              </a:rPr>
              <a:t>8-byte memory alignment</a:t>
            </a:r>
            <a:endParaRPr lang="en-US" sz="1800" i="1" dirty="0">
              <a:latin typeface="Calibri" pitchFamily="34" charset="0"/>
            </a:endParaRPr>
          </a:p>
        </p:txBody>
      </p:sp>
      <p:cxnSp>
        <p:nvCxnSpPr>
          <p:cNvPr id="21" name="Straight Arrow Connector 20"/>
          <p:cNvCxnSpPr/>
          <p:nvPr>
            <p:custDataLst>
              <p:tags r:id="rId16"/>
            </p:custDataLst>
          </p:nvPr>
        </p:nvCxnSpPr>
        <p:spPr bwMode="auto">
          <a:xfrm rot="10800000" flipV="1">
            <a:off x="2520954" y="1377434"/>
            <a:ext cx="1936747" cy="1084276"/>
          </a:xfrm>
          <a:prstGeom prst="bentConnector3">
            <a:avLst>
              <a:gd name="adj1" fmla="val 50000"/>
            </a:avLst>
          </a:prstGeom>
          <a:noFill/>
          <a:ln w="25400"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1733550" y="4730750"/>
            <a:ext cx="50800" cy="609600"/>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1035050" y="5282683"/>
            <a:ext cx="2396682" cy="369332"/>
          </a:xfrm>
          <a:prstGeom prst="rect">
            <a:avLst/>
          </a:prstGeom>
          <a:noFill/>
        </p:spPr>
        <p:txBody>
          <a:bodyPr wrap="none" rtlCol="0">
            <a:spAutoFit/>
          </a:bodyPr>
          <a:lstStyle/>
          <a:p>
            <a:r>
              <a:rPr lang="en-US" dirty="0">
                <a:latin typeface="Calibri" pitchFamily="34" charset="0"/>
              </a:rPr>
              <a:t>this data is 64-bits wide</a:t>
            </a:r>
          </a:p>
        </p:txBody>
      </p:sp>
    </p:spTree>
    <p:extLst>
      <p:ext uri="{BB962C8B-B14F-4D97-AF65-F5344CB8AC3E}">
        <p14:creationId xmlns:p14="http://schemas.microsoft.com/office/powerpoint/2010/main" val="15359751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custDataLst>
              <p:tags r:id="rId1"/>
            </p:custDataLst>
          </p:nvPr>
        </p:nvSpPr>
        <p:spPr>
          <a:ln/>
        </p:spPr>
        <p:txBody>
          <a:bodyPr/>
          <a:lstStyle/>
          <a:p>
            <a:pPr marL="119063" indent="-119063"/>
            <a:r>
              <a:rPr lang="en-US" dirty="0"/>
              <a:t>Handling Fall-Through</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69</a:t>
            </a:fld>
            <a:endParaRPr lang="en-US"/>
          </a:p>
        </p:txBody>
      </p:sp>
      <p:sp>
        <p:nvSpPr>
          <p:cNvPr id="26630" name="Rectangle 6"/>
          <p:cNvSpPr>
            <a:spLocks/>
          </p:cNvSpPr>
          <p:nvPr>
            <p:custDataLst>
              <p:tags r:id="rId3"/>
            </p:custDataLst>
          </p:nvPr>
        </p:nvSpPr>
        <p:spPr bwMode="auto">
          <a:xfrm>
            <a:off x="457200" y="1524000"/>
            <a:ext cx="3474720" cy="35052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dirty="0">
                <a:solidFill>
                  <a:schemeClr val="tx1"/>
                </a:solidFill>
                <a:latin typeface="Courier New" panose="02070309020205020404" pitchFamily="49" charset="0"/>
                <a:cs typeface="Courier New" panose="02070309020205020404" pitchFamily="49" charset="0"/>
                <a:sym typeface="Courier New Bold" charset="0"/>
              </a:rPr>
              <a:t> w = 1;</a:t>
            </a: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 . .</a:t>
            </a: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dirty="0">
                <a:solidFill>
                  <a:schemeClr val="tx1"/>
                </a:solidFill>
                <a:latin typeface="Courier New" panose="02070309020205020404" pitchFamily="49" charset="0"/>
                <a:cs typeface="Courier New" panose="02070309020205020404" pitchFamily="49" charset="0"/>
                <a:sym typeface="Courier New Bold" charset="0"/>
              </a:rPr>
              <a:t> (x) {</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 . .	</a:t>
            </a:r>
          </a:p>
          <a:p>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6600"/>
                </a:solidFill>
                <a:latin typeface="Courier New" panose="02070309020205020404" pitchFamily="49" charset="0"/>
                <a:cs typeface="Courier New" panose="02070309020205020404" pitchFamily="49" charset="0"/>
                <a:sym typeface="Courier New Bold" charset="0"/>
              </a:rPr>
              <a:t>case</a:t>
            </a:r>
            <a:r>
              <a:rPr lang="en-US" sz="1800" dirty="0">
                <a:solidFill>
                  <a:srgbClr val="FF6600"/>
                </a:solidFill>
                <a:latin typeface="Courier New" panose="02070309020205020404" pitchFamily="49" charset="0"/>
                <a:cs typeface="Courier New" panose="02070309020205020404" pitchFamily="49" charset="0"/>
                <a:sym typeface="Courier New Bold" charset="0"/>
              </a:rPr>
              <a:t> 2: 	// .L5</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w = y/z;</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 Fall Through */</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00FF"/>
                </a:solidFill>
                <a:latin typeface="Courier New" panose="02070309020205020404" pitchFamily="49" charset="0"/>
                <a:cs typeface="Courier New" panose="02070309020205020404" pitchFamily="49" charset="0"/>
                <a:sym typeface="Courier New Bold" charset="0"/>
              </a:rPr>
              <a:t>case</a:t>
            </a:r>
            <a:r>
              <a:rPr lang="en-US" sz="1800" dirty="0">
                <a:solidFill>
                  <a:srgbClr val="0000FF"/>
                </a:solidFill>
                <a:latin typeface="Courier New" panose="02070309020205020404" pitchFamily="49" charset="0"/>
                <a:cs typeface="Courier New" panose="02070309020205020404" pitchFamily="49" charset="0"/>
                <a:sym typeface="Courier New Bold" charset="0"/>
              </a:rPr>
              <a:t> 3:	// .L9</a:t>
            </a:r>
            <a:endParaRPr lang="en-US" sz="1800" dirty="0">
              <a:solidFill>
                <a:srgbClr val="0000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0000FF"/>
                </a:solidFill>
                <a:latin typeface="Courier New" panose="02070309020205020404" pitchFamily="49" charset="0"/>
                <a:cs typeface="Courier New" panose="02070309020205020404" pitchFamily="49" charset="0"/>
                <a:sym typeface="Courier New Bold" charset="0"/>
              </a:rPr>
              <a:t>      w += z;</a:t>
            </a:r>
            <a:endParaRPr lang="en-US" sz="1800" dirty="0">
              <a:solidFill>
                <a:srgbClr val="0000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0000FF"/>
                </a:solidFill>
                <a:latin typeface="Courier New" panose="02070309020205020404" pitchFamily="49" charset="0"/>
                <a:cs typeface="Courier New" panose="02070309020205020404" pitchFamily="49" charset="0"/>
                <a:sym typeface="Courier New Bold" charset="0"/>
              </a:rPr>
              <a:t>      </a:t>
            </a:r>
            <a:r>
              <a:rPr lang="en-US" sz="1800" b="1" dirty="0">
                <a:solidFill>
                  <a:srgbClr val="0000FF"/>
                </a:solidFill>
                <a:latin typeface="Courier New" panose="02070309020205020404" pitchFamily="49" charset="0"/>
                <a:cs typeface="Courier New" panose="02070309020205020404" pitchFamily="49" charset="0"/>
                <a:sym typeface="Courier New Bold" charset="0"/>
              </a:rPr>
              <a:t>break</a:t>
            </a:r>
            <a:r>
              <a:rPr lang="en-US" sz="1800" dirty="0">
                <a:solidFill>
                  <a:srgbClr val="0000FF"/>
                </a:solidFill>
                <a:latin typeface="Courier New" panose="02070309020205020404" pitchFamily="49" charset="0"/>
                <a:cs typeface="Courier New" panose="02070309020205020404" pitchFamily="49" charset="0"/>
                <a:sym typeface="Courier New Bold" charset="0"/>
              </a:rPr>
              <a:t>;</a:t>
            </a:r>
            <a:endParaRPr lang="en-US" sz="1800" dirty="0">
              <a:solidFill>
                <a:srgbClr val="0000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0000FF"/>
                </a:solidFill>
                <a:latin typeface="Courier New" panose="02070309020205020404" pitchFamily="49" charset="0"/>
                <a:cs typeface="Courier New" panose="02070309020205020404" pitchFamily="49" charset="0"/>
                <a:sym typeface="Courier New Bold" charset="0"/>
              </a:rPr>
              <a:t>     </a:t>
            </a:r>
            <a:r>
              <a:rPr lang="en-US" sz="1800" dirty="0">
                <a:latin typeface="Courier New" panose="02070309020205020404" pitchFamily="49" charset="0"/>
                <a:cs typeface="Courier New" panose="02070309020205020404" pitchFamily="49" charset="0"/>
                <a:sym typeface="Courier New Bold" charset="0"/>
              </a:rPr>
              <a:t>. . .</a:t>
            </a:r>
            <a:endParaRPr lang="en-US" sz="1800" dirty="0">
              <a:latin typeface="Courier New" panose="02070309020205020404" pitchFamily="49" charset="0"/>
              <a:cs typeface="Courier New" panose="02070309020205020404" pitchFamily="49" charset="0"/>
              <a:sym typeface="Arial Narrow Bold" charset="0"/>
            </a:endParaRP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a:t>
            </a:r>
          </a:p>
        </p:txBody>
      </p:sp>
      <p:sp>
        <p:nvSpPr>
          <p:cNvPr id="16" name="Rectangle 6"/>
          <p:cNvSpPr>
            <a:spLocks/>
          </p:cNvSpPr>
          <p:nvPr>
            <p:custDataLst>
              <p:tags r:id="rId4"/>
            </p:custDataLst>
          </p:nvPr>
        </p:nvSpPr>
        <p:spPr bwMode="auto">
          <a:xfrm>
            <a:off x="6172200" y="4419600"/>
            <a:ext cx="2743200" cy="6858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case </a:t>
            </a:r>
            <a:r>
              <a:rPr lang="en-US" sz="1800" dirty="0">
                <a:solidFill>
                  <a:schemeClr val="tx1"/>
                </a:solidFill>
                <a:latin typeface="Courier New" panose="02070309020205020404" pitchFamily="49" charset="0"/>
                <a:cs typeface="Courier New" panose="02070309020205020404" pitchFamily="49" charset="0"/>
                <a:sym typeface="Courier New Bold" charset="0"/>
              </a:rPr>
              <a:t>3:</a:t>
            </a:r>
          </a:p>
          <a:p>
            <a:pPr algn="l"/>
            <a:r>
              <a:rPr lang="en-US" sz="1800"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w = 1;</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p:txBody>
      </p:sp>
      <p:sp>
        <p:nvSpPr>
          <p:cNvPr id="17" name="Rectangle 6"/>
          <p:cNvSpPr>
            <a:spLocks/>
          </p:cNvSpPr>
          <p:nvPr>
            <p:custDataLst>
              <p:tags r:id="rId5"/>
            </p:custDataLst>
          </p:nvPr>
        </p:nvSpPr>
        <p:spPr bwMode="auto">
          <a:xfrm>
            <a:off x="4191000" y="2133600"/>
            <a:ext cx="2743200" cy="9906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case </a:t>
            </a:r>
            <a:r>
              <a:rPr lang="en-US" sz="1800" dirty="0">
                <a:solidFill>
                  <a:schemeClr val="tx1"/>
                </a:solidFill>
                <a:latin typeface="Courier New" panose="02070309020205020404" pitchFamily="49" charset="0"/>
                <a:cs typeface="Courier New" panose="02070309020205020404" pitchFamily="49" charset="0"/>
                <a:sym typeface="Courier New Bold" charset="0"/>
              </a:rPr>
              <a:t>2:</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       w = y/z;</a:t>
            </a:r>
          </a:p>
          <a:p>
            <a:pPr algn="l"/>
            <a:r>
              <a:rPr lang="en-US" sz="1800" b="1"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a:t>
            </a:r>
            <a:r>
              <a:rPr lang="en-US" sz="1800" b="1" dirty="0" err="1">
                <a:solidFill>
                  <a:schemeClr val="tx1"/>
                </a:solidFill>
                <a:latin typeface="Courier New" panose="02070309020205020404" pitchFamily="49" charset="0"/>
                <a:ea typeface="Lucida Grande" charset="0"/>
                <a:cs typeface="Courier New" panose="02070309020205020404" pitchFamily="49" charset="0"/>
                <a:sym typeface="Courier New Bold" charset="0"/>
              </a:rPr>
              <a:t>goto</a:t>
            </a:r>
            <a:r>
              <a:rPr lang="en-US" sz="1800" b="1"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a:t>
            </a:r>
            <a:r>
              <a:rPr lang="en-US" sz="1800"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merge;</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p:txBody>
      </p:sp>
      <p:sp>
        <p:nvSpPr>
          <p:cNvPr id="18" name="Rectangle 6"/>
          <p:cNvSpPr>
            <a:spLocks/>
          </p:cNvSpPr>
          <p:nvPr>
            <p:custDataLst>
              <p:tags r:id="rId6"/>
            </p:custDataLst>
          </p:nvPr>
        </p:nvSpPr>
        <p:spPr bwMode="auto">
          <a:xfrm>
            <a:off x="6172200" y="5111496"/>
            <a:ext cx="2743200" cy="685800"/>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merge:</a:t>
            </a:r>
          </a:p>
          <a:p>
            <a:pPr algn="l"/>
            <a:r>
              <a:rPr lang="en-US" sz="1800" dirty="0">
                <a:solidFill>
                  <a:schemeClr val="tx1"/>
                </a:solidFill>
                <a:latin typeface="Courier New" panose="02070309020205020404" pitchFamily="49" charset="0"/>
                <a:ea typeface="Lucida Grande" charset="0"/>
                <a:cs typeface="Courier New" panose="02070309020205020404" pitchFamily="49" charset="0"/>
                <a:sym typeface="Courier New Bold" charset="0"/>
              </a:rPr>
              <a:t>       w += z;</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p:txBody>
      </p:sp>
      <p:cxnSp>
        <p:nvCxnSpPr>
          <p:cNvPr id="20" name="Straight Arrow Connector 19"/>
          <p:cNvCxnSpPr/>
          <p:nvPr>
            <p:custDataLst>
              <p:tags r:id="rId7"/>
            </p:custDataLst>
          </p:nvPr>
        </p:nvCxnSpPr>
        <p:spPr bwMode="auto">
          <a:xfrm flipV="1">
            <a:off x="1905000" y="2370489"/>
            <a:ext cx="2362200" cy="34290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21" name="Straight Arrow Connector 20"/>
          <p:cNvCxnSpPr/>
          <p:nvPr>
            <p:custDataLst>
              <p:tags r:id="rId8"/>
            </p:custDataLst>
          </p:nvPr>
        </p:nvCxnSpPr>
        <p:spPr bwMode="auto">
          <a:xfrm>
            <a:off x="1993900" y="3724656"/>
            <a:ext cx="4229100" cy="869442"/>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3" name="Straight Arrow Connector 12"/>
          <p:cNvCxnSpPr/>
          <p:nvPr>
            <p:custDataLst>
              <p:tags r:id="rId9"/>
            </p:custDataLst>
          </p:nvPr>
        </p:nvCxnSpPr>
        <p:spPr bwMode="auto">
          <a:xfrm>
            <a:off x="5568950" y="2984500"/>
            <a:ext cx="603250" cy="2425700"/>
          </a:xfrm>
          <a:prstGeom prst="straightConnector1">
            <a:avLst/>
          </a:prstGeom>
          <a:solidFill>
            <a:schemeClr val="accent1"/>
          </a:solidFill>
          <a:ln w="25400" cap="flat" cmpd="sng" algn="ctr">
            <a:solidFill>
              <a:srgbClr val="7030A0"/>
            </a:solidFill>
            <a:prstDash val="solid"/>
            <a:round/>
            <a:headEnd type="none" w="med" len="med"/>
            <a:tailEnd type="arrow"/>
          </a:ln>
          <a:effectLst/>
        </p:spPr>
      </p:cxnSp>
      <p:sp>
        <p:nvSpPr>
          <p:cNvPr id="14" name="Rectangle 3"/>
          <p:cNvSpPr>
            <a:spLocks noChangeArrowheads="1"/>
          </p:cNvSpPr>
          <p:nvPr>
            <p:custDataLst>
              <p:tags r:id="rId10"/>
            </p:custDataLst>
          </p:nvPr>
        </p:nvSpPr>
        <p:spPr bwMode="auto">
          <a:xfrm>
            <a:off x="1828800" y="4846320"/>
            <a:ext cx="3423801" cy="1782539"/>
          </a:xfrm>
          <a:prstGeom prst="rect">
            <a:avLst/>
          </a:prstGeom>
          <a:solidFill>
            <a:srgbClr val="DFC03D"/>
          </a:solidFill>
          <a:ln w="57150" cmpd="thickThin">
            <a:solidFill>
              <a:schemeClr val="tx1"/>
            </a:solidFill>
            <a:miter lim="800000"/>
            <a:headEnd/>
            <a:tailEnd/>
          </a:ln>
          <a:effectLst/>
        </p:spPr>
        <p:txBody>
          <a:bodyPr wrap="square" lIns="90487" tIns="44450" rIns="90487" bIns="44450">
            <a:spAutoFit/>
          </a:bodyPr>
          <a:lstStyle/>
          <a:p>
            <a:pPr>
              <a:spcBef>
                <a:spcPct val="50000"/>
              </a:spcBef>
            </a:pPr>
            <a:r>
              <a:rPr lang="en-US" sz="2000" b="0" i="1" dirty="0">
                <a:latin typeface="Calibri" charset="0"/>
                <a:ea typeface="Calibri" charset="0"/>
                <a:cs typeface="Calibri" charset="0"/>
              </a:rPr>
              <a:t>More complicated choice than “just fall-through” forced by “migration” of  </a:t>
            </a:r>
            <a:r>
              <a:rPr lang="en-US" sz="2000" b="0" dirty="0">
                <a:latin typeface="Courier New" panose="02070309020205020404" pitchFamily="49" charset="0"/>
                <a:ea typeface="Calibri" charset="0"/>
                <a:cs typeface="Courier New" panose="02070309020205020404" pitchFamily="49" charset="0"/>
                <a:sym typeface="Courier New Bold" charset="0"/>
              </a:rPr>
              <a:t>w = 1;</a:t>
            </a:r>
          </a:p>
          <a:p>
            <a:pPr marL="800100" lvl="1" indent="-342900">
              <a:spcBef>
                <a:spcPct val="50000"/>
              </a:spcBef>
              <a:buFont typeface="Arial" panose="020B0604020202020204" pitchFamily="34" charset="0"/>
              <a:buChar char="•"/>
            </a:pPr>
            <a:r>
              <a:rPr lang="en-US" sz="2000" b="0" i="1" dirty="0">
                <a:latin typeface="Calibri" charset="0"/>
                <a:ea typeface="Calibri" charset="0"/>
                <a:cs typeface="Calibri" charset="0"/>
              </a:rPr>
              <a:t>Example compilation trade-off</a:t>
            </a:r>
          </a:p>
        </p:txBody>
      </p:sp>
    </p:spTree>
    <p:extLst>
      <p:ext uri="{BB962C8B-B14F-4D97-AF65-F5344CB8AC3E}">
        <p14:creationId xmlns:p14="http://schemas.microsoft.com/office/powerpoint/2010/main" val="272544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92" y="378965"/>
            <a:ext cx="9175266" cy="742950"/>
          </a:xfrm>
        </p:spPr>
        <p:txBody>
          <a:bodyPr/>
          <a:lstStyle/>
          <a:p>
            <a:r>
              <a:rPr lang="en-US" dirty="0"/>
              <a:t>Aside: Registers are </a:t>
            </a:r>
            <a:r>
              <a:rPr lang="en-US" u="sng" dirty="0"/>
              <a:t>Inside</a:t>
            </a:r>
            <a:r>
              <a:rPr lang="en-US" dirty="0"/>
              <a:t> the Processor</a:t>
            </a:r>
          </a:p>
        </p:txBody>
      </p:sp>
      <p:grpSp>
        <p:nvGrpSpPr>
          <p:cNvPr id="507" name="Group 506"/>
          <p:cNvGrpSpPr/>
          <p:nvPr/>
        </p:nvGrpSpPr>
        <p:grpSpPr>
          <a:xfrm>
            <a:off x="242887" y="1500187"/>
            <a:ext cx="8145410" cy="4210515"/>
            <a:chOff x="3632200" y="3352800"/>
            <a:chExt cx="7842720" cy="3724959"/>
          </a:xfrm>
        </p:grpSpPr>
        <p:grpSp>
          <p:nvGrpSpPr>
            <p:cNvPr id="254" name="Group 253"/>
            <p:cNvGrpSpPr/>
            <p:nvPr/>
          </p:nvGrpSpPr>
          <p:grpSpPr>
            <a:xfrm>
              <a:off x="3632200" y="3352800"/>
              <a:ext cx="3048000" cy="3077308"/>
              <a:chOff x="609600" y="1676400"/>
              <a:chExt cx="3048000" cy="3962400"/>
            </a:xfrm>
          </p:grpSpPr>
          <p:sp>
            <p:nvSpPr>
              <p:cNvPr id="255" name="Rectangle 254"/>
              <p:cNvSpPr/>
              <p:nvPr/>
            </p:nvSpPr>
            <p:spPr>
              <a:xfrm>
                <a:off x="609600" y="1676400"/>
                <a:ext cx="3048000" cy="3962400"/>
              </a:xfrm>
              <a:prstGeom prst="rect">
                <a:avLst/>
              </a:prstGeom>
              <a:solidFill>
                <a:sysClr val="window" lastClr="FFFFFF">
                  <a:lumMod val="85000"/>
                </a:sysClr>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kern="0">
                    <a:solidFill>
                      <a:prstClr val="black"/>
                    </a:solidFill>
                    <a:latin typeface="Calibri"/>
                  </a:rPr>
                  <a:t>Processor</a:t>
                </a:r>
              </a:p>
            </p:txBody>
          </p:sp>
          <p:sp>
            <p:nvSpPr>
              <p:cNvPr id="256" name="Rectangle 255"/>
              <p:cNvSpPr/>
              <p:nvPr/>
            </p:nvSpPr>
            <p:spPr>
              <a:xfrm>
                <a:off x="838200" y="2164197"/>
                <a:ext cx="2590800" cy="5334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Control</a:t>
                </a:r>
              </a:p>
            </p:txBody>
          </p:sp>
          <p:sp>
            <p:nvSpPr>
              <p:cNvPr id="257" name="Rectangle 256"/>
              <p:cNvSpPr/>
              <p:nvPr/>
            </p:nvSpPr>
            <p:spPr>
              <a:xfrm>
                <a:off x="838200" y="3048000"/>
                <a:ext cx="2590800" cy="2362200"/>
              </a:xfrm>
              <a:prstGeom prst="rect">
                <a:avLst/>
              </a:prstGeom>
              <a:solidFill>
                <a:srgbClr val="4F81BD">
                  <a:lumMod val="60000"/>
                  <a:lumOff val="40000"/>
                </a:srgbClr>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dirty="0">
                    <a:solidFill>
                      <a:prstClr val="black"/>
                    </a:solidFill>
                    <a:latin typeface="Calibri"/>
                  </a:rPr>
                  <a:t>Datapath</a:t>
                </a:r>
              </a:p>
            </p:txBody>
          </p:sp>
          <p:cxnSp>
            <p:nvCxnSpPr>
              <p:cNvPr id="258" name="Straight Arrow Connector 257"/>
              <p:cNvCxnSpPr/>
              <p:nvPr/>
            </p:nvCxnSpPr>
            <p:spPr>
              <a:xfrm>
                <a:off x="1523206" y="2725783"/>
                <a:ext cx="0" cy="323011"/>
              </a:xfrm>
              <a:prstGeom prst="straightConnector1">
                <a:avLst/>
              </a:prstGeom>
              <a:noFill/>
              <a:ln w="12700" cap="flat" cmpd="sng" algn="ctr">
                <a:solidFill>
                  <a:srgbClr val="000000"/>
                </a:solidFill>
                <a:prstDash val="solid"/>
                <a:round/>
                <a:headEnd type="none" w="med" len="med"/>
                <a:tailEnd type="triangle" w="lg" len="lg"/>
              </a:ln>
              <a:effectLst>
                <a:outerShdw blurRad="40000" dist="20000" dir="5400000" rotWithShape="0">
                  <a:srgbClr val="000000">
                    <a:alpha val="38000"/>
                  </a:srgbClr>
                </a:outerShdw>
              </a:effectLst>
            </p:spPr>
          </p:cxnSp>
          <p:cxnSp>
            <p:nvCxnSpPr>
              <p:cNvPr id="259" name="Straight Arrow Connector 258"/>
              <p:cNvCxnSpPr/>
              <p:nvPr/>
            </p:nvCxnSpPr>
            <p:spPr>
              <a:xfrm flipV="1">
                <a:off x="2668588" y="2717104"/>
                <a:ext cx="0" cy="330896"/>
              </a:xfrm>
              <a:prstGeom prst="straightConnector1">
                <a:avLst/>
              </a:prstGeom>
              <a:noFill/>
              <a:ln w="12700" cap="flat" cmpd="sng" algn="ctr">
                <a:solidFill>
                  <a:srgbClr val="000000"/>
                </a:solidFill>
                <a:prstDash val="solid"/>
                <a:round/>
                <a:headEnd type="none" w="med" len="med"/>
                <a:tailEnd type="triangle" w="lg" len="lg"/>
              </a:ln>
              <a:effectLst>
                <a:outerShdw blurRad="40000" dist="20000" dir="5400000" rotWithShape="0">
                  <a:srgbClr val="000000">
                    <a:alpha val="38000"/>
                  </a:srgbClr>
                </a:outerShdw>
              </a:effectLst>
            </p:spPr>
          </p:cxnSp>
        </p:grpSp>
        <p:grpSp>
          <p:nvGrpSpPr>
            <p:cNvPr id="260" name="Group 259"/>
            <p:cNvGrpSpPr/>
            <p:nvPr/>
          </p:nvGrpSpPr>
          <p:grpSpPr>
            <a:xfrm>
              <a:off x="3970528" y="4791404"/>
              <a:ext cx="2362202" cy="1371600"/>
              <a:chOff x="914399" y="3505200"/>
              <a:chExt cx="2362202" cy="1828800"/>
            </a:xfrm>
          </p:grpSpPr>
          <p:sp>
            <p:nvSpPr>
              <p:cNvPr id="261" name="Rectangle 260"/>
              <p:cNvSpPr/>
              <p:nvPr/>
            </p:nvSpPr>
            <p:spPr>
              <a:xfrm>
                <a:off x="914400" y="3505200"/>
                <a:ext cx="2362200" cy="228600"/>
              </a:xfrm>
              <a:prstGeom prst="rect">
                <a:avLst/>
              </a:prstGeom>
              <a:solidFill>
                <a:srgbClr val="9BBB59"/>
              </a:solid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r>
                  <a:rPr lang="en-US" sz="1350" kern="0">
                    <a:solidFill>
                      <a:prstClr val="black"/>
                    </a:solidFill>
                    <a:latin typeface="Calibri"/>
                  </a:rPr>
                  <a:t>PC</a:t>
                </a:r>
              </a:p>
            </p:txBody>
          </p:sp>
          <p:grpSp>
            <p:nvGrpSpPr>
              <p:cNvPr id="262" name="Group 261"/>
              <p:cNvGrpSpPr/>
              <p:nvPr/>
            </p:nvGrpSpPr>
            <p:grpSpPr>
              <a:xfrm>
                <a:off x="914399" y="3886200"/>
                <a:ext cx="2362202" cy="685800"/>
                <a:chOff x="1600199" y="3962400"/>
                <a:chExt cx="1600201" cy="685800"/>
              </a:xfrm>
              <a:solidFill>
                <a:srgbClr val="9BBB59"/>
              </a:solidFill>
            </p:grpSpPr>
            <p:sp>
              <p:nvSpPr>
                <p:cNvPr id="266" name="Rectangle 265"/>
                <p:cNvSpPr/>
                <p:nvPr/>
              </p:nvSpPr>
              <p:spPr>
                <a:xfrm>
                  <a:off x="1600200" y="39624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67" name="Rectangle 266"/>
                <p:cNvSpPr/>
                <p:nvPr/>
              </p:nvSpPr>
              <p:spPr>
                <a:xfrm>
                  <a:off x="1600200" y="40386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68" name="Rectangle 267"/>
                <p:cNvSpPr/>
                <p:nvPr/>
              </p:nvSpPr>
              <p:spPr>
                <a:xfrm>
                  <a:off x="1600200" y="41148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69" name="Rectangle 268"/>
                <p:cNvSpPr/>
                <p:nvPr/>
              </p:nvSpPr>
              <p:spPr>
                <a:xfrm>
                  <a:off x="1600200" y="41910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white"/>
                    </a:solidFill>
                    <a:effectLst>
                      <a:glow rad="101600">
                        <a:prstClr val="white">
                          <a:alpha val="75000"/>
                        </a:prstClr>
                      </a:glow>
                    </a:effectLst>
                    <a:latin typeface="Calibri"/>
                  </a:endParaRPr>
                </a:p>
                <a:p>
                  <a:pPr defTabSz="257175">
                    <a:defRPr/>
                  </a:pPr>
                  <a:endParaRPr lang="en-US" sz="1350" kern="0">
                    <a:solidFill>
                      <a:prstClr val="black"/>
                    </a:solidFill>
                    <a:latin typeface="Calibri"/>
                  </a:endParaRPr>
                </a:p>
              </p:txBody>
            </p:sp>
            <p:sp>
              <p:nvSpPr>
                <p:cNvPr id="270" name="Rectangle 269"/>
                <p:cNvSpPr/>
                <p:nvPr/>
              </p:nvSpPr>
              <p:spPr>
                <a:xfrm>
                  <a:off x="1600200" y="42672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1" name="Rectangle 270"/>
                <p:cNvSpPr/>
                <p:nvPr/>
              </p:nvSpPr>
              <p:spPr>
                <a:xfrm>
                  <a:off x="1600200" y="43434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2" name="Rectangle 271"/>
                <p:cNvSpPr/>
                <p:nvPr/>
              </p:nvSpPr>
              <p:spPr>
                <a:xfrm>
                  <a:off x="1600200" y="44196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3" name="Rectangle 272"/>
                <p:cNvSpPr/>
                <p:nvPr/>
              </p:nvSpPr>
              <p:spPr>
                <a:xfrm>
                  <a:off x="1600199" y="4495800"/>
                  <a:ext cx="1600199"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4" name="Rectangle 273"/>
                <p:cNvSpPr/>
                <p:nvPr/>
              </p:nvSpPr>
              <p:spPr>
                <a:xfrm>
                  <a:off x="1600200" y="4572000"/>
                  <a:ext cx="1600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275" name="TextBox 274"/>
                <p:cNvSpPr txBox="1"/>
                <p:nvPr/>
              </p:nvSpPr>
              <p:spPr>
                <a:xfrm>
                  <a:off x="1650578" y="4039558"/>
                  <a:ext cx="1508091" cy="599024"/>
                </a:xfrm>
                <a:prstGeom prst="rect">
                  <a:avLst/>
                </a:prstGeom>
                <a:noFill/>
              </p:spPr>
              <p:txBody>
                <a:bodyPr wrap="square" rtlCol="0">
                  <a:spAutoFit/>
                </a:bodyPr>
                <a:lstStyle/>
                <a:p>
                  <a:pPr defTabSz="257175">
                    <a:defRPr/>
                  </a:pPr>
                  <a:r>
                    <a:rPr lang="en-US" sz="2700" b="1" kern="0" dirty="0">
                      <a:solidFill>
                        <a:srgbClr val="FF0000"/>
                      </a:solidFill>
                      <a:effectLst>
                        <a:glow rad="254000">
                          <a:prstClr val="white">
                            <a:alpha val="75000"/>
                          </a:prstClr>
                        </a:glow>
                      </a:effectLst>
                      <a:latin typeface="Calibri"/>
                    </a:rPr>
                    <a:t>Registers</a:t>
                  </a:r>
                </a:p>
              </p:txBody>
            </p:sp>
          </p:grpSp>
          <p:grpSp>
            <p:nvGrpSpPr>
              <p:cNvPr id="263" name="Group 262"/>
              <p:cNvGrpSpPr/>
              <p:nvPr/>
            </p:nvGrpSpPr>
            <p:grpSpPr>
              <a:xfrm>
                <a:off x="914400" y="4718953"/>
                <a:ext cx="2362200" cy="615047"/>
                <a:chOff x="4572000" y="3423553"/>
                <a:chExt cx="2362200" cy="615047"/>
              </a:xfrm>
            </p:grpSpPr>
            <p:sp>
              <p:nvSpPr>
                <p:cNvPr id="264" name="Trapezoid 263"/>
                <p:cNvSpPr/>
                <p:nvPr/>
              </p:nvSpPr>
              <p:spPr>
                <a:xfrm flipV="1">
                  <a:off x="4572000" y="3429000"/>
                  <a:ext cx="2362200" cy="609600"/>
                </a:xfrm>
                <a:prstGeom prst="trapezoid">
                  <a:avLst>
                    <a:gd name="adj" fmla="val 25000"/>
                  </a:avLst>
                </a:prstGeom>
                <a:solidFill>
                  <a:srgbClr val="C0504D"/>
                </a:solidFill>
                <a:ln w="12700" cap="flat" cmpd="sng" algn="ctr">
                  <a:solidFill>
                    <a:sysClr val="windowText" lastClr="000000"/>
                  </a:solidFill>
                  <a:prstDash val="solid"/>
                  <a:round/>
                  <a:headEnd type="none" w="med" len="med"/>
                  <a:tailEnd type="none" w="med" len="med"/>
                </a:ln>
                <a:effectLst/>
              </p:spPr>
              <p:txBody>
                <a:bodyPr vert="horz" rtlCol="0" anchor="ctr"/>
                <a:lstStyle/>
                <a:p>
                  <a:pPr defTabSz="257175">
                    <a:defRPr/>
                  </a:pPr>
                  <a:endParaRPr lang="en-US" sz="1350" kern="0">
                    <a:solidFill>
                      <a:prstClr val="black"/>
                    </a:solidFill>
                    <a:latin typeface="Calibri"/>
                  </a:endParaRPr>
                </a:p>
              </p:txBody>
            </p:sp>
            <p:sp>
              <p:nvSpPr>
                <p:cNvPr id="265" name="TextBox 264"/>
                <p:cNvSpPr txBox="1"/>
                <p:nvPr/>
              </p:nvSpPr>
              <p:spPr>
                <a:xfrm>
                  <a:off x="4590605" y="3423553"/>
                  <a:ext cx="1755193" cy="599024"/>
                </a:xfrm>
                <a:prstGeom prst="rect">
                  <a:avLst/>
                </a:prstGeom>
                <a:noFill/>
              </p:spPr>
              <p:txBody>
                <a:bodyPr wrap="none" rtlCol="0" anchor="ctr">
                  <a:spAutoFit/>
                </a:bodyPr>
                <a:lstStyle/>
                <a:p>
                  <a:pPr defTabSz="257175">
                    <a:defRPr/>
                  </a:pPr>
                  <a:r>
                    <a:rPr lang="en-US" sz="1350" kern="0" dirty="0">
                      <a:solidFill>
                        <a:prstClr val="black"/>
                      </a:solidFill>
                      <a:effectLst>
                        <a:glow rad="152400">
                          <a:prstClr val="white">
                            <a:alpha val="75000"/>
                          </a:prstClr>
                        </a:glow>
                      </a:effectLst>
                      <a:latin typeface="Calibri"/>
                    </a:rPr>
                    <a:t>Arithmetic &amp; Logic Unit</a:t>
                  </a:r>
                </a:p>
                <a:p>
                  <a:pPr defTabSz="257175">
                    <a:defRPr/>
                  </a:pPr>
                  <a:r>
                    <a:rPr lang="en-US" sz="1350" kern="0" dirty="0">
                      <a:solidFill>
                        <a:prstClr val="black"/>
                      </a:solidFill>
                      <a:effectLst>
                        <a:glow rad="152400">
                          <a:prstClr val="white">
                            <a:alpha val="75000"/>
                          </a:prstClr>
                        </a:glow>
                      </a:effectLst>
                      <a:latin typeface="Calibri"/>
                    </a:rPr>
                    <a:t>(ALU)</a:t>
                  </a:r>
                </a:p>
              </p:txBody>
            </p:sp>
          </p:grpSp>
        </p:grpSp>
        <p:sp>
          <p:nvSpPr>
            <p:cNvPr id="276" name="Rectangle 275"/>
            <p:cNvSpPr/>
            <p:nvPr/>
          </p:nvSpPr>
          <p:spPr>
            <a:xfrm>
              <a:off x="8045920" y="3352800"/>
              <a:ext cx="1905000" cy="30861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Memory</a:t>
              </a:r>
            </a:p>
          </p:txBody>
        </p:sp>
        <p:grpSp>
          <p:nvGrpSpPr>
            <p:cNvPr id="277" name="Group 276"/>
            <p:cNvGrpSpPr/>
            <p:nvPr/>
          </p:nvGrpSpPr>
          <p:grpSpPr>
            <a:xfrm>
              <a:off x="9950920" y="3467100"/>
              <a:ext cx="1524000" cy="571500"/>
              <a:chOff x="6705600" y="1676400"/>
              <a:chExt cx="1524000" cy="762000"/>
            </a:xfrm>
          </p:grpSpPr>
          <p:sp>
            <p:nvSpPr>
              <p:cNvPr id="278" name="Rectangle 277"/>
              <p:cNvSpPr/>
              <p:nvPr/>
            </p:nvSpPr>
            <p:spPr>
              <a:xfrm>
                <a:off x="7315200" y="1676400"/>
                <a:ext cx="914400" cy="7620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Input</a:t>
                </a:r>
              </a:p>
            </p:txBody>
          </p:sp>
          <p:cxnSp>
            <p:nvCxnSpPr>
              <p:cNvPr id="279" name="Straight Arrow Connector 278"/>
              <p:cNvCxnSpPr/>
              <p:nvPr/>
            </p:nvCxnSpPr>
            <p:spPr>
              <a:xfrm rot="10800000">
                <a:off x="6705600" y="1981200"/>
                <a:ext cx="609600" cy="1588"/>
              </a:xfrm>
              <a:prstGeom prst="straightConnector1">
                <a:avLst/>
              </a:prstGeom>
              <a:noFill/>
              <a:ln w="12700" cap="flat" cmpd="sng" algn="ctr">
                <a:solidFill>
                  <a:srgbClr val="000000"/>
                </a:solidFill>
                <a:prstDash val="solid"/>
                <a:round/>
                <a:headEnd type="none" w="med" len="med"/>
                <a:tailEnd type="triangle" w="lg" len="lg"/>
              </a:ln>
              <a:effectLst/>
            </p:spPr>
          </p:cxnSp>
        </p:grpSp>
        <p:grpSp>
          <p:nvGrpSpPr>
            <p:cNvPr id="280" name="Group 279"/>
            <p:cNvGrpSpPr/>
            <p:nvPr/>
          </p:nvGrpSpPr>
          <p:grpSpPr>
            <a:xfrm>
              <a:off x="9950920" y="5810250"/>
              <a:ext cx="1524000" cy="571500"/>
              <a:chOff x="6705600" y="4800600"/>
              <a:chExt cx="1524000" cy="762000"/>
            </a:xfrm>
          </p:grpSpPr>
          <p:sp>
            <p:nvSpPr>
              <p:cNvPr id="281" name="Rectangle 280"/>
              <p:cNvSpPr/>
              <p:nvPr/>
            </p:nvSpPr>
            <p:spPr>
              <a:xfrm>
                <a:off x="7315200" y="4800600"/>
                <a:ext cx="914400" cy="762000"/>
              </a:xfrm>
              <a:prstGeom prst="rect">
                <a:avLst/>
              </a:prstGeom>
              <a:solidFill>
                <a:srgbClr val="95B3D7"/>
              </a:solidFill>
              <a:ln w="12700" cap="flat" cmpd="sng" algn="ctr">
                <a:solidFill>
                  <a:sysClr val="windowText" lastClr="000000"/>
                </a:solidFill>
                <a:prstDash val="solid"/>
                <a:round/>
                <a:headEnd type="none" w="med" len="med"/>
                <a:tailEnd type="none" w="med" len="med"/>
              </a:ln>
              <a:effectLst/>
            </p:spPr>
            <p:txBody>
              <a:bodyPr rtlCol="0" anchor="t"/>
              <a:lstStyle/>
              <a:p>
                <a:pPr defTabSz="257175">
                  <a:defRPr/>
                </a:pPr>
                <a:r>
                  <a:rPr lang="en-US" sz="1350" b="1" kern="0">
                    <a:solidFill>
                      <a:prstClr val="black"/>
                    </a:solidFill>
                    <a:latin typeface="Calibri"/>
                  </a:rPr>
                  <a:t>Output</a:t>
                </a:r>
              </a:p>
            </p:txBody>
          </p:sp>
          <p:cxnSp>
            <p:nvCxnSpPr>
              <p:cNvPr id="282" name="Straight Arrow Connector 281"/>
              <p:cNvCxnSpPr/>
              <p:nvPr/>
            </p:nvCxnSpPr>
            <p:spPr>
              <a:xfrm rot="10800000" flipH="1">
                <a:off x="6705600" y="5181600"/>
                <a:ext cx="609600" cy="1588"/>
              </a:xfrm>
              <a:prstGeom prst="straightConnector1">
                <a:avLst/>
              </a:prstGeom>
              <a:noFill/>
              <a:ln w="12700" cap="flat" cmpd="sng" algn="ctr">
                <a:solidFill>
                  <a:srgbClr val="000000"/>
                </a:solidFill>
                <a:prstDash val="solid"/>
                <a:round/>
                <a:headEnd type="none" w="med" len="med"/>
                <a:tailEnd type="triangle" w="lg" len="lg"/>
              </a:ln>
              <a:effectLst/>
            </p:spPr>
          </p:cxnSp>
        </p:grpSp>
        <p:grpSp>
          <p:nvGrpSpPr>
            <p:cNvPr id="283" name="Group 282"/>
            <p:cNvGrpSpPr/>
            <p:nvPr/>
          </p:nvGrpSpPr>
          <p:grpSpPr>
            <a:xfrm>
              <a:off x="8198320" y="3695700"/>
              <a:ext cx="1524000" cy="2571750"/>
              <a:chOff x="4953000" y="1981200"/>
              <a:chExt cx="1524000" cy="3429000"/>
            </a:xfrm>
          </p:grpSpPr>
          <p:grpSp>
            <p:nvGrpSpPr>
              <p:cNvPr id="284" name="Group 283"/>
              <p:cNvGrpSpPr/>
              <p:nvPr/>
            </p:nvGrpSpPr>
            <p:grpSpPr>
              <a:xfrm>
                <a:off x="4953000" y="4038600"/>
                <a:ext cx="381000" cy="685800"/>
                <a:chOff x="7543800" y="3581400"/>
                <a:chExt cx="2362200" cy="685800"/>
              </a:xfrm>
              <a:solidFill>
                <a:srgbClr val="9BBB59"/>
              </a:solidFill>
            </p:grpSpPr>
            <p:sp>
              <p:nvSpPr>
                <p:cNvPr id="476" name="Rectangle 475"/>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7" name="Rectangle 476"/>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8" name="Rectangle 477"/>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9" name="Rectangle 478"/>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0" name="Rectangle 479"/>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1" name="Rectangle 480"/>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2" name="Rectangle 481"/>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3" name="Rectangle 482"/>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84" name="Rectangle 483"/>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5" name="Group 284"/>
              <p:cNvGrpSpPr/>
              <p:nvPr/>
            </p:nvGrpSpPr>
            <p:grpSpPr>
              <a:xfrm>
                <a:off x="5334000" y="4038600"/>
                <a:ext cx="381000" cy="685800"/>
                <a:chOff x="7543800" y="3581400"/>
                <a:chExt cx="2362200" cy="685800"/>
              </a:xfrm>
              <a:solidFill>
                <a:srgbClr val="9BBB59"/>
              </a:solidFill>
            </p:grpSpPr>
            <p:sp>
              <p:nvSpPr>
                <p:cNvPr id="467" name="Rectangle 466"/>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8" name="Rectangle 467"/>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9" name="Rectangle 468"/>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0" name="Rectangle 469"/>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1" name="Rectangle 470"/>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2" name="Rectangle 471"/>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3" name="Rectangle 472"/>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4" name="Rectangle 473"/>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75" name="Rectangle 474"/>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6" name="Group 285"/>
              <p:cNvGrpSpPr/>
              <p:nvPr/>
            </p:nvGrpSpPr>
            <p:grpSpPr>
              <a:xfrm>
                <a:off x="5715000" y="4038600"/>
                <a:ext cx="381000" cy="685800"/>
                <a:chOff x="7543800" y="3581400"/>
                <a:chExt cx="2362200" cy="685800"/>
              </a:xfrm>
              <a:solidFill>
                <a:srgbClr val="9BBB59"/>
              </a:solidFill>
            </p:grpSpPr>
            <p:sp>
              <p:nvSpPr>
                <p:cNvPr id="458" name="Rectangle 457"/>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9" name="Rectangle 458"/>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0" name="Rectangle 459"/>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1" name="Rectangle 460"/>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2" name="Rectangle 461"/>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3" name="Rectangle 462"/>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4" name="Rectangle 463"/>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5" name="Rectangle 464"/>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66" name="Rectangle 465"/>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7" name="Group 286"/>
              <p:cNvGrpSpPr/>
              <p:nvPr/>
            </p:nvGrpSpPr>
            <p:grpSpPr>
              <a:xfrm>
                <a:off x="6096000" y="4038600"/>
                <a:ext cx="381000" cy="685800"/>
                <a:chOff x="7543800" y="3581400"/>
                <a:chExt cx="2362200" cy="685800"/>
              </a:xfrm>
              <a:solidFill>
                <a:srgbClr val="9BBB59"/>
              </a:solidFill>
            </p:grpSpPr>
            <p:sp>
              <p:nvSpPr>
                <p:cNvPr id="449" name="Rectangle 448"/>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0" name="Rectangle 449"/>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1" name="Rectangle 450"/>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2" name="Rectangle 451"/>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3" name="Rectangle 452"/>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4" name="Rectangle 453"/>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5" name="Rectangle 454"/>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6" name="Rectangle 455"/>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57" name="Rectangle 456"/>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8" name="Group 287"/>
              <p:cNvGrpSpPr/>
              <p:nvPr/>
            </p:nvGrpSpPr>
            <p:grpSpPr>
              <a:xfrm>
                <a:off x="4953000" y="4724400"/>
                <a:ext cx="381000" cy="685800"/>
                <a:chOff x="7543800" y="3581400"/>
                <a:chExt cx="2362200" cy="685800"/>
              </a:xfrm>
              <a:solidFill>
                <a:srgbClr val="9BBB59"/>
              </a:solidFill>
            </p:grpSpPr>
            <p:sp>
              <p:nvSpPr>
                <p:cNvPr id="440" name="Rectangle 439"/>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1" name="Rectangle 440"/>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2" name="Rectangle 441"/>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3" name="Rectangle 442"/>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4" name="Rectangle 443"/>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5" name="Rectangle 444"/>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6" name="Rectangle 445"/>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7" name="Rectangle 446"/>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48" name="Rectangle 447"/>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89" name="Group 288"/>
              <p:cNvGrpSpPr/>
              <p:nvPr/>
            </p:nvGrpSpPr>
            <p:grpSpPr>
              <a:xfrm>
                <a:off x="5334000" y="4724400"/>
                <a:ext cx="381000" cy="685800"/>
                <a:chOff x="7543800" y="3581400"/>
                <a:chExt cx="2362200" cy="685800"/>
              </a:xfrm>
              <a:solidFill>
                <a:srgbClr val="9BBB59"/>
              </a:solidFill>
            </p:grpSpPr>
            <p:sp>
              <p:nvSpPr>
                <p:cNvPr id="431" name="Rectangle 430"/>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2" name="Rectangle 431"/>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3" name="Rectangle 432"/>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4" name="Rectangle 433"/>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5" name="Rectangle 434"/>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6" name="Rectangle 435"/>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7" name="Rectangle 436"/>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8" name="Rectangle 437"/>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9" name="Rectangle 438"/>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0" name="Group 289"/>
              <p:cNvGrpSpPr/>
              <p:nvPr/>
            </p:nvGrpSpPr>
            <p:grpSpPr>
              <a:xfrm>
                <a:off x="5715000" y="4724400"/>
                <a:ext cx="381000" cy="685800"/>
                <a:chOff x="7543800" y="3581400"/>
                <a:chExt cx="2362200" cy="685800"/>
              </a:xfrm>
              <a:solidFill>
                <a:srgbClr val="9BBB59"/>
              </a:solidFill>
            </p:grpSpPr>
            <p:sp>
              <p:nvSpPr>
                <p:cNvPr id="422" name="Rectangle 421"/>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3" name="Rectangle 422"/>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4" name="Rectangle 423"/>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5" name="Rectangle 424"/>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6" name="Rectangle 425"/>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7" name="Rectangle 426"/>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8" name="Rectangle 427"/>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9" name="Rectangle 428"/>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30" name="Rectangle 429"/>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1" name="Group 290"/>
              <p:cNvGrpSpPr/>
              <p:nvPr/>
            </p:nvGrpSpPr>
            <p:grpSpPr>
              <a:xfrm>
                <a:off x="6096000" y="4724400"/>
                <a:ext cx="381000" cy="685800"/>
                <a:chOff x="7543800" y="3581400"/>
                <a:chExt cx="2362200" cy="685800"/>
              </a:xfrm>
              <a:solidFill>
                <a:srgbClr val="9BBB59"/>
              </a:solidFill>
            </p:grpSpPr>
            <p:sp>
              <p:nvSpPr>
                <p:cNvPr id="413" name="Rectangle 412"/>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4" name="Rectangle 413"/>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5" name="Rectangle 414"/>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6" name="Rectangle 415"/>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7" name="Rectangle 416"/>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8" name="Rectangle 417"/>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9" name="Rectangle 418"/>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0" name="Rectangle 419"/>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21" name="Rectangle 420"/>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2" name="Group 291"/>
              <p:cNvGrpSpPr/>
              <p:nvPr/>
            </p:nvGrpSpPr>
            <p:grpSpPr>
              <a:xfrm>
                <a:off x="4953000" y="3352800"/>
                <a:ext cx="381000" cy="685800"/>
                <a:chOff x="7543800" y="3581400"/>
                <a:chExt cx="2362200" cy="685800"/>
              </a:xfrm>
              <a:solidFill>
                <a:srgbClr val="9BBB59"/>
              </a:solidFill>
            </p:grpSpPr>
            <p:sp>
              <p:nvSpPr>
                <p:cNvPr id="404" name="Rectangle 403"/>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5" name="Rectangle 404"/>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6" name="Rectangle 405"/>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7" name="Rectangle 406"/>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8" name="Rectangle 407"/>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9" name="Rectangle 408"/>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0" name="Rectangle 409"/>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1" name="Rectangle 410"/>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12" name="Rectangle 411"/>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3" name="Group 292"/>
              <p:cNvGrpSpPr/>
              <p:nvPr/>
            </p:nvGrpSpPr>
            <p:grpSpPr>
              <a:xfrm>
                <a:off x="5334000" y="3352800"/>
                <a:ext cx="381000" cy="685800"/>
                <a:chOff x="7543800" y="3581400"/>
                <a:chExt cx="2362200" cy="685800"/>
              </a:xfrm>
              <a:solidFill>
                <a:srgbClr val="9BBB59"/>
              </a:solidFill>
            </p:grpSpPr>
            <p:sp>
              <p:nvSpPr>
                <p:cNvPr id="395" name="Rectangle 394"/>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6" name="Rectangle 395"/>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7" name="Rectangle 396"/>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8" name="Rectangle 397"/>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9" name="Rectangle 398"/>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0" name="Rectangle 399"/>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1" name="Rectangle 400"/>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2" name="Rectangle 401"/>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403" name="Rectangle 402"/>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4" name="Group 293"/>
              <p:cNvGrpSpPr/>
              <p:nvPr/>
            </p:nvGrpSpPr>
            <p:grpSpPr>
              <a:xfrm>
                <a:off x="5715000" y="3352800"/>
                <a:ext cx="381000" cy="685800"/>
                <a:chOff x="7543800" y="3581400"/>
                <a:chExt cx="2362200" cy="685800"/>
              </a:xfrm>
              <a:solidFill>
                <a:srgbClr val="9BBB59"/>
              </a:solidFill>
            </p:grpSpPr>
            <p:sp>
              <p:nvSpPr>
                <p:cNvPr id="386" name="Rectangle 385"/>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7" name="Rectangle 386"/>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8" name="Rectangle 387"/>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9" name="Rectangle 388"/>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0" name="Rectangle 389"/>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1" name="Rectangle 390"/>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2" name="Rectangle 391"/>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3" name="Rectangle 392"/>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94" name="Rectangle 393"/>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5" name="Group 294"/>
              <p:cNvGrpSpPr/>
              <p:nvPr/>
            </p:nvGrpSpPr>
            <p:grpSpPr>
              <a:xfrm>
                <a:off x="6096000" y="3352800"/>
                <a:ext cx="381000" cy="685800"/>
                <a:chOff x="7543800" y="3581400"/>
                <a:chExt cx="2362200" cy="685800"/>
              </a:xfrm>
              <a:solidFill>
                <a:srgbClr val="9BBB59"/>
              </a:solidFill>
            </p:grpSpPr>
            <p:sp>
              <p:nvSpPr>
                <p:cNvPr id="377" name="Rectangle 376"/>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8" name="Rectangle 377"/>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9" name="Rectangle 378"/>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0" name="Rectangle 379"/>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1" name="Rectangle 380"/>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2" name="Rectangle 381"/>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3" name="Rectangle 382"/>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4" name="Rectangle 383"/>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85" name="Rectangle 384"/>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6" name="Group 295"/>
              <p:cNvGrpSpPr/>
              <p:nvPr/>
            </p:nvGrpSpPr>
            <p:grpSpPr>
              <a:xfrm>
                <a:off x="4953000" y="2667000"/>
                <a:ext cx="381000" cy="685800"/>
                <a:chOff x="7543800" y="3581400"/>
                <a:chExt cx="2362200" cy="685800"/>
              </a:xfrm>
              <a:solidFill>
                <a:srgbClr val="9BBB59"/>
              </a:solidFill>
            </p:grpSpPr>
            <p:sp>
              <p:nvSpPr>
                <p:cNvPr id="368" name="Rectangle 367"/>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9" name="Rectangle 368"/>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0" name="Rectangle 369"/>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1" name="Rectangle 370"/>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2" name="Rectangle 371"/>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3" name="Rectangle 372"/>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4" name="Rectangle 373"/>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5" name="Rectangle 374"/>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76" name="Rectangle 375"/>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7" name="Group 296"/>
              <p:cNvGrpSpPr/>
              <p:nvPr/>
            </p:nvGrpSpPr>
            <p:grpSpPr>
              <a:xfrm>
                <a:off x="5334000" y="2667000"/>
                <a:ext cx="381000" cy="685800"/>
                <a:chOff x="7543800" y="3581400"/>
                <a:chExt cx="2362200" cy="685800"/>
              </a:xfrm>
              <a:solidFill>
                <a:srgbClr val="9BBB59"/>
              </a:solidFill>
            </p:grpSpPr>
            <p:sp>
              <p:nvSpPr>
                <p:cNvPr id="359" name="Rectangle 358"/>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0" name="Rectangle 359"/>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1" name="Rectangle 360"/>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2" name="Rectangle 361"/>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3" name="Rectangle 362"/>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4" name="Rectangle 363"/>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5" name="Rectangle 364"/>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6" name="Rectangle 365"/>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67" name="Rectangle 366"/>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8" name="Group 297"/>
              <p:cNvGrpSpPr/>
              <p:nvPr/>
            </p:nvGrpSpPr>
            <p:grpSpPr>
              <a:xfrm>
                <a:off x="5715000" y="2667000"/>
                <a:ext cx="381000" cy="685800"/>
                <a:chOff x="7543800" y="3581400"/>
                <a:chExt cx="2362200" cy="685800"/>
              </a:xfrm>
              <a:solidFill>
                <a:srgbClr val="9BBB59"/>
              </a:solidFill>
            </p:grpSpPr>
            <p:sp>
              <p:nvSpPr>
                <p:cNvPr id="350" name="Rectangle 349"/>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1" name="Rectangle 350"/>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2" name="Rectangle 351"/>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3" name="Rectangle 352"/>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4" name="Rectangle 353"/>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5" name="Rectangle 354"/>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6" name="Rectangle 355"/>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7" name="Rectangle 356"/>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58" name="Rectangle 357"/>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299" name="Group 298"/>
              <p:cNvGrpSpPr/>
              <p:nvPr/>
            </p:nvGrpSpPr>
            <p:grpSpPr>
              <a:xfrm>
                <a:off x="6096000" y="2667000"/>
                <a:ext cx="381000" cy="685800"/>
                <a:chOff x="7543800" y="3581400"/>
                <a:chExt cx="2362200" cy="685800"/>
              </a:xfrm>
              <a:solidFill>
                <a:srgbClr val="9BBB59"/>
              </a:solidFill>
            </p:grpSpPr>
            <p:sp>
              <p:nvSpPr>
                <p:cNvPr id="341" name="Rectangle 340"/>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2" name="Rectangle 341"/>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3" name="Rectangle 342"/>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4" name="Rectangle 343"/>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5" name="Rectangle 344"/>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6" name="Rectangle 345"/>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7" name="Rectangle 346"/>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8" name="Rectangle 347"/>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9" name="Rectangle 348"/>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0" name="Group 299"/>
              <p:cNvGrpSpPr/>
              <p:nvPr/>
            </p:nvGrpSpPr>
            <p:grpSpPr>
              <a:xfrm>
                <a:off x="4953000" y="1981200"/>
                <a:ext cx="381000" cy="685800"/>
                <a:chOff x="7543800" y="3581400"/>
                <a:chExt cx="2362200" cy="685800"/>
              </a:xfrm>
              <a:solidFill>
                <a:srgbClr val="9BBB59"/>
              </a:solidFill>
            </p:grpSpPr>
            <p:sp>
              <p:nvSpPr>
                <p:cNvPr id="332" name="Rectangle 331"/>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3" name="Rectangle 332"/>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4" name="Rectangle 333"/>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5" name="Rectangle 334"/>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6" name="Rectangle 335"/>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7" name="Rectangle 336"/>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8" name="Rectangle 337"/>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9" name="Rectangle 338"/>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40" name="Rectangle 339"/>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1" name="Group 300"/>
              <p:cNvGrpSpPr/>
              <p:nvPr/>
            </p:nvGrpSpPr>
            <p:grpSpPr>
              <a:xfrm>
                <a:off x="5334000" y="1981200"/>
                <a:ext cx="381000" cy="685800"/>
                <a:chOff x="7543800" y="3581400"/>
                <a:chExt cx="2362200" cy="685800"/>
              </a:xfrm>
              <a:solidFill>
                <a:srgbClr val="9BBB59"/>
              </a:solidFill>
            </p:grpSpPr>
            <p:sp>
              <p:nvSpPr>
                <p:cNvPr id="323" name="Rectangle 322"/>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4" name="Rectangle 323"/>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5" name="Rectangle 324"/>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6" name="Rectangle 325"/>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7" name="Rectangle 326"/>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8" name="Rectangle 327"/>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9" name="Rectangle 328"/>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0" name="Rectangle 329"/>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31" name="Rectangle 330"/>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2" name="Group 301"/>
              <p:cNvGrpSpPr/>
              <p:nvPr/>
            </p:nvGrpSpPr>
            <p:grpSpPr>
              <a:xfrm>
                <a:off x="5715000" y="1981200"/>
                <a:ext cx="381000" cy="685800"/>
                <a:chOff x="7543800" y="3581400"/>
                <a:chExt cx="2362200" cy="685800"/>
              </a:xfrm>
              <a:solidFill>
                <a:srgbClr val="9BBB59"/>
              </a:solidFill>
            </p:grpSpPr>
            <p:sp>
              <p:nvSpPr>
                <p:cNvPr id="314" name="Rectangle 313"/>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5" name="Rectangle 314"/>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6" name="Rectangle 315"/>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7" name="Rectangle 316"/>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8" name="Rectangle 317"/>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9" name="Rectangle 318"/>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0" name="Rectangle 319"/>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1" name="Rectangle 320"/>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22" name="Rectangle 321"/>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grpSp>
            <p:nvGrpSpPr>
              <p:cNvPr id="303" name="Group 302"/>
              <p:cNvGrpSpPr/>
              <p:nvPr/>
            </p:nvGrpSpPr>
            <p:grpSpPr>
              <a:xfrm>
                <a:off x="6096000" y="1981200"/>
                <a:ext cx="381000" cy="685800"/>
                <a:chOff x="7543800" y="3581400"/>
                <a:chExt cx="2362200" cy="685800"/>
              </a:xfrm>
              <a:solidFill>
                <a:srgbClr val="9BBB59"/>
              </a:solidFill>
            </p:grpSpPr>
            <p:sp>
              <p:nvSpPr>
                <p:cNvPr id="305" name="Rectangle 304"/>
                <p:cNvSpPr/>
                <p:nvPr/>
              </p:nvSpPr>
              <p:spPr>
                <a:xfrm>
                  <a:off x="7543800" y="3581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6" name="Rectangle 305"/>
                <p:cNvSpPr/>
                <p:nvPr/>
              </p:nvSpPr>
              <p:spPr>
                <a:xfrm>
                  <a:off x="7543800" y="3657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7" name="Rectangle 306"/>
                <p:cNvSpPr/>
                <p:nvPr/>
              </p:nvSpPr>
              <p:spPr>
                <a:xfrm>
                  <a:off x="7543800" y="3733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8" name="Rectangle 307"/>
                <p:cNvSpPr/>
                <p:nvPr/>
              </p:nvSpPr>
              <p:spPr>
                <a:xfrm>
                  <a:off x="7543800" y="3810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09" name="Rectangle 308"/>
                <p:cNvSpPr/>
                <p:nvPr/>
              </p:nvSpPr>
              <p:spPr>
                <a:xfrm>
                  <a:off x="7543800" y="38862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0" name="Rectangle 309"/>
                <p:cNvSpPr/>
                <p:nvPr/>
              </p:nvSpPr>
              <p:spPr>
                <a:xfrm>
                  <a:off x="7543800" y="39624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1" name="Rectangle 310"/>
                <p:cNvSpPr/>
                <p:nvPr/>
              </p:nvSpPr>
              <p:spPr>
                <a:xfrm>
                  <a:off x="7543800" y="40386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2" name="Rectangle 311"/>
                <p:cNvSpPr/>
                <p:nvPr/>
              </p:nvSpPr>
              <p:spPr>
                <a:xfrm>
                  <a:off x="7543800" y="41148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sp>
              <p:nvSpPr>
                <p:cNvPr id="313" name="Rectangle 312"/>
                <p:cNvSpPr/>
                <p:nvPr/>
              </p:nvSpPr>
              <p:spPr>
                <a:xfrm>
                  <a:off x="7543800" y="4191000"/>
                  <a:ext cx="2362200" cy="76200"/>
                </a:xfrm>
                <a:prstGeom prst="rect">
                  <a:avLst/>
                </a:prstGeom>
                <a:grpFill/>
                <a:ln w="12700" cap="flat" cmpd="sng" algn="ctr">
                  <a:solidFill>
                    <a:sysClr val="windowText" lastClr="000000"/>
                  </a:solidFill>
                  <a:prstDash val="solid"/>
                  <a:round/>
                  <a:headEnd type="none" w="med" len="med"/>
                  <a:tailEnd type="none" w="med" len="med"/>
                </a:ln>
                <a:effectLst/>
              </p:spPr>
              <p:txBody>
                <a:bodyPr rtlCol="0" anchor="ctr"/>
                <a:lstStyle/>
                <a:p>
                  <a:pPr defTabSz="257175">
                    <a:defRPr/>
                  </a:pPr>
                  <a:endParaRPr lang="en-US" sz="1350" kern="0">
                    <a:solidFill>
                      <a:prstClr val="black"/>
                    </a:solidFill>
                    <a:latin typeface="Calibri"/>
                  </a:endParaRPr>
                </a:p>
              </p:txBody>
            </p:sp>
          </p:grpSp>
          <p:sp>
            <p:nvSpPr>
              <p:cNvPr id="304" name="TextBox 303"/>
              <p:cNvSpPr txBox="1"/>
              <p:nvPr/>
            </p:nvSpPr>
            <p:spPr>
              <a:xfrm>
                <a:off x="5181600" y="3619659"/>
                <a:ext cx="1066800" cy="435654"/>
              </a:xfrm>
              <a:prstGeom prst="rect">
                <a:avLst/>
              </a:prstGeom>
              <a:noFill/>
            </p:spPr>
            <p:txBody>
              <a:bodyPr wrap="square" rtlCol="0">
                <a:spAutoFit/>
              </a:bodyPr>
              <a:lstStyle/>
              <a:p>
                <a:pPr defTabSz="257175">
                  <a:defRPr/>
                </a:pPr>
                <a:r>
                  <a:rPr lang="en-US" kern="0" dirty="0">
                    <a:solidFill>
                      <a:prstClr val="black"/>
                    </a:solidFill>
                    <a:effectLst>
                      <a:glow rad="228600">
                        <a:prstClr val="white">
                          <a:alpha val="75000"/>
                        </a:prstClr>
                      </a:glow>
                    </a:effectLst>
                    <a:latin typeface="Calibri"/>
                  </a:rPr>
                  <a:t>Bytes</a:t>
                </a:r>
              </a:p>
            </p:txBody>
          </p:sp>
        </p:grpSp>
        <p:grpSp>
          <p:nvGrpSpPr>
            <p:cNvPr id="485" name="Group 484"/>
            <p:cNvGrpSpPr/>
            <p:nvPr/>
          </p:nvGrpSpPr>
          <p:grpSpPr>
            <a:xfrm>
              <a:off x="6332729" y="3681834"/>
              <a:ext cx="2122531" cy="3395925"/>
              <a:chOff x="3087409" y="1962712"/>
              <a:chExt cx="2122531" cy="4527898"/>
            </a:xfrm>
          </p:grpSpPr>
          <p:grpSp>
            <p:nvGrpSpPr>
              <p:cNvPr id="486" name="Group 485"/>
              <p:cNvGrpSpPr/>
              <p:nvPr/>
            </p:nvGrpSpPr>
            <p:grpSpPr>
              <a:xfrm>
                <a:off x="3429000" y="1962712"/>
                <a:ext cx="1374540" cy="3085225"/>
                <a:chOff x="3429000" y="1962712"/>
                <a:chExt cx="1374540" cy="3085225"/>
              </a:xfrm>
            </p:grpSpPr>
            <p:cxnSp>
              <p:nvCxnSpPr>
                <p:cNvPr id="490" name="Straight Arrow Connector 489"/>
                <p:cNvCxnSpPr/>
                <p:nvPr/>
              </p:nvCxnSpPr>
              <p:spPr>
                <a:xfrm>
                  <a:off x="3429000" y="2514600"/>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cxnSp>
              <p:nvCxnSpPr>
                <p:cNvPr id="491" name="Straight Arrow Connector 490"/>
                <p:cNvCxnSpPr>
                  <a:cxnSpLocks/>
                </p:cNvCxnSpPr>
                <p:nvPr/>
              </p:nvCxnSpPr>
              <p:spPr>
                <a:xfrm>
                  <a:off x="3431940" y="3478404"/>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cxnSp>
              <p:nvCxnSpPr>
                <p:cNvPr id="492" name="Straight Arrow Connector 491"/>
                <p:cNvCxnSpPr/>
                <p:nvPr/>
              </p:nvCxnSpPr>
              <p:spPr>
                <a:xfrm>
                  <a:off x="3429000" y="4535269"/>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cxnSp>
              <p:nvCxnSpPr>
                <p:cNvPr id="493" name="Straight Arrow Connector 492"/>
                <p:cNvCxnSpPr/>
                <p:nvPr/>
              </p:nvCxnSpPr>
              <p:spPr>
                <a:xfrm rot="10800000">
                  <a:off x="3429000" y="4725988"/>
                  <a:ext cx="1371600" cy="1588"/>
                </a:xfrm>
                <a:prstGeom prst="straightConnector1">
                  <a:avLst/>
                </a:prstGeom>
                <a:noFill/>
                <a:ln w="12700" cap="flat" cmpd="sng" algn="ctr">
                  <a:solidFill>
                    <a:srgbClr val="000000"/>
                  </a:solidFill>
                  <a:prstDash val="solid"/>
                  <a:round/>
                  <a:headEnd type="none" w="med" len="med"/>
                  <a:tailEnd type="triangle" w="lg" len="lg"/>
                </a:ln>
                <a:effectLst/>
              </p:spPr>
            </p:cxnSp>
            <p:sp>
              <p:nvSpPr>
                <p:cNvPr id="494" name="TextBox 493"/>
                <p:cNvSpPr txBox="1"/>
                <p:nvPr/>
              </p:nvSpPr>
              <p:spPr>
                <a:xfrm>
                  <a:off x="3513882" y="1962712"/>
                  <a:ext cx="969586" cy="599024"/>
                </a:xfrm>
                <a:prstGeom prst="rect">
                  <a:avLst/>
                </a:prstGeom>
                <a:noFill/>
              </p:spPr>
              <p:txBody>
                <a:bodyPr wrap="none" rtlCol="0">
                  <a:spAutoFit/>
                </a:bodyPr>
                <a:lstStyle/>
                <a:p>
                  <a:pPr defTabSz="257175">
                    <a:defRPr/>
                  </a:pPr>
                  <a:r>
                    <a:rPr lang="en-US" sz="1350" kern="0" dirty="0">
                      <a:solidFill>
                        <a:prstClr val="black"/>
                      </a:solidFill>
                      <a:latin typeface="Calibri"/>
                    </a:rPr>
                    <a:t>Enable?</a:t>
                  </a:r>
                </a:p>
                <a:p>
                  <a:pPr defTabSz="257175">
                    <a:defRPr/>
                  </a:pPr>
                  <a:r>
                    <a:rPr lang="en-US" sz="1350" kern="0" dirty="0">
                      <a:solidFill>
                        <a:prstClr val="black"/>
                      </a:solidFill>
                      <a:latin typeface="Calibri"/>
                    </a:rPr>
                    <a:t>Read/Write</a:t>
                  </a:r>
                </a:p>
              </p:txBody>
            </p:sp>
            <p:sp>
              <p:nvSpPr>
                <p:cNvPr id="495" name="TextBox 494"/>
                <p:cNvSpPr txBox="1"/>
                <p:nvPr/>
              </p:nvSpPr>
              <p:spPr>
                <a:xfrm>
                  <a:off x="3676728" y="3177621"/>
                  <a:ext cx="721093" cy="353969"/>
                </a:xfrm>
                <a:prstGeom prst="rect">
                  <a:avLst/>
                </a:prstGeom>
                <a:noFill/>
              </p:spPr>
              <p:txBody>
                <a:bodyPr wrap="none" rtlCol="0">
                  <a:spAutoFit/>
                </a:bodyPr>
                <a:lstStyle/>
                <a:p>
                  <a:pPr defTabSz="257175">
                    <a:defRPr/>
                  </a:pPr>
                  <a:r>
                    <a:rPr lang="en-US" sz="1350" kern="0" dirty="0">
                      <a:solidFill>
                        <a:prstClr val="black"/>
                      </a:solidFill>
                      <a:latin typeface="Calibri"/>
                    </a:rPr>
                    <a:t>Address</a:t>
                  </a:r>
                </a:p>
              </p:txBody>
            </p:sp>
            <p:sp>
              <p:nvSpPr>
                <p:cNvPr id="496" name="TextBox 495"/>
                <p:cNvSpPr txBox="1"/>
                <p:nvPr/>
              </p:nvSpPr>
              <p:spPr>
                <a:xfrm>
                  <a:off x="3635080" y="4256261"/>
                  <a:ext cx="936919" cy="353969"/>
                </a:xfrm>
                <a:prstGeom prst="rect">
                  <a:avLst/>
                </a:prstGeom>
                <a:noFill/>
              </p:spPr>
              <p:txBody>
                <a:bodyPr wrap="square" rtlCol="0">
                  <a:spAutoFit/>
                </a:bodyPr>
                <a:lstStyle/>
                <a:p>
                  <a:pPr defTabSz="257175">
                    <a:defRPr/>
                  </a:pPr>
                  <a:r>
                    <a:rPr lang="en-US" sz="1350" kern="0" dirty="0">
                      <a:solidFill>
                        <a:prstClr val="black"/>
                      </a:solidFill>
                      <a:latin typeface="Calibri"/>
                    </a:rPr>
                    <a:t>Write Data</a:t>
                  </a:r>
                </a:p>
              </p:txBody>
            </p:sp>
            <p:sp>
              <p:nvSpPr>
                <p:cNvPr id="497" name="TextBox 496"/>
                <p:cNvSpPr txBox="1"/>
                <p:nvPr/>
              </p:nvSpPr>
              <p:spPr>
                <a:xfrm>
                  <a:off x="3681872" y="4693968"/>
                  <a:ext cx="877292" cy="353969"/>
                </a:xfrm>
                <a:prstGeom prst="rect">
                  <a:avLst/>
                </a:prstGeom>
                <a:noFill/>
              </p:spPr>
              <p:txBody>
                <a:bodyPr wrap="square" rtlCol="0">
                  <a:spAutoFit/>
                </a:bodyPr>
                <a:lstStyle/>
                <a:p>
                  <a:pPr defTabSz="257175">
                    <a:defRPr/>
                  </a:pPr>
                  <a:r>
                    <a:rPr lang="en-US" sz="1350" kern="0" dirty="0">
                      <a:solidFill>
                        <a:prstClr val="black"/>
                      </a:solidFill>
                      <a:latin typeface="Calibri"/>
                    </a:rPr>
                    <a:t>Read Data</a:t>
                  </a:r>
                </a:p>
              </p:txBody>
            </p:sp>
          </p:grpSp>
          <p:grpSp>
            <p:nvGrpSpPr>
              <p:cNvPr id="487" name="Group 486"/>
              <p:cNvGrpSpPr/>
              <p:nvPr/>
            </p:nvGrpSpPr>
            <p:grpSpPr>
              <a:xfrm>
                <a:off x="3087409" y="5746591"/>
                <a:ext cx="2122531" cy="744019"/>
                <a:chOff x="3163609" y="5822791"/>
                <a:chExt cx="2122531" cy="744019"/>
              </a:xfrm>
            </p:grpSpPr>
            <p:sp>
              <p:nvSpPr>
                <p:cNvPr id="488" name="Left Brace 487"/>
                <p:cNvSpPr/>
                <p:nvPr/>
              </p:nvSpPr>
              <p:spPr>
                <a:xfrm rot="16200000">
                  <a:off x="3988672" y="5441791"/>
                  <a:ext cx="381000" cy="1143000"/>
                </a:xfrm>
                <a:prstGeom prst="leftBrace">
                  <a:avLst/>
                </a:prstGeom>
                <a:noFill/>
                <a:ln w="25400" cap="flat" cmpd="sng" algn="ctr">
                  <a:solidFill>
                    <a:srgbClr val="000000"/>
                  </a:solidFill>
                  <a:prstDash val="solid"/>
                </a:ln>
                <a:effectLst/>
              </p:spPr>
              <p:txBody>
                <a:bodyPr rtlCol="0" anchor="ctr"/>
                <a:lstStyle/>
                <a:p>
                  <a:pPr defTabSz="257175">
                    <a:defRPr/>
                  </a:pPr>
                  <a:endParaRPr lang="en-US" sz="1350" kern="0">
                    <a:solidFill>
                      <a:prstClr val="black"/>
                    </a:solidFill>
                    <a:latin typeface="Calibri"/>
                  </a:endParaRPr>
                </a:p>
              </p:txBody>
            </p:sp>
            <p:sp>
              <p:nvSpPr>
                <p:cNvPr id="489" name="TextBox 488"/>
                <p:cNvSpPr txBox="1"/>
                <p:nvPr/>
              </p:nvSpPr>
              <p:spPr>
                <a:xfrm>
                  <a:off x="3163609" y="6212841"/>
                  <a:ext cx="2122531" cy="353969"/>
                </a:xfrm>
                <a:prstGeom prst="rect">
                  <a:avLst/>
                </a:prstGeom>
                <a:noFill/>
              </p:spPr>
              <p:txBody>
                <a:bodyPr wrap="none" rtlCol="0">
                  <a:spAutoFit/>
                </a:bodyPr>
                <a:lstStyle/>
                <a:p>
                  <a:pPr defTabSz="257175">
                    <a:defRPr/>
                  </a:pPr>
                  <a:r>
                    <a:rPr lang="en-US" sz="1350" kern="0">
                      <a:solidFill>
                        <a:prstClr val="black"/>
                      </a:solidFill>
                      <a:latin typeface="Calibri"/>
                    </a:rPr>
                    <a:t>Processor-Memory Interface</a:t>
                  </a:r>
                </a:p>
              </p:txBody>
            </p:sp>
          </p:grpSp>
        </p:grpSp>
        <p:grpSp>
          <p:nvGrpSpPr>
            <p:cNvPr id="498" name="Group 497"/>
            <p:cNvGrpSpPr/>
            <p:nvPr/>
          </p:nvGrpSpPr>
          <p:grpSpPr>
            <a:xfrm>
              <a:off x="9528762" y="6519757"/>
              <a:ext cx="1741303" cy="509068"/>
              <a:chOff x="6283442" y="5791200"/>
              <a:chExt cx="1741303" cy="678755"/>
            </a:xfrm>
          </p:grpSpPr>
          <p:sp>
            <p:nvSpPr>
              <p:cNvPr id="499" name="Left Brace 498"/>
              <p:cNvSpPr/>
              <p:nvPr/>
            </p:nvSpPr>
            <p:spPr>
              <a:xfrm rot="16200000">
                <a:off x="6934200" y="5410200"/>
                <a:ext cx="381000" cy="1143000"/>
              </a:xfrm>
              <a:prstGeom prst="leftBrace">
                <a:avLst/>
              </a:prstGeom>
              <a:noFill/>
              <a:ln w="25400" cap="flat" cmpd="sng" algn="ctr">
                <a:solidFill>
                  <a:srgbClr val="000000"/>
                </a:solidFill>
                <a:prstDash val="solid"/>
              </a:ln>
              <a:effectLst/>
            </p:spPr>
            <p:txBody>
              <a:bodyPr rtlCol="0" anchor="ctr"/>
              <a:lstStyle/>
              <a:p>
                <a:pPr defTabSz="257175">
                  <a:defRPr/>
                </a:pPr>
                <a:endParaRPr lang="en-US" sz="1350" kern="0">
                  <a:solidFill>
                    <a:prstClr val="black"/>
                  </a:solidFill>
                  <a:latin typeface="Calibri"/>
                </a:endParaRPr>
              </a:p>
            </p:txBody>
          </p:sp>
          <p:sp>
            <p:nvSpPr>
              <p:cNvPr id="500" name="TextBox 499"/>
              <p:cNvSpPr txBox="1"/>
              <p:nvPr/>
            </p:nvSpPr>
            <p:spPr>
              <a:xfrm>
                <a:off x="6283442" y="6115987"/>
                <a:ext cx="1741303" cy="353968"/>
              </a:xfrm>
              <a:prstGeom prst="rect">
                <a:avLst/>
              </a:prstGeom>
              <a:noFill/>
            </p:spPr>
            <p:txBody>
              <a:bodyPr wrap="none" rtlCol="0">
                <a:spAutoFit/>
              </a:bodyPr>
              <a:lstStyle/>
              <a:p>
                <a:pPr defTabSz="257175">
                  <a:defRPr/>
                </a:pPr>
                <a:r>
                  <a:rPr lang="en-US" sz="1350" kern="0" dirty="0">
                    <a:solidFill>
                      <a:prstClr val="black"/>
                    </a:solidFill>
                    <a:latin typeface="Calibri"/>
                  </a:rPr>
                  <a:t>I/O-Memory Interfaces</a:t>
                </a:r>
              </a:p>
            </p:txBody>
          </p:sp>
        </p:grpSp>
        <p:sp>
          <p:nvSpPr>
            <p:cNvPr id="501" name="Rectangle 500"/>
            <p:cNvSpPr/>
            <p:nvPr/>
          </p:nvSpPr>
          <p:spPr>
            <a:xfrm>
              <a:off x="8210908" y="4161039"/>
              <a:ext cx="1517017" cy="568836"/>
            </a:xfrm>
            <a:prstGeom prst="rect">
              <a:avLst/>
            </a:prstGeom>
            <a:solidFill>
              <a:srgbClr val="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defTabSz="257175">
                <a:defRPr/>
              </a:pPr>
              <a:r>
                <a:rPr lang="en-US" sz="1350" kern="0">
                  <a:solidFill>
                    <a:prstClr val="black"/>
                  </a:solidFill>
                  <a:latin typeface="Calibri"/>
                </a:rPr>
                <a:t>Program</a:t>
              </a:r>
            </a:p>
          </p:txBody>
        </p:sp>
        <p:sp>
          <p:nvSpPr>
            <p:cNvPr id="502" name="Rectangle 501"/>
            <p:cNvSpPr/>
            <p:nvPr/>
          </p:nvSpPr>
          <p:spPr>
            <a:xfrm>
              <a:off x="8186910" y="5525456"/>
              <a:ext cx="1517017" cy="568836"/>
            </a:xfrm>
            <a:prstGeom prst="rect">
              <a:avLst/>
            </a:prstGeom>
            <a:solidFill>
              <a:srgbClr val="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defTabSz="257175">
                <a:defRPr/>
              </a:pPr>
              <a:r>
                <a:rPr lang="en-US" sz="1350" kern="0">
                  <a:solidFill>
                    <a:prstClr val="black"/>
                  </a:solidFill>
                  <a:latin typeface="Calibri"/>
                </a:rPr>
                <a:t>Data</a:t>
              </a:r>
            </a:p>
          </p:txBody>
        </p:sp>
      </p:grpSp>
      <p:sp>
        <p:nvSpPr>
          <p:cNvPr id="3" name="Slide Number Placeholder 2">
            <a:extLst>
              <a:ext uri="{FF2B5EF4-FFF2-40B4-BE49-F238E27FC236}">
                <a16:creationId xmlns:a16="http://schemas.microsoft.com/office/drawing/2014/main" id="{588A895D-C66A-4046-94CD-222A9144A6E9}"/>
              </a:ext>
            </a:extLst>
          </p:cNvPr>
          <p:cNvSpPr>
            <a:spLocks noGrp="1"/>
          </p:cNvSpPr>
          <p:nvPr>
            <p:ph type="sldNum" sz="quarter" idx="10"/>
          </p:nvPr>
        </p:nvSpPr>
        <p:spPr/>
        <p:txBody>
          <a:bodyPr/>
          <a:lstStyle/>
          <a:p>
            <a:fld id="{2D011864-6A66-40DB-AE45-3F49E206A411}" type="slidenum">
              <a:rPr lang="en-US" smtClean="0"/>
              <a:t>7</a:t>
            </a:fld>
            <a:endParaRPr lang="en-US"/>
          </a:p>
        </p:txBody>
      </p:sp>
    </p:spTree>
    <p:extLst>
      <p:ext uri="{BB962C8B-B14F-4D97-AF65-F5344CB8AC3E}">
        <p14:creationId xmlns:p14="http://schemas.microsoft.com/office/powerpoint/2010/main" val="428532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6"/>
          <p:cNvPicPr preferRelativeResize="0"/>
          <p:nvPr/>
        </p:nvPicPr>
        <p:blipFill>
          <a:blip r:embed="rId3">
            <a:alphaModFix/>
          </a:blip>
          <a:stretch>
            <a:fillRect/>
          </a:stretch>
        </p:blipFill>
        <p:spPr>
          <a:xfrm>
            <a:off x="4642575" y="3957925"/>
            <a:ext cx="4501429" cy="2584474"/>
          </a:xfrm>
          <a:prstGeom prst="rect">
            <a:avLst/>
          </a:prstGeom>
          <a:noFill/>
          <a:ln>
            <a:noFill/>
          </a:ln>
        </p:spPr>
      </p:pic>
      <p:cxnSp>
        <p:nvCxnSpPr>
          <p:cNvPr id="255" name="Google Shape;255;p26"/>
          <p:cNvCxnSpPr/>
          <p:nvPr/>
        </p:nvCxnSpPr>
        <p:spPr>
          <a:xfrm rot="10800000">
            <a:off x="6375" y="3530425"/>
            <a:ext cx="8118300" cy="650700"/>
          </a:xfrm>
          <a:prstGeom prst="straightConnector1">
            <a:avLst/>
          </a:prstGeom>
          <a:noFill/>
          <a:ln w="38100" cap="flat" cmpd="sng">
            <a:solidFill>
              <a:srgbClr val="FF0000"/>
            </a:solidFill>
            <a:prstDash val="solid"/>
            <a:round/>
            <a:headEnd type="none" w="med" len="med"/>
            <a:tailEnd type="none" w="med" len="med"/>
          </a:ln>
        </p:spPr>
      </p:cxnSp>
      <p:sp>
        <p:nvSpPr>
          <p:cNvPr id="256" name="Google Shape;256;p26"/>
          <p:cNvSpPr txBox="1">
            <a:spLocks noGrp="1"/>
          </p:cNvSpPr>
          <p:nvPr>
            <p:ph type="title"/>
          </p:nvPr>
        </p:nvSpPr>
        <p:spPr>
          <a:xfrm>
            <a:off x="457200" y="25779"/>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dirty="0"/>
              <a:t>RISCV</a:t>
            </a:r>
            <a:r>
              <a:rPr lang="en-US" sz="4400" b="0" i="0" u="none" strike="noStrike" cap="none" dirty="0">
                <a:solidFill>
                  <a:schemeClr val="accent1"/>
                </a:solidFill>
                <a:latin typeface="Calibri"/>
                <a:ea typeface="Calibri"/>
                <a:cs typeface="Calibri"/>
                <a:sym typeface="Calibri"/>
              </a:rPr>
              <a:t> -- How </a:t>
            </a:r>
            <a:r>
              <a:rPr lang="en-US" dirty="0"/>
              <a:t>Many </a:t>
            </a:r>
            <a:r>
              <a:rPr lang="en-US" sz="4400" b="0" i="0" u="none" strike="noStrike" cap="none" dirty="0">
                <a:solidFill>
                  <a:schemeClr val="accent1"/>
                </a:solidFill>
                <a:latin typeface="Calibri"/>
                <a:ea typeface="Calibri"/>
                <a:cs typeface="Calibri"/>
                <a:sym typeface="Calibri"/>
              </a:rPr>
              <a:t>Registers</a:t>
            </a:r>
            <a:r>
              <a:rPr lang="en-US" dirty="0"/>
              <a:t>?</a:t>
            </a:r>
            <a:endParaRPr sz="4400" b="0" i="0" u="none" strike="noStrike" cap="none" dirty="0">
              <a:solidFill>
                <a:schemeClr val="accent1"/>
              </a:solidFill>
              <a:latin typeface="Calibri"/>
              <a:ea typeface="Calibri"/>
              <a:cs typeface="Calibri"/>
              <a:sym typeface="Calibri"/>
            </a:endParaRPr>
          </a:p>
        </p:txBody>
      </p:sp>
      <p:sp>
        <p:nvSpPr>
          <p:cNvPr id="257" name="Google Shape;257;p26"/>
          <p:cNvSpPr txBox="1">
            <a:spLocks noGrp="1"/>
          </p:cNvSpPr>
          <p:nvPr>
            <p:ph type="body" idx="1"/>
          </p:nvPr>
        </p:nvSpPr>
        <p:spPr>
          <a:xfrm>
            <a:off x="457200" y="838200"/>
            <a:ext cx="8229600" cy="2516100"/>
          </a:xfrm>
          <a:prstGeom prst="rect">
            <a:avLst/>
          </a:prstGeom>
          <a:noFill/>
          <a:ln>
            <a:noFill/>
          </a:ln>
        </p:spPr>
        <p:txBody>
          <a:bodyPr spcFirstLastPara="1" wrap="square" lIns="91425" tIns="45700" rIns="91425" bIns="45700" anchor="t" anchorCtr="0">
            <a:noAutofit/>
          </a:bodyPr>
          <a:lstStyle/>
          <a:p>
            <a:pPr marL="342900" lvl="0" indent="-342900" algn="l" rtl="0">
              <a:spcBef>
                <a:spcPts val="640"/>
              </a:spcBef>
              <a:spcAft>
                <a:spcPts val="0"/>
              </a:spcAft>
              <a:buClr>
                <a:schemeClr val="dk1"/>
              </a:buClr>
              <a:buSzPts val="3200"/>
              <a:buFont typeface="Arial"/>
              <a:buChar char="•"/>
            </a:pPr>
            <a:r>
              <a:rPr lang="en-US"/>
              <a:t>Tradeoff between speed and availability</a:t>
            </a:r>
            <a:endParaRPr/>
          </a:p>
          <a:p>
            <a:pPr marL="742950" lvl="1" indent="-285750" algn="l" rtl="0">
              <a:spcBef>
                <a:spcPts val="560"/>
              </a:spcBef>
              <a:spcAft>
                <a:spcPts val="0"/>
              </a:spcAft>
              <a:buClr>
                <a:schemeClr val="dk1"/>
              </a:buClr>
              <a:buSzPts val="2800"/>
              <a:buFont typeface="Arial"/>
              <a:buChar char="–"/>
            </a:pPr>
            <a:r>
              <a:rPr lang="en-US"/>
              <a:t>more registers → can house more variables simultaneously; all registers are slower. </a:t>
            </a:r>
            <a:endParaRPr/>
          </a:p>
          <a:p>
            <a:pPr marL="342900" marR="0" lvl="0" indent="-342900" algn="l" rtl="0">
              <a:spcBef>
                <a:spcPts val="0"/>
              </a:spcBef>
              <a:spcAft>
                <a:spcPts val="0"/>
              </a:spcAft>
              <a:buClr>
                <a:schemeClr val="dk1"/>
              </a:buClr>
              <a:buSzPts val="3200"/>
              <a:buFont typeface="Arial"/>
              <a:buChar char="•"/>
            </a:pPr>
            <a:r>
              <a:rPr lang="en-US"/>
              <a:t>RISCV</a:t>
            </a:r>
            <a:r>
              <a:rPr lang="en-US" sz="3200" b="0" i="0" u="none" strike="noStrike" cap="none">
                <a:solidFill>
                  <a:schemeClr val="dk1"/>
                </a:solidFill>
                <a:latin typeface="Calibri"/>
                <a:ea typeface="Calibri"/>
                <a:cs typeface="Calibri"/>
                <a:sym typeface="Calibri"/>
              </a:rPr>
              <a:t> has 32 registers (</a:t>
            </a:r>
            <a:r>
              <a:rPr lang="en-US"/>
              <a:t>x</a:t>
            </a:r>
            <a:r>
              <a:rPr lang="en-US" sz="3200" b="0" i="0" u="none" strike="noStrike" cap="none">
                <a:solidFill>
                  <a:schemeClr val="dk1"/>
                </a:solidFill>
                <a:latin typeface="Calibri"/>
                <a:ea typeface="Calibri"/>
                <a:cs typeface="Calibri"/>
                <a:sym typeface="Calibri"/>
              </a:rPr>
              <a:t>0-</a:t>
            </a:r>
            <a:r>
              <a:rPr lang="en-US"/>
              <a:t>x</a:t>
            </a:r>
            <a:r>
              <a:rPr lang="en-US" sz="3200" b="0" i="0" u="none" strike="noStrike" cap="none">
                <a:solidFill>
                  <a:schemeClr val="dk1"/>
                </a:solidFill>
                <a:latin typeface="Calibri"/>
                <a:ea typeface="Calibri"/>
                <a:cs typeface="Calibri"/>
                <a:sym typeface="Calibri"/>
              </a:rPr>
              <a:t>31)</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Each register is 32 bits wide and holds a </a:t>
            </a:r>
            <a:r>
              <a:rPr lang="en-US" sz="2800" b="0" i="0" u="none" strike="noStrike" cap="none">
                <a:solidFill>
                  <a:srgbClr val="FF0000"/>
                </a:solidFill>
                <a:latin typeface="Calibri"/>
                <a:ea typeface="Calibri"/>
                <a:cs typeface="Calibri"/>
                <a:sym typeface="Calibri"/>
              </a:rPr>
              <a:t>word</a:t>
            </a:r>
            <a:endParaRPr/>
          </a:p>
        </p:txBody>
      </p:sp>
      <p:sp>
        <p:nvSpPr>
          <p:cNvPr id="258" name="Google Shape;25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6/27/2016</a:t>
            </a:r>
            <a:endParaRPr sz="1200">
              <a:solidFill>
                <a:srgbClr val="888888"/>
              </a:solidFill>
              <a:latin typeface="Calibri"/>
              <a:ea typeface="Calibri"/>
              <a:cs typeface="Calibri"/>
              <a:sym typeface="Calibri"/>
            </a:endParaRPr>
          </a:p>
        </p:txBody>
      </p:sp>
      <p:sp>
        <p:nvSpPr>
          <p:cNvPr id="259" name="Google Shape;259;p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260" name="Google Shape;26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8</a:t>
            </a:fld>
            <a:endParaRPr sz="1200">
              <a:solidFill>
                <a:srgbClr val="888888"/>
              </a:solidFill>
              <a:latin typeface="Calibri"/>
              <a:ea typeface="Calibri"/>
              <a:cs typeface="Calibri"/>
              <a:sym typeface="Calibri"/>
            </a:endParaRPr>
          </a:p>
        </p:txBody>
      </p:sp>
      <p:cxnSp>
        <p:nvCxnSpPr>
          <p:cNvPr id="261" name="Google Shape;261;p26"/>
          <p:cNvCxnSpPr/>
          <p:nvPr/>
        </p:nvCxnSpPr>
        <p:spPr>
          <a:xfrm rot="10800000" flipH="1">
            <a:off x="4700" y="4818050"/>
            <a:ext cx="8132100" cy="1965300"/>
          </a:xfrm>
          <a:prstGeom prst="straightConnector1">
            <a:avLst/>
          </a:prstGeom>
          <a:noFill/>
          <a:ln w="38100" cap="flat" cmpd="sng">
            <a:solidFill>
              <a:srgbClr val="FF0000"/>
            </a:solidFill>
            <a:prstDash val="solid"/>
            <a:round/>
            <a:headEnd type="none" w="med" len="med"/>
            <a:tailEnd type="none" w="med" len="med"/>
          </a:ln>
        </p:spPr>
      </p:cxnSp>
      <p:pic>
        <p:nvPicPr>
          <p:cNvPr id="262" name="Google Shape;262;p26"/>
          <p:cNvPicPr preferRelativeResize="0"/>
          <p:nvPr/>
        </p:nvPicPr>
        <p:blipFill rotWithShape="1">
          <a:blip r:embed="rId4">
            <a:alphaModFix/>
          </a:blip>
          <a:srcRect r="21942"/>
          <a:stretch/>
        </p:blipFill>
        <p:spPr>
          <a:xfrm>
            <a:off x="-8425" y="3530425"/>
            <a:ext cx="3644101" cy="3326401"/>
          </a:xfrm>
          <a:prstGeom prst="rect">
            <a:avLst/>
          </a:prstGeom>
          <a:noFill/>
          <a:ln>
            <a:noFill/>
          </a:ln>
        </p:spPr>
      </p:pic>
      <p:sp>
        <p:nvSpPr>
          <p:cNvPr id="263" name="Google Shape;263;p26"/>
          <p:cNvSpPr/>
          <p:nvPr/>
        </p:nvSpPr>
        <p:spPr>
          <a:xfrm>
            <a:off x="4379273" y="3957930"/>
            <a:ext cx="4866900" cy="2584500"/>
          </a:xfrm>
          <a:prstGeom prst="rect">
            <a:avLst/>
          </a:prstGeom>
          <a:solidFill>
            <a:srgbClr val="00FF00">
              <a:alpha val="323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25025" y="3530425"/>
            <a:ext cx="3644100" cy="3326400"/>
          </a:xfrm>
          <a:prstGeom prst="rect">
            <a:avLst/>
          </a:prstGeom>
          <a:solidFill>
            <a:srgbClr val="00FF00">
              <a:alpha val="32310"/>
            </a:srgbClr>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26"/>
          <p:cNvCxnSpPr/>
          <p:nvPr/>
        </p:nvCxnSpPr>
        <p:spPr>
          <a:xfrm rot="10800000">
            <a:off x="3673050" y="3544225"/>
            <a:ext cx="5386800" cy="636900"/>
          </a:xfrm>
          <a:prstGeom prst="straightConnector1">
            <a:avLst/>
          </a:prstGeom>
          <a:noFill/>
          <a:ln w="38100" cap="flat" cmpd="sng">
            <a:solidFill>
              <a:srgbClr val="FF0000"/>
            </a:solidFill>
            <a:prstDash val="solid"/>
            <a:round/>
            <a:headEnd type="none" w="med" len="med"/>
            <a:tailEnd type="none" w="med" len="med"/>
          </a:ln>
        </p:spPr>
      </p:cxnSp>
      <p:cxnSp>
        <p:nvCxnSpPr>
          <p:cNvPr id="266" name="Google Shape;266;p26"/>
          <p:cNvCxnSpPr/>
          <p:nvPr/>
        </p:nvCxnSpPr>
        <p:spPr>
          <a:xfrm flipH="1">
            <a:off x="3657750" y="4831675"/>
            <a:ext cx="5402100" cy="2026200"/>
          </a:xfrm>
          <a:prstGeom prst="straightConnector1">
            <a:avLst/>
          </a:prstGeom>
          <a:noFill/>
          <a:ln w="38100" cap="flat" cmpd="sng">
            <a:solidFill>
              <a:srgbClr val="FF0000"/>
            </a:solidFill>
            <a:prstDash val="solid"/>
            <a:round/>
            <a:headEnd type="none" w="med" len="med"/>
            <a:tailEnd type="none" w="med" len="med"/>
          </a:ln>
        </p:spPr>
      </p:cxnSp>
      <p:sp>
        <p:nvSpPr>
          <p:cNvPr id="267" name="Google Shape;267;p26"/>
          <p:cNvSpPr/>
          <p:nvPr/>
        </p:nvSpPr>
        <p:spPr>
          <a:xfrm>
            <a:off x="8116800" y="4194650"/>
            <a:ext cx="945900" cy="629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2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custDataLst>
              <p:tags r:id="rId1"/>
            </p:custDataLst>
          </p:nvPr>
        </p:nvSpPr>
        <p:spPr>
          <a:ln/>
        </p:spPr>
        <p:txBody>
          <a:bodyPr/>
          <a:lstStyle/>
          <a:p>
            <a:pPr marL="119063" indent="-119063"/>
            <a:r>
              <a:rPr lang="en-US" dirty="0"/>
              <a:t>RISC V Integer Registers – 32 bits wide</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9</a:t>
            </a:fld>
            <a:endParaRPr lang="en-US"/>
          </a:p>
        </p:txBody>
      </p:sp>
      <p:pic>
        <p:nvPicPr>
          <p:cNvPr id="23" name="Picture 22">
            <a:extLst>
              <a:ext uri="{FF2B5EF4-FFF2-40B4-BE49-F238E27FC236}">
                <a16:creationId xmlns:a16="http://schemas.microsoft.com/office/drawing/2014/main" id="{47120CF7-1C0F-B549-81E8-3954909FDADB}"/>
              </a:ext>
            </a:extLst>
          </p:cNvPr>
          <p:cNvPicPr>
            <a:picLocks noChangeAspect="1"/>
          </p:cNvPicPr>
          <p:nvPr/>
        </p:nvPicPr>
        <p:blipFill>
          <a:blip r:embed="rId5"/>
          <a:stretch>
            <a:fillRect/>
          </a:stretch>
        </p:blipFill>
        <p:spPr>
          <a:xfrm>
            <a:off x="809443" y="1197678"/>
            <a:ext cx="7525113" cy="5559418"/>
          </a:xfrm>
          <a:prstGeom prst="rect">
            <a:avLst/>
          </a:prstGeom>
        </p:spPr>
      </p:pic>
    </p:spTree>
    <p:extLst>
      <p:ext uri="{BB962C8B-B14F-4D97-AF65-F5344CB8AC3E}">
        <p14:creationId xmlns:p14="http://schemas.microsoft.com/office/powerpoint/2010/main" val="188582885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9797</TotalTime>
  <Words>6233</Words>
  <Application>Microsoft Macintosh PowerPoint</Application>
  <PresentationFormat>On-screen Show (4:3)</PresentationFormat>
  <Paragraphs>1042</Paragraphs>
  <Slides>69</Slides>
  <Notes>54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69</vt:i4>
      </vt:variant>
    </vt:vector>
  </HeadingPairs>
  <TitlesOfParts>
    <vt:vector size="86" baseType="lpstr">
      <vt:lpstr>18 VAG Rounded Bold   07390</vt:lpstr>
      <vt:lpstr>Arial</vt:lpstr>
      <vt:lpstr>Arial Bold</vt:lpstr>
      <vt:lpstr>Arial Narrow</vt:lpstr>
      <vt:lpstr>Calibri</vt:lpstr>
      <vt:lpstr>Calibri Bold</vt:lpstr>
      <vt:lpstr>Cambria Math</vt:lpstr>
      <vt:lpstr>Courier</vt:lpstr>
      <vt:lpstr>Courier New</vt:lpstr>
      <vt:lpstr>Gill Sans</vt:lpstr>
      <vt:lpstr>Lucida Grande</vt:lpstr>
      <vt:lpstr>Roboto</vt:lpstr>
      <vt:lpstr>Roboto Regular</vt:lpstr>
      <vt:lpstr>Times</vt:lpstr>
      <vt:lpstr>Times New Roman</vt:lpstr>
      <vt:lpstr>Wingdings</vt:lpstr>
      <vt:lpstr>UWTheme-351-Au18</vt:lpstr>
      <vt:lpstr>Roadmap</vt:lpstr>
      <vt:lpstr>From Writing to Running</vt:lpstr>
      <vt:lpstr>Mainstream ISAs</vt:lpstr>
      <vt:lpstr>Complex/Reduced Instruction Set Computing</vt:lpstr>
      <vt:lpstr>RISC-V Architecture</vt:lpstr>
      <vt:lpstr>Registers -- Summary</vt:lpstr>
      <vt:lpstr>Aside: Registers are Inside the Processor</vt:lpstr>
      <vt:lpstr>RISCV -- How Many Registers?</vt:lpstr>
      <vt:lpstr>RISC V Integer Registers – 32 bits wide</vt:lpstr>
      <vt:lpstr> Memory   vs. Registers</vt:lpstr>
      <vt:lpstr>RISCV Registers</vt:lpstr>
      <vt:lpstr>C, Java variables vs. registers</vt:lpstr>
      <vt:lpstr>RISCV Agenda</vt:lpstr>
      <vt:lpstr>RISCV Instructions (1/2)</vt:lpstr>
      <vt:lpstr>RISCV Instructions (2/2)</vt:lpstr>
      <vt:lpstr>RISCV Instructions Example</vt:lpstr>
      <vt:lpstr>RISCV Instructions Example</vt:lpstr>
      <vt:lpstr>Assembly Instructions</vt:lpstr>
      <vt:lpstr>RISC V Assembly “Data Types”</vt:lpstr>
      <vt:lpstr>Three Basic Kinds of Instructions</vt:lpstr>
      <vt:lpstr>Operand types</vt:lpstr>
      <vt:lpstr>The Zero Register</vt:lpstr>
      <vt:lpstr>RISCV Agenda</vt:lpstr>
      <vt:lpstr>Immediates</vt:lpstr>
      <vt:lpstr>Immediates</vt:lpstr>
      <vt:lpstr>RISCV Agenda</vt:lpstr>
      <vt:lpstr>Data Transfer: Load from and Store to memory</vt:lpstr>
      <vt:lpstr>Memory Addresses are in Bytes</vt:lpstr>
      <vt:lpstr>Big Endian vs. Little Endian</vt:lpstr>
      <vt:lpstr>Great Idea #3: Principle of Locality / Memory Hierarchy</vt:lpstr>
      <vt:lpstr>Speed of Registers vs. Memory</vt:lpstr>
      <vt:lpstr>Load from Memory to Register</vt:lpstr>
      <vt:lpstr>Store from Register to Memory</vt:lpstr>
      <vt:lpstr>Loading and Storing Bytes</vt:lpstr>
      <vt:lpstr>RISCV Agenda</vt:lpstr>
      <vt:lpstr>Decision Making Instructions</vt:lpstr>
      <vt:lpstr>Types of Branches</vt:lpstr>
      <vt:lpstr>Breaking Down the If Else</vt:lpstr>
      <vt:lpstr>Breaking Down the If Else</vt:lpstr>
      <vt:lpstr>Branching on Conditions other than (Not) Equal </vt:lpstr>
      <vt:lpstr>Breaking Down the If Else</vt:lpstr>
      <vt:lpstr>Branching on Conditions other than (Not) Equal </vt:lpstr>
      <vt:lpstr>Breaking Down the If Else</vt:lpstr>
      <vt:lpstr>Example if Statement</vt:lpstr>
      <vt:lpstr>Example if-else Statement</vt:lpstr>
      <vt:lpstr>Magnitude Compares in RISC-V</vt:lpstr>
      <vt:lpstr>C Loop Mapped to RISC-V Assembly</vt:lpstr>
      <vt:lpstr>“And in Conclusion…”</vt:lpstr>
      <vt:lpstr>RISCV Agenda</vt:lpstr>
      <vt:lpstr>Comments in Assembly</vt:lpstr>
      <vt:lpstr>PowerPoint Presentation</vt:lpstr>
      <vt:lpstr>C to RISCV Practice</vt:lpstr>
      <vt:lpstr>C to RISCV Practice</vt:lpstr>
      <vt:lpstr>C to RISCV Practice</vt:lpstr>
      <vt:lpstr>C to RISCV Practice</vt:lpstr>
      <vt:lpstr>C to RISCV Practice</vt:lpstr>
      <vt:lpstr>RISCV Arithmetic Instructions</vt:lpstr>
      <vt:lpstr>RISCV Bitwise Instructions</vt:lpstr>
      <vt:lpstr>Shifting Instructions</vt:lpstr>
      <vt:lpstr>Shifting Instructions</vt:lpstr>
      <vt:lpstr>Shifting Instructions</vt:lpstr>
      <vt:lpstr>Shifting Instructions</vt:lpstr>
      <vt:lpstr>Shifting Instructions</vt:lpstr>
      <vt:lpstr>Shifting Instructions</vt:lpstr>
      <vt:lpstr>Switch Statement Example</vt:lpstr>
      <vt:lpstr>Jump Table Structure</vt:lpstr>
      <vt:lpstr>Jump Table Structure</vt:lpstr>
      <vt:lpstr>Jump Table</vt:lpstr>
      <vt:lpstr>Handling Fall-Through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 Programming III CSE 351 Autumn 2016</dc:title>
  <dc:creator>Justin Hsia</dc:creator>
  <cp:lastModifiedBy>Arrvindh Shriraman</cp:lastModifiedBy>
  <cp:revision>196</cp:revision>
  <cp:lastPrinted>2020-07-19T17:12:21Z</cp:lastPrinted>
  <dcterms:created xsi:type="dcterms:W3CDTF">2016-10-12T07:57:22Z</dcterms:created>
  <dcterms:modified xsi:type="dcterms:W3CDTF">2022-05-22T06:42:34Z</dcterms:modified>
</cp:coreProperties>
</file>