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4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4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48.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4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5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78"/>
  </p:notesMasterIdLst>
  <p:handoutMasterIdLst>
    <p:handoutMasterId r:id="rId79"/>
  </p:handoutMasterIdLst>
  <p:sldIdLst>
    <p:sldId id="710" r:id="rId2"/>
    <p:sldId id="258" r:id="rId3"/>
    <p:sldId id="711" r:id="rId4"/>
    <p:sldId id="718" r:id="rId5"/>
    <p:sldId id="259" r:id="rId6"/>
    <p:sldId id="261" r:id="rId7"/>
    <p:sldId id="339" r:id="rId8"/>
    <p:sldId id="262" r:id="rId9"/>
    <p:sldId id="269" r:id="rId10"/>
    <p:sldId id="1129" r:id="rId11"/>
    <p:sldId id="274" r:id="rId12"/>
    <p:sldId id="275" r:id="rId13"/>
    <p:sldId id="276" r:id="rId14"/>
    <p:sldId id="1131" r:id="rId15"/>
    <p:sldId id="283" r:id="rId16"/>
    <p:sldId id="287" r:id="rId17"/>
    <p:sldId id="288" r:id="rId18"/>
    <p:sldId id="297" r:id="rId19"/>
    <p:sldId id="298" r:id="rId20"/>
    <p:sldId id="299" r:id="rId21"/>
    <p:sldId id="300" r:id="rId22"/>
    <p:sldId id="307" r:id="rId23"/>
    <p:sldId id="308" r:id="rId24"/>
    <p:sldId id="317" r:id="rId25"/>
    <p:sldId id="319" r:id="rId26"/>
    <p:sldId id="712" r:id="rId27"/>
    <p:sldId id="365" r:id="rId28"/>
    <p:sldId id="453" r:id="rId29"/>
    <p:sldId id="372" r:id="rId30"/>
    <p:sldId id="373" r:id="rId31"/>
    <p:sldId id="374" r:id="rId32"/>
    <p:sldId id="378" r:id="rId33"/>
    <p:sldId id="379" r:id="rId34"/>
    <p:sldId id="380" r:id="rId35"/>
    <p:sldId id="381" r:id="rId36"/>
    <p:sldId id="382" r:id="rId37"/>
    <p:sldId id="383" r:id="rId38"/>
    <p:sldId id="384" r:id="rId39"/>
    <p:sldId id="385" r:id="rId40"/>
    <p:sldId id="459" r:id="rId41"/>
    <p:sldId id="402" r:id="rId42"/>
    <p:sldId id="386" r:id="rId43"/>
    <p:sldId id="713" r:id="rId44"/>
    <p:sldId id="714" r:id="rId45"/>
    <p:sldId id="312" r:id="rId46"/>
    <p:sldId id="715" r:id="rId47"/>
    <p:sldId id="315" r:id="rId48"/>
    <p:sldId id="460" r:id="rId49"/>
    <p:sldId id="330" r:id="rId50"/>
    <p:sldId id="716" r:id="rId51"/>
    <p:sldId id="294" r:id="rId52"/>
    <p:sldId id="331" r:id="rId53"/>
    <p:sldId id="295" r:id="rId54"/>
    <p:sldId id="296" r:id="rId55"/>
    <p:sldId id="309" r:id="rId56"/>
    <p:sldId id="310" r:id="rId57"/>
    <p:sldId id="457" r:id="rId58"/>
    <p:sldId id="411" r:id="rId59"/>
    <p:sldId id="461" r:id="rId60"/>
    <p:sldId id="396" r:id="rId61"/>
    <p:sldId id="422" r:id="rId62"/>
    <p:sldId id="397" r:id="rId63"/>
    <p:sldId id="398" r:id="rId64"/>
    <p:sldId id="399" r:id="rId65"/>
    <p:sldId id="400" r:id="rId66"/>
    <p:sldId id="401" r:id="rId67"/>
    <p:sldId id="420" r:id="rId68"/>
    <p:sldId id="421" r:id="rId69"/>
    <p:sldId id="1128" r:id="rId70"/>
    <p:sldId id="717" r:id="rId71"/>
    <p:sldId id="1124" r:id="rId72"/>
    <p:sldId id="1125" r:id="rId73"/>
    <p:sldId id="1126" r:id="rId74"/>
    <p:sldId id="286" r:id="rId75"/>
    <p:sldId id="719" r:id="rId76"/>
    <p:sldId id="113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999999"/>
    <a:srgbClr val="CCFFCC"/>
    <a:srgbClr val="F6F5BD"/>
    <a:srgbClr val="4B2A8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404" autoAdjust="0"/>
    <p:restoredTop sz="87551" autoAdjust="0"/>
  </p:normalViewPr>
  <p:slideViewPr>
    <p:cSldViewPr snapToGrid="0">
      <p:cViewPr>
        <p:scale>
          <a:sx n="80" d="100"/>
          <a:sy n="80" d="100"/>
        </p:scale>
        <p:origin x="696"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Footer Placeholder 3"/>
          <p:cNvSpPr>
            <a:spLocks noGrp="1"/>
          </p:cNvSpPr>
          <p:nvPr>
            <p:ph type="ftr" sz="quarter" idx="2"/>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2" tIns="45716" rIns="91432" bIns="45716" rtlCol="0" anchor="b"/>
          <a:lstStyle>
            <a:lvl1pPr algn="r">
              <a:defRPr sz="1200"/>
            </a:lvl1pPr>
          </a:lstStyle>
          <a:p>
            <a:fld id="{5D80D1D6-9C99-4B88-B633-761E07CC4F53}" type="slidenum">
              <a:rPr lang="en-US" smtClean="0"/>
              <a:t>‹#›</a:t>
            </a:fld>
            <a:endParaRPr lang="en-US"/>
          </a:p>
        </p:txBody>
      </p:sp>
    </p:spTree>
    <p:extLst>
      <p:ext uri="{BB962C8B-B14F-4D97-AF65-F5344CB8AC3E}">
        <p14:creationId xmlns:p14="http://schemas.microsoft.com/office/powerpoint/2010/main" val="43614500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2" tIns="45716" rIns="91432" bIns="45716" rtlCol="0" anchor="b"/>
          <a:lstStyle>
            <a:lvl1pPr algn="r">
              <a:defRPr sz="1200"/>
            </a:lvl1pPr>
          </a:lstStyle>
          <a:p>
            <a:fld id="{2BAD7538-8565-4F0B-97AA-24A06736E784}" type="slidenum">
              <a:rPr lang="en-US" smtClean="0"/>
              <a:t>‹#›</a:t>
            </a:fld>
            <a:endParaRPr lang="en-US"/>
          </a:p>
        </p:txBody>
      </p:sp>
    </p:spTree>
    <p:extLst>
      <p:ext uri="{BB962C8B-B14F-4D97-AF65-F5344CB8AC3E}">
        <p14:creationId xmlns:p14="http://schemas.microsoft.com/office/powerpoint/2010/main" val="398428747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9419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78f752e4_0_779: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545" name="Google Shape;545;g1e78f752e4_0_779:notes"/>
          <p:cNvSpPr txBox="1">
            <a:spLocks noGrp="1"/>
          </p:cNvSpPr>
          <p:nvPr>
            <p:ph type="body" idx="1"/>
          </p:nvPr>
        </p:nvSpPr>
        <p:spPr>
          <a:xfrm>
            <a:off x="550625" y="4559916"/>
            <a:ext cx="6303300" cy="43209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809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endParaRPr lang="en-US"/>
          </a:p>
        </p:txBody>
      </p:sp>
    </p:spTree>
    <p:extLst>
      <p:ext uri="{BB962C8B-B14F-4D97-AF65-F5344CB8AC3E}">
        <p14:creationId xmlns:p14="http://schemas.microsoft.com/office/powerpoint/2010/main" val="3953449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cab921fd5_0_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cab921fd5_0_1: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g3cab921fd5_0_1: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00521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3cab921fd5_0_10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3cab921fd5_0_10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1" name="Google Shape;791;g3cab921fd5_0_102: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3273186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3cab921fd5_0_1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3cab921fd5_0_121: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9" name="Google Shape;809;g3cab921fd5_0_121: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96918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cab921fd5_0_18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3cab921fd5_0_183: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3" name="Google Shape;913;g3cab921fd5_0_183: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628222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6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7" name="Google Shape;937;p6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02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3cab921fd5_0_219: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4" name="Google Shape;954;g3cab921fd5_0_2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90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3cab921fd5_0_287: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4" name="Google Shape;994;g3cab921fd5_0_28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6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3cab921fd5_0_39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3cab921fd5_0_394: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4" name="Google Shape;1104;g3cab921fd5_0_394: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185421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358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58: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2" name="Google Shape;1122;p5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419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3cab921fd5_0_5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3cab921fd5_0_513: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9" name="Google Shape;1239;g3cab921fd5_0_513: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3337113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3cab921fd5_0_54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3cab921fd5_0_544: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6" name="Google Shape;1286;g3cab921fd5_0_544: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2749211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31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518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to the </a:t>
            </a:r>
            <a:r>
              <a:rPr lang="en-GB" sz="1200" dirty="0" err="1"/>
              <a:t>callee</a:t>
            </a:r>
            <a:r>
              <a:rPr lang="en-GB" sz="1200" dirty="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back</a:t>
            </a:r>
          </a:p>
          <a:p>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29</a:t>
            </a:fld>
            <a:endParaRPr lang="en-US"/>
          </a:p>
        </p:txBody>
      </p:sp>
    </p:spTree>
    <p:extLst>
      <p:ext uri="{BB962C8B-B14F-4D97-AF65-F5344CB8AC3E}">
        <p14:creationId xmlns:p14="http://schemas.microsoft.com/office/powerpoint/2010/main" val="1194023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to the </a:t>
            </a:r>
            <a:r>
              <a:rPr lang="en-GB" sz="1200" dirty="0" err="1"/>
              <a:t>callee</a:t>
            </a:r>
            <a:r>
              <a:rPr lang="en-GB" sz="1200" dirty="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back</a:t>
            </a:r>
          </a:p>
          <a:p>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30</a:t>
            </a:fld>
            <a:endParaRPr lang="en-US"/>
          </a:p>
        </p:txBody>
      </p:sp>
    </p:spTree>
    <p:extLst>
      <p:ext uri="{BB962C8B-B14F-4D97-AF65-F5344CB8AC3E}">
        <p14:creationId xmlns:p14="http://schemas.microsoft.com/office/powerpoint/2010/main" val="281464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865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5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Exact ordering of saved registers is up to you (make sure you keep track, though!).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(actually don’t need to save argument registers)</a:t>
            </a:r>
            <a:endParaRPr/>
          </a:p>
        </p:txBody>
      </p:sp>
      <p:sp>
        <p:nvSpPr>
          <p:cNvPr id="819" name="Google Shape;819;p5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43</a:t>
            </a:fld>
            <a:endParaRPr sz="1300">
              <a:solidFill>
                <a:schemeClr val="dk1"/>
              </a:solidFill>
              <a:latin typeface="Calibri"/>
              <a:ea typeface="Calibri"/>
              <a:cs typeface="Calibri"/>
              <a:sym typeface="Calibri"/>
            </a:endParaRPr>
          </a:p>
        </p:txBody>
      </p:sp>
      <p:sp>
        <p:nvSpPr>
          <p:cNvPr id="820" name="Google Shape;820;p54: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821" name="Google Shape;821;p54: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822" name="Google Shape;822;p54: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1726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5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4" name="Google Shape;844;p5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16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236" name="Google Shape;236;p16: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0961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46</a:t>
            </a:fld>
            <a:endParaRPr lang="en-US"/>
          </a:p>
        </p:txBody>
      </p:sp>
    </p:spTree>
    <p:extLst>
      <p:ext uri="{BB962C8B-B14F-4D97-AF65-F5344CB8AC3E}">
        <p14:creationId xmlns:p14="http://schemas.microsoft.com/office/powerpoint/2010/main" val="1904659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47</a:t>
            </a:fld>
            <a:endParaRPr lang="en-US"/>
          </a:p>
        </p:txBody>
      </p:sp>
    </p:spTree>
    <p:extLst>
      <p:ext uri="{BB962C8B-B14F-4D97-AF65-F5344CB8AC3E}">
        <p14:creationId xmlns:p14="http://schemas.microsoft.com/office/powerpoint/2010/main" val="30908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765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Rectangle 2"/>
          <p:cNvSpPr>
            <a:spLocks noGrp="1" noRot="1" noChangeAspect="1" noChangeArrowheads="1"/>
          </p:cNvSpPr>
          <p:nvPr>
            <p:ph type="sldImg"/>
          </p:nvPr>
        </p:nvSpPr>
        <p:spPr bwMode="auto">
          <a:xfrm>
            <a:off x="1198563" y="596900"/>
            <a:ext cx="4638675" cy="3478213"/>
          </a:xfrm>
          <a:prstGeom prst="rect">
            <a:avLst/>
          </a:prstGeom>
          <a:solidFill>
            <a:srgbClr val="FFFFFF"/>
          </a:solidFill>
          <a:ln>
            <a:solidFill>
              <a:srgbClr val="000000"/>
            </a:solidFill>
            <a:miter lim="800000"/>
            <a:headEnd/>
            <a:tailEnd/>
          </a:ln>
        </p:spPr>
      </p:sp>
      <p:sp>
        <p:nvSpPr>
          <p:cNvPr id="2009091"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3732555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51: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82" name="Google Shape;782;p51: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Substitute the proper immediate for &lt;framesize-4&gt;.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Can order registers on stack however you want to, but must make sure to restore them properly.</a:t>
            </a:r>
            <a:endParaRPr sz="1200" b="0" i="0" u="none" strike="noStrike" cap="none">
              <a:solidFill>
                <a:schemeClr val="dk1"/>
              </a:solidFill>
              <a:latin typeface="Calibri"/>
              <a:ea typeface="Calibri"/>
              <a:cs typeface="Calibri"/>
              <a:sym typeface="Calibri"/>
            </a:endParaRPr>
          </a:p>
        </p:txBody>
      </p:sp>
      <p:sp>
        <p:nvSpPr>
          <p:cNvPr id="783" name="Google Shape;783;p51: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84" name="Google Shape;784;p51: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85" name="Google Shape;785;p51: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9730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4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708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0: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45" name="Google Shape;745;p60: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46" name="Google Shape;746;p60: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47" name="Google Shape;747;p60: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48" name="Google Shape;748;p60: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7296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62: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64" name="Google Shape;764;p62: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65" name="Google Shape;765;p62: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66" name="Google Shape;766;p62: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67" name="Google Shape;767;p62: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3295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4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4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general, you would also want to save $a0 to the Stack, in case the function you call calls another function can overwrites $a0.</a:t>
            </a:r>
            <a:endParaRPr sz="1200" b="0" i="0" u="none" strike="noStrike" cap="none">
              <a:solidFill>
                <a:schemeClr val="dk1"/>
              </a:solidFill>
              <a:latin typeface="Calibri"/>
              <a:ea typeface="Calibri"/>
              <a:cs typeface="Calibri"/>
              <a:sym typeface="Calibri"/>
            </a:endParaRPr>
          </a:p>
        </p:txBody>
      </p:sp>
      <p:sp>
        <p:nvSpPr>
          <p:cNvPr id="999" name="Google Shape;999;p4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55</a:t>
            </a:fld>
            <a:endParaRPr sz="1300">
              <a:solidFill>
                <a:schemeClr val="dk1"/>
              </a:solidFill>
              <a:latin typeface="Calibri"/>
              <a:ea typeface="Calibri"/>
              <a:cs typeface="Calibri"/>
              <a:sym typeface="Calibri"/>
            </a:endParaRPr>
          </a:p>
        </p:txBody>
      </p:sp>
      <p:sp>
        <p:nvSpPr>
          <p:cNvPr id="1000" name="Google Shape;1000;p47: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01" name="Google Shape;1001;p47: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02" name="Google Shape;1002;p47: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7923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49: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1011" name="Google Shape;1011;p49: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12" name="Google Shape;1012;p49: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13" name="Google Shape;1013;p49: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14" name="Google Shape;1014;p49: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627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78f752e4_0_14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78f752e4_0_149: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6 formats to memorize, but 4 formats to internalize (R with three registers, I with two registers and an immediate, S with two registers and an address, U with a big immediate/address)</a:t>
            </a:r>
            <a:endParaRPr/>
          </a:p>
        </p:txBody>
      </p:sp>
      <p:sp>
        <p:nvSpPr>
          <p:cNvPr id="257" name="Google Shape;257;g1e78f752e4_0_149: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518494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6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6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Recall:  memory is MUCH slower than registers.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more you know about the internals of the other functions you call, the more you can get away with (e.g. using temporary registers that you know the other functions don’t use, so you don’t bother saving them across function calls).</a:t>
            </a:r>
            <a:endParaRPr sz="1200" b="0" i="0" u="none" strike="noStrike" cap="none">
              <a:solidFill>
                <a:schemeClr val="dk1"/>
              </a:solidFill>
              <a:latin typeface="Calibri"/>
              <a:ea typeface="Calibri"/>
              <a:cs typeface="Calibri"/>
              <a:sym typeface="Calibri"/>
            </a:endParaRPr>
          </a:p>
        </p:txBody>
      </p:sp>
      <p:sp>
        <p:nvSpPr>
          <p:cNvPr id="1055" name="Google Shape;1055;p6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57</a:t>
            </a:fld>
            <a:endParaRPr sz="1300">
              <a:solidFill>
                <a:schemeClr val="dk1"/>
              </a:solidFill>
              <a:latin typeface="Calibri"/>
              <a:ea typeface="Calibri"/>
              <a:cs typeface="Calibri"/>
              <a:sym typeface="Calibri"/>
            </a:endParaRPr>
          </a:p>
        </p:txBody>
      </p:sp>
      <p:sp>
        <p:nvSpPr>
          <p:cNvPr id="1056" name="Google Shape;1056;p68: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57" name="Google Shape;1057;p68: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58" name="Google Shape;1058;p68: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2043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274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62</a:t>
            </a:fld>
            <a:endParaRPr lang="en-US"/>
          </a:p>
        </p:txBody>
      </p:sp>
    </p:spTree>
    <p:extLst>
      <p:ext uri="{BB962C8B-B14F-4D97-AF65-F5344CB8AC3E}">
        <p14:creationId xmlns:p14="http://schemas.microsoft.com/office/powerpoint/2010/main" val="997280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t>
            </a:r>
            <a:r>
              <a:rPr lang="en-US" baseline="0" dirty="0"/>
              <a:t> / </a:t>
            </a:r>
            <a:r>
              <a:rPr lang="en-US" baseline="0" dirty="0" err="1"/>
              <a:t>func</a:t>
            </a:r>
            <a:r>
              <a:rPr lang="en-US" baseline="0" dirty="0"/>
              <a:t> invocation / stack</a:t>
            </a:r>
          </a:p>
          <a:p>
            <a:r>
              <a:rPr lang="en-US" baseline="0" dirty="0"/>
              <a:t>file or </a:t>
            </a:r>
            <a:r>
              <a:rPr lang="en-US" baseline="0" dirty="0" err="1"/>
              <a:t>prog</a:t>
            </a:r>
            <a:r>
              <a:rPr lang="en-US" baseline="0" dirty="0"/>
              <a:t> / </a:t>
            </a:r>
            <a:r>
              <a:rPr lang="en-US" baseline="0" dirty="0" err="1"/>
              <a:t>prog</a:t>
            </a:r>
            <a:r>
              <a:rPr lang="en-US" baseline="0" dirty="0"/>
              <a:t> execution / data segment</a:t>
            </a:r>
          </a:p>
          <a:p>
            <a:r>
              <a:rPr lang="en-US" baseline="0" dirty="0" err="1"/>
              <a:t>undef</a:t>
            </a:r>
            <a:r>
              <a:rPr lang="en-US" baseline="0" dirty="0"/>
              <a:t> / </a:t>
            </a:r>
            <a:r>
              <a:rPr lang="en-US" baseline="0" dirty="0" err="1"/>
              <a:t>malloc</a:t>
            </a:r>
            <a:r>
              <a:rPr lang="en-US" baseline="0" dirty="0"/>
              <a:t> to free / heap</a:t>
            </a:r>
          </a:p>
          <a:p>
            <a:r>
              <a:rPr lang="en-US" baseline="0" dirty="0"/>
              <a:t>bug in this code</a:t>
            </a:r>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64</a:t>
            </a:fld>
            <a:endParaRPr lang="en-US"/>
          </a:p>
        </p:txBody>
      </p:sp>
    </p:spTree>
    <p:extLst>
      <p:ext uri="{BB962C8B-B14F-4D97-AF65-F5344CB8AC3E}">
        <p14:creationId xmlns:p14="http://schemas.microsoft.com/office/powerpoint/2010/main" val="3877702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t>
            </a:r>
            <a:r>
              <a:rPr lang="en-US" baseline="0" dirty="0"/>
              <a:t> / </a:t>
            </a:r>
            <a:r>
              <a:rPr lang="en-US" baseline="0" dirty="0" err="1"/>
              <a:t>func</a:t>
            </a:r>
            <a:r>
              <a:rPr lang="en-US" baseline="0" dirty="0"/>
              <a:t> invocation / stack</a:t>
            </a:r>
          </a:p>
          <a:p>
            <a:r>
              <a:rPr lang="en-US" baseline="0" dirty="0"/>
              <a:t>file or </a:t>
            </a:r>
            <a:r>
              <a:rPr lang="en-US" baseline="0" dirty="0" err="1"/>
              <a:t>prog</a:t>
            </a:r>
            <a:r>
              <a:rPr lang="en-US" baseline="0" dirty="0"/>
              <a:t> / </a:t>
            </a:r>
            <a:r>
              <a:rPr lang="en-US" baseline="0" dirty="0" err="1"/>
              <a:t>prog</a:t>
            </a:r>
            <a:r>
              <a:rPr lang="en-US" baseline="0" dirty="0"/>
              <a:t> execution / data segment</a:t>
            </a:r>
          </a:p>
          <a:p>
            <a:r>
              <a:rPr lang="en-US" baseline="0" dirty="0" err="1"/>
              <a:t>undef</a:t>
            </a:r>
            <a:r>
              <a:rPr lang="en-US" baseline="0" dirty="0"/>
              <a:t> / </a:t>
            </a:r>
            <a:r>
              <a:rPr lang="en-US" baseline="0" dirty="0" err="1"/>
              <a:t>malloc</a:t>
            </a:r>
            <a:r>
              <a:rPr lang="en-US" baseline="0" dirty="0"/>
              <a:t> to free / heap</a:t>
            </a:r>
          </a:p>
          <a:p>
            <a:r>
              <a:rPr lang="en-US" baseline="0" dirty="0"/>
              <a:t>bug in this code</a:t>
            </a:r>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66</a:t>
            </a:fld>
            <a:endParaRPr lang="en-US"/>
          </a:p>
        </p:txBody>
      </p:sp>
    </p:spTree>
    <p:extLst>
      <p:ext uri="{BB962C8B-B14F-4D97-AF65-F5344CB8AC3E}">
        <p14:creationId xmlns:p14="http://schemas.microsoft.com/office/powerpoint/2010/main" val="1842986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data at 0x1000</a:t>
            </a:r>
            <a:r>
              <a:rPr lang="en-US" dirty="0">
                <a:solidFill>
                  <a:schemeClr val="accent1"/>
                </a:solidFill>
              </a:rPr>
              <a:t>0000</a:t>
            </a:r>
          </a:p>
          <a:p>
            <a:r>
              <a:rPr lang="en-US" dirty="0"/>
              <a:t># data at 0x1000</a:t>
            </a:r>
            <a:r>
              <a:rPr lang="en-US" dirty="0">
                <a:solidFill>
                  <a:schemeClr val="accent1"/>
                </a:solidFill>
              </a:rPr>
              <a:t>0FFF</a:t>
            </a:r>
          </a:p>
          <a:p>
            <a:r>
              <a:rPr lang="en-US" dirty="0"/>
              <a:t>(4KB range)</a:t>
            </a:r>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67</a:t>
            </a:fld>
            <a:endParaRPr lang="en-US"/>
          </a:p>
        </p:txBody>
      </p:sp>
    </p:spTree>
    <p:extLst>
      <p:ext uri="{BB962C8B-B14F-4D97-AF65-F5344CB8AC3E}">
        <p14:creationId xmlns:p14="http://schemas.microsoft.com/office/powerpoint/2010/main" val="32495058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3C0B211C-A4A1-B650-AB4D-7EA3C48D08D0}"/>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6C76BD06-AEB3-A560-B064-A6E65981251E}"/>
              </a:ext>
            </a:extLst>
          </p:cNvPr>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236" name="Google Shape;236;p16:notes">
            <a:extLst>
              <a:ext uri="{FF2B5EF4-FFF2-40B4-BE49-F238E27FC236}">
                <a16:creationId xmlns:a16="http://schemas.microsoft.com/office/drawing/2014/main" id="{C9355394-F304-3F0C-661F-B7E7AB0E6E18}"/>
              </a:ext>
            </a:extLst>
          </p:cNvPr>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2416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endParaRPr lang="en-US"/>
          </a:p>
        </p:txBody>
      </p:sp>
    </p:spTree>
    <p:extLst>
      <p:ext uri="{BB962C8B-B14F-4D97-AF65-F5344CB8AC3E}">
        <p14:creationId xmlns:p14="http://schemas.microsoft.com/office/powerpoint/2010/main" val="4254783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85773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04809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p:cNvSpPr>
            <a:spLocks noGrp="1" noRot="1" noChangeAspect="1" noChangeArrowheads="1"/>
          </p:cNvSpPr>
          <p:nvPr>
            <p:ph type="sldImg"/>
          </p:nvPr>
        </p:nvSpPr>
        <p:spPr bwMode="auto">
          <a:xfrm>
            <a:off x="1157288" y="585788"/>
            <a:ext cx="4556125" cy="3416300"/>
          </a:xfrm>
          <a:prstGeom prst="rect">
            <a:avLst/>
          </a:prstGeom>
          <a:solidFill>
            <a:srgbClr val="FFFFFF"/>
          </a:solidFill>
          <a:ln>
            <a:solidFill>
              <a:srgbClr val="000000"/>
            </a:solidFill>
            <a:miter lim="800000"/>
            <a:headEnd/>
            <a:tailEnd/>
          </a:ln>
        </p:spPr>
      </p:sp>
      <p:sp>
        <p:nvSpPr>
          <p:cNvPr id="2104323" name="Rectangle 3"/>
          <p:cNvSpPr>
            <a:spLocks noGrp="1" noChangeArrowheads="1"/>
          </p:cNvSpPr>
          <p:nvPr>
            <p:ph type="body" idx="1"/>
          </p:nvPr>
        </p:nvSpPr>
        <p:spPr bwMode="auto">
          <a:xfrm>
            <a:off x="516212" y="4342781"/>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7987060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220788" y="687388"/>
            <a:ext cx="4883150" cy="3663950"/>
          </a:xfrm>
          <a:prstGeom prst="rect">
            <a:avLst/>
          </a:prstGeom>
          <a:ln/>
        </p:spPr>
      </p:sp>
      <p:sp>
        <p:nvSpPr>
          <p:cNvPr id="250883" name="Rectangle 3"/>
          <p:cNvSpPr>
            <a:spLocks noGrp="1" noChangeArrowheads="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endParaRPr lang="en-US"/>
          </a:p>
        </p:txBody>
      </p:sp>
      <p:sp>
        <p:nvSpPr>
          <p:cNvPr id="3" name="Header Placeholder 2"/>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5189348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r>
              <a:rPr lang="en-US" dirty="0"/>
              <a:t>.</a:t>
            </a:r>
            <a:r>
              <a:rPr lang="en-US" dirty="0" err="1"/>
              <a:t>rodata</a:t>
            </a:r>
            <a:r>
              <a:rPr lang="en-US" baseline="0" dirty="0"/>
              <a:t> – read-only data section</a:t>
            </a:r>
            <a:endParaRPr lang="en-US" dirty="0"/>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78451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271" name="Google Shape;271;p24: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r>
              <a:rPr lang="en-US"/>
              <a:t>lui: load upper immediate</a:t>
            </a:r>
            <a:endParaRPr/>
          </a:p>
          <a:p>
            <a:pPr marL="0" marR="0" lvl="0" indent="0" algn="l" rtl="0">
              <a:spcBef>
                <a:spcPts val="0"/>
              </a:spcBef>
              <a:spcAft>
                <a:spcPts val="0"/>
              </a:spcAft>
              <a:buNone/>
            </a:pPr>
            <a:r>
              <a:rPr lang="en-US"/>
              <a:t>auipc: adding an upper immediate to PC and putting the result in a register</a:t>
            </a:r>
            <a:endParaRPr/>
          </a:p>
        </p:txBody>
      </p:sp>
    </p:spTree>
    <p:extLst>
      <p:ext uri="{BB962C8B-B14F-4D97-AF65-F5344CB8AC3E}">
        <p14:creationId xmlns:p14="http://schemas.microsoft.com/office/powerpoint/2010/main" val="366708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7: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411" name="Google Shape;411;p37: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r>
              <a:rPr lang="en-US"/>
              <a:t>x5</a:t>
            </a:r>
            <a:r>
              <a:rPr lang="en-US" sz="1200" b="0" i="0" u="none" strike="noStrike" cap="none">
                <a:solidFill>
                  <a:schemeClr val="dk1"/>
                </a:solidFill>
                <a:latin typeface="Calibri"/>
                <a:ea typeface="Calibri"/>
                <a:cs typeface="Calibri"/>
                <a:sym typeface="Calibri"/>
              </a:rPr>
              <a:t> = t0, </a:t>
            </a:r>
            <a:r>
              <a:rPr lang="en-US"/>
              <a:t>x6</a:t>
            </a:r>
            <a:r>
              <a:rPr lang="en-US" sz="1200" b="0" i="0" u="none" strike="noStrike" cap="none">
                <a:solidFill>
                  <a:schemeClr val="dk1"/>
                </a:solidFill>
                <a:latin typeface="Calibri"/>
                <a:ea typeface="Calibri"/>
                <a:cs typeface="Calibri"/>
                <a:sym typeface="Calibri"/>
              </a:rPr>
              <a:t> = t1, </a:t>
            </a:r>
            <a:r>
              <a:rPr lang="en-US"/>
              <a:t>x7</a:t>
            </a:r>
            <a:r>
              <a:rPr lang="en-US" sz="1200" b="0" i="0" u="none" strike="noStrike" cap="none">
                <a:solidFill>
                  <a:schemeClr val="dk1"/>
                </a:solidFill>
                <a:latin typeface="Calibri"/>
                <a:ea typeface="Calibri"/>
                <a:cs typeface="Calibri"/>
                <a:sym typeface="Calibri"/>
              </a:rPr>
              <a:t> = t2</a:t>
            </a:r>
            <a:endParaRPr/>
          </a:p>
        </p:txBody>
      </p:sp>
    </p:spTree>
    <p:extLst>
      <p:ext uri="{BB962C8B-B14F-4D97-AF65-F5344CB8AC3E}">
        <p14:creationId xmlns:p14="http://schemas.microsoft.com/office/powerpoint/2010/main" val="305554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7: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508" name="Google Shape;508;p47: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2057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9: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526" name="Google Shape;526;p49: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791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95831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162561" y="1362075"/>
            <a:ext cx="882904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Tree>
    <p:extLst>
      <p:ext uri="{BB962C8B-B14F-4D97-AF65-F5344CB8AC3E}">
        <p14:creationId xmlns:p14="http://schemas.microsoft.com/office/powerpoint/2010/main" val="2259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62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18017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25635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257014802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2D011864-6A66-40DB-AE45-3F49E206A411}"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latin typeface="Times New Roman" pitchFamily="18" charset="0"/>
            </a:endParaRPr>
          </a:p>
        </p:txBody>
      </p:sp>
      <p:sp>
        <p:nvSpPr>
          <p:cNvPr id="16" name="TextBox 15"/>
          <p:cNvSpPr txBox="1"/>
          <p:nvPr/>
        </p:nvSpPr>
        <p:spPr>
          <a:xfrm>
            <a:off x="8606673" y="-2231"/>
            <a:ext cx="537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CS295</a:t>
            </a:r>
          </a:p>
        </p:txBody>
      </p:sp>
      <p:sp>
        <p:nvSpPr>
          <p:cNvPr id="22" name="TextBox 21"/>
          <p:cNvSpPr txBox="1"/>
          <p:nvPr/>
        </p:nvSpPr>
        <p:spPr>
          <a:xfrm>
            <a:off x="3859322" y="-2231"/>
            <a:ext cx="1425391" cy="230832"/>
          </a:xfrm>
          <a:prstGeom prst="rect">
            <a:avLst/>
          </a:prstGeom>
          <a:noFill/>
        </p:spPr>
        <p:txBody>
          <a:bodyPr wrap="none" rtlCol="0">
            <a:spAutoFit/>
          </a:bodyPr>
          <a:lstStyle/>
          <a:p>
            <a:pPr algn="ctr"/>
            <a:r>
              <a:rPr lang="en-US" sz="900" b="0" i="0">
                <a:solidFill>
                  <a:schemeClr val="bg1"/>
                </a:solidFill>
                <a:latin typeface="Roboto Regular" charset="0"/>
                <a:ea typeface="Roboto Regular" charset="0"/>
                <a:cs typeface="Roboto Regular" charset="0"/>
              </a:rPr>
              <a:t>L07 </a:t>
            </a:r>
            <a:r>
              <a:rPr lang="en-US" sz="900" b="0" i="0" dirty="0">
                <a:solidFill>
                  <a:schemeClr val="bg1"/>
                </a:solidFill>
                <a:latin typeface="Roboto Regular" charset="0"/>
                <a:ea typeface="Roboto Regular" charset="0"/>
                <a:cs typeface="Roboto Regular" charset="0"/>
              </a:rPr>
              <a:t>– RISC V Final</a:t>
            </a:r>
          </a:p>
        </p:txBody>
      </p:sp>
    </p:spTree>
    <p:extLst>
      <p:ext uri="{BB962C8B-B14F-4D97-AF65-F5344CB8AC3E}">
        <p14:creationId xmlns:p14="http://schemas.microsoft.com/office/powerpoint/2010/main" val="21119328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2.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7.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6.tiff"/><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5.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1.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4.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notesSlide" Target="../notesSlides/notesSlide1.xml"/><Relationship Id="rId30" Type="http://schemas.openxmlformats.org/officeDocument/2006/relationships/image" Target="../media/image3.png"/><Relationship Id="rId8"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notesSlide" Target="../notesSlides/notesSlide42.xm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65.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slideLayout" Target="../slideLayouts/slideLayout6.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tags" Target="../tags/tag7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45.xml"/></Relationships>
</file>

<file path=ppt/slides/_rels/slide68.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slideLayout" Target="../slideLayouts/slideLayout6.xml"/><Relationship Id="rId2" Type="http://schemas.openxmlformats.org/officeDocument/2006/relationships/tags" Target="../tags/tag80.xml"/><Relationship Id="rId16" Type="http://schemas.openxmlformats.org/officeDocument/2006/relationships/tags" Target="../tags/tag94.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tags" Target="../tags/tag93.xm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72.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3" Type="http://schemas.openxmlformats.org/officeDocument/2006/relationships/tags" Target="../tags/tag101.xml"/><Relationship Id="rId21" Type="http://schemas.openxmlformats.org/officeDocument/2006/relationships/tags" Target="../tags/tag119.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notesSlide" Target="../notesSlides/notesSlide49.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slideLayout" Target="../slideLayouts/slideLayout2.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10" Type="http://schemas.openxmlformats.org/officeDocument/2006/relationships/tags" Target="../tags/tag108.xml"/><Relationship Id="rId19" Type="http://schemas.openxmlformats.org/officeDocument/2006/relationships/tags" Target="../tags/tag117.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s>
</file>

<file path=ppt/slides/_rels/slide73.xml.rels><?xml version="1.0" encoding="UTF-8" standalone="yes"?>
<Relationships xmlns="http://schemas.openxmlformats.org/package/2006/relationships"><Relationship Id="rId13" Type="http://schemas.openxmlformats.org/officeDocument/2006/relationships/tags" Target="../tags/tag134.xml"/><Relationship Id="rId18" Type="http://schemas.openxmlformats.org/officeDocument/2006/relationships/tags" Target="../tags/tag139.xml"/><Relationship Id="rId26" Type="http://schemas.openxmlformats.org/officeDocument/2006/relationships/tags" Target="../tags/tag147.xml"/><Relationship Id="rId39" Type="http://schemas.openxmlformats.org/officeDocument/2006/relationships/tags" Target="NULL"/><Relationship Id="rId21" Type="http://schemas.openxmlformats.org/officeDocument/2006/relationships/tags" Target="../tags/tag142.xml"/><Relationship Id="rId34" Type="http://schemas.openxmlformats.org/officeDocument/2006/relationships/tags" Target="../tags/tag155.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5" Type="http://schemas.openxmlformats.org/officeDocument/2006/relationships/tags" Target="../tags/tag146.xml"/><Relationship Id="rId33" Type="http://schemas.openxmlformats.org/officeDocument/2006/relationships/tags" Target="../tags/tag154.xml"/><Relationship Id="rId38" Type="http://schemas.openxmlformats.org/officeDocument/2006/relationships/notesSlide" Target="../notesSlides/notesSlide50.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29" Type="http://schemas.openxmlformats.org/officeDocument/2006/relationships/tags" Target="../tags/tag150.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24" Type="http://schemas.openxmlformats.org/officeDocument/2006/relationships/tags" Target="../tags/tag145.xml"/><Relationship Id="rId32" Type="http://schemas.openxmlformats.org/officeDocument/2006/relationships/tags" Target="../tags/tag153.xml"/><Relationship Id="rId37" Type="http://schemas.openxmlformats.org/officeDocument/2006/relationships/slideLayout" Target="../slideLayouts/slideLayout4.xml"/><Relationship Id="rId40" Type="http://schemas.openxmlformats.org/officeDocument/2006/relationships/image" Target="NULL"/><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tags" Target="../tags/tag144.xml"/><Relationship Id="rId28" Type="http://schemas.openxmlformats.org/officeDocument/2006/relationships/tags" Target="../tags/tag149.xml"/><Relationship Id="rId36" Type="http://schemas.openxmlformats.org/officeDocument/2006/relationships/tags" Target="../tags/tag157.xml"/><Relationship Id="rId10" Type="http://schemas.openxmlformats.org/officeDocument/2006/relationships/tags" Target="../tags/tag131.xml"/><Relationship Id="rId19" Type="http://schemas.openxmlformats.org/officeDocument/2006/relationships/tags" Target="../tags/tag140.xml"/><Relationship Id="rId31" Type="http://schemas.openxmlformats.org/officeDocument/2006/relationships/tags" Target="../tags/tag152.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tags" Target="../tags/tag143.xml"/><Relationship Id="rId27" Type="http://schemas.openxmlformats.org/officeDocument/2006/relationships/tags" Target="../tags/tag148.xml"/><Relationship Id="rId30" Type="http://schemas.openxmlformats.org/officeDocument/2006/relationships/tags" Target="../tags/tag151.xml"/><Relationship Id="rId35" Type="http://schemas.openxmlformats.org/officeDocument/2006/relationships/tags" Target="../tags/tag156.xml"/><Relationship Id="rId8" Type="http://schemas.openxmlformats.org/officeDocument/2006/relationships/tags" Target="../tags/tag129.xml"/><Relationship Id="rId3" Type="http://schemas.openxmlformats.org/officeDocument/2006/relationships/tags" Target="../tags/tag124.xml"/></Relationships>
</file>

<file path=ppt/slides/_rels/slide74.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notesSlide" Target="../notesSlides/notesSlide51.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slideLayout" Target="../slideLayouts/slideLayout2.xml"/><Relationship Id="rId2" Type="http://schemas.openxmlformats.org/officeDocument/2006/relationships/tags" Target="../tags/tag159.xml"/><Relationship Id="rId16" Type="http://schemas.openxmlformats.org/officeDocument/2006/relationships/tags" Target="../tags/tag173.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tags" Target="../tags/tag172.xml"/><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a:t>
            </a:r>
            <a:r>
              <a:rPr lang="en-US" sz="1600" b="0" dirty="0" err="1">
                <a:latin typeface="Courier New" panose="02070309020205020404" pitchFamily="49" charset="0"/>
                <a:cs typeface="Courier New" panose="02070309020205020404" pitchFamily="49" charset="0"/>
              </a:rPr>
              <a:t>sizeof</a:t>
            </a:r>
            <a:r>
              <a:rPr lang="en-US" sz="1600" b="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a:t>
            </a:r>
            <a:r>
              <a:rPr lang="en-US" sz="1600" b="0" dirty="0" err="1">
                <a:latin typeface="Courier New" panose="02070309020205020404" pitchFamily="49" charset="0"/>
                <a:cs typeface="Courier New" panose="02070309020205020404" pitchFamily="49" charset="0"/>
              </a:rPr>
              <a:t>get_mpg</a:t>
            </a:r>
            <a:r>
              <a:rPr lang="en-US" sz="1600" b="0" dirty="0">
                <a:latin typeface="Courier New" panose="02070309020205020404" pitchFamily="49" charset="0"/>
                <a:cs typeface="Courier New" panose="02070309020205020404" pitchFamily="49" charset="0"/>
              </a:rPr>
              <a:t>(c);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pic>
        <p:nvPicPr>
          <p:cNvPr id="16" name="Picture 15"/>
          <p:cNvPicPr>
            <a:picLocks noChangeAspect="1"/>
          </p:cNvPicPr>
          <p:nvPr>
            <p:custDataLst>
              <p:tags r:id="rId5"/>
            </p:custDataLst>
          </p:nvPr>
        </p:nvPicPr>
        <p:blipFill>
          <a:blip r:embed="rId28"/>
          <a:stretch>
            <a:fillRect/>
          </a:stretch>
        </p:blipFill>
        <p:spPr>
          <a:xfrm>
            <a:off x="4267200" y="5727354"/>
            <a:ext cx="1828800" cy="932688"/>
          </a:xfrm>
          <a:prstGeom prst="rect">
            <a:avLst/>
          </a:prstGeom>
        </p:spPr>
      </p:pic>
      <p:sp>
        <p:nvSpPr>
          <p:cNvPr id="5" name="Rectangle 4"/>
          <p:cNvSpPr/>
          <p:nvPr>
            <p:custDataLst>
              <p:tags r:id="rId6"/>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7"/>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8"/>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9"/>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0"/>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1"/>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2"/>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3"/>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5"/>
                </p:custDataLst>
              </p:nvPr>
            </p:nvPicPr>
            <p:blipFill>
              <a:blip r:embed="rId30"/>
              <a:stretch>
                <a:fillRect/>
              </a:stretch>
            </p:blipFill>
            <p:spPr>
              <a:xfrm>
                <a:off x="7835900" y="4486341"/>
                <a:ext cx="774700" cy="897741"/>
              </a:xfrm>
              <a:prstGeom prst="rect">
                <a:avLst/>
              </a:prstGeom>
            </p:spPr>
          </p:pic>
          <p:pic>
            <p:nvPicPr>
              <p:cNvPr id="6" name="Picture 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4"/>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4"/>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5"/>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6"/>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7"/>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18"/>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19"/>
            </p:custDataLst>
          </p:nvPr>
        </p:nvPicPr>
        <p:blipFill>
          <a:blip r:embed="rId32"/>
          <a:stretch>
            <a:fillRect/>
          </a:stretch>
        </p:blipFill>
        <p:spPr>
          <a:xfrm>
            <a:off x="7074125" y="5776393"/>
            <a:ext cx="774475" cy="803518"/>
          </a:xfrm>
          <a:prstGeom prst="rect">
            <a:avLst/>
          </a:prstGeom>
        </p:spPr>
      </p:pic>
      <p:sp>
        <p:nvSpPr>
          <p:cNvPr id="34" name="TextBox 33"/>
          <p:cNvSpPr txBox="1"/>
          <p:nvPr>
            <p:custDataLst>
              <p:tags r:id="rId20"/>
            </p:custDataLst>
          </p:nvPr>
        </p:nvSpPr>
        <p:spPr>
          <a:xfrm>
            <a:off x="6949441" y="934842"/>
            <a:ext cx="2133601" cy="2862322"/>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1" dirty="0">
                <a:solidFill>
                  <a:srgbClr val="FF0000"/>
                </a:solidFill>
                <a:latin typeface="Calibri" panose="020F0502020204030204" pitchFamily="34" charset="0"/>
                <a:cs typeface="Calibri" panose="020F0502020204030204" pitchFamily="34" charset="0"/>
              </a:rPr>
              <a:t>RISC V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Processor Pipeline</a:t>
            </a:r>
          </a:p>
          <a:p>
            <a:r>
              <a:rPr lang="en-US" sz="1800" b="0" dirty="0">
                <a:solidFill>
                  <a:srgbClr val="999999"/>
                </a:solidFill>
                <a:latin typeface="Calibri" panose="020F0502020204030204" pitchFamily="34" charset="0"/>
                <a:cs typeface="Calibri" panose="020F0502020204030204" pitchFamily="34" charset="0"/>
              </a:rPr>
              <a:t>Performance </a:t>
            </a:r>
          </a:p>
          <a:p>
            <a:r>
              <a:rPr lang="en-US" sz="1800" b="0" dirty="0">
                <a:solidFill>
                  <a:srgbClr val="999999"/>
                </a:solidFill>
                <a:latin typeface="Calibri" panose="020F0502020204030204" pitchFamily="34" charset="0"/>
                <a:cs typeface="Calibri" panose="020F0502020204030204" pitchFamily="34" charset="0"/>
              </a:rPr>
              <a:t>Parallelism</a:t>
            </a:r>
          </a:p>
        </p:txBody>
      </p:sp>
      <p:sp>
        <p:nvSpPr>
          <p:cNvPr id="43" name="Rectangle 42"/>
          <p:cNvSpPr/>
          <p:nvPr>
            <p:custDataLst>
              <p:tags r:id="rId21"/>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9" name="Rectangle 48"/>
          <p:cNvSpPr/>
          <p:nvPr>
            <p:custDataLst>
              <p:tags r:id="rId22"/>
            </p:custDataLst>
          </p:nvPr>
        </p:nvSpPr>
        <p:spPr bwMode="auto">
          <a:xfrm>
            <a:off x="411480" y="4425696"/>
            <a:ext cx="5029200" cy="1051560"/>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6E3EDD4-9231-2F48-AD20-7D47D6F86957}"/>
              </a:ext>
            </a:extLst>
          </p:cNvPr>
          <p:cNvPicPr>
            <a:picLocks noChangeAspect="1"/>
          </p:cNvPicPr>
          <p:nvPr/>
        </p:nvPicPr>
        <p:blipFill>
          <a:blip r:embed="rId33"/>
          <a:stretch>
            <a:fillRect/>
          </a:stretch>
        </p:blipFill>
        <p:spPr>
          <a:xfrm>
            <a:off x="1730457" y="2978315"/>
            <a:ext cx="3645623" cy="1318191"/>
          </a:xfrm>
          <a:prstGeom prst="rect">
            <a:avLst/>
          </a:prstGeom>
        </p:spPr>
      </p:pic>
      <p:pic>
        <p:nvPicPr>
          <p:cNvPr id="50" name="Picture 49">
            <a:extLst>
              <a:ext uri="{FF2B5EF4-FFF2-40B4-BE49-F238E27FC236}">
                <a16:creationId xmlns:a16="http://schemas.microsoft.com/office/drawing/2014/main" id="{3DA13024-8AEE-2C42-B948-0ADD917CCA8C}"/>
              </a:ext>
            </a:extLst>
          </p:cNvPr>
          <p:cNvPicPr>
            <a:picLocks noChangeAspect="1"/>
          </p:cNvPicPr>
          <p:nvPr>
            <p:custDataLst>
              <p:tags r:id="rId23"/>
            </p:custDataLst>
          </p:nvPr>
        </p:nvPicPr>
        <p:blipFill>
          <a:blip r:embed="rId34"/>
          <a:stretch>
            <a:fillRect/>
          </a:stretch>
        </p:blipFill>
        <p:spPr>
          <a:xfrm>
            <a:off x="2147855" y="5669280"/>
            <a:ext cx="1204945" cy="1055970"/>
          </a:xfrm>
          <a:prstGeom prst="rect">
            <a:avLst/>
          </a:prstGeom>
        </p:spPr>
      </p:pic>
    </p:spTree>
    <p:extLst>
      <p:ext uri="{BB962C8B-B14F-4D97-AF65-F5344CB8AC3E}">
        <p14:creationId xmlns:p14="http://schemas.microsoft.com/office/powerpoint/2010/main" val="31121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4">
                                            <p:txEl>
                                              <p:pRg st="0" end="0"/>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0" end="0"/>
                                            </p:txEl>
                                          </p:spTgt>
                                        </p:tgtEl>
                                        <p:attrNameLst>
                                          <p:attrName>ppt_c</p:attrName>
                                        </p:attrNameLst>
                                      </p:cBhvr>
                                      <p:to>
                                        <a:srgbClr val="999999"/>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4">
                                            <p:txEl>
                                              <p:pRg st="1" end="1"/>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1" end="1"/>
                                            </p:txEl>
                                          </p:spTgt>
                                        </p:tgtEl>
                                        <p:attrNameLst>
                                          <p:attrName>ppt_c</p:attrName>
                                        </p:attrNameLst>
                                      </p:cBhvr>
                                      <p:to>
                                        <a:srgbClr val="999999"/>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34">
                                            <p:txEl>
                                              <p:pRg st="2" end="2"/>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2" end="2"/>
                                            </p:txEl>
                                          </p:spTgt>
                                        </p:tgtEl>
                                        <p:attrNameLst>
                                          <p:attrName>ppt_c</p:attrName>
                                        </p:attrNameLst>
                                      </p:cBhvr>
                                      <p:to>
                                        <a:srgbClr val="999999"/>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34">
                                            <p:txEl>
                                              <p:pRg st="3" end="3"/>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3" end="3"/>
                                            </p:txEl>
                                          </p:spTgt>
                                        </p:tgtEl>
                                        <p:attrNameLst>
                                          <p:attrName>ppt_c</p:attrName>
                                        </p:attrNameLst>
                                      </p:cBhvr>
                                      <p:to>
                                        <a:srgbClr val="999999"/>
                                      </p:to>
                                    </p:animClr>
                                  </p:sub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500" fill="hold"/>
                                        <p:tgtEl>
                                          <p:spTgt spid="34">
                                            <p:txEl>
                                              <p:pRg st="4" end="4"/>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4" end="4"/>
                                            </p:txEl>
                                          </p:spTgt>
                                        </p:tgtEl>
                                        <p:attrNameLst>
                                          <p:attrName>ppt_c</p:attrName>
                                        </p:attrNameLst>
                                      </p:cBhvr>
                                      <p:to>
                                        <a:srgbClr val="999999"/>
                                      </p:to>
                                    </p:animClr>
                                  </p:subTnLst>
                                </p:cTn>
                              </p:par>
                              <p:par>
                                <p:cTn id="25" presetID="1" presetClass="exit"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500" fill="hold"/>
                                        <p:tgtEl>
                                          <p:spTgt spid="34">
                                            <p:txEl>
                                              <p:pRg st="5" end="5"/>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5" end="5"/>
                                            </p:txEl>
                                          </p:spTgt>
                                        </p:tgtEl>
                                        <p:attrNameLst>
                                          <p:attrName>ppt_c</p:attrName>
                                        </p:attrNameLst>
                                      </p:cBhvr>
                                      <p:to>
                                        <a:srgbClr val="999999"/>
                                      </p:to>
                                    </p:animClr>
                                  </p:sub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500" fill="hold"/>
                                        <p:tgtEl>
                                          <p:spTgt spid="34">
                                            <p:txEl>
                                              <p:pRg st="6" end="6"/>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6" end="6"/>
                                            </p:txEl>
                                          </p:spTgt>
                                        </p:tgtEl>
                                        <p:attrNameLst>
                                          <p:attrName>ppt_c</p:attrName>
                                        </p:attrNameLst>
                                      </p:cBhvr>
                                      <p:to>
                                        <a:srgbClr val="999999"/>
                                      </p:to>
                                    </p:animClr>
                                  </p:sub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500" fill="hold"/>
                                        <p:tgtEl>
                                          <p:spTgt spid="34">
                                            <p:txEl>
                                              <p:pRg st="7" end="7"/>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7" end="7"/>
                                            </p:txEl>
                                          </p:spTgt>
                                        </p:tgtEl>
                                        <p:attrNameLst>
                                          <p:attrName>ppt_c</p:attrName>
                                        </p:attrNameLst>
                                      </p:cBhvr>
                                      <p:to>
                                        <a:srgbClr val="999999"/>
                                      </p:to>
                                    </p:animClr>
                                  </p:sub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500" fill="hold"/>
                                        <p:tgtEl>
                                          <p:spTgt spid="34">
                                            <p:txEl>
                                              <p:pRg st="8" end="8"/>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8" end="8"/>
                                            </p:txEl>
                                          </p:spTgt>
                                        </p:tgtEl>
                                        <p:attrNameLst>
                                          <p:attrName>ppt_c</p:attrName>
                                        </p:attrNameLst>
                                      </p:cBhvr>
                                      <p:to>
                                        <a:srgbClr val="999999"/>
                                      </p:to>
                                    </p:animClr>
                                  </p:subTnLst>
                                </p:cTn>
                              </p:par>
                            </p:childTnLst>
                          </p:cTn>
                        </p:par>
                      </p:childTnLst>
                    </p:cTn>
                  </p:par>
                  <p:par>
                    <p:cTn id="47" fill="hold">
                      <p:stCondLst>
                        <p:cond delay="indefinite"/>
                      </p:stCondLst>
                      <p:childTnLst>
                        <p:par>
                          <p:cTn id="48" fill="hold">
                            <p:stCondLst>
                              <p:cond delay="0"/>
                            </p:stCondLst>
                            <p:childTnLst>
                              <p:par>
                                <p:cTn id="49" presetID="3" presetClass="emph" presetSubtype="2" fill="hold" nodeType="clickEffect">
                                  <p:stCondLst>
                                    <p:cond delay="0"/>
                                  </p:stCondLst>
                                  <p:childTnLst>
                                    <p:animClr clrSpc="rgb" dir="cw">
                                      <p:cBhvr override="childStyle">
                                        <p:cTn id="50" dur="500" fill="hold"/>
                                        <p:tgtEl>
                                          <p:spTgt spid="34">
                                            <p:txEl>
                                              <p:pRg st="9" end="9"/>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9" end="9"/>
                                            </p:txEl>
                                          </p:spTgt>
                                        </p:tgtEl>
                                        <p:attrNameLst>
                                          <p:attrName>ppt_c</p:attrName>
                                        </p:attrNameLst>
                                      </p:cBhvr>
                                      <p:to>
                                        <a:srgbClr val="9999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9" grpId="0" animBg="1"/>
      <p:bldP spid="4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C75A-3001-9A3C-C874-CB9633F61887}"/>
              </a:ext>
            </a:extLst>
          </p:cNvPr>
          <p:cNvSpPr>
            <a:spLocks noGrp="1"/>
          </p:cNvSpPr>
          <p:nvPr>
            <p:ph type="title"/>
          </p:nvPr>
        </p:nvSpPr>
        <p:spPr/>
        <p:txBody>
          <a:bodyPr/>
          <a:lstStyle/>
          <a:p>
            <a:r>
              <a:rPr lang="en-US" dirty="0"/>
              <a:t>Processor/Emulator Interprets Machine Ins</a:t>
            </a:r>
          </a:p>
        </p:txBody>
      </p:sp>
      <p:sp>
        <p:nvSpPr>
          <p:cNvPr id="4" name="Slide Number Placeholder 3">
            <a:extLst>
              <a:ext uri="{FF2B5EF4-FFF2-40B4-BE49-F238E27FC236}">
                <a16:creationId xmlns:a16="http://schemas.microsoft.com/office/drawing/2014/main" id="{14C7B549-E668-20F3-A742-FD11C22A6B38}"/>
              </a:ext>
            </a:extLst>
          </p:cNvPr>
          <p:cNvSpPr>
            <a:spLocks noGrp="1"/>
          </p:cNvSpPr>
          <p:nvPr>
            <p:ph type="sldNum" sz="quarter" idx="10"/>
          </p:nvPr>
        </p:nvSpPr>
        <p:spPr/>
        <p:txBody>
          <a:bodyPr/>
          <a:lstStyle/>
          <a:p>
            <a:fld id="{2D011864-6A66-40DB-AE45-3F49E206A411}" type="slidenum">
              <a:rPr lang="en-US" smtClean="0"/>
              <a:t>10</a:t>
            </a:fld>
            <a:endParaRPr lang="en-US"/>
          </a:p>
        </p:txBody>
      </p:sp>
      <p:sp>
        <p:nvSpPr>
          <p:cNvPr id="6" name="TextBox 5">
            <a:extLst>
              <a:ext uri="{FF2B5EF4-FFF2-40B4-BE49-F238E27FC236}">
                <a16:creationId xmlns:a16="http://schemas.microsoft.com/office/drawing/2014/main" id="{89829F50-B2B2-5393-C0EA-DAD4213490CB}"/>
              </a:ext>
            </a:extLst>
          </p:cNvPr>
          <p:cNvSpPr txBox="1"/>
          <p:nvPr/>
        </p:nvSpPr>
        <p:spPr>
          <a:xfrm>
            <a:off x="2540643" y="1149199"/>
            <a:ext cx="4572000" cy="584775"/>
          </a:xfrm>
          <a:prstGeom prst="rect">
            <a:avLst/>
          </a:prstGeom>
          <a:noFill/>
        </p:spPr>
        <p:txBody>
          <a:bodyPr wrap="square">
            <a:spAutoFit/>
          </a:bodyPr>
          <a:lstStyle/>
          <a:p>
            <a:pPr marL="742950" lvl="1" indent="-285750" algn="l" rtl="0">
              <a:spcBef>
                <a:spcPts val="480"/>
              </a:spcBef>
              <a:spcAft>
                <a:spcPts val="0"/>
              </a:spcAft>
              <a:buClr>
                <a:schemeClr val="dk1"/>
              </a:buClr>
              <a:buFont typeface="Arial"/>
              <a:buNone/>
            </a:pPr>
            <a:r>
              <a:rPr lang="en-US" sz="3200" dirty="0">
                <a:solidFill>
                  <a:schemeClr val="dk1"/>
                </a:solidFill>
                <a:latin typeface="Courier New"/>
                <a:ea typeface="Courier New"/>
                <a:cs typeface="Courier New"/>
                <a:sym typeface="Courier New"/>
              </a:rPr>
              <a:t>0x007302B3</a:t>
            </a:r>
            <a:endParaRPr lang="en-US" sz="3200" baseline="-25000" dirty="0">
              <a:solidFill>
                <a:schemeClr val="dk1"/>
              </a:solidFill>
              <a:latin typeface="Calibri"/>
              <a:ea typeface="Calibri"/>
              <a:cs typeface="Calibri"/>
              <a:sym typeface="Calibri"/>
            </a:endParaRPr>
          </a:p>
        </p:txBody>
      </p:sp>
      <p:sp>
        <p:nvSpPr>
          <p:cNvPr id="19" name="TextBox 18">
            <a:extLst>
              <a:ext uri="{FF2B5EF4-FFF2-40B4-BE49-F238E27FC236}">
                <a16:creationId xmlns:a16="http://schemas.microsoft.com/office/drawing/2014/main" id="{C6C06704-2D40-4C2F-B2CF-AC9E9E3A2079}"/>
              </a:ext>
            </a:extLst>
          </p:cNvPr>
          <p:cNvSpPr txBox="1"/>
          <p:nvPr/>
        </p:nvSpPr>
        <p:spPr>
          <a:xfrm>
            <a:off x="0" y="1951289"/>
            <a:ext cx="9259747" cy="584775"/>
          </a:xfrm>
          <a:prstGeom prst="rect">
            <a:avLst/>
          </a:prstGeom>
          <a:noFill/>
        </p:spPr>
        <p:txBody>
          <a:bodyPr wrap="square">
            <a:spAutoFit/>
          </a:bodyPr>
          <a:lstStyle/>
          <a:p>
            <a:pPr marL="0" marR="0" lvl="0" indent="0" algn="ctr" rtl="0">
              <a:spcBef>
                <a:spcPts val="0"/>
              </a:spcBef>
              <a:spcAft>
                <a:spcPts val="0"/>
              </a:spcAft>
              <a:buNone/>
            </a:pPr>
            <a:r>
              <a:rPr lang="en-US" sz="3200" dirty="0">
                <a:solidFill>
                  <a:schemeClr val="dk1"/>
                </a:solidFill>
                <a:latin typeface="Courier New"/>
                <a:ea typeface="Courier New"/>
                <a:cs typeface="Courier New"/>
                <a:sym typeface="Courier New"/>
              </a:rPr>
              <a:t>00000000011100110000001010110011</a:t>
            </a:r>
          </a:p>
        </p:txBody>
      </p:sp>
      <p:sp>
        <p:nvSpPr>
          <p:cNvPr id="20" name="Google Shape;427;p42">
            <a:extLst>
              <a:ext uri="{FF2B5EF4-FFF2-40B4-BE49-F238E27FC236}">
                <a16:creationId xmlns:a16="http://schemas.microsoft.com/office/drawing/2014/main" id="{34542CDA-9BFE-FB6C-80B8-80F2FF024A21}"/>
              </a:ext>
            </a:extLst>
          </p:cNvPr>
          <p:cNvSpPr/>
          <p:nvPr/>
        </p:nvSpPr>
        <p:spPr>
          <a:xfrm>
            <a:off x="6824870" y="2005665"/>
            <a:ext cx="1709530" cy="432736"/>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dk1"/>
              </a:solidFill>
              <a:latin typeface="Courier New"/>
              <a:ea typeface="Courier New"/>
              <a:cs typeface="Courier New"/>
              <a:sym typeface="Courier New"/>
            </a:endParaRPr>
          </a:p>
        </p:txBody>
      </p:sp>
      <p:sp>
        <p:nvSpPr>
          <p:cNvPr id="22" name="TextBox 21">
            <a:extLst>
              <a:ext uri="{FF2B5EF4-FFF2-40B4-BE49-F238E27FC236}">
                <a16:creationId xmlns:a16="http://schemas.microsoft.com/office/drawing/2014/main" id="{C9AA4969-1DCE-D9FF-EF62-BAEB20AB1659}"/>
              </a:ext>
            </a:extLst>
          </p:cNvPr>
          <p:cNvSpPr txBox="1"/>
          <p:nvPr/>
        </p:nvSpPr>
        <p:spPr>
          <a:xfrm>
            <a:off x="6828183" y="1462090"/>
            <a:ext cx="4631634" cy="584775"/>
          </a:xfrm>
          <a:prstGeom prst="rect">
            <a:avLst/>
          </a:prstGeom>
          <a:noFill/>
        </p:spPr>
        <p:txBody>
          <a:bodyPr wrap="square">
            <a:spAutoFit/>
          </a:bodyPr>
          <a:lstStyle/>
          <a:p>
            <a:r>
              <a:rPr lang="en-US" sz="3200" b="1" dirty="0">
                <a:solidFill>
                  <a:schemeClr val="dk1"/>
                </a:solidFill>
                <a:latin typeface="Courier New"/>
                <a:ea typeface="Courier New"/>
                <a:cs typeface="Courier New"/>
                <a:sym typeface="Courier New"/>
              </a:rPr>
              <a:t>R-Type</a:t>
            </a:r>
            <a:endParaRPr lang="en-US" sz="3200" b="1" dirty="0"/>
          </a:p>
        </p:txBody>
      </p:sp>
      <p:grpSp>
        <p:nvGrpSpPr>
          <p:cNvPr id="23" name="Google Shape;514;p47">
            <a:extLst>
              <a:ext uri="{FF2B5EF4-FFF2-40B4-BE49-F238E27FC236}">
                <a16:creationId xmlns:a16="http://schemas.microsoft.com/office/drawing/2014/main" id="{33004599-BBA0-6859-0204-FEC8494FF822}"/>
              </a:ext>
            </a:extLst>
          </p:cNvPr>
          <p:cNvGrpSpPr/>
          <p:nvPr/>
        </p:nvGrpSpPr>
        <p:grpSpPr>
          <a:xfrm>
            <a:off x="454944" y="2718949"/>
            <a:ext cx="8349858" cy="822970"/>
            <a:chOff x="351069" y="2468880"/>
            <a:chExt cx="8349858" cy="822970"/>
          </a:xfrm>
        </p:grpSpPr>
        <p:grpSp>
          <p:nvGrpSpPr>
            <p:cNvPr id="24" name="Google Shape;515;p47">
              <a:extLst>
                <a:ext uri="{FF2B5EF4-FFF2-40B4-BE49-F238E27FC236}">
                  <a16:creationId xmlns:a16="http://schemas.microsoft.com/office/drawing/2014/main" id="{C286C0DE-7464-72EC-9671-699AF5203AD9}"/>
                </a:ext>
              </a:extLst>
            </p:cNvPr>
            <p:cNvGrpSpPr/>
            <p:nvPr/>
          </p:nvGrpSpPr>
          <p:grpSpPr>
            <a:xfrm>
              <a:off x="621802" y="2834640"/>
              <a:ext cx="7900550" cy="457210"/>
              <a:chOff x="621802" y="2834640"/>
              <a:chExt cx="7900550" cy="457210"/>
            </a:xfrm>
          </p:grpSpPr>
          <p:sp>
            <p:nvSpPr>
              <p:cNvPr id="27" name="Google Shape;516;p47">
                <a:extLst>
                  <a:ext uri="{FF2B5EF4-FFF2-40B4-BE49-F238E27FC236}">
                    <a16:creationId xmlns:a16="http://schemas.microsoft.com/office/drawing/2014/main" id="{331E261A-CE14-8AE4-EF97-4936C7BD21B1}"/>
                  </a:ext>
                </a:extLst>
              </p:cNvPr>
              <p:cNvSpPr/>
              <p:nvPr/>
            </p:nvSpPr>
            <p:spPr>
              <a:xfrm>
                <a:off x="621802" y="2834650"/>
                <a:ext cx="1347502" cy="457176"/>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Courier New"/>
                    <a:ea typeface="Courier New"/>
                    <a:cs typeface="Courier New"/>
                    <a:sym typeface="Courier New"/>
                  </a:rPr>
                  <a:t>f7</a:t>
                </a:r>
                <a:endParaRPr sz="2800" dirty="0">
                  <a:solidFill>
                    <a:schemeClr val="dk1"/>
                  </a:solidFill>
                  <a:latin typeface="Courier New"/>
                  <a:ea typeface="Courier New"/>
                  <a:cs typeface="Courier New"/>
                  <a:sym typeface="Courier New"/>
                </a:endParaRPr>
              </a:p>
            </p:txBody>
          </p:sp>
          <p:sp>
            <p:nvSpPr>
              <p:cNvPr id="28" name="Google Shape;517;p47">
                <a:extLst>
                  <a:ext uri="{FF2B5EF4-FFF2-40B4-BE49-F238E27FC236}">
                    <a16:creationId xmlns:a16="http://schemas.microsoft.com/office/drawing/2014/main" id="{A4AD43D9-3CDB-155D-F167-141450C8CD70}"/>
                  </a:ext>
                </a:extLst>
              </p:cNvPr>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29" name="Google Shape;518;p47">
                <a:extLst>
                  <a:ext uri="{FF2B5EF4-FFF2-40B4-BE49-F238E27FC236}">
                    <a16:creationId xmlns:a16="http://schemas.microsoft.com/office/drawing/2014/main" id="{847640E2-978A-FF7E-17E7-667771E217A0}"/>
                  </a:ext>
                </a:extLst>
              </p:cNvPr>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30" name="Google Shape;519;p47">
                <a:extLst>
                  <a:ext uri="{FF2B5EF4-FFF2-40B4-BE49-F238E27FC236}">
                    <a16:creationId xmlns:a16="http://schemas.microsoft.com/office/drawing/2014/main" id="{351A7538-5239-884A-AEB1-FFFDE40D287B}"/>
                  </a:ext>
                </a:extLst>
              </p:cNvPr>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25" name="Google Shape;520;p47">
              <a:extLst>
                <a:ext uri="{FF2B5EF4-FFF2-40B4-BE49-F238E27FC236}">
                  <a16:creationId xmlns:a16="http://schemas.microsoft.com/office/drawing/2014/main" id="{4167FA90-E900-1B57-5110-44C14A0B09EC}"/>
                </a:ext>
              </a:extLst>
            </p:cNvPr>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26" name="Google Shape;521;p47">
              <a:extLst>
                <a:ext uri="{FF2B5EF4-FFF2-40B4-BE49-F238E27FC236}">
                  <a16:creationId xmlns:a16="http://schemas.microsoft.com/office/drawing/2014/main" id="{8D569EED-03FA-7629-590B-62BA615A5073}"/>
                </a:ext>
              </a:extLst>
            </p:cNvPr>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31" name="Google Shape;427;p42">
            <a:extLst>
              <a:ext uri="{FF2B5EF4-FFF2-40B4-BE49-F238E27FC236}">
                <a16:creationId xmlns:a16="http://schemas.microsoft.com/office/drawing/2014/main" id="{DEC0D6A9-FC89-35C1-9E84-5F20527EAEE2}"/>
              </a:ext>
            </a:extLst>
          </p:cNvPr>
          <p:cNvSpPr/>
          <p:nvPr/>
        </p:nvSpPr>
        <p:spPr>
          <a:xfrm>
            <a:off x="3515657" y="3084708"/>
            <a:ext cx="1442457" cy="457199"/>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2800" dirty="0">
                <a:solidFill>
                  <a:schemeClr val="dk1"/>
                </a:solidFill>
                <a:latin typeface="Courier New"/>
                <a:ea typeface="Courier New"/>
                <a:cs typeface="Courier New"/>
                <a:sym typeface="Courier New"/>
              </a:rPr>
              <a:t>rs1</a:t>
            </a:r>
            <a:endParaRPr sz="2800" dirty="0">
              <a:solidFill>
                <a:schemeClr val="dk1"/>
              </a:solidFill>
              <a:latin typeface="Courier New"/>
              <a:ea typeface="Courier New"/>
              <a:cs typeface="Courier New"/>
              <a:sym typeface="Courier New"/>
            </a:endParaRPr>
          </a:p>
        </p:txBody>
      </p:sp>
      <p:sp>
        <p:nvSpPr>
          <p:cNvPr id="32" name="Google Shape;427;p42">
            <a:extLst>
              <a:ext uri="{FF2B5EF4-FFF2-40B4-BE49-F238E27FC236}">
                <a16:creationId xmlns:a16="http://schemas.microsoft.com/office/drawing/2014/main" id="{FB56E6C5-69FC-C6A0-5C2A-9426EE993080}"/>
              </a:ext>
            </a:extLst>
          </p:cNvPr>
          <p:cNvSpPr/>
          <p:nvPr/>
        </p:nvSpPr>
        <p:spPr>
          <a:xfrm>
            <a:off x="2073189" y="3084696"/>
            <a:ext cx="1442457" cy="457199"/>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2800" dirty="0">
                <a:solidFill>
                  <a:schemeClr val="dk1"/>
                </a:solidFill>
                <a:latin typeface="Courier New"/>
                <a:ea typeface="Courier New"/>
                <a:cs typeface="Courier New"/>
                <a:sym typeface="Courier New"/>
              </a:rPr>
              <a:t>rs2</a:t>
            </a:r>
            <a:endParaRPr sz="2800" dirty="0">
              <a:solidFill>
                <a:schemeClr val="dk1"/>
              </a:solidFill>
              <a:latin typeface="Courier New"/>
              <a:ea typeface="Courier New"/>
              <a:cs typeface="Courier New"/>
              <a:sym typeface="Courier New"/>
            </a:endParaRPr>
          </a:p>
        </p:txBody>
      </p:sp>
      <p:grpSp>
        <p:nvGrpSpPr>
          <p:cNvPr id="33" name="Google Shape;431;p42">
            <a:extLst>
              <a:ext uri="{FF2B5EF4-FFF2-40B4-BE49-F238E27FC236}">
                <a16:creationId xmlns:a16="http://schemas.microsoft.com/office/drawing/2014/main" id="{B936C02F-44C2-CF88-853E-9B3E21BA8757}"/>
              </a:ext>
            </a:extLst>
          </p:cNvPr>
          <p:cNvGrpSpPr/>
          <p:nvPr/>
        </p:nvGrpSpPr>
        <p:grpSpPr>
          <a:xfrm>
            <a:off x="413130" y="3730735"/>
            <a:ext cx="8349870" cy="822960"/>
            <a:chOff x="351069" y="3383280"/>
            <a:chExt cx="8349870" cy="822960"/>
          </a:xfrm>
        </p:grpSpPr>
        <p:grpSp>
          <p:nvGrpSpPr>
            <p:cNvPr id="34" name="Google Shape;432;p42">
              <a:extLst>
                <a:ext uri="{FF2B5EF4-FFF2-40B4-BE49-F238E27FC236}">
                  <a16:creationId xmlns:a16="http://schemas.microsoft.com/office/drawing/2014/main" id="{D3DA21C1-C94A-5A30-7125-7530AF97C7A1}"/>
                </a:ext>
              </a:extLst>
            </p:cNvPr>
            <p:cNvGrpSpPr/>
            <p:nvPr/>
          </p:nvGrpSpPr>
          <p:grpSpPr>
            <a:xfrm>
              <a:off x="621792" y="3749040"/>
              <a:ext cx="7900416" cy="457200"/>
              <a:chOff x="457200" y="4572000"/>
              <a:chExt cx="7900416" cy="457200"/>
            </a:xfrm>
          </p:grpSpPr>
          <p:sp>
            <p:nvSpPr>
              <p:cNvPr id="37" name="Google Shape;433;p42">
                <a:extLst>
                  <a:ext uri="{FF2B5EF4-FFF2-40B4-BE49-F238E27FC236}">
                    <a16:creationId xmlns:a16="http://schemas.microsoft.com/office/drawing/2014/main" id="{69D61511-F49B-04F6-B421-B385D2F0C6EA}"/>
                  </a:ext>
                </a:extLst>
              </p:cNvPr>
              <p:cNvSpPr/>
              <p:nvPr/>
            </p:nvSpPr>
            <p:spPr>
              <a:xfrm>
                <a:off x="457200"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ourier New"/>
                    <a:ea typeface="Courier New"/>
                    <a:cs typeface="Courier New"/>
                    <a:sym typeface="Courier New"/>
                  </a:rPr>
                  <a:t>0000000</a:t>
                </a:r>
                <a:endParaRPr sz="2400" dirty="0">
                  <a:solidFill>
                    <a:schemeClr val="dk1"/>
                  </a:solidFill>
                  <a:latin typeface="Courier New"/>
                  <a:ea typeface="Courier New"/>
                  <a:cs typeface="Courier New"/>
                  <a:sym typeface="Courier New"/>
                </a:endParaRPr>
              </a:p>
            </p:txBody>
          </p:sp>
          <p:sp>
            <p:nvSpPr>
              <p:cNvPr id="38" name="Google Shape;434;p42">
                <a:extLst>
                  <a:ext uri="{FF2B5EF4-FFF2-40B4-BE49-F238E27FC236}">
                    <a16:creationId xmlns:a16="http://schemas.microsoft.com/office/drawing/2014/main" id="{935E7510-264E-038C-3785-C8D8124AEA9F}"/>
                  </a:ext>
                </a:extLst>
              </p:cNvPr>
              <p:cNvSpPr/>
              <p:nvPr/>
            </p:nvSpPr>
            <p:spPr>
              <a:xfrm>
                <a:off x="6876288"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ourier New"/>
                    <a:ea typeface="Courier New"/>
                    <a:cs typeface="Courier New"/>
                    <a:sym typeface="Courier New"/>
                  </a:rPr>
                  <a:t>0110011</a:t>
                </a:r>
                <a:endParaRPr sz="2400" dirty="0">
                  <a:solidFill>
                    <a:schemeClr val="dk1"/>
                  </a:solidFill>
                  <a:latin typeface="Courier New"/>
                  <a:ea typeface="Courier New"/>
                  <a:cs typeface="Courier New"/>
                  <a:sym typeface="Courier New"/>
                </a:endParaRPr>
              </a:p>
            </p:txBody>
          </p:sp>
          <p:sp>
            <p:nvSpPr>
              <p:cNvPr id="39" name="Google Shape;435;p42">
                <a:extLst>
                  <a:ext uri="{FF2B5EF4-FFF2-40B4-BE49-F238E27FC236}">
                    <a16:creationId xmlns:a16="http://schemas.microsoft.com/office/drawing/2014/main" id="{9BDFEA91-3D39-9974-9971-76D7EBE6FD36}"/>
                  </a:ext>
                </a:extLst>
              </p:cNvPr>
              <p:cNvSpPr/>
              <p:nvPr/>
            </p:nvSpPr>
            <p:spPr>
              <a:xfrm>
                <a:off x="193852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00111</a:t>
                </a:r>
                <a:endParaRPr sz="2400">
                  <a:solidFill>
                    <a:schemeClr val="dk1"/>
                  </a:solidFill>
                  <a:latin typeface="Courier New"/>
                  <a:ea typeface="Courier New"/>
                  <a:cs typeface="Courier New"/>
                  <a:sym typeface="Courier New"/>
                </a:endParaRPr>
              </a:p>
            </p:txBody>
          </p:sp>
          <p:sp>
            <p:nvSpPr>
              <p:cNvPr id="40" name="Google Shape;436;p42">
                <a:extLst>
                  <a:ext uri="{FF2B5EF4-FFF2-40B4-BE49-F238E27FC236}">
                    <a16:creationId xmlns:a16="http://schemas.microsoft.com/office/drawing/2014/main" id="{95BDFC28-E9D5-68D9-5406-6CB00E6D343F}"/>
                  </a:ext>
                </a:extLst>
              </p:cNvPr>
              <p:cNvSpPr/>
              <p:nvPr/>
            </p:nvSpPr>
            <p:spPr>
              <a:xfrm>
                <a:off x="317296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00110</a:t>
                </a:r>
                <a:endParaRPr sz="2400">
                  <a:solidFill>
                    <a:schemeClr val="dk1"/>
                  </a:solidFill>
                  <a:latin typeface="Courier New"/>
                  <a:ea typeface="Courier New"/>
                  <a:cs typeface="Courier New"/>
                  <a:sym typeface="Courier New"/>
                </a:endParaRPr>
              </a:p>
            </p:txBody>
          </p:sp>
          <p:sp>
            <p:nvSpPr>
              <p:cNvPr id="41" name="Google Shape;437;p42">
                <a:extLst>
                  <a:ext uri="{FF2B5EF4-FFF2-40B4-BE49-F238E27FC236}">
                    <a16:creationId xmlns:a16="http://schemas.microsoft.com/office/drawing/2014/main" id="{FC46117A-2804-93CF-CF27-5546FDC26533}"/>
                  </a:ext>
                </a:extLst>
              </p:cNvPr>
              <p:cNvSpPr/>
              <p:nvPr/>
            </p:nvSpPr>
            <p:spPr>
              <a:xfrm>
                <a:off x="440740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000</a:t>
                </a:r>
                <a:endParaRPr sz="2400">
                  <a:solidFill>
                    <a:schemeClr val="dk1"/>
                  </a:solidFill>
                  <a:latin typeface="Courier New"/>
                  <a:ea typeface="Courier New"/>
                  <a:cs typeface="Courier New"/>
                  <a:sym typeface="Courier New"/>
                </a:endParaRPr>
              </a:p>
            </p:txBody>
          </p:sp>
          <p:sp>
            <p:nvSpPr>
              <p:cNvPr id="42" name="Google Shape;438;p42">
                <a:extLst>
                  <a:ext uri="{FF2B5EF4-FFF2-40B4-BE49-F238E27FC236}">
                    <a16:creationId xmlns:a16="http://schemas.microsoft.com/office/drawing/2014/main" id="{1BFA3246-E72C-227A-26AB-4CC4D35AE77F}"/>
                  </a:ext>
                </a:extLst>
              </p:cNvPr>
              <p:cNvSpPr/>
              <p:nvPr/>
            </p:nvSpPr>
            <p:spPr>
              <a:xfrm>
                <a:off x="564184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dirty="0">
                    <a:solidFill>
                      <a:schemeClr val="dk1"/>
                    </a:solidFill>
                    <a:latin typeface="Courier New"/>
                    <a:ea typeface="Courier New"/>
                    <a:cs typeface="Courier New"/>
                    <a:sym typeface="Courier New"/>
                  </a:rPr>
                  <a:t>00101</a:t>
                </a:r>
                <a:endParaRPr sz="2400" dirty="0">
                  <a:solidFill>
                    <a:schemeClr val="dk1"/>
                  </a:solidFill>
                  <a:latin typeface="Courier New"/>
                  <a:ea typeface="Courier New"/>
                  <a:cs typeface="Courier New"/>
                  <a:sym typeface="Courier New"/>
                </a:endParaRPr>
              </a:p>
            </p:txBody>
          </p:sp>
        </p:grpSp>
        <p:sp>
          <p:nvSpPr>
            <p:cNvPr id="35" name="Google Shape;439;p42">
              <a:extLst>
                <a:ext uri="{FF2B5EF4-FFF2-40B4-BE49-F238E27FC236}">
                  <a16:creationId xmlns:a16="http://schemas.microsoft.com/office/drawing/2014/main" id="{23459781-60F5-EDC0-9507-C96BD455A799}"/>
                </a:ext>
              </a:extLst>
            </p:cNvPr>
            <p:cNvSpPr txBox="1"/>
            <p:nvPr/>
          </p:nvSpPr>
          <p:spPr>
            <a:xfrm>
              <a:off x="351069" y="3383280"/>
              <a:ext cx="55335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36" name="Google Shape;440;p42">
              <a:extLst>
                <a:ext uri="{FF2B5EF4-FFF2-40B4-BE49-F238E27FC236}">
                  <a16:creationId xmlns:a16="http://schemas.microsoft.com/office/drawing/2014/main" id="{6DE422CB-64AD-5774-CAAB-B73CAAD5D204}"/>
                </a:ext>
              </a:extLst>
            </p:cNvPr>
            <p:cNvSpPr txBox="1"/>
            <p:nvPr/>
          </p:nvSpPr>
          <p:spPr>
            <a:xfrm>
              <a:off x="8331927" y="3383280"/>
              <a:ext cx="36901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43" name="Google Shape;424;p42">
            <a:extLst>
              <a:ext uri="{FF2B5EF4-FFF2-40B4-BE49-F238E27FC236}">
                <a16:creationId xmlns:a16="http://schemas.microsoft.com/office/drawing/2014/main" id="{90F8889B-BBBC-1425-62DC-B8292F2F76D2}"/>
              </a:ext>
            </a:extLst>
          </p:cNvPr>
          <p:cNvGrpSpPr/>
          <p:nvPr/>
        </p:nvGrpSpPr>
        <p:grpSpPr>
          <a:xfrm>
            <a:off x="385074" y="4738020"/>
            <a:ext cx="8349870" cy="822960"/>
            <a:chOff x="351069" y="3383280"/>
            <a:chExt cx="8349870" cy="822960"/>
          </a:xfrm>
        </p:grpSpPr>
        <p:grpSp>
          <p:nvGrpSpPr>
            <p:cNvPr id="44" name="Google Shape;425;p42">
              <a:extLst>
                <a:ext uri="{FF2B5EF4-FFF2-40B4-BE49-F238E27FC236}">
                  <a16:creationId xmlns:a16="http://schemas.microsoft.com/office/drawing/2014/main" id="{47B0030B-12C9-A130-4A51-46C8C6612D83}"/>
                </a:ext>
              </a:extLst>
            </p:cNvPr>
            <p:cNvGrpSpPr/>
            <p:nvPr/>
          </p:nvGrpSpPr>
          <p:grpSpPr>
            <a:xfrm>
              <a:off x="621792" y="3749040"/>
              <a:ext cx="7900416" cy="457200"/>
              <a:chOff x="457200" y="4572000"/>
              <a:chExt cx="7900416" cy="457200"/>
            </a:xfrm>
          </p:grpSpPr>
          <p:sp>
            <p:nvSpPr>
              <p:cNvPr id="47" name="Google Shape;426;p42">
                <a:extLst>
                  <a:ext uri="{FF2B5EF4-FFF2-40B4-BE49-F238E27FC236}">
                    <a16:creationId xmlns:a16="http://schemas.microsoft.com/office/drawing/2014/main" id="{D452532A-188F-4CA6-8869-0ECA63DC9D38}"/>
                  </a:ext>
                </a:extLst>
              </p:cNvPr>
              <p:cNvSpPr/>
              <p:nvPr/>
            </p:nvSpPr>
            <p:spPr>
              <a:xfrm>
                <a:off x="457200"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0</a:t>
                </a:r>
                <a:endParaRPr sz="2800">
                  <a:solidFill>
                    <a:schemeClr val="dk1"/>
                  </a:solidFill>
                  <a:latin typeface="Courier New"/>
                  <a:ea typeface="Courier New"/>
                  <a:cs typeface="Courier New"/>
                  <a:sym typeface="Courier New"/>
                </a:endParaRPr>
              </a:p>
            </p:txBody>
          </p:sp>
          <p:sp>
            <p:nvSpPr>
              <p:cNvPr id="48" name="Google Shape;427;p42">
                <a:extLst>
                  <a:ext uri="{FF2B5EF4-FFF2-40B4-BE49-F238E27FC236}">
                    <a16:creationId xmlns:a16="http://schemas.microsoft.com/office/drawing/2014/main" id="{9E7325D5-D34B-DDA0-FB0E-252B39AEEFBC}"/>
                  </a:ext>
                </a:extLst>
              </p:cNvPr>
              <p:cNvSpPr/>
              <p:nvPr/>
            </p:nvSpPr>
            <p:spPr>
              <a:xfrm>
                <a:off x="6876288"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Courier New"/>
                    <a:ea typeface="Courier New"/>
                    <a:cs typeface="Courier New"/>
                    <a:sym typeface="Courier New"/>
                  </a:rPr>
                  <a:t>0x33</a:t>
                </a:r>
                <a:endParaRPr sz="2800" dirty="0">
                  <a:solidFill>
                    <a:schemeClr val="dk1"/>
                  </a:solidFill>
                  <a:latin typeface="Courier New"/>
                  <a:ea typeface="Courier New"/>
                  <a:cs typeface="Courier New"/>
                  <a:sym typeface="Courier New"/>
                </a:endParaRPr>
              </a:p>
            </p:txBody>
          </p:sp>
          <p:sp>
            <p:nvSpPr>
              <p:cNvPr id="49" name="Google Shape;418;p42">
                <a:extLst>
                  <a:ext uri="{FF2B5EF4-FFF2-40B4-BE49-F238E27FC236}">
                    <a16:creationId xmlns:a16="http://schemas.microsoft.com/office/drawing/2014/main" id="{757CF824-5B08-F402-7E3E-424C9CB7E6D3}"/>
                  </a:ext>
                </a:extLst>
              </p:cNvPr>
              <p:cNvSpPr/>
              <p:nvPr/>
            </p:nvSpPr>
            <p:spPr>
              <a:xfrm>
                <a:off x="193852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7</a:t>
                </a:r>
                <a:endParaRPr sz="2800">
                  <a:solidFill>
                    <a:schemeClr val="dk1"/>
                  </a:solidFill>
                  <a:latin typeface="Courier New"/>
                  <a:ea typeface="Courier New"/>
                  <a:cs typeface="Courier New"/>
                  <a:sym typeface="Courier New"/>
                </a:endParaRPr>
              </a:p>
            </p:txBody>
          </p:sp>
          <p:sp>
            <p:nvSpPr>
              <p:cNvPr id="50" name="Google Shape;420;p42">
                <a:extLst>
                  <a:ext uri="{FF2B5EF4-FFF2-40B4-BE49-F238E27FC236}">
                    <a16:creationId xmlns:a16="http://schemas.microsoft.com/office/drawing/2014/main" id="{B4610F17-5560-2EB9-0DDB-15D03BD433AA}"/>
                  </a:ext>
                </a:extLst>
              </p:cNvPr>
              <p:cNvSpPr/>
              <p:nvPr/>
            </p:nvSpPr>
            <p:spPr>
              <a:xfrm>
                <a:off x="317296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6</a:t>
                </a:r>
                <a:endParaRPr sz="2800">
                  <a:solidFill>
                    <a:schemeClr val="dk1"/>
                  </a:solidFill>
                  <a:latin typeface="Courier New"/>
                  <a:ea typeface="Courier New"/>
                  <a:cs typeface="Courier New"/>
                  <a:sym typeface="Courier New"/>
                </a:endParaRPr>
              </a:p>
            </p:txBody>
          </p:sp>
          <p:sp>
            <p:nvSpPr>
              <p:cNvPr id="51" name="Google Shape;428;p42">
                <a:extLst>
                  <a:ext uri="{FF2B5EF4-FFF2-40B4-BE49-F238E27FC236}">
                    <a16:creationId xmlns:a16="http://schemas.microsoft.com/office/drawing/2014/main" id="{3E3139AB-BED9-5DCC-E0BD-4527BB562449}"/>
                  </a:ext>
                </a:extLst>
              </p:cNvPr>
              <p:cNvSpPr/>
              <p:nvPr/>
            </p:nvSpPr>
            <p:spPr>
              <a:xfrm>
                <a:off x="440740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0</a:t>
                </a:r>
                <a:endParaRPr sz="2800">
                  <a:solidFill>
                    <a:schemeClr val="dk1"/>
                  </a:solidFill>
                  <a:latin typeface="Courier New"/>
                  <a:ea typeface="Courier New"/>
                  <a:cs typeface="Courier New"/>
                  <a:sym typeface="Courier New"/>
                </a:endParaRPr>
              </a:p>
            </p:txBody>
          </p:sp>
          <p:sp>
            <p:nvSpPr>
              <p:cNvPr id="52" name="Google Shape;416;p42">
                <a:extLst>
                  <a:ext uri="{FF2B5EF4-FFF2-40B4-BE49-F238E27FC236}">
                    <a16:creationId xmlns:a16="http://schemas.microsoft.com/office/drawing/2014/main" id="{2F0FB5D3-7999-B13A-A461-768E82F45049}"/>
                  </a:ext>
                </a:extLst>
              </p:cNvPr>
              <p:cNvSpPr/>
              <p:nvPr/>
            </p:nvSpPr>
            <p:spPr>
              <a:xfrm>
                <a:off x="564184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5</a:t>
                </a:r>
                <a:endParaRPr sz="2800">
                  <a:solidFill>
                    <a:schemeClr val="dk1"/>
                  </a:solidFill>
                  <a:latin typeface="Courier New"/>
                  <a:ea typeface="Courier New"/>
                  <a:cs typeface="Courier New"/>
                  <a:sym typeface="Courier New"/>
                </a:endParaRPr>
              </a:p>
            </p:txBody>
          </p:sp>
        </p:grpSp>
        <p:sp>
          <p:nvSpPr>
            <p:cNvPr id="45" name="Google Shape;429;p42">
              <a:extLst>
                <a:ext uri="{FF2B5EF4-FFF2-40B4-BE49-F238E27FC236}">
                  <a16:creationId xmlns:a16="http://schemas.microsoft.com/office/drawing/2014/main" id="{EEA9903A-B4D9-E835-91CD-B0446B59897A}"/>
                </a:ext>
              </a:extLst>
            </p:cNvPr>
            <p:cNvSpPr txBox="1"/>
            <p:nvPr/>
          </p:nvSpPr>
          <p:spPr>
            <a:xfrm>
              <a:off x="351069" y="3383280"/>
              <a:ext cx="55335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46" name="Google Shape;430;p42">
              <a:extLst>
                <a:ext uri="{FF2B5EF4-FFF2-40B4-BE49-F238E27FC236}">
                  <a16:creationId xmlns:a16="http://schemas.microsoft.com/office/drawing/2014/main" id="{8871B176-3488-F32A-AC72-BF13BE6D2329}"/>
                </a:ext>
              </a:extLst>
            </p:cNvPr>
            <p:cNvSpPr txBox="1"/>
            <p:nvPr/>
          </p:nvSpPr>
          <p:spPr>
            <a:xfrm>
              <a:off x="8331927" y="3383280"/>
              <a:ext cx="36901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53" name="TextBox 52">
            <a:extLst>
              <a:ext uri="{FF2B5EF4-FFF2-40B4-BE49-F238E27FC236}">
                <a16:creationId xmlns:a16="http://schemas.microsoft.com/office/drawing/2014/main" id="{569AC236-E8E9-61FC-01F2-31EC37054157}"/>
              </a:ext>
            </a:extLst>
          </p:cNvPr>
          <p:cNvSpPr txBox="1"/>
          <p:nvPr/>
        </p:nvSpPr>
        <p:spPr>
          <a:xfrm>
            <a:off x="413130" y="5560980"/>
            <a:ext cx="8391672" cy="1077218"/>
          </a:xfrm>
          <a:prstGeom prst="rect">
            <a:avLst/>
          </a:prstGeom>
          <a:noFill/>
        </p:spPr>
        <p:txBody>
          <a:bodyPr wrap="square" rtlCol="0">
            <a:spAutoFit/>
          </a:bodyPr>
          <a:lstStyle/>
          <a:p>
            <a:r>
              <a:rPr lang="en-US" sz="3200" dirty="0">
                <a:latin typeface="Calibri" pitchFamily="34" charset="0"/>
              </a:rPr>
              <a:t>Rd = x5,  rs1 = x6 rs2 = x7. f3 = 0 and f7 = 0, opcode = 0x33 =&gt; so add       x5 = x6 + x7</a:t>
            </a:r>
          </a:p>
        </p:txBody>
      </p:sp>
    </p:spTree>
    <p:extLst>
      <p:ext uri="{BB962C8B-B14F-4D97-AF65-F5344CB8AC3E}">
        <p14:creationId xmlns:p14="http://schemas.microsoft.com/office/powerpoint/2010/main" val="22842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7"/>
          <p:cNvSpPr txBox="1">
            <a:spLocks noGrp="1"/>
          </p:cNvSpPr>
          <p:nvPr>
            <p:ph type="body" idx="1"/>
          </p:nvPr>
        </p:nvSpPr>
        <p:spPr>
          <a:xfrm>
            <a:off x="457200" y="1909075"/>
            <a:ext cx="8229600" cy="4704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FF0000"/>
              </a:buClr>
              <a:buSzPts val="3200"/>
              <a:buFont typeface="Arial"/>
              <a:buChar char="•"/>
            </a:pPr>
            <a:r>
              <a:rPr lang="en-US" sz="3200" b="0" i="0" u="none" strike="noStrike" cap="none">
                <a:solidFill>
                  <a:srgbClr val="FF0000"/>
                </a:solidFill>
                <a:latin typeface="Courier New"/>
                <a:ea typeface="Courier New"/>
                <a:cs typeface="Courier New"/>
                <a:sym typeface="Courier New"/>
              </a:rPr>
              <a:t>opcode</a:t>
            </a:r>
            <a:r>
              <a:rPr lang="en-US" sz="3200" b="0" i="0" u="none" strike="noStrike" cap="none">
                <a:solidFill>
                  <a:schemeClr val="dk1"/>
                </a:solidFill>
                <a:latin typeface="Calibri"/>
                <a:ea typeface="Calibri"/>
                <a:cs typeface="Calibri"/>
                <a:sym typeface="Calibri"/>
              </a:rPr>
              <a:t> (</a:t>
            </a:r>
            <a:r>
              <a:rPr lang="en-US"/>
              <a:t>7</a:t>
            </a:r>
            <a:r>
              <a:rPr lang="en-US" sz="3200" b="0" i="0" u="none" strike="noStrike" cap="none">
                <a:solidFill>
                  <a:schemeClr val="dk1"/>
                </a:solidFill>
                <a:latin typeface="Calibri"/>
                <a:ea typeface="Calibri"/>
                <a:cs typeface="Calibri"/>
                <a:sym typeface="Calibri"/>
              </a:rPr>
              <a:t>):  uniquely specifies the instruction</a:t>
            </a:r>
            <a:endParaRPr sz="2800" b="0" i="0" u="none" strike="noStrike" cap="none">
              <a:solidFill>
                <a:schemeClr val="dk1"/>
              </a:solidFill>
              <a:latin typeface="Courier New"/>
              <a:ea typeface="Courier New"/>
              <a:cs typeface="Courier New"/>
              <a:sym typeface="Courier New"/>
            </a:endParaRPr>
          </a:p>
          <a:p>
            <a:pPr marL="342900" marR="0" lvl="0" indent="-317500" algn="l" rtl="0">
              <a:lnSpc>
                <a:spcPct val="90000"/>
              </a:lnSpc>
              <a:spcBef>
                <a:spcPts val="560"/>
              </a:spcBef>
              <a:spcAft>
                <a:spcPts val="0"/>
              </a:spcAft>
              <a:buClr>
                <a:schemeClr val="dk1"/>
              </a:buClr>
              <a:buSzPts val="2800"/>
              <a:buFont typeface="Arial"/>
              <a:buChar char="•"/>
            </a:pPr>
            <a:r>
              <a:rPr lang="en-US" sz="3200" b="0" i="0" u="none" strike="noStrike" cap="none">
                <a:solidFill>
                  <a:srgbClr val="FF0000"/>
                </a:solidFill>
                <a:latin typeface="Courier New"/>
                <a:ea typeface="Courier New"/>
                <a:cs typeface="Courier New"/>
                <a:sym typeface="Courier New"/>
              </a:rPr>
              <a:t>rs1</a:t>
            </a:r>
            <a:r>
              <a:rPr lang="en-US" sz="3200" b="0" i="0" u="none" strike="noStrike" cap="none">
                <a:solidFill>
                  <a:schemeClr val="dk1"/>
                </a:solidFill>
                <a:latin typeface="Calibri"/>
                <a:ea typeface="Calibri"/>
                <a:cs typeface="Calibri"/>
                <a:sym typeface="Calibri"/>
              </a:rPr>
              <a:t> (5):  specifies a register operand</a:t>
            </a:r>
            <a:endParaRPr sz="28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rgbClr val="FF0000"/>
              </a:buClr>
              <a:buSzPts val="3200"/>
              <a:buFont typeface="Arial"/>
              <a:buChar char="•"/>
            </a:pPr>
            <a:r>
              <a:rPr lang="en-US" sz="3200" b="0" i="0" u="none" strike="noStrike" cap="none">
                <a:solidFill>
                  <a:srgbClr val="FF0000"/>
                </a:solidFill>
                <a:latin typeface="Courier New"/>
                <a:ea typeface="Courier New"/>
                <a:cs typeface="Courier New"/>
                <a:sym typeface="Courier New"/>
              </a:rPr>
              <a:t>r</a:t>
            </a:r>
            <a:r>
              <a:rPr lang="en-US">
                <a:solidFill>
                  <a:srgbClr val="FF0000"/>
                </a:solidFill>
                <a:latin typeface="Courier New"/>
                <a:ea typeface="Courier New"/>
                <a:cs typeface="Courier New"/>
                <a:sym typeface="Courier New"/>
              </a:rPr>
              <a:t>d</a:t>
            </a:r>
            <a:r>
              <a:rPr lang="en-US" sz="3200" b="0" i="0" u="none" strike="noStrike" cap="none">
                <a:solidFill>
                  <a:schemeClr val="dk1"/>
                </a:solidFill>
                <a:latin typeface="Calibri"/>
                <a:ea typeface="Calibri"/>
                <a:cs typeface="Calibri"/>
                <a:sym typeface="Calibri"/>
              </a:rPr>
              <a:t> (5):  specifies </a:t>
            </a:r>
            <a:r>
              <a:rPr lang="en-US" sz="3200" b="0" i="0" u="none" strike="noStrike" cap="none">
                <a:solidFill>
                  <a:srgbClr val="FF0000"/>
                </a:solidFill>
                <a:latin typeface="Calibri"/>
                <a:ea typeface="Calibri"/>
                <a:cs typeface="Calibri"/>
                <a:sym typeface="Calibri"/>
              </a:rPr>
              <a:t>d</a:t>
            </a:r>
            <a:r>
              <a:rPr lang="en-US" sz="3200" b="0" i="0" u="none" strike="noStrike" cap="none">
                <a:solidFill>
                  <a:schemeClr val="dk1"/>
                </a:solidFill>
                <a:latin typeface="Calibri"/>
                <a:ea typeface="Calibri"/>
                <a:cs typeface="Calibri"/>
                <a:sym typeface="Calibri"/>
              </a:rPr>
              <a:t>estination </a:t>
            </a:r>
            <a:r>
              <a:rPr lang="en-US" sz="3200" b="0" i="0" u="none" strike="noStrike" cap="none">
                <a:solidFill>
                  <a:srgbClr val="FF0000"/>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egister that receives result of computatio</a:t>
            </a:r>
            <a:r>
              <a:rPr lang="en-US"/>
              <a:t>n</a:t>
            </a:r>
            <a:endParaRPr sz="2800" b="0" i="0" u="none" strike="noStrike" cap="none">
              <a:solidFill>
                <a:schemeClr val="dk1"/>
              </a:solidFill>
              <a:latin typeface="Calibri"/>
              <a:ea typeface="Calibri"/>
              <a:cs typeface="Calibri"/>
              <a:sym typeface="Calibri"/>
            </a:endParaRPr>
          </a:p>
        </p:txBody>
      </p:sp>
      <p:sp>
        <p:nvSpPr>
          <p:cNvPr id="511" name="Google Shape;51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11</a:t>
            </a:fld>
            <a:endParaRPr sz="1200">
              <a:solidFill>
                <a:srgbClr val="888888"/>
              </a:solidFill>
              <a:latin typeface="Calibri"/>
              <a:ea typeface="Calibri"/>
              <a:cs typeface="Calibri"/>
              <a:sym typeface="Calibri"/>
            </a:endParaRPr>
          </a:p>
        </p:txBody>
      </p:sp>
      <p:sp>
        <p:nvSpPr>
          <p:cNvPr id="512" name="Google Shape;512;p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513" name="Google Shape;513;p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grpSp>
        <p:nvGrpSpPr>
          <p:cNvPr id="514" name="Google Shape;514;p47"/>
          <p:cNvGrpSpPr/>
          <p:nvPr/>
        </p:nvGrpSpPr>
        <p:grpSpPr>
          <a:xfrm>
            <a:off x="393192" y="1021080"/>
            <a:ext cx="8349858" cy="822970"/>
            <a:chOff x="351069" y="2468880"/>
            <a:chExt cx="8349858" cy="822970"/>
          </a:xfrm>
        </p:grpSpPr>
        <p:grpSp>
          <p:nvGrpSpPr>
            <p:cNvPr id="515" name="Google Shape;515;p47"/>
            <p:cNvGrpSpPr/>
            <p:nvPr/>
          </p:nvGrpSpPr>
          <p:grpSpPr>
            <a:xfrm>
              <a:off x="621801" y="2834640"/>
              <a:ext cx="7900551" cy="457210"/>
              <a:chOff x="621801" y="2834640"/>
              <a:chExt cx="7900551" cy="457210"/>
            </a:xfrm>
          </p:grpSpPr>
          <p:sp>
            <p:nvSpPr>
              <p:cNvPr id="516" name="Google Shape;516;p47"/>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517" name="Google Shape;517;p47"/>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518" name="Google Shape;518;p47"/>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519" name="Google Shape;519;p47"/>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520" name="Google Shape;520;p47"/>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521" name="Google Shape;521;p47"/>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522" name="Google Shape;522;p47"/>
          <p:cNvSpPr/>
          <p:nvPr/>
        </p:nvSpPr>
        <p:spPr>
          <a:xfrm>
            <a:off x="3660958" y="13868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sp>
        <p:nvSpPr>
          <p:cNvPr id="523" name="Google Shape;523;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I-Format Instructions (</a:t>
            </a:r>
            <a:r>
              <a:rPr lang="en-US"/>
              <a:t>3</a:t>
            </a:r>
            <a:r>
              <a:rPr lang="en-US" sz="4400" b="0" i="0" u="none" strike="noStrike" cap="none">
                <a:solidFill>
                  <a:schemeClr val="accent1"/>
                </a:solidFill>
                <a:latin typeface="Calibri"/>
                <a:ea typeface="Calibri"/>
                <a:cs typeface="Calibri"/>
                <a:sym typeface="Calibri"/>
              </a:rPr>
              <a:t>/4)</a:t>
            </a:r>
            <a:endParaRPr sz="4400" b="0" i="0" u="none" strike="noStrike" cap="none">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22490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I-Format Instructions (4/4)</a:t>
            </a:r>
            <a:endParaRPr sz="4400" b="0" i="0" u="none" strike="noStrike" cap="none">
              <a:solidFill>
                <a:schemeClr val="accent1"/>
              </a:solidFill>
              <a:latin typeface="Calibri"/>
              <a:ea typeface="Calibri"/>
              <a:cs typeface="Calibri"/>
              <a:sym typeface="Calibri"/>
            </a:endParaRPr>
          </a:p>
        </p:txBody>
      </p:sp>
      <p:sp>
        <p:nvSpPr>
          <p:cNvPr id="529" name="Google Shape;529;p48"/>
          <p:cNvSpPr txBox="1">
            <a:spLocks noGrp="1"/>
          </p:cNvSpPr>
          <p:nvPr>
            <p:ph type="body" idx="1"/>
          </p:nvPr>
        </p:nvSpPr>
        <p:spPr>
          <a:xfrm>
            <a:off x="457200" y="1961050"/>
            <a:ext cx="8229600" cy="214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urier New"/>
                <a:ea typeface="Courier New"/>
                <a:cs typeface="Courier New"/>
                <a:sym typeface="Courier New"/>
              </a:rPr>
              <a:t>immediate</a:t>
            </a:r>
            <a:r>
              <a:rPr lang="en-US" sz="3200" b="0" i="0" u="none" strike="noStrike" cap="none">
                <a:solidFill>
                  <a:schemeClr val="dk1"/>
                </a:solidFill>
                <a:latin typeface="Calibri"/>
                <a:ea typeface="Calibri"/>
                <a:cs typeface="Calibri"/>
                <a:sym typeface="Calibri"/>
              </a:rPr>
              <a:t> (1</a:t>
            </a:r>
            <a:r>
              <a:rPr lang="en-US"/>
              <a:t>2</a:t>
            </a:r>
            <a:r>
              <a:rPr lang="en-US" sz="3200" b="0" i="0" u="none" strike="noStrike" cap="none">
                <a:solidFill>
                  <a:schemeClr val="dk1"/>
                </a:solidFill>
                <a:latin typeface="Calibri"/>
                <a:ea typeface="Calibri"/>
                <a:cs typeface="Calibri"/>
                <a:sym typeface="Calibri"/>
              </a:rPr>
              <a:t>):  </a:t>
            </a:r>
            <a:r>
              <a:rPr lang="en-US"/>
              <a:t>12</a:t>
            </a:r>
            <a:r>
              <a:rPr lang="en-US" i="1"/>
              <a:t> </a:t>
            </a:r>
            <a:r>
              <a:rPr lang="en-US"/>
              <a:t>bit </a:t>
            </a:r>
            <a:r>
              <a:rPr lang="en-US" sz="3200" b="0" i="0" u="none" strike="noStrike" cap="none">
                <a:solidFill>
                  <a:schemeClr val="dk1"/>
                </a:solidFill>
                <a:latin typeface="Calibri"/>
                <a:ea typeface="Calibri"/>
                <a:cs typeface="Calibri"/>
                <a:sym typeface="Calibri"/>
              </a:rPr>
              <a:t>number</a:t>
            </a:r>
            <a:endParaRPr sz="3200" b="0" i="0" u="none" strike="noStrike" cap="none">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All computations done in words, so 1</a:t>
            </a:r>
            <a:r>
              <a:rPr lang="en-US"/>
              <a:t>2</a:t>
            </a:r>
            <a:r>
              <a:rPr lang="en-US" sz="2800" b="0" i="0" u="none" strike="noStrike" cap="none">
                <a:solidFill>
                  <a:schemeClr val="dk1"/>
                </a:solidFill>
                <a:latin typeface="Calibri"/>
                <a:ea typeface="Calibri"/>
                <a:cs typeface="Calibri"/>
                <a:sym typeface="Calibri"/>
              </a:rPr>
              <a:t>-bit immediate must be </a:t>
            </a:r>
            <a:r>
              <a:rPr lang="en-US" sz="2800" b="0" i="1" u="none" strike="noStrike" cap="none">
                <a:solidFill>
                  <a:schemeClr val="dk1"/>
                </a:solidFill>
                <a:latin typeface="Calibri"/>
                <a:ea typeface="Calibri"/>
                <a:cs typeface="Calibri"/>
                <a:sym typeface="Calibri"/>
              </a:rPr>
              <a:t>extended</a:t>
            </a:r>
            <a:r>
              <a:rPr lang="en-US" sz="2800" b="0" i="0" u="none" strike="noStrike" cap="none">
                <a:solidFill>
                  <a:schemeClr val="dk1"/>
                </a:solidFill>
                <a:latin typeface="Calibri"/>
                <a:ea typeface="Calibri"/>
                <a:cs typeface="Calibri"/>
                <a:sym typeface="Calibri"/>
              </a:rPr>
              <a:t> to 32 bits</a:t>
            </a:r>
            <a:endParaRPr/>
          </a:p>
          <a:p>
            <a:pPr marL="742950" marR="0" lvl="1" indent="-285750" algn="l" rtl="0">
              <a:spcBef>
                <a:spcPts val="560"/>
              </a:spcBef>
              <a:spcAft>
                <a:spcPts val="0"/>
              </a:spcAft>
              <a:buClr>
                <a:schemeClr val="dk1"/>
              </a:buClr>
              <a:buSzPts val="2800"/>
              <a:buFont typeface="Arial"/>
              <a:buChar char="–"/>
            </a:pPr>
            <a:r>
              <a:rPr lang="en-US"/>
              <a:t>always </a:t>
            </a:r>
            <a:r>
              <a:rPr lang="en-US" b="1"/>
              <a:t>sign-extended</a:t>
            </a:r>
            <a:r>
              <a:rPr lang="en-US"/>
              <a:t> to 32-bits before use in an arithmetic operation</a:t>
            </a:r>
            <a:endParaRPr sz="2800" b="0" i="0" u="none" strike="noStrike" cap="none">
              <a:solidFill>
                <a:schemeClr val="dk1"/>
              </a:solidFill>
              <a:latin typeface="Calibri"/>
              <a:ea typeface="Calibri"/>
              <a:cs typeface="Calibri"/>
              <a:sym typeface="Calibri"/>
            </a:endParaRPr>
          </a:p>
        </p:txBody>
      </p:sp>
      <p:sp>
        <p:nvSpPr>
          <p:cNvPr id="530" name="Google Shape;530;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12</a:t>
            </a:fld>
            <a:endParaRPr sz="1200">
              <a:solidFill>
                <a:srgbClr val="888888"/>
              </a:solidFill>
              <a:latin typeface="Calibri"/>
              <a:ea typeface="Calibri"/>
              <a:cs typeface="Calibri"/>
              <a:sym typeface="Calibri"/>
            </a:endParaRPr>
          </a:p>
        </p:txBody>
      </p:sp>
      <p:sp>
        <p:nvSpPr>
          <p:cNvPr id="531" name="Google Shape;531;p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532" name="Google Shape;532;p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grpSp>
        <p:nvGrpSpPr>
          <p:cNvPr id="533" name="Google Shape;533;p48"/>
          <p:cNvGrpSpPr/>
          <p:nvPr/>
        </p:nvGrpSpPr>
        <p:grpSpPr>
          <a:xfrm>
            <a:off x="393192" y="1021080"/>
            <a:ext cx="8349858" cy="822970"/>
            <a:chOff x="351069" y="2468880"/>
            <a:chExt cx="8349858" cy="822970"/>
          </a:xfrm>
        </p:grpSpPr>
        <p:grpSp>
          <p:nvGrpSpPr>
            <p:cNvPr id="534" name="Google Shape;534;p48"/>
            <p:cNvGrpSpPr/>
            <p:nvPr/>
          </p:nvGrpSpPr>
          <p:grpSpPr>
            <a:xfrm>
              <a:off x="621801" y="2834640"/>
              <a:ext cx="7900551" cy="457210"/>
              <a:chOff x="621801" y="2834640"/>
              <a:chExt cx="7900551" cy="457210"/>
            </a:xfrm>
          </p:grpSpPr>
          <p:sp>
            <p:nvSpPr>
              <p:cNvPr id="535" name="Google Shape;535;p48"/>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536" name="Google Shape;536;p48"/>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537" name="Google Shape;537;p48"/>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538" name="Google Shape;538;p48"/>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539" name="Google Shape;539;p48"/>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540" name="Google Shape;540;p48"/>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541" name="Google Shape;541;p48"/>
          <p:cNvSpPr/>
          <p:nvPr/>
        </p:nvSpPr>
        <p:spPr>
          <a:xfrm>
            <a:off x="3660958" y="13868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sp>
        <p:nvSpPr>
          <p:cNvPr id="542" name="Google Shape;542;p48"/>
          <p:cNvSpPr txBox="1"/>
          <p:nvPr/>
        </p:nvSpPr>
        <p:spPr>
          <a:xfrm>
            <a:off x="457075" y="4507775"/>
            <a:ext cx="8229600" cy="761700"/>
          </a:xfrm>
          <a:prstGeom prst="rect">
            <a:avLst/>
          </a:prstGeom>
          <a:noFill/>
          <a:ln>
            <a:noFill/>
          </a:ln>
        </p:spPr>
        <p:txBody>
          <a:bodyPr spcFirstLastPara="1" wrap="square" lIns="91425" tIns="91425" rIns="91425" bIns="91425" anchor="t" anchorCtr="0">
            <a:noAutofit/>
          </a:bodyPr>
          <a:lstStyle/>
          <a:p>
            <a:pPr marL="342900" lvl="0" indent="-342900" algn="l" rtl="0">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Can represent 2</a:t>
            </a:r>
            <a:r>
              <a:rPr lang="en-US" sz="3200" baseline="30000">
                <a:solidFill>
                  <a:schemeClr val="dk1"/>
                </a:solidFill>
                <a:latin typeface="Calibri"/>
                <a:ea typeface="Calibri"/>
                <a:cs typeface="Calibri"/>
                <a:sym typeface="Calibri"/>
              </a:rPr>
              <a:t>12</a:t>
            </a:r>
            <a:r>
              <a:rPr lang="en-US" sz="3200">
                <a:solidFill>
                  <a:schemeClr val="dk1"/>
                </a:solidFill>
                <a:latin typeface="Calibri"/>
                <a:ea typeface="Calibri"/>
                <a:cs typeface="Calibri"/>
                <a:sym typeface="Calibri"/>
              </a:rPr>
              <a:t> different immediates</a:t>
            </a:r>
            <a:endParaRPr sz="3200">
              <a:solidFill>
                <a:schemeClr val="dk1"/>
              </a:solidFill>
              <a:latin typeface="Calibri"/>
              <a:ea typeface="Calibri"/>
              <a:cs typeface="Calibri"/>
              <a:sym typeface="Calibri"/>
            </a:endParaRPr>
          </a:p>
          <a:p>
            <a:pPr marL="742950" lvl="1" indent="-285750" algn="l" rtl="0">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imm[11:0] can hold values in range [-2</a:t>
            </a:r>
            <a:r>
              <a:rPr lang="en-US" sz="2800" baseline="30000">
                <a:solidFill>
                  <a:schemeClr val="dk1"/>
                </a:solidFill>
                <a:latin typeface="Calibri"/>
                <a:ea typeface="Calibri"/>
                <a:cs typeface="Calibri"/>
                <a:sym typeface="Calibri"/>
              </a:rPr>
              <a:t>11</a:t>
            </a:r>
            <a:r>
              <a:rPr lang="en-US" sz="2800">
                <a:solidFill>
                  <a:schemeClr val="dk1"/>
                </a:solidFill>
                <a:latin typeface="Calibri"/>
                <a:ea typeface="Calibri"/>
                <a:cs typeface="Calibri"/>
                <a:sym typeface="Calibri"/>
              </a:rPr>
              <a:t> , +2</a:t>
            </a:r>
            <a:r>
              <a:rPr lang="en-US" sz="2800" baseline="30000">
                <a:solidFill>
                  <a:schemeClr val="dk1"/>
                </a:solidFill>
                <a:latin typeface="Calibri"/>
                <a:ea typeface="Calibri"/>
                <a:cs typeface="Calibri"/>
                <a:sym typeface="Calibri"/>
              </a:rPr>
              <a:t>11</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68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9"/>
          <p:cNvSpPr/>
          <p:nvPr/>
        </p:nvSpPr>
        <p:spPr>
          <a:xfrm>
            <a:off x="3660958" y="5273053"/>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ourier New"/>
                <a:ea typeface="Courier New"/>
                <a:cs typeface="Courier New"/>
                <a:sym typeface="Courier New"/>
              </a:rPr>
              <a:t>???</a:t>
            </a:r>
            <a:endParaRPr sz="2700">
              <a:solidFill>
                <a:schemeClr val="dk1"/>
              </a:solidFill>
              <a:latin typeface="Courier New"/>
              <a:ea typeface="Courier New"/>
              <a:cs typeface="Courier New"/>
              <a:sym typeface="Courier New"/>
            </a:endParaRPr>
          </a:p>
        </p:txBody>
      </p:sp>
      <p:pic>
        <p:nvPicPr>
          <p:cNvPr id="548" name="Google Shape;548;p49"/>
          <p:cNvPicPr preferRelativeResize="0"/>
          <p:nvPr/>
        </p:nvPicPr>
        <p:blipFill>
          <a:blip r:embed="rId3">
            <a:alphaModFix/>
          </a:blip>
          <a:stretch>
            <a:fillRect/>
          </a:stretch>
        </p:blipFill>
        <p:spPr>
          <a:xfrm>
            <a:off x="77925" y="2268350"/>
            <a:ext cx="8905925" cy="839701"/>
          </a:xfrm>
          <a:prstGeom prst="rect">
            <a:avLst/>
          </a:prstGeom>
          <a:noFill/>
          <a:ln>
            <a:noFill/>
          </a:ln>
        </p:spPr>
      </p:pic>
      <p:pic>
        <p:nvPicPr>
          <p:cNvPr id="549" name="Google Shape;549;p49"/>
          <p:cNvPicPr preferRelativeResize="0"/>
          <p:nvPr/>
        </p:nvPicPr>
        <p:blipFill>
          <a:blip r:embed="rId4">
            <a:alphaModFix/>
          </a:blip>
          <a:stretch>
            <a:fillRect/>
          </a:stretch>
        </p:blipFill>
        <p:spPr>
          <a:xfrm>
            <a:off x="76200" y="1629350"/>
            <a:ext cx="8905925" cy="686960"/>
          </a:xfrm>
          <a:prstGeom prst="rect">
            <a:avLst/>
          </a:prstGeom>
          <a:noFill/>
          <a:ln>
            <a:noFill/>
          </a:ln>
        </p:spPr>
      </p:pic>
      <p:sp>
        <p:nvSpPr>
          <p:cNvPr id="550" name="Google Shape;550;p49"/>
          <p:cNvSpPr txBox="1">
            <a:spLocks noGrp="1"/>
          </p:cNvSpPr>
          <p:nvPr>
            <p:ph type="title"/>
          </p:nvPr>
        </p:nvSpPr>
        <p:spPr>
          <a:xfrm>
            <a:off x="457200" y="-301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I-Format Example (1/2)</a:t>
            </a:r>
            <a:endParaRPr sz="4400" b="0" i="0" u="none" strike="noStrike" cap="none">
              <a:solidFill>
                <a:schemeClr val="accent1"/>
              </a:solidFill>
              <a:latin typeface="Calibri"/>
              <a:ea typeface="Calibri"/>
              <a:cs typeface="Calibri"/>
              <a:sym typeface="Calibri"/>
            </a:endParaRPr>
          </a:p>
        </p:txBody>
      </p:sp>
      <p:sp>
        <p:nvSpPr>
          <p:cNvPr id="551" name="Google Shape;55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13</a:t>
            </a:fld>
            <a:endParaRPr sz="1200">
              <a:solidFill>
                <a:srgbClr val="888888"/>
              </a:solidFill>
              <a:latin typeface="Calibri"/>
              <a:ea typeface="Calibri"/>
              <a:cs typeface="Calibri"/>
              <a:sym typeface="Calibri"/>
            </a:endParaRPr>
          </a:p>
        </p:txBody>
      </p:sp>
      <p:sp>
        <p:nvSpPr>
          <p:cNvPr id="552" name="Google Shape;552;p49"/>
          <p:cNvSpPr/>
          <p:nvPr/>
        </p:nvSpPr>
        <p:spPr>
          <a:xfrm>
            <a:off x="-3875" y="1570775"/>
            <a:ext cx="9144000" cy="1744500"/>
          </a:xfrm>
          <a:prstGeom prst="rect">
            <a:avLst/>
          </a:prstGeom>
          <a:solidFill>
            <a:srgbClr val="00FF00">
              <a:alpha val="32310"/>
            </a:srgbClr>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9"/>
          <p:cNvSpPr txBox="1"/>
          <p:nvPr/>
        </p:nvSpPr>
        <p:spPr>
          <a:xfrm>
            <a:off x="2529275" y="749375"/>
            <a:ext cx="4511700" cy="821400"/>
          </a:xfrm>
          <a:prstGeom prst="rect">
            <a:avLst/>
          </a:prstGeom>
          <a:noFill/>
          <a:ln>
            <a:noFill/>
          </a:ln>
        </p:spPr>
        <p:txBody>
          <a:bodyPr spcFirstLastPara="1" wrap="square" lIns="91425" tIns="91425" rIns="91425" bIns="91425" anchor="t" anchorCtr="0">
            <a:noAutofit/>
          </a:bodyPr>
          <a:lstStyle/>
          <a:p>
            <a:pPr marL="0" lvl="1" indent="0" algn="l" rtl="0">
              <a:lnSpc>
                <a:spcPct val="90000"/>
              </a:lnSpc>
              <a:spcBef>
                <a:spcPts val="518"/>
              </a:spcBef>
              <a:spcAft>
                <a:spcPts val="0"/>
              </a:spcAft>
              <a:buClr>
                <a:schemeClr val="dk1"/>
              </a:buClr>
              <a:buFont typeface="Arial"/>
              <a:buNone/>
            </a:pPr>
            <a:r>
              <a:rPr lang="en-US" sz="3200" dirty="0" err="1">
                <a:solidFill>
                  <a:schemeClr val="dk1"/>
                </a:solidFill>
                <a:latin typeface="Courier New"/>
                <a:ea typeface="Courier New"/>
                <a:cs typeface="Courier New"/>
                <a:sym typeface="Courier New"/>
              </a:rPr>
              <a:t>addi</a:t>
            </a:r>
            <a:r>
              <a:rPr lang="en-US" sz="3200" dirty="0">
                <a:solidFill>
                  <a:schemeClr val="dk1"/>
                </a:solidFill>
                <a:latin typeface="Courier New"/>
                <a:ea typeface="Courier New"/>
                <a:cs typeface="Courier New"/>
                <a:sym typeface="Courier New"/>
              </a:rPr>
              <a:t> x15,x1,-50</a:t>
            </a:r>
            <a:endParaRPr sz="3200" dirty="0"/>
          </a:p>
        </p:txBody>
      </p:sp>
      <p:pic>
        <p:nvPicPr>
          <p:cNvPr id="554" name="Google Shape;554;p49"/>
          <p:cNvPicPr preferRelativeResize="0"/>
          <p:nvPr/>
        </p:nvPicPr>
        <p:blipFill>
          <a:blip r:embed="rId5">
            <a:alphaModFix/>
          </a:blip>
          <a:stretch>
            <a:fillRect/>
          </a:stretch>
        </p:blipFill>
        <p:spPr>
          <a:xfrm rot="10800000">
            <a:off x="-87639" y="122238"/>
            <a:ext cx="240039" cy="30162"/>
          </a:xfrm>
          <a:prstGeom prst="rect">
            <a:avLst/>
          </a:prstGeom>
          <a:noFill/>
          <a:ln>
            <a:noFill/>
          </a:ln>
        </p:spPr>
      </p:pic>
      <p:sp>
        <p:nvSpPr>
          <p:cNvPr id="555" name="Google Shape;555;p4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556" name="Google Shape;556;p4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
        <p:nvSpPr>
          <p:cNvPr id="557" name="Google Shape;557;p49"/>
          <p:cNvSpPr txBox="1"/>
          <p:nvPr/>
        </p:nvSpPr>
        <p:spPr>
          <a:xfrm>
            <a:off x="819050" y="3184013"/>
            <a:ext cx="7041300" cy="16353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n-US" sz="3200">
                <a:solidFill>
                  <a:schemeClr val="dk1"/>
                </a:solidFill>
                <a:latin typeface="Courier New"/>
                <a:ea typeface="Courier New"/>
                <a:cs typeface="Courier New"/>
                <a:sym typeface="Courier New"/>
              </a:rPr>
              <a:t>rd  = x15</a:t>
            </a:r>
            <a:endParaRPr sz="3200">
              <a:solidFill>
                <a:schemeClr val="dk1"/>
              </a:solidFill>
              <a:latin typeface="Courier New"/>
              <a:ea typeface="Courier New"/>
              <a:cs typeface="Courier New"/>
              <a:sym typeface="Courier New"/>
            </a:endParaRPr>
          </a:p>
          <a:p>
            <a:pPr marL="0" lvl="0" indent="0" algn="l" rtl="0">
              <a:spcBef>
                <a:spcPts val="640"/>
              </a:spcBef>
              <a:spcAft>
                <a:spcPts val="0"/>
              </a:spcAft>
              <a:buNone/>
            </a:pPr>
            <a:r>
              <a:rPr lang="en-US" sz="3200">
                <a:solidFill>
                  <a:schemeClr val="dk1"/>
                </a:solidFill>
                <a:latin typeface="Courier New"/>
                <a:ea typeface="Courier New"/>
                <a:cs typeface="Courier New"/>
                <a:sym typeface="Courier New"/>
              </a:rPr>
              <a:t>rs1 = x1</a:t>
            </a:r>
            <a:endParaRPr sz="3200">
              <a:solidFill>
                <a:schemeClr val="dk1"/>
              </a:solidFill>
              <a:latin typeface="Courier New"/>
              <a:ea typeface="Courier New"/>
              <a:cs typeface="Courier New"/>
              <a:sym typeface="Courier New"/>
            </a:endParaRPr>
          </a:p>
        </p:txBody>
      </p:sp>
      <p:grpSp>
        <p:nvGrpSpPr>
          <p:cNvPr id="558" name="Google Shape;558;p49"/>
          <p:cNvGrpSpPr/>
          <p:nvPr/>
        </p:nvGrpSpPr>
        <p:grpSpPr>
          <a:xfrm>
            <a:off x="5296902" y="2489603"/>
            <a:ext cx="3638840" cy="2783352"/>
            <a:chOff x="5339541" y="2713873"/>
            <a:chExt cx="3718794" cy="2550726"/>
          </a:xfrm>
        </p:grpSpPr>
        <p:sp>
          <p:nvSpPr>
            <p:cNvPr id="559" name="Google Shape;559;p49"/>
            <p:cNvSpPr/>
            <p:nvPr/>
          </p:nvSpPr>
          <p:spPr>
            <a:xfrm>
              <a:off x="7958236" y="2713873"/>
              <a:ext cx="1100100" cy="406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0" name="Google Shape;560;p49"/>
            <p:cNvCxnSpPr>
              <a:stCxn id="559" idx="3"/>
              <a:endCxn id="561" idx="0"/>
            </p:cNvCxnSpPr>
            <p:nvPr/>
          </p:nvCxnSpPr>
          <p:spPr>
            <a:xfrm flipH="1">
              <a:off x="5339541" y="3061098"/>
              <a:ext cx="2779800" cy="2203500"/>
            </a:xfrm>
            <a:prstGeom prst="straightConnector1">
              <a:avLst/>
            </a:prstGeom>
            <a:noFill/>
            <a:ln w="28575" cap="flat" cmpd="sng">
              <a:solidFill>
                <a:srgbClr val="FF0000"/>
              </a:solidFill>
              <a:prstDash val="solid"/>
              <a:round/>
              <a:headEnd type="none" w="med" len="med"/>
              <a:tailEnd type="triangle" w="med" len="med"/>
            </a:ln>
          </p:spPr>
        </p:cxnSp>
      </p:grpSp>
      <p:grpSp>
        <p:nvGrpSpPr>
          <p:cNvPr id="562" name="Google Shape;562;p49"/>
          <p:cNvGrpSpPr/>
          <p:nvPr/>
        </p:nvGrpSpPr>
        <p:grpSpPr>
          <a:xfrm>
            <a:off x="393192" y="4907280"/>
            <a:ext cx="8349858" cy="822970"/>
            <a:chOff x="351069" y="2468880"/>
            <a:chExt cx="8349858" cy="822970"/>
          </a:xfrm>
        </p:grpSpPr>
        <p:grpSp>
          <p:nvGrpSpPr>
            <p:cNvPr id="563" name="Google Shape;563;p49"/>
            <p:cNvGrpSpPr/>
            <p:nvPr/>
          </p:nvGrpSpPr>
          <p:grpSpPr>
            <a:xfrm>
              <a:off x="621801" y="2834640"/>
              <a:ext cx="7900551" cy="457210"/>
              <a:chOff x="621801" y="2834640"/>
              <a:chExt cx="7900551" cy="457210"/>
            </a:xfrm>
          </p:grpSpPr>
          <p:sp>
            <p:nvSpPr>
              <p:cNvPr id="564" name="Google Shape;564;p49"/>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a:t>
                </a:r>
                <a:endParaRPr sz="2800">
                  <a:solidFill>
                    <a:schemeClr val="dk1"/>
                  </a:solidFill>
                  <a:latin typeface="Courier New"/>
                  <a:ea typeface="Courier New"/>
                  <a:cs typeface="Courier New"/>
                  <a:sym typeface="Courier New"/>
                </a:endParaRPr>
              </a:p>
            </p:txBody>
          </p:sp>
          <p:sp>
            <p:nvSpPr>
              <p:cNvPr id="565" name="Google Shape;565;p49"/>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a:t>
                </a:r>
                <a:endParaRPr sz="2800">
                  <a:solidFill>
                    <a:schemeClr val="dk1"/>
                  </a:solidFill>
                  <a:latin typeface="Courier New"/>
                  <a:ea typeface="Courier New"/>
                  <a:cs typeface="Courier New"/>
                  <a:sym typeface="Courier New"/>
                </a:endParaRPr>
              </a:p>
            </p:txBody>
          </p:sp>
          <p:sp>
            <p:nvSpPr>
              <p:cNvPr id="566" name="Google Shape;566;p49"/>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a:t>
                </a:r>
                <a:endParaRPr sz="2800">
                  <a:solidFill>
                    <a:schemeClr val="dk1"/>
                  </a:solidFill>
                  <a:latin typeface="Courier New"/>
                  <a:ea typeface="Courier New"/>
                  <a:cs typeface="Courier New"/>
                  <a:sym typeface="Courier New"/>
                </a:endParaRPr>
              </a:p>
            </p:txBody>
          </p:sp>
          <p:sp>
            <p:nvSpPr>
              <p:cNvPr id="567" name="Google Shape;567;p49"/>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a:t>
                </a:r>
                <a:endParaRPr sz="2800">
                  <a:solidFill>
                    <a:schemeClr val="dk1"/>
                  </a:solidFill>
                  <a:latin typeface="Courier New"/>
                  <a:ea typeface="Courier New"/>
                  <a:cs typeface="Courier New"/>
                  <a:sym typeface="Courier New"/>
                </a:endParaRPr>
              </a:p>
            </p:txBody>
          </p:sp>
        </p:grpSp>
        <p:sp>
          <p:nvSpPr>
            <p:cNvPr id="568" name="Google Shape;568;p49"/>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569" name="Google Shape;569;p49"/>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570" name="Google Shape;570;p49"/>
          <p:cNvSpPr/>
          <p:nvPr/>
        </p:nvSpPr>
        <p:spPr>
          <a:xfrm>
            <a:off x="3660958" y="52730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dirty="0">
                <a:solidFill>
                  <a:schemeClr val="dk1"/>
                </a:solidFill>
                <a:highlight>
                  <a:srgbClr val="FFFFFF"/>
                </a:highlight>
                <a:latin typeface="Courier New"/>
                <a:ea typeface="Courier New"/>
                <a:cs typeface="Courier New"/>
                <a:sym typeface="Courier New"/>
              </a:rPr>
              <a:t>00001</a:t>
            </a:r>
            <a:endParaRPr sz="2700" dirty="0">
              <a:solidFill>
                <a:schemeClr val="dk1"/>
              </a:solidFill>
              <a:highlight>
                <a:srgbClr val="FFFFFF"/>
              </a:highlight>
              <a:latin typeface="Courier New"/>
              <a:ea typeface="Courier New"/>
              <a:cs typeface="Courier New"/>
              <a:sym typeface="Courier New"/>
            </a:endParaRPr>
          </a:p>
        </p:txBody>
      </p:sp>
      <p:grpSp>
        <p:nvGrpSpPr>
          <p:cNvPr id="571" name="Google Shape;571;p49"/>
          <p:cNvGrpSpPr/>
          <p:nvPr/>
        </p:nvGrpSpPr>
        <p:grpSpPr>
          <a:xfrm>
            <a:off x="663924" y="5882640"/>
            <a:ext cx="7900551" cy="457210"/>
            <a:chOff x="621801" y="2834640"/>
            <a:chExt cx="7900551" cy="457210"/>
          </a:xfrm>
        </p:grpSpPr>
        <p:sp>
          <p:nvSpPr>
            <p:cNvPr id="572" name="Google Shape;572;p49"/>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573" name="Google Shape;573;p49"/>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574" name="Google Shape;574;p49"/>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575" name="Google Shape;575;p49"/>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576" name="Google Shape;576;p49"/>
          <p:cNvSpPr/>
          <p:nvPr/>
        </p:nvSpPr>
        <p:spPr>
          <a:xfrm>
            <a:off x="3660958" y="5882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Courier New"/>
                <a:ea typeface="Courier New"/>
                <a:cs typeface="Courier New"/>
                <a:sym typeface="Courier New"/>
              </a:rPr>
              <a:t>rs1</a:t>
            </a:r>
            <a:endParaRPr sz="2800" dirty="0">
              <a:solidFill>
                <a:schemeClr val="dk1"/>
              </a:solidFill>
              <a:latin typeface="Courier New"/>
              <a:ea typeface="Courier New"/>
              <a:cs typeface="Courier New"/>
              <a:sym typeface="Courier New"/>
            </a:endParaRPr>
          </a:p>
        </p:txBody>
      </p:sp>
      <p:cxnSp>
        <p:nvCxnSpPr>
          <p:cNvPr id="577" name="Google Shape;577;p49"/>
          <p:cNvCxnSpPr>
            <a:stCxn id="559" idx="5"/>
            <a:endCxn id="567" idx="0"/>
          </p:cNvCxnSpPr>
          <p:nvPr/>
        </p:nvCxnSpPr>
        <p:spPr>
          <a:xfrm flipH="1">
            <a:off x="7747900" y="2868495"/>
            <a:ext cx="1030200" cy="2404500"/>
          </a:xfrm>
          <a:prstGeom prst="straightConnector1">
            <a:avLst/>
          </a:prstGeom>
          <a:noFill/>
          <a:ln w="28575" cap="flat" cmpd="sng">
            <a:solidFill>
              <a:srgbClr val="FF0000"/>
            </a:solidFill>
            <a:prstDash val="solid"/>
            <a:round/>
            <a:headEnd type="none" w="med" len="med"/>
            <a:tailEnd type="triangle" w="med" len="med"/>
          </a:ln>
        </p:spPr>
      </p:cxnSp>
      <p:sp>
        <p:nvSpPr>
          <p:cNvPr id="578" name="Google Shape;578;p49"/>
          <p:cNvSpPr/>
          <p:nvPr/>
        </p:nvSpPr>
        <p:spPr>
          <a:xfrm>
            <a:off x="663924" y="52730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highlight>
                  <a:srgbClr val="FFFFFF"/>
                </a:highlight>
                <a:latin typeface="Courier New"/>
                <a:ea typeface="Courier New"/>
                <a:cs typeface="Courier New"/>
                <a:sym typeface="Courier New"/>
              </a:rPr>
              <a:t>111111001110</a:t>
            </a:r>
            <a:endParaRPr sz="2800" dirty="0">
              <a:solidFill>
                <a:schemeClr val="dk1"/>
              </a:solidFill>
              <a:highlight>
                <a:srgbClr val="FFFFFF"/>
              </a:highlight>
              <a:latin typeface="Courier New"/>
              <a:ea typeface="Courier New"/>
              <a:cs typeface="Courier New"/>
              <a:sym typeface="Courier New"/>
            </a:endParaRPr>
          </a:p>
        </p:txBody>
      </p:sp>
      <p:sp>
        <p:nvSpPr>
          <p:cNvPr id="579" name="Google Shape;579;p49"/>
          <p:cNvSpPr/>
          <p:nvPr/>
        </p:nvSpPr>
        <p:spPr>
          <a:xfrm>
            <a:off x="5697083" y="52730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dirty="0">
                <a:solidFill>
                  <a:schemeClr val="dk1"/>
                </a:solidFill>
                <a:highlight>
                  <a:srgbClr val="FFFFFF"/>
                </a:highlight>
                <a:latin typeface="Courier New"/>
                <a:ea typeface="Courier New"/>
                <a:cs typeface="Courier New"/>
                <a:sym typeface="Courier New"/>
              </a:rPr>
              <a:t>01111</a:t>
            </a:r>
            <a:endParaRPr sz="2700" dirty="0">
              <a:solidFill>
                <a:schemeClr val="dk1"/>
              </a:solidFill>
              <a:highlight>
                <a:srgbClr val="FFFFFF"/>
              </a:highlight>
              <a:latin typeface="Courier New"/>
              <a:ea typeface="Courier New"/>
              <a:cs typeface="Courier New"/>
              <a:sym typeface="Courier New"/>
            </a:endParaRPr>
          </a:p>
        </p:txBody>
      </p:sp>
      <p:sp>
        <p:nvSpPr>
          <p:cNvPr id="561" name="Google Shape;561;p49"/>
          <p:cNvSpPr/>
          <p:nvPr/>
        </p:nvSpPr>
        <p:spPr>
          <a:xfrm>
            <a:off x="4896373" y="52730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highlight>
                  <a:srgbClr val="FFFFFF"/>
                </a:highlight>
                <a:latin typeface="Courier New"/>
                <a:ea typeface="Courier New"/>
                <a:cs typeface="Courier New"/>
                <a:sym typeface="Courier New"/>
              </a:rPr>
              <a:t>0</a:t>
            </a:r>
            <a:endParaRPr sz="2800" dirty="0">
              <a:solidFill>
                <a:schemeClr val="dk1"/>
              </a:solidFill>
              <a:highlight>
                <a:srgbClr val="FFFFFF"/>
              </a:highlight>
              <a:latin typeface="Courier New"/>
              <a:ea typeface="Courier New"/>
              <a:cs typeface="Courier New"/>
              <a:sym typeface="Courier New"/>
            </a:endParaRPr>
          </a:p>
        </p:txBody>
      </p:sp>
      <p:sp>
        <p:nvSpPr>
          <p:cNvPr id="580" name="Google Shape;580;p49"/>
          <p:cNvSpPr/>
          <p:nvPr/>
        </p:nvSpPr>
        <p:spPr>
          <a:xfrm>
            <a:off x="6931575" y="52730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highlight>
                  <a:srgbClr val="FFFFFF"/>
                </a:highlight>
                <a:latin typeface="Courier New"/>
                <a:ea typeface="Courier New"/>
                <a:cs typeface="Courier New"/>
                <a:sym typeface="Courier New"/>
              </a:rPr>
              <a:t>0x13</a:t>
            </a:r>
            <a:endParaRPr sz="2800" dirty="0">
              <a:solidFill>
                <a:schemeClr val="dk1"/>
              </a:solidFill>
              <a:highlight>
                <a:srgbClr val="FFFFFF"/>
              </a:highlight>
              <a:latin typeface="Courier New"/>
              <a:ea typeface="Courier New"/>
              <a:cs typeface="Courier New"/>
              <a:sym typeface="Courier New"/>
            </a:endParaRPr>
          </a:p>
        </p:txBody>
      </p:sp>
      <p:grpSp>
        <p:nvGrpSpPr>
          <p:cNvPr id="581" name="Google Shape;581;p49"/>
          <p:cNvGrpSpPr/>
          <p:nvPr/>
        </p:nvGrpSpPr>
        <p:grpSpPr>
          <a:xfrm>
            <a:off x="2251575" y="786726"/>
            <a:ext cx="4224922" cy="4489277"/>
            <a:chOff x="5339541" y="2713873"/>
            <a:chExt cx="3718794" cy="2550726"/>
          </a:xfrm>
        </p:grpSpPr>
        <p:sp>
          <p:nvSpPr>
            <p:cNvPr id="582" name="Google Shape;582;p49"/>
            <p:cNvSpPr/>
            <p:nvPr/>
          </p:nvSpPr>
          <p:spPr>
            <a:xfrm>
              <a:off x="7958236" y="2713873"/>
              <a:ext cx="1100100" cy="406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3" name="Google Shape;583;p49"/>
            <p:cNvCxnSpPr>
              <a:stCxn id="582" idx="3"/>
            </p:cNvCxnSpPr>
            <p:nvPr/>
          </p:nvCxnSpPr>
          <p:spPr>
            <a:xfrm flipH="1">
              <a:off x="5339541" y="3061098"/>
              <a:ext cx="2779800" cy="2203500"/>
            </a:xfrm>
            <a:prstGeom prst="straightConnector1">
              <a:avLst/>
            </a:prstGeom>
            <a:noFill/>
            <a:ln w="28575" cap="flat" cmpd="sng">
              <a:solidFill>
                <a:srgbClr val="FF0000"/>
              </a:solidFill>
              <a:prstDash val="solid"/>
              <a:round/>
              <a:headEnd type="none" w="med" len="med"/>
              <a:tailEnd type="triangle" w="med" len="med"/>
            </a:ln>
          </p:spPr>
        </p:cxnSp>
      </p:grpSp>
    </p:spTree>
    <p:extLst>
      <p:ext uri="{BB962C8B-B14F-4D97-AF65-F5344CB8AC3E}">
        <p14:creationId xmlns:p14="http://schemas.microsoft.com/office/powerpoint/2010/main" val="145245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B634-F25E-B4F4-926F-EA6B894CA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C86BD-7FA5-11A6-F22E-D0315BA08CAE}"/>
              </a:ext>
            </a:extLst>
          </p:cNvPr>
          <p:cNvSpPr>
            <a:spLocks noGrp="1"/>
          </p:cNvSpPr>
          <p:nvPr>
            <p:ph type="title"/>
          </p:nvPr>
        </p:nvSpPr>
        <p:spPr/>
        <p:txBody>
          <a:bodyPr/>
          <a:lstStyle/>
          <a:p>
            <a:r>
              <a:rPr lang="en-US" dirty="0"/>
              <a:t>Processor/Emulator Interprets Machine Ins</a:t>
            </a:r>
          </a:p>
        </p:txBody>
      </p:sp>
      <p:sp>
        <p:nvSpPr>
          <p:cNvPr id="4" name="Slide Number Placeholder 3">
            <a:extLst>
              <a:ext uri="{FF2B5EF4-FFF2-40B4-BE49-F238E27FC236}">
                <a16:creationId xmlns:a16="http://schemas.microsoft.com/office/drawing/2014/main" id="{8040A5C6-445E-D017-90C9-24425DA8AE40}"/>
              </a:ext>
            </a:extLst>
          </p:cNvPr>
          <p:cNvSpPr>
            <a:spLocks noGrp="1"/>
          </p:cNvSpPr>
          <p:nvPr>
            <p:ph type="sldNum" sz="quarter" idx="10"/>
          </p:nvPr>
        </p:nvSpPr>
        <p:spPr/>
        <p:txBody>
          <a:bodyPr/>
          <a:lstStyle/>
          <a:p>
            <a:fld id="{2D011864-6A66-40DB-AE45-3F49E206A411}" type="slidenum">
              <a:rPr lang="en-US" smtClean="0"/>
              <a:t>14</a:t>
            </a:fld>
            <a:endParaRPr lang="en-US"/>
          </a:p>
        </p:txBody>
      </p:sp>
      <p:sp>
        <p:nvSpPr>
          <p:cNvPr id="6" name="TextBox 5">
            <a:extLst>
              <a:ext uri="{FF2B5EF4-FFF2-40B4-BE49-F238E27FC236}">
                <a16:creationId xmlns:a16="http://schemas.microsoft.com/office/drawing/2014/main" id="{CAAFBC6E-5BD5-A160-5272-2A2243AA68D7}"/>
              </a:ext>
            </a:extLst>
          </p:cNvPr>
          <p:cNvSpPr txBox="1"/>
          <p:nvPr/>
        </p:nvSpPr>
        <p:spPr>
          <a:xfrm>
            <a:off x="2937225" y="1070554"/>
            <a:ext cx="4572000" cy="584775"/>
          </a:xfrm>
          <a:prstGeom prst="rect">
            <a:avLst/>
          </a:prstGeom>
          <a:noFill/>
        </p:spPr>
        <p:txBody>
          <a:bodyPr wrap="square">
            <a:spAutoFit/>
          </a:bodyPr>
          <a:lstStyle/>
          <a:p>
            <a:pPr marL="742950" lvl="1" indent="-285750" algn="l" rtl="0">
              <a:spcBef>
                <a:spcPts val="480"/>
              </a:spcBef>
              <a:spcAft>
                <a:spcPts val="0"/>
              </a:spcAft>
              <a:buClr>
                <a:schemeClr val="dk1"/>
              </a:buClr>
              <a:buFont typeface="Arial"/>
              <a:buNone/>
            </a:pPr>
            <a:r>
              <a:rPr lang="en-US" sz="3200" dirty="0"/>
              <a:t>0x3F382793</a:t>
            </a:r>
            <a:endParaRPr lang="en-US" sz="3200" baseline="-25000" dirty="0">
              <a:solidFill>
                <a:schemeClr val="dk1"/>
              </a:solidFill>
              <a:latin typeface="Calibri"/>
              <a:ea typeface="Calibri"/>
              <a:cs typeface="Calibri"/>
              <a:sym typeface="Calibri"/>
            </a:endParaRPr>
          </a:p>
        </p:txBody>
      </p:sp>
      <p:sp>
        <p:nvSpPr>
          <p:cNvPr id="19" name="TextBox 18">
            <a:extLst>
              <a:ext uri="{FF2B5EF4-FFF2-40B4-BE49-F238E27FC236}">
                <a16:creationId xmlns:a16="http://schemas.microsoft.com/office/drawing/2014/main" id="{35E81ADD-22EA-D4AE-E3E1-8083539F26D9}"/>
              </a:ext>
            </a:extLst>
          </p:cNvPr>
          <p:cNvSpPr txBox="1"/>
          <p:nvPr/>
        </p:nvSpPr>
        <p:spPr>
          <a:xfrm>
            <a:off x="0" y="1951289"/>
            <a:ext cx="9259747" cy="584775"/>
          </a:xfrm>
          <a:prstGeom prst="rect">
            <a:avLst/>
          </a:prstGeom>
          <a:noFill/>
        </p:spPr>
        <p:txBody>
          <a:bodyPr wrap="square">
            <a:spAutoFit/>
          </a:bodyPr>
          <a:lstStyle/>
          <a:p>
            <a:pPr marL="0" marR="0" lvl="0" indent="0" algn="ctr" rtl="0">
              <a:spcBef>
                <a:spcPts val="0"/>
              </a:spcBef>
              <a:spcAft>
                <a:spcPts val="0"/>
              </a:spcAft>
              <a:buNone/>
            </a:pPr>
            <a:r>
              <a:rPr lang="en-US" sz="3200" dirty="0">
                <a:solidFill>
                  <a:schemeClr val="dk1"/>
                </a:solidFill>
                <a:latin typeface="Courier New"/>
                <a:ea typeface="Courier New"/>
                <a:cs typeface="Courier New"/>
                <a:sym typeface="Courier New"/>
              </a:rPr>
              <a:t>111111001110000010011110010011</a:t>
            </a:r>
          </a:p>
        </p:txBody>
      </p:sp>
      <p:sp>
        <p:nvSpPr>
          <p:cNvPr id="20" name="Google Shape;427;p42">
            <a:extLst>
              <a:ext uri="{FF2B5EF4-FFF2-40B4-BE49-F238E27FC236}">
                <a16:creationId xmlns:a16="http://schemas.microsoft.com/office/drawing/2014/main" id="{94D3057B-0536-7257-6A84-318D3FEDFB24}"/>
              </a:ext>
            </a:extLst>
          </p:cNvPr>
          <p:cNvSpPr/>
          <p:nvPr/>
        </p:nvSpPr>
        <p:spPr>
          <a:xfrm>
            <a:off x="6561906" y="2007491"/>
            <a:ext cx="1709530" cy="432736"/>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dirty="0">
              <a:solidFill>
                <a:schemeClr val="dk1"/>
              </a:solidFill>
              <a:latin typeface="Courier New"/>
              <a:ea typeface="Courier New"/>
              <a:cs typeface="Courier New"/>
              <a:sym typeface="Courier New"/>
            </a:endParaRPr>
          </a:p>
        </p:txBody>
      </p:sp>
      <p:sp>
        <p:nvSpPr>
          <p:cNvPr id="22" name="TextBox 21">
            <a:extLst>
              <a:ext uri="{FF2B5EF4-FFF2-40B4-BE49-F238E27FC236}">
                <a16:creationId xmlns:a16="http://schemas.microsoft.com/office/drawing/2014/main" id="{BFB289EF-A261-013E-E206-1113A370E064}"/>
              </a:ext>
            </a:extLst>
          </p:cNvPr>
          <p:cNvSpPr txBox="1"/>
          <p:nvPr/>
        </p:nvSpPr>
        <p:spPr>
          <a:xfrm>
            <a:off x="6523383" y="1430302"/>
            <a:ext cx="4631634" cy="584775"/>
          </a:xfrm>
          <a:prstGeom prst="rect">
            <a:avLst/>
          </a:prstGeom>
          <a:noFill/>
        </p:spPr>
        <p:txBody>
          <a:bodyPr wrap="square">
            <a:spAutoFit/>
          </a:bodyPr>
          <a:lstStyle/>
          <a:p>
            <a:r>
              <a:rPr lang="en-US" sz="3200" b="1" dirty="0">
                <a:solidFill>
                  <a:schemeClr val="dk1"/>
                </a:solidFill>
                <a:latin typeface="Courier New"/>
                <a:ea typeface="Courier New"/>
                <a:cs typeface="Courier New"/>
                <a:sym typeface="Courier New"/>
              </a:rPr>
              <a:t>I-Type</a:t>
            </a:r>
            <a:endParaRPr lang="en-US" sz="3200" b="1" dirty="0"/>
          </a:p>
        </p:txBody>
      </p:sp>
      <p:grpSp>
        <p:nvGrpSpPr>
          <p:cNvPr id="3" name="Google Shape;571;p49">
            <a:extLst>
              <a:ext uri="{FF2B5EF4-FFF2-40B4-BE49-F238E27FC236}">
                <a16:creationId xmlns:a16="http://schemas.microsoft.com/office/drawing/2014/main" id="{ECAA3062-A0F6-B7E4-4ACB-645B26EA2BD7}"/>
              </a:ext>
            </a:extLst>
          </p:cNvPr>
          <p:cNvGrpSpPr/>
          <p:nvPr/>
        </p:nvGrpSpPr>
        <p:grpSpPr>
          <a:xfrm>
            <a:off x="493437" y="2912230"/>
            <a:ext cx="7900551" cy="457210"/>
            <a:chOff x="621801" y="2834640"/>
            <a:chExt cx="7900551" cy="457210"/>
          </a:xfrm>
        </p:grpSpPr>
        <p:sp>
          <p:nvSpPr>
            <p:cNvPr id="5" name="Google Shape;572;p49">
              <a:extLst>
                <a:ext uri="{FF2B5EF4-FFF2-40B4-BE49-F238E27FC236}">
                  <a16:creationId xmlns:a16="http://schemas.microsoft.com/office/drawing/2014/main" id="{9A684237-4825-7926-046F-1D27A1402DA8}"/>
                </a:ext>
              </a:extLst>
            </p:cNvPr>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7" name="Google Shape;573;p49">
              <a:extLst>
                <a:ext uri="{FF2B5EF4-FFF2-40B4-BE49-F238E27FC236}">
                  <a16:creationId xmlns:a16="http://schemas.microsoft.com/office/drawing/2014/main" id="{2B608E16-9342-7069-6A15-EB47F5846B2C}"/>
                </a:ext>
              </a:extLst>
            </p:cNvPr>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8" name="Google Shape;574;p49">
              <a:extLst>
                <a:ext uri="{FF2B5EF4-FFF2-40B4-BE49-F238E27FC236}">
                  <a16:creationId xmlns:a16="http://schemas.microsoft.com/office/drawing/2014/main" id="{2ABF23E3-C216-3C20-630A-3581AA1B5335}"/>
                </a:ext>
              </a:extLst>
            </p:cNvPr>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9" name="Google Shape;575;p49">
              <a:extLst>
                <a:ext uri="{FF2B5EF4-FFF2-40B4-BE49-F238E27FC236}">
                  <a16:creationId xmlns:a16="http://schemas.microsoft.com/office/drawing/2014/main" id="{F477CCD3-28A0-6BCE-739F-1BF64267D502}"/>
                </a:ext>
              </a:extLst>
            </p:cNvPr>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10" name="Google Shape;576;p49">
            <a:extLst>
              <a:ext uri="{FF2B5EF4-FFF2-40B4-BE49-F238E27FC236}">
                <a16:creationId xmlns:a16="http://schemas.microsoft.com/office/drawing/2014/main" id="{D3BFD6E4-4485-6834-51AB-03686B1E25B5}"/>
              </a:ext>
            </a:extLst>
          </p:cNvPr>
          <p:cNvSpPr/>
          <p:nvPr/>
        </p:nvSpPr>
        <p:spPr>
          <a:xfrm>
            <a:off x="3490429" y="2913066"/>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Courier New"/>
                <a:ea typeface="Courier New"/>
                <a:cs typeface="Courier New"/>
                <a:sym typeface="Courier New"/>
              </a:rPr>
              <a:t>rs1</a:t>
            </a:r>
            <a:endParaRPr sz="2800" dirty="0">
              <a:solidFill>
                <a:schemeClr val="dk1"/>
              </a:solidFill>
              <a:latin typeface="Courier New"/>
              <a:ea typeface="Courier New"/>
              <a:cs typeface="Courier New"/>
              <a:sym typeface="Courier New"/>
            </a:endParaRPr>
          </a:p>
        </p:txBody>
      </p:sp>
      <p:sp>
        <p:nvSpPr>
          <p:cNvPr id="17" name="Google Shape;547;p49">
            <a:extLst>
              <a:ext uri="{FF2B5EF4-FFF2-40B4-BE49-F238E27FC236}">
                <a16:creationId xmlns:a16="http://schemas.microsoft.com/office/drawing/2014/main" id="{4B82D5AF-B726-50E8-5A34-1AF11E84EA2C}"/>
              </a:ext>
            </a:extLst>
          </p:cNvPr>
          <p:cNvSpPr/>
          <p:nvPr/>
        </p:nvSpPr>
        <p:spPr>
          <a:xfrm>
            <a:off x="3616361" y="3826643"/>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ourier New"/>
                <a:ea typeface="Courier New"/>
                <a:cs typeface="Courier New"/>
                <a:sym typeface="Courier New"/>
              </a:rPr>
              <a:t>???</a:t>
            </a:r>
            <a:endParaRPr sz="2700">
              <a:solidFill>
                <a:schemeClr val="dk1"/>
              </a:solidFill>
              <a:latin typeface="Courier New"/>
              <a:ea typeface="Courier New"/>
              <a:cs typeface="Courier New"/>
              <a:sym typeface="Courier New"/>
            </a:endParaRPr>
          </a:p>
        </p:txBody>
      </p:sp>
      <p:sp>
        <p:nvSpPr>
          <p:cNvPr id="18" name="Google Shape;570;p49">
            <a:extLst>
              <a:ext uri="{FF2B5EF4-FFF2-40B4-BE49-F238E27FC236}">
                <a16:creationId xmlns:a16="http://schemas.microsoft.com/office/drawing/2014/main" id="{A1D0D1CD-333C-E19D-4F52-AB3818F50B02}"/>
              </a:ext>
            </a:extLst>
          </p:cNvPr>
          <p:cNvSpPr/>
          <p:nvPr/>
        </p:nvSpPr>
        <p:spPr>
          <a:xfrm>
            <a:off x="3616361" y="382663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highlight>
                  <a:srgbClr val="FFFFFF"/>
                </a:highlight>
                <a:latin typeface="Courier New"/>
                <a:ea typeface="Courier New"/>
                <a:cs typeface="Courier New"/>
                <a:sym typeface="Courier New"/>
              </a:rPr>
              <a:t>00001</a:t>
            </a:r>
            <a:endParaRPr sz="2700">
              <a:solidFill>
                <a:schemeClr val="dk1"/>
              </a:solidFill>
              <a:highlight>
                <a:srgbClr val="FFFFFF"/>
              </a:highlight>
              <a:latin typeface="Courier New"/>
              <a:ea typeface="Courier New"/>
              <a:cs typeface="Courier New"/>
              <a:sym typeface="Courier New"/>
            </a:endParaRPr>
          </a:p>
        </p:txBody>
      </p:sp>
      <p:sp>
        <p:nvSpPr>
          <p:cNvPr id="21" name="Google Shape;578;p49">
            <a:extLst>
              <a:ext uri="{FF2B5EF4-FFF2-40B4-BE49-F238E27FC236}">
                <a16:creationId xmlns:a16="http://schemas.microsoft.com/office/drawing/2014/main" id="{C769C7F7-73CF-7FB4-229A-EB217BD63FE5}"/>
              </a:ext>
            </a:extLst>
          </p:cNvPr>
          <p:cNvSpPr/>
          <p:nvPr/>
        </p:nvSpPr>
        <p:spPr>
          <a:xfrm>
            <a:off x="619327" y="382664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highlight>
                  <a:srgbClr val="FFFFFF"/>
                </a:highlight>
                <a:latin typeface="Courier New"/>
                <a:ea typeface="Courier New"/>
                <a:cs typeface="Courier New"/>
                <a:sym typeface="Courier New"/>
              </a:rPr>
              <a:t>111111001110</a:t>
            </a:r>
            <a:endParaRPr sz="2800" dirty="0">
              <a:solidFill>
                <a:schemeClr val="dk1"/>
              </a:solidFill>
              <a:highlight>
                <a:srgbClr val="FFFFFF"/>
              </a:highlight>
              <a:latin typeface="Courier New"/>
              <a:ea typeface="Courier New"/>
              <a:cs typeface="Courier New"/>
              <a:sym typeface="Courier New"/>
            </a:endParaRPr>
          </a:p>
        </p:txBody>
      </p:sp>
      <p:sp>
        <p:nvSpPr>
          <p:cNvPr id="54" name="Google Shape;579;p49">
            <a:extLst>
              <a:ext uri="{FF2B5EF4-FFF2-40B4-BE49-F238E27FC236}">
                <a16:creationId xmlns:a16="http://schemas.microsoft.com/office/drawing/2014/main" id="{CA87342C-6C72-F142-F3AF-7E077B4F3951}"/>
              </a:ext>
            </a:extLst>
          </p:cNvPr>
          <p:cNvSpPr/>
          <p:nvPr/>
        </p:nvSpPr>
        <p:spPr>
          <a:xfrm>
            <a:off x="5652486" y="382663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highlight>
                  <a:srgbClr val="FFFFFF"/>
                </a:highlight>
                <a:latin typeface="Courier New"/>
                <a:ea typeface="Courier New"/>
                <a:cs typeface="Courier New"/>
                <a:sym typeface="Courier New"/>
              </a:rPr>
              <a:t>01111</a:t>
            </a:r>
            <a:endParaRPr sz="2700">
              <a:solidFill>
                <a:schemeClr val="dk1"/>
              </a:solidFill>
              <a:highlight>
                <a:srgbClr val="FFFFFF"/>
              </a:highlight>
              <a:latin typeface="Courier New"/>
              <a:ea typeface="Courier New"/>
              <a:cs typeface="Courier New"/>
              <a:sym typeface="Courier New"/>
            </a:endParaRPr>
          </a:p>
        </p:txBody>
      </p:sp>
      <p:sp>
        <p:nvSpPr>
          <p:cNvPr id="55" name="Google Shape;561;p49">
            <a:extLst>
              <a:ext uri="{FF2B5EF4-FFF2-40B4-BE49-F238E27FC236}">
                <a16:creationId xmlns:a16="http://schemas.microsoft.com/office/drawing/2014/main" id="{24091CD9-22D7-A8A1-C7E8-F2362C0F445E}"/>
              </a:ext>
            </a:extLst>
          </p:cNvPr>
          <p:cNvSpPr/>
          <p:nvPr/>
        </p:nvSpPr>
        <p:spPr>
          <a:xfrm>
            <a:off x="4851776" y="382664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highlight>
                  <a:srgbClr val="FFFFFF"/>
                </a:highlight>
                <a:latin typeface="Courier New"/>
                <a:ea typeface="Courier New"/>
                <a:cs typeface="Courier New"/>
                <a:sym typeface="Courier New"/>
              </a:rPr>
              <a:t>0</a:t>
            </a:r>
            <a:endParaRPr sz="2800">
              <a:solidFill>
                <a:schemeClr val="dk1"/>
              </a:solidFill>
              <a:highlight>
                <a:srgbClr val="FFFFFF"/>
              </a:highlight>
              <a:latin typeface="Courier New"/>
              <a:ea typeface="Courier New"/>
              <a:cs typeface="Courier New"/>
              <a:sym typeface="Courier New"/>
            </a:endParaRPr>
          </a:p>
        </p:txBody>
      </p:sp>
      <p:sp>
        <p:nvSpPr>
          <p:cNvPr id="56" name="Google Shape;580;p49">
            <a:extLst>
              <a:ext uri="{FF2B5EF4-FFF2-40B4-BE49-F238E27FC236}">
                <a16:creationId xmlns:a16="http://schemas.microsoft.com/office/drawing/2014/main" id="{39EADF97-CD20-7527-ED88-04295428B4DE}"/>
              </a:ext>
            </a:extLst>
          </p:cNvPr>
          <p:cNvSpPr/>
          <p:nvPr/>
        </p:nvSpPr>
        <p:spPr>
          <a:xfrm>
            <a:off x="6886978" y="382664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highlight>
                  <a:srgbClr val="FFFFFF"/>
                </a:highlight>
                <a:latin typeface="Courier New"/>
                <a:ea typeface="Courier New"/>
                <a:cs typeface="Courier New"/>
                <a:sym typeface="Courier New"/>
              </a:rPr>
              <a:t>0x13</a:t>
            </a:r>
            <a:endParaRPr sz="2800">
              <a:solidFill>
                <a:schemeClr val="dk1"/>
              </a:solidFill>
              <a:highlight>
                <a:srgbClr val="FFFFFF"/>
              </a:highlight>
              <a:latin typeface="Courier New"/>
              <a:ea typeface="Courier New"/>
              <a:cs typeface="Courier New"/>
              <a:sym typeface="Courier New"/>
            </a:endParaRPr>
          </a:p>
        </p:txBody>
      </p:sp>
      <p:sp>
        <p:nvSpPr>
          <p:cNvPr id="58" name="TextBox 57">
            <a:extLst>
              <a:ext uri="{FF2B5EF4-FFF2-40B4-BE49-F238E27FC236}">
                <a16:creationId xmlns:a16="http://schemas.microsoft.com/office/drawing/2014/main" id="{E7DE5989-78BF-EC8D-7C22-FC3A5F1CF38A}"/>
              </a:ext>
            </a:extLst>
          </p:cNvPr>
          <p:cNvSpPr txBox="1"/>
          <p:nvPr/>
        </p:nvSpPr>
        <p:spPr>
          <a:xfrm>
            <a:off x="-371753" y="4550536"/>
            <a:ext cx="10003252" cy="584775"/>
          </a:xfrm>
          <a:prstGeom prst="rect">
            <a:avLst/>
          </a:prstGeom>
          <a:noFill/>
        </p:spPr>
        <p:txBody>
          <a:bodyPr wrap="square">
            <a:spAutoFit/>
          </a:bodyPr>
          <a:lstStyle/>
          <a:p>
            <a:pPr marL="0" marR="0" lvl="0" indent="0" algn="ctr" rtl="0">
              <a:spcBef>
                <a:spcPts val="0"/>
              </a:spcBef>
              <a:spcAft>
                <a:spcPts val="0"/>
              </a:spcAft>
              <a:buNone/>
            </a:pPr>
            <a:r>
              <a:rPr lang="en-US" sz="3200" dirty="0" err="1">
                <a:solidFill>
                  <a:schemeClr val="dk1"/>
                </a:solidFill>
                <a:highlight>
                  <a:srgbClr val="FFFFFF"/>
                </a:highlight>
                <a:latin typeface="Courier New"/>
                <a:ea typeface="Courier New"/>
                <a:cs typeface="Courier New"/>
                <a:sym typeface="Courier New"/>
              </a:rPr>
              <a:t>Imm</a:t>
            </a:r>
            <a:r>
              <a:rPr lang="en-US" sz="3200" dirty="0">
                <a:solidFill>
                  <a:schemeClr val="dk1"/>
                </a:solidFill>
                <a:highlight>
                  <a:srgbClr val="FFFFFF"/>
                </a:highlight>
                <a:latin typeface="Courier New"/>
                <a:ea typeface="Courier New"/>
                <a:cs typeface="Courier New"/>
                <a:sym typeface="Courier New"/>
              </a:rPr>
              <a:t>: 111111001110 (12 bit 2s comp.)</a:t>
            </a:r>
          </a:p>
        </p:txBody>
      </p:sp>
      <p:sp>
        <p:nvSpPr>
          <p:cNvPr id="59" name="TextBox 58">
            <a:extLst>
              <a:ext uri="{FF2B5EF4-FFF2-40B4-BE49-F238E27FC236}">
                <a16:creationId xmlns:a16="http://schemas.microsoft.com/office/drawing/2014/main" id="{9835B8F3-0C11-9638-459A-2DAF0B70C633}"/>
              </a:ext>
            </a:extLst>
          </p:cNvPr>
          <p:cNvSpPr txBox="1"/>
          <p:nvPr/>
        </p:nvSpPr>
        <p:spPr>
          <a:xfrm>
            <a:off x="-561944" y="5345104"/>
            <a:ext cx="10003252" cy="1077218"/>
          </a:xfrm>
          <a:prstGeom prst="rect">
            <a:avLst/>
          </a:prstGeom>
          <a:noFill/>
        </p:spPr>
        <p:txBody>
          <a:bodyPr wrap="square">
            <a:spAutoFit/>
          </a:bodyPr>
          <a:lstStyle/>
          <a:p>
            <a:pPr marL="0" marR="0" lvl="0" indent="0" algn="ctr" rtl="0">
              <a:spcBef>
                <a:spcPts val="0"/>
              </a:spcBef>
              <a:spcAft>
                <a:spcPts val="0"/>
              </a:spcAft>
              <a:buNone/>
            </a:pPr>
            <a:r>
              <a:rPr lang="en-US" sz="3200" b="1" dirty="0">
                <a:solidFill>
                  <a:schemeClr val="dk1"/>
                </a:solidFill>
                <a:highlight>
                  <a:srgbClr val="FFFFFF"/>
                </a:highlight>
                <a:latin typeface="Courier New"/>
                <a:ea typeface="Courier New"/>
                <a:cs typeface="Courier New"/>
                <a:sym typeface="Courier New"/>
              </a:rPr>
              <a:t>Sign extend it before the math</a:t>
            </a:r>
          </a:p>
          <a:p>
            <a:pPr marL="0" marR="0" lvl="0" indent="0" algn="ctr" rtl="0">
              <a:spcBef>
                <a:spcPts val="0"/>
              </a:spcBef>
              <a:spcAft>
                <a:spcPts val="0"/>
              </a:spcAft>
              <a:buNone/>
            </a:pPr>
            <a:r>
              <a:rPr lang="en-US" sz="3200" b="1" dirty="0">
                <a:solidFill>
                  <a:schemeClr val="dk1"/>
                </a:solidFill>
                <a:highlight>
                  <a:srgbClr val="FFFFFF"/>
                </a:highlight>
                <a:latin typeface="Courier New"/>
                <a:ea typeface="Courier New"/>
                <a:cs typeface="Courier New"/>
                <a:sym typeface="Courier New"/>
              </a:rPr>
              <a:t>To write decimal: -</a:t>
            </a:r>
            <a:r>
              <a:rPr lang="en-US" sz="3200" b="1" dirty="0" err="1">
                <a:solidFill>
                  <a:schemeClr val="dk1"/>
                </a:solidFill>
                <a:highlight>
                  <a:srgbClr val="FFFFFF"/>
                </a:highlight>
                <a:latin typeface="Courier New"/>
                <a:ea typeface="Courier New"/>
                <a:cs typeface="Courier New"/>
                <a:sym typeface="Courier New"/>
              </a:rPr>
              <a:t>ve</a:t>
            </a:r>
            <a:r>
              <a:rPr lang="en-US" sz="3200" b="1" dirty="0">
                <a:solidFill>
                  <a:schemeClr val="dk1"/>
                </a:solidFill>
                <a:highlight>
                  <a:srgbClr val="FFFFFF"/>
                </a:highlight>
                <a:latin typeface="Courier New"/>
                <a:ea typeface="Courier New"/>
                <a:cs typeface="Courier New"/>
                <a:sym typeface="Courier New"/>
              </a:rPr>
              <a:t> (~Imm+1)</a:t>
            </a:r>
          </a:p>
        </p:txBody>
      </p:sp>
    </p:spTree>
    <p:extLst>
      <p:ext uri="{BB962C8B-B14F-4D97-AF65-F5344CB8AC3E}">
        <p14:creationId xmlns:p14="http://schemas.microsoft.com/office/powerpoint/2010/main" val="388268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6"/>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Load  Instructions are also I-Type</a:t>
            </a:r>
            <a:endParaRPr/>
          </a:p>
        </p:txBody>
      </p:sp>
      <p:sp>
        <p:nvSpPr>
          <p:cNvPr id="718" name="Google Shape;718;p56"/>
          <p:cNvSpPr txBox="1">
            <a:spLocks noGrp="1"/>
          </p:cNvSpPr>
          <p:nvPr>
            <p:ph type="body" idx="1"/>
          </p:nvPr>
        </p:nvSpPr>
        <p:spPr>
          <a:xfrm>
            <a:off x="457200" y="2818150"/>
            <a:ext cx="8229600" cy="36282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The 12-bit signed immediate is added to the base address in register </a:t>
            </a:r>
            <a:r>
              <a:rPr lang="en-US">
                <a:latin typeface="Courier New"/>
                <a:ea typeface="Courier New"/>
                <a:cs typeface="Courier New"/>
                <a:sym typeface="Courier New"/>
              </a:rPr>
              <a:t>rs1</a:t>
            </a:r>
            <a:r>
              <a:rPr lang="en-US"/>
              <a:t> to form the memory address</a:t>
            </a:r>
            <a:endParaRPr/>
          </a:p>
          <a:p>
            <a:pPr marL="914400" lvl="1" indent="-406400" algn="l" rtl="0">
              <a:spcBef>
                <a:spcPts val="0"/>
              </a:spcBef>
              <a:spcAft>
                <a:spcPts val="0"/>
              </a:spcAft>
              <a:buSzPts val="2800"/>
              <a:buChar char="–"/>
            </a:pPr>
            <a:r>
              <a:rPr lang="en-US"/>
              <a:t>This is very similar to the add-immediate operation but used to create address, not to create final result</a:t>
            </a:r>
            <a:endParaRPr/>
          </a:p>
          <a:p>
            <a:pPr marL="457200" lvl="0" indent="-431800" algn="l" rtl="0">
              <a:spcBef>
                <a:spcPts val="0"/>
              </a:spcBef>
              <a:spcAft>
                <a:spcPts val="0"/>
              </a:spcAft>
              <a:buSzPts val="3200"/>
              <a:buChar char="•"/>
            </a:pPr>
            <a:r>
              <a:rPr lang="en-US"/>
              <a:t>Value loaded from memory is stored in </a:t>
            </a:r>
            <a:r>
              <a:rPr lang="en-US">
                <a:latin typeface="Courier New"/>
                <a:ea typeface="Courier New"/>
                <a:cs typeface="Courier New"/>
                <a:sym typeface="Courier New"/>
              </a:rPr>
              <a:t>rd</a:t>
            </a:r>
            <a:endParaRPr>
              <a:latin typeface="Courier New"/>
              <a:ea typeface="Courier New"/>
              <a:cs typeface="Courier New"/>
              <a:sym typeface="Courier New"/>
            </a:endParaRPr>
          </a:p>
        </p:txBody>
      </p:sp>
      <p:sp>
        <p:nvSpPr>
          <p:cNvPr id="719" name="Google Shape;719;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15</a:t>
            </a:fld>
            <a:endParaRPr/>
          </a:p>
        </p:txBody>
      </p:sp>
      <p:grpSp>
        <p:nvGrpSpPr>
          <p:cNvPr id="720" name="Google Shape;720;p56"/>
          <p:cNvGrpSpPr/>
          <p:nvPr/>
        </p:nvGrpSpPr>
        <p:grpSpPr>
          <a:xfrm>
            <a:off x="393192" y="1021080"/>
            <a:ext cx="8349858" cy="822970"/>
            <a:chOff x="351069" y="2468880"/>
            <a:chExt cx="8349858" cy="822970"/>
          </a:xfrm>
        </p:grpSpPr>
        <p:grpSp>
          <p:nvGrpSpPr>
            <p:cNvPr id="721" name="Google Shape;721;p56"/>
            <p:cNvGrpSpPr/>
            <p:nvPr/>
          </p:nvGrpSpPr>
          <p:grpSpPr>
            <a:xfrm>
              <a:off x="621801" y="2834640"/>
              <a:ext cx="7900551" cy="457210"/>
              <a:chOff x="621801" y="2834640"/>
              <a:chExt cx="7900551" cy="457210"/>
            </a:xfrm>
          </p:grpSpPr>
          <p:sp>
            <p:nvSpPr>
              <p:cNvPr id="722" name="Google Shape;722;p56"/>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723" name="Google Shape;723;p56"/>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724" name="Google Shape;724;p56"/>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725" name="Google Shape;725;p56"/>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726" name="Google Shape;726;p56"/>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727" name="Google Shape;727;p56"/>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728" name="Google Shape;728;p56"/>
          <p:cNvSpPr/>
          <p:nvPr/>
        </p:nvSpPr>
        <p:spPr>
          <a:xfrm>
            <a:off x="3660958" y="13868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grpSp>
        <p:nvGrpSpPr>
          <p:cNvPr id="729" name="Google Shape;729;p56"/>
          <p:cNvGrpSpPr/>
          <p:nvPr/>
        </p:nvGrpSpPr>
        <p:grpSpPr>
          <a:xfrm>
            <a:off x="663924" y="2148840"/>
            <a:ext cx="7900551" cy="457210"/>
            <a:chOff x="621801" y="2834640"/>
            <a:chExt cx="7900551" cy="457210"/>
          </a:xfrm>
        </p:grpSpPr>
        <p:sp>
          <p:nvSpPr>
            <p:cNvPr id="730" name="Google Shape;730;p56"/>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offset[11:0]</a:t>
              </a:r>
              <a:endParaRPr sz="2800">
                <a:solidFill>
                  <a:schemeClr val="dk1"/>
                </a:solidFill>
                <a:latin typeface="Courier New"/>
                <a:ea typeface="Courier New"/>
                <a:cs typeface="Courier New"/>
                <a:sym typeface="Courier New"/>
              </a:endParaRPr>
            </a:p>
          </p:txBody>
        </p:sp>
        <p:sp>
          <p:nvSpPr>
            <p:cNvPr id="731" name="Google Shape;731;p56"/>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width</a:t>
              </a:r>
              <a:endParaRPr sz="1600">
                <a:solidFill>
                  <a:schemeClr val="dk1"/>
                </a:solidFill>
                <a:latin typeface="Courier New"/>
                <a:ea typeface="Courier New"/>
                <a:cs typeface="Courier New"/>
                <a:sym typeface="Courier New"/>
              </a:endParaRPr>
            </a:p>
          </p:txBody>
        </p:sp>
        <p:sp>
          <p:nvSpPr>
            <p:cNvPr id="732" name="Google Shape;732;p56"/>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dst</a:t>
              </a:r>
              <a:endParaRPr sz="2800">
                <a:solidFill>
                  <a:schemeClr val="dk1"/>
                </a:solidFill>
                <a:latin typeface="Courier New"/>
                <a:ea typeface="Courier New"/>
                <a:cs typeface="Courier New"/>
                <a:sym typeface="Courier New"/>
              </a:endParaRPr>
            </a:p>
          </p:txBody>
        </p:sp>
        <p:sp>
          <p:nvSpPr>
            <p:cNvPr id="733" name="Google Shape;733;p56"/>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LOAD</a:t>
              </a:r>
              <a:endParaRPr sz="2800">
                <a:solidFill>
                  <a:schemeClr val="dk1"/>
                </a:solidFill>
                <a:latin typeface="Courier New"/>
                <a:ea typeface="Courier New"/>
                <a:cs typeface="Courier New"/>
                <a:sym typeface="Courier New"/>
              </a:endParaRPr>
            </a:p>
          </p:txBody>
        </p:sp>
      </p:grpSp>
      <p:sp>
        <p:nvSpPr>
          <p:cNvPr id="734" name="Google Shape;734;p56"/>
          <p:cNvSpPr/>
          <p:nvPr/>
        </p:nvSpPr>
        <p:spPr>
          <a:xfrm>
            <a:off x="3660958" y="21488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base</a:t>
            </a:r>
            <a:endParaRPr sz="2800">
              <a:solidFill>
                <a:schemeClr val="dk1"/>
              </a:solidFill>
              <a:latin typeface="Courier New"/>
              <a:ea typeface="Courier New"/>
              <a:cs typeface="Courier New"/>
              <a:sym typeface="Courier New"/>
            </a:endParaRPr>
          </a:p>
        </p:txBody>
      </p:sp>
    </p:spTree>
    <p:extLst>
      <p:ext uri="{BB962C8B-B14F-4D97-AF65-F5344CB8AC3E}">
        <p14:creationId xmlns:p14="http://schemas.microsoft.com/office/powerpoint/2010/main" val="255572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S-Format Used for Stores</a:t>
            </a:r>
            <a:endParaRPr/>
          </a:p>
        </p:txBody>
      </p:sp>
      <p:sp>
        <p:nvSpPr>
          <p:cNvPr id="794" name="Google Shape;794;p60"/>
          <p:cNvSpPr txBox="1">
            <a:spLocks noGrp="1"/>
          </p:cNvSpPr>
          <p:nvPr>
            <p:ph type="body" idx="1"/>
          </p:nvPr>
        </p:nvSpPr>
        <p:spPr>
          <a:xfrm>
            <a:off x="457200" y="1417650"/>
            <a:ext cx="8229600" cy="3799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sz="2400"/>
              <a:t>Store needs to read two registers, </a:t>
            </a:r>
            <a:r>
              <a:rPr lang="en-US" sz="2400">
                <a:latin typeface="Courier New"/>
                <a:ea typeface="Courier New"/>
                <a:cs typeface="Courier New"/>
                <a:sym typeface="Courier New"/>
              </a:rPr>
              <a:t>rs1</a:t>
            </a:r>
            <a:r>
              <a:rPr lang="en-US" sz="2400"/>
              <a:t> for base memory address, and </a:t>
            </a:r>
            <a:r>
              <a:rPr lang="en-US" sz="2400">
                <a:latin typeface="Courier New"/>
                <a:ea typeface="Courier New"/>
                <a:cs typeface="Courier New"/>
                <a:sym typeface="Courier New"/>
              </a:rPr>
              <a:t>rs2</a:t>
            </a:r>
            <a:r>
              <a:rPr lang="en-US" sz="2400"/>
              <a:t> for data to be stored, as well as need immediate offset!</a:t>
            </a:r>
            <a:endParaRPr sz="2400"/>
          </a:p>
          <a:p>
            <a:pPr marL="457200" lvl="0" indent="-381000" algn="l" rtl="0">
              <a:spcBef>
                <a:spcPts val="0"/>
              </a:spcBef>
              <a:spcAft>
                <a:spcPts val="0"/>
              </a:spcAft>
              <a:buSzPts val="2400"/>
              <a:buChar char="•"/>
            </a:pPr>
            <a:r>
              <a:rPr lang="en-US" sz="2400"/>
              <a:t>Can’t have both </a:t>
            </a:r>
            <a:r>
              <a:rPr lang="en-US" sz="2400">
                <a:latin typeface="Courier New"/>
                <a:ea typeface="Courier New"/>
                <a:cs typeface="Courier New"/>
                <a:sym typeface="Courier New"/>
              </a:rPr>
              <a:t>rs2</a:t>
            </a:r>
            <a:r>
              <a:rPr lang="en-US" sz="2400"/>
              <a:t> and immediate in same place as other instructions!</a:t>
            </a:r>
            <a:endParaRPr sz="2400"/>
          </a:p>
          <a:p>
            <a:pPr marL="457200" lvl="0" indent="-381000" algn="l" rtl="0">
              <a:spcBef>
                <a:spcPts val="0"/>
              </a:spcBef>
              <a:spcAft>
                <a:spcPts val="0"/>
              </a:spcAft>
              <a:buSzPts val="2400"/>
              <a:buChar char="•"/>
            </a:pPr>
            <a:r>
              <a:rPr lang="en-US" sz="2400"/>
              <a:t>Note: stores don’t write a value to the register file, no </a:t>
            </a:r>
            <a:r>
              <a:rPr lang="en-US" sz="2400">
                <a:latin typeface="Courier New"/>
                <a:ea typeface="Courier New"/>
                <a:cs typeface="Courier New"/>
                <a:sym typeface="Courier New"/>
              </a:rPr>
              <a:t>rd</a:t>
            </a:r>
            <a:r>
              <a:rPr lang="en-US" sz="2400"/>
              <a:t>!</a:t>
            </a:r>
            <a:endParaRPr sz="2400"/>
          </a:p>
          <a:p>
            <a:pPr marL="457200" lvl="0" indent="-381000" algn="l" rtl="0">
              <a:spcBef>
                <a:spcPts val="0"/>
              </a:spcBef>
              <a:spcAft>
                <a:spcPts val="0"/>
              </a:spcAft>
              <a:buSzPts val="2400"/>
              <a:buChar char="•"/>
            </a:pPr>
            <a:r>
              <a:rPr lang="en-US" sz="2400"/>
              <a:t>RISC-V design decision is </a:t>
            </a:r>
            <a:r>
              <a:rPr lang="en-US" sz="2400" b="1"/>
              <a:t>move low 5 bits of immediate</a:t>
            </a:r>
            <a:r>
              <a:rPr lang="en-US" sz="2400"/>
              <a:t> to where </a:t>
            </a:r>
            <a:r>
              <a:rPr lang="en-US" sz="2400" b="1">
                <a:latin typeface="Courier New"/>
                <a:ea typeface="Courier New"/>
                <a:cs typeface="Courier New"/>
                <a:sym typeface="Courier New"/>
              </a:rPr>
              <a:t>rd</a:t>
            </a:r>
            <a:r>
              <a:rPr lang="en-US" sz="2400"/>
              <a:t> field was in other instructions – keep </a:t>
            </a:r>
            <a:r>
              <a:rPr lang="en-US" sz="2400">
                <a:latin typeface="Courier New"/>
                <a:ea typeface="Courier New"/>
                <a:cs typeface="Courier New"/>
                <a:sym typeface="Courier New"/>
              </a:rPr>
              <a:t>rs1/rs2</a:t>
            </a:r>
            <a:r>
              <a:rPr lang="en-US" sz="2400"/>
              <a:t> fields in same place</a:t>
            </a:r>
            <a:endParaRPr sz="2400"/>
          </a:p>
          <a:p>
            <a:pPr marL="457200" lvl="0" indent="-381000" algn="l" rtl="0">
              <a:spcBef>
                <a:spcPts val="0"/>
              </a:spcBef>
              <a:spcAft>
                <a:spcPts val="0"/>
              </a:spcAft>
              <a:buSzPts val="2400"/>
              <a:buChar char="•"/>
            </a:pPr>
            <a:r>
              <a:rPr lang="en-US" sz="2400"/>
              <a:t>register names more critical than immediate bits in hardware design</a:t>
            </a:r>
            <a:endParaRPr sz="2400"/>
          </a:p>
        </p:txBody>
      </p:sp>
      <p:sp>
        <p:nvSpPr>
          <p:cNvPr id="795" name="Google Shape;795;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16</a:t>
            </a:fld>
            <a:endParaRPr/>
          </a:p>
        </p:txBody>
      </p:sp>
      <p:grpSp>
        <p:nvGrpSpPr>
          <p:cNvPr id="796" name="Google Shape;796;p60"/>
          <p:cNvGrpSpPr/>
          <p:nvPr/>
        </p:nvGrpSpPr>
        <p:grpSpPr>
          <a:xfrm>
            <a:off x="351069" y="5501640"/>
            <a:ext cx="8349858" cy="822960"/>
            <a:chOff x="351069" y="3383280"/>
            <a:chExt cx="8349858" cy="822960"/>
          </a:xfrm>
        </p:grpSpPr>
        <p:grpSp>
          <p:nvGrpSpPr>
            <p:cNvPr id="797" name="Google Shape;797;p60"/>
            <p:cNvGrpSpPr/>
            <p:nvPr/>
          </p:nvGrpSpPr>
          <p:grpSpPr>
            <a:xfrm>
              <a:off x="621801" y="3749040"/>
              <a:ext cx="7900348" cy="457200"/>
              <a:chOff x="457209" y="4572000"/>
              <a:chExt cx="7900348" cy="457200"/>
            </a:xfrm>
          </p:grpSpPr>
          <p:sp>
            <p:nvSpPr>
              <p:cNvPr id="798" name="Google Shape;798;p60"/>
              <p:cNvSpPr/>
              <p:nvPr/>
            </p:nvSpPr>
            <p:spPr>
              <a:xfrm>
                <a:off x="457209" y="4572000"/>
                <a:ext cx="17328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chemeClr val="dk1"/>
                    </a:solidFill>
                    <a:latin typeface="Courier New"/>
                    <a:ea typeface="Courier New"/>
                    <a:cs typeface="Courier New"/>
                    <a:sym typeface="Courier New"/>
                  </a:rPr>
                  <a:t>imm[11:5]</a:t>
                </a:r>
                <a:endParaRPr sz="2200" b="1">
                  <a:solidFill>
                    <a:schemeClr val="dk1"/>
                  </a:solidFill>
                  <a:latin typeface="Courier New"/>
                  <a:ea typeface="Courier New"/>
                  <a:cs typeface="Courier New"/>
                  <a:sym typeface="Courier New"/>
                </a:endParaRPr>
              </a:p>
            </p:txBody>
          </p:sp>
          <p:sp>
            <p:nvSpPr>
              <p:cNvPr id="799" name="Google Shape;799;p60"/>
              <p:cNvSpPr/>
              <p:nvPr/>
            </p:nvSpPr>
            <p:spPr>
              <a:xfrm>
                <a:off x="66769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sp>
            <p:nvSpPr>
              <p:cNvPr id="800" name="Google Shape;800;p60"/>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rs2</a:t>
                </a:r>
                <a:endParaRPr sz="2800">
                  <a:solidFill>
                    <a:schemeClr val="dk1"/>
                  </a:solidFill>
                  <a:latin typeface="Courier New"/>
                  <a:ea typeface="Courier New"/>
                  <a:cs typeface="Courier New"/>
                  <a:sym typeface="Courier New"/>
                </a:endParaRPr>
              </a:p>
            </p:txBody>
          </p:sp>
          <p:sp>
            <p:nvSpPr>
              <p:cNvPr id="801" name="Google Shape;801;p60"/>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sp>
            <p:nvSpPr>
              <p:cNvPr id="802" name="Google Shape;802;p60"/>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chemeClr val="dk1"/>
                    </a:solidFill>
                    <a:latin typeface="Courier New"/>
                    <a:ea typeface="Courier New"/>
                    <a:cs typeface="Courier New"/>
                    <a:sym typeface="Courier New"/>
                  </a:rPr>
                  <a:t>func3</a:t>
                </a:r>
                <a:endParaRPr sz="1500" b="1">
                  <a:solidFill>
                    <a:schemeClr val="dk1"/>
                  </a:solidFill>
                  <a:latin typeface="Courier New"/>
                  <a:ea typeface="Courier New"/>
                  <a:cs typeface="Courier New"/>
                  <a:sym typeface="Courier New"/>
                </a:endParaRPr>
              </a:p>
            </p:txBody>
          </p:sp>
          <p:sp>
            <p:nvSpPr>
              <p:cNvPr id="803" name="Google Shape;803;p60"/>
              <p:cNvSpPr/>
              <p:nvPr/>
            </p:nvSpPr>
            <p:spPr>
              <a:xfrm>
                <a:off x="5442458"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000" b="1">
                    <a:solidFill>
                      <a:schemeClr val="dk1"/>
                    </a:solidFill>
                    <a:latin typeface="Courier New"/>
                    <a:ea typeface="Courier New"/>
                    <a:cs typeface="Courier New"/>
                    <a:sym typeface="Courier New"/>
                  </a:rPr>
                  <a:t>imm[4:0]</a:t>
                </a:r>
                <a:endParaRPr sz="2000" b="1">
                  <a:solidFill>
                    <a:schemeClr val="dk1"/>
                  </a:solidFill>
                  <a:latin typeface="Courier New"/>
                  <a:ea typeface="Courier New"/>
                  <a:cs typeface="Courier New"/>
                  <a:sym typeface="Courier New"/>
                </a:endParaRPr>
              </a:p>
            </p:txBody>
          </p:sp>
        </p:grpSp>
        <p:sp>
          <p:nvSpPr>
            <p:cNvPr id="804" name="Google Shape;804;p60"/>
            <p:cNvSpPr txBox="1"/>
            <p:nvPr/>
          </p:nvSpPr>
          <p:spPr>
            <a:xfrm>
              <a:off x="351069" y="33832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805" name="Google Shape;805;p60"/>
            <p:cNvSpPr txBox="1"/>
            <p:nvPr/>
          </p:nvSpPr>
          <p:spPr>
            <a:xfrm>
              <a:off x="8331927" y="33832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Tree>
    <p:extLst>
      <p:ext uri="{BB962C8B-B14F-4D97-AF65-F5344CB8AC3E}">
        <p14:creationId xmlns:p14="http://schemas.microsoft.com/office/powerpoint/2010/main" val="396020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61"/>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S-Format Example</a:t>
            </a:r>
            <a:endParaRPr/>
          </a:p>
        </p:txBody>
      </p:sp>
      <p:sp>
        <p:nvSpPr>
          <p:cNvPr id="812" name="Google Shape;812;p61"/>
          <p:cNvSpPr txBox="1">
            <a:spLocks noGrp="1"/>
          </p:cNvSpPr>
          <p:nvPr>
            <p:ph type="body" idx="1"/>
          </p:nvPr>
        </p:nvSpPr>
        <p:spPr>
          <a:xfrm>
            <a:off x="457200" y="1600199"/>
            <a:ext cx="8229600" cy="7869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Clr>
                <a:schemeClr val="dk1"/>
              </a:buClr>
              <a:buSzPts val="1100"/>
              <a:buFont typeface="Arial"/>
              <a:buNone/>
            </a:pPr>
            <a:r>
              <a:rPr lang="en-US" b="1" dirty="0" err="1">
                <a:latin typeface="Courier New"/>
                <a:ea typeface="Courier New"/>
                <a:cs typeface="Courier New"/>
                <a:sym typeface="Courier New"/>
              </a:rPr>
              <a:t>sw</a:t>
            </a:r>
            <a:r>
              <a:rPr lang="en-US" b="1" dirty="0">
                <a:latin typeface="Courier New"/>
                <a:ea typeface="Courier New"/>
                <a:cs typeface="Courier New"/>
                <a:sym typeface="Courier New"/>
              </a:rPr>
              <a:t> x14, 8(x2)</a:t>
            </a:r>
            <a:endParaRPr b="1" dirty="0">
              <a:latin typeface="Courier New"/>
              <a:ea typeface="Courier New"/>
              <a:cs typeface="Courier New"/>
              <a:sym typeface="Courier New"/>
            </a:endParaRPr>
          </a:p>
          <a:p>
            <a:pPr marL="342900" lvl="0" indent="-139700" algn="l" rtl="0">
              <a:spcBef>
                <a:spcPts val="640"/>
              </a:spcBef>
              <a:spcAft>
                <a:spcPts val="0"/>
              </a:spcAft>
              <a:buClr>
                <a:schemeClr val="dk1"/>
              </a:buClr>
              <a:buSzPts val="1100"/>
              <a:buFont typeface="Arial"/>
              <a:buNone/>
            </a:pPr>
            <a:endParaRPr dirty="0"/>
          </a:p>
          <a:p>
            <a:pPr marL="342900" lvl="0" indent="-139700" algn="l" rtl="0">
              <a:spcBef>
                <a:spcPts val="640"/>
              </a:spcBef>
              <a:spcAft>
                <a:spcPts val="0"/>
              </a:spcAft>
              <a:buNone/>
            </a:pPr>
            <a:endParaRPr dirty="0"/>
          </a:p>
        </p:txBody>
      </p:sp>
      <p:sp>
        <p:nvSpPr>
          <p:cNvPr id="813" name="Google Shape;813;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17</a:t>
            </a:fld>
            <a:endParaRPr/>
          </a:p>
        </p:txBody>
      </p:sp>
      <p:grpSp>
        <p:nvGrpSpPr>
          <p:cNvPr id="814" name="Google Shape;814;p61"/>
          <p:cNvGrpSpPr/>
          <p:nvPr/>
        </p:nvGrpSpPr>
        <p:grpSpPr>
          <a:xfrm>
            <a:off x="351069" y="2225040"/>
            <a:ext cx="8349858" cy="822960"/>
            <a:chOff x="351069" y="3383280"/>
            <a:chExt cx="8349858" cy="822960"/>
          </a:xfrm>
        </p:grpSpPr>
        <p:grpSp>
          <p:nvGrpSpPr>
            <p:cNvPr id="815" name="Google Shape;815;p61"/>
            <p:cNvGrpSpPr/>
            <p:nvPr/>
          </p:nvGrpSpPr>
          <p:grpSpPr>
            <a:xfrm>
              <a:off x="621801" y="3749040"/>
              <a:ext cx="7900348" cy="457200"/>
              <a:chOff x="457209" y="4572000"/>
              <a:chExt cx="7900348" cy="457200"/>
            </a:xfrm>
          </p:grpSpPr>
          <p:sp>
            <p:nvSpPr>
              <p:cNvPr id="816" name="Google Shape;816;p61"/>
              <p:cNvSpPr/>
              <p:nvPr/>
            </p:nvSpPr>
            <p:spPr>
              <a:xfrm>
                <a:off x="457209" y="4572000"/>
                <a:ext cx="17328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chemeClr val="dk1"/>
                    </a:solidFill>
                    <a:latin typeface="Courier New"/>
                    <a:ea typeface="Courier New"/>
                    <a:cs typeface="Courier New"/>
                    <a:sym typeface="Courier New"/>
                  </a:rPr>
                  <a:t>imm[11:5]</a:t>
                </a:r>
                <a:endParaRPr sz="2200" b="1">
                  <a:solidFill>
                    <a:schemeClr val="dk1"/>
                  </a:solidFill>
                  <a:latin typeface="Courier New"/>
                  <a:ea typeface="Courier New"/>
                  <a:cs typeface="Courier New"/>
                  <a:sym typeface="Courier New"/>
                </a:endParaRPr>
              </a:p>
            </p:txBody>
          </p:sp>
          <p:sp>
            <p:nvSpPr>
              <p:cNvPr id="817" name="Google Shape;817;p61"/>
              <p:cNvSpPr/>
              <p:nvPr/>
            </p:nvSpPr>
            <p:spPr>
              <a:xfrm>
                <a:off x="66769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sp>
            <p:nvSpPr>
              <p:cNvPr id="818" name="Google Shape;818;p61"/>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rs2</a:t>
                </a:r>
                <a:endParaRPr sz="2800">
                  <a:solidFill>
                    <a:schemeClr val="dk1"/>
                  </a:solidFill>
                  <a:latin typeface="Courier New"/>
                  <a:ea typeface="Courier New"/>
                  <a:cs typeface="Courier New"/>
                  <a:sym typeface="Courier New"/>
                </a:endParaRPr>
              </a:p>
            </p:txBody>
          </p:sp>
          <p:sp>
            <p:nvSpPr>
              <p:cNvPr id="819" name="Google Shape;819;p61"/>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sp>
            <p:nvSpPr>
              <p:cNvPr id="820" name="Google Shape;820;p61"/>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chemeClr val="dk1"/>
                    </a:solidFill>
                    <a:latin typeface="Courier New"/>
                    <a:ea typeface="Courier New"/>
                    <a:cs typeface="Courier New"/>
                    <a:sym typeface="Courier New"/>
                  </a:rPr>
                  <a:t>func3</a:t>
                </a:r>
                <a:endParaRPr sz="1500" b="1">
                  <a:solidFill>
                    <a:schemeClr val="dk1"/>
                  </a:solidFill>
                  <a:latin typeface="Courier New"/>
                  <a:ea typeface="Courier New"/>
                  <a:cs typeface="Courier New"/>
                  <a:sym typeface="Courier New"/>
                </a:endParaRPr>
              </a:p>
            </p:txBody>
          </p:sp>
          <p:sp>
            <p:nvSpPr>
              <p:cNvPr id="821" name="Google Shape;821;p61"/>
              <p:cNvSpPr/>
              <p:nvPr/>
            </p:nvSpPr>
            <p:spPr>
              <a:xfrm>
                <a:off x="5442458"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000" b="1">
                    <a:solidFill>
                      <a:schemeClr val="dk1"/>
                    </a:solidFill>
                    <a:latin typeface="Courier New"/>
                    <a:ea typeface="Courier New"/>
                    <a:cs typeface="Courier New"/>
                    <a:sym typeface="Courier New"/>
                  </a:rPr>
                  <a:t>imm[4:0]</a:t>
                </a:r>
                <a:endParaRPr sz="2000" b="1">
                  <a:solidFill>
                    <a:schemeClr val="dk1"/>
                  </a:solidFill>
                  <a:latin typeface="Courier New"/>
                  <a:ea typeface="Courier New"/>
                  <a:cs typeface="Courier New"/>
                  <a:sym typeface="Courier New"/>
                </a:endParaRPr>
              </a:p>
            </p:txBody>
          </p:sp>
        </p:grpSp>
        <p:sp>
          <p:nvSpPr>
            <p:cNvPr id="822" name="Google Shape;822;p61"/>
            <p:cNvSpPr txBox="1"/>
            <p:nvPr/>
          </p:nvSpPr>
          <p:spPr>
            <a:xfrm>
              <a:off x="351069" y="33832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823" name="Google Shape;823;p61"/>
            <p:cNvSpPr txBox="1"/>
            <p:nvPr/>
          </p:nvSpPr>
          <p:spPr>
            <a:xfrm>
              <a:off x="8331927" y="33832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824" name="Google Shape;824;p61"/>
          <p:cNvGrpSpPr/>
          <p:nvPr/>
        </p:nvGrpSpPr>
        <p:grpSpPr>
          <a:xfrm>
            <a:off x="621801" y="3505200"/>
            <a:ext cx="7900348" cy="457200"/>
            <a:chOff x="457209" y="4572000"/>
            <a:chExt cx="7900348" cy="457200"/>
          </a:xfrm>
        </p:grpSpPr>
        <p:sp>
          <p:nvSpPr>
            <p:cNvPr id="825" name="Google Shape;825;p61"/>
            <p:cNvSpPr/>
            <p:nvPr/>
          </p:nvSpPr>
          <p:spPr>
            <a:xfrm>
              <a:off x="457209" y="4572000"/>
              <a:ext cx="17328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a:solidFill>
                    <a:schemeClr val="dk1"/>
                  </a:solidFill>
                  <a:latin typeface="Courier New"/>
                  <a:ea typeface="Courier New"/>
                  <a:cs typeface="Courier New"/>
                  <a:sym typeface="Courier New"/>
                </a:rPr>
                <a:t>00000000</a:t>
              </a:r>
              <a:endParaRPr sz="2500" b="1">
                <a:solidFill>
                  <a:schemeClr val="dk1"/>
                </a:solidFill>
                <a:latin typeface="Courier New"/>
                <a:ea typeface="Courier New"/>
                <a:cs typeface="Courier New"/>
                <a:sym typeface="Courier New"/>
              </a:endParaRPr>
            </a:p>
          </p:txBody>
        </p:sp>
        <p:sp>
          <p:nvSpPr>
            <p:cNvPr id="826" name="Google Shape;826;p61"/>
            <p:cNvSpPr/>
            <p:nvPr/>
          </p:nvSpPr>
          <p:spPr>
            <a:xfrm>
              <a:off x="66769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0100011</a:t>
              </a:r>
              <a:endParaRPr sz="2800">
                <a:solidFill>
                  <a:schemeClr val="dk1"/>
                </a:solidFill>
                <a:latin typeface="Courier New"/>
                <a:ea typeface="Courier New"/>
                <a:cs typeface="Courier New"/>
                <a:sym typeface="Courier New"/>
              </a:endParaRPr>
            </a:p>
          </p:txBody>
        </p:sp>
        <p:sp>
          <p:nvSpPr>
            <p:cNvPr id="827" name="Google Shape;827;p61"/>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ourier New"/>
                  <a:ea typeface="Courier New"/>
                  <a:cs typeface="Courier New"/>
                  <a:sym typeface="Courier New"/>
                </a:rPr>
                <a:t>01110</a:t>
              </a:r>
              <a:endParaRPr sz="2700">
                <a:solidFill>
                  <a:schemeClr val="dk1"/>
                </a:solidFill>
                <a:latin typeface="Courier New"/>
                <a:ea typeface="Courier New"/>
                <a:cs typeface="Courier New"/>
                <a:sym typeface="Courier New"/>
              </a:endParaRPr>
            </a:p>
          </p:txBody>
        </p:sp>
        <p:sp>
          <p:nvSpPr>
            <p:cNvPr id="828" name="Google Shape;828;p61"/>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ourier New"/>
                  <a:ea typeface="Courier New"/>
                  <a:cs typeface="Courier New"/>
                  <a:sym typeface="Courier New"/>
                </a:rPr>
                <a:t>00010</a:t>
              </a:r>
              <a:endParaRPr sz="2700">
                <a:solidFill>
                  <a:schemeClr val="dk1"/>
                </a:solidFill>
                <a:latin typeface="Courier New"/>
                <a:ea typeface="Courier New"/>
                <a:cs typeface="Courier New"/>
                <a:sym typeface="Courier New"/>
              </a:endParaRPr>
            </a:p>
          </p:txBody>
        </p:sp>
        <p:sp>
          <p:nvSpPr>
            <p:cNvPr id="829" name="Google Shape;829;p61"/>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Courier New"/>
                  <a:ea typeface="Courier New"/>
                  <a:cs typeface="Courier New"/>
                  <a:sym typeface="Courier New"/>
                </a:rPr>
                <a:t>010</a:t>
              </a:r>
              <a:endParaRPr sz="2600">
                <a:solidFill>
                  <a:schemeClr val="dk1"/>
                </a:solidFill>
                <a:latin typeface="Courier New"/>
                <a:ea typeface="Courier New"/>
                <a:cs typeface="Courier New"/>
                <a:sym typeface="Courier New"/>
              </a:endParaRPr>
            </a:p>
          </p:txBody>
        </p:sp>
        <p:sp>
          <p:nvSpPr>
            <p:cNvPr id="830" name="Google Shape;830;p61"/>
            <p:cNvSpPr/>
            <p:nvPr/>
          </p:nvSpPr>
          <p:spPr>
            <a:xfrm>
              <a:off x="5442458"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700" b="1">
                  <a:solidFill>
                    <a:schemeClr val="dk1"/>
                  </a:solidFill>
                  <a:latin typeface="Courier New"/>
                  <a:ea typeface="Courier New"/>
                  <a:cs typeface="Courier New"/>
                  <a:sym typeface="Courier New"/>
                </a:rPr>
                <a:t>01000</a:t>
              </a:r>
              <a:endParaRPr sz="2700" b="1">
                <a:solidFill>
                  <a:schemeClr val="dk1"/>
                </a:solidFill>
                <a:latin typeface="Courier New"/>
                <a:ea typeface="Courier New"/>
                <a:cs typeface="Courier New"/>
                <a:sym typeface="Courier New"/>
              </a:endParaRPr>
            </a:p>
          </p:txBody>
        </p:sp>
      </p:grpSp>
      <p:grpSp>
        <p:nvGrpSpPr>
          <p:cNvPr id="831" name="Google Shape;831;p61"/>
          <p:cNvGrpSpPr/>
          <p:nvPr/>
        </p:nvGrpSpPr>
        <p:grpSpPr>
          <a:xfrm>
            <a:off x="457200" y="4114800"/>
            <a:ext cx="8064949" cy="457200"/>
            <a:chOff x="292608" y="4572000"/>
            <a:chExt cx="8064949" cy="457200"/>
          </a:xfrm>
        </p:grpSpPr>
        <p:sp>
          <p:nvSpPr>
            <p:cNvPr id="832" name="Google Shape;832;p61"/>
            <p:cNvSpPr/>
            <p:nvPr/>
          </p:nvSpPr>
          <p:spPr>
            <a:xfrm>
              <a:off x="292608" y="4572000"/>
              <a:ext cx="1897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a:solidFill>
                    <a:schemeClr val="dk1"/>
                  </a:solidFill>
                  <a:latin typeface="Courier New"/>
                  <a:ea typeface="Courier New"/>
                  <a:cs typeface="Courier New"/>
                  <a:sym typeface="Courier New"/>
                </a:rPr>
                <a:t>off[11:5] = 0</a:t>
              </a:r>
              <a:endParaRPr sz="2500" b="1">
                <a:solidFill>
                  <a:schemeClr val="dk1"/>
                </a:solidFill>
                <a:latin typeface="Courier New"/>
                <a:ea typeface="Courier New"/>
                <a:cs typeface="Courier New"/>
                <a:sym typeface="Courier New"/>
              </a:endParaRPr>
            </a:p>
          </p:txBody>
        </p:sp>
        <p:sp>
          <p:nvSpPr>
            <p:cNvPr id="833" name="Google Shape;833;p61"/>
            <p:cNvSpPr/>
            <p:nvPr/>
          </p:nvSpPr>
          <p:spPr>
            <a:xfrm>
              <a:off x="6676957" y="4572000"/>
              <a:ext cx="1680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STORE</a:t>
              </a:r>
              <a:endParaRPr sz="2800">
                <a:solidFill>
                  <a:schemeClr val="dk1"/>
                </a:solidFill>
                <a:latin typeface="Courier New"/>
                <a:ea typeface="Courier New"/>
                <a:cs typeface="Courier New"/>
                <a:sym typeface="Courier New"/>
              </a:endParaRPr>
            </a:p>
          </p:txBody>
        </p:sp>
        <p:sp>
          <p:nvSpPr>
            <p:cNvPr id="834" name="Google Shape;834;p61"/>
            <p:cNvSpPr/>
            <p:nvPr/>
          </p:nvSpPr>
          <p:spPr>
            <a:xfrm>
              <a:off x="2190083"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dk1"/>
                  </a:solidFill>
                  <a:latin typeface="Courier New"/>
                  <a:ea typeface="Courier New"/>
                  <a:cs typeface="Courier New"/>
                  <a:sym typeface="Courier New"/>
                </a:rPr>
                <a:t>rs2=14</a:t>
              </a:r>
              <a:endParaRPr sz="2200">
                <a:solidFill>
                  <a:schemeClr val="dk1"/>
                </a:solidFill>
                <a:latin typeface="Courier New"/>
                <a:ea typeface="Courier New"/>
                <a:cs typeface="Courier New"/>
                <a:sym typeface="Courier New"/>
              </a:endParaRPr>
            </a:p>
          </p:txBody>
        </p:sp>
        <p:sp>
          <p:nvSpPr>
            <p:cNvPr id="835" name="Google Shape;835;p61"/>
            <p:cNvSpPr/>
            <p:nvPr/>
          </p:nvSpPr>
          <p:spPr>
            <a:xfrm>
              <a:off x="3424357"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dk1"/>
                  </a:solidFill>
                  <a:latin typeface="Courier New"/>
                  <a:ea typeface="Courier New"/>
                  <a:cs typeface="Courier New"/>
                  <a:sym typeface="Courier New"/>
                </a:rPr>
                <a:t>rs1=2</a:t>
              </a:r>
              <a:endParaRPr sz="2200">
                <a:solidFill>
                  <a:schemeClr val="dk1"/>
                </a:solidFill>
                <a:latin typeface="Courier New"/>
                <a:ea typeface="Courier New"/>
                <a:cs typeface="Courier New"/>
                <a:sym typeface="Courier New"/>
              </a:endParaRPr>
            </a:p>
          </p:txBody>
        </p:sp>
        <p:sp>
          <p:nvSpPr>
            <p:cNvPr id="836" name="Google Shape;836;p61"/>
            <p:cNvSpPr/>
            <p:nvPr/>
          </p:nvSpPr>
          <p:spPr>
            <a:xfrm>
              <a:off x="4658858" y="4572000"/>
              <a:ext cx="78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Courier New"/>
                  <a:ea typeface="Courier New"/>
                  <a:cs typeface="Courier New"/>
                  <a:sym typeface="Courier New"/>
                </a:rPr>
                <a:t>SW</a:t>
              </a:r>
              <a:endParaRPr sz="2600">
                <a:solidFill>
                  <a:schemeClr val="dk1"/>
                </a:solidFill>
                <a:latin typeface="Courier New"/>
                <a:ea typeface="Courier New"/>
                <a:cs typeface="Courier New"/>
                <a:sym typeface="Courier New"/>
              </a:endParaRPr>
            </a:p>
          </p:txBody>
        </p:sp>
        <p:sp>
          <p:nvSpPr>
            <p:cNvPr id="837" name="Google Shape;837;p61"/>
            <p:cNvSpPr/>
            <p:nvPr/>
          </p:nvSpPr>
          <p:spPr>
            <a:xfrm>
              <a:off x="5442458" y="4572000"/>
              <a:ext cx="1234500" cy="4572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r>
                <a:rPr lang="en-US" sz="2000" b="1">
                  <a:solidFill>
                    <a:schemeClr val="dk1"/>
                  </a:solidFill>
                  <a:latin typeface="Courier New"/>
                  <a:ea typeface="Courier New"/>
                  <a:cs typeface="Courier New"/>
                  <a:sym typeface="Courier New"/>
                </a:rPr>
                <a:t>off[4:0] = 8</a:t>
              </a:r>
              <a:endParaRPr sz="2000" b="1">
                <a:solidFill>
                  <a:schemeClr val="dk1"/>
                </a:solidFill>
                <a:latin typeface="Courier New"/>
                <a:ea typeface="Courier New"/>
                <a:cs typeface="Courier New"/>
                <a:sym typeface="Courier New"/>
              </a:endParaRPr>
            </a:p>
          </p:txBody>
        </p:sp>
      </p:grpSp>
      <p:pic>
        <p:nvPicPr>
          <p:cNvPr id="838" name="Google Shape;838;p61"/>
          <p:cNvPicPr preferRelativeResize="0"/>
          <p:nvPr/>
        </p:nvPicPr>
        <p:blipFill>
          <a:blip r:embed="rId3">
            <a:alphaModFix/>
          </a:blip>
          <a:stretch>
            <a:fillRect/>
          </a:stretch>
        </p:blipFill>
        <p:spPr>
          <a:xfrm>
            <a:off x="1414889" y="4648200"/>
            <a:ext cx="7195710" cy="1253900"/>
          </a:xfrm>
          <a:prstGeom prst="rect">
            <a:avLst/>
          </a:prstGeom>
          <a:noFill/>
          <a:ln>
            <a:noFill/>
          </a:ln>
        </p:spPr>
      </p:pic>
    </p:spTree>
    <p:extLst>
      <p:ext uri="{BB962C8B-B14F-4D97-AF65-F5344CB8AC3E}">
        <p14:creationId xmlns:p14="http://schemas.microsoft.com/office/powerpoint/2010/main" val="348390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70"/>
          <p:cNvSpPr txBox="1">
            <a:spLocks noGrp="1"/>
          </p:cNvSpPr>
          <p:nvPr>
            <p:ph type="body" idx="1"/>
          </p:nvPr>
        </p:nvSpPr>
        <p:spPr>
          <a:xfrm>
            <a:off x="457200" y="1524000"/>
            <a:ext cx="8229600" cy="38487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SzPts val="3000"/>
              <a:buChar char="•"/>
            </a:pPr>
            <a:r>
              <a:rPr lang="en-US" sz="3000"/>
              <a:t>B-format is mostly same as S-Format, with two register sources (</a:t>
            </a:r>
            <a:r>
              <a:rPr lang="en-US" sz="3000">
                <a:latin typeface="Courier New"/>
                <a:ea typeface="Courier New"/>
                <a:cs typeface="Courier New"/>
                <a:sym typeface="Courier New"/>
              </a:rPr>
              <a:t>rs1/rs2</a:t>
            </a:r>
            <a:r>
              <a:rPr lang="en-US" sz="3000"/>
              <a:t>) and a 12-bit immediate</a:t>
            </a:r>
            <a:endParaRPr sz="3000"/>
          </a:p>
          <a:p>
            <a:pPr marL="457200" lvl="0" indent="-419100" algn="l" rtl="0">
              <a:spcBef>
                <a:spcPts val="0"/>
              </a:spcBef>
              <a:spcAft>
                <a:spcPts val="0"/>
              </a:spcAft>
              <a:buSzPts val="3000"/>
              <a:buChar char="•"/>
            </a:pPr>
            <a:r>
              <a:rPr lang="en-US" sz="3000"/>
              <a:t>But now immediate represents values -2</a:t>
            </a:r>
            <a:r>
              <a:rPr lang="en-US" sz="3000" baseline="30000"/>
              <a:t>12</a:t>
            </a:r>
            <a:r>
              <a:rPr lang="en-US" sz="3000"/>
              <a:t> to +2</a:t>
            </a:r>
            <a:r>
              <a:rPr lang="en-US" sz="3000" baseline="30000"/>
              <a:t>12</a:t>
            </a:r>
            <a:r>
              <a:rPr lang="en-US" sz="3000"/>
              <a:t>-2 in 2-byte increments</a:t>
            </a:r>
            <a:endParaRPr sz="3000"/>
          </a:p>
          <a:p>
            <a:pPr marL="457200" lvl="0" indent="-419100" algn="l" rtl="0">
              <a:spcBef>
                <a:spcPts val="0"/>
              </a:spcBef>
              <a:spcAft>
                <a:spcPts val="0"/>
              </a:spcAft>
              <a:buSzPts val="3000"/>
              <a:buChar char="•"/>
            </a:pPr>
            <a:r>
              <a:rPr lang="en-US" sz="3000"/>
              <a:t>The 12 immediate bits encode even 13-bit signed byte offsets (lowest bit of offset is always zero, so no need to store it) </a:t>
            </a:r>
            <a:endParaRPr sz="3000"/>
          </a:p>
        </p:txBody>
      </p:sp>
      <p:sp>
        <p:nvSpPr>
          <p:cNvPr id="916" name="Google Shape;916;p7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RISC-V B-Format for Branches</a:t>
            </a:r>
            <a:endParaRPr/>
          </a:p>
        </p:txBody>
      </p:sp>
      <p:sp>
        <p:nvSpPr>
          <p:cNvPr id="917" name="Google Shape;91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18</a:t>
            </a:fld>
            <a:endParaRPr/>
          </a:p>
        </p:txBody>
      </p:sp>
      <p:grpSp>
        <p:nvGrpSpPr>
          <p:cNvPr id="918" name="Google Shape;918;p70"/>
          <p:cNvGrpSpPr/>
          <p:nvPr/>
        </p:nvGrpSpPr>
        <p:grpSpPr>
          <a:xfrm>
            <a:off x="122469" y="5501640"/>
            <a:ext cx="8883258" cy="822960"/>
            <a:chOff x="122469" y="3383280"/>
            <a:chExt cx="8883258" cy="822960"/>
          </a:xfrm>
        </p:grpSpPr>
        <p:grpSp>
          <p:nvGrpSpPr>
            <p:cNvPr id="919" name="Google Shape;919;p70"/>
            <p:cNvGrpSpPr/>
            <p:nvPr/>
          </p:nvGrpSpPr>
          <p:grpSpPr>
            <a:xfrm>
              <a:off x="221000" y="3749040"/>
              <a:ext cx="8605950" cy="457200"/>
              <a:chOff x="56408" y="4572000"/>
              <a:chExt cx="8605950" cy="457200"/>
            </a:xfrm>
          </p:grpSpPr>
          <p:sp>
            <p:nvSpPr>
              <p:cNvPr id="920" name="Google Shape;920;p70"/>
              <p:cNvSpPr/>
              <p:nvPr/>
            </p:nvSpPr>
            <p:spPr>
              <a:xfrm>
                <a:off x="56408" y="4572000"/>
                <a:ext cx="213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Courier New"/>
                    <a:ea typeface="Courier New"/>
                    <a:cs typeface="Courier New"/>
                    <a:sym typeface="Courier New"/>
                  </a:rPr>
                  <a:t>imm[12|10:5]</a:t>
                </a:r>
                <a:endParaRPr sz="2000" b="1">
                  <a:solidFill>
                    <a:schemeClr val="dk1"/>
                  </a:solidFill>
                  <a:latin typeface="Courier New"/>
                  <a:ea typeface="Courier New"/>
                  <a:cs typeface="Courier New"/>
                  <a:sym typeface="Courier New"/>
                </a:endParaRPr>
              </a:p>
            </p:txBody>
          </p:sp>
          <p:sp>
            <p:nvSpPr>
              <p:cNvPr id="921" name="Google Shape;921;p70"/>
              <p:cNvSpPr/>
              <p:nvPr/>
            </p:nvSpPr>
            <p:spPr>
              <a:xfrm>
                <a:off x="69817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sp>
            <p:nvSpPr>
              <p:cNvPr id="922" name="Google Shape;922;p70"/>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rs2</a:t>
                </a:r>
                <a:endParaRPr sz="2800">
                  <a:solidFill>
                    <a:schemeClr val="dk1"/>
                  </a:solidFill>
                  <a:latin typeface="Courier New"/>
                  <a:ea typeface="Courier New"/>
                  <a:cs typeface="Courier New"/>
                  <a:sym typeface="Courier New"/>
                </a:endParaRPr>
              </a:p>
            </p:txBody>
          </p:sp>
          <p:sp>
            <p:nvSpPr>
              <p:cNvPr id="923" name="Google Shape;923;p70"/>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sp>
            <p:nvSpPr>
              <p:cNvPr id="924" name="Google Shape;924;p70"/>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chemeClr val="dk1"/>
                    </a:solidFill>
                    <a:latin typeface="Courier New"/>
                    <a:ea typeface="Courier New"/>
                    <a:cs typeface="Courier New"/>
                    <a:sym typeface="Courier New"/>
                  </a:rPr>
                  <a:t>func3</a:t>
                </a:r>
                <a:endParaRPr sz="1500">
                  <a:solidFill>
                    <a:schemeClr val="dk1"/>
                  </a:solidFill>
                  <a:latin typeface="Courier New"/>
                  <a:ea typeface="Courier New"/>
                  <a:cs typeface="Courier New"/>
                  <a:sym typeface="Courier New"/>
                </a:endParaRPr>
              </a:p>
            </p:txBody>
          </p:sp>
          <p:sp>
            <p:nvSpPr>
              <p:cNvPr id="925" name="Google Shape;925;p70"/>
              <p:cNvSpPr/>
              <p:nvPr/>
            </p:nvSpPr>
            <p:spPr>
              <a:xfrm>
                <a:off x="5442458" y="4572000"/>
                <a:ext cx="15393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800" b="1">
                    <a:solidFill>
                      <a:schemeClr val="dk1"/>
                    </a:solidFill>
                    <a:latin typeface="Courier New"/>
                    <a:ea typeface="Courier New"/>
                    <a:cs typeface="Courier New"/>
                    <a:sym typeface="Courier New"/>
                  </a:rPr>
                  <a:t>imm[4:1|11]</a:t>
                </a:r>
                <a:endParaRPr sz="1800" b="1">
                  <a:solidFill>
                    <a:schemeClr val="dk1"/>
                  </a:solidFill>
                  <a:latin typeface="Courier New"/>
                  <a:ea typeface="Courier New"/>
                  <a:cs typeface="Courier New"/>
                  <a:sym typeface="Courier New"/>
                </a:endParaRPr>
              </a:p>
            </p:txBody>
          </p:sp>
        </p:grpSp>
        <p:sp>
          <p:nvSpPr>
            <p:cNvPr id="926" name="Google Shape;926;p70"/>
            <p:cNvSpPr txBox="1"/>
            <p:nvPr/>
          </p:nvSpPr>
          <p:spPr>
            <a:xfrm>
              <a:off x="122469" y="33832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927" name="Google Shape;927;p70"/>
            <p:cNvSpPr txBox="1"/>
            <p:nvPr/>
          </p:nvSpPr>
          <p:spPr>
            <a:xfrm>
              <a:off x="8636727" y="33832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928" name="Google Shape;928;p70"/>
          <p:cNvGrpSpPr/>
          <p:nvPr/>
        </p:nvGrpSpPr>
        <p:grpSpPr>
          <a:xfrm>
            <a:off x="221000" y="6248400"/>
            <a:ext cx="8605950" cy="457200"/>
            <a:chOff x="56408" y="4572000"/>
            <a:chExt cx="8605950" cy="457200"/>
          </a:xfrm>
        </p:grpSpPr>
        <p:sp>
          <p:nvSpPr>
            <p:cNvPr id="929" name="Google Shape;929;p70"/>
            <p:cNvSpPr/>
            <p:nvPr/>
          </p:nvSpPr>
          <p:spPr>
            <a:xfrm>
              <a:off x="56408" y="4572000"/>
              <a:ext cx="213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7</a:t>
              </a:r>
              <a:endParaRPr sz="2800">
                <a:solidFill>
                  <a:schemeClr val="dk1"/>
                </a:solidFill>
                <a:latin typeface="Calibri"/>
                <a:ea typeface="Calibri"/>
                <a:cs typeface="Calibri"/>
                <a:sym typeface="Calibri"/>
              </a:endParaRPr>
            </a:p>
          </p:txBody>
        </p:sp>
        <p:sp>
          <p:nvSpPr>
            <p:cNvPr id="930" name="Google Shape;930;p70"/>
            <p:cNvSpPr/>
            <p:nvPr/>
          </p:nvSpPr>
          <p:spPr>
            <a:xfrm>
              <a:off x="6981757" y="4572000"/>
              <a:ext cx="1680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7</a:t>
              </a:r>
              <a:endParaRPr sz="2800">
                <a:solidFill>
                  <a:schemeClr val="dk1"/>
                </a:solidFill>
                <a:latin typeface="Calibri"/>
                <a:ea typeface="Calibri"/>
                <a:cs typeface="Calibri"/>
                <a:sym typeface="Calibri"/>
              </a:endParaRPr>
            </a:p>
          </p:txBody>
        </p:sp>
        <p:sp>
          <p:nvSpPr>
            <p:cNvPr id="931" name="Google Shape;931;p70"/>
            <p:cNvSpPr/>
            <p:nvPr/>
          </p:nvSpPr>
          <p:spPr>
            <a:xfrm>
              <a:off x="2190083"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5</a:t>
              </a:r>
              <a:endParaRPr sz="2800">
                <a:solidFill>
                  <a:schemeClr val="dk1"/>
                </a:solidFill>
                <a:latin typeface="Calibri"/>
                <a:ea typeface="Calibri"/>
                <a:cs typeface="Calibri"/>
                <a:sym typeface="Calibri"/>
              </a:endParaRPr>
            </a:p>
          </p:txBody>
        </p:sp>
        <p:sp>
          <p:nvSpPr>
            <p:cNvPr id="932" name="Google Shape;932;p70"/>
            <p:cNvSpPr/>
            <p:nvPr/>
          </p:nvSpPr>
          <p:spPr>
            <a:xfrm>
              <a:off x="3424357"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5</a:t>
              </a:r>
              <a:endParaRPr sz="2800">
                <a:solidFill>
                  <a:schemeClr val="dk1"/>
                </a:solidFill>
                <a:latin typeface="Calibri"/>
                <a:ea typeface="Calibri"/>
                <a:cs typeface="Calibri"/>
                <a:sym typeface="Calibri"/>
              </a:endParaRPr>
            </a:p>
          </p:txBody>
        </p:sp>
        <p:sp>
          <p:nvSpPr>
            <p:cNvPr id="933" name="Google Shape;933;p70"/>
            <p:cNvSpPr/>
            <p:nvPr/>
          </p:nvSpPr>
          <p:spPr>
            <a:xfrm>
              <a:off x="4658858" y="4572000"/>
              <a:ext cx="78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3</a:t>
              </a:r>
              <a:endParaRPr sz="2800">
                <a:solidFill>
                  <a:schemeClr val="dk1"/>
                </a:solidFill>
                <a:latin typeface="Calibri"/>
                <a:ea typeface="Calibri"/>
                <a:cs typeface="Calibri"/>
                <a:sym typeface="Calibri"/>
              </a:endParaRPr>
            </a:p>
          </p:txBody>
        </p:sp>
        <p:sp>
          <p:nvSpPr>
            <p:cNvPr id="934" name="Google Shape;934;p70"/>
            <p:cNvSpPr/>
            <p:nvPr/>
          </p:nvSpPr>
          <p:spPr>
            <a:xfrm>
              <a:off x="5442458" y="4572000"/>
              <a:ext cx="1539300" cy="4572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5</a:t>
              </a:r>
              <a:endParaRPr sz="2800" b="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43313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Branch Example (1/2)</a:t>
            </a:r>
            <a:endParaRPr sz="4400" b="0" i="0" u="none" strike="noStrike" cap="none">
              <a:solidFill>
                <a:schemeClr val="accent1"/>
              </a:solidFill>
              <a:latin typeface="Calibri"/>
              <a:ea typeface="Calibri"/>
              <a:cs typeface="Calibri"/>
              <a:sym typeface="Calibri"/>
            </a:endParaRPr>
          </a:p>
        </p:txBody>
      </p:sp>
      <p:sp>
        <p:nvSpPr>
          <p:cNvPr id="940" name="Google Shape;940;p7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a:t>RISCV</a:t>
            </a:r>
            <a:r>
              <a:rPr lang="en-US" sz="2960" b="0" i="0" u="none" strike="noStrike" cap="none">
                <a:solidFill>
                  <a:schemeClr val="dk1"/>
                </a:solidFill>
                <a:latin typeface="Calibri"/>
                <a:ea typeface="Calibri"/>
                <a:cs typeface="Calibri"/>
                <a:sym typeface="Calibri"/>
              </a:rPr>
              <a:t> Code:</a:t>
            </a:r>
            <a:endParaRPr/>
          </a:p>
          <a:p>
            <a:pPr marL="742950" marR="0" lvl="1" indent="-285750" algn="l" rtl="0">
              <a:lnSpc>
                <a:spcPct val="90000"/>
              </a:lnSpc>
              <a:spcBef>
                <a:spcPts val="518"/>
              </a:spcBef>
              <a:spcAft>
                <a:spcPts val="0"/>
              </a:spcAft>
              <a:buClr>
                <a:schemeClr val="dk1"/>
              </a:buClr>
              <a:buFont typeface="Arial"/>
              <a:buNone/>
            </a:pPr>
            <a:r>
              <a:rPr lang="en-US" sz="2590" b="0" i="0" u="none" strike="noStrike" cap="none">
                <a:solidFill>
                  <a:schemeClr val="dk1"/>
                </a:solidFill>
                <a:latin typeface="Courier New"/>
                <a:ea typeface="Courier New"/>
                <a:cs typeface="Courier New"/>
                <a:sym typeface="Courier New"/>
              </a:rPr>
              <a:t>	</a:t>
            </a:r>
            <a:r>
              <a:rPr lang="en-US" sz="2590" b="0" i="0" u="none" strike="noStrike" cap="none">
                <a:solidFill>
                  <a:schemeClr val="accent4"/>
                </a:solidFill>
                <a:latin typeface="Courier New"/>
                <a:ea typeface="Courier New"/>
                <a:cs typeface="Courier New"/>
                <a:sym typeface="Courier New"/>
              </a:rPr>
              <a:t>Loop:</a:t>
            </a:r>
            <a:r>
              <a:rPr lang="en-US" sz="2220" b="0" i="0" u="none" strike="noStrike" cap="none">
                <a:solidFill>
                  <a:schemeClr val="accent4"/>
                </a:solidFill>
                <a:latin typeface="Courier New"/>
                <a:ea typeface="Courier New"/>
                <a:cs typeface="Courier New"/>
                <a:sym typeface="Courier New"/>
              </a:rPr>
              <a:t> </a:t>
            </a:r>
            <a:r>
              <a:rPr lang="en-US" sz="2590" b="1" i="0" u="none" strike="noStrike" cap="none">
                <a:solidFill>
                  <a:srgbClr val="FF0000"/>
                </a:solidFill>
                <a:latin typeface="Courier New"/>
                <a:ea typeface="Courier New"/>
                <a:cs typeface="Courier New"/>
                <a:sym typeface="Courier New"/>
              </a:rPr>
              <a:t>beq  </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9,</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0,</a:t>
            </a:r>
            <a:r>
              <a:rPr lang="en-US" sz="2590" b="1" i="0" u="none" strike="noStrike" cap="none">
                <a:solidFill>
                  <a:schemeClr val="accent6"/>
                </a:solidFill>
                <a:latin typeface="Courier New"/>
                <a:ea typeface="Courier New"/>
                <a:cs typeface="Courier New"/>
                <a:sym typeface="Courier New"/>
              </a:rPr>
              <a:t>End</a:t>
            </a:r>
            <a:br>
              <a:rPr lang="en-US" sz="2590" b="0" i="0" u="sng" strike="noStrike" cap="none">
                <a:solidFill>
                  <a:schemeClr val="accent2"/>
                </a:solidFill>
                <a:latin typeface="Courier New"/>
                <a:ea typeface="Courier New"/>
                <a:cs typeface="Courier New"/>
                <a:sym typeface="Courier New"/>
              </a:rPr>
            </a:br>
            <a:r>
              <a:rPr lang="en-US" sz="2590" b="0" i="0" u="none" strike="noStrike" cap="none">
                <a:solidFill>
                  <a:schemeClr val="accent2"/>
                </a:solidFill>
                <a:latin typeface="Courier New"/>
                <a:ea typeface="Courier New"/>
                <a:cs typeface="Courier New"/>
                <a:sym typeface="Courier New"/>
              </a:rPr>
              <a:t>      </a:t>
            </a:r>
            <a:r>
              <a:rPr lang="en-US" sz="2590" b="0" i="0" u="none" strike="noStrike" cap="none">
                <a:solidFill>
                  <a:schemeClr val="dk1"/>
                </a:solidFill>
                <a:latin typeface="Courier New"/>
                <a:ea typeface="Courier New"/>
                <a:cs typeface="Courier New"/>
                <a:sym typeface="Courier New"/>
              </a:rPr>
              <a:t>add  </a:t>
            </a:r>
            <a:r>
              <a:rPr lang="en-US" sz="2590">
                <a:latin typeface="Courier New"/>
                <a:ea typeface="Courier New"/>
                <a:cs typeface="Courier New"/>
                <a:sym typeface="Courier New"/>
              </a:rPr>
              <a:t>x18</a:t>
            </a:r>
            <a:r>
              <a:rPr lang="en-US" sz="2590" b="0" i="0" u="none" strike="noStrike" cap="none">
                <a:solidFill>
                  <a:schemeClr val="dk1"/>
                </a:solidFill>
                <a:latin typeface="Courier New"/>
                <a:ea typeface="Courier New"/>
                <a:cs typeface="Courier New"/>
                <a:sym typeface="Courier New"/>
              </a:rPr>
              <a:t>,</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8,</a:t>
            </a:r>
            <a:r>
              <a:rPr lang="en-US" sz="2590">
                <a:latin typeface="Courier New"/>
                <a:ea typeface="Courier New"/>
                <a:cs typeface="Courier New"/>
                <a:sym typeface="Courier New"/>
              </a:rPr>
              <a:t>x</a:t>
            </a:r>
            <a:r>
              <a:rPr lang="en-US" sz="2590" b="0" i="0" u="none" strike="noStrike" cap="none">
                <a:solidFill>
                  <a:schemeClr val="dk1"/>
                </a:solidFill>
                <a:latin typeface="Courier New"/>
                <a:ea typeface="Courier New"/>
                <a:cs typeface="Courier New"/>
                <a:sym typeface="Courier New"/>
              </a:rPr>
              <a:t>10</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dk1"/>
                </a:solidFill>
                <a:latin typeface="Courier New"/>
                <a:ea typeface="Courier New"/>
                <a:cs typeface="Courier New"/>
                <a:sym typeface="Courier New"/>
              </a:rPr>
              <a:t>      addi </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9,</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9,-1</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dk1"/>
                </a:solidFill>
                <a:latin typeface="Courier New"/>
                <a:ea typeface="Courier New"/>
                <a:cs typeface="Courier New"/>
                <a:sym typeface="Courier New"/>
              </a:rPr>
              <a:t>      j    </a:t>
            </a:r>
            <a:r>
              <a:rPr lang="en-US" sz="2590" b="0" i="0" u="none" strike="noStrike" cap="none">
                <a:solidFill>
                  <a:schemeClr val="accent6"/>
                </a:solidFill>
                <a:latin typeface="Courier New"/>
                <a:ea typeface="Courier New"/>
                <a:cs typeface="Courier New"/>
                <a:sym typeface="Courier New"/>
              </a:rPr>
              <a:t>Loop</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accent4"/>
                </a:solidFill>
                <a:latin typeface="Courier New"/>
                <a:ea typeface="Courier New"/>
                <a:cs typeface="Courier New"/>
                <a:sym typeface="Courier New"/>
              </a:rPr>
              <a:t>End:  </a:t>
            </a:r>
            <a:r>
              <a:rPr lang="en-US" sz="2590" b="0" i="0" u="none" strike="noStrike" cap="none">
                <a:solidFill>
                  <a:schemeClr val="dk1"/>
                </a:solidFill>
                <a:latin typeface="Courier New"/>
                <a:ea typeface="Courier New"/>
                <a:cs typeface="Courier New"/>
                <a:sym typeface="Courier New"/>
              </a:rPr>
              <a:t>&lt;</a:t>
            </a:r>
            <a:r>
              <a:rPr lang="en-US" sz="2590">
                <a:latin typeface="Courier New"/>
                <a:ea typeface="Courier New"/>
                <a:cs typeface="Courier New"/>
                <a:sym typeface="Courier New"/>
              </a:rPr>
              <a:t>target</a:t>
            </a:r>
            <a:r>
              <a:rPr lang="en-US" sz="2590" b="0" i="0" u="none" strike="noStrike" cap="none">
                <a:solidFill>
                  <a:schemeClr val="dk1"/>
                </a:solidFill>
                <a:latin typeface="Courier New"/>
                <a:ea typeface="Courier New"/>
                <a:cs typeface="Courier New"/>
                <a:sym typeface="Courier New"/>
              </a:rPr>
              <a:t> instr&gt;</a:t>
            </a:r>
            <a:endParaRPr sz="259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518"/>
              </a:spcBef>
              <a:spcAft>
                <a:spcPts val="0"/>
              </a:spcAft>
              <a:buClr>
                <a:schemeClr val="dk1"/>
              </a:buClr>
              <a:buFont typeface="Arial"/>
              <a:buNone/>
            </a:pPr>
            <a:endParaRPr/>
          </a:p>
          <a:p>
            <a:pPr marL="457200" marR="0" lvl="0" indent="-431800" algn="l" rtl="0">
              <a:lnSpc>
                <a:spcPct val="90000"/>
              </a:lnSpc>
              <a:spcBef>
                <a:spcPts val="518"/>
              </a:spcBef>
              <a:spcAft>
                <a:spcPts val="0"/>
              </a:spcAft>
              <a:buSzPts val="3200"/>
              <a:buChar char="•"/>
            </a:pPr>
            <a:r>
              <a:rPr lang="en-US"/>
              <a:t>Branch offset = </a:t>
            </a:r>
            <a:endParaRPr/>
          </a:p>
          <a:p>
            <a:pPr marL="457200" marR="0" lvl="0" indent="-431800" algn="l" rtl="0">
              <a:lnSpc>
                <a:spcPct val="90000"/>
              </a:lnSpc>
              <a:spcBef>
                <a:spcPts val="0"/>
              </a:spcBef>
              <a:spcAft>
                <a:spcPts val="0"/>
              </a:spcAft>
              <a:buSzPts val="3200"/>
              <a:buChar char="•"/>
            </a:pPr>
            <a:r>
              <a:rPr lang="en-US"/>
              <a:t>(Branch with offset of 0, branches to itself)</a:t>
            </a:r>
            <a:endParaRPr/>
          </a:p>
        </p:txBody>
      </p:sp>
      <p:sp>
        <p:nvSpPr>
          <p:cNvPr id="941" name="Google Shape;941;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19</a:t>
            </a:fld>
            <a:endParaRPr sz="1200">
              <a:solidFill>
                <a:srgbClr val="888888"/>
              </a:solidFill>
              <a:latin typeface="Calibri"/>
              <a:ea typeface="Calibri"/>
              <a:cs typeface="Calibri"/>
              <a:sym typeface="Calibri"/>
            </a:endParaRPr>
          </a:p>
        </p:txBody>
      </p:sp>
      <p:grpSp>
        <p:nvGrpSpPr>
          <p:cNvPr id="942" name="Google Shape;942;p71"/>
          <p:cNvGrpSpPr/>
          <p:nvPr/>
        </p:nvGrpSpPr>
        <p:grpSpPr>
          <a:xfrm>
            <a:off x="5965351" y="1600267"/>
            <a:ext cx="3178609" cy="600207"/>
            <a:chOff x="5464629" y="1371600"/>
            <a:chExt cx="3679371" cy="1164772"/>
          </a:xfrm>
        </p:grpSpPr>
        <p:cxnSp>
          <p:nvCxnSpPr>
            <p:cNvPr id="943" name="Google Shape;943;p71"/>
            <p:cNvCxnSpPr/>
            <p:nvPr/>
          </p:nvCxnSpPr>
          <p:spPr>
            <a:xfrm flipH="1">
              <a:off x="5464629" y="1621971"/>
              <a:ext cx="925285" cy="914401"/>
            </a:xfrm>
            <a:prstGeom prst="straightConnector1">
              <a:avLst/>
            </a:prstGeom>
            <a:noFill/>
            <a:ln w="25400" cap="flat" cmpd="sng">
              <a:solidFill>
                <a:srgbClr val="FF0000"/>
              </a:solidFill>
              <a:prstDash val="solid"/>
              <a:round/>
              <a:headEnd type="none" w="sm" len="sm"/>
              <a:tailEnd type="stealth" w="med" len="med"/>
            </a:ln>
          </p:spPr>
        </p:cxnSp>
        <p:sp>
          <p:nvSpPr>
            <p:cNvPr id="944" name="Google Shape;944;p71"/>
            <p:cNvSpPr txBox="1"/>
            <p:nvPr/>
          </p:nvSpPr>
          <p:spPr>
            <a:xfrm>
              <a:off x="6355080" y="1371600"/>
              <a:ext cx="2788920"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FF0000"/>
                  </a:solidFill>
                  <a:latin typeface="Calibri"/>
                  <a:ea typeface="Calibri"/>
                  <a:cs typeface="Calibri"/>
                  <a:sym typeface="Calibri"/>
                </a:rPr>
                <a:t>Start counting from instruction AFTER the branch</a:t>
              </a:r>
              <a:endParaRPr sz="2000">
                <a:solidFill>
                  <a:srgbClr val="FF0000"/>
                </a:solidFill>
                <a:latin typeface="Calibri"/>
                <a:ea typeface="Calibri"/>
                <a:cs typeface="Calibri"/>
                <a:sym typeface="Calibri"/>
              </a:endParaRPr>
            </a:p>
          </p:txBody>
        </p:sp>
      </p:grpSp>
      <p:grpSp>
        <p:nvGrpSpPr>
          <p:cNvPr id="945" name="Google Shape;945;p71"/>
          <p:cNvGrpSpPr/>
          <p:nvPr/>
        </p:nvGrpSpPr>
        <p:grpSpPr>
          <a:xfrm>
            <a:off x="5976257" y="2471057"/>
            <a:ext cx="522511" cy="1294934"/>
            <a:chOff x="5519057" y="2623457"/>
            <a:chExt cx="522511" cy="1294934"/>
          </a:xfrm>
        </p:grpSpPr>
        <p:sp>
          <p:nvSpPr>
            <p:cNvPr id="946" name="Google Shape;946;p71"/>
            <p:cNvSpPr/>
            <p:nvPr/>
          </p:nvSpPr>
          <p:spPr>
            <a:xfrm>
              <a:off x="5519057" y="2623457"/>
              <a:ext cx="273900" cy="1023300"/>
            </a:xfrm>
            <a:custGeom>
              <a:avLst/>
              <a:gdLst/>
              <a:ahLst/>
              <a:cxnLst/>
              <a:rect l="l" t="t" r="r" b="b"/>
              <a:pathLst>
                <a:path w="120000" h="120000" extrusionOk="0">
                  <a:moveTo>
                    <a:pt x="0" y="0"/>
                  </a:moveTo>
                  <a:cubicBezTo>
                    <a:pt x="48873" y="7659"/>
                    <a:pt x="97748" y="15319"/>
                    <a:pt x="100132" y="22978"/>
                  </a:cubicBezTo>
                  <a:cubicBezTo>
                    <a:pt x="102516" y="30638"/>
                    <a:pt x="14304" y="38936"/>
                    <a:pt x="14304" y="45957"/>
                  </a:cubicBezTo>
                  <a:cubicBezTo>
                    <a:pt x="14304" y="52978"/>
                    <a:pt x="100132" y="58297"/>
                    <a:pt x="100132" y="65106"/>
                  </a:cubicBezTo>
                  <a:cubicBezTo>
                    <a:pt x="100132" y="71914"/>
                    <a:pt x="11125" y="79787"/>
                    <a:pt x="14304" y="86808"/>
                  </a:cubicBezTo>
                  <a:cubicBezTo>
                    <a:pt x="17483" y="93829"/>
                    <a:pt x="120000" y="101702"/>
                    <a:pt x="119205" y="107234"/>
                  </a:cubicBezTo>
                  <a:cubicBezTo>
                    <a:pt x="118410" y="112765"/>
                    <a:pt x="44503" y="116808"/>
                    <a:pt x="9536" y="120000"/>
                  </a:cubicBezTo>
                </a:path>
              </a:pathLst>
            </a:cu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47" name="Google Shape;947;p71"/>
            <p:cNvSpPr txBox="1"/>
            <p:nvPr/>
          </p:nvSpPr>
          <p:spPr>
            <a:xfrm>
              <a:off x="5714997" y="2841173"/>
              <a:ext cx="326571"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1</a:t>
              </a:r>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2</a:t>
              </a:r>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3</a:t>
              </a:r>
              <a:endParaRPr sz="1800" b="1">
                <a:solidFill>
                  <a:schemeClr val="dk1"/>
                </a:solidFill>
                <a:latin typeface="Calibri"/>
                <a:ea typeface="Calibri"/>
                <a:cs typeface="Calibri"/>
                <a:sym typeface="Calibri"/>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4</a:t>
              </a:r>
              <a:endParaRPr sz="1800" b="1">
                <a:solidFill>
                  <a:schemeClr val="dk1"/>
                </a:solidFill>
                <a:latin typeface="Calibri"/>
                <a:ea typeface="Calibri"/>
                <a:cs typeface="Calibri"/>
                <a:sym typeface="Calibri"/>
              </a:endParaRPr>
            </a:p>
          </p:txBody>
        </p:sp>
      </p:grpSp>
      <p:sp>
        <p:nvSpPr>
          <p:cNvPr id="948" name="Google Shape;948;p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49" name="Google Shape;949;p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
        <p:nvSpPr>
          <p:cNvPr id="950" name="Google Shape;950;p71"/>
          <p:cNvSpPr/>
          <p:nvPr/>
        </p:nvSpPr>
        <p:spPr>
          <a:xfrm>
            <a:off x="5976250" y="3489550"/>
            <a:ext cx="249450" cy="404325"/>
          </a:xfrm>
          <a:custGeom>
            <a:avLst/>
            <a:gdLst/>
            <a:ahLst/>
            <a:cxnLst/>
            <a:rect l="l" t="t" r="r" b="b"/>
            <a:pathLst>
              <a:path w="9978" h="16173" extrusionOk="0">
                <a:moveTo>
                  <a:pt x="0" y="0"/>
                </a:moveTo>
                <a:cubicBezTo>
                  <a:pt x="1659" y="1659"/>
                  <a:pt x="9848" y="7257"/>
                  <a:pt x="9952" y="9952"/>
                </a:cubicBezTo>
                <a:cubicBezTo>
                  <a:pt x="10056" y="12648"/>
                  <a:pt x="2177" y="15136"/>
                  <a:pt x="622" y="16173"/>
                </a:cubicBezTo>
              </a:path>
            </a:pathLst>
          </a:custGeom>
          <a:noFill/>
          <a:ln w="28575" cap="flat" cmpd="sng">
            <a:solidFill>
              <a:srgbClr val="000000"/>
            </a:solidFill>
            <a:prstDash val="solid"/>
            <a:round/>
            <a:headEnd type="none" w="med" len="med"/>
            <a:tailEnd type="triangle" w="med" len="med"/>
          </a:ln>
        </p:spPr>
        <p:txBody>
          <a:bodyPr/>
          <a:lstStyle/>
          <a:p>
            <a:endParaRPr lang="en-US"/>
          </a:p>
        </p:txBody>
      </p:sp>
      <p:sp>
        <p:nvSpPr>
          <p:cNvPr id="951" name="Google Shape;951;p71"/>
          <p:cNvSpPr txBox="1"/>
          <p:nvPr/>
        </p:nvSpPr>
        <p:spPr>
          <a:xfrm>
            <a:off x="3519250" y="4321525"/>
            <a:ext cx="4851900" cy="40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a:solidFill>
                  <a:srgbClr val="FF0000"/>
                </a:solidFill>
                <a:latin typeface="Calibri"/>
                <a:ea typeface="Calibri"/>
                <a:cs typeface="Calibri"/>
                <a:sym typeface="Calibri"/>
              </a:rPr>
              <a:t>4×32-bit instructions = 16 bytes</a:t>
            </a:r>
            <a:endParaRPr sz="2800">
              <a:solidFill>
                <a:srgbClr val="FF0000"/>
              </a:solidFill>
              <a:latin typeface="Calibri"/>
              <a:ea typeface="Calibri"/>
              <a:cs typeface="Calibri"/>
              <a:sym typeface="Calibri"/>
            </a:endParaRPr>
          </a:p>
          <a:p>
            <a:pPr marL="0" lvl="0" indent="0" algn="l" rtl="0">
              <a:spcBef>
                <a:spcPts val="0"/>
              </a:spcBef>
              <a:spcAft>
                <a:spcPts val="0"/>
              </a:spcAft>
              <a:buNone/>
            </a:pPr>
            <a:endParaRPr sz="2800">
              <a:latin typeface="Calibri"/>
              <a:ea typeface="Calibri"/>
              <a:cs typeface="Calibri"/>
              <a:sym typeface="Calibri"/>
            </a:endParaRPr>
          </a:p>
        </p:txBody>
      </p:sp>
    </p:spTree>
    <p:extLst>
      <p:ext uri="{BB962C8B-B14F-4D97-AF65-F5344CB8AC3E}">
        <p14:creationId xmlns:p14="http://schemas.microsoft.com/office/powerpoint/2010/main" val="7668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solidFill>
                  <a:srgbClr val="FF0000"/>
                </a:solidFill>
                <a:latin typeface="Calibri"/>
                <a:ea typeface="Calibri"/>
                <a:cs typeface="Calibri"/>
                <a:sym typeface="Calibri"/>
              </a:rPr>
              <a:t>Stored-Program Concept</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R-Format</a:t>
            </a:r>
            <a:endParaRPr dirty="0"/>
          </a:p>
          <a:p>
            <a:pPr marL="342900" lvl="0" indent="-342900" algn="l" rtl="0">
              <a:spcBef>
                <a:spcPts val="640"/>
              </a:spcBef>
              <a:spcAft>
                <a:spcPts val="0"/>
              </a:spcAft>
              <a:buClr>
                <a:srgbClr val="000000"/>
              </a:buClr>
              <a:buSzPts val="3200"/>
              <a:buFont typeface="Arial"/>
              <a:buChar char="•"/>
            </a:pPr>
            <a:r>
              <a:rPr lang="en-US" dirty="0"/>
              <a:t>I-Format</a:t>
            </a:r>
            <a:endParaRPr sz="3200" b="0" i="0" u="none" strike="noStrike" cap="none" dirty="0">
              <a:solidFill>
                <a:srgbClr val="000000"/>
              </a:solidFill>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S-Format</a:t>
            </a:r>
            <a:endParaRPr dirty="0"/>
          </a:p>
          <a:p>
            <a:pPr marL="342900" lvl="0" indent="-342900" algn="l" rtl="0">
              <a:spcBef>
                <a:spcPts val="560"/>
              </a:spcBef>
              <a:spcAft>
                <a:spcPts val="0"/>
              </a:spcAft>
              <a:buClr>
                <a:schemeClr val="dk1"/>
              </a:buClr>
              <a:buSzPts val="3200"/>
              <a:buFont typeface="Arial"/>
              <a:buChar char="•"/>
            </a:pPr>
            <a:r>
              <a:rPr lang="en-US" dirty="0"/>
              <a:t>SB-Format</a:t>
            </a:r>
            <a:endParaRPr dirty="0"/>
          </a:p>
          <a:p>
            <a:pPr marL="342900" marR="0" lvl="0" indent="-342900" algn="l" rtl="0">
              <a:spcBef>
                <a:spcPts val="640"/>
              </a:spcBef>
              <a:spcAft>
                <a:spcPts val="0"/>
              </a:spcAft>
              <a:buClr>
                <a:schemeClr val="dk1"/>
              </a:buClr>
              <a:buSzPts val="3200"/>
              <a:buFont typeface="Arial"/>
              <a:buChar char="•"/>
            </a:pPr>
            <a:r>
              <a:rPr lang="en-US" dirty="0"/>
              <a:t>U-Format</a:t>
            </a:r>
            <a:endParaRPr dirty="0"/>
          </a:p>
          <a:p>
            <a:pPr marL="342900" marR="0" lvl="0" indent="-342900" algn="l" rtl="0">
              <a:spcBef>
                <a:spcPts val="640"/>
              </a:spcBef>
              <a:spcAft>
                <a:spcPts val="0"/>
              </a:spcAft>
              <a:buClr>
                <a:schemeClr val="dk1"/>
              </a:buClr>
              <a:buSzPts val="3200"/>
              <a:buFont typeface="Arial"/>
              <a:buChar char="•"/>
            </a:pPr>
            <a:r>
              <a:rPr lang="en-US" dirty="0"/>
              <a:t>U</a:t>
            </a:r>
            <a:r>
              <a:rPr lang="en-US" sz="3200" b="0" i="0" u="none" strike="noStrike" cap="none" dirty="0">
                <a:solidFill>
                  <a:schemeClr val="dk1"/>
                </a:solidFill>
                <a:latin typeface="Calibri"/>
                <a:ea typeface="Calibri"/>
                <a:cs typeface="Calibri"/>
                <a:sym typeface="Calibri"/>
              </a:rPr>
              <a:t>J-Format</a:t>
            </a:r>
            <a:endParaRPr sz="3200" b="0" i="0" u="none" strike="noStrike" cap="none" dirty="0">
              <a:solidFill>
                <a:schemeClr val="dk1"/>
              </a:solidFill>
              <a:latin typeface="Calibri"/>
              <a:ea typeface="Calibri"/>
              <a:cs typeface="Calibri"/>
              <a:sym typeface="Calibri"/>
            </a:endParaRPr>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4346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Branch Example (1/2)</a:t>
            </a:r>
            <a:endParaRPr sz="4400" b="0" i="0" u="none" strike="noStrike" cap="none">
              <a:solidFill>
                <a:schemeClr val="accent1"/>
              </a:solidFill>
              <a:latin typeface="Calibri"/>
              <a:ea typeface="Calibri"/>
              <a:cs typeface="Calibri"/>
              <a:sym typeface="Calibri"/>
            </a:endParaRPr>
          </a:p>
        </p:txBody>
      </p:sp>
      <p:sp>
        <p:nvSpPr>
          <p:cNvPr id="957" name="Google Shape;957;p72"/>
          <p:cNvSpPr txBox="1">
            <a:spLocks noGrp="1"/>
          </p:cNvSpPr>
          <p:nvPr>
            <p:ph type="body" idx="1"/>
          </p:nvPr>
        </p:nvSpPr>
        <p:spPr>
          <a:xfrm>
            <a:off x="457200" y="1600200"/>
            <a:ext cx="8229600" cy="2668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a:t>RISCV</a:t>
            </a:r>
            <a:r>
              <a:rPr lang="en-US" sz="2960" b="0" i="0" u="none" strike="noStrike" cap="none">
                <a:solidFill>
                  <a:schemeClr val="dk1"/>
                </a:solidFill>
                <a:latin typeface="Calibri"/>
                <a:ea typeface="Calibri"/>
                <a:cs typeface="Calibri"/>
                <a:sym typeface="Calibri"/>
              </a:rPr>
              <a:t> Code:</a:t>
            </a:r>
            <a:endParaRPr/>
          </a:p>
          <a:p>
            <a:pPr marL="742950" marR="0" lvl="1" indent="-285750" algn="l" rtl="0">
              <a:lnSpc>
                <a:spcPct val="90000"/>
              </a:lnSpc>
              <a:spcBef>
                <a:spcPts val="518"/>
              </a:spcBef>
              <a:spcAft>
                <a:spcPts val="0"/>
              </a:spcAft>
              <a:buClr>
                <a:schemeClr val="dk1"/>
              </a:buClr>
              <a:buFont typeface="Arial"/>
              <a:buNone/>
            </a:pPr>
            <a:r>
              <a:rPr lang="en-US" sz="2590" b="0" i="0" u="none" strike="noStrike" cap="none">
                <a:solidFill>
                  <a:schemeClr val="dk1"/>
                </a:solidFill>
                <a:latin typeface="Courier New"/>
                <a:ea typeface="Courier New"/>
                <a:cs typeface="Courier New"/>
                <a:sym typeface="Courier New"/>
              </a:rPr>
              <a:t>	</a:t>
            </a:r>
            <a:r>
              <a:rPr lang="en-US" sz="2590" b="0" i="0" u="none" strike="noStrike" cap="none">
                <a:solidFill>
                  <a:schemeClr val="accent4"/>
                </a:solidFill>
                <a:latin typeface="Courier New"/>
                <a:ea typeface="Courier New"/>
                <a:cs typeface="Courier New"/>
                <a:sym typeface="Courier New"/>
              </a:rPr>
              <a:t>Loop:</a:t>
            </a:r>
            <a:r>
              <a:rPr lang="en-US" sz="2220" b="0" i="0" u="none" strike="noStrike" cap="none">
                <a:solidFill>
                  <a:schemeClr val="accent4"/>
                </a:solidFill>
                <a:latin typeface="Courier New"/>
                <a:ea typeface="Courier New"/>
                <a:cs typeface="Courier New"/>
                <a:sym typeface="Courier New"/>
              </a:rPr>
              <a:t> </a:t>
            </a:r>
            <a:r>
              <a:rPr lang="en-US" sz="2590" b="1" i="0" u="none" strike="noStrike" cap="none">
                <a:solidFill>
                  <a:srgbClr val="FF0000"/>
                </a:solidFill>
                <a:latin typeface="Courier New"/>
                <a:ea typeface="Courier New"/>
                <a:cs typeface="Courier New"/>
                <a:sym typeface="Courier New"/>
              </a:rPr>
              <a:t>beq  </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9,</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0,</a:t>
            </a:r>
            <a:r>
              <a:rPr lang="en-US" sz="2590" b="1" i="0" u="none" strike="noStrike" cap="none">
                <a:solidFill>
                  <a:schemeClr val="accent6"/>
                </a:solidFill>
                <a:latin typeface="Courier New"/>
                <a:ea typeface="Courier New"/>
                <a:cs typeface="Courier New"/>
                <a:sym typeface="Courier New"/>
              </a:rPr>
              <a:t>End</a:t>
            </a:r>
            <a:br>
              <a:rPr lang="en-US" sz="2590" b="0" i="0" u="sng" strike="noStrike" cap="none">
                <a:solidFill>
                  <a:schemeClr val="accent2"/>
                </a:solidFill>
                <a:latin typeface="Courier New"/>
                <a:ea typeface="Courier New"/>
                <a:cs typeface="Courier New"/>
                <a:sym typeface="Courier New"/>
              </a:rPr>
            </a:br>
            <a:r>
              <a:rPr lang="en-US" sz="2590" b="0" i="0" u="none" strike="noStrike" cap="none">
                <a:solidFill>
                  <a:schemeClr val="accent2"/>
                </a:solidFill>
                <a:latin typeface="Courier New"/>
                <a:ea typeface="Courier New"/>
                <a:cs typeface="Courier New"/>
                <a:sym typeface="Courier New"/>
              </a:rPr>
              <a:t>      </a:t>
            </a:r>
            <a:r>
              <a:rPr lang="en-US" sz="2590" b="0" i="0" u="none" strike="noStrike" cap="none">
                <a:solidFill>
                  <a:schemeClr val="dk1"/>
                </a:solidFill>
                <a:latin typeface="Courier New"/>
                <a:ea typeface="Courier New"/>
                <a:cs typeface="Courier New"/>
                <a:sym typeface="Courier New"/>
              </a:rPr>
              <a:t>add  </a:t>
            </a:r>
            <a:r>
              <a:rPr lang="en-US" sz="2590">
                <a:latin typeface="Courier New"/>
                <a:ea typeface="Courier New"/>
                <a:cs typeface="Courier New"/>
                <a:sym typeface="Courier New"/>
              </a:rPr>
              <a:t>x18</a:t>
            </a:r>
            <a:r>
              <a:rPr lang="en-US" sz="2590" b="0" i="0" u="none" strike="noStrike" cap="none">
                <a:solidFill>
                  <a:schemeClr val="dk1"/>
                </a:solidFill>
                <a:latin typeface="Courier New"/>
                <a:ea typeface="Courier New"/>
                <a:cs typeface="Courier New"/>
                <a:sym typeface="Courier New"/>
              </a:rPr>
              <a:t>,</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8,</a:t>
            </a:r>
            <a:r>
              <a:rPr lang="en-US" sz="2590">
                <a:latin typeface="Courier New"/>
                <a:ea typeface="Courier New"/>
                <a:cs typeface="Courier New"/>
                <a:sym typeface="Courier New"/>
              </a:rPr>
              <a:t>x</a:t>
            </a:r>
            <a:r>
              <a:rPr lang="en-US" sz="2590" b="0" i="0" u="none" strike="noStrike" cap="none">
                <a:solidFill>
                  <a:schemeClr val="dk1"/>
                </a:solidFill>
                <a:latin typeface="Courier New"/>
                <a:ea typeface="Courier New"/>
                <a:cs typeface="Courier New"/>
                <a:sym typeface="Courier New"/>
              </a:rPr>
              <a:t>10</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dk1"/>
                </a:solidFill>
                <a:latin typeface="Courier New"/>
                <a:ea typeface="Courier New"/>
                <a:cs typeface="Courier New"/>
                <a:sym typeface="Courier New"/>
              </a:rPr>
              <a:t>      addi </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9,</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9,-1</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dk1"/>
                </a:solidFill>
                <a:latin typeface="Courier New"/>
                <a:ea typeface="Courier New"/>
                <a:cs typeface="Courier New"/>
                <a:sym typeface="Courier New"/>
              </a:rPr>
              <a:t>      j    </a:t>
            </a:r>
            <a:r>
              <a:rPr lang="en-US" sz="2590" b="0" i="0" u="none" strike="noStrike" cap="none">
                <a:solidFill>
                  <a:schemeClr val="accent6"/>
                </a:solidFill>
                <a:latin typeface="Courier New"/>
                <a:ea typeface="Courier New"/>
                <a:cs typeface="Courier New"/>
                <a:sym typeface="Courier New"/>
              </a:rPr>
              <a:t>Loop</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accent4"/>
                </a:solidFill>
                <a:latin typeface="Courier New"/>
                <a:ea typeface="Courier New"/>
                <a:cs typeface="Courier New"/>
                <a:sym typeface="Courier New"/>
              </a:rPr>
              <a:t>End:  </a:t>
            </a:r>
            <a:r>
              <a:rPr lang="en-US" sz="2590" b="0" i="0" u="none" strike="noStrike" cap="none">
                <a:solidFill>
                  <a:schemeClr val="dk1"/>
                </a:solidFill>
                <a:latin typeface="Courier New"/>
                <a:ea typeface="Courier New"/>
                <a:cs typeface="Courier New"/>
                <a:sym typeface="Courier New"/>
              </a:rPr>
              <a:t>&lt;</a:t>
            </a:r>
            <a:r>
              <a:rPr lang="en-US" sz="2590">
                <a:latin typeface="Courier New"/>
                <a:ea typeface="Courier New"/>
                <a:cs typeface="Courier New"/>
                <a:sym typeface="Courier New"/>
              </a:rPr>
              <a:t>target</a:t>
            </a:r>
            <a:r>
              <a:rPr lang="en-US" sz="2590" b="0" i="0" u="none" strike="noStrike" cap="none">
                <a:solidFill>
                  <a:schemeClr val="dk1"/>
                </a:solidFill>
                <a:latin typeface="Courier New"/>
                <a:ea typeface="Courier New"/>
                <a:cs typeface="Courier New"/>
                <a:sym typeface="Courier New"/>
              </a:rPr>
              <a:t> instr&gt;</a:t>
            </a:r>
            <a:endParaRPr sz="2590" b="0" i="0" u="none" strike="noStrike" cap="none">
              <a:solidFill>
                <a:schemeClr val="dk1"/>
              </a:solidFill>
              <a:latin typeface="Calibri"/>
              <a:ea typeface="Calibri"/>
              <a:cs typeface="Calibri"/>
              <a:sym typeface="Calibri"/>
            </a:endParaRPr>
          </a:p>
          <a:p>
            <a:pPr marL="0" marR="0" lvl="0" indent="0" algn="l" rtl="0">
              <a:lnSpc>
                <a:spcPct val="90000"/>
              </a:lnSpc>
              <a:spcBef>
                <a:spcPts val="518"/>
              </a:spcBef>
              <a:spcAft>
                <a:spcPts val="0"/>
              </a:spcAft>
              <a:buNone/>
            </a:pPr>
            <a:endParaRPr/>
          </a:p>
        </p:txBody>
      </p:sp>
      <p:sp>
        <p:nvSpPr>
          <p:cNvPr id="958" name="Google Shape;958;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20</a:t>
            </a:fld>
            <a:endParaRPr sz="1200">
              <a:solidFill>
                <a:srgbClr val="888888"/>
              </a:solidFill>
              <a:latin typeface="Calibri"/>
              <a:ea typeface="Calibri"/>
              <a:cs typeface="Calibri"/>
              <a:sym typeface="Calibri"/>
            </a:endParaRPr>
          </a:p>
        </p:txBody>
      </p:sp>
      <p:grpSp>
        <p:nvGrpSpPr>
          <p:cNvPr id="959" name="Google Shape;959;p72"/>
          <p:cNvGrpSpPr/>
          <p:nvPr/>
        </p:nvGrpSpPr>
        <p:grpSpPr>
          <a:xfrm>
            <a:off x="5965424" y="1600267"/>
            <a:ext cx="3178432" cy="600206"/>
            <a:chOff x="5464714" y="1371600"/>
            <a:chExt cx="3679166" cy="1164771"/>
          </a:xfrm>
        </p:grpSpPr>
        <p:cxnSp>
          <p:nvCxnSpPr>
            <p:cNvPr id="960" name="Google Shape;960;p72"/>
            <p:cNvCxnSpPr/>
            <p:nvPr/>
          </p:nvCxnSpPr>
          <p:spPr>
            <a:xfrm flipH="1">
              <a:off x="5464714" y="1621971"/>
              <a:ext cx="925200" cy="914400"/>
            </a:xfrm>
            <a:prstGeom prst="straightConnector1">
              <a:avLst/>
            </a:prstGeom>
            <a:noFill/>
            <a:ln w="25400" cap="flat" cmpd="sng">
              <a:solidFill>
                <a:srgbClr val="FF0000"/>
              </a:solidFill>
              <a:prstDash val="solid"/>
              <a:round/>
              <a:headEnd type="none" w="sm" len="sm"/>
              <a:tailEnd type="stealth" w="med" len="med"/>
            </a:ln>
          </p:spPr>
        </p:cxnSp>
        <p:sp>
          <p:nvSpPr>
            <p:cNvPr id="961" name="Google Shape;961;p72"/>
            <p:cNvSpPr txBox="1"/>
            <p:nvPr/>
          </p:nvSpPr>
          <p:spPr>
            <a:xfrm>
              <a:off x="6355080" y="1371600"/>
              <a:ext cx="2788800"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FF0000"/>
                  </a:solidFill>
                  <a:latin typeface="Calibri"/>
                  <a:ea typeface="Calibri"/>
                  <a:cs typeface="Calibri"/>
                  <a:sym typeface="Calibri"/>
                </a:rPr>
                <a:t>Start counting </a:t>
              </a:r>
              <a:r>
                <a:rPr lang="en-US" sz="2000">
                  <a:solidFill>
                    <a:srgbClr val="FF0000"/>
                  </a:solidFill>
                  <a:latin typeface="Calibri"/>
                  <a:ea typeface="Calibri"/>
                  <a:cs typeface="Calibri"/>
                  <a:sym typeface="Calibri"/>
                </a:rPr>
                <a:t>from branch</a:t>
              </a:r>
              <a:endParaRPr sz="2000" dirty="0">
                <a:solidFill>
                  <a:srgbClr val="FF0000"/>
                </a:solidFill>
                <a:latin typeface="Calibri"/>
                <a:ea typeface="Calibri"/>
                <a:cs typeface="Calibri"/>
                <a:sym typeface="Calibri"/>
              </a:endParaRPr>
            </a:p>
          </p:txBody>
        </p:sp>
      </p:grpSp>
      <p:grpSp>
        <p:nvGrpSpPr>
          <p:cNvPr id="962" name="Google Shape;962;p72"/>
          <p:cNvGrpSpPr/>
          <p:nvPr/>
        </p:nvGrpSpPr>
        <p:grpSpPr>
          <a:xfrm>
            <a:off x="5976257" y="2471057"/>
            <a:ext cx="522640" cy="1295016"/>
            <a:chOff x="5519057" y="2623457"/>
            <a:chExt cx="522640" cy="1295016"/>
          </a:xfrm>
        </p:grpSpPr>
        <p:sp>
          <p:nvSpPr>
            <p:cNvPr id="963" name="Google Shape;963;p72"/>
            <p:cNvSpPr/>
            <p:nvPr/>
          </p:nvSpPr>
          <p:spPr>
            <a:xfrm>
              <a:off x="5519057" y="2623457"/>
              <a:ext cx="273900" cy="1023300"/>
            </a:xfrm>
            <a:custGeom>
              <a:avLst/>
              <a:gdLst/>
              <a:ahLst/>
              <a:cxnLst/>
              <a:rect l="l" t="t" r="r" b="b"/>
              <a:pathLst>
                <a:path w="120000" h="120000" extrusionOk="0">
                  <a:moveTo>
                    <a:pt x="0" y="0"/>
                  </a:moveTo>
                  <a:cubicBezTo>
                    <a:pt x="48873" y="7659"/>
                    <a:pt x="97748" y="15319"/>
                    <a:pt x="100132" y="22978"/>
                  </a:cubicBezTo>
                  <a:cubicBezTo>
                    <a:pt x="102516" y="30638"/>
                    <a:pt x="14304" y="38936"/>
                    <a:pt x="14304" y="45957"/>
                  </a:cubicBezTo>
                  <a:cubicBezTo>
                    <a:pt x="14304" y="52978"/>
                    <a:pt x="100132" y="58297"/>
                    <a:pt x="100132" y="65106"/>
                  </a:cubicBezTo>
                  <a:cubicBezTo>
                    <a:pt x="100132" y="71914"/>
                    <a:pt x="11125" y="79787"/>
                    <a:pt x="14304" y="86808"/>
                  </a:cubicBezTo>
                  <a:cubicBezTo>
                    <a:pt x="17483" y="93829"/>
                    <a:pt x="120000" y="101702"/>
                    <a:pt x="119205" y="107234"/>
                  </a:cubicBezTo>
                  <a:cubicBezTo>
                    <a:pt x="118410" y="112765"/>
                    <a:pt x="44503" y="116808"/>
                    <a:pt x="9536" y="120000"/>
                  </a:cubicBezTo>
                </a:path>
              </a:pathLst>
            </a:cu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64" name="Google Shape;964;p72"/>
            <p:cNvSpPr txBox="1"/>
            <p:nvPr/>
          </p:nvSpPr>
          <p:spPr>
            <a:xfrm>
              <a:off x="5714997" y="2841173"/>
              <a:ext cx="326700" cy="107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1</a:t>
              </a:r>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2</a:t>
              </a:r>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3</a:t>
              </a:r>
              <a:endParaRPr sz="1800" b="1">
                <a:solidFill>
                  <a:schemeClr val="dk1"/>
                </a:solidFill>
                <a:latin typeface="Calibri"/>
                <a:ea typeface="Calibri"/>
                <a:cs typeface="Calibri"/>
                <a:sym typeface="Calibri"/>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4</a:t>
              </a:r>
              <a:endParaRPr sz="1800" b="1">
                <a:solidFill>
                  <a:schemeClr val="dk1"/>
                </a:solidFill>
                <a:latin typeface="Calibri"/>
                <a:ea typeface="Calibri"/>
                <a:cs typeface="Calibri"/>
                <a:sym typeface="Calibri"/>
              </a:endParaRPr>
            </a:p>
          </p:txBody>
        </p:sp>
      </p:grpSp>
      <p:sp>
        <p:nvSpPr>
          <p:cNvPr id="965" name="Google Shape;965;p7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66" name="Google Shape;966;p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
        <p:nvSpPr>
          <p:cNvPr id="967" name="Google Shape;967;p72"/>
          <p:cNvSpPr/>
          <p:nvPr/>
        </p:nvSpPr>
        <p:spPr>
          <a:xfrm>
            <a:off x="5976250" y="3489550"/>
            <a:ext cx="249450" cy="404325"/>
          </a:xfrm>
          <a:custGeom>
            <a:avLst/>
            <a:gdLst/>
            <a:ahLst/>
            <a:cxnLst/>
            <a:rect l="l" t="t" r="r" b="b"/>
            <a:pathLst>
              <a:path w="9978" h="16173" extrusionOk="0">
                <a:moveTo>
                  <a:pt x="0" y="0"/>
                </a:moveTo>
                <a:cubicBezTo>
                  <a:pt x="1659" y="1659"/>
                  <a:pt x="9848" y="7257"/>
                  <a:pt x="9952" y="9952"/>
                </a:cubicBezTo>
                <a:cubicBezTo>
                  <a:pt x="10056" y="12648"/>
                  <a:pt x="2177" y="15136"/>
                  <a:pt x="622" y="16173"/>
                </a:cubicBezTo>
              </a:path>
            </a:pathLst>
          </a:custGeom>
          <a:noFill/>
          <a:ln w="28575" cap="flat" cmpd="sng">
            <a:solidFill>
              <a:srgbClr val="000000"/>
            </a:solidFill>
            <a:prstDash val="solid"/>
            <a:round/>
            <a:headEnd type="none" w="med" len="med"/>
            <a:tailEnd type="triangle" w="med" len="med"/>
          </a:ln>
        </p:spPr>
        <p:txBody>
          <a:bodyPr/>
          <a:lstStyle/>
          <a:p>
            <a:endParaRPr lang="en-US"/>
          </a:p>
        </p:txBody>
      </p:sp>
      <p:grpSp>
        <p:nvGrpSpPr>
          <p:cNvPr id="968" name="Google Shape;968;p72"/>
          <p:cNvGrpSpPr/>
          <p:nvPr/>
        </p:nvGrpSpPr>
        <p:grpSpPr>
          <a:xfrm>
            <a:off x="122469" y="4663440"/>
            <a:ext cx="8883258" cy="822960"/>
            <a:chOff x="122469" y="3383280"/>
            <a:chExt cx="8883258" cy="822960"/>
          </a:xfrm>
        </p:grpSpPr>
        <p:grpSp>
          <p:nvGrpSpPr>
            <p:cNvPr id="969" name="Google Shape;969;p72"/>
            <p:cNvGrpSpPr/>
            <p:nvPr/>
          </p:nvGrpSpPr>
          <p:grpSpPr>
            <a:xfrm>
              <a:off x="221000" y="3749040"/>
              <a:ext cx="8605950" cy="457200"/>
              <a:chOff x="56408" y="4572000"/>
              <a:chExt cx="8605950" cy="457200"/>
            </a:xfrm>
          </p:grpSpPr>
          <p:sp>
            <p:nvSpPr>
              <p:cNvPr id="970" name="Google Shape;970;p72"/>
              <p:cNvSpPr/>
              <p:nvPr/>
            </p:nvSpPr>
            <p:spPr>
              <a:xfrm>
                <a:off x="56408" y="4572000"/>
                <a:ext cx="213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400" b="1">
                    <a:solidFill>
                      <a:schemeClr val="dk1"/>
                    </a:solidFill>
                    <a:latin typeface="Courier New"/>
                    <a:ea typeface="Courier New"/>
                    <a:cs typeface="Courier New"/>
                    <a:sym typeface="Courier New"/>
                  </a:rPr>
                  <a:t>???????</a:t>
                </a:r>
                <a:endParaRPr sz="2000" b="1">
                  <a:solidFill>
                    <a:schemeClr val="dk1"/>
                  </a:solidFill>
                  <a:latin typeface="Courier New"/>
                  <a:ea typeface="Courier New"/>
                  <a:cs typeface="Courier New"/>
                  <a:sym typeface="Courier New"/>
                </a:endParaRPr>
              </a:p>
            </p:txBody>
          </p:sp>
          <p:sp>
            <p:nvSpPr>
              <p:cNvPr id="971" name="Google Shape;971;p72"/>
              <p:cNvSpPr/>
              <p:nvPr/>
            </p:nvSpPr>
            <p:spPr>
              <a:xfrm>
                <a:off x="69817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400" b="1">
                    <a:solidFill>
                      <a:schemeClr val="dk1"/>
                    </a:solidFill>
                    <a:latin typeface="Courier New"/>
                    <a:ea typeface="Courier New"/>
                    <a:cs typeface="Courier New"/>
                    <a:sym typeface="Courier New"/>
                  </a:rPr>
                  <a:t>1100011</a:t>
                </a:r>
                <a:endParaRPr sz="2800">
                  <a:solidFill>
                    <a:schemeClr val="dk1"/>
                  </a:solidFill>
                  <a:latin typeface="Courier New"/>
                  <a:ea typeface="Courier New"/>
                  <a:cs typeface="Courier New"/>
                  <a:sym typeface="Courier New"/>
                </a:endParaRPr>
              </a:p>
            </p:txBody>
          </p:sp>
          <p:sp>
            <p:nvSpPr>
              <p:cNvPr id="972" name="Google Shape;972;p72"/>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ourier New"/>
                    <a:ea typeface="Courier New"/>
                    <a:cs typeface="Courier New"/>
                    <a:sym typeface="Courier New"/>
                  </a:rPr>
                  <a:t>01010</a:t>
                </a:r>
                <a:endParaRPr sz="2800">
                  <a:solidFill>
                    <a:schemeClr val="dk1"/>
                  </a:solidFill>
                  <a:latin typeface="Courier New"/>
                  <a:ea typeface="Courier New"/>
                  <a:cs typeface="Courier New"/>
                  <a:sym typeface="Courier New"/>
                </a:endParaRPr>
              </a:p>
            </p:txBody>
          </p:sp>
          <p:sp>
            <p:nvSpPr>
              <p:cNvPr id="973" name="Google Shape;973;p72"/>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400" b="1">
                    <a:solidFill>
                      <a:schemeClr val="dk1"/>
                    </a:solidFill>
                    <a:latin typeface="Courier New"/>
                    <a:ea typeface="Courier New"/>
                    <a:cs typeface="Courier New"/>
                    <a:sym typeface="Courier New"/>
                  </a:rPr>
                  <a:t>10011</a:t>
                </a:r>
                <a:endParaRPr sz="2800">
                  <a:solidFill>
                    <a:schemeClr val="dk1"/>
                  </a:solidFill>
                  <a:latin typeface="Courier New"/>
                  <a:ea typeface="Courier New"/>
                  <a:cs typeface="Courier New"/>
                  <a:sym typeface="Courier New"/>
                </a:endParaRPr>
              </a:p>
            </p:txBody>
          </p:sp>
          <p:sp>
            <p:nvSpPr>
              <p:cNvPr id="974" name="Google Shape;974;p72"/>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400" b="1">
                    <a:solidFill>
                      <a:schemeClr val="dk1"/>
                    </a:solidFill>
                    <a:latin typeface="Courier New"/>
                    <a:ea typeface="Courier New"/>
                    <a:cs typeface="Courier New"/>
                    <a:sym typeface="Courier New"/>
                  </a:rPr>
                  <a:t>000</a:t>
                </a:r>
                <a:endParaRPr sz="1500">
                  <a:solidFill>
                    <a:schemeClr val="dk1"/>
                  </a:solidFill>
                  <a:latin typeface="Courier New"/>
                  <a:ea typeface="Courier New"/>
                  <a:cs typeface="Courier New"/>
                  <a:sym typeface="Courier New"/>
                </a:endParaRPr>
              </a:p>
            </p:txBody>
          </p:sp>
          <p:sp>
            <p:nvSpPr>
              <p:cNvPr id="975" name="Google Shape;975;p72"/>
              <p:cNvSpPr/>
              <p:nvPr/>
            </p:nvSpPr>
            <p:spPr>
              <a:xfrm>
                <a:off x="5442458" y="4572000"/>
                <a:ext cx="15393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lvl="0" indent="0" algn="ctr" rtl="0">
                  <a:lnSpc>
                    <a:spcPct val="115000"/>
                  </a:lnSpc>
                  <a:spcBef>
                    <a:spcPts val="0"/>
                  </a:spcBef>
                  <a:spcAft>
                    <a:spcPts val="0"/>
                  </a:spcAft>
                  <a:buSzPts val="1100"/>
                  <a:buNone/>
                </a:pPr>
                <a:r>
                  <a:rPr lang="en-US" sz="24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pSp>
        <p:sp>
          <p:nvSpPr>
            <p:cNvPr id="976" name="Google Shape;976;p72"/>
            <p:cNvSpPr txBox="1"/>
            <p:nvPr/>
          </p:nvSpPr>
          <p:spPr>
            <a:xfrm>
              <a:off x="122469" y="33832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977" name="Google Shape;977;p72"/>
            <p:cNvSpPr txBox="1"/>
            <p:nvPr/>
          </p:nvSpPr>
          <p:spPr>
            <a:xfrm>
              <a:off x="8636727" y="33832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978" name="Google Shape;978;p72"/>
          <p:cNvGrpSpPr/>
          <p:nvPr/>
        </p:nvGrpSpPr>
        <p:grpSpPr>
          <a:xfrm>
            <a:off x="221000" y="4572000"/>
            <a:ext cx="8605950" cy="457200"/>
            <a:chOff x="56408" y="3733800"/>
            <a:chExt cx="8605950" cy="457200"/>
          </a:xfrm>
        </p:grpSpPr>
        <p:sp>
          <p:nvSpPr>
            <p:cNvPr id="979" name="Google Shape;979;p72"/>
            <p:cNvSpPr/>
            <p:nvPr/>
          </p:nvSpPr>
          <p:spPr>
            <a:xfrm>
              <a:off x="56408" y="3733800"/>
              <a:ext cx="213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7</a:t>
              </a:r>
              <a:endParaRPr sz="2800">
                <a:solidFill>
                  <a:schemeClr val="dk1"/>
                </a:solidFill>
                <a:latin typeface="Calibri"/>
                <a:ea typeface="Calibri"/>
                <a:cs typeface="Calibri"/>
                <a:sym typeface="Calibri"/>
              </a:endParaRPr>
            </a:p>
          </p:txBody>
        </p:sp>
        <p:sp>
          <p:nvSpPr>
            <p:cNvPr id="980" name="Google Shape;980;p72"/>
            <p:cNvSpPr/>
            <p:nvPr/>
          </p:nvSpPr>
          <p:spPr>
            <a:xfrm>
              <a:off x="6981757" y="3733800"/>
              <a:ext cx="1680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7</a:t>
              </a:r>
              <a:endParaRPr sz="2800">
                <a:solidFill>
                  <a:schemeClr val="dk1"/>
                </a:solidFill>
                <a:latin typeface="Calibri"/>
                <a:ea typeface="Calibri"/>
                <a:cs typeface="Calibri"/>
                <a:sym typeface="Calibri"/>
              </a:endParaRPr>
            </a:p>
          </p:txBody>
        </p:sp>
        <p:sp>
          <p:nvSpPr>
            <p:cNvPr id="981" name="Google Shape;981;p72"/>
            <p:cNvSpPr/>
            <p:nvPr/>
          </p:nvSpPr>
          <p:spPr>
            <a:xfrm>
              <a:off x="2190083" y="37338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5</a:t>
              </a:r>
              <a:endParaRPr sz="2800">
                <a:solidFill>
                  <a:schemeClr val="dk1"/>
                </a:solidFill>
                <a:latin typeface="Calibri"/>
                <a:ea typeface="Calibri"/>
                <a:cs typeface="Calibri"/>
                <a:sym typeface="Calibri"/>
              </a:endParaRPr>
            </a:p>
          </p:txBody>
        </p:sp>
        <p:sp>
          <p:nvSpPr>
            <p:cNvPr id="982" name="Google Shape;982;p72"/>
            <p:cNvSpPr/>
            <p:nvPr/>
          </p:nvSpPr>
          <p:spPr>
            <a:xfrm>
              <a:off x="3424357" y="37338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5</a:t>
              </a:r>
              <a:endParaRPr sz="2800">
                <a:solidFill>
                  <a:schemeClr val="dk1"/>
                </a:solidFill>
                <a:latin typeface="Calibri"/>
                <a:ea typeface="Calibri"/>
                <a:cs typeface="Calibri"/>
                <a:sym typeface="Calibri"/>
              </a:endParaRPr>
            </a:p>
          </p:txBody>
        </p:sp>
        <p:sp>
          <p:nvSpPr>
            <p:cNvPr id="983" name="Google Shape;983;p72"/>
            <p:cNvSpPr/>
            <p:nvPr/>
          </p:nvSpPr>
          <p:spPr>
            <a:xfrm>
              <a:off x="4658858" y="3733800"/>
              <a:ext cx="78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Calibri"/>
                  <a:ea typeface="Calibri"/>
                  <a:cs typeface="Calibri"/>
                  <a:sym typeface="Calibri"/>
                </a:rPr>
                <a:t>3</a:t>
              </a:r>
              <a:endParaRPr sz="2600">
                <a:solidFill>
                  <a:schemeClr val="dk1"/>
                </a:solidFill>
                <a:latin typeface="Calibri"/>
                <a:ea typeface="Calibri"/>
                <a:cs typeface="Calibri"/>
                <a:sym typeface="Calibri"/>
              </a:endParaRPr>
            </a:p>
          </p:txBody>
        </p:sp>
        <p:sp>
          <p:nvSpPr>
            <p:cNvPr id="984" name="Google Shape;984;p72"/>
            <p:cNvSpPr/>
            <p:nvPr/>
          </p:nvSpPr>
          <p:spPr>
            <a:xfrm>
              <a:off x="5442458" y="3733800"/>
              <a:ext cx="1539300" cy="4572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5</a:t>
              </a:r>
              <a:endParaRPr sz="2800" b="1">
                <a:solidFill>
                  <a:schemeClr val="dk1"/>
                </a:solidFill>
                <a:latin typeface="Calibri"/>
                <a:ea typeface="Calibri"/>
                <a:cs typeface="Calibri"/>
                <a:sym typeface="Calibri"/>
              </a:endParaRPr>
            </a:p>
          </p:txBody>
        </p:sp>
      </p:grpSp>
      <p:grpSp>
        <p:nvGrpSpPr>
          <p:cNvPr id="985" name="Google Shape;985;p72"/>
          <p:cNvGrpSpPr/>
          <p:nvPr/>
        </p:nvGrpSpPr>
        <p:grpSpPr>
          <a:xfrm>
            <a:off x="221000" y="5486400"/>
            <a:ext cx="8605950" cy="457200"/>
            <a:chOff x="56408" y="3733800"/>
            <a:chExt cx="8605950" cy="457200"/>
          </a:xfrm>
        </p:grpSpPr>
        <p:sp>
          <p:nvSpPr>
            <p:cNvPr id="986" name="Google Shape;986;p72"/>
            <p:cNvSpPr/>
            <p:nvPr/>
          </p:nvSpPr>
          <p:spPr>
            <a:xfrm>
              <a:off x="56408" y="3733800"/>
              <a:ext cx="213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987" name="Google Shape;987;p72"/>
            <p:cNvSpPr/>
            <p:nvPr/>
          </p:nvSpPr>
          <p:spPr>
            <a:xfrm>
              <a:off x="6981757" y="3733800"/>
              <a:ext cx="1680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BRANCH</a:t>
              </a:r>
              <a:endParaRPr sz="2800">
                <a:solidFill>
                  <a:schemeClr val="dk1"/>
                </a:solidFill>
                <a:latin typeface="Calibri"/>
                <a:ea typeface="Calibri"/>
                <a:cs typeface="Calibri"/>
                <a:sym typeface="Calibri"/>
              </a:endParaRPr>
            </a:p>
          </p:txBody>
        </p:sp>
        <p:sp>
          <p:nvSpPr>
            <p:cNvPr id="988" name="Google Shape;988;p72"/>
            <p:cNvSpPr/>
            <p:nvPr/>
          </p:nvSpPr>
          <p:spPr>
            <a:xfrm>
              <a:off x="2190083" y="37338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n-US" sz="2800">
                  <a:solidFill>
                    <a:schemeClr val="dk1"/>
                  </a:solidFill>
                  <a:latin typeface="Calibri"/>
                  <a:ea typeface="Calibri"/>
                  <a:cs typeface="Calibri"/>
                  <a:sym typeface="Calibri"/>
                </a:rPr>
                <a:t>rs2=10</a:t>
              </a:r>
              <a:endParaRPr sz="2800">
                <a:solidFill>
                  <a:schemeClr val="dk1"/>
                </a:solidFill>
                <a:latin typeface="Calibri"/>
                <a:ea typeface="Calibri"/>
                <a:cs typeface="Calibri"/>
                <a:sym typeface="Calibri"/>
              </a:endParaRPr>
            </a:p>
          </p:txBody>
        </p:sp>
        <p:sp>
          <p:nvSpPr>
            <p:cNvPr id="989" name="Google Shape;989;p72"/>
            <p:cNvSpPr/>
            <p:nvPr/>
          </p:nvSpPr>
          <p:spPr>
            <a:xfrm>
              <a:off x="3424357" y="37338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n-US" sz="2800">
                  <a:solidFill>
                    <a:schemeClr val="dk1"/>
                  </a:solidFill>
                  <a:latin typeface="Calibri"/>
                  <a:ea typeface="Calibri"/>
                  <a:cs typeface="Calibri"/>
                  <a:sym typeface="Calibri"/>
                </a:rPr>
                <a:t>rs1=19</a:t>
              </a:r>
              <a:endParaRPr sz="2800">
                <a:solidFill>
                  <a:schemeClr val="dk1"/>
                </a:solidFill>
                <a:latin typeface="Calibri"/>
                <a:ea typeface="Calibri"/>
                <a:cs typeface="Calibri"/>
                <a:sym typeface="Calibri"/>
              </a:endParaRPr>
            </a:p>
          </p:txBody>
        </p:sp>
        <p:sp>
          <p:nvSpPr>
            <p:cNvPr id="990" name="Google Shape;990;p72"/>
            <p:cNvSpPr/>
            <p:nvPr/>
          </p:nvSpPr>
          <p:spPr>
            <a:xfrm>
              <a:off x="4658858" y="3733800"/>
              <a:ext cx="78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Calibri"/>
                  <a:ea typeface="Calibri"/>
                  <a:cs typeface="Calibri"/>
                  <a:sym typeface="Calibri"/>
                </a:rPr>
                <a:t>BEQ</a:t>
              </a:r>
              <a:endParaRPr sz="2600">
                <a:solidFill>
                  <a:schemeClr val="dk1"/>
                </a:solidFill>
                <a:latin typeface="Calibri"/>
                <a:ea typeface="Calibri"/>
                <a:cs typeface="Calibri"/>
                <a:sym typeface="Calibri"/>
              </a:endParaRPr>
            </a:p>
          </p:txBody>
        </p:sp>
        <p:sp>
          <p:nvSpPr>
            <p:cNvPr id="991" name="Google Shape;991;p72"/>
            <p:cNvSpPr/>
            <p:nvPr/>
          </p:nvSpPr>
          <p:spPr>
            <a:xfrm>
              <a:off x="5442458" y="3733800"/>
              <a:ext cx="1539300" cy="4572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8084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73"/>
          <p:cNvSpPr txBox="1">
            <a:spLocks noGrp="1"/>
          </p:cNvSpPr>
          <p:nvPr>
            <p:ph type="body" idx="1"/>
          </p:nvPr>
        </p:nvSpPr>
        <p:spPr>
          <a:xfrm>
            <a:off x="457200" y="1600200"/>
            <a:ext cx="8229600" cy="2668500"/>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518"/>
              </a:spcBef>
              <a:spcAft>
                <a:spcPts val="0"/>
              </a:spcAft>
              <a:buClr>
                <a:schemeClr val="dk1"/>
              </a:buClr>
              <a:buFont typeface="Arial"/>
              <a:buNone/>
            </a:pPr>
            <a:r>
              <a:rPr lang="en-US" sz="2590" b="1" i="0" u="none" strike="noStrike" cap="none">
                <a:solidFill>
                  <a:srgbClr val="FF0000"/>
                </a:solidFill>
                <a:latin typeface="Courier New"/>
                <a:ea typeface="Courier New"/>
                <a:cs typeface="Courier New"/>
                <a:sym typeface="Courier New"/>
              </a:rPr>
              <a:t>beq  </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9,</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0,</a:t>
            </a:r>
            <a:r>
              <a:rPr lang="en-US" sz="2590" b="1">
                <a:solidFill>
                  <a:schemeClr val="accent6"/>
                </a:solidFill>
                <a:latin typeface="Courier New"/>
                <a:ea typeface="Courier New"/>
                <a:cs typeface="Courier New"/>
                <a:sym typeface="Courier New"/>
              </a:rPr>
              <a:t>offset = 16 bytes</a:t>
            </a:r>
            <a:endParaRPr sz="2590" b="1">
              <a:solidFill>
                <a:schemeClr val="accent6"/>
              </a:solidFill>
              <a:latin typeface="Courier New"/>
              <a:ea typeface="Courier New"/>
              <a:cs typeface="Courier New"/>
              <a:sym typeface="Courier New"/>
            </a:endParaRPr>
          </a:p>
          <a:p>
            <a:pPr marL="914400" marR="0" lvl="1" indent="457200" algn="l" rtl="0">
              <a:lnSpc>
                <a:spcPct val="90000"/>
              </a:lnSpc>
              <a:spcBef>
                <a:spcPts val="518"/>
              </a:spcBef>
              <a:spcAft>
                <a:spcPts val="0"/>
              </a:spcAft>
              <a:buClr>
                <a:schemeClr val="dk1"/>
              </a:buClr>
              <a:buFont typeface="Arial"/>
              <a:buNone/>
            </a:pPr>
            <a:r>
              <a:rPr lang="en-US" sz="2590">
                <a:solidFill>
                  <a:srgbClr val="000000"/>
                </a:solidFill>
              </a:rPr>
              <a:t>13-bit immediate, imm[12:0], with value 16</a:t>
            </a:r>
            <a:br>
              <a:rPr lang="en-US" sz="2590" b="0" i="0" u="sng" strike="noStrike" cap="none">
                <a:solidFill>
                  <a:schemeClr val="accent2"/>
                </a:solidFill>
                <a:latin typeface="Courier New"/>
                <a:ea typeface="Courier New"/>
                <a:cs typeface="Courier New"/>
                <a:sym typeface="Courier New"/>
              </a:rPr>
            </a:br>
            <a:r>
              <a:rPr lang="en-US" sz="3500">
                <a:latin typeface="Courier New"/>
                <a:ea typeface="Courier New"/>
                <a:cs typeface="Courier New"/>
                <a:sym typeface="Courier New"/>
              </a:rPr>
              <a:t>     000000001000</a:t>
            </a:r>
            <a:r>
              <a:rPr lang="en-US" sz="3500">
                <a:solidFill>
                  <a:srgbClr val="A5A5A5"/>
                </a:solidFill>
                <a:latin typeface="Courier New"/>
                <a:ea typeface="Courier New"/>
                <a:cs typeface="Courier New"/>
                <a:sym typeface="Courier New"/>
              </a:rPr>
              <a:t>0</a:t>
            </a:r>
            <a:endParaRPr sz="3500">
              <a:solidFill>
                <a:srgbClr val="A5A5A5"/>
              </a:solidFill>
              <a:latin typeface="Courier New"/>
              <a:ea typeface="Courier New"/>
              <a:cs typeface="Courier New"/>
              <a:sym typeface="Courier New"/>
            </a:endParaRPr>
          </a:p>
        </p:txBody>
      </p:sp>
      <p:sp>
        <p:nvSpPr>
          <p:cNvPr id="997" name="Google Shape;997;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Branch Example (1/2)</a:t>
            </a:r>
            <a:endParaRPr sz="4400" b="0" i="0" u="none" strike="noStrike" cap="none">
              <a:solidFill>
                <a:schemeClr val="accent1"/>
              </a:solidFill>
              <a:latin typeface="Calibri"/>
              <a:ea typeface="Calibri"/>
              <a:cs typeface="Calibri"/>
              <a:sym typeface="Calibri"/>
            </a:endParaRPr>
          </a:p>
        </p:txBody>
      </p:sp>
      <p:sp>
        <p:nvSpPr>
          <p:cNvPr id="998" name="Google Shape;998;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21</a:t>
            </a:fld>
            <a:endParaRPr sz="1200">
              <a:solidFill>
                <a:srgbClr val="888888"/>
              </a:solidFill>
              <a:latin typeface="Calibri"/>
              <a:ea typeface="Calibri"/>
              <a:cs typeface="Calibri"/>
              <a:sym typeface="Calibri"/>
            </a:endParaRPr>
          </a:p>
        </p:txBody>
      </p:sp>
      <p:sp>
        <p:nvSpPr>
          <p:cNvPr id="999" name="Google Shape;999;p7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00" name="Google Shape;1000;p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grpSp>
        <p:nvGrpSpPr>
          <p:cNvPr id="1001" name="Google Shape;1001;p73"/>
          <p:cNvGrpSpPr/>
          <p:nvPr/>
        </p:nvGrpSpPr>
        <p:grpSpPr>
          <a:xfrm>
            <a:off x="122469" y="4663440"/>
            <a:ext cx="8883258" cy="822960"/>
            <a:chOff x="122469" y="3383280"/>
            <a:chExt cx="8883258" cy="822960"/>
          </a:xfrm>
        </p:grpSpPr>
        <p:grpSp>
          <p:nvGrpSpPr>
            <p:cNvPr id="1002" name="Google Shape;1002;p73"/>
            <p:cNvGrpSpPr/>
            <p:nvPr/>
          </p:nvGrpSpPr>
          <p:grpSpPr>
            <a:xfrm>
              <a:off x="221000" y="3749040"/>
              <a:ext cx="8605950" cy="457200"/>
              <a:chOff x="56408" y="4572000"/>
              <a:chExt cx="8605950" cy="457200"/>
            </a:xfrm>
          </p:grpSpPr>
          <p:sp>
            <p:nvSpPr>
              <p:cNvPr id="1003" name="Google Shape;1003;p73"/>
              <p:cNvSpPr/>
              <p:nvPr/>
            </p:nvSpPr>
            <p:spPr>
              <a:xfrm>
                <a:off x="56408" y="4572000"/>
                <a:ext cx="213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3000" b="1">
                    <a:solidFill>
                      <a:schemeClr val="dk1"/>
                    </a:solidFill>
                    <a:latin typeface="Courier New"/>
                    <a:ea typeface="Courier New"/>
                    <a:cs typeface="Courier New"/>
                    <a:sym typeface="Courier New"/>
                  </a:rPr>
                  <a:t>0 000000</a:t>
                </a:r>
                <a:endParaRPr sz="3000" b="1">
                  <a:solidFill>
                    <a:schemeClr val="dk1"/>
                  </a:solidFill>
                  <a:latin typeface="Courier New"/>
                  <a:ea typeface="Courier New"/>
                  <a:cs typeface="Courier New"/>
                  <a:sym typeface="Courier New"/>
                </a:endParaRPr>
              </a:p>
            </p:txBody>
          </p:sp>
          <p:sp>
            <p:nvSpPr>
              <p:cNvPr id="1004" name="Google Shape;1004;p73"/>
              <p:cNvSpPr/>
              <p:nvPr/>
            </p:nvSpPr>
            <p:spPr>
              <a:xfrm>
                <a:off x="69817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800" b="1">
                    <a:solidFill>
                      <a:schemeClr val="dk1"/>
                    </a:solidFill>
                    <a:latin typeface="Courier New"/>
                    <a:ea typeface="Courier New"/>
                    <a:cs typeface="Courier New"/>
                    <a:sym typeface="Courier New"/>
                  </a:rPr>
                  <a:t>1100011</a:t>
                </a:r>
                <a:endParaRPr sz="2800">
                  <a:solidFill>
                    <a:schemeClr val="dk1"/>
                  </a:solidFill>
                  <a:latin typeface="Courier New"/>
                  <a:ea typeface="Courier New"/>
                  <a:cs typeface="Courier New"/>
                  <a:sym typeface="Courier New"/>
                </a:endParaRPr>
              </a:p>
            </p:txBody>
          </p:sp>
          <p:sp>
            <p:nvSpPr>
              <p:cNvPr id="1005" name="Google Shape;1005;p73"/>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chemeClr val="dk1"/>
                    </a:solidFill>
                    <a:latin typeface="Courier New"/>
                    <a:ea typeface="Courier New"/>
                    <a:cs typeface="Courier New"/>
                    <a:sym typeface="Courier New"/>
                  </a:rPr>
                  <a:t>01010</a:t>
                </a:r>
                <a:endParaRPr sz="2700">
                  <a:solidFill>
                    <a:schemeClr val="dk1"/>
                  </a:solidFill>
                  <a:latin typeface="Courier New"/>
                  <a:ea typeface="Courier New"/>
                  <a:cs typeface="Courier New"/>
                  <a:sym typeface="Courier New"/>
                </a:endParaRPr>
              </a:p>
            </p:txBody>
          </p:sp>
          <p:sp>
            <p:nvSpPr>
              <p:cNvPr id="1006" name="Google Shape;1006;p73"/>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700" b="1">
                    <a:solidFill>
                      <a:schemeClr val="dk1"/>
                    </a:solidFill>
                    <a:latin typeface="Courier New"/>
                    <a:ea typeface="Courier New"/>
                    <a:cs typeface="Courier New"/>
                    <a:sym typeface="Courier New"/>
                  </a:rPr>
                  <a:t>10011</a:t>
                </a:r>
                <a:endParaRPr sz="2700">
                  <a:solidFill>
                    <a:schemeClr val="dk1"/>
                  </a:solidFill>
                  <a:latin typeface="Courier New"/>
                  <a:ea typeface="Courier New"/>
                  <a:cs typeface="Courier New"/>
                  <a:sym typeface="Courier New"/>
                </a:endParaRPr>
              </a:p>
            </p:txBody>
          </p:sp>
          <p:sp>
            <p:nvSpPr>
              <p:cNvPr id="1007" name="Google Shape;1007;p73"/>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600" b="1">
                    <a:solidFill>
                      <a:schemeClr val="dk1"/>
                    </a:solidFill>
                    <a:latin typeface="Courier New"/>
                    <a:ea typeface="Courier New"/>
                    <a:cs typeface="Courier New"/>
                    <a:sym typeface="Courier New"/>
                  </a:rPr>
                  <a:t>000</a:t>
                </a:r>
                <a:endParaRPr sz="2600">
                  <a:solidFill>
                    <a:schemeClr val="dk1"/>
                  </a:solidFill>
                  <a:latin typeface="Courier New"/>
                  <a:ea typeface="Courier New"/>
                  <a:cs typeface="Courier New"/>
                  <a:sym typeface="Courier New"/>
                </a:endParaRPr>
              </a:p>
            </p:txBody>
          </p:sp>
          <p:sp>
            <p:nvSpPr>
              <p:cNvPr id="1008" name="Google Shape;1008;p73"/>
              <p:cNvSpPr/>
              <p:nvPr/>
            </p:nvSpPr>
            <p:spPr>
              <a:xfrm>
                <a:off x="5442458" y="4572000"/>
                <a:ext cx="15393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lvl="0" indent="0" algn="ctr" rtl="0">
                  <a:lnSpc>
                    <a:spcPct val="115000"/>
                  </a:lnSpc>
                  <a:spcBef>
                    <a:spcPts val="0"/>
                  </a:spcBef>
                  <a:spcAft>
                    <a:spcPts val="0"/>
                  </a:spcAft>
                  <a:buSzPts val="1100"/>
                  <a:buNone/>
                </a:pPr>
                <a:r>
                  <a:rPr lang="en-US" sz="3000" b="1">
                    <a:solidFill>
                      <a:schemeClr val="dk1"/>
                    </a:solidFill>
                    <a:latin typeface="Courier New"/>
                    <a:ea typeface="Courier New"/>
                    <a:cs typeface="Courier New"/>
                    <a:sym typeface="Courier New"/>
                  </a:rPr>
                  <a:t>1000 0</a:t>
                </a:r>
                <a:endParaRPr sz="3000" b="1">
                  <a:solidFill>
                    <a:schemeClr val="dk1"/>
                  </a:solidFill>
                  <a:latin typeface="Courier New"/>
                  <a:ea typeface="Courier New"/>
                  <a:cs typeface="Courier New"/>
                  <a:sym typeface="Courier New"/>
                </a:endParaRPr>
              </a:p>
            </p:txBody>
          </p:sp>
        </p:grpSp>
        <p:sp>
          <p:nvSpPr>
            <p:cNvPr id="1009" name="Google Shape;1009;p73"/>
            <p:cNvSpPr txBox="1"/>
            <p:nvPr/>
          </p:nvSpPr>
          <p:spPr>
            <a:xfrm>
              <a:off x="122469" y="33832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1010" name="Google Shape;1010;p73"/>
            <p:cNvSpPr txBox="1"/>
            <p:nvPr/>
          </p:nvSpPr>
          <p:spPr>
            <a:xfrm>
              <a:off x="8636727" y="33832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1011" name="Google Shape;1011;p73"/>
          <p:cNvGrpSpPr/>
          <p:nvPr/>
        </p:nvGrpSpPr>
        <p:grpSpPr>
          <a:xfrm>
            <a:off x="144800" y="5486400"/>
            <a:ext cx="7186050" cy="533400"/>
            <a:chOff x="56408" y="4572000"/>
            <a:chExt cx="7186050" cy="533400"/>
          </a:xfrm>
        </p:grpSpPr>
        <p:sp>
          <p:nvSpPr>
            <p:cNvPr id="1012" name="Google Shape;1012;p73"/>
            <p:cNvSpPr/>
            <p:nvPr/>
          </p:nvSpPr>
          <p:spPr>
            <a:xfrm>
              <a:off x="56408" y="4572000"/>
              <a:ext cx="2283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imm[12|10:5]</a:t>
              </a:r>
              <a:endParaRPr sz="2800">
                <a:solidFill>
                  <a:schemeClr val="dk1"/>
                </a:solidFill>
                <a:latin typeface="Calibri"/>
                <a:ea typeface="Calibri"/>
                <a:cs typeface="Calibri"/>
                <a:sym typeface="Calibri"/>
              </a:endParaRPr>
            </a:p>
          </p:txBody>
        </p:sp>
        <p:sp>
          <p:nvSpPr>
            <p:cNvPr id="1013" name="Google Shape;1013;p73"/>
            <p:cNvSpPr/>
            <p:nvPr/>
          </p:nvSpPr>
          <p:spPr>
            <a:xfrm>
              <a:off x="2190083"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1014" name="Google Shape;1014;p73"/>
            <p:cNvSpPr/>
            <p:nvPr/>
          </p:nvSpPr>
          <p:spPr>
            <a:xfrm>
              <a:off x="3424357"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1015" name="Google Shape;1015;p73"/>
            <p:cNvSpPr/>
            <p:nvPr/>
          </p:nvSpPr>
          <p:spPr>
            <a:xfrm>
              <a:off x="5213858" y="4648200"/>
              <a:ext cx="2028600" cy="4572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imm[4:1|11]</a:t>
              </a:r>
              <a:endParaRPr sz="2800">
                <a:solidFill>
                  <a:schemeClr val="dk1"/>
                </a:solidFill>
                <a:latin typeface="Calibri"/>
                <a:ea typeface="Calibri"/>
                <a:cs typeface="Calibri"/>
                <a:sym typeface="Calibri"/>
              </a:endParaRPr>
            </a:p>
          </p:txBody>
        </p:sp>
      </p:grpSp>
      <p:cxnSp>
        <p:nvCxnSpPr>
          <p:cNvPr id="1016" name="Google Shape;1016;p73"/>
          <p:cNvCxnSpPr/>
          <p:nvPr/>
        </p:nvCxnSpPr>
        <p:spPr>
          <a:xfrm>
            <a:off x="723275" y="5049300"/>
            <a:ext cx="7200" cy="430200"/>
          </a:xfrm>
          <a:prstGeom prst="straightConnector1">
            <a:avLst/>
          </a:prstGeom>
          <a:noFill/>
          <a:ln w="28575" cap="flat" cmpd="sng">
            <a:solidFill>
              <a:srgbClr val="000000"/>
            </a:solidFill>
            <a:prstDash val="solid"/>
            <a:round/>
            <a:headEnd type="none" w="med" len="med"/>
            <a:tailEnd type="none" w="med" len="med"/>
          </a:ln>
        </p:spPr>
      </p:cxnSp>
      <p:cxnSp>
        <p:nvCxnSpPr>
          <p:cNvPr id="1017" name="Google Shape;1017;p73"/>
          <p:cNvCxnSpPr/>
          <p:nvPr/>
        </p:nvCxnSpPr>
        <p:spPr>
          <a:xfrm>
            <a:off x="6705600" y="5029075"/>
            <a:ext cx="7200" cy="430200"/>
          </a:xfrm>
          <a:prstGeom prst="straightConnector1">
            <a:avLst/>
          </a:prstGeom>
          <a:noFill/>
          <a:ln w="28575" cap="flat" cmpd="sng">
            <a:solidFill>
              <a:srgbClr val="000000"/>
            </a:solidFill>
            <a:prstDash val="solid"/>
            <a:round/>
            <a:headEnd type="none" w="med" len="med"/>
            <a:tailEnd type="none" w="med" len="med"/>
          </a:ln>
        </p:spPr>
      </p:cxnSp>
      <p:grpSp>
        <p:nvGrpSpPr>
          <p:cNvPr id="1018" name="Google Shape;1018;p73"/>
          <p:cNvGrpSpPr/>
          <p:nvPr/>
        </p:nvGrpSpPr>
        <p:grpSpPr>
          <a:xfrm>
            <a:off x="6018500" y="2337525"/>
            <a:ext cx="3139600" cy="1143000"/>
            <a:chOff x="6018500" y="2413725"/>
            <a:chExt cx="3139600" cy="1143000"/>
          </a:xfrm>
        </p:grpSpPr>
        <p:sp>
          <p:nvSpPr>
            <p:cNvPr id="1019" name="Google Shape;1019;p73"/>
            <p:cNvSpPr/>
            <p:nvPr/>
          </p:nvSpPr>
          <p:spPr>
            <a:xfrm>
              <a:off x="6018500" y="2614125"/>
              <a:ext cx="248700" cy="457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cxnSp>
          <p:nvCxnSpPr>
            <p:cNvPr id="1020" name="Google Shape;1020;p73"/>
            <p:cNvCxnSpPr>
              <a:stCxn id="1019" idx="3"/>
            </p:cNvCxnSpPr>
            <p:nvPr/>
          </p:nvCxnSpPr>
          <p:spPr>
            <a:xfrm>
              <a:off x="6267200" y="2842725"/>
              <a:ext cx="684300" cy="259500"/>
            </a:xfrm>
            <a:prstGeom prst="straightConnector1">
              <a:avLst/>
            </a:prstGeom>
            <a:noFill/>
            <a:ln w="28575" cap="flat" cmpd="sng">
              <a:solidFill>
                <a:srgbClr val="000000"/>
              </a:solidFill>
              <a:prstDash val="solid"/>
              <a:round/>
              <a:headEnd type="none" w="med" len="med"/>
              <a:tailEnd type="triangle" w="med" len="med"/>
            </a:ln>
          </p:spPr>
        </p:cxnSp>
        <p:sp>
          <p:nvSpPr>
            <p:cNvPr id="1021" name="Google Shape;1021;p73"/>
            <p:cNvSpPr txBox="1"/>
            <p:nvPr/>
          </p:nvSpPr>
          <p:spPr>
            <a:xfrm>
              <a:off x="6705600" y="2413725"/>
              <a:ext cx="2452500" cy="1143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400">
                  <a:solidFill>
                    <a:schemeClr val="dk1"/>
                  </a:solidFill>
                  <a:latin typeface="Calibri"/>
                  <a:ea typeface="Calibri"/>
                  <a:cs typeface="Calibri"/>
                  <a:sym typeface="Calibri"/>
                </a:rPr>
                <a:t>imm[0] discarded, always zero</a:t>
              </a:r>
              <a:endParaRPr sz="2400">
                <a:solidFill>
                  <a:schemeClr val="dk1"/>
                </a:solidFill>
                <a:latin typeface="Calibri"/>
                <a:ea typeface="Calibri"/>
                <a:cs typeface="Calibri"/>
                <a:sym typeface="Calibri"/>
              </a:endParaRPr>
            </a:p>
          </p:txBody>
        </p:sp>
      </p:grpSp>
      <p:grpSp>
        <p:nvGrpSpPr>
          <p:cNvPr id="1022" name="Google Shape;1022;p73"/>
          <p:cNvGrpSpPr/>
          <p:nvPr/>
        </p:nvGrpSpPr>
        <p:grpSpPr>
          <a:xfrm>
            <a:off x="4959500" y="2537900"/>
            <a:ext cx="1105500" cy="2354400"/>
            <a:chOff x="4959500" y="2537900"/>
            <a:chExt cx="1105500" cy="2354400"/>
          </a:xfrm>
        </p:grpSpPr>
        <p:sp>
          <p:nvSpPr>
            <p:cNvPr id="1023" name="Google Shape;1023;p73"/>
            <p:cNvSpPr/>
            <p:nvPr/>
          </p:nvSpPr>
          <p:spPr>
            <a:xfrm>
              <a:off x="4959500" y="2537900"/>
              <a:ext cx="1059000" cy="457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cxnSp>
          <p:nvCxnSpPr>
            <p:cNvPr id="1024" name="Google Shape;1024;p73"/>
            <p:cNvCxnSpPr/>
            <p:nvPr/>
          </p:nvCxnSpPr>
          <p:spPr>
            <a:xfrm>
              <a:off x="5489000" y="2995100"/>
              <a:ext cx="576000" cy="1897200"/>
            </a:xfrm>
            <a:prstGeom prst="straightConnector1">
              <a:avLst/>
            </a:prstGeom>
            <a:noFill/>
            <a:ln w="28575" cap="flat" cmpd="sng">
              <a:solidFill>
                <a:srgbClr val="000000"/>
              </a:solidFill>
              <a:prstDash val="solid"/>
              <a:round/>
              <a:headEnd type="none" w="med" len="med"/>
              <a:tailEnd type="triangle" w="med" len="med"/>
            </a:ln>
          </p:spPr>
        </p:cxnSp>
      </p:grpSp>
      <p:grpSp>
        <p:nvGrpSpPr>
          <p:cNvPr id="1025" name="Google Shape;1025;p73"/>
          <p:cNvGrpSpPr/>
          <p:nvPr/>
        </p:nvGrpSpPr>
        <p:grpSpPr>
          <a:xfrm>
            <a:off x="1617475" y="2537900"/>
            <a:ext cx="3342000" cy="2508300"/>
            <a:chOff x="1617475" y="2537900"/>
            <a:chExt cx="3342000" cy="2508300"/>
          </a:xfrm>
        </p:grpSpPr>
        <p:sp>
          <p:nvSpPr>
            <p:cNvPr id="1026" name="Google Shape;1026;p73"/>
            <p:cNvSpPr/>
            <p:nvPr/>
          </p:nvSpPr>
          <p:spPr>
            <a:xfrm>
              <a:off x="3328075" y="2537900"/>
              <a:ext cx="1631400" cy="457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cxnSp>
          <p:nvCxnSpPr>
            <p:cNvPr id="1027" name="Google Shape;1027;p73"/>
            <p:cNvCxnSpPr>
              <a:stCxn id="1026" idx="2"/>
            </p:cNvCxnSpPr>
            <p:nvPr/>
          </p:nvCxnSpPr>
          <p:spPr>
            <a:xfrm flipH="1">
              <a:off x="1617475" y="2995100"/>
              <a:ext cx="2526300" cy="2051100"/>
            </a:xfrm>
            <a:prstGeom prst="straightConnector1">
              <a:avLst/>
            </a:prstGeom>
            <a:noFill/>
            <a:ln w="28575" cap="flat" cmpd="sng">
              <a:solidFill>
                <a:srgbClr val="000000"/>
              </a:solidFill>
              <a:prstDash val="solid"/>
              <a:round/>
              <a:headEnd type="none" w="med" len="med"/>
              <a:tailEnd type="triangle" w="med" len="med"/>
            </a:ln>
          </p:spPr>
        </p:cxnSp>
      </p:grpSp>
      <p:grpSp>
        <p:nvGrpSpPr>
          <p:cNvPr id="1028" name="Google Shape;1028;p73"/>
          <p:cNvGrpSpPr/>
          <p:nvPr/>
        </p:nvGrpSpPr>
        <p:grpSpPr>
          <a:xfrm>
            <a:off x="3048150" y="2537900"/>
            <a:ext cx="3903450" cy="2477100"/>
            <a:chOff x="3048150" y="2537900"/>
            <a:chExt cx="3903450" cy="2477100"/>
          </a:xfrm>
        </p:grpSpPr>
        <p:sp>
          <p:nvSpPr>
            <p:cNvPr id="1029" name="Google Shape;1029;p73"/>
            <p:cNvSpPr/>
            <p:nvPr/>
          </p:nvSpPr>
          <p:spPr>
            <a:xfrm>
              <a:off x="3048150" y="2537900"/>
              <a:ext cx="264300" cy="457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cxnSp>
          <p:nvCxnSpPr>
            <p:cNvPr id="1030" name="Google Shape;1030;p73"/>
            <p:cNvCxnSpPr/>
            <p:nvPr/>
          </p:nvCxnSpPr>
          <p:spPr>
            <a:xfrm>
              <a:off x="3180300" y="2995100"/>
              <a:ext cx="3771300" cy="2019900"/>
            </a:xfrm>
            <a:prstGeom prst="straightConnector1">
              <a:avLst/>
            </a:prstGeom>
            <a:noFill/>
            <a:ln w="9525" cap="flat" cmpd="sng">
              <a:solidFill>
                <a:schemeClr val="dk2"/>
              </a:solidFill>
              <a:prstDash val="solid"/>
              <a:round/>
              <a:headEnd type="none" w="med" len="med"/>
              <a:tailEnd type="triangle" w="med" len="med"/>
            </a:ln>
          </p:spPr>
        </p:cxnSp>
      </p:grpSp>
      <p:grpSp>
        <p:nvGrpSpPr>
          <p:cNvPr id="1031" name="Google Shape;1031;p73"/>
          <p:cNvGrpSpPr/>
          <p:nvPr/>
        </p:nvGrpSpPr>
        <p:grpSpPr>
          <a:xfrm>
            <a:off x="676050" y="2537900"/>
            <a:ext cx="2372100" cy="2356500"/>
            <a:chOff x="676050" y="2537900"/>
            <a:chExt cx="2372100" cy="2356500"/>
          </a:xfrm>
        </p:grpSpPr>
        <p:sp>
          <p:nvSpPr>
            <p:cNvPr id="1032" name="Google Shape;1032;p73"/>
            <p:cNvSpPr/>
            <p:nvPr/>
          </p:nvSpPr>
          <p:spPr>
            <a:xfrm>
              <a:off x="2761950" y="2537900"/>
              <a:ext cx="286200" cy="457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cxnSp>
          <p:nvCxnSpPr>
            <p:cNvPr id="1033" name="Google Shape;1033;p73"/>
            <p:cNvCxnSpPr>
              <a:stCxn id="1032" idx="2"/>
              <a:endCxn id="1009" idx="3"/>
            </p:cNvCxnSpPr>
            <p:nvPr/>
          </p:nvCxnSpPr>
          <p:spPr>
            <a:xfrm flipH="1">
              <a:off x="676050" y="2995100"/>
              <a:ext cx="2229000" cy="1899300"/>
            </a:xfrm>
            <a:prstGeom prst="straightConnector1">
              <a:avLst/>
            </a:prstGeom>
            <a:noFill/>
            <a:ln w="28575" cap="flat" cmpd="sng">
              <a:solidFill>
                <a:srgbClr val="000000"/>
              </a:solidFill>
              <a:prstDash val="solid"/>
              <a:round/>
              <a:headEnd type="none" w="med" len="med"/>
              <a:tailEnd type="triangle" w="med" len="med"/>
            </a:ln>
          </p:spPr>
        </p:cxnSp>
      </p:grpSp>
    </p:spTree>
    <p:extLst>
      <p:ext uri="{BB962C8B-B14F-4D97-AF65-F5344CB8AC3E}">
        <p14:creationId xmlns:p14="http://schemas.microsoft.com/office/powerpoint/2010/main" val="183722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8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U-Format for “Upper Immediate” instructions</a:t>
            </a:r>
            <a:endParaRPr/>
          </a:p>
        </p:txBody>
      </p:sp>
      <p:sp>
        <p:nvSpPr>
          <p:cNvPr id="1107" name="Google Shape;1107;p80"/>
          <p:cNvSpPr txBox="1">
            <a:spLocks noGrp="1"/>
          </p:cNvSpPr>
          <p:nvPr>
            <p:ph type="body" idx="1"/>
          </p:nvPr>
        </p:nvSpPr>
        <p:spPr>
          <a:xfrm>
            <a:off x="457200" y="3506650"/>
            <a:ext cx="8229600" cy="29397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Has 20-bit immediate in upper 20 bits of 32-bit instruction word</a:t>
            </a:r>
            <a:endParaRPr/>
          </a:p>
          <a:p>
            <a:pPr marL="457200" lvl="0" indent="-431800" algn="l" rtl="0">
              <a:spcBef>
                <a:spcPts val="0"/>
              </a:spcBef>
              <a:spcAft>
                <a:spcPts val="0"/>
              </a:spcAft>
              <a:buSzPts val="3200"/>
              <a:buChar char="•"/>
            </a:pPr>
            <a:r>
              <a:rPr lang="en-US"/>
              <a:t>One destination register, </a:t>
            </a:r>
            <a:r>
              <a:rPr lang="en-US">
                <a:latin typeface="Courier New"/>
                <a:ea typeface="Courier New"/>
                <a:cs typeface="Courier New"/>
                <a:sym typeface="Courier New"/>
              </a:rPr>
              <a:t>rd</a:t>
            </a:r>
            <a:endParaRPr>
              <a:latin typeface="Courier New"/>
              <a:ea typeface="Courier New"/>
              <a:cs typeface="Courier New"/>
              <a:sym typeface="Courier New"/>
            </a:endParaRPr>
          </a:p>
          <a:p>
            <a:pPr marL="457200" lvl="0" indent="-431800" algn="l" rtl="0">
              <a:spcBef>
                <a:spcPts val="0"/>
              </a:spcBef>
              <a:spcAft>
                <a:spcPts val="0"/>
              </a:spcAft>
              <a:buSzPts val="3200"/>
              <a:buChar char="•"/>
            </a:pPr>
            <a:r>
              <a:rPr lang="en-US"/>
              <a:t>Used for two instructions</a:t>
            </a:r>
            <a:endParaRPr/>
          </a:p>
          <a:p>
            <a:pPr marL="914400" lvl="1" indent="-406400" algn="l" rtl="0">
              <a:spcBef>
                <a:spcPts val="0"/>
              </a:spcBef>
              <a:spcAft>
                <a:spcPts val="0"/>
              </a:spcAft>
              <a:buSzPts val="2800"/>
              <a:buChar char="–"/>
            </a:pPr>
            <a:r>
              <a:rPr lang="en-US"/>
              <a:t>LUI – Load  Upper Immediate</a:t>
            </a:r>
            <a:endParaRPr/>
          </a:p>
          <a:p>
            <a:pPr marL="914400" lvl="1" indent="-406400" algn="l" rtl="0">
              <a:spcBef>
                <a:spcPts val="0"/>
              </a:spcBef>
              <a:spcAft>
                <a:spcPts val="0"/>
              </a:spcAft>
              <a:buSzPts val="2800"/>
              <a:buChar char="–"/>
            </a:pPr>
            <a:r>
              <a:rPr lang="en-US"/>
              <a:t>AUIPC – Add Upper Immediate to PC</a:t>
            </a:r>
            <a:endParaRPr/>
          </a:p>
        </p:txBody>
      </p:sp>
      <p:sp>
        <p:nvSpPr>
          <p:cNvPr id="1108" name="Google Shape;1108;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22</a:t>
            </a:fld>
            <a:endParaRPr/>
          </a:p>
        </p:txBody>
      </p:sp>
      <p:grpSp>
        <p:nvGrpSpPr>
          <p:cNvPr id="1109" name="Google Shape;1109;p80"/>
          <p:cNvGrpSpPr/>
          <p:nvPr/>
        </p:nvGrpSpPr>
        <p:grpSpPr>
          <a:xfrm>
            <a:off x="351069" y="1615440"/>
            <a:ext cx="8349858" cy="822960"/>
            <a:chOff x="351069" y="-198120"/>
            <a:chExt cx="8349858" cy="822960"/>
          </a:xfrm>
        </p:grpSpPr>
        <p:grpSp>
          <p:nvGrpSpPr>
            <p:cNvPr id="1110" name="Google Shape;1110;p80"/>
            <p:cNvGrpSpPr/>
            <p:nvPr/>
          </p:nvGrpSpPr>
          <p:grpSpPr>
            <a:xfrm>
              <a:off x="621829" y="167640"/>
              <a:ext cx="7900452" cy="457200"/>
              <a:chOff x="457237" y="990600"/>
              <a:chExt cx="7900452" cy="457200"/>
            </a:xfrm>
          </p:grpSpPr>
          <p:sp>
            <p:nvSpPr>
              <p:cNvPr id="1111" name="Google Shape;1111;p80"/>
              <p:cNvSpPr/>
              <p:nvPr/>
            </p:nvSpPr>
            <p:spPr>
              <a:xfrm>
                <a:off x="457237" y="990600"/>
                <a:ext cx="5184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imm[31:12]</a:t>
                </a:r>
                <a:endParaRPr sz="2800">
                  <a:solidFill>
                    <a:schemeClr val="dk1"/>
                  </a:solidFill>
                  <a:latin typeface="Courier New"/>
                  <a:ea typeface="Courier New"/>
                  <a:cs typeface="Courier New"/>
                  <a:sym typeface="Courier New"/>
                </a:endParaRPr>
              </a:p>
            </p:txBody>
          </p:sp>
          <p:sp>
            <p:nvSpPr>
              <p:cNvPr id="1112" name="Google Shape;1112;p80"/>
              <p:cNvSpPr/>
              <p:nvPr/>
            </p:nvSpPr>
            <p:spPr>
              <a:xfrm>
                <a:off x="6876288" y="990600"/>
                <a:ext cx="14814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sp>
            <p:nvSpPr>
              <p:cNvPr id="1113" name="Google Shape;1113;p80"/>
              <p:cNvSpPr/>
              <p:nvPr/>
            </p:nvSpPr>
            <p:spPr>
              <a:xfrm>
                <a:off x="5641848" y="9906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grpSp>
        <p:sp>
          <p:nvSpPr>
            <p:cNvPr id="1114" name="Google Shape;1114;p80"/>
            <p:cNvSpPr txBox="1"/>
            <p:nvPr/>
          </p:nvSpPr>
          <p:spPr>
            <a:xfrm>
              <a:off x="351069" y="-19812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1115" name="Google Shape;1115;p80"/>
            <p:cNvSpPr txBox="1"/>
            <p:nvPr/>
          </p:nvSpPr>
          <p:spPr>
            <a:xfrm>
              <a:off x="8331927" y="-19812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1116" name="Google Shape;1116;p80"/>
          <p:cNvGrpSpPr/>
          <p:nvPr/>
        </p:nvGrpSpPr>
        <p:grpSpPr>
          <a:xfrm>
            <a:off x="621825" y="2438400"/>
            <a:ext cx="8242450" cy="1143000"/>
            <a:chOff x="457233" y="990600"/>
            <a:chExt cx="8242450" cy="1143000"/>
          </a:xfrm>
        </p:grpSpPr>
        <p:sp>
          <p:nvSpPr>
            <p:cNvPr id="1117" name="Google Shape;1117;p80"/>
            <p:cNvSpPr/>
            <p:nvPr/>
          </p:nvSpPr>
          <p:spPr>
            <a:xfrm>
              <a:off x="457233" y="990600"/>
              <a:ext cx="5184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20</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U-immediate[31:12]</a:t>
              </a:r>
              <a:endParaRPr sz="2800">
                <a:solidFill>
                  <a:schemeClr val="dk1"/>
                </a:solidFill>
                <a:latin typeface="Calibri"/>
                <a:ea typeface="Calibri"/>
                <a:cs typeface="Calibri"/>
                <a:sym typeface="Calibri"/>
              </a:endParaRPr>
            </a:p>
          </p:txBody>
        </p:sp>
        <p:sp>
          <p:nvSpPr>
            <p:cNvPr id="1118" name="Google Shape;1118;p80"/>
            <p:cNvSpPr/>
            <p:nvPr/>
          </p:nvSpPr>
          <p:spPr>
            <a:xfrm>
              <a:off x="6876283" y="990600"/>
              <a:ext cx="1823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7</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LUI/AUIPC</a:t>
              </a:r>
              <a:endParaRPr sz="2800">
                <a:solidFill>
                  <a:schemeClr val="dk1"/>
                </a:solidFill>
                <a:latin typeface="Calibri"/>
                <a:ea typeface="Calibri"/>
                <a:cs typeface="Calibri"/>
                <a:sym typeface="Calibri"/>
              </a:endParaRPr>
            </a:p>
          </p:txBody>
        </p:sp>
        <p:sp>
          <p:nvSpPr>
            <p:cNvPr id="1119" name="Google Shape;1119;p80"/>
            <p:cNvSpPr/>
            <p:nvPr/>
          </p:nvSpPr>
          <p:spPr>
            <a:xfrm>
              <a:off x="5641843" y="990600"/>
              <a:ext cx="1234500" cy="11430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5</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dest</a:t>
              </a:r>
              <a:endParaRPr sz="2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28385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81"/>
          <p:cNvSpPr txBox="1">
            <a:spLocks noGrp="1"/>
          </p:cNvSpPr>
          <p:nvPr>
            <p:ph type="body" idx="1"/>
          </p:nvPr>
        </p:nvSpPr>
        <p:spPr>
          <a:xfrm>
            <a:off x="457200" y="1167549"/>
            <a:ext cx="8229600" cy="5370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a:latin typeface="Courier New"/>
                <a:ea typeface="Courier New"/>
                <a:cs typeface="Courier New"/>
                <a:sym typeface="Courier New"/>
              </a:rPr>
              <a:t>lui</a:t>
            </a:r>
            <a:r>
              <a:rPr lang="en-US"/>
              <a:t> writes the upper 20 bits of the destination with the immediate value, and clears the lower 12 bits</a:t>
            </a:r>
            <a:endParaRPr/>
          </a:p>
          <a:p>
            <a:pPr marL="342900" marR="0" lvl="0" indent="-342900" algn="l" rtl="0">
              <a:lnSpc>
                <a:spcPct val="100000"/>
              </a:lnSpc>
              <a:spcBef>
                <a:spcPts val="0"/>
              </a:spcBef>
              <a:spcAft>
                <a:spcPts val="0"/>
              </a:spcAft>
              <a:buClr>
                <a:schemeClr val="dk1"/>
              </a:buClr>
              <a:buSzPts val="3200"/>
              <a:buFont typeface="Arial"/>
              <a:buChar char="•"/>
            </a:pPr>
            <a:r>
              <a:rPr lang="en-US"/>
              <a:t>Together with an </a:t>
            </a:r>
            <a:r>
              <a:rPr lang="en-US">
                <a:latin typeface="Courier New"/>
                <a:ea typeface="Courier New"/>
                <a:cs typeface="Courier New"/>
                <a:sym typeface="Courier New"/>
              </a:rPr>
              <a:t>addi</a:t>
            </a:r>
            <a:r>
              <a:rPr lang="en-US"/>
              <a:t> to set low 12 bits, can create any 32-bit value in a register using two instructions (</a:t>
            </a:r>
            <a:r>
              <a:rPr lang="en-US">
                <a:latin typeface="Courier New"/>
                <a:ea typeface="Courier New"/>
                <a:cs typeface="Courier New"/>
                <a:sym typeface="Courier New"/>
              </a:rPr>
              <a:t>lui</a:t>
            </a:r>
            <a:r>
              <a:rPr lang="en-US"/>
              <a:t>/</a:t>
            </a:r>
            <a:r>
              <a:rPr lang="en-US">
                <a:latin typeface="Courier New"/>
                <a:ea typeface="Courier New"/>
                <a:cs typeface="Courier New"/>
                <a:sym typeface="Courier New"/>
              </a:rPr>
              <a:t>addi</a:t>
            </a:r>
            <a:r>
              <a:rPr lang="en-US"/>
              <a:t>).</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sz="3000">
                <a:latin typeface="Courier New"/>
                <a:ea typeface="Courier New"/>
                <a:cs typeface="Courier New"/>
                <a:sym typeface="Courier New"/>
              </a:rPr>
              <a:t>lui x10, 0x87654</a:t>
            </a:r>
            <a:r>
              <a:rPr lang="en-US" sz="3000"/>
              <a:t>		    # x10 = 0x87654000</a:t>
            </a:r>
            <a:endParaRPr sz="3000"/>
          </a:p>
          <a:p>
            <a:pPr marL="0" marR="0" lvl="0" indent="0" algn="l" rtl="0">
              <a:lnSpc>
                <a:spcPct val="100000"/>
              </a:lnSpc>
              <a:spcBef>
                <a:spcPts val="0"/>
              </a:spcBef>
              <a:spcAft>
                <a:spcPts val="0"/>
              </a:spcAft>
              <a:buNone/>
            </a:pPr>
            <a:r>
              <a:rPr lang="en-US" sz="3000">
                <a:latin typeface="Courier New"/>
                <a:ea typeface="Courier New"/>
                <a:cs typeface="Courier New"/>
                <a:sym typeface="Courier New"/>
              </a:rPr>
              <a:t>addi x10, x10, 0x321</a:t>
            </a:r>
            <a:r>
              <a:rPr lang="en-US" sz="3000"/>
              <a:t>    # x10 = 0x87654321</a:t>
            </a:r>
            <a:endParaRPr sz="3000"/>
          </a:p>
        </p:txBody>
      </p:sp>
      <p:sp>
        <p:nvSpPr>
          <p:cNvPr id="1125" name="Google Shape;1125;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ourier New"/>
              <a:buNone/>
            </a:pPr>
            <a:r>
              <a:rPr lang="en-US"/>
              <a:t>LUI to create long immediates</a:t>
            </a:r>
            <a:endParaRPr sz="4400" b="0" i="0" u="none" strike="noStrike" cap="none">
              <a:solidFill>
                <a:schemeClr val="accent1"/>
              </a:solidFill>
              <a:latin typeface="Calibri"/>
              <a:ea typeface="Calibri"/>
              <a:cs typeface="Calibri"/>
              <a:sym typeface="Calibri"/>
            </a:endParaRPr>
          </a:p>
        </p:txBody>
      </p:sp>
      <p:sp>
        <p:nvSpPr>
          <p:cNvPr id="1126" name="Google Shape;1126;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23</a:t>
            </a:fld>
            <a:endParaRPr sz="1200">
              <a:solidFill>
                <a:srgbClr val="888888"/>
              </a:solidFill>
              <a:latin typeface="Calibri"/>
              <a:ea typeface="Calibri"/>
              <a:cs typeface="Calibri"/>
              <a:sym typeface="Calibri"/>
            </a:endParaRPr>
          </a:p>
        </p:txBody>
      </p:sp>
      <p:sp>
        <p:nvSpPr>
          <p:cNvPr id="1127" name="Google Shape;1127;p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128" name="Google Shape;1128;p8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819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9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latin typeface="Courier New"/>
                <a:ea typeface="Courier New"/>
                <a:cs typeface="Courier New"/>
                <a:sym typeface="Courier New"/>
              </a:rPr>
              <a:t>jalr</a:t>
            </a:r>
            <a:endParaRPr dirty="0">
              <a:latin typeface="Courier New"/>
              <a:ea typeface="Courier New"/>
              <a:cs typeface="Courier New"/>
              <a:sym typeface="Courier New"/>
            </a:endParaRPr>
          </a:p>
        </p:txBody>
      </p:sp>
      <p:sp>
        <p:nvSpPr>
          <p:cNvPr id="1242" name="Google Shape;1242;p90"/>
          <p:cNvSpPr txBox="1">
            <a:spLocks noGrp="1"/>
          </p:cNvSpPr>
          <p:nvPr>
            <p:ph type="body" idx="1"/>
          </p:nvPr>
        </p:nvSpPr>
        <p:spPr>
          <a:xfrm>
            <a:off x="457200" y="2806850"/>
            <a:ext cx="8229600" cy="36396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 ret and jr psuedo-instructions</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ret = jr ra = jalr x0, ra, 0</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 Call function at any 32-bit absolute address</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lui x1, &lt;hi 20 bits&gt;</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jalr ra, x1, &lt;lo 12 bits&gt;</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 Jump PC-relative with 32-bit offset</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auipc x1, &lt;hi 20 bits&gt;</a:t>
            </a:r>
            <a:endParaRPr sz="2000" b="1">
              <a:latin typeface="Courier New"/>
              <a:ea typeface="Courier New"/>
              <a:cs typeface="Courier New"/>
              <a:sym typeface="Courier New"/>
            </a:endParaRPr>
          </a:p>
          <a:p>
            <a:pPr marL="0" lvl="0" indent="0" algn="l" rtl="0">
              <a:lnSpc>
                <a:spcPct val="115000"/>
              </a:lnSpc>
              <a:spcBef>
                <a:spcPts val="500"/>
              </a:spcBef>
              <a:spcAft>
                <a:spcPts val="0"/>
              </a:spcAft>
              <a:buNone/>
            </a:pPr>
            <a:r>
              <a:rPr lang="en-US" sz="2000" b="1">
                <a:latin typeface="Courier New"/>
                <a:ea typeface="Courier New"/>
                <a:cs typeface="Courier New"/>
                <a:sym typeface="Courier New"/>
              </a:rPr>
              <a:t>jalr x0, x1, &lt;lo 12 bits&gt;</a:t>
            </a:r>
            <a:endParaRPr>
              <a:latin typeface="Courier New"/>
              <a:ea typeface="Courier New"/>
              <a:cs typeface="Courier New"/>
              <a:sym typeface="Courier New"/>
            </a:endParaRPr>
          </a:p>
        </p:txBody>
      </p:sp>
      <p:sp>
        <p:nvSpPr>
          <p:cNvPr id="1243" name="Google Shape;1243;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24</a:t>
            </a:fld>
            <a:endParaRPr/>
          </a:p>
        </p:txBody>
      </p:sp>
      <p:grpSp>
        <p:nvGrpSpPr>
          <p:cNvPr id="1244" name="Google Shape;1244;p90"/>
          <p:cNvGrpSpPr/>
          <p:nvPr/>
        </p:nvGrpSpPr>
        <p:grpSpPr>
          <a:xfrm>
            <a:off x="393192" y="1097280"/>
            <a:ext cx="8349858" cy="822970"/>
            <a:chOff x="351069" y="2468880"/>
            <a:chExt cx="8349858" cy="822970"/>
          </a:xfrm>
        </p:grpSpPr>
        <p:grpSp>
          <p:nvGrpSpPr>
            <p:cNvPr id="1245" name="Google Shape;1245;p90"/>
            <p:cNvGrpSpPr/>
            <p:nvPr/>
          </p:nvGrpSpPr>
          <p:grpSpPr>
            <a:xfrm>
              <a:off x="621801" y="2834640"/>
              <a:ext cx="7900551" cy="457210"/>
              <a:chOff x="621801" y="2834640"/>
              <a:chExt cx="7900551" cy="457210"/>
            </a:xfrm>
          </p:grpSpPr>
          <p:sp>
            <p:nvSpPr>
              <p:cNvPr id="1246" name="Google Shape;1246;p90"/>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1247" name="Google Shape;1247;p90"/>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1248" name="Google Shape;1248;p90"/>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1249" name="Google Shape;1249;p90"/>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1250" name="Google Shape;1250;p90"/>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1251" name="Google Shape;1251;p90"/>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1252" name="Google Shape;1252;p90"/>
          <p:cNvSpPr/>
          <p:nvPr/>
        </p:nvSpPr>
        <p:spPr>
          <a:xfrm>
            <a:off x="3660958" y="14630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grpSp>
        <p:nvGrpSpPr>
          <p:cNvPr id="1253" name="Google Shape;1253;p90"/>
          <p:cNvGrpSpPr/>
          <p:nvPr/>
        </p:nvGrpSpPr>
        <p:grpSpPr>
          <a:xfrm>
            <a:off x="663924" y="1920240"/>
            <a:ext cx="7900551" cy="457210"/>
            <a:chOff x="621801" y="2834640"/>
            <a:chExt cx="7900551" cy="457210"/>
          </a:xfrm>
        </p:grpSpPr>
        <p:sp>
          <p:nvSpPr>
            <p:cNvPr id="1254" name="Google Shape;1254;p90"/>
            <p:cNvSpPr/>
            <p:nvPr/>
          </p:nvSpPr>
          <p:spPr>
            <a:xfrm>
              <a:off x="621801" y="2834650"/>
              <a:ext cx="29970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offset</a:t>
              </a:r>
              <a:endParaRPr sz="2800">
                <a:solidFill>
                  <a:schemeClr val="dk1"/>
                </a:solidFill>
                <a:latin typeface="Courier New"/>
                <a:ea typeface="Courier New"/>
                <a:cs typeface="Courier New"/>
                <a:sym typeface="Courier New"/>
              </a:endParaRPr>
            </a:p>
          </p:txBody>
        </p:sp>
        <p:sp>
          <p:nvSpPr>
            <p:cNvPr id="1255" name="Google Shape;1255;p90"/>
            <p:cNvSpPr/>
            <p:nvPr/>
          </p:nvSpPr>
          <p:spPr>
            <a:xfrm>
              <a:off x="4854250" y="2834650"/>
              <a:ext cx="8007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a:solidFill>
                    <a:schemeClr val="dk1"/>
                  </a:solidFill>
                  <a:latin typeface="Courier New"/>
                  <a:ea typeface="Courier New"/>
                  <a:cs typeface="Courier New"/>
                  <a:sym typeface="Courier New"/>
                </a:rPr>
                <a:t>0</a:t>
              </a:r>
              <a:endParaRPr sz="1600">
                <a:solidFill>
                  <a:schemeClr val="dk1"/>
                </a:solidFill>
                <a:latin typeface="Courier New"/>
                <a:ea typeface="Courier New"/>
                <a:cs typeface="Courier New"/>
                <a:sym typeface="Courier New"/>
              </a:endParaRPr>
            </a:p>
          </p:txBody>
        </p:sp>
        <p:sp>
          <p:nvSpPr>
            <p:cNvPr id="1256" name="Google Shape;1256;p90"/>
            <p:cNvSpPr/>
            <p:nvPr/>
          </p:nvSpPr>
          <p:spPr>
            <a:xfrm>
              <a:off x="5654960" y="283464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dest</a:t>
              </a:r>
              <a:endParaRPr sz="2800">
                <a:solidFill>
                  <a:schemeClr val="dk1"/>
                </a:solidFill>
                <a:latin typeface="Courier New"/>
                <a:ea typeface="Courier New"/>
                <a:cs typeface="Courier New"/>
                <a:sym typeface="Courier New"/>
              </a:endParaRPr>
            </a:p>
          </p:txBody>
        </p:sp>
        <p:sp>
          <p:nvSpPr>
            <p:cNvPr id="1257" name="Google Shape;1257;p90"/>
            <p:cNvSpPr/>
            <p:nvPr/>
          </p:nvSpPr>
          <p:spPr>
            <a:xfrm>
              <a:off x="6889452" y="2834650"/>
              <a:ext cx="16329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JALR</a:t>
              </a:r>
              <a:endParaRPr sz="2800">
                <a:solidFill>
                  <a:schemeClr val="dk1"/>
                </a:solidFill>
                <a:latin typeface="Courier New"/>
                <a:ea typeface="Courier New"/>
                <a:cs typeface="Courier New"/>
                <a:sym typeface="Courier New"/>
              </a:endParaRPr>
            </a:p>
          </p:txBody>
        </p:sp>
      </p:grpSp>
      <p:sp>
        <p:nvSpPr>
          <p:cNvPr id="1258" name="Google Shape;1258;p90"/>
          <p:cNvSpPr/>
          <p:nvPr/>
        </p:nvSpPr>
        <p:spPr>
          <a:xfrm>
            <a:off x="3660958" y="192024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base</a:t>
            </a:r>
            <a:endParaRPr sz="2800">
              <a:solidFill>
                <a:schemeClr val="dk1"/>
              </a:solidFill>
              <a:latin typeface="Courier New"/>
              <a:ea typeface="Courier New"/>
              <a:cs typeface="Courier New"/>
              <a:sym typeface="Courier New"/>
            </a:endParaRPr>
          </a:p>
        </p:txBody>
      </p:sp>
    </p:spTree>
    <p:extLst>
      <p:ext uri="{BB962C8B-B14F-4D97-AF65-F5344CB8AC3E}">
        <p14:creationId xmlns:p14="http://schemas.microsoft.com/office/powerpoint/2010/main" val="1069128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92"/>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Summary of RISC-V Instruction Formats</a:t>
            </a:r>
            <a:endParaRPr/>
          </a:p>
        </p:txBody>
      </p:sp>
      <p:sp>
        <p:nvSpPr>
          <p:cNvPr id="1289" name="Google Shape;1289;p92"/>
          <p:cNvSpPr txBox="1">
            <a:spLocks noGrp="1"/>
          </p:cNvSpPr>
          <p:nvPr>
            <p:ph type="body" idx="1"/>
          </p:nvPr>
        </p:nvSpPr>
        <p:spPr>
          <a:xfrm>
            <a:off x="457200" y="1600199"/>
            <a:ext cx="8229600" cy="48462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sp>
        <p:nvSpPr>
          <p:cNvPr id="1290" name="Google Shape;1290;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25</a:t>
            </a:fld>
            <a:endParaRPr/>
          </a:p>
        </p:txBody>
      </p:sp>
      <p:pic>
        <p:nvPicPr>
          <p:cNvPr id="1291" name="Google Shape;1291;p92"/>
          <p:cNvPicPr preferRelativeResize="0"/>
          <p:nvPr/>
        </p:nvPicPr>
        <p:blipFill>
          <a:blip r:embed="rId3">
            <a:alphaModFix/>
          </a:blip>
          <a:stretch>
            <a:fillRect/>
          </a:stretch>
        </p:blipFill>
        <p:spPr>
          <a:xfrm>
            <a:off x="0" y="2074428"/>
            <a:ext cx="9144000" cy="3013944"/>
          </a:xfrm>
          <a:prstGeom prst="rect">
            <a:avLst/>
          </a:prstGeom>
          <a:noFill/>
          <a:ln>
            <a:noFill/>
          </a:ln>
        </p:spPr>
      </p:pic>
    </p:spTree>
    <p:extLst>
      <p:ext uri="{BB962C8B-B14F-4D97-AF65-F5344CB8AC3E}">
        <p14:creationId xmlns:p14="http://schemas.microsoft.com/office/powerpoint/2010/main" val="3406262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solidFill>
                  <a:srgbClr val="FF0000"/>
                </a:solidFill>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solidFill>
                <a:srgbClr val="000000"/>
              </a:solidFill>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26</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5385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a:xfrm>
            <a:off x="91440" y="1260514"/>
            <a:ext cx="9663545" cy="4848058"/>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accent1"/>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Caller </a:t>
            </a:r>
            <a:r>
              <a:rPr lang="en-GB" sz="3000" dirty="0">
                <a:solidFill>
                  <a:schemeClr val="accent1"/>
                </a:solidFill>
                <a:sym typeface="Wingdings"/>
              </a:rPr>
              <a:t> </a:t>
            </a:r>
            <a:r>
              <a:rPr lang="en-GB" sz="3000" dirty="0">
                <a:solidFill>
                  <a:schemeClr val="accent1"/>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Routine </a:t>
            </a:r>
            <a:r>
              <a:rPr lang="en-GB" sz="3000" dirty="0">
                <a:solidFill>
                  <a:schemeClr val="accent1"/>
                </a:solidFill>
                <a:sym typeface="Wingdings"/>
              </a:rPr>
              <a:t> </a:t>
            </a:r>
            <a:r>
              <a:rPr lang="en-GB" sz="3000" dirty="0">
                <a:solidFill>
                  <a:schemeClr val="accent1"/>
                </a:solidFill>
              </a:rPr>
              <a:t>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tx2"/>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fixed length, variable 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Get return value back to the 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tx2"/>
                </a:solidFill>
              </a:rPr>
              <a:t>Manage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Prevent routines from clobbering each others’ data</a:t>
            </a:r>
          </a:p>
        </p:txBody>
      </p:sp>
      <p:sp>
        <p:nvSpPr>
          <p:cNvPr id="5" name="Rectangle 1"/>
          <p:cNvSpPr>
            <a:spLocks noGrp="1" noChangeArrowheads="1"/>
          </p:cNvSpPr>
          <p:nvPr>
            <p:ph type="title"/>
          </p:nvPr>
        </p:nvSpPr>
        <p:spPr>
          <a:xfrm>
            <a:off x="91440" y="217570"/>
            <a:ext cx="896112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solidFill>
                  <a:schemeClr val="tx2"/>
                </a:solidFill>
              </a:rPr>
              <a:t>Calling Convention for Procedure Calls</a:t>
            </a:r>
          </a:p>
        </p:txBody>
      </p:sp>
      <p:sp>
        <p:nvSpPr>
          <p:cNvPr id="3" name="Slide Number Placeholder 2"/>
          <p:cNvSpPr>
            <a:spLocks noGrp="1"/>
          </p:cNvSpPr>
          <p:nvPr>
            <p:ph type="sldNum" sz="quarter" idx="10"/>
          </p:nvPr>
        </p:nvSpPr>
        <p:spPr/>
        <p:txBody>
          <a:bodyPr/>
          <a:lstStyle/>
          <a:p>
            <a:fld id="{DAD0A56F-BD0F-4BDF-9912-D1E89E9626C0}" type="slidenum">
              <a:rPr lang="en-US" smtClean="0"/>
              <a:t>27</a:t>
            </a:fld>
            <a:endParaRPr lang="en-US"/>
          </a:p>
        </p:txBody>
      </p:sp>
      <p:pic>
        <p:nvPicPr>
          <p:cNvPr id="7" name="Google Shape;231;p31">
            <a:extLst>
              <a:ext uri="{FF2B5EF4-FFF2-40B4-BE49-F238E27FC236}">
                <a16:creationId xmlns:a16="http://schemas.microsoft.com/office/drawing/2014/main" id="{3366063B-6D1B-E14A-81C1-DB38ECC5D7CB}"/>
              </a:ext>
            </a:extLst>
          </p:cNvPr>
          <p:cNvPicPr preferRelativeResize="0"/>
          <p:nvPr/>
        </p:nvPicPr>
        <p:blipFill>
          <a:blip r:embed="rId2">
            <a:alphaModFix/>
          </a:blip>
          <a:stretch>
            <a:fillRect/>
          </a:stretch>
        </p:blipFill>
        <p:spPr>
          <a:xfrm>
            <a:off x="6818987" y="749428"/>
            <a:ext cx="2325013" cy="2299678"/>
          </a:xfrm>
          <a:prstGeom prst="flowChartDecision">
            <a:avLst/>
          </a:prstGeom>
          <a:noFill/>
          <a:ln>
            <a:noFill/>
          </a:ln>
        </p:spPr>
      </p:pic>
    </p:spTree>
    <p:extLst>
      <p:ext uri="{BB962C8B-B14F-4D97-AF65-F5344CB8AC3E}">
        <p14:creationId xmlns:p14="http://schemas.microsoft.com/office/powerpoint/2010/main" val="21946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ppt_w</p:attrName>
                                        </p:attrNameLst>
                                      </p:cBhvr>
                                      <p:tavLst>
                                        <p:tav tm="0">
                                          <p:val>
                                            <p:strVal val="0"/>
                                          </p:val>
                                        </p:tav>
                                        <p:tav tm="100000">
                                          <p:val>
                                            <p:strVal val="#ppt_w"/>
                                          </p:val>
                                        </p:tav>
                                      </p:tavLst>
                                    </p:anim>
                                    <p:anim calcmode="lin" valueType="num">
                                      <p:cBhvr additive="base">
                                        <p:cTn id="8" dur="1000"/>
                                        <p:tgtEl>
                                          <p:spTgt spid="7"/>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txBox="1">
            <a:spLocks noGrp="1"/>
          </p:cNvSpPr>
          <p:nvPr>
            <p:ph type="title"/>
          </p:nvPr>
        </p:nvSpPr>
        <p:spPr>
          <a:xfrm>
            <a:off x="457200" y="1984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Six Steps of Calling a Function</a:t>
            </a:r>
            <a:endParaRPr sz="4400" b="0" i="0" u="none" strike="noStrike" cap="none">
              <a:solidFill>
                <a:schemeClr val="accent1"/>
              </a:solidFill>
              <a:latin typeface="Calibri"/>
              <a:ea typeface="Calibri"/>
              <a:cs typeface="Calibri"/>
              <a:sym typeface="Calibri"/>
            </a:endParaRPr>
          </a:p>
        </p:txBody>
      </p:sp>
      <p:sp>
        <p:nvSpPr>
          <p:cNvPr id="493" name="Google Shape;493;p52"/>
          <p:cNvSpPr txBox="1">
            <a:spLocks noGrp="1"/>
          </p:cNvSpPr>
          <p:nvPr>
            <p:ph type="body" idx="1"/>
          </p:nvPr>
        </p:nvSpPr>
        <p:spPr>
          <a:xfrm>
            <a:off x="457200" y="1295400"/>
            <a:ext cx="8229600" cy="47838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Put </a:t>
            </a:r>
            <a:r>
              <a:rPr lang="en-US" sz="3200" b="0" i="1" u="none" strike="noStrike" cap="none">
                <a:solidFill>
                  <a:schemeClr val="dk1"/>
                </a:solidFill>
                <a:latin typeface="Calibri"/>
                <a:ea typeface="Calibri"/>
                <a:cs typeface="Calibri"/>
                <a:sym typeface="Calibri"/>
              </a:rPr>
              <a:t>arguments</a:t>
            </a:r>
            <a:r>
              <a:rPr lang="en-US" sz="3200" b="0" i="0" u="none" strike="noStrike" cap="none">
                <a:solidFill>
                  <a:schemeClr val="dk1"/>
                </a:solidFill>
                <a:latin typeface="Calibri"/>
                <a:ea typeface="Calibri"/>
                <a:cs typeface="Calibri"/>
                <a:sym typeface="Calibri"/>
              </a:rPr>
              <a:t> in a place where the function can access them</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Transfer control to the function</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will acquire any (local) storage resources it needs</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performs its desired task</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puts </a:t>
            </a:r>
            <a:r>
              <a:rPr lang="en-US" sz="3200" b="0" i="1" u="none" strike="noStrike" cap="none">
                <a:solidFill>
                  <a:schemeClr val="dk1"/>
                </a:solidFill>
                <a:latin typeface="Calibri"/>
                <a:ea typeface="Calibri"/>
                <a:cs typeface="Calibri"/>
                <a:sym typeface="Calibri"/>
              </a:rPr>
              <a:t>return value</a:t>
            </a:r>
            <a:r>
              <a:rPr lang="en-US" sz="3200" b="0" i="0" u="none" strike="noStrike" cap="none">
                <a:solidFill>
                  <a:schemeClr val="dk1"/>
                </a:solidFill>
                <a:latin typeface="Calibri"/>
                <a:ea typeface="Calibri"/>
                <a:cs typeface="Calibri"/>
                <a:sym typeface="Calibri"/>
              </a:rPr>
              <a:t> in an accessible place and “cleans up”</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Control is returned to you</a:t>
            </a:r>
            <a:endParaRPr/>
          </a:p>
        </p:txBody>
      </p:sp>
      <p:sp>
        <p:nvSpPr>
          <p:cNvPr id="494" name="Google Shape;494;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28</a:t>
            </a:fld>
            <a:endParaRPr sz="1200">
              <a:solidFill>
                <a:srgbClr val="888888"/>
              </a:solidFill>
              <a:latin typeface="Calibri"/>
              <a:ea typeface="Calibri"/>
              <a:cs typeface="Calibri"/>
              <a:sym typeface="Calibri"/>
            </a:endParaRPr>
          </a:p>
        </p:txBody>
      </p:sp>
      <p:sp>
        <p:nvSpPr>
          <p:cNvPr id="495" name="Google Shape;495;p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496" name="Google Shape;496;p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2819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29</a:t>
            </a:fld>
            <a:endParaRPr lang="en-US"/>
          </a:p>
        </p:txBody>
      </p:sp>
      <p:sp>
        <p:nvSpPr>
          <p:cNvPr id="5"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Jumps are not enough</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j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after1:</a:t>
            </a:r>
          </a:p>
          <a:p>
            <a:r>
              <a:rPr lang="en-US" sz="2400" dirty="0">
                <a:solidFill>
                  <a:schemeClr val="tx2"/>
                </a:solidFill>
                <a:latin typeface="Source Sans Pro" panose="020B0503030403020204"/>
              </a:rPr>
              <a:t>           add </a:t>
            </a:r>
            <a:r>
              <a:rPr lang="en-US" dirty="0">
                <a:solidFill>
                  <a:schemeClr val="tx2"/>
                </a:solidFill>
                <a:latin typeface="Source Sans Pro" panose="020B0503030403020204"/>
              </a:rPr>
              <a:t>x</a:t>
            </a:r>
            <a:r>
              <a:rPr lang="en-US" sz="2400" dirty="0">
                <a:solidFill>
                  <a:schemeClr val="tx2"/>
                </a:solidFill>
                <a:latin typeface="Source Sans Pro" panose="020B0503030403020204"/>
              </a:rPr>
              <a:t>1,x2,x3</a:t>
            </a: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j after1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to the </a:t>
            </a:r>
            <a:r>
              <a:rPr lang="en-GB" sz="2400" dirty="0" err="1">
                <a:solidFill>
                  <a:schemeClr val="tx2"/>
                </a:solidFill>
                <a:latin typeface="Source Sans Pro" panose="020B0503030403020204"/>
              </a:rPr>
              <a:t>callee</a:t>
            </a:r>
            <a:endParaRPr lang="en-GB" sz="2400" dirty="0">
              <a:solidFill>
                <a:schemeClr val="tx2"/>
              </a:solidFill>
              <a:latin typeface="Source Sans Pro" panose="020B0503030403020204"/>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a:solidFill>
                <a:schemeClr val="tx2"/>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grpSp>
        <p:nvGrpSpPr>
          <p:cNvPr id="2" name="Group 1"/>
          <p:cNvGrpSpPr/>
          <p:nvPr/>
        </p:nvGrpSpPr>
        <p:grpSpPr>
          <a:xfrm>
            <a:off x="1479515" y="2388934"/>
            <a:ext cx="4338009" cy="1446867"/>
            <a:chOff x="1479515" y="2388934"/>
            <a:chExt cx="4338009" cy="1446867"/>
          </a:xfrm>
        </p:grpSpPr>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grpSp>
    </p:spTree>
    <p:extLst>
      <p:ext uri="{BB962C8B-B14F-4D97-AF65-F5344CB8AC3E}">
        <p14:creationId xmlns:p14="http://schemas.microsoft.com/office/powerpoint/2010/main" val="19756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11E25C-A99A-734D-B148-2D49CCFC012D}"/>
              </a:ext>
            </a:extLst>
          </p:cNvPr>
          <p:cNvSpPr>
            <a:spLocks noGrp="1"/>
          </p:cNvSpPr>
          <p:nvPr>
            <p:ph type="sldNum" sz="quarter" idx="10"/>
          </p:nvPr>
        </p:nvSpPr>
        <p:spPr/>
        <p:txBody>
          <a:bodyPr/>
          <a:lstStyle/>
          <a:p>
            <a:fld id="{2D011864-6A66-40DB-AE45-3F49E206A411}" type="slidenum">
              <a:rPr lang="en-US" smtClean="0"/>
              <a:t>3</a:t>
            </a:fld>
            <a:endParaRPr lang="en-US"/>
          </a:p>
        </p:txBody>
      </p:sp>
      <p:sp>
        <p:nvSpPr>
          <p:cNvPr id="5" name="Rectangle 4">
            <a:extLst>
              <a:ext uri="{FF2B5EF4-FFF2-40B4-BE49-F238E27FC236}">
                <a16:creationId xmlns:a16="http://schemas.microsoft.com/office/drawing/2014/main" id="{9F3EEB37-ACB3-034E-A052-4987C2886D5B}"/>
              </a:ext>
            </a:extLst>
          </p:cNvPr>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a:extLst>
              <a:ext uri="{FF2B5EF4-FFF2-40B4-BE49-F238E27FC236}">
                <a16:creationId xmlns:a16="http://schemas.microsoft.com/office/drawing/2014/main" id="{4E9C3B9B-CCB5-0049-905E-AE03FC28DBC1}"/>
              </a:ext>
            </a:extLst>
          </p:cNvPr>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8" name="Rectangle 7">
            <a:extLst>
              <a:ext uri="{FF2B5EF4-FFF2-40B4-BE49-F238E27FC236}">
                <a16:creationId xmlns:a16="http://schemas.microsoft.com/office/drawing/2014/main" id="{2C0A526B-E367-FA48-A0EE-3BABA72DB77B}"/>
              </a:ext>
            </a:extLst>
          </p:cNvPr>
          <p:cNvSpPr>
            <a:spLocks noChangeArrowheads="1"/>
          </p:cNvSpPr>
          <p:nvPr>
            <p:custDataLst>
              <p:tags r:id="rId3"/>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a:extLst>
              <a:ext uri="{FF2B5EF4-FFF2-40B4-BE49-F238E27FC236}">
                <a16:creationId xmlns:a16="http://schemas.microsoft.com/office/drawing/2014/main" id="{3158ABE0-1690-B44E-81F9-FF9EE33CD5C3}"/>
              </a:ext>
            </a:extLst>
          </p:cNvPr>
          <p:cNvSpPr>
            <a:spLocks noChangeArrowheads="1"/>
          </p:cNvSpPr>
          <p:nvPr>
            <p:custDataLst>
              <p:tags r:id="rId4"/>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cxnSp>
        <p:nvCxnSpPr>
          <p:cNvPr id="11" name="Straight Arrow Connector 10">
            <a:extLst>
              <a:ext uri="{FF2B5EF4-FFF2-40B4-BE49-F238E27FC236}">
                <a16:creationId xmlns:a16="http://schemas.microsoft.com/office/drawing/2014/main" id="{0E76F0B0-51D8-A742-9317-D800FE6D7893}"/>
              </a:ext>
            </a:extLst>
          </p:cNvPr>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664EA8C-FA27-DA4D-885F-5E08D898AD18}"/>
              </a:ext>
            </a:extLst>
          </p:cNvPr>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6E027E4-DB64-F548-BEBF-DC16CC165019}"/>
              </a:ext>
            </a:extLst>
          </p:cNvPr>
          <p:cNvSpPr txBox="1"/>
          <p:nvPr/>
        </p:nvSpPr>
        <p:spPr>
          <a:xfrm>
            <a:off x="7315200" y="5100935"/>
            <a:ext cx="869149" cy="461665"/>
          </a:xfrm>
          <a:prstGeom prst="rect">
            <a:avLst/>
          </a:prstGeom>
          <a:noFill/>
          <a:ln>
            <a:noFill/>
          </a:ln>
        </p:spPr>
        <p:txBody>
          <a:bodyPr wrap="none" rtlCol="0">
            <a:spAutoFit/>
          </a:bodyPr>
          <a:lstStyle/>
          <a:p>
            <a:r>
              <a:rPr lang="en-US" sz="2400" dirty="0">
                <a:solidFill>
                  <a:schemeClr val="accent1"/>
                </a:solidFill>
                <a:latin typeface="Source Sans Pro" panose="020B0503030403020204"/>
              </a:rPr>
              <a:t>.data</a:t>
            </a:r>
          </a:p>
        </p:txBody>
      </p:sp>
      <p:sp>
        <p:nvSpPr>
          <p:cNvPr id="14" name="TextBox 13">
            <a:extLst>
              <a:ext uri="{FF2B5EF4-FFF2-40B4-BE49-F238E27FC236}">
                <a16:creationId xmlns:a16="http://schemas.microsoft.com/office/drawing/2014/main" id="{2EC0A268-02E5-E84B-9915-5E86001C6C2B}"/>
              </a:ext>
            </a:extLst>
          </p:cNvPr>
          <p:cNvSpPr txBox="1"/>
          <p:nvPr/>
        </p:nvSpPr>
        <p:spPr>
          <a:xfrm>
            <a:off x="7339010" y="5791200"/>
            <a:ext cx="764953" cy="461665"/>
          </a:xfrm>
          <a:prstGeom prst="rect">
            <a:avLst/>
          </a:prstGeom>
          <a:noFill/>
          <a:ln>
            <a:noFill/>
          </a:ln>
        </p:spPr>
        <p:txBody>
          <a:bodyPr wrap="none" rtlCol="0">
            <a:spAutoFit/>
          </a:bodyPr>
          <a:lstStyle/>
          <a:p>
            <a:r>
              <a:rPr lang="en-US" sz="2400" dirty="0">
                <a:solidFill>
                  <a:schemeClr val="accent1"/>
                </a:solidFill>
                <a:latin typeface="Source Sans Pro" panose="020B0503030403020204"/>
              </a:rPr>
              <a:t>.text</a:t>
            </a:r>
          </a:p>
        </p:txBody>
      </p:sp>
      <p:cxnSp>
        <p:nvCxnSpPr>
          <p:cNvPr id="15" name="Straight Arrow Connector 14">
            <a:extLst>
              <a:ext uri="{FF2B5EF4-FFF2-40B4-BE49-F238E27FC236}">
                <a16:creationId xmlns:a16="http://schemas.microsoft.com/office/drawing/2014/main" id="{E48CEB4C-F218-5F43-A803-EB7777BCE701}"/>
              </a:ext>
            </a:extLst>
          </p:cNvPr>
          <p:cNvCxnSpPr>
            <a:stCxn id="14" idx="1"/>
          </p:cNvCxnSpPr>
          <p:nvPr/>
        </p:nvCxnSpPr>
        <p:spPr>
          <a:xfrm flipH="1" flipV="1">
            <a:off x="6324600" y="6019801"/>
            <a:ext cx="1014410" cy="223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8C0A0EE-D05B-F24F-B407-5084532C5839}"/>
              </a:ext>
            </a:extLst>
          </p:cNvPr>
          <p:cNvCxnSpPr>
            <a:stCxn id="13" idx="1"/>
          </p:cNvCxnSpPr>
          <p:nvPr/>
        </p:nvCxnSpPr>
        <p:spPr>
          <a:xfrm flipH="1">
            <a:off x="6324600" y="5331768"/>
            <a:ext cx="990600" cy="223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17CFE31-8F8C-9F41-8AA1-89A0935F3F5F}"/>
              </a:ext>
            </a:extLst>
          </p:cNvPr>
          <p:cNvSpPr txBox="1"/>
          <p:nvPr>
            <p:custDataLst>
              <p:tags r:id="rId5"/>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8" name="TextBox 17">
            <a:extLst>
              <a:ext uri="{FF2B5EF4-FFF2-40B4-BE49-F238E27FC236}">
                <a16:creationId xmlns:a16="http://schemas.microsoft.com/office/drawing/2014/main" id="{CD6F96E0-7045-7446-85A1-6DC0FC41A553}"/>
              </a:ext>
            </a:extLst>
          </p:cNvPr>
          <p:cNvSpPr txBox="1"/>
          <p:nvPr>
            <p:custDataLst>
              <p:tags r:id="rId6"/>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19" name="TextBox 18">
            <a:extLst>
              <a:ext uri="{FF2B5EF4-FFF2-40B4-BE49-F238E27FC236}">
                <a16:creationId xmlns:a16="http://schemas.microsoft.com/office/drawing/2014/main" id="{408984E2-B895-8144-AC74-34B275601D65}"/>
              </a:ext>
            </a:extLst>
          </p:cNvPr>
          <p:cNvSpPr txBox="1"/>
          <p:nvPr>
            <p:custDataLst>
              <p:tags r:id="rId7"/>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0" name="TextBox 19">
            <a:extLst>
              <a:ext uri="{FF2B5EF4-FFF2-40B4-BE49-F238E27FC236}">
                <a16:creationId xmlns:a16="http://schemas.microsoft.com/office/drawing/2014/main" id="{A5D3B673-D922-2748-8D70-4597EE8AE3C0}"/>
              </a:ext>
            </a:extLst>
          </p:cNvPr>
          <p:cNvSpPr txBox="1"/>
          <p:nvPr>
            <p:custDataLst>
              <p:tags r:id="rId8"/>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1" name="TextBox 20">
            <a:extLst>
              <a:ext uri="{FF2B5EF4-FFF2-40B4-BE49-F238E27FC236}">
                <a16:creationId xmlns:a16="http://schemas.microsoft.com/office/drawing/2014/main" id="{B9339432-99A5-7642-881A-91A473DAAE60}"/>
              </a:ext>
            </a:extLst>
          </p:cNvPr>
          <p:cNvSpPr txBox="1"/>
          <p:nvPr>
            <p:custDataLst>
              <p:tags r:id="rId9"/>
            </p:custDataLst>
          </p:nvPr>
        </p:nvSpPr>
        <p:spPr>
          <a:xfrm>
            <a:off x="663040" y="5235522"/>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Rectangle 7">
            <a:extLst>
              <a:ext uri="{FF2B5EF4-FFF2-40B4-BE49-F238E27FC236}">
                <a16:creationId xmlns:a16="http://schemas.microsoft.com/office/drawing/2014/main" id="{D269FF96-28B6-BD47-AF71-F2345D66119B}"/>
              </a:ext>
            </a:extLst>
          </p:cNvPr>
          <p:cNvSpPr>
            <a:spLocks noChangeArrowheads="1"/>
          </p:cNvSpPr>
          <p:nvPr>
            <p:custDataLst>
              <p:tags r:id="rId10"/>
            </p:custDataLst>
          </p:nvPr>
        </p:nvSpPr>
        <p:spPr bwMode="auto">
          <a:xfrm>
            <a:off x="2819400" y="5562600"/>
            <a:ext cx="3505200" cy="1276292"/>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4" name="Rectangle 7">
            <a:extLst>
              <a:ext uri="{FF2B5EF4-FFF2-40B4-BE49-F238E27FC236}">
                <a16:creationId xmlns:a16="http://schemas.microsoft.com/office/drawing/2014/main" id="{0E19933A-93A0-E944-85DE-EED077EE5598}"/>
              </a:ext>
            </a:extLst>
          </p:cNvPr>
          <p:cNvSpPr>
            <a:spLocks noChangeArrowheads="1"/>
          </p:cNvSpPr>
          <p:nvPr>
            <p:custDataLst>
              <p:tags r:id="rId11"/>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5" name="Rectangle 7">
            <a:extLst>
              <a:ext uri="{FF2B5EF4-FFF2-40B4-BE49-F238E27FC236}">
                <a16:creationId xmlns:a16="http://schemas.microsoft.com/office/drawing/2014/main" id="{229B4017-41B5-A945-BFAA-6EBAE68A8A80}"/>
              </a:ext>
            </a:extLst>
          </p:cNvPr>
          <p:cNvSpPr>
            <a:spLocks noChangeArrowheads="1"/>
          </p:cNvSpPr>
          <p:nvPr>
            <p:custDataLst>
              <p:tags r:id="rId12"/>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26" name="TextBox 25">
            <a:extLst>
              <a:ext uri="{FF2B5EF4-FFF2-40B4-BE49-F238E27FC236}">
                <a16:creationId xmlns:a16="http://schemas.microsoft.com/office/drawing/2014/main" id="{772B3FFF-8054-BC4C-8DD9-8F8A8B6C2514}"/>
              </a:ext>
            </a:extLst>
          </p:cNvPr>
          <p:cNvSpPr txBox="1"/>
          <p:nvPr>
            <p:custDataLst>
              <p:tags r:id="rId13"/>
            </p:custDataLst>
          </p:nvPr>
        </p:nvSpPr>
        <p:spPr>
          <a:xfrm>
            <a:off x="7241039" y="271045"/>
            <a:ext cx="1968275" cy="1200329"/>
          </a:xfrm>
          <a:prstGeom prst="rect">
            <a:avLst/>
          </a:prstGeom>
          <a:noFill/>
        </p:spPr>
        <p:txBody>
          <a:bodyPr wrap="square" rtlCol="0">
            <a:spAutoFit/>
          </a:bodyPr>
          <a:lstStyle/>
          <a:p>
            <a:r>
              <a:rPr lang="en-US" dirty="0">
                <a:solidFill>
                  <a:schemeClr val="tx2"/>
                </a:solidFill>
                <a:latin typeface="Consolas" panose="020B0609020204030204" pitchFamily="49" charset="0"/>
              </a:rPr>
              <a:t>*Layout in 295</a:t>
            </a:r>
          </a:p>
          <a:p>
            <a:r>
              <a:rPr lang="en-US" dirty="0">
                <a:solidFill>
                  <a:schemeClr val="tx2"/>
                </a:solidFill>
                <a:latin typeface="Consolas" panose="020B0609020204030204" pitchFamily="49" charset="0"/>
              </a:rPr>
              <a:t>On actual </a:t>
            </a:r>
            <a:r>
              <a:rPr lang="en-US" dirty="0" err="1">
                <a:solidFill>
                  <a:schemeClr val="tx2"/>
                </a:solidFill>
                <a:latin typeface="Consolas" panose="020B0609020204030204" pitchFamily="49" charset="0"/>
              </a:rPr>
              <a:t>hw</a:t>
            </a:r>
            <a:r>
              <a:rPr lang="en-US" dirty="0">
                <a:solidFill>
                  <a:schemeClr val="tx2"/>
                </a:solidFill>
                <a:latin typeface="Consolas" panose="020B0609020204030204" pitchFamily="49" charset="0"/>
              </a:rPr>
              <a:t> code starts at </a:t>
            </a:r>
          </a:p>
          <a:p>
            <a:r>
              <a:rPr lang="en-US" dirty="0">
                <a:solidFill>
                  <a:schemeClr val="tx2"/>
                </a:solidFill>
                <a:latin typeface="Consolas" panose="020B0609020204030204" pitchFamily="49" charset="0"/>
              </a:rPr>
              <a:t>0x00400000</a:t>
            </a:r>
          </a:p>
        </p:txBody>
      </p:sp>
    </p:spTree>
    <p:extLst>
      <p:ext uri="{BB962C8B-B14F-4D97-AF65-F5344CB8AC3E}">
        <p14:creationId xmlns:p14="http://schemas.microsoft.com/office/powerpoint/2010/main" val="216134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30</a:t>
            </a:fld>
            <a:endParaRPr lang="en-US"/>
          </a:p>
        </p:txBody>
      </p:sp>
      <p:sp>
        <p:nvSpPr>
          <p:cNvPr id="5"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Jumps are not enough</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j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j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8"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to the </a:t>
            </a:r>
            <a:r>
              <a:rPr lang="en-GB" sz="2400" dirty="0" err="1">
                <a:solidFill>
                  <a:schemeClr val="tx2"/>
                </a:solidFill>
                <a:latin typeface="Source Sans Pro" panose="020B0503030403020204"/>
              </a:rPr>
              <a:t>callee</a:t>
            </a:r>
            <a:endParaRPr lang="en-GB" sz="2400" dirty="0">
              <a:solidFill>
                <a:schemeClr val="tx2"/>
              </a:solidFill>
              <a:latin typeface="Source Sans Pro" panose="020B0503030403020204"/>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What about multiple sites?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sp>
        <p:nvSpPr>
          <p:cNvPr id="12" name="TextBox 11"/>
          <p:cNvSpPr txBox="1"/>
          <p:nvPr/>
        </p:nvSpPr>
        <p:spPr>
          <a:xfrm>
            <a:off x="5341939" y="3858909"/>
            <a:ext cx="2821606"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 Change target </a:t>
            </a:r>
          </a:p>
          <a:p>
            <a:pPr algn="ctr"/>
            <a:r>
              <a:rPr lang="en-US" sz="2400" dirty="0">
                <a:solidFill>
                  <a:schemeClr val="accent1"/>
                </a:solidFill>
                <a:latin typeface="Source Sans Pro" panose="020B0503030403020204"/>
              </a:rPr>
              <a:t>on the fly ???</a:t>
            </a:r>
          </a:p>
        </p:txBody>
      </p:sp>
      <p:cxnSp>
        <p:nvCxnSpPr>
          <p:cNvPr id="15" name="Straight Arrow Connector 14"/>
          <p:cNvCxnSpPr/>
          <p:nvPr/>
        </p:nvCxnSpPr>
        <p:spPr>
          <a:xfrm>
            <a:off x="5817524" y="3594398"/>
            <a:ext cx="913845" cy="152400"/>
          </a:xfrm>
          <a:prstGeom prst="straightConnector1">
            <a:avLst/>
          </a:prstGeom>
          <a:ln w="28575">
            <a:solidFill>
              <a:srgbClr val="FF2F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778709" y="3459801"/>
            <a:ext cx="1125629" cy="461665"/>
          </a:xfrm>
          <a:prstGeom prst="rect">
            <a:avLst/>
          </a:prstGeom>
        </p:spPr>
        <p:txBody>
          <a:bodyPr wrap="none">
            <a:spAutoFit/>
          </a:bodyPr>
          <a:lstStyle/>
          <a:p>
            <a:r>
              <a:rPr lang="en-US" sz="2400" dirty="0">
                <a:solidFill>
                  <a:srgbClr val="FF2F92"/>
                </a:solidFill>
                <a:latin typeface="Source Sans Pro" panose="020B0503030403020204"/>
              </a:rPr>
              <a:t>j after2</a:t>
            </a:r>
          </a:p>
        </p:txBody>
      </p:sp>
      <p:grpSp>
        <p:nvGrpSpPr>
          <p:cNvPr id="17" name="Group 16"/>
          <p:cNvGrpSpPr/>
          <p:nvPr/>
        </p:nvGrpSpPr>
        <p:grpSpPr>
          <a:xfrm>
            <a:off x="1479515" y="1600200"/>
            <a:ext cx="3397285" cy="2442475"/>
            <a:chOff x="1479515" y="1600200"/>
            <a:chExt cx="3397285" cy="2442475"/>
          </a:xfrm>
        </p:grpSpPr>
        <p:sp>
          <p:nvSpPr>
            <p:cNvPr id="18"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2F92"/>
                </a:solidFill>
              </a:endParaRPr>
            </a:p>
          </p:txBody>
        </p:sp>
        <p:sp>
          <p:nvSpPr>
            <p:cNvPr id="19" name="Rectangle 18"/>
            <p:cNvSpPr/>
            <p:nvPr/>
          </p:nvSpPr>
          <p:spPr>
            <a:xfrm>
              <a:off x="4229682" y="1965522"/>
              <a:ext cx="356188" cy="461665"/>
            </a:xfrm>
            <a:prstGeom prst="rect">
              <a:avLst/>
            </a:prstGeom>
          </p:spPr>
          <p:txBody>
            <a:bodyPr wrap="none">
              <a:spAutoFit/>
            </a:bodyPr>
            <a:lstStyle/>
            <a:p>
              <a:r>
                <a:rPr lang="en-US" dirty="0">
                  <a:solidFill>
                    <a:srgbClr val="FF2F92"/>
                  </a:solidFill>
                  <a:latin typeface="Arial" charset="0"/>
                </a:rPr>
                <a:t>3</a:t>
              </a:r>
              <a:endParaRPr lang="en-US" dirty="0">
                <a:solidFill>
                  <a:srgbClr val="FF2F92"/>
                </a:solidFill>
              </a:endParaRPr>
            </a:p>
          </p:txBody>
        </p:sp>
      </p:grpSp>
      <p:grpSp>
        <p:nvGrpSpPr>
          <p:cNvPr id="20" name="Group 19"/>
          <p:cNvGrpSpPr/>
          <p:nvPr/>
        </p:nvGrpSpPr>
        <p:grpSpPr>
          <a:xfrm>
            <a:off x="1479515" y="3858909"/>
            <a:ext cx="4338008" cy="472823"/>
            <a:chOff x="1479515" y="3858909"/>
            <a:chExt cx="4338008" cy="472823"/>
          </a:xfrm>
        </p:grpSpPr>
        <p:sp>
          <p:nvSpPr>
            <p:cNvPr id="21" name="Freeform 7"/>
            <p:cNvSpPr>
              <a:spLocks/>
            </p:cNvSpPr>
            <p:nvPr/>
          </p:nvSpPr>
          <p:spPr bwMode="auto">
            <a:xfrm flipV="1">
              <a:off x="1479515" y="3858909"/>
              <a:ext cx="4338008" cy="42518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sp>
        <p:nvSpPr>
          <p:cNvPr id="2" name="Rectangle 1">
            <a:extLst>
              <a:ext uri="{FF2B5EF4-FFF2-40B4-BE49-F238E27FC236}">
                <a16:creationId xmlns:a16="http://schemas.microsoft.com/office/drawing/2014/main" id="{AD4F456E-A31C-2D47-BBB0-5463FD4D6BE8}"/>
              </a:ext>
            </a:extLst>
          </p:cNvPr>
          <p:cNvSpPr/>
          <p:nvPr/>
        </p:nvSpPr>
        <p:spPr>
          <a:xfrm>
            <a:off x="6788658" y="3505968"/>
            <a:ext cx="861133" cy="369332"/>
          </a:xfrm>
          <a:prstGeom prst="rect">
            <a:avLst/>
          </a:prstGeom>
        </p:spPr>
        <p:txBody>
          <a:bodyPr wrap="none">
            <a:spAutoFit/>
          </a:bodyPr>
          <a:lstStyle/>
          <a:p>
            <a:r>
              <a:rPr lang="en-US" dirty="0">
                <a:solidFill>
                  <a:schemeClr val="tx2"/>
                </a:solidFill>
                <a:latin typeface="Source Sans Pro" panose="020B0503030403020204"/>
              </a:rPr>
              <a:t>j after1</a:t>
            </a:r>
            <a:endParaRPr lang="en-US" dirty="0"/>
          </a:p>
        </p:txBody>
      </p:sp>
    </p:spTree>
    <p:extLst>
      <p:ext uri="{BB962C8B-B14F-4D97-AF65-F5344CB8AC3E}">
        <p14:creationId xmlns:p14="http://schemas.microsoft.com/office/powerpoint/2010/main" val="36131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0"/>
                            </p:stCondLst>
                            <p:childTnLst>
                              <p:par>
                                <p:cTn id="29" presetID="22" presetClass="entr" presetSubtype="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31</a:t>
            </a:fld>
            <a:endParaRPr lang="en-US"/>
          </a:p>
        </p:txBody>
      </p:sp>
      <p:sp>
        <p:nvSpPr>
          <p:cNvPr id="5" name="Rectangle 1"/>
          <p:cNvSpPr>
            <a:spLocks noGrp="1" noChangeArrowheads="1"/>
          </p:cNvSpPr>
          <p:nvPr>
            <p:ph type="title" idx="4294967295"/>
          </p:nvPr>
        </p:nvSpPr>
        <p:spPr>
          <a:xfrm>
            <a:off x="228600" y="99745"/>
            <a:ext cx="8915400" cy="78297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a:t>Takeaway 1: Need Jump And Link</a:t>
            </a:r>
          </a:p>
        </p:txBody>
      </p:sp>
      <p:sp>
        <p:nvSpPr>
          <p:cNvPr id="6" name="Rectangle 2"/>
          <p:cNvSpPr txBox="1">
            <a:spLocks noChangeArrowheads="1"/>
          </p:cNvSpPr>
          <p:nvPr/>
        </p:nvSpPr>
        <p:spPr>
          <a:xfrm>
            <a:off x="166255" y="827306"/>
            <a:ext cx="8749145" cy="5422190"/>
          </a:xfrm>
          <a:prstGeom prst="rect">
            <a:avLst/>
          </a:prstGeom>
          <a:ln/>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JAL (Jump And Link) instruction </a:t>
            </a:r>
            <a:r>
              <a:rPr lang="en-GB" dirty="0"/>
              <a:t>moves a new value into the PC, and simultaneously saves the old value in register </a:t>
            </a:r>
            <a:r>
              <a:rPr lang="en-GB" dirty="0">
                <a:solidFill>
                  <a:schemeClr val="accent1"/>
                </a:solidFill>
              </a:rPr>
              <a:t>x1 </a:t>
            </a:r>
            <a:r>
              <a:rPr lang="en-GB" dirty="0">
                <a:solidFill>
                  <a:schemeClr val="tx2"/>
                </a:solidFill>
              </a:rPr>
              <a:t>(aka </a:t>
            </a:r>
            <a:r>
              <a:rPr lang="en-GB" dirty="0">
                <a:solidFill>
                  <a:schemeClr val="accent1"/>
                </a:solidFill>
              </a:rPr>
              <a:t>$</a:t>
            </a:r>
            <a:r>
              <a:rPr lang="en-GB" dirty="0" err="1">
                <a:solidFill>
                  <a:schemeClr val="accent1"/>
                </a:solidFill>
              </a:rPr>
              <a:t>ra</a:t>
            </a:r>
            <a:r>
              <a:rPr lang="en-GB" dirty="0">
                <a:solidFill>
                  <a:schemeClr val="accent1"/>
                </a:solidFill>
              </a:rPr>
              <a:t> </a:t>
            </a:r>
            <a:r>
              <a:rPr lang="en-GB" dirty="0">
                <a:solidFill>
                  <a:schemeClr val="tx2"/>
                </a:solidFill>
              </a:rPr>
              <a:t>or </a:t>
            </a:r>
            <a:r>
              <a:rPr lang="en-GB" dirty="0">
                <a:solidFill>
                  <a:schemeClr val="accent1"/>
                </a:solidFill>
              </a:rPr>
              <a:t>return address</a:t>
            </a:r>
            <a:r>
              <a:rPr lang="en-GB" dirty="0">
                <a:solidFill>
                  <a:schemeClr val="tx2"/>
                </a:solidFill>
              </a:rPr>
              <a:t>)</a:t>
            </a:r>
          </a:p>
          <a:p>
            <a:pPr fontAlgn="auto">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Thus, can get back from the subroutine to the instruction immediately following the jump by transferring control back to PC in register x1</a:t>
            </a:r>
          </a:p>
        </p:txBody>
      </p:sp>
    </p:spTree>
    <p:extLst>
      <p:ext uri="{BB962C8B-B14F-4D97-AF65-F5344CB8AC3E}">
        <p14:creationId xmlns:p14="http://schemas.microsoft.com/office/powerpoint/2010/main" val="40845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00" y="853148"/>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32</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Jump-and-Link / Jump Register</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jr</a:t>
            </a:r>
            <a:r>
              <a:rPr lang="en-US" sz="2400" dirty="0">
                <a:solidFill>
                  <a:schemeClr val="tx2"/>
                </a:solidFill>
                <a:latin typeface="Source Sans Pro" panose="020B0503030403020204"/>
              </a:rPr>
              <a:t> x1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35449"/>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JAL saves the PC in register $31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Subroutine returns by jumping to $31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grpSp>
        <p:nvGrpSpPr>
          <p:cNvPr id="2" name="Group 1"/>
          <p:cNvGrpSpPr/>
          <p:nvPr/>
        </p:nvGrpSpPr>
        <p:grpSpPr>
          <a:xfrm>
            <a:off x="1479515" y="2388934"/>
            <a:ext cx="4338009" cy="1446867"/>
            <a:chOff x="1479515" y="2388934"/>
            <a:chExt cx="4338009" cy="1446867"/>
          </a:xfrm>
        </p:grpSpPr>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16" name="Rectangle 15"/>
          <p:cNvSpPr/>
          <p:nvPr/>
        </p:nvSpPr>
        <p:spPr>
          <a:xfrm>
            <a:off x="508380" y="782126"/>
            <a:ext cx="133081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1"/>
                </a:solidFill>
                <a:latin typeface="Source Sans Pro" panose="020B0503030403020204"/>
              </a:rPr>
              <a:t>First call</a:t>
            </a:r>
          </a:p>
        </p:txBody>
      </p:sp>
    </p:spTree>
    <p:extLst>
      <p:ext uri="{BB962C8B-B14F-4D97-AF65-F5344CB8AC3E}">
        <p14:creationId xmlns:p14="http://schemas.microsoft.com/office/powerpoint/2010/main" val="2674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620000" y="860291"/>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4" name="Slide Number Placeholder 3"/>
          <p:cNvSpPr>
            <a:spLocks noGrp="1"/>
          </p:cNvSpPr>
          <p:nvPr>
            <p:ph type="sldNum" sz="quarter" idx="10"/>
          </p:nvPr>
        </p:nvSpPr>
        <p:spPr/>
        <p:txBody>
          <a:bodyPr/>
          <a:lstStyle/>
          <a:p>
            <a:fld id="{DAD0A56F-BD0F-4BDF-9912-D1E89E9626C0}" type="slidenum">
              <a:rPr lang="en-US" smtClean="0"/>
              <a:t>33</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Jump-and-Link / Jump Register</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jr</a:t>
            </a:r>
            <a:r>
              <a:rPr lang="en-US" sz="2400" dirty="0">
                <a:solidFill>
                  <a:schemeClr val="tx2"/>
                </a:solidFill>
                <a:latin typeface="Source Sans Pro" panose="020B0503030403020204"/>
              </a:rPr>
              <a:t> x1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427635"/>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JAL saves the PC in register x1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Subroutine returns by jumping to x1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What happens for recursive invocations?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2104"/>
            <a:ext cx="1143000" cy="461665"/>
          </a:xfrm>
          <a:prstGeom prst="rect">
            <a:avLst/>
          </a:prstGeom>
          <a:noFill/>
          <a:ln>
            <a:no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177805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rgbClr val="FF2F92"/>
                </a:solidFill>
                <a:latin typeface="Source Sans Pro" panose="020B0503030403020204"/>
              </a:rPr>
              <a:t>Second call</a:t>
            </a:r>
          </a:p>
        </p:txBody>
      </p:sp>
      <p:grpSp>
        <p:nvGrpSpPr>
          <p:cNvPr id="17" name="Group 16"/>
          <p:cNvGrpSpPr/>
          <p:nvPr/>
        </p:nvGrpSpPr>
        <p:grpSpPr>
          <a:xfrm>
            <a:off x="1479515" y="3888763"/>
            <a:ext cx="3665642" cy="442969"/>
            <a:chOff x="1479515" y="3888763"/>
            <a:chExt cx="3665642" cy="442969"/>
          </a:xfrm>
        </p:grpSpPr>
        <p:sp>
          <p:nvSpPr>
            <p:cNvPr id="18" name="Freeform 7"/>
            <p:cNvSpPr>
              <a:spLocks/>
            </p:cNvSpPr>
            <p:nvPr/>
          </p:nvSpPr>
          <p:spPr bwMode="auto">
            <a:xfrm flipV="1">
              <a:off x="1479515" y="3888763"/>
              <a:ext cx="3665642" cy="39533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8"/>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grpSp>
        <p:nvGrpSpPr>
          <p:cNvPr id="20" name="Group 19"/>
          <p:cNvGrpSpPr/>
          <p:nvPr/>
        </p:nvGrpSpPr>
        <p:grpSpPr>
          <a:xfrm>
            <a:off x="1479515" y="1600200"/>
            <a:ext cx="3397285" cy="2442475"/>
            <a:chOff x="1479515" y="1600200"/>
            <a:chExt cx="3397285" cy="2442475"/>
          </a:xfrm>
        </p:grpSpPr>
        <p:sp>
          <p:nvSpPr>
            <p:cNvPr id="21"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4229682" y="1965522"/>
              <a:ext cx="312906" cy="369332"/>
            </a:xfrm>
            <a:prstGeom prst="rect">
              <a:avLst/>
            </a:prstGeom>
          </p:spPr>
          <p:txBody>
            <a:bodyPr wrap="none">
              <a:spAutoFit/>
            </a:bodyPr>
            <a:lstStyle/>
            <a:p>
              <a:r>
                <a:rPr lang="en-US" dirty="0">
                  <a:solidFill>
                    <a:srgbClr val="FF2F92"/>
                  </a:solidFill>
                  <a:latin typeface="Arial" charset="0"/>
                </a:rPr>
                <a:t>3</a:t>
              </a:r>
              <a:endParaRPr lang="en-US" dirty="0">
                <a:solidFill>
                  <a:srgbClr val="FF2F92"/>
                </a:solidFill>
              </a:endParaRPr>
            </a:p>
          </p:txBody>
        </p:sp>
      </p:grpSp>
      <p:sp>
        <p:nvSpPr>
          <p:cNvPr id="24" name="TextBox 23"/>
          <p:cNvSpPr txBox="1"/>
          <p:nvPr/>
        </p:nvSpPr>
        <p:spPr>
          <a:xfrm>
            <a:off x="7620000" y="860290"/>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17437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34</a:t>
            </a:fld>
            <a:endParaRPr lang="en-US"/>
          </a:p>
        </p:txBody>
      </p:sp>
      <p:sp>
        <p:nvSpPr>
          <p:cNvPr id="5" name="Content Placeholder 2"/>
          <p:cNvSpPr>
            <a:spLocks noGrp="1"/>
          </p:cNvSpPr>
          <p:nvPr>
            <p:ph idx="1"/>
          </p:nvPr>
        </p:nvSpPr>
        <p:spPr>
          <a:xfrm>
            <a:off x="228600" y="685800"/>
            <a:ext cx="8686800" cy="6019800"/>
          </a:xfrm>
        </p:spPr>
        <p:txBody>
          <a:bodyPr>
            <a:normAutofit/>
          </a:bodyPr>
          <a:lstStyle/>
          <a:p>
            <a:pPr marL="0" indent="0">
              <a:buNone/>
            </a:pP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main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argc</a:t>
            </a:r>
            <a:r>
              <a:rPr lang="en-US" sz="2600" dirty="0">
                <a:solidFill>
                  <a:schemeClr val="tx2"/>
                </a:solidFill>
                <a:latin typeface="Consolas" pitchFamily="49" charset="0"/>
                <a:cs typeface="Consolas" pitchFamily="49" charset="0"/>
              </a:rPr>
              <a:t>, char* </a:t>
            </a:r>
            <a:r>
              <a:rPr lang="en-US" sz="2600" dirty="0" err="1">
                <a:solidFill>
                  <a:schemeClr val="tx2"/>
                </a:solidFill>
                <a:latin typeface="Consolas" pitchFamily="49" charset="0"/>
                <a:cs typeface="Consolas" pitchFamily="49" charset="0"/>
              </a:rPr>
              <a:t>argv</a:t>
            </a:r>
            <a:r>
              <a:rPr lang="en-US" sz="2600" dirty="0">
                <a:solidFill>
                  <a:schemeClr val="tx2"/>
                </a:solidFill>
                <a:latin typeface="Consolas" pitchFamily="49" charset="0"/>
                <a:cs typeface="Consolas" pitchFamily="49" charset="0"/>
              </a:rPr>
              <a:t>[ ]) {</a:t>
            </a:r>
          </a:p>
          <a:p>
            <a:pPr marL="0" indent="0">
              <a:buNone/>
              <a:tabLst>
                <a:tab pos="800100" algn="l"/>
                <a:tab pos="1600200" algn="l"/>
                <a:tab pos="1828800" algn="l"/>
              </a:tabLst>
            </a:pP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n = 9;</a:t>
            </a:r>
          </a:p>
          <a:p>
            <a:pPr marL="0" indent="0">
              <a:buNone/>
              <a:tabLst>
                <a:tab pos="800100" algn="l"/>
                <a:tab pos="1600200" algn="l"/>
                <a:tab pos="1828800" algn="l"/>
              </a:tabLst>
            </a:pP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result = </a:t>
            </a:r>
            <a:r>
              <a:rPr lang="en-US" sz="2600" dirty="0" err="1">
                <a:solidFill>
                  <a:schemeClr val="accent1"/>
                </a:solidFill>
                <a:latin typeface="Consolas" pitchFamily="49" charset="0"/>
                <a:cs typeface="Consolas" pitchFamily="49" charset="0"/>
              </a:rPr>
              <a:t>myfn</a:t>
            </a:r>
            <a:r>
              <a:rPr lang="en-US" sz="2600" dirty="0">
                <a:solidFill>
                  <a:schemeClr val="tx2"/>
                </a:solidFill>
                <a:latin typeface="Consolas" pitchFamily="49" charset="0"/>
                <a:cs typeface="Consolas" pitchFamily="49" charset="0"/>
              </a:rPr>
              <a:t>(n);</a:t>
            </a:r>
          </a:p>
          <a:p>
            <a:pPr marL="0" indent="0">
              <a:buNone/>
            </a:pPr>
            <a:r>
              <a:rPr lang="en-US" sz="2600" dirty="0">
                <a:solidFill>
                  <a:schemeClr val="tx2"/>
                </a:solidFill>
                <a:latin typeface="Consolas" pitchFamily="49" charset="0"/>
                <a:cs typeface="Consolas" pitchFamily="49" charset="0"/>
              </a:rPr>
              <a:t>}</a:t>
            </a:r>
          </a:p>
          <a:p>
            <a:endParaRPr lang="en-US" sz="2600" dirty="0">
              <a:solidFill>
                <a:schemeClr val="tx2"/>
              </a:solidFill>
              <a:latin typeface="Consolas" pitchFamily="49" charset="0"/>
              <a:cs typeface="Consolas" pitchFamily="49" charset="0"/>
            </a:endParaRPr>
          </a:p>
          <a:p>
            <a:endParaRPr lang="en-US" sz="2600" dirty="0">
              <a:solidFill>
                <a:schemeClr val="tx2"/>
              </a:solidFill>
              <a:latin typeface="Consolas" pitchFamily="49" charset="0"/>
              <a:cs typeface="Consolas" pitchFamily="49" charset="0"/>
            </a:endParaRPr>
          </a:p>
          <a:p>
            <a:pPr marL="0" indent="0">
              <a:lnSpc>
                <a:spcPct val="80000"/>
              </a:lnSpc>
              <a:spcBef>
                <a:spcPts val="528"/>
              </a:spcBef>
              <a:buNone/>
            </a:pPr>
            <a:r>
              <a:rPr lang="en-US" sz="2600" dirty="0" err="1">
                <a:latin typeface="Consolas" pitchFamily="49" charset="0"/>
                <a:cs typeface="Consolas" pitchFamily="49" charset="0"/>
              </a:rPr>
              <a:t>int</a:t>
            </a:r>
            <a:r>
              <a:rPr lang="en-US" sz="2600" dirty="0">
                <a:latin typeface="Consolas" pitchFamily="49" charset="0"/>
                <a:cs typeface="Consolas" pitchFamily="49" charset="0"/>
              </a:rPr>
              <a:t> </a:t>
            </a:r>
            <a:r>
              <a:rPr lang="en-US" sz="2600" dirty="0" err="1">
                <a:solidFill>
                  <a:schemeClr val="accent1"/>
                </a:solidFill>
                <a:latin typeface="Consolas" pitchFamily="49" charset="0"/>
                <a:cs typeface="Consolas" pitchFamily="49" charset="0"/>
              </a:rPr>
              <a:t>myfn</a:t>
            </a:r>
            <a:r>
              <a:rPr lang="en-US" sz="2600" dirty="0">
                <a:latin typeface="Consolas" pitchFamily="49" charset="0"/>
                <a:cs typeface="Consolas" pitchFamily="49" charset="0"/>
              </a:rPr>
              <a:t>(</a:t>
            </a:r>
            <a:r>
              <a:rPr lang="en-US" sz="2600" dirty="0" err="1">
                <a:latin typeface="Consolas" pitchFamily="49" charset="0"/>
                <a:cs typeface="Consolas" pitchFamily="49" charset="0"/>
              </a:rPr>
              <a:t>int</a:t>
            </a:r>
            <a:r>
              <a:rPr lang="en-US" sz="2600" dirty="0">
                <a:latin typeface="Consolas" pitchFamily="49" charset="0"/>
                <a:cs typeface="Consolas" pitchFamily="49" charset="0"/>
              </a:rPr>
              <a:t> n) {</a:t>
            </a:r>
          </a:p>
          <a:p>
            <a:pPr>
              <a:lnSpc>
                <a:spcPct val="80000"/>
              </a:lnSpc>
              <a:spcBef>
                <a:spcPts val="528"/>
              </a:spcBef>
            </a:pPr>
            <a:endParaRPr lang="en-US" sz="2600" dirty="0">
              <a:latin typeface="Consolas" pitchFamily="49" charset="0"/>
              <a:cs typeface="Consolas" pitchFamily="49" charset="0"/>
            </a:endParaRPr>
          </a:p>
          <a:p>
            <a:pPr marL="0" indent="0">
              <a:lnSpc>
                <a:spcPct val="80000"/>
              </a:lnSpc>
              <a:spcBef>
                <a:spcPts val="528"/>
              </a:spcBef>
              <a:buNone/>
            </a:pPr>
            <a:r>
              <a:rPr lang="en-US" sz="2600" dirty="0">
                <a:latin typeface="Consolas" pitchFamily="49" charset="0"/>
                <a:cs typeface="Consolas" pitchFamily="49" charset="0"/>
              </a:rPr>
              <a:t>	if(n &gt; 0) {</a:t>
            </a:r>
          </a:p>
          <a:p>
            <a:pPr marL="0" indent="0">
              <a:lnSpc>
                <a:spcPct val="80000"/>
              </a:lnSpc>
              <a:spcBef>
                <a:spcPts val="528"/>
              </a:spcBef>
              <a:buNone/>
            </a:pPr>
            <a:r>
              <a:rPr lang="en-US" sz="2600" dirty="0">
                <a:latin typeface="Consolas" pitchFamily="49" charset="0"/>
                <a:cs typeface="Consolas" pitchFamily="49" charset="0"/>
              </a:rPr>
              <a:t>		return n * </a:t>
            </a:r>
            <a:r>
              <a:rPr lang="en-US" sz="2600" dirty="0" err="1">
                <a:solidFill>
                  <a:schemeClr val="accent1"/>
                </a:solidFill>
                <a:latin typeface="Consolas" pitchFamily="49" charset="0"/>
                <a:cs typeface="Consolas" pitchFamily="49" charset="0"/>
              </a:rPr>
              <a:t>myfn</a:t>
            </a:r>
            <a:r>
              <a:rPr lang="en-US" sz="2600" dirty="0">
                <a:latin typeface="Consolas" pitchFamily="49" charset="0"/>
                <a:cs typeface="Consolas" pitchFamily="49" charset="0"/>
              </a:rPr>
              <a:t>(n - 1);</a:t>
            </a:r>
          </a:p>
          <a:p>
            <a:pPr marL="0" indent="0">
              <a:lnSpc>
                <a:spcPct val="80000"/>
              </a:lnSpc>
              <a:spcBef>
                <a:spcPts val="528"/>
              </a:spcBef>
              <a:buNone/>
            </a:pPr>
            <a:r>
              <a:rPr lang="en-US" sz="2600" dirty="0">
                <a:latin typeface="Consolas" pitchFamily="49" charset="0"/>
                <a:cs typeface="Consolas" pitchFamily="49" charset="0"/>
              </a:rPr>
              <a:t>	} else {</a:t>
            </a:r>
          </a:p>
          <a:p>
            <a:pPr marL="0" indent="0">
              <a:lnSpc>
                <a:spcPct val="80000"/>
              </a:lnSpc>
              <a:spcBef>
                <a:spcPts val="528"/>
              </a:spcBef>
              <a:buNone/>
            </a:pPr>
            <a:r>
              <a:rPr lang="en-US" sz="2600" dirty="0">
                <a:latin typeface="Consolas" pitchFamily="49" charset="0"/>
                <a:cs typeface="Consolas" pitchFamily="49" charset="0"/>
              </a:rPr>
              <a:t>		return 1;</a:t>
            </a:r>
          </a:p>
          <a:p>
            <a:pPr marL="0" indent="0">
              <a:lnSpc>
                <a:spcPct val="80000"/>
              </a:lnSpc>
              <a:spcBef>
                <a:spcPts val="528"/>
              </a:spcBef>
              <a:buNone/>
            </a:pPr>
            <a:r>
              <a:rPr lang="en-US" sz="2600" dirty="0">
                <a:latin typeface="Consolas" pitchFamily="49" charset="0"/>
                <a:cs typeface="Consolas" pitchFamily="49" charset="0"/>
              </a:rPr>
              <a:t>	}</a:t>
            </a:r>
          </a:p>
          <a:p>
            <a:pPr marL="0" indent="0">
              <a:lnSpc>
                <a:spcPct val="80000"/>
              </a:lnSpc>
              <a:spcBef>
                <a:spcPts val="528"/>
              </a:spcBef>
              <a:buNone/>
            </a:pPr>
            <a:r>
              <a:rPr lang="en-US" sz="2600" dirty="0">
                <a:latin typeface="Consolas" pitchFamily="49" charset="0"/>
                <a:cs typeface="Consolas" pitchFamily="49" charset="0"/>
              </a:rPr>
              <a:t>}</a:t>
            </a:r>
          </a:p>
        </p:txBody>
      </p:sp>
      <p:sp>
        <p:nvSpPr>
          <p:cNvPr id="6"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solidFill>
                  <a:schemeClr val="tx2"/>
                </a:solidFill>
              </a:rPr>
              <a:t>JAL / JR for Recursion?</a:t>
            </a:r>
          </a:p>
        </p:txBody>
      </p:sp>
      <p:sp>
        <p:nvSpPr>
          <p:cNvPr id="7" name="Oval 6"/>
          <p:cNvSpPr/>
          <p:nvPr/>
        </p:nvSpPr>
        <p:spPr>
          <a:xfrm>
            <a:off x="3451167" y="4163290"/>
            <a:ext cx="2057400" cy="609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88915" y="2944091"/>
            <a:ext cx="3579954" cy="1219199"/>
          </a:xfrm>
          <a:custGeom>
            <a:avLst/>
            <a:gdLst>
              <a:gd name="connsiteX0" fmla="*/ 3314752 w 3579954"/>
              <a:gd name="connsiteY0" fmla="*/ 2204357 h 2204357"/>
              <a:gd name="connsiteX1" fmla="*/ 3576009 w 3579954"/>
              <a:gd name="connsiteY1" fmla="*/ 1698171 h 2204357"/>
              <a:gd name="connsiteX2" fmla="*/ 3135138 w 3579954"/>
              <a:gd name="connsiteY2" fmla="*/ 473528 h 2204357"/>
              <a:gd name="connsiteX3" fmla="*/ 1126723 w 3579954"/>
              <a:gd name="connsiteY3" fmla="*/ 16328 h 2204357"/>
              <a:gd name="connsiteX4" fmla="*/ 179666 w 3579954"/>
              <a:gd name="connsiteY4" fmla="*/ 130628 h 2204357"/>
              <a:gd name="connsiteX5" fmla="*/ 52 w 3579954"/>
              <a:gd name="connsiteY5" fmla="*/ 408214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9954" h="2204357">
                <a:moveTo>
                  <a:pt x="3314752" y="2204357"/>
                </a:moveTo>
                <a:cubicBezTo>
                  <a:pt x="3460348" y="2095499"/>
                  <a:pt x="3605945" y="1986642"/>
                  <a:pt x="3576009" y="1698171"/>
                </a:cubicBezTo>
                <a:cubicBezTo>
                  <a:pt x="3546073" y="1409700"/>
                  <a:pt x="3543352" y="753835"/>
                  <a:pt x="3135138" y="473528"/>
                </a:cubicBezTo>
                <a:cubicBezTo>
                  <a:pt x="2726924" y="193221"/>
                  <a:pt x="1619302" y="73478"/>
                  <a:pt x="1126723" y="16328"/>
                </a:cubicBezTo>
                <a:cubicBezTo>
                  <a:pt x="634144" y="-40822"/>
                  <a:pt x="367444" y="65314"/>
                  <a:pt x="179666" y="130628"/>
                </a:cubicBezTo>
                <a:cubicBezTo>
                  <a:pt x="-8112" y="195942"/>
                  <a:pt x="52" y="408214"/>
                  <a:pt x="52" y="408214"/>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1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35</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16" name="Rectangle 15"/>
          <p:cNvSpPr/>
          <p:nvPr/>
        </p:nvSpPr>
        <p:spPr>
          <a:xfrm>
            <a:off x="508380" y="782126"/>
            <a:ext cx="133081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1"/>
                </a:solidFill>
                <a:latin typeface="Source Sans Pro" panose="020B0503030403020204"/>
              </a:rPr>
              <a:t>First call</a:t>
            </a:r>
          </a:p>
        </p:txBody>
      </p:sp>
      <p:sp>
        <p:nvSpPr>
          <p:cNvPr id="13" name="TextBox 12"/>
          <p:cNvSpPr txBox="1"/>
          <p:nvPr/>
        </p:nvSpPr>
        <p:spPr>
          <a:xfrm>
            <a:off x="7620000" y="853148"/>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77628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36</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6" name="Rectangle 15"/>
          <p:cNvSpPr/>
          <p:nvPr/>
        </p:nvSpPr>
        <p:spPr>
          <a:xfrm>
            <a:off x="508380" y="782126"/>
            <a:ext cx="2172390"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rgbClr val="FF2F92"/>
                </a:solidFill>
                <a:latin typeface="Source Sans Pro" panose="020B0503030403020204"/>
              </a:rPr>
              <a:t>Recursive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sp>
        <p:nvSpPr>
          <p:cNvPr id="21" name="TextBox 20"/>
          <p:cNvSpPr txBox="1"/>
          <p:nvPr/>
        </p:nvSpPr>
        <p:spPr>
          <a:xfrm>
            <a:off x="7620000" y="860291"/>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22" name="TextBox 21"/>
          <p:cNvSpPr txBox="1"/>
          <p:nvPr/>
        </p:nvSpPr>
        <p:spPr>
          <a:xfrm>
            <a:off x="7620000" y="852104"/>
            <a:ext cx="1143000" cy="461665"/>
          </a:xfrm>
          <a:prstGeom prst="rect">
            <a:avLst/>
          </a:prstGeom>
          <a:noFill/>
          <a:ln>
            <a:no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23" name="TextBox 22"/>
          <p:cNvSpPr txBox="1"/>
          <p:nvPr/>
        </p:nvSpPr>
        <p:spPr>
          <a:xfrm>
            <a:off x="7620000" y="860290"/>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27480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3" presetClass="emph" presetSubtype="2" fill="hold" nodeType="withEffect">
                                  <p:stCondLst>
                                    <p:cond delay="0"/>
                                  </p:stCondLst>
                                  <p:childTnLst>
                                    <p:animClr clrSpc="rgb" dir="cw">
                                      <p:cBhvr override="childStyle">
                                        <p:cTn id="9" dur="500" fill="hold"/>
                                        <p:tgtEl>
                                          <p:spTgt spid="7">
                                            <p:txEl>
                                              <p:pRg st="3" end="3"/>
                                            </p:txEl>
                                          </p:spTgt>
                                        </p:tgtEl>
                                        <p:attrNameLst>
                                          <p:attrName>style.color</p:attrName>
                                        </p:attrNameLst>
                                      </p:cBhvr>
                                      <p:to>
                                        <a:srgbClr val="FF6699"/>
                                      </p:to>
                                    </p:animClr>
                                  </p:childTnLst>
                                </p:cTn>
                              </p:par>
                            </p:childTnLst>
                          </p:cTn>
                        </p:par>
                        <p:par>
                          <p:cTn id="10" fill="hold">
                            <p:stCondLst>
                              <p:cond delay="500"/>
                            </p:stCondLst>
                            <p:childTnLst>
                              <p:par>
                                <p:cTn id="11" presetID="22" presetClass="exit" presetSubtype="4" fill="hold" grpId="0" nodeType="afterEffect">
                                  <p:stCondLst>
                                    <p:cond delay="0"/>
                                  </p:stCondLst>
                                  <p:childTnLst>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37</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rgbClr val="FF2F9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388279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4"/>
                </a:solidFill>
                <a:latin typeface="Source Sans Pro" panose="020B0503030403020204"/>
              </a:rPr>
              <a:t>Return from Recursive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spTree>
    <p:extLst>
      <p:ext uri="{BB962C8B-B14F-4D97-AF65-F5344CB8AC3E}">
        <p14:creationId xmlns:p14="http://schemas.microsoft.com/office/powerpoint/2010/main" val="31396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38</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rgbClr val="FF2F9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408958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6"/>
                </a:solidFill>
                <a:latin typeface="Source Sans Pro" panose="020B0503030403020204"/>
              </a:rPr>
              <a:t>Return from Original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21" name="Group 20"/>
          <p:cNvGrpSpPr/>
          <p:nvPr/>
        </p:nvGrpSpPr>
        <p:grpSpPr>
          <a:xfrm>
            <a:off x="4460488" y="3026849"/>
            <a:ext cx="1559312" cy="1163662"/>
            <a:chOff x="4425749" y="3026849"/>
            <a:chExt cx="1594051" cy="1163662"/>
          </a:xfrm>
        </p:grpSpPr>
        <p:sp>
          <p:nvSpPr>
            <p:cNvPr id="22"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chemeClr val="accent6"/>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solidFill>
              </a:endParaRPr>
            </a:p>
          </p:txBody>
        </p:sp>
        <p:sp>
          <p:nvSpPr>
            <p:cNvPr id="23" name="Rectangle 22"/>
            <p:cNvSpPr/>
            <p:nvPr/>
          </p:nvSpPr>
          <p:spPr>
            <a:xfrm>
              <a:off x="4516222" y="3182451"/>
              <a:ext cx="364123" cy="461665"/>
            </a:xfrm>
            <a:prstGeom prst="rect">
              <a:avLst/>
            </a:prstGeom>
            <a:ln>
              <a:noFill/>
            </a:ln>
          </p:spPr>
          <p:txBody>
            <a:bodyPr wrap="none">
              <a:spAutoFit/>
            </a:bodyPr>
            <a:lstStyle/>
            <a:p>
              <a:r>
                <a:rPr lang="en-US" dirty="0">
                  <a:solidFill>
                    <a:schemeClr val="accent6"/>
                  </a:solidFill>
                  <a:latin typeface="Arial" charset="0"/>
                </a:rPr>
                <a:t>4</a:t>
              </a:r>
              <a:endParaRPr lang="en-US" dirty="0">
                <a:solidFill>
                  <a:schemeClr val="accent6"/>
                </a:solidFill>
              </a:endParaRPr>
            </a:p>
          </p:txBody>
        </p:sp>
      </p:grpSp>
      <p:sp>
        <p:nvSpPr>
          <p:cNvPr id="24" name="Rectangle 23"/>
          <p:cNvSpPr/>
          <p:nvPr/>
        </p:nvSpPr>
        <p:spPr>
          <a:xfrm>
            <a:off x="6056820" y="3053856"/>
            <a:ext cx="968535" cy="400110"/>
          </a:xfrm>
          <a:prstGeom prst="rect">
            <a:avLst/>
          </a:prstGeom>
          <a:ln>
            <a:noFill/>
          </a:ln>
        </p:spPr>
        <p:txBody>
          <a:bodyPr wrap="none">
            <a:spAutoFit/>
          </a:bodyPr>
          <a:lstStyle/>
          <a:p>
            <a:r>
              <a:rPr lang="en-US" sz="2000" b="1" i="1" dirty="0">
                <a:solidFill>
                  <a:schemeClr val="accent6"/>
                </a:solidFill>
                <a:latin typeface="Arial" charset="0"/>
              </a:rPr>
              <a:t>Stuck!</a:t>
            </a:r>
            <a:endParaRPr lang="en-US" sz="2000" b="1" i="1" dirty="0">
              <a:solidFill>
                <a:schemeClr val="accent6"/>
              </a:solidFill>
            </a:endParaRPr>
          </a:p>
        </p:txBody>
      </p:sp>
    </p:spTree>
    <p:extLst>
      <p:ext uri="{BB962C8B-B14F-4D97-AF65-F5344CB8AC3E}">
        <p14:creationId xmlns:p14="http://schemas.microsoft.com/office/powerpoint/2010/main" val="25475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39</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427635"/>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latin typeface="Source Sans Pro" panose="020B0503030403020204"/>
              </a:rPr>
              <a:t>Need a way to save and restore register contents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408958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6"/>
                </a:solidFill>
                <a:latin typeface="Source Sans Pro" panose="020B0503030403020204"/>
              </a:rPr>
              <a:t>Return from Original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21" name="Group 20"/>
          <p:cNvGrpSpPr/>
          <p:nvPr/>
        </p:nvGrpSpPr>
        <p:grpSpPr>
          <a:xfrm>
            <a:off x="4460488" y="3026849"/>
            <a:ext cx="1559312" cy="1163662"/>
            <a:chOff x="4425749" y="3026849"/>
            <a:chExt cx="1594051" cy="1163662"/>
          </a:xfrm>
        </p:grpSpPr>
        <p:sp>
          <p:nvSpPr>
            <p:cNvPr id="22"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chemeClr val="accent6"/>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solidFill>
              </a:endParaRPr>
            </a:p>
          </p:txBody>
        </p:sp>
        <p:sp>
          <p:nvSpPr>
            <p:cNvPr id="23" name="Rectangle 22"/>
            <p:cNvSpPr/>
            <p:nvPr/>
          </p:nvSpPr>
          <p:spPr>
            <a:xfrm>
              <a:off x="4516222" y="3182451"/>
              <a:ext cx="364123" cy="461665"/>
            </a:xfrm>
            <a:prstGeom prst="rect">
              <a:avLst/>
            </a:prstGeom>
            <a:ln>
              <a:noFill/>
            </a:ln>
          </p:spPr>
          <p:txBody>
            <a:bodyPr wrap="none">
              <a:spAutoFit/>
            </a:bodyPr>
            <a:lstStyle/>
            <a:p>
              <a:r>
                <a:rPr lang="en-US" dirty="0">
                  <a:solidFill>
                    <a:schemeClr val="accent6"/>
                  </a:solidFill>
                  <a:latin typeface="Arial" charset="0"/>
                </a:rPr>
                <a:t>4</a:t>
              </a:r>
              <a:endParaRPr lang="en-US" dirty="0">
                <a:solidFill>
                  <a:schemeClr val="accent6"/>
                </a:solidFill>
              </a:endParaRPr>
            </a:p>
          </p:txBody>
        </p:sp>
      </p:grpSp>
      <p:sp>
        <p:nvSpPr>
          <p:cNvPr id="24" name="Rectangle 23"/>
          <p:cNvSpPr/>
          <p:nvPr/>
        </p:nvSpPr>
        <p:spPr>
          <a:xfrm>
            <a:off x="6056820" y="3053856"/>
            <a:ext cx="968535" cy="400110"/>
          </a:xfrm>
          <a:prstGeom prst="rect">
            <a:avLst/>
          </a:prstGeom>
          <a:ln>
            <a:noFill/>
          </a:ln>
        </p:spPr>
        <p:txBody>
          <a:bodyPr wrap="none">
            <a:spAutoFit/>
          </a:bodyPr>
          <a:lstStyle/>
          <a:p>
            <a:r>
              <a:rPr lang="en-US" sz="2000" b="1" i="1" dirty="0">
                <a:solidFill>
                  <a:schemeClr val="accent6"/>
                </a:solidFill>
                <a:latin typeface="Arial" charset="0"/>
              </a:rPr>
              <a:t>Stuck!</a:t>
            </a:r>
            <a:endParaRPr lang="en-US" sz="2000" b="1" i="1" dirty="0">
              <a:solidFill>
                <a:schemeClr val="accent6"/>
              </a:solidFill>
            </a:endParaRPr>
          </a:p>
        </p:txBody>
      </p:sp>
    </p:spTree>
    <p:extLst>
      <p:ext uri="{BB962C8B-B14F-4D97-AF65-F5344CB8AC3E}">
        <p14:creationId xmlns:p14="http://schemas.microsoft.com/office/powerpoint/2010/main" val="131034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1FC7-90A9-3493-0923-9A6E08374DE1}"/>
              </a:ext>
            </a:extLst>
          </p:cNvPr>
          <p:cNvSpPr>
            <a:spLocks noGrp="1"/>
          </p:cNvSpPr>
          <p:nvPr>
            <p:ph type="title"/>
          </p:nvPr>
        </p:nvSpPr>
        <p:spPr/>
        <p:txBody>
          <a:bodyPr/>
          <a:lstStyle/>
          <a:p>
            <a:r>
              <a:rPr lang="en-US" dirty="0"/>
              <a:t>Assembler demo</a:t>
            </a:r>
          </a:p>
        </p:txBody>
      </p:sp>
      <p:sp>
        <p:nvSpPr>
          <p:cNvPr id="3" name="Content Placeholder 2">
            <a:extLst>
              <a:ext uri="{FF2B5EF4-FFF2-40B4-BE49-F238E27FC236}">
                <a16:creationId xmlns:a16="http://schemas.microsoft.com/office/drawing/2014/main" id="{51DEB382-28DA-3888-D0C0-29E0644DA63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1B31E11-A494-29E3-2C9E-6B968A539C41}"/>
              </a:ext>
            </a:extLst>
          </p:cNvPr>
          <p:cNvSpPr>
            <a:spLocks noGrp="1"/>
          </p:cNvSpPr>
          <p:nvPr>
            <p:ph type="sldNum" sz="quarter" idx="10"/>
          </p:nvPr>
        </p:nvSpPr>
        <p:spPr/>
        <p:txBody>
          <a:bodyPr/>
          <a:lstStyle/>
          <a:p>
            <a:fld id="{2D011864-6A66-40DB-AE45-3F49E206A411}" type="slidenum">
              <a:rPr lang="en-US" smtClean="0"/>
              <a:t>4</a:t>
            </a:fld>
            <a:endParaRPr lang="en-US"/>
          </a:p>
        </p:txBody>
      </p:sp>
    </p:spTree>
    <p:extLst>
      <p:ext uri="{BB962C8B-B14F-4D97-AF65-F5344CB8AC3E}">
        <p14:creationId xmlns:p14="http://schemas.microsoft.com/office/powerpoint/2010/main" val="3604778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solidFill>
                  <a:srgbClr val="FF0000"/>
                </a:solidFill>
              </a:rPr>
              <a:t>Call Stack</a:t>
            </a:r>
            <a:endParaRPr sz="3200" b="0" i="0" u="none" strike="noStrike" cap="none" dirty="0">
              <a:solidFill>
                <a:srgbClr val="FF0000"/>
              </a:solidFill>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40</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936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41</a:t>
            </a:fld>
            <a:endParaRPr lang="en-US"/>
          </a:p>
        </p:txBody>
      </p:sp>
      <p:sp>
        <p:nvSpPr>
          <p:cNvPr id="5" name="Rectangle 1"/>
          <p:cNvSpPr>
            <a:spLocks noGrp="1" noChangeArrowheads="1"/>
          </p:cNvSpPr>
          <p:nvPr>
            <p:ph type="title" idx="4294967295"/>
          </p:nvPr>
        </p:nvSpPr>
        <p:spPr>
          <a:xfrm>
            <a:off x="0" y="194764"/>
            <a:ext cx="8304213" cy="78297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a:t>Takeaway2: Need a Call Stack</a:t>
            </a:r>
          </a:p>
        </p:txBody>
      </p:sp>
      <p:sp>
        <p:nvSpPr>
          <p:cNvPr id="6" name="Rectangle 2"/>
          <p:cNvSpPr txBox="1">
            <a:spLocks noChangeArrowheads="1"/>
          </p:cNvSpPr>
          <p:nvPr/>
        </p:nvSpPr>
        <p:spPr>
          <a:xfrm>
            <a:off x="266700" y="977735"/>
            <a:ext cx="8610600" cy="6183809"/>
          </a:xfrm>
          <a:prstGeom prst="rect">
            <a:avLst/>
          </a:prstGeom>
          <a:ln/>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JAL (Jump And Link) instruction moves a new value into the PC, and simultaneously saves the old value in register x1 (aka </a:t>
            </a:r>
            <a:r>
              <a:rPr lang="en-GB" sz="3000" dirty="0" err="1">
                <a:solidFill>
                  <a:schemeClr val="tx2"/>
                </a:solidFill>
              </a:rPr>
              <a:t>ra</a:t>
            </a:r>
            <a:r>
              <a:rPr lang="en-GB" sz="3000" dirty="0">
                <a:solidFill>
                  <a:schemeClr val="tx2"/>
                </a:solidFill>
              </a:rPr>
              <a:t> or return address) Thus, can get back from the subroutine to the instruction immediately following the jump by transferring control back to PC in register x1</a:t>
            </a:r>
          </a:p>
          <a:p>
            <a:pPr fontAlgn="auto">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000" dirty="0">
              <a:solidFill>
                <a:schemeClr val="tx2"/>
              </a:solidFill>
            </a:endParaRPr>
          </a:p>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Need a Call Stack to return to correct calling procedure.  To maintain a stack, need to store an </a:t>
            </a:r>
            <a:r>
              <a:rPr lang="en-GB" sz="3000" b="1" i="1" dirty="0">
                <a:solidFill>
                  <a:schemeClr val="accent1"/>
                </a:solidFill>
              </a:rPr>
              <a:t>activation record </a:t>
            </a:r>
            <a:r>
              <a:rPr lang="en-GB" sz="3000" dirty="0">
                <a:solidFill>
                  <a:schemeClr val="accent1"/>
                </a:solidFill>
              </a:rPr>
              <a:t>(aka a “stack frame”) in memory.  Stacks keep track of the correct return address by storing the contents of x1 in memory (the stack).  </a:t>
            </a:r>
          </a:p>
        </p:txBody>
      </p:sp>
    </p:spTree>
    <p:extLst>
      <p:ext uri="{BB962C8B-B14F-4D97-AF65-F5344CB8AC3E}">
        <p14:creationId xmlns:p14="http://schemas.microsoft.com/office/powerpoint/2010/main" val="28497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42</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solidFill>
                  <a:schemeClr val="tx2"/>
                </a:solidFill>
              </a:rPr>
              <a:t>Need a “Call Stack”</a:t>
            </a:r>
          </a:p>
        </p:txBody>
      </p:sp>
      <p:sp>
        <p:nvSpPr>
          <p:cNvPr id="6" name="Rectangle 3"/>
          <p:cNvSpPr txBox="1">
            <a:spLocks noChangeArrowheads="1"/>
          </p:cNvSpPr>
          <p:nvPr/>
        </p:nvSpPr>
        <p:spPr>
          <a:xfrm>
            <a:off x="228599" y="838200"/>
            <a:ext cx="8476013" cy="58674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4000"/>
              </a:lnSpc>
              <a:buNone/>
            </a:pPr>
            <a:r>
              <a:rPr lang="en-US" sz="2800" dirty="0">
                <a:solidFill>
                  <a:schemeClr val="tx2"/>
                </a:solidFill>
              </a:rPr>
              <a:t>Call stack</a:t>
            </a:r>
          </a:p>
          <a:p>
            <a:pPr lvl="1" fontAlgn="auto">
              <a:lnSpc>
                <a:spcPct val="94000"/>
              </a:lnSpc>
              <a:spcAft>
                <a:spcPts val="0"/>
              </a:spcAft>
            </a:pPr>
            <a:r>
              <a:rPr lang="en-US" sz="2400" dirty="0">
                <a:solidFill>
                  <a:schemeClr val="tx2"/>
                </a:solidFill>
              </a:rPr>
              <a:t>contains activation records                       (aka stack frames)</a:t>
            </a:r>
            <a:endParaRPr lang="en-US" sz="2800" dirty="0">
              <a:solidFill>
                <a:schemeClr val="tx2"/>
              </a:solidFill>
            </a:endParaRPr>
          </a:p>
          <a:p>
            <a:pPr fontAlgn="auto">
              <a:lnSpc>
                <a:spcPct val="94000"/>
              </a:lnSpc>
            </a:pPr>
            <a:endParaRPr lang="en-US" sz="2800" dirty="0">
              <a:solidFill>
                <a:schemeClr val="tx2"/>
              </a:solidFill>
            </a:endParaRPr>
          </a:p>
          <a:p>
            <a:pPr marL="0" indent="0" fontAlgn="auto">
              <a:lnSpc>
                <a:spcPct val="94000"/>
              </a:lnSpc>
              <a:buNone/>
            </a:pPr>
            <a:r>
              <a:rPr lang="en-US" sz="2800" dirty="0">
                <a:solidFill>
                  <a:schemeClr val="tx2"/>
                </a:solidFill>
              </a:rPr>
              <a:t>Each activation record contains</a:t>
            </a:r>
          </a:p>
          <a:p>
            <a:pPr lvl="1" fontAlgn="auto">
              <a:lnSpc>
                <a:spcPct val="94000"/>
              </a:lnSpc>
              <a:spcAft>
                <a:spcPts val="0"/>
              </a:spcAft>
            </a:pPr>
            <a:r>
              <a:rPr lang="en-US" sz="2400" dirty="0">
                <a:solidFill>
                  <a:schemeClr val="tx2"/>
                </a:solidFill>
              </a:rPr>
              <a:t>the return address for that invocation</a:t>
            </a:r>
          </a:p>
          <a:p>
            <a:pPr lvl="1" fontAlgn="auto">
              <a:lnSpc>
                <a:spcPct val="94000"/>
              </a:lnSpc>
              <a:spcAft>
                <a:spcPts val="0"/>
              </a:spcAft>
            </a:pPr>
            <a:r>
              <a:rPr lang="en-US" sz="2400" dirty="0">
                <a:solidFill>
                  <a:schemeClr val="tx2"/>
                </a:solidFill>
              </a:rPr>
              <a:t>the local variables for that procedure</a:t>
            </a:r>
          </a:p>
          <a:p>
            <a:pPr lvl="1" fontAlgn="auto">
              <a:lnSpc>
                <a:spcPct val="94000"/>
              </a:lnSpc>
              <a:spcAft>
                <a:spcPts val="0"/>
              </a:spcAft>
            </a:pPr>
            <a:endParaRPr lang="en-US" sz="2400" dirty="0">
              <a:solidFill>
                <a:schemeClr val="tx2"/>
              </a:solidFill>
            </a:endParaRPr>
          </a:p>
          <a:p>
            <a:pPr lvl="1" fontAlgn="auto">
              <a:lnSpc>
                <a:spcPct val="94000"/>
              </a:lnSpc>
              <a:spcAft>
                <a:spcPts val="0"/>
              </a:spcAft>
            </a:pPr>
            <a:endParaRPr lang="en-US" sz="2400" dirty="0">
              <a:solidFill>
                <a:schemeClr val="tx2"/>
              </a:solidFill>
            </a:endParaRPr>
          </a:p>
          <a:p>
            <a:pPr marL="0" indent="0" fontAlgn="auto">
              <a:lnSpc>
                <a:spcPct val="94000"/>
              </a:lnSpc>
              <a:buNone/>
            </a:pPr>
            <a:r>
              <a:rPr lang="en-US" sz="2800" dirty="0">
                <a:solidFill>
                  <a:schemeClr val="tx2"/>
                </a:solidFill>
              </a:rPr>
              <a:t>A </a:t>
            </a:r>
            <a:r>
              <a:rPr lang="en-US" sz="2800" dirty="0">
                <a:solidFill>
                  <a:schemeClr val="accent6"/>
                </a:solidFill>
              </a:rPr>
              <a:t>stack pointer (</a:t>
            </a:r>
            <a:r>
              <a:rPr lang="en-US" sz="2800" dirty="0" err="1">
                <a:solidFill>
                  <a:schemeClr val="accent6"/>
                </a:solidFill>
              </a:rPr>
              <a:t>sp</a:t>
            </a:r>
            <a:r>
              <a:rPr lang="en-US" sz="2800" dirty="0">
                <a:solidFill>
                  <a:schemeClr val="accent6"/>
                </a:solidFill>
              </a:rPr>
              <a:t>) </a:t>
            </a:r>
            <a:r>
              <a:rPr lang="en-US" sz="2800" dirty="0">
                <a:solidFill>
                  <a:schemeClr val="tx2"/>
                </a:solidFill>
              </a:rPr>
              <a:t>keeps track of the top of the stack</a:t>
            </a:r>
          </a:p>
          <a:p>
            <a:pPr lvl="1" fontAlgn="auto">
              <a:lnSpc>
                <a:spcPct val="94000"/>
              </a:lnSpc>
              <a:spcAft>
                <a:spcPts val="0"/>
              </a:spcAft>
            </a:pPr>
            <a:r>
              <a:rPr lang="en-US" sz="2400" dirty="0">
                <a:solidFill>
                  <a:schemeClr val="tx2"/>
                </a:solidFill>
              </a:rPr>
              <a:t>dedicated register (</a:t>
            </a:r>
            <a:r>
              <a:rPr lang="en-US" sz="2400" dirty="0">
                <a:solidFill>
                  <a:schemeClr val="accent6"/>
                </a:solidFill>
              </a:rPr>
              <a:t>x2</a:t>
            </a:r>
            <a:r>
              <a:rPr lang="en-US" sz="2400" dirty="0">
                <a:solidFill>
                  <a:schemeClr val="tx2"/>
                </a:solidFill>
              </a:rPr>
              <a:t>) on the RISC-V</a:t>
            </a:r>
          </a:p>
          <a:p>
            <a:pPr marL="0" indent="0" fontAlgn="auto">
              <a:lnSpc>
                <a:spcPct val="94000"/>
              </a:lnSpc>
              <a:buNone/>
            </a:pPr>
            <a:endParaRPr lang="en-US" sz="2800" dirty="0">
              <a:solidFill>
                <a:schemeClr val="tx2"/>
              </a:solidFill>
            </a:endParaRPr>
          </a:p>
          <a:p>
            <a:pPr marL="0" indent="0" fontAlgn="auto">
              <a:lnSpc>
                <a:spcPct val="94000"/>
              </a:lnSpc>
              <a:buNone/>
            </a:pPr>
            <a:r>
              <a:rPr lang="en-US" sz="2800" dirty="0">
                <a:solidFill>
                  <a:schemeClr val="tx2"/>
                </a:solidFill>
              </a:rPr>
              <a:t>Manipulated by </a:t>
            </a:r>
            <a:r>
              <a:rPr lang="en-US" sz="2800" dirty="0">
                <a:solidFill>
                  <a:schemeClr val="accent6"/>
                </a:solidFill>
              </a:rPr>
              <a:t>push/pop</a:t>
            </a:r>
            <a:r>
              <a:rPr lang="en-US" sz="2800" dirty="0">
                <a:solidFill>
                  <a:schemeClr val="tx2"/>
                </a:solidFill>
              </a:rPr>
              <a:t> operations</a:t>
            </a:r>
          </a:p>
          <a:p>
            <a:pPr lvl="1" fontAlgn="auto">
              <a:lnSpc>
                <a:spcPct val="94000"/>
              </a:lnSpc>
              <a:spcAft>
                <a:spcPts val="0"/>
              </a:spcAft>
            </a:pPr>
            <a:r>
              <a:rPr lang="en-US" sz="2400" dirty="0">
                <a:solidFill>
                  <a:schemeClr val="accent6"/>
                </a:solidFill>
              </a:rPr>
              <a:t>push</a:t>
            </a:r>
            <a:r>
              <a:rPr lang="en-US" sz="2400" dirty="0">
                <a:solidFill>
                  <a:schemeClr val="tx2"/>
                </a:solidFill>
              </a:rPr>
              <a:t>: move </a:t>
            </a:r>
            <a:r>
              <a:rPr lang="en-US" sz="2400" dirty="0" err="1">
                <a:solidFill>
                  <a:schemeClr val="tx2"/>
                </a:solidFill>
              </a:rPr>
              <a:t>sp</a:t>
            </a:r>
            <a:r>
              <a:rPr lang="en-US" sz="2400" dirty="0">
                <a:solidFill>
                  <a:schemeClr val="tx2"/>
                </a:solidFill>
              </a:rPr>
              <a:t> down, store</a:t>
            </a:r>
          </a:p>
          <a:p>
            <a:pPr lvl="1" fontAlgn="auto">
              <a:lnSpc>
                <a:spcPct val="94000"/>
              </a:lnSpc>
              <a:spcAft>
                <a:spcPts val="0"/>
              </a:spcAft>
            </a:pPr>
            <a:r>
              <a:rPr lang="en-US" sz="2400" dirty="0">
                <a:solidFill>
                  <a:schemeClr val="accent6"/>
                </a:solidFill>
              </a:rPr>
              <a:t>pop</a:t>
            </a:r>
            <a:r>
              <a:rPr lang="en-US" sz="2400" dirty="0">
                <a:solidFill>
                  <a:schemeClr val="tx2"/>
                </a:solidFill>
              </a:rPr>
              <a:t>: load, move </a:t>
            </a:r>
            <a:r>
              <a:rPr lang="en-US" sz="2400" dirty="0" err="1">
                <a:solidFill>
                  <a:schemeClr val="tx2"/>
                </a:solidFill>
              </a:rPr>
              <a:t>sp</a:t>
            </a:r>
            <a:r>
              <a:rPr lang="en-US" sz="2400" dirty="0">
                <a:solidFill>
                  <a:schemeClr val="tx2"/>
                </a:solidFill>
              </a:rPr>
              <a:t> up</a:t>
            </a:r>
          </a:p>
          <a:p>
            <a:pPr lvl="1" fontAlgn="auto">
              <a:lnSpc>
                <a:spcPct val="94000"/>
              </a:lnSpc>
              <a:spcAft>
                <a:spcPts val="0"/>
              </a:spcAft>
            </a:pPr>
            <a:endParaRPr lang="en-US" sz="2000" dirty="0">
              <a:solidFill>
                <a:schemeClr val="tx2"/>
              </a:solidFill>
            </a:endParaRPr>
          </a:p>
        </p:txBody>
      </p:sp>
    </p:spTree>
    <p:extLst>
      <p:ext uri="{BB962C8B-B14F-4D97-AF65-F5344CB8AC3E}">
        <p14:creationId xmlns:p14="http://schemas.microsoft.com/office/powerpoint/2010/main" val="594605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71"/>
          <p:cNvSpPr txBox="1">
            <a:spLocks noGrp="1"/>
          </p:cNvSpPr>
          <p:nvPr>
            <p:ph type="title"/>
          </p:nvPr>
        </p:nvSpPr>
        <p:spPr>
          <a:xfrm>
            <a:off x="457200" y="19099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Stack Before, During, After Call</a:t>
            </a:r>
            <a:endParaRPr sz="4400" b="0" i="0" u="none" strike="noStrike" cap="none" dirty="0">
              <a:solidFill>
                <a:schemeClr val="accent1"/>
              </a:solidFill>
              <a:latin typeface="Calibri"/>
              <a:ea typeface="Calibri"/>
              <a:cs typeface="Calibri"/>
              <a:sym typeface="Calibri"/>
            </a:endParaRPr>
          </a:p>
        </p:txBody>
      </p:sp>
      <p:sp>
        <p:nvSpPr>
          <p:cNvPr id="825" name="Google Shape;82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43</a:t>
            </a:fld>
            <a:endParaRPr sz="1200">
              <a:solidFill>
                <a:srgbClr val="888888"/>
              </a:solidFill>
              <a:latin typeface="Calibri"/>
              <a:ea typeface="Calibri"/>
              <a:cs typeface="Calibri"/>
              <a:sym typeface="Calibri"/>
            </a:endParaRPr>
          </a:p>
        </p:txBody>
      </p:sp>
      <p:pic>
        <p:nvPicPr>
          <p:cNvPr id="826" name="Google Shape;826;p71"/>
          <p:cNvPicPr preferRelativeResize="0"/>
          <p:nvPr/>
        </p:nvPicPr>
        <p:blipFill rotWithShape="1">
          <a:blip r:embed="rId3">
            <a:alphaModFix/>
          </a:blip>
          <a:srcRect/>
          <a:stretch/>
        </p:blipFill>
        <p:spPr>
          <a:xfrm>
            <a:off x="457200" y="1828800"/>
            <a:ext cx="8229600" cy="3781986"/>
          </a:xfrm>
          <a:prstGeom prst="rect">
            <a:avLst/>
          </a:prstGeom>
          <a:noFill/>
          <a:ln>
            <a:noFill/>
          </a:ln>
        </p:spPr>
      </p:pic>
      <p:sp>
        <p:nvSpPr>
          <p:cNvPr id="827" name="Google Shape;827;p71"/>
          <p:cNvSpPr/>
          <p:nvPr/>
        </p:nvSpPr>
        <p:spPr>
          <a:xfrm>
            <a:off x="979714" y="2188029"/>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8" name="Google Shape;828;p71"/>
          <p:cNvSpPr/>
          <p:nvPr/>
        </p:nvSpPr>
        <p:spPr>
          <a:xfrm>
            <a:off x="3483428" y="2950029"/>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9" name="Google Shape;829;p71"/>
          <p:cNvSpPr/>
          <p:nvPr/>
        </p:nvSpPr>
        <p:spPr>
          <a:xfrm>
            <a:off x="6117771" y="2166257"/>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0" name="Google Shape;830;p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31" name="Google Shape;831;p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832" name="Google Shape;832;p71"/>
          <p:cNvPicPr preferRelativeResize="0"/>
          <p:nvPr/>
        </p:nvPicPr>
        <p:blipFill rotWithShape="1">
          <a:blip r:embed="rId4">
            <a:alphaModFix/>
          </a:blip>
          <a:srcRect t="15492" b="5587"/>
          <a:stretch/>
        </p:blipFill>
        <p:spPr>
          <a:xfrm>
            <a:off x="2031275" y="2209800"/>
            <a:ext cx="977300" cy="771250"/>
          </a:xfrm>
          <a:prstGeom prst="rect">
            <a:avLst/>
          </a:prstGeom>
          <a:noFill/>
          <a:ln>
            <a:noFill/>
          </a:ln>
        </p:spPr>
      </p:pic>
      <p:pic>
        <p:nvPicPr>
          <p:cNvPr id="833" name="Google Shape;833;p71"/>
          <p:cNvPicPr preferRelativeResize="0"/>
          <p:nvPr/>
        </p:nvPicPr>
        <p:blipFill rotWithShape="1">
          <a:blip r:embed="rId4">
            <a:alphaModFix/>
          </a:blip>
          <a:srcRect b="5589"/>
          <a:stretch/>
        </p:blipFill>
        <p:spPr>
          <a:xfrm>
            <a:off x="4622075" y="1982186"/>
            <a:ext cx="977300" cy="922664"/>
          </a:xfrm>
          <a:prstGeom prst="rect">
            <a:avLst/>
          </a:prstGeom>
          <a:noFill/>
          <a:ln>
            <a:noFill/>
          </a:ln>
        </p:spPr>
      </p:pic>
      <p:grpSp>
        <p:nvGrpSpPr>
          <p:cNvPr id="834" name="Google Shape;834;p71"/>
          <p:cNvGrpSpPr/>
          <p:nvPr/>
        </p:nvGrpSpPr>
        <p:grpSpPr>
          <a:xfrm>
            <a:off x="4854957" y="1809025"/>
            <a:ext cx="511531" cy="381523"/>
            <a:chOff x="7768319" y="3644750"/>
            <a:chExt cx="511531" cy="381523"/>
          </a:xfrm>
        </p:grpSpPr>
        <p:pic>
          <p:nvPicPr>
            <p:cNvPr id="835" name="Google Shape;835;p71"/>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36" name="Google Shape;836;p71"/>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837" name="Google Shape;837;p71"/>
          <p:cNvPicPr preferRelativeResize="0"/>
          <p:nvPr/>
        </p:nvPicPr>
        <p:blipFill>
          <a:blip r:embed="rId6">
            <a:alphaModFix/>
          </a:blip>
          <a:stretch>
            <a:fillRect/>
          </a:stretch>
        </p:blipFill>
        <p:spPr>
          <a:xfrm>
            <a:off x="4755663" y="1243099"/>
            <a:ext cx="710113" cy="661341"/>
          </a:xfrm>
          <a:prstGeom prst="rect">
            <a:avLst/>
          </a:prstGeom>
          <a:noFill/>
          <a:ln>
            <a:noFill/>
          </a:ln>
        </p:spPr>
      </p:pic>
      <p:pic>
        <p:nvPicPr>
          <p:cNvPr id="838" name="Google Shape;838;p71"/>
          <p:cNvPicPr preferRelativeResize="0"/>
          <p:nvPr/>
        </p:nvPicPr>
        <p:blipFill>
          <a:blip r:embed="rId7">
            <a:alphaModFix/>
          </a:blip>
          <a:stretch>
            <a:fillRect/>
          </a:stretch>
        </p:blipFill>
        <p:spPr>
          <a:xfrm>
            <a:off x="4839142" y="816051"/>
            <a:ext cx="543172" cy="702750"/>
          </a:xfrm>
          <a:prstGeom prst="rect">
            <a:avLst/>
          </a:prstGeom>
          <a:noFill/>
          <a:ln>
            <a:noFill/>
          </a:ln>
        </p:spPr>
      </p:pic>
      <p:pic>
        <p:nvPicPr>
          <p:cNvPr id="839" name="Google Shape;839;p71"/>
          <p:cNvPicPr preferRelativeResize="0"/>
          <p:nvPr/>
        </p:nvPicPr>
        <p:blipFill rotWithShape="1">
          <a:blip r:embed="rId4">
            <a:alphaModFix/>
          </a:blip>
          <a:srcRect t="15492" b="5587"/>
          <a:stretch/>
        </p:blipFill>
        <p:spPr>
          <a:xfrm>
            <a:off x="7212875" y="2209800"/>
            <a:ext cx="977300" cy="771250"/>
          </a:xfrm>
          <a:prstGeom prst="rect">
            <a:avLst/>
          </a:prstGeom>
          <a:noFill/>
          <a:ln>
            <a:noFill/>
          </a:ln>
        </p:spPr>
      </p:pic>
      <p:pic>
        <p:nvPicPr>
          <p:cNvPr id="840" name="Google Shape;840;p71"/>
          <p:cNvPicPr preferRelativeResize="0"/>
          <p:nvPr/>
        </p:nvPicPr>
        <p:blipFill rotWithShape="1">
          <a:blip r:embed="rId3">
            <a:alphaModFix/>
          </a:blip>
          <a:srcRect l="36413" t="45377" r="31203" b="-16929"/>
          <a:stretch/>
        </p:blipFill>
        <p:spPr>
          <a:xfrm>
            <a:off x="3453850" y="2935525"/>
            <a:ext cx="2664900" cy="2706300"/>
          </a:xfrm>
          <a:prstGeom prst="rect">
            <a:avLst/>
          </a:prstGeom>
          <a:noFill/>
          <a:ln>
            <a:noFill/>
          </a:ln>
        </p:spPr>
      </p:pic>
      <p:sp>
        <p:nvSpPr>
          <p:cNvPr id="841" name="Google Shape;841;p71"/>
          <p:cNvSpPr/>
          <p:nvPr/>
        </p:nvSpPr>
        <p:spPr>
          <a:xfrm>
            <a:off x="3557350" y="4682025"/>
            <a:ext cx="2836200" cy="66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330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Local Variables and Arrays</a:t>
            </a:r>
            <a:endParaRPr sz="4400" b="0" i="0" u="none" strike="noStrike" cap="none">
              <a:solidFill>
                <a:schemeClr val="accent1"/>
              </a:solidFill>
              <a:latin typeface="Calibri"/>
              <a:ea typeface="Calibri"/>
              <a:cs typeface="Calibri"/>
              <a:sym typeface="Calibri"/>
            </a:endParaRPr>
          </a:p>
        </p:txBody>
      </p:sp>
      <p:sp>
        <p:nvSpPr>
          <p:cNvPr id="847" name="Google Shape;847;p72"/>
          <p:cNvSpPr txBox="1">
            <a:spLocks noGrp="1"/>
          </p:cNvSpPr>
          <p:nvPr>
            <p:ph type="body" idx="1"/>
          </p:nvPr>
        </p:nvSpPr>
        <p:spPr>
          <a:xfrm>
            <a:off x="457200" y="1417638"/>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Any local variables the compiler cannot assign to registers will be allocated as part of the stack frame (</a:t>
            </a:r>
            <a:r>
              <a:rPr lang="en-US" sz="3200" b="1" i="0" u="none" strike="noStrike" cap="none" dirty="0">
                <a:solidFill>
                  <a:schemeClr val="dk1"/>
                </a:solidFill>
                <a:latin typeface="Calibri"/>
                <a:ea typeface="Calibri"/>
                <a:cs typeface="Calibri"/>
                <a:sym typeface="Calibri"/>
              </a:rPr>
              <a:t>Recall:</a:t>
            </a:r>
            <a:r>
              <a:rPr lang="en-US" sz="3200" b="0" i="0" u="none" strike="noStrike" cap="none" dirty="0">
                <a:solidFill>
                  <a:schemeClr val="dk1"/>
                </a:solidFill>
                <a:latin typeface="Calibri"/>
                <a:ea typeface="Calibri"/>
                <a:cs typeface="Calibri"/>
                <a:sym typeface="Calibri"/>
              </a:rPr>
              <a:t> spilling to memory)</a:t>
            </a:r>
          </a:p>
          <a:p>
            <a:pPr marL="342900" marR="0" lvl="0" indent="-342900" algn="l" rtl="0">
              <a:spcBef>
                <a:spcPts val="0"/>
              </a:spcBef>
              <a:spcAft>
                <a:spcPts val="0"/>
              </a:spcAft>
              <a:buClr>
                <a:schemeClr val="dk1"/>
              </a:buClr>
              <a:buSzPts val="3200"/>
              <a:buFont typeface="Arial"/>
              <a:buChar char="•"/>
            </a:pP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Locally declared arrays and structs are also allocated as part of the stack frame</a:t>
            </a:r>
            <a:endParaRPr dirty="0"/>
          </a:p>
          <a:p>
            <a:pPr marL="342900" marR="0" lvl="0" indent="-342900" algn="l" rtl="0">
              <a:spcBef>
                <a:spcPts val="240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Stack manipulation is same as before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Move </a:t>
            </a:r>
            <a:r>
              <a:rPr lang="en-US" sz="2600" b="0" i="0" u="none" strike="noStrike" cap="none" dirty="0" err="1">
                <a:solidFill>
                  <a:schemeClr val="dk1"/>
                </a:solidFill>
                <a:latin typeface="Courier New"/>
                <a:ea typeface="Courier New"/>
                <a:cs typeface="Courier New"/>
                <a:sym typeface="Courier New"/>
              </a:rPr>
              <a:t>sp</a:t>
            </a:r>
            <a:r>
              <a:rPr lang="en-US" sz="2800" b="0" i="0" u="none" strike="noStrike" cap="none" dirty="0">
                <a:solidFill>
                  <a:schemeClr val="dk1"/>
                </a:solidFill>
                <a:latin typeface="Calibri"/>
                <a:ea typeface="Calibri"/>
                <a:cs typeface="Calibri"/>
                <a:sym typeface="Calibri"/>
              </a:rPr>
              <a:t> down an extra amount and use the space it created as storage</a:t>
            </a:r>
            <a:endParaRPr sz="2800" b="0" i="0" u="none" strike="noStrike" cap="none" dirty="0">
              <a:solidFill>
                <a:schemeClr val="dk1"/>
              </a:solidFill>
              <a:latin typeface="Calibri"/>
              <a:ea typeface="Calibri"/>
              <a:cs typeface="Calibri"/>
              <a:sym typeface="Calibri"/>
            </a:endParaRPr>
          </a:p>
        </p:txBody>
      </p:sp>
      <p:sp>
        <p:nvSpPr>
          <p:cNvPr id="848" name="Google Shape;848;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44</a:t>
            </a:fld>
            <a:endParaRPr sz="1200">
              <a:solidFill>
                <a:srgbClr val="888888"/>
              </a:solidFill>
              <a:latin typeface="Calibri"/>
              <a:ea typeface="Calibri"/>
              <a:cs typeface="Calibri"/>
              <a:sym typeface="Calibri"/>
            </a:endParaRPr>
          </a:p>
        </p:txBody>
      </p:sp>
      <p:sp>
        <p:nvSpPr>
          <p:cNvPr id="849" name="Google Shape;849;p7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50" name="Google Shape;850;p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01769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Call Example</a:t>
            </a:r>
          </a:p>
        </p:txBody>
      </p:sp>
      <p:sp>
        <p:nvSpPr>
          <p:cNvPr id="3" name="Content Placeholder 2"/>
          <p:cNvSpPr>
            <a:spLocks noGrp="1"/>
          </p:cNvSpPr>
          <p:nvPr>
            <p:ph idx="1"/>
          </p:nvPr>
        </p:nvSpPr>
        <p:spPr>
          <a:xfrm>
            <a:off x="457200" y="1385635"/>
            <a:ext cx="8229600" cy="3751661"/>
          </a:xfrm>
        </p:spPr>
        <p:txBody>
          <a:bodyPr>
            <a:noAutofit/>
          </a:bodyPr>
          <a:lstStyle/>
          <a:p>
            <a:pPr>
              <a:spcBef>
                <a:spcPts val="338"/>
              </a:spcBef>
              <a:buNone/>
            </a:pPr>
            <a:r>
              <a:rPr lang="en-US" sz="2025" dirty="0">
                <a:latin typeface="Courier New"/>
                <a:cs typeface="Courier New"/>
              </a:rPr>
              <a:t>int Leaf(int g, int h, int </a:t>
            </a:r>
            <a:r>
              <a:rPr lang="en-US" sz="2025" dirty="0" err="1">
                <a:latin typeface="Courier New"/>
                <a:cs typeface="Courier New"/>
              </a:rPr>
              <a:t>i</a:t>
            </a:r>
            <a:r>
              <a:rPr lang="en-US" sz="2025" dirty="0">
                <a:latin typeface="Courier New"/>
                <a:cs typeface="Courier New"/>
              </a:rPr>
              <a:t>, int j) {</a:t>
            </a:r>
          </a:p>
          <a:p>
            <a:pPr>
              <a:spcBef>
                <a:spcPts val="338"/>
              </a:spcBef>
              <a:buNone/>
            </a:pPr>
            <a:r>
              <a:rPr lang="en-US" sz="2025" dirty="0">
                <a:latin typeface="Courier New"/>
                <a:cs typeface="Courier New"/>
              </a:rPr>
              <a:t>		</a:t>
            </a:r>
            <a:r>
              <a:rPr lang="en-US" sz="2025" dirty="0" err="1">
                <a:latin typeface="Courier New"/>
                <a:cs typeface="Courier New"/>
              </a:rPr>
              <a:t>int</a:t>
            </a:r>
            <a:r>
              <a:rPr lang="en-US" sz="2025" dirty="0">
                <a:latin typeface="Courier New"/>
                <a:cs typeface="Courier New"/>
              </a:rPr>
              <a:t> f;</a:t>
            </a:r>
          </a:p>
          <a:p>
            <a:pPr>
              <a:spcBef>
                <a:spcPts val="338"/>
              </a:spcBef>
              <a:buNone/>
            </a:pPr>
            <a:r>
              <a:rPr lang="en-US" sz="2025" dirty="0">
                <a:latin typeface="Courier New"/>
                <a:cs typeface="Courier New"/>
              </a:rPr>
              <a:t>		f = (g + h) – (</a:t>
            </a:r>
            <a:r>
              <a:rPr lang="en-US" sz="2025" dirty="0" err="1">
                <a:latin typeface="Courier New"/>
                <a:cs typeface="Courier New"/>
              </a:rPr>
              <a:t>i</a:t>
            </a:r>
            <a:r>
              <a:rPr lang="en-US" sz="2025" dirty="0">
                <a:latin typeface="Courier New"/>
                <a:cs typeface="Courier New"/>
              </a:rPr>
              <a:t> + j);</a:t>
            </a:r>
          </a:p>
          <a:p>
            <a:pPr>
              <a:spcBef>
                <a:spcPts val="338"/>
              </a:spcBef>
              <a:buNone/>
            </a:pPr>
            <a:r>
              <a:rPr lang="en-US" sz="2025" dirty="0">
                <a:latin typeface="Courier New"/>
                <a:cs typeface="Courier New"/>
              </a:rPr>
              <a:t>		return f;</a:t>
            </a:r>
          </a:p>
          <a:p>
            <a:pPr>
              <a:spcBef>
                <a:spcPts val="338"/>
              </a:spcBef>
              <a:buNone/>
            </a:pPr>
            <a:r>
              <a:rPr lang="en-US" sz="2025" dirty="0">
                <a:latin typeface="Courier New"/>
                <a:cs typeface="Courier New"/>
              </a:rPr>
              <a:t>}</a:t>
            </a:r>
          </a:p>
          <a:p>
            <a:pPr>
              <a:lnSpc>
                <a:spcPct val="120000"/>
              </a:lnSpc>
            </a:pPr>
            <a:r>
              <a:rPr lang="en-US" sz="2250" dirty="0"/>
              <a:t>Parameter variables </a:t>
            </a:r>
            <a:r>
              <a:rPr lang="en-US" sz="2250" b="1" dirty="0">
                <a:latin typeface="Courier New"/>
                <a:cs typeface="Courier New"/>
              </a:rPr>
              <a:t>g</a:t>
            </a:r>
            <a:r>
              <a:rPr lang="en-US" sz="2250" b="1" dirty="0"/>
              <a:t>, </a:t>
            </a:r>
            <a:r>
              <a:rPr lang="en-US" sz="2250" b="1" dirty="0">
                <a:latin typeface="Courier New"/>
                <a:cs typeface="Courier New"/>
              </a:rPr>
              <a:t>h</a:t>
            </a:r>
            <a:r>
              <a:rPr lang="en-US" sz="2250" b="1" dirty="0"/>
              <a:t>, </a:t>
            </a:r>
            <a:r>
              <a:rPr lang="en-US" sz="2250" b="1" dirty="0" err="1">
                <a:latin typeface="Courier New"/>
                <a:cs typeface="Courier New"/>
              </a:rPr>
              <a:t>i</a:t>
            </a:r>
            <a:r>
              <a:rPr lang="en-US" sz="2250" b="1" dirty="0"/>
              <a:t>,</a:t>
            </a:r>
            <a:r>
              <a:rPr lang="en-US" sz="2250" dirty="0"/>
              <a:t> and </a:t>
            </a:r>
            <a:r>
              <a:rPr lang="en-US" sz="2250" b="1" dirty="0">
                <a:latin typeface="Courier New"/>
                <a:cs typeface="Courier New"/>
              </a:rPr>
              <a:t>j</a:t>
            </a:r>
            <a:r>
              <a:rPr lang="en-US" sz="2250" dirty="0"/>
              <a:t> in argument registers </a:t>
            </a:r>
            <a:r>
              <a:rPr lang="en-US" sz="2250" b="1" dirty="0">
                <a:latin typeface="Courier New"/>
                <a:cs typeface="Courier New"/>
              </a:rPr>
              <a:t>a0</a:t>
            </a:r>
            <a:r>
              <a:rPr lang="en-US" sz="2250" b="1" dirty="0"/>
              <a:t>, </a:t>
            </a:r>
            <a:r>
              <a:rPr lang="en-US" sz="2250" b="1" dirty="0">
                <a:latin typeface="Courier New"/>
                <a:cs typeface="Courier New"/>
              </a:rPr>
              <a:t>a1</a:t>
            </a:r>
            <a:r>
              <a:rPr lang="en-US" sz="2250" b="1" dirty="0"/>
              <a:t>, </a:t>
            </a:r>
            <a:r>
              <a:rPr lang="en-US" sz="2250" b="1" dirty="0">
                <a:latin typeface="Courier New"/>
                <a:cs typeface="Courier New"/>
              </a:rPr>
              <a:t>a2</a:t>
            </a:r>
            <a:r>
              <a:rPr lang="en-US" sz="2250" dirty="0"/>
              <a:t>, and </a:t>
            </a:r>
            <a:r>
              <a:rPr lang="en-US" sz="2250" b="1" dirty="0">
                <a:latin typeface="Courier New"/>
                <a:cs typeface="Courier New"/>
              </a:rPr>
              <a:t>a3</a:t>
            </a:r>
            <a:r>
              <a:rPr lang="en-US" sz="2250" dirty="0"/>
              <a:t>, and </a:t>
            </a:r>
            <a:r>
              <a:rPr lang="en-US" sz="2250" b="1" dirty="0">
                <a:latin typeface="Courier New"/>
                <a:cs typeface="Courier New"/>
              </a:rPr>
              <a:t>f</a:t>
            </a:r>
            <a:r>
              <a:rPr lang="en-US" sz="2250" dirty="0"/>
              <a:t> in </a:t>
            </a:r>
            <a:r>
              <a:rPr lang="en-US" sz="2250" b="1" dirty="0">
                <a:latin typeface="Courier New"/>
                <a:cs typeface="Courier New"/>
              </a:rPr>
              <a:t>s0</a:t>
            </a:r>
          </a:p>
          <a:p>
            <a:pPr>
              <a:lnSpc>
                <a:spcPct val="120000"/>
              </a:lnSpc>
            </a:pPr>
            <a:r>
              <a:rPr lang="en-US" sz="2250" dirty="0"/>
              <a:t>Assume need one temporary register </a:t>
            </a:r>
            <a:r>
              <a:rPr lang="en-US" sz="2250" dirty="0">
                <a:latin typeface="Courier New"/>
                <a:cs typeface="Courier New"/>
              </a:rPr>
              <a:t>s1</a:t>
            </a:r>
          </a:p>
          <a:p>
            <a:pPr>
              <a:buNone/>
            </a:pPr>
            <a:endParaRPr lang="en-US" sz="1800" dirty="0"/>
          </a:p>
        </p:txBody>
      </p:sp>
    </p:spTree>
    <p:extLst>
      <p:ext uri="{BB962C8B-B14F-4D97-AF65-F5344CB8AC3E}">
        <p14:creationId xmlns:p14="http://schemas.microsoft.com/office/powerpoint/2010/main" val="2378796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RISC-V Code for Leaf()</a:t>
            </a:r>
          </a:p>
        </p:txBody>
      </p:sp>
      <p:sp>
        <p:nvSpPr>
          <p:cNvPr id="8" name="Rectangle 7"/>
          <p:cNvSpPr/>
          <p:nvPr/>
        </p:nvSpPr>
        <p:spPr>
          <a:xfrm>
            <a:off x="118754" y="1382286"/>
            <a:ext cx="9464634" cy="3477875"/>
          </a:xfrm>
          <a:prstGeom prst="rect">
            <a:avLst/>
          </a:prstGeom>
        </p:spPr>
        <p:txBody>
          <a:bodyPr wrap="square">
            <a:spAutoFit/>
          </a:bodyPr>
          <a:lstStyle/>
          <a:p>
            <a:pPr algn="l">
              <a:buNone/>
            </a:pPr>
            <a:r>
              <a:rPr lang="en-US" sz="2000" b="1" dirty="0">
                <a:latin typeface="Courier New"/>
                <a:cs typeface="Courier New"/>
              </a:rPr>
              <a:t>Leaf: </a:t>
            </a:r>
            <a:r>
              <a:rPr lang="en-US" sz="2000" b="1" dirty="0" err="1">
                <a:latin typeface="Courier New"/>
                <a:cs typeface="Courier New"/>
              </a:rPr>
              <a:t>addi</a:t>
            </a:r>
            <a:r>
              <a:rPr lang="en-US" sz="2000" b="1" dirty="0">
                <a:latin typeface="Courier New"/>
                <a:cs typeface="Courier New"/>
              </a:rPr>
              <a:t> sp,sp,-8 # adjust stack for 2 items</a:t>
            </a:r>
          </a:p>
          <a:p>
            <a:pPr algn="l">
              <a:buNone/>
            </a:pPr>
            <a:r>
              <a:rPr lang="en-US" sz="2000" b="1" dirty="0">
                <a:latin typeface="Courier New"/>
                <a:cs typeface="Courier New"/>
              </a:rPr>
              <a:t>	</a:t>
            </a:r>
            <a:r>
              <a:rPr lang="en-US" sz="2000" b="1" dirty="0" err="1">
                <a:latin typeface="Courier New"/>
                <a:cs typeface="Courier New"/>
              </a:rPr>
              <a:t>sw</a:t>
            </a:r>
            <a:r>
              <a:rPr lang="en-US" sz="2000" b="1" dirty="0">
                <a:latin typeface="Courier New"/>
                <a:cs typeface="Courier New"/>
              </a:rPr>
              <a:t> s1, 4(</a:t>
            </a:r>
            <a:r>
              <a:rPr lang="en-US" sz="2000" b="1" dirty="0" err="1">
                <a:latin typeface="Courier New"/>
                <a:cs typeface="Courier New"/>
              </a:rPr>
              <a:t>sp</a:t>
            </a:r>
            <a:r>
              <a:rPr lang="en-US" sz="2000" b="1" dirty="0">
                <a:latin typeface="Courier New"/>
                <a:cs typeface="Courier New"/>
              </a:rPr>
              <a:t>)  # save s1 for use afterwards</a:t>
            </a:r>
          </a:p>
          <a:p>
            <a:pPr algn="l">
              <a:buNone/>
            </a:pPr>
            <a:r>
              <a:rPr lang="en-US" sz="2000" b="1" dirty="0">
                <a:latin typeface="Courier New"/>
                <a:cs typeface="Courier New"/>
              </a:rPr>
              <a:t>      </a:t>
            </a:r>
            <a:r>
              <a:rPr lang="en-US" sz="2000" b="1" dirty="0" err="1">
                <a:latin typeface="Courier New"/>
                <a:cs typeface="Courier New"/>
              </a:rPr>
              <a:t>sw</a:t>
            </a:r>
            <a:r>
              <a:rPr lang="en-US" sz="2000" b="1" dirty="0">
                <a:latin typeface="Courier New"/>
                <a:cs typeface="Courier New"/>
              </a:rPr>
              <a:t> s0, 0(</a:t>
            </a:r>
            <a:r>
              <a:rPr lang="en-US" sz="2000" b="1" dirty="0" err="1">
                <a:latin typeface="Courier New"/>
                <a:cs typeface="Courier New"/>
              </a:rPr>
              <a:t>sp</a:t>
            </a:r>
            <a:r>
              <a:rPr lang="en-US" sz="2000" b="1" dirty="0">
                <a:latin typeface="Courier New"/>
                <a:cs typeface="Courier New"/>
              </a:rPr>
              <a:t>)  # save s0 for use afterwards</a:t>
            </a:r>
          </a:p>
          <a:p>
            <a:pPr marL="406405" indent="-406405"/>
            <a:endParaRPr lang="en-US" sz="2000" b="1" dirty="0">
              <a:latin typeface="Courier New"/>
              <a:cs typeface="Courier New"/>
            </a:endParaRPr>
          </a:p>
          <a:p>
            <a:pPr marL="406405" indent="-406405"/>
            <a:r>
              <a:rPr lang="en-US" sz="2000" b="1" dirty="0">
                <a:latin typeface="Courier New"/>
                <a:cs typeface="Courier New"/>
              </a:rPr>
              <a:t>     	add s0,a0,a1 	# f = g + h</a:t>
            </a:r>
          </a:p>
          <a:p>
            <a:pPr marL="338142" indent="-338142"/>
            <a:r>
              <a:rPr lang="en-US" sz="2000" b="1" dirty="0">
                <a:latin typeface="Courier New"/>
                <a:cs typeface="Courier New"/>
              </a:rPr>
              <a:t>     	add s1,a2,a3 	# s1 = </a:t>
            </a:r>
            <a:r>
              <a:rPr lang="en-US" sz="2000" b="1" dirty="0" err="1">
                <a:latin typeface="Courier New"/>
                <a:cs typeface="Courier New"/>
              </a:rPr>
              <a:t>i</a:t>
            </a:r>
            <a:r>
              <a:rPr lang="en-US" sz="2000" b="1" dirty="0">
                <a:latin typeface="Courier New"/>
                <a:cs typeface="Courier New"/>
              </a:rPr>
              <a:t> + j</a:t>
            </a:r>
          </a:p>
          <a:p>
            <a:pPr marL="338142" indent="-338142"/>
            <a:r>
              <a:rPr lang="en-US" sz="2000" b="1" dirty="0">
                <a:latin typeface="Courier New"/>
                <a:cs typeface="Courier New"/>
              </a:rPr>
              <a:t>     	sub a0,s0,s1 	# return value (g + h) – (</a:t>
            </a:r>
            <a:r>
              <a:rPr lang="en-US" sz="2000" b="1" dirty="0" err="1">
                <a:latin typeface="Courier New"/>
                <a:cs typeface="Courier New"/>
              </a:rPr>
              <a:t>i</a:t>
            </a:r>
            <a:r>
              <a:rPr lang="en-US" sz="2000" b="1" dirty="0">
                <a:latin typeface="Courier New"/>
                <a:cs typeface="Courier New"/>
              </a:rPr>
              <a:t> + j)</a:t>
            </a:r>
          </a:p>
          <a:p>
            <a:pPr marL="338142" indent="-338142"/>
            <a:r>
              <a:rPr lang="en-US" sz="2000" b="1" dirty="0">
                <a:latin typeface="Courier New"/>
                <a:cs typeface="Courier New"/>
              </a:rPr>
              <a:t>     	</a:t>
            </a:r>
            <a:r>
              <a:rPr lang="en-US" sz="2000" b="1" dirty="0" err="1">
                <a:latin typeface="Courier New"/>
                <a:cs typeface="Courier New"/>
              </a:rPr>
              <a:t>lw</a:t>
            </a:r>
            <a:r>
              <a:rPr lang="en-US" sz="2000" b="1" dirty="0">
                <a:latin typeface="Courier New"/>
                <a:cs typeface="Courier New"/>
              </a:rPr>
              <a:t> s0, 0(</a:t>
            </a:r>
            <a:r>
              <a:rPr lang="en-US" sz="2000" b="1" dirty="0" err="1">
                <a:latin typeface="Courier New"/>
                <a:cs typeface="Courier New"/>
              </a:rPr>
              <a:t>sp</a:t>
            </a:r>
            <a:r>
              <a:rPr lang="en-US" sz="2000" b="1" dirty="0">
                <a:latin typeface="Courier New"/>
                <a:cs typeface="Courier New"/>
              </a:rPr>
              <a:t>) 	# restore register s0 for caller </a:t>
            </a:r>
          </a:p>
          <a:p>
            <a:pPr marL="338142" indent="-338142"/>
            <a:r>
              <a:rPr lang="en-US" sz="2000" b="1" dirty="0">
                <a:latin typeface="Courier New"/>
                <a:cs typeface="Courier New"/>
              </a:rPr>
              <a:t>     	</a:t>
            </a:r>
            <a:r>
              <a:rPr lang="en-US" sz="2000" b="1" dirty="0" err="1">
                <a:latin typeface="Courier New"/>
                <a:cs typeface="Courier New"/>
              </a:rPr>
              <a:t>lw</a:t>
            </a:r>
            <a:r>
              <a:rPr lang="en-US" sz="2000" b="1" dirty="0">
                <a:latin typeface="Courier New"/>
                <a:cs typeface="Courier New"/>
              </a:rPr>
              <a:t> s1, 4(</a:t>
            </a:r>
            <a:r>
              <a:rPr lang="en-US" sz="2000" b="1" dirty="0" err="1">
                <a:latin typeface="Courier New"/>
                <a:cs typeface="Courier New"/>
              </a:rPr>
              <a:t>sp</a:t>
            </a:r>
            <a:r>
              <a:rPr lang="en-US" sz="2000" b="1" dirty="0">
                <a:latin typeface="Courier New"/>
                <a:cs typeface="Courier New"/>
              </a:rPr>
              <a:t>) 	# restore register s1 for caller</a:t>
            </a:r>
          </a:p>
          <a:p>
            <a:pPr marL="338142" indent="-338142"/>
            <a:r>
              <a:rPr lang="en-US" sz="2000" b="1" dirty="0">
                <a:latin typeface="Courier New"/>
                <a:cs typeface="Courier New"/>
              </a:rPr>
              <a:t>     	</a:t>
            </a:r>
            <a:r>
              <a:rPr lang="en-US" sz="2000" b="1" dirty="0" err="1">
                <a:latin typeface="Courier New"/>
                <a:cs typeface="Courier New"/>
              </a:rPr>
              <a:t>addi</a:t>
            </a:r>
            <a:r>
              <a:rPr lang="en-US" sz="2000" b="1" dirty="0">
                <a:latin typeface="Courier New"/>
                <a:cs typeface="Courier New"/>
              </a:rPr>
              <a:t> sp,sp,8 	# adjust stack to delete 2 items</a:t>
            </a:r>
          </a:p>
          <a:p>
            <a:pPr marL="338142" indent="-338142"/>
            <a:r>
              <a:rPr lang="en-US" sz="2000" b="1" dirty="0">
                <a:latin typeface="Courier New"/>
                <a:cs typeface="Courier New"/>
              </a:rPr>
              <a:t>     	</a:t>
            </a:r>
            <a:r>
              <a:rPr lang="en-US" sz="2000" b="1" dirty="0" err="1">
                <a:latin typeface="Courier New"/>
                <a:cs typeface="Courier New"/>
              </a:rPr>
              <a:t>jr</a:t>
            </a:r>
            <a:r>
              <a:rPr lang="en-US" sz="2000" b="1" dirty="0">
                <a:latin typeface="Courier New"/>
                <a:cs typeface="Courier New"/>
              </a:rPr>
              <a:t> ra 		# jump back to calling routine</a:t>
            </a:r>
          </a:p>
        </p:txBody>
      </p:sp>
    </p:spTree>
    <p:extLst>
      <p:ext uri="{BB962C8B-B14F-4D97-AF65-F5344CB8AC3E}">
        <p14:creationId xmlns:p14="http://schemas.microsoft.com/office/powerpoint/2010/main" val="63180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Stack Before, During, After Function</a:t>
            </a:r>
          </a:p>
        </p:txBody>
      </p:sp>
      <p:sp>
        <p:nvSpPr>
          <p:cNvPr id="9" name="Content Placeholder 2"/>
          <p:cNvSpPr>
            <a:spLocks noGrp="1"/>
          </p:cNvSpPr>
          <p:nvPr>
            <p:ph idx="1"/>
          </p:nvPr>
        </p:nvSpPr>
        <p:spPr>
          <a:xfrm>
            <a:off x="414337" y="1633538"/>
            <a:ext cx="8386763" cy="723899"/>
          </a:xfrm>
        </p:spPr>
        <p:txBody>
          <a:bodyPr>
            <a:normAutofit fontScale="70000" lnSpcReduction="20000"/>
          </a:bodyPr>
          <a:lstStyle/>
          <a:p>
            <a:r>
              <a:rPr lang="en-US" dirty="0"/>
              <a:t>Need to save old values of </a:t>
            </a:r>
            <a:r>
              <a:rPr lang="en-US" b="1" dirty="0">
                <a:latin typeface="Courier New"/>
                <a:cs typeface="Courier New"/>
              </a:rPr>
              <a:t>s0</a:t>
            </a:r>
            <a:r>
              <a:rPr lang="en-US" dirty="0">
                <a:cs typeface="Courier New"/>
              </a:rPr>
              <a:t> </a:t>
            </a:r>
            <a:r>
              <a:rPr lang="en-US" dirty="0"/>
              <a:t>and </a:t>
            </a:r>
            <a:r>
              <a:rPr lang="en-US" sz="3176" dirty="0">
                <a:latin typeface="Courier New"/>
                <a:cs typeface="Courier New"/>
              </a:rPr>
              <a:t>s1</a:t>
            </a:r>
          </a:p>
          <a:p>
            <a:pPr>
              <a:buNone/>
            </a:pPr>
            <a:r>
              <a:rPr lang="en-US" dirty="0"/>
              <a:t>	</a:t>
            </a:r>
          </a:p>
        </p:txBody>
      </p:sp>
      <p:grpSp>
        <p:nvGrpSpPr>
          <p:cNvPr id="39" name="Group 38"/>
          <p:cNvGrpSpPr/>
          <p:nvPr/>
        </p:nvGrpSpPr>
        <p:grpSpPr>
          <a:xfrm>
            <a:off x="667692" y="2514601"/>
            <a:ext cx="1923109" cy="2925507"/>
            <a:chOff x="667691" y="1657350"/>
            <a:chExt cx="1923109" cy="2925507"/>
          </a:xfrm>
        </p:grpSpPr>
        <p:cxnSp>
          <p:nvCxnSpPr>
            <p:cNvPr id="4" name="Straight Connector 3"/>
            <p:cNvCxnSpPr/>
            <p:nvPr/>
          </p:nvCxnSpPr>
          <p:spPr>
            <a:xfrm>
              <a:off x="14478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5908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066800" y="22669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67691" y="20383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17" name="Rectangle 16"/>
            <p:cNvSpPr/>
            <p:nvPr/>
          </p:nvSpPr>
          <p:spPr>
            <a:xfrm>
              <a:off x="14478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33" name="TextBox 32"/>
            <p:cNvSpPr txBox="1"/>
            <p:nvPr/>
          </p:nvSpPr>
          <p:spPr>
            <a:xfrm>
              <a:off x="1507409" y="4248150"/>
              <a:ext cx="965329" cy="334707"/>
            </a:xfrm>
            <a:prstGeom prst="rect">
              <a:avLst/>
            </a:prstGeom>
            <a:noFill/>
          </p:spPr>
          <p:txBody>
            <a:bodyPr wrap="none" rtlCol="0">
              <a:spAutoFit/>
            </a:bodyPr>
            <a:lstStyle/>
            <a:p>
              <a:r>
                <a:rPr lang="en-US" sz="1575" dirty="0"/>
                <a:t>Before call</a:t>
              </a:r>
            </a:p>
          </p:txBody>
        </p:sp>
      </p:grpSp>
      <p:grpSp>
        <p:nvGrpSpPr>
          <p:cNvPr id="40" name="Group 39"/>
          <p:cNvGrpSpPr/>
          <p:nvPr/>
        </p:nvGrpSpPr>
        <p:grpSpPr>
          <a:xfrm>
            <a:off x="3029890" y="2514601"/>
            <a:ext cx="1923108" cy="2925507"/>
            <a:chOff x="3029891" y="1657350"/>
            <a:chExt cx="1923109" cy="2925507"/>
          </a:xfrm>
        </p:grpSpPr>
        <p:cxnSp>
          <p:nvCxnSpPr>
            <p:cNvPr id="18" name="Straight Connector 17"/>
            <p:cNvCxnSpPr/>
            <p:nvPr/>
          </p:nvCxnSpPr>
          <p:spPr>
            <a:xfrm>
              <a:off x="38100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530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429000" y="27241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29891" y="24955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22" name="Rectangle 21"/>
            <p:cNvSpPr/>
            <p:nvPr/>
          </p:nvSpPr>
          <p:spPr>
            <a:xfrm>
              <a:off x="38100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23" name="Rectangle 22"/>
            <p:cNvSpPr/>
            <p:nvPr/>
          </p:nvSpPr>
          <p:spPr>
            <a:xfrm>
              <a:off x="3810000" y="22669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rgbClr val="000000"/>
                  </a:solidFill>
                  <a:latin typeface="Calibri"/>
                  <a:cs typeface="Calibri"/>
                </a:rPr>
                <a:t>Saved</a:t>
              </a:r>
              <a:r>
                <a:rPr lang="en-US" sz="1575" b="1" dirty="0">
                  <a:solidFill>
                    <a:srgbClr val="000000"/>
                  </a:solidFill>
                  <a:latin typeface="Courier New"/>
                  <a:cs typeface="Courier New"/>
                </a:rPr>
                <a:t> s1</a:t>
              </a:r>
            </a:p>
          </p:txBody>
        </p:sp>
        <p:sp>
          <p:nvSpPr>
            <p:cNvPr id="34" name="TextBox 33"/>
            <p:cNvSpPr txBox="1"/>
            <p:nvPr/>
          </p:nvSpPr>
          <p:spPr>
            <a:xfrm>
              <a:off x="3792340" y="4248150"/>
              <a:ext cx="965330" cy="334707"/>
            </a:xfrm>
            <a:prstGeom prst="rect">
              <a:avLst/>
            </a:prstGeom>
            <a:noFill/>
          </p:spPr>
          <p:txBody>
            <a:bodyPr wrap="none" rtlCol="0">
              <a:spAutoFit/>
            </a:bodyPr>
            <a:lstStyle/>
            <a:p>
              <a:r>
                <a:rPr lang="en-US" sz="1575" dirty="0"/>
                <a:t>During call</a:t>
              </a:r>
            </a:p>
          </p:txBody>
        </p:sp>
        <p:sp>
          <p:nvSpPr>
            <p:cNvPr id="36" name="Rectangle 35"/>
            <p:cNvSpPr/>
            <p:nvPr/>
          </p:nvSpPr>
          <p:spPr>
            <a:xfrm>
              <a:off x="3810000" y="24955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rgbClr val="000000"/>
                  </a:solidFill>
                  <a:latin typeface="Calibri"/>
                  <a:cs typeface="Calibri"/>
                </a:rPr>
                <a:t>Saved</a:t>
              </a:r>
              <a:r>
                <a:rPr lang="en-US" sz="1575" b="1" dirty="0">
                  <a:solidFill>
                    <a:srgbClr val="000000"/>
                  </a:solidFill>
                  <a:latin typeface="Courier New"/>
                  <a:cs typeface="Courier New"/>
                </a:rPr>
                <a:t> s0</a:t>
              </a:r>
            </a:p>
          </p:txBody>
        </p:sp>
      </p:grpSp>
      <p:grpSp>
        <p:nvGrpSpPr>
          <p:cNvPr id="41" name="Group 40"/>
          <p:cNvGrpSpPr/>
          <p:nvPr/>
        </p:nvGrpSpPr>
        <p:grpSpPr>
          <a:xfrm>
            <a:off x="5392089" y="2514601"/>
            <a:ext cx="1923113" cy="2925507"/>
            <a:chOff x="5392088" y="1657350"/>
            <a:chExt cx="1923112" cy="2925507"/>
          </a:xfrm>
        </p:grpSpPr>
        <p:cxnSp>
          <p:nvCxnSpPr>
            <p:cNvPr id="26" name="Straight Connector 25"/>
            <p:cNvCxnSpPr/>
            <p:nvPr/>
          </p:nvCxnSpPr>
          <p:spPr>
            <a:xfrm>
              <a:off x="61722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3152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791200" y="22669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392088" y="20383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30" name="Rectangle 29"/>
            <p:cNvSpPr/>
            <p:nvPr/>
          </p:nvSpPr>
          <p:spPr>
            <a:xfrm>
              <a:off x="61722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35" name="TextBox 34"/>
            <p:cNvSpPr txBox="1"/>
            <p:nvPr/>
          </p:nvSpPr>
          <p:spPr>
            <a:xfrm>
              <a:off x="6314324" y="4248150"/>
              <a:ext cx="829073" cy="334707"/>
            </a:xfrm>
            <a:prstGeom prst="rect">
              <a:avLst/>
            </a:prstGeom>
            <a:noFill/>
          </p:spPr>
          <p:txBody>
            <a:bodyPr wrap="none" rtlCol="0">
              <a:spAutoFit/>
            </a:bodyPr>
            <a:lstStyle/>
            <a:p>
              <a:r>
                <a:rPr lang="en-US" sz="1575" dirty="0"/>
                <a:t>After call</a:t>
              </a:r>
            </a:p>
          </p:txBody>
        </p:sp>
        <p:sp>
          <p:nvSpPr>
            <p:cNvPr id="37" name="Rectangle 36"/>
            <p:cNvSpPr/>
            <p:nvPr/>
          </p:nvSpPr>
          <p:spPr>
            <a:xfrm>
              <a:off x="6172200" y="22669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chemeClr val="accent3">
                      <a:lumMod val="75000"/>
                    </a:schemeClr>
                  </a:solidFill>
                  <a:latin typeface="Calibri"/>
                  <a:cs typeface="Calibri"/>
                </a:rPr>
                <a:t>Saved</a:t>
              </a:r>
              <a:r>
                <a:rPr lang="en-US" sz="1575" b="1" dirty="0">
                  <a:solidFill>
                    <a:schemeClr val="accent3">
                      <a:lumMod val="75000"/>
                    </a:schemeClr>
                  </a:solidFill>
                  <a:latin typeface="Courier New"/>
                  <a:cs typeface="Courier New"/>
                </a:rPr>
                <a:t> s1</a:t>
              </a:r>
            </a:p>
          </p:txBody>
        </p:sp>
        <p:sp>
          <p:nvSpPr>
            <p:cNvPr id="38" name="Rectangle 37"/>
            <p:cNvSpPr/>
            <p:nvPr/>
          </p:nvSpPr>
          <p:spPr>
            <a:xfrm>
              <a:off x="6172200" y="24955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chemeClr val="accent3">
                      <a:lumMod val="75000"/>
                    </a:schemeClr>
                  </a:solidFill>
                  <a:latin typeface="Calibri"/>
                  <a:cs typeface="Calibri"/>
                </a:rPr>
                <a:t>Saved</a:t>
              </a:r>
              <a:r>
                <a:rPr lang="en-US" sz="1575" b="1" dirty="0">
                  <a:solidFill>
                    <a:schemeClr val="accent3">
                      <a:lumMod val="75000"/>
                    </a:schemeClr>
                  </a:solidFill>
                  <a:latin typeface="Courier New"/>
                  <a:cs typeface="Courier New"/>
                </a:rPr>
                <a:t> s0</a:t>
              </a:r>
            </a:p>
          </p:txBody>
        </p:sp>
      </p:grpSp>
    </p:spTree>
    <p:extLst>
      <p:ext uri="{BB962C8B-B14F-4D97-AF65-F5344CB8AC3E}">
        <p14:creationId xmlns:p14="http://schemas.microsoft.com/office/powerpoint/2010/main" val="41703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solidFill>
                  <a:srgbClr val="FF0000"/>
                </a:solidFill>
              </a:rPr>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48</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4728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7" name="Rectangle 3"/>
          <p:cNvSpPr>
            <a:spLocks noGrp="1" noChangeArrowheads="1"/>
          </p:cNvSpPr>
          <p:nvPr>
            <p:ph type="body" idx="1"/>
          </p:nvPr>
        </p:nvSpPr>
        <p:spPr>
          <a:xfrm>
            <a:off x="357018" y="1465119"/>
            <a:ext cx="8405982" cy="4318164"/>
          </a:xfrm>
        </p:spPr>
        <p:txBody>
          <a:bodyPr/>
          <a:lstStyle/>
          <a:p>
            <a:r>
              <a:rPr lang="en-US" dirty="0" err="1"/>
              <a:t>Calle</a:t>
            </a:r>
            <a:r>
              <a:rPr lang="en-US" u="sng" dirty="0" err="1">
                <a:solidFill>
                  <a:schemeClr val="accent2"/>
                </a:solidFill>
              </a:rPr>
              <a:t>R</a:t>
            </a:r>
            <a:r>
              <a:rPr lang="en-US" dirty="0"/>
              <a:t>: the calling function</a:t>
            </a:r>
          </a:p>
          <a:p>
            <a:r>
              <a:rPr lang="en-US" dirty="0" err="1"/>
              <a:t>Calle</a:t>
            </a:r>
            <a:r>
              <a:rPr lang="en-US" u="sng" dirty="0" err="1">
                <a:solidFill>
                  <a:schemeClr val="accent1"/>
                </a:solidFill>
              </a:rPr>
              <a:t>E</a:t>
            </a:r>
            <a:r>
              <a:rPr lang="en-US" dirty="0"/>
              <a:t>: the function being called</a:t>
            </a:r>
          </a:p>
          <a:p>
            <a:endParaRPr lang="en-US" dirty="0"/>
          </a:p>
          <a:p>
            <a:r>
              <a:rPr lang="en-US" dirty="0"/>
              <a:t>When </a:t>
            </a:r>
            <a:r>
              <a:rPr lang="en-US" dirty="0" err="1"/>
              <a:t>callee</a:t>
            </a:r>
            <a:r>
              <a:rPr lang="en-US" dirty="0"/>
              <a:t> returns from executing, the caller needs to know which registers may have changed and which are guaranteed to be unchanged.</a:t>
            </a:r>
          </a:p>
          <a:p>
            <a:endParaRPr lang="en-US" dirty="0">
              <a:solidFill>
                <a:srgbClr val="0070C0"/>
              </a:solidFill>
            </a:endParaRPr>
          </a:p>
          <a:p>
            <a:r>
              <a:rPr lang="en-US" dirty="0">
                <a:solidFill>
                  <a:srgbClr val="0070C0"/>
                </a:solidFill>
              </a:rPr>
              <a:t>Register Conventions</a:t>
            </a:r>
            <a:r>
              <a:rPr lang="en-US" dirty="0"/>
              <a:t>: A set of generally accepted rules as to which registers will be unchanged after a procedure call (</a:t>
            </a:r>
            <a:r>
              <a:rPr lang="en-US" b="1" dirty="0" err="1">
                <a:latin typeface="Courier"/>
              </a:rPr>
              <a:t>jal</a:t>
            </a:r>
            <a:r>
              <a:rPr lang="en-US" dirty="0"/>
              <a:t>) and which may be changed.</a:t>
            </a:r>
          </a:p>
        </p:txBody>
      </p:sp>
      <p:sp>
        <p:nvSpPr>
          <p:cNvPr id="4" name="Title 3"/>
          <p:cNvSpPr>
            <a:spLocks noGrp="1"/>
          </p:cNvSpPr>
          <p:nvPr>
            <p:ph type="title"/>
          </p:nvPr>
        </p:nvSpPr>
        <p:spPr/>
        <p:txBody>
          <a:bodyPr/>
          <a:lstStyle/>
          <a:p>
            <a:r>
              <a:rPr lang="en-US" dirty="0"/>
              <a:t>Register Conventions </a:t>
            </a:r>
          </a:p>
        </p:txBody>
      </p:sp>
    </p:spTree>
    <p:extLst>
      <p:ext uri="{BB962C8B-B14F-4D97-AF65-F5344CB8AC3E}">
        <p14:creationId xmlns:p14="http://schemas.microsoft.com/office/powerpoint/2010/main" val="10917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Big Idea: Stored-Program Concept</a:t>
            </a:r>
            <a:endParaRPr sz="4400" b="0" i="0" u="none" strike="noStrike" cap="none">
              <a:solidFill>
                <a:schemeClr val="accent1"/>
              </a:solidFill>
              <a:latin typeface="Calibri"/>
              <a:ea typeface="Calibri"/>
              <a:cs typeface="Calibri"/>
              <a:sym typeface="Calibri"/>
            </a:endParaRPr>
          </a:p>
        </p:txBody>
      </p:sp>
      <p:sp>
        <p:nvSpPr>
          <p:cNvPr id="239" name="Google Shape;239;p32"/>
          <p:cNvSpPr txBox="1">
            <a:spLocks noGrp="1"/>
          </p:cNvSpPr>
          <p:nvPr>
            <p:ph type="body" idx="1"/>
          </p:nvPr>
        </p:nvSpPr>
        <p:spPr>
          <a:xfrm>
            <a:off x="457200" y="2856550"/>
            <a:ext cx="8395800" cy="3376500"/>
          </a:xfrm>
          <a:prstGeom prst="rect">
            <a:avLst/>
          </a:prstGeom>
          <a:noFill/>
          <a:ln>
            <a:noFill/>
          </a:ln>
        </p:spPr>
        <p:txBody>
          <a:bodyPr spcFirstLastPara="1" wrap="square" lIns="91425" tIns="45700" rIns="91425" bIns="45700" anchor="t" anchorCtr="0">
            <a:noAutofit/>
          </a:bodyPr>
          <a:lstStyle/>
          <a:p>
            <a:pPr marL="342900" lvl="0" indent="-342900" algn="l" rtl="0">
              <a:spcBef>
                <a:spcPts val="560"/>
              </a:spcBef>
              <a:spcAft>
                <a:spcPts val="0"/>
              </a:spcAft>
              <a:buClr>
                <a:srgbClr val="000000"/>
              </a:buClr>
              <a:buSzPts val="3200"/>
              <a:buFont typeface="Arial"/>
              <a:buChar char="•"/>
            </a:pPr>
            <a:r>
              <a:rPr lang="en-US">
                <a:solidFill>
                  <a:srgbClr val="000000"/>
                </a:solidFill>
              </a:rPr>
              <a:t>programs can be stored in memory as numbers</a:t>
            </a:r>
            <a:endParaRPr>
              <a:solidFill>
                <a:srgbClr val="000000"/>
              </a:solidFill>
            </a:endParaRPr>
          </a:p>
          <a:p>
            <a:pPr marL="342900" marR="0" lvl="0" indent="-342900" algn="l" rtl="0">
              <a:spcBef>
                <a:spcPts val="1000"/>
              </a:spcBef>
              <a:spcAft>
                <a:spcPts val="0"/>
              </a:spcAft>
              <a:buClr>
                <a:srgbClr val="000000"/>
              </a:buClr>
              <a:buSzPts val="3200"/>
              <a:buFont typeface="Arial"/>
              <a:buChar char="•"/>
            </a:pPr>
            <a:r>
              <a:rPr lang="en-US">
                <a:solidFill>
                  <a:srgbClr val="000000"/>
                </a:solidFill>
              </a:rPr>
              <a:t>Before: a number can mean anything</a:t>
            </a:r>
            <a:endParaRPr>
              <a:solidFill>
                <a:srgbClr val="000000"/>
              </a:solidFill>
            </a:endParaRPr>
          </a:p>
          <a:p>
            <a:pPr marL="342900" marR="0" lvl="0" indent="-342900" algn="l" rtl="0">
              <a:spcBef>
                <a:spcPts val="0"/>
              </a:spcBef>
              <a:spcAft>
                <a:spcPts val="0"/>
              </a:spcAft>
              <a:buClr>
                <a:srgbClr val="000000"/>
              </a:buClr>
              <a:buSzPts val="3200"/>
              <a:buFont typeface="Arial"/>
              <a:buChar char="•"/>
            </a:pPr>
            <a:r>
              <a:rPr lang="en-US" b="1">
                <a:solidFill>
                  <a:srgbClr val="000000"/>
                </a:solidFill>
              </a:rPr>
              <a:t>Now: make convention for interpreting numbers as instructions</a:t>
            </a:r>
            <a:endParaRPr b="1">
              <a:solidFill>
                <a:srgbClr val="000000"/>
              </a:solidFill>
            </a:endParaRPr>
          </a:p>
        </p:txBody>
      </p:sp>
      <p:sp>
        <p:nvSpPr>
          <p:cNvPr id="240" name="Google Shape;24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a:t>
            </a:fld>
            <a:endParaRPr sz="1200">
              <a:solidFill>
                <a:srgbClr val="888888"/>
              </a:solidFill>
              <a:latin typeface="Calibri"/>
              <a:ea typeface="Calibri"/>
              <a:cs typeface="Calibri"/>
              <a:sym typeface="Calibri"/>
            </a:endParaRPr>
          </a:p>
        </p:txBody>
      </p:sp>
      <p:sp>
        <p:nvSpPr>
          <p:cNvPr id="241" name="Google Shape;241;p32"/>
          <p:cNvSpPr txBox="1">
            <a:spLocks noGrp="1"/>
          </p:cNvSpPr>
          <p:nvPr>
            <p:ph type="title"/>
          </p:nvPr>
        </p:nvSpPr>
        <p:spPr>
          <a:xfrm>
            <a:off x="457200" y="1688374"/>
            <a:ext cx="8229600" cy="714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solidFill>
                  <a:srgbClr val="FF0000"/>
                </a:solidFill>
              </a:rPr>
              <a:t>INSTRUCTIONS ARE DATA</a:t>
            </a:r>
            <a:endParaRPr sz="4400" b="0" i="0" u="none" strike="noStrike" cap="none">
              <a:solidFill>
                <a:srgbClr val="FF0000"/>
              </a:solidFill>
              <a:latin typeface="Calibri"/>
              <a:ea typeface="Calibri"/>
              <a:cs typeface="Calibri"/>
              <a:sym typeface="Calibri"/>
            </a:endParaRPr>
          </a:p>
        </p:txBody>
      </p:sp>
      <p:sp>
        <p:nvSpPr>
          <p:cNvPr id="242" name="Google Shape;242;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43" name="Google Shape;243;p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653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70"/>
          <p:cNvSpPr txBox="1">
            <a:spLocks noGrp="1"/>
          </p:cNvSpPr>
          <p:nvPr>
            <p:ph type="title"/>
          </p:nvPr>
        </p:nvSpPr>
        <p:spPr>
          <a:xfrm>
            <a:off x="457200" y="460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Basic Structure of a Function</a:t>
            </a:r>
            <a:endParaRPr sz="4400" b="0" i="0" u="none" strike="noStrike" cap="none">
              <a:solidFill>
                <a:schemeClr val="accent1"/>
              </a:solidFill>
              <a:latin typeface="Calibri"/>
              <a:ea typeface="Calibri"/>
              <a:cs typeface="Calibri"/>
              <a:sym typeface="Calibri"/>
            </a:endParaRPr>
          </a:p>
        </p:txBody>
      </p:sp>
      <p:sp>
        <p:nvSpPr>
          <p:cNvPr id="788" name="Google Shape;788;p70"/>
          <p:cNvSpPr txBox="1">
            <a:spLocks noGrp="1"/>
          </p:cNvSpPr>
          <p:nvPr>
            <p:ph type="body" idx="1"/>
          </p:nvPr>
        </p:nvSpPr>
        <p:spPr>
          <a:xfrm>
            <a:off x="1114425" y="1000125"/>
            <a:ext cx="7620000" cy="497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Times"/>
              <a:buNone/>
            </a:pPr>
            <a:endParaRPr sz="32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func_label:</a:t>
            </a:r>
            <a:r>
              <a:rPr lang="en-US" sz="2400" b="0" i="0" u="none" strike="noStrike" cap="none">
                <a:solidFill>
                  <a:schemeClr val="dk1"/>
                </a:solidFill>
                <a:latin typeface="Calibri"/>
                <a:ea typeface="Calibri"/>
                <a:cs typeface="Calibri"/>
                <a:sym typeface="Calibri"/>
              </a:rPr>
              <a:t> </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chemeClr val="dk1"/>
                </a:solidFill>
                <a:latin typeface="Courier New"/>
                <a:ea typeface="Courier New"/>
                <a:cs typeface="Courier New"/>
                <a:sym typeface="Courier New"/>
              </a:rPr>
              <a:t>addi sp,sp, -framesize</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rgbClr val="FF9900"/>
                </a:solidFill>
                <a:latin typeface="Courier New"/>
                <a:ea typeface="Courier New"/>
                <a:cs typeface="Courier New"/>
                <a:sym typeface="Courier New"/>
              </a:rPr>
              <a:t>sw ra, &lt;framesize-4&gt;(sp)</a:t>
            </a:r>
            <a:r>
              <a:rPr lang="en-US" sz="2400" b="0" i="0" u="none" strike="noStrike" cap="none">
                <a:solidFill>
                  <a:schemeClr val="dk1"/>
                </a:solidFill>
                <a:latin typeface="Courier New"/>
                <a:ea typeface="Courier New"/>
                <a:cs typeface="Courier New"/>
                <a:sym typeface="Courier New"/>
              </a:rPr>
              <a:t> </a:t>
            </a:r>
            <a:br>
              <a:rPr lang="en-US" sz="2400" b="0" i="1" u="none" strike="noStrike" cap="none">
                <a:solidFill>
                  <a:schemeClr val="dk1"/>
                </a:solidFill>
                <a:latin typeface="Courier New"/>
                <a:ea typeface="Courier New"/>
                <a:cs typeface="Courier New"/>
                <a:sym typeface="Courier New"/>
              </a:rPr>
            </a:br>
            <a:r>
              <a:rPr lang="en-US" sz="2400" b="0" i="0" u="none" strike="noStrike" cap="none">
                <a:solidFill>
                  <a:schemeClr val="accent1"/>
                </a:solidFill>
                <a:latin typeface="Courier New"/>
                <a:ea typeface="Courier New"/>
                <a:cs typeface="Courier New"/>
                <a:sym typeface="Courier New"/>
              </a:rPr>
              <a:t>save other regs if need be</a:t>
            </a:r>
            <a:endParaRPr sz="2400" b="0" i="1"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endParaRPr sz="2400" b="0" i="1"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		</a:t>
            </a:r>
            <a:endParaRPr/>
          </a:p>
          <a:p>
            <a:pPr marL="0" marR="0" lvl="0" indent="0" algn="l" rtl="0">
              <a:lnSpc>
                <a:spcPct val="85000"/>
              </a:lnSpc>
              <a:spcBef>
                <a:spcPts val="480"/>
              </a:spcBef>
              <a:spcAft>
                <a:spcPts val="0"/>
              </a:spcAft>
              <a:buClr>
                <a:schemeClr val="dk1"/>
              </a:buClr>
              <a:buFont typeface="Times"/>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accent1"/>
              </a:buClr>
              <a:buFont typeface="Times"/>
              <a:buNone/>
            </a:pPr>
            <a:r>
              <a:rPr lang="en-US" sz="2400" b="0" i="0" u="none" strike="noStrike" cap="none">
                <a:solidFill>
                  <a:schemeClr val="accent1"/>
                </a:solidFill>
                <a:latin typeface="Courier New"/>
                <a:ea typeface="Courier New"/>
                <a:cs typeface="Courier New"/>
                <a:sym typeface="Courier New"/>
              </a:rPr>
              <a:t>restore other regs if need be</a:t>
            </a:r>
            <a:br>
              <a:rPr lang="en-US" sz="2400" b="0" i="0" u="none" strike="noStrike" cap="none">
                <a:solidFill>
                  <a:srgbClr val="C00000"/>
                </a:solidFill>
                <a:latin typeface="Courier New"/>
                <a:ea typeface="Courier New"/>
                <a:cs typeface="Courier New"/>
                <a:sym typeface="Courier New"/>
              </a:rPr>
            </a:br>
            <a:r>
              <a:rPr lang="en-US" sz="2400" b="0" i="0" u="none" strike="noStrike" cap="none">
                <a:solidFill>
                  <a:srgbClr val="FF9900"/>
                </a:solidFill>
                <a:latin typeface="Courier New"/>
                <a:ea typeface="Courier New"/>
                <a:cs typeface="Courier New"/>
                <a:sym typeface="Courier New"/>
              </a:rPr>
              <a:t>lw ra, &lt;framesize-4&gt;(sp)</a:t>
            </a:r>
            <a:r>
              <a:rPr lang="en-US" sz="2400" b="0" i="0" u="none" strike="noStrike" cap="none">
                <a:solidFill>
                  <a:schemeClr val="dk1"/>
                </a:solidFill>
                <a:latin typeface="Courier New"/>
                <a:ea typeface="Courier New"/>
                <a:cs typeface="Courier New"/>
                <a:sym typeface="Courier New"/>
              </a:rPr>
              <a:t> </a:t>
            </a: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addi sp,sp, framesize </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chemeClr val="dk1"/>
                </a:solidFill>
                <a:latin typeface="Courier New"/>
                <a:ea typeface="Courier New"/>
                <a:cs typeface="Courier New"/>
                <a:sym typeface="Courier New"/>
              </a:rPr>
              <a:t>jr ra</a:t>
            </a:r>
            <a:endParaRPr sz="2400" b="0" i="0" u="none" strike="noStrike" cap="none">
              <a:solidFill>
                <a:schemeClr val="dk1"/>
              </a:solidFill>
              <a:latin typeface="Courier New"/>
              <a:ea typeface="Courier New"/>
              <a:cs typeface="Courier New"/>
              <a:sym typeface="Courier New"/>
            </a:endParaRPr>
          </a:p>
        </p:txBody>
      </p:sp>
      <p:sp>
        <p:nvSpPr>
          <p:cNvPr id="789" name="Google Shape;789;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50</a:t>
            </a:fld>
            <a:endParaRPr sz="1200">
              <a:solidFill>
                <a:srgbClr val="888888"/>
              </a:solidFill>
              <a:latin typeface="Calibri"/>
              <a:ea typeface="Calibri"/>
              <a:cs typeface="Calibri"/>
              <a:sym typeface="Calibri"/>
            </a:endParaRPr>
          </a:p>
        </p:txBody>
      </p:sp>
      <p:sp>
        <p:nvSpPr>
          <p:cNvPr id="790" name="Google Shape;790;p70"/>
          <p:cNvSpPr txBox="1"/>
          <p:nvPr/>
        </p:nvSpPr>
        <p:spPr>
          <a:xfrm>
            <a:off x="638175" y="3916680"/>
            <a:ext cx="1467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Epilogue</a:t>
            </a:r>
            <a:endParaRPr sz="2800" b="1" i="1">
              <a:solidFill>
                <a:srgbClr val="C00000"/>
              </a:solidFill>
              <a:latin typeface="Calibri"/>
              <a:ea typeface="Calibri"/>
              <a:cs typeface="Calibri"/>
              <a:sym typeface="Calibri"/>
            </a:endParaRPr>
          </a:p>
        </p:txBody>
      </p:sp>
      <p:sp>
        <p:nvSpPr>
          <p:cNvPr id="791" name="Google Shape;791;p70"/>
          <p:cNvSpPr txBox="1"/>
          <p:nvPr/>
        </p:nvSpPr>
        <p:spPr>
          <a:xfrm>
            <a:off x="647700" y="1028700"/>
            <a:ext cx="15231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Prologue</a:t>
            </a:r>
            <a:endParaRPr sz="2800" b="1" i="1">
              <a:solidFill>
                <a:srgbClr val="C00000"/>
              </a:solidFill>
              <a:latin typeface="Calibri"/>
              <a:ea typeface="Calibri"/>
              <a:cs typeface="Calibri"/>
              <a:sym typeface="Calibri"/>
            </a:endParaRPr>
          </a:p>
        </p:txBody>
      </p:sp>
      <p:sp>
        <p:nvSpPr>
          <p:cNvPr id="792" name="Google Shape;792;p70"/>
          <p:cNvSpPr txBox="1"/>
          <p:nvPr/>
        </p:nvSpPr>
        <p:spPr>
          <a:xfrm>
            <a:off x="638175" y="2971800"/>
            <a:ext cx="67455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Body            </a:t>
            </a:r>
            <a:r>
              <a:rPr lang="en-US" sz="2800" b="1">
                <a:solidFill>
                  <a:srgbClr val="C00000"/>
                </a:solidFill>
                <a:latin typeface="Calibri"/>
                <a:ea typeface="Calibri"/>
                <a:cs typeface="Calibri"/>
                <a:sym typeface="Calibri"/>
              </a:rPr>
              <a:t>(call other functions…)</a:t>
            </a:r>
            <a:endParaRPr/>
          </a:p>
        </p:txBody>
      </p:sp>
      <p:grpSp>
        <p:nvGrpSpPr>
          <p:cNvPr id="793" name="Google Shape;793;p70"/>
          <p:cNvGrpSpPr/>
          <p:nvPr/>
        </p:nvGrpSpPr>
        <p:grpSpPr>
          <a:xfrm>
            <a:off x="7132320" y="3716275"/>
            <a:ext cx="1559380" cy="2628030"/>
            <a:chOff x="6858000" y="2497075"/>
            <a:chExt cx="1559380" cy="2628030"/>
          </a:xfrm>
        </p:grpSpPr>
        <p:sp>
          <p:nvSpPr>
            <p:cNvPr id="794" name="Google Shape;794;p70"/>
            <p:cNvSpPr/>
            <p:nvPr/>
          </p:nvSpPr>
          <p:spPr>
            <a:xfrm>
              <a:off x="6858000" y="2895600"/>
              <a:ext cx="1371600" cy="18288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70"/>
            <p:cNvSpPr/>
            <p:nvPr/>
          </p:nvSpPr>
          <p:spPr>
            <a:xfrm>
              <a:off x="6858000" y="2895600"/>
              <a:ext cx="1371600" cy="36576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ra</a:t>
              </a:r>
              <a:endParaRPr sz="2400">
                <a:solidFill>
                  <a:schemeClr val="dk1"/>
                </a:solidFill>
                <a:latin typeface="Calibri"/>
                <a:ea typeface="Calibri"/>
                <a:cs typeface="Calibri"/>
                <a:sym typeface="Calibri"/>
              </a:endParaRPr>
            </a:p>
          </p:txBody>
        </p:sp>
        <p:cxnSp>
          <p:nvCxnSpPr>
            <p:cNvPr id="796" name="Google Shape;796;p70"/>
            <p:cNvCxnSpPr/>
            <p:nvPr/>
          </p:nvCxnSpPr>
          <p:spPr>
            <a:xfrm flipH="1">
              <a:off x="8412580" y="2497075"/>
              <a:ext cx="4800" cy="2227200"/>
            </a:xfrm>
            <a:prstGeom prst="straightConnector1">
              <a:avLst/>
            </a:prstGeom>
            <a:noFill/>
            <a:ln w="28575" cap="flat" cmpd="sng">
              <a:solidFill>
                <a:schemeClr val="dk1"/>
              </a:solidFill>
              <a:prstDash val="solid"/>
              <a:round/>
              <a:headEnd type="none" w="sm" len="sm"/>
              <a:tailEnd type="triangle" w="med" len="med"/>
            </a:ln>
          </p:spPr>
        </p:cxnSp>
        <p:sp>
          <p:nvSpPr>
            <p:cNvPr id="797" name="Google Shape;797;p70"/>
            <p:cNvSpPr txBox="1"/>
            <p:nvPr/>
          </p:nvSpPr>
          <p:spPr>
            <a:xfrm>
              <a:off x="6858000" y="4663440"/>
              <a:ext cx="13716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stack</a:t>
              </a:r>
              <a:endParaRPr sz="2400">
                <a:solidFill>
                  <a:schemeClr val="dk1"/>
                </a:solidFill>
                <a:latin typeface="Calibri"/>
                <a:ea typeface="Calibri"/>
                <a:cs typeface="Calibri"/>
                <a:sym typeface="Calibri"/>
              </a:endParaRPr>
            </a:p>
          </p:txBody>
        </p:sp>
      </p:grpSp>
      <p:sp>
        <p:nvSpPr>
          <p:cNvPr id="798" name="Google Shape;798;p70"/>
          <p:cNvSpPr txBox="1"/>
          <p:nvPr/>
        </p:nvSpPr>
        <p:spPr>
          <a:xfrm>
            <a:off x="1115568" y="3368040"/>
            <a:ext cx="1290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accent1"/>
                </a:solidFill>
                <a:latin typeface="Courier New"/>
                <a:ea typeface="Courier New"/>
                <a:cs typeface="Courier New"/>
                <a:sym typeface="Courier New"/>
              </a:rPr>
              <a:t>   ...</a:t>
            </a:r>
            <a:endParaRPr sz="2400">
              <a:solidFill>
                <a:schemeClr val="dk1"/>
              </a:solidFill>
              <a:latin typeface="Calibri"/>
              <a:ea typeface="Calibri"/>
              <a:cs typeface="Calibri"/>
              <a:sym typeface="Calibri"/>
            </a:endParaRPr>
          </a:p>
        </p:txBody>
      </p:sp>
      <p:sp>
        <p:nvSpPr>
          <p:cNvPr id="799" name="Google Shape;799;p7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00" name="Google Shape;800;p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801" name="Google Shape;801;p70"/>
          <p:cNvPicPr preferRelativeResize="0"/>
          <p:nvPr/>
        </p:nvPicPr>
        <p:blipFill>
          <a:blip r:embed="rId3">
            <a:alphaModFix/>
          </a:blip>
          <a:stretch>
            <a:fillRect/>
          </a:stretch>
        </p:blipFill>
        <p:spPr>
          <a:xfrm>
            <a:off x="6200925" y="2558474"/>
            <a:ext cx="710113" cy="661341"/>
          </a:xfrm>
          <a:prstGeom prst="rect">
            <a:avLst/>
          </a:prstGeom>
          <a:noFill/>
          <a:ln>
            <a:noFill/>
          </a:ln>
        </p:spPr>
      </p:pic>
      <p:pic>
        <p:nvPicPr>
          <p:cNvPr id="802" name="Google Shape;802;p70"/>
          <p:cNvPicPr preferRelativeResize="0"/>
          <p:nvPr/>
        </p:nvPicPr>
        <p:blipFill rotWithShape="1">
          <a:blip r:embed="rId4">
            <a:alphaModFix/>
          </a:blip>
          <a:srcRect b="5589"/>
          <a:stretch/>
        </p:blipFill>
        <p:spPr>
          <a:xfrm>
            <a:off x="7837950" y="1696936"/>
            <a:ext cx="977300" cy="922664"/>
          </a:xfrm>
          <a:prstGeom prst="rect">
            <a:avLst/>
          </a:prstGeom>
          <a:noFill/>
          <a:ln>
            <a:noFill/>
          </a:ln>
        </p:spPr>
      </p:pic>
      <p:grpSp>
        <p:nvGrpSpPr>
          <p:cNvPr id="803" name="Google Shape;803;p70"/>
          <p:cNvGrpSpPr/>
          <p:nvPr/>
        </p:nvGrpSpPr>
        <p:grpSpPr>
          <a:xfrm>
            <a:off x="6244319" y="2120750"/>
            <a:ext cx="511531" cy="381523"/>
            <a:chOff x="7768319" y="3644750"/>
            <a:chExt cx="511531" cy="381523"/>
          </a:xfrm>
        </p:grpSpPr>
        <p:pic>
          <p:nvPicPr>
            <p:cNvPr id="804" name="Google Shape;804;p70"/>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05" name="Google Shape;805;p70"/>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cxnSp>
        <p:nvCxnSpPr>
          <p:cNvPr id="806" name="Google Shape;806;p70"/>
          <p:cNvCxnSpPr>
            <a:stCxn id="805" idx="3"/>
            <a:endCxn id="802" idx="0"/>
          </p:cNvCxnSpPr>
          <p:nvPr/>
        </p:nvCxnSpPr>
        <p:spPr>
          <a:xfrm rot="10800000" flipH="1">
            <a:off x="6755850" y="1697000"/>
            <a:ext cx="1570800" cy="606300"/>
          </a:xfrm>
          <a:prstGeom prst="straightConnector1">
            <a:avLst/>
          </a:prstGeom>
          <a:noFill/>
          <a:ln w="28575" cap="flat" cmpd="sng">
            <a:solidFill>
              <a:srgbClr val="FF9900"/>
            </a:solidFill>
            <a:prstDash val="solid"/>
            <a:round/>
            <a:headEnd type="none" w="med" len="med"/>
            <a:tailEnd type="triangle" w="med" len="med"/>
          </a:ln>
        </p:spPr>
      </p:cxnSp>
      <p:cxnSp>
        <p:nvCxnSpPr>
          <p:cNvPr id="807" name="Google Shape;807;p70"/>
          <p:cNvCxnSpPr>
            <a:stCxn id="801" idx="3"/>
          </p:cNvCxnSpPr>
          <p:nvPr/>
        </p:nvCxnSpPr>
        <p:spPr>
          <a:xfrm rot="10800000" flipH="1">
            <a:off x="6911038" y="1405944"/>
            <a:ext cx="1303800" cy="1483200"/>
          </a:xfrm>
          <a:prstGeom prst="straightConnector1">
            <a:avLst/>
          </a:prstGeom>
          <a:noFill/>
          <a:ln w="28575" cap="flat" cmpd="sng">
            <a:solidFill>
              <a:schemeClr val="dk2"/>
            </a:solidFill>
            <a:prstDash val="solid"/>
            <a:round/>
            <a:headEnd type="none" w="med" len="med"/>
            <a:tailEnd type="triangle" w="med" len="med"/>
          </a:ln>
        </p:spPr>
      </p:cxnSp>
      <p:grpSp>
        <p:nvGrpSpPr>
          <p:cNvPr id="808" name="Google Shape;808;p70"/>
          <p:cNvGrpSpPr/>
          <p:nvPr/>
        </p:nvGrpSpPr>
        <p:grpSpPr>
          <a:xfrm>
            <a:off x="6015719" y="5244950"/>
            <a:ext cx="511531" cy="381523"/>
            <a:chOff x="7768319" y="3644750"/>
            <a:chExt cx="511531" cy="381523"/>
          </a:xfrm>
        </p:grpSpPr>
        <p:pic>
          <p:nvPicPr>
            <p:cNvPr id="809" name="Google Shape;809;p70"/>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10" name="Google Shape;810;p70"/>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811" name="Google Shape;811;p70"/>
          <p:cNvPicPr preferRelativeResize="0"/>
          <p:nvPr/>
        </p:nvPicPr>
        <p:blipFill>
          <a:blip r:embed="rId3">
            <a:alphaModFix/>
          </a:blip>
          <a:stretch>
            <a:fillRect/>
          </a:stretch>
        </p:blipFill>
        <p:spPr>
          <a:xfrm>
            <a:off x="5743725" y="3777674"/>
            <a:ext cx="710113" cy="661341"/>
          </a:xfrm>
          <a:prstGeom prst="rect">
            <a:avLst/>
          </a:prstGeom>
          <a:noFill/>
          <a:ln>
            <a:noFill/>
          </a:ln>
        </p:spPr>
      </p:pic>
      <p:cxnSp>
        <p:nvCxnSpPr>
          <p:cNvPr id="812" name="Google Shape;812;p70"/>
          <p:cNvCxnSpPr>
            <a:endCxn id="811" idx="3"/>
          </p:cNvCxnSpPr>
          <p:nvPr/>
        </p:nvCxnSpPr>
        <p:spPr>
          <a:xfrm rot="10800000">
            <a:off x="6453838" y="4108344"/>
            <a:ext cx="722100" cy="1207500"/>
          </a:xfrm>
          <a:prstGeom prst="straightConnector1">
            <a:avLst/>
          </a:prstGeom>
          <a:noFill/>
          <a:ln w="28575" cap="flat" cmpd="sng">
            <a:solidFill>
              <a:schemeClr val="dk2"/>
            </a:solidFill>
            <a:prstDash val="solid"/>
            <a:round/>
            <a:headEnd type="none" w="med" len="med"/>
            <a:tailEnd type="triangle" w="med" len="med"/>
          </a:ln>
        </p:spPr>
      </p:cxnSp>
      <p:cxnSp>
        <p:nvCxnSpPr>
          <p:cNvPr id="813" name="Google Shape;813;p70"/>
          <p:cNvCxnSpPr>
            <a:endCxn id="810" idx="3"/>
          </p:cNvCxnSpPr>
          <p:nvPr/>
        </p:nvCxnSpPr>
        <p:spPr>
          <a:xfrm flipH="1">
            <a:off x="6527250" y="4284500"/>
            <a:ext cx="609600" cy="1143000"/>
          </a:xfrm>
          <a:prstGeom prst="straightConnector1">
            <a:avLst/>
          </a:prstGeom>
          <a:noFill/>
          <a:ln w="28575" cap="flat" cmpd="sng">
            <a:solidFill>
              <a:srgbClr val="FF9900"/>
            </a:solidFill>
            <a:prstDash val="solid"/>
            <a:round/>
            <a:headEnd type="none" w="med" len="med"/>
            <a:tailEnd type="triangle" w="med" len="med"/>
          </a:ln>
        </p:spPr>
      </p:cxnSp>
      <p:sp>
        <p:nvSpPr>
          <p:cNvPr id="814" name="Google Shape;814;p70"/>
          <p:cNvSpPr/>
          <p:nvPr/>
        </p:nvSpPr>
        <p:spPr>
          <a:xfrm>
            <a:off x="7132320" y="3733800"/>
            <a:ext cx="1371600" cy="3657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cxnSp>
        <p:nvCxnSpPr>
          <p:cNvPr id="815" name="Google Shape;815;p70"/>
          <p:cNvCxnSpPr/>
          <p:nvPr/>
        </p:nvCxnSpPr>
        <p:spPr>
          <a:xfrm rot="10800000">
            <a:off x="8771550" y="1833750"/>
            <a:ext cx="0" cy="770100"/>
          </a:xfrm>
          <a:prstGeom prst="straightConnector1">
            <a:avLst/>
          </a:prstGeom>
          <a:noFill/>
          <a:ln w="2857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237165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Using Stack to Backup Registers</a:t>
            </a:r>
            <a:endParaRPr sz="4400" b="0" i="0" u="none" strike="noStrike" cap="none">
              <a:solidFill>
                <a:schemeClr val="accent1"/>
              </a:solidFill>
              <a:latin typeface="Calibri"/>
              <a:ea typeface="Calibri"/>
              <a:cs typeface="Calibri"/>
              <a:sym typeface="Calibri"/>
            </a:endParaRPr>
          </a:p>
        </p:txBody>
      </p:sp>
      <p:sp>
        <p:nvSpPr>
          <p:cNvPr id="739" name="Google Shape;739;p67"/>
          <p:cNvSpPr txBox="1">
            <a:spLocks noGrp="1"/>
          </p:cNvSpPr>
          <p:nvPr>
            <p:ph type="body" idx="1"/>
          </p:nvPr>
        </p:nvSpPr>
        <p:spPr>
          <a:xfrm>
            <a:off x="457200" y="1524000"/>
            <a:ext cx="8229600" cy="488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b="0" i="0" u="none" strike="noStrike" cap="none">
                <a:solidFill>
                  <a:schemeClr val="dk1"/>
                </a:solidFill>
                <a:latin typeface="Calibri"/>
                <a:ea typeface="Calibri"/>
                <a:cs typeface="Calibri"/>
                <a:sym typeface="Calibri"/>
              </a:rPr>
              <a:t>Limited number of registers for everyone to use (limited desk space)</a:t>
            </a:r>
            <a:endParaRPr/>
          </a:p>
          <a:p>
            <a:pPr marL="342900" marR="0" lvl="0" indent="-342900" algn="l" rtl="0">
              <a:lnSpc>
                <a:spcPct val="100000"/>
              </a:lnSpc>
              <a:spcBef>
                <a:spcPts val="0"/>
              </a:spcBef>
              <a:spcAft>
                <a:spcPts val="0"/>
              </a:spcAft>
              <a:buClr>
                <a:schemeClr val="dk1"/>
              </a:buClr>
              <a:buSzPts val="3200"/>
              <a:buFont typeface="Arial"/>
              <a:buChar char="•"/>
            </a:pPr>
            <a:r>
              <a:rPr lang="en-US"/>
              <a:t>All functions use the same conventions -- look for arguments/return addresses in the same places</a:t>
            </a:r>
            <a:endParaRPr/>
          </a:p>
          <a:p>
            <a:pPr marL="742950" marR="0" lvl="1" indent="-311150" algn="l" rtl="0">
              <a:lnSpc>
                <a:spcPct val="100000"/>
              </a:lnSpc>
              <a:spcBef>
                <a:spcPts val="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What happens if a function calls another function?</a:t>
            </a:r>
            <a:endParaRPr/>
          </a:p>
          <a:p>
            <a:pPr marL="742950" marR="0" lvl="1" indent="-285750" algn="l" rtl="0">
              <a:spcBef>
                <a:spcPts val="56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	(</a:t>
            </a:r>
            <a:r>
              <a:rPr lang="en-US" sz="2600" b="0" i="0" u="none" strike="noStrike" cap="none">
                <a:solidFill>
                  <a:schemeClr val="dk1"/>
                </a:solidFill>
                <a:latin typeface="Courier New"/>
                <a:ea typeface="Courier New"/>
                <a:cs typeface="Courier New"/>
                <a:sym typeface="Courier New"/>
              </a:rPr>
              <a:t>ra</a:t>
            </a:r>
            <a:r>
              <a:rPr lang="en-US" sz="2800" b="0" i="0" u="none" strike="noStrike" cap="none">
                <a:solidFill>
                  <a:schemeClr val="dk1"/>
                </a:solidFill>
                <a:latin typeface="Calibri"/>
                <a:ea typeface="Calibri"/>
                <a:cs typeface="Calibri"/>
                <a:sym typeface="Calibri"/>
              </a:rPr>
              <a:t> would get overwritten!)</a:t>
            </a:r>
            <a:endParaRPr/>
          </a:p>
        </p:txBody>
      </p:sp>
      <p:sp>
        <p:nvSpPr>
          <p:cNvPr id="740" name="Google Shape;74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51</a:t>
            </a:fld>
            <a:endParaRPr sz="1200">
              <a:solidFill>
                <a:srgbClr val="888888"/>
              </a:solidFill>
              <a:latin typeface="Calibri"/>
              <a:ea typeface="Calibri"/>
              <a:cs typeface="Calibri"/>
              <a:sym typeface="Calibri"/>
            </a:endParaRPr>
          </a:p>
        </p:txBody>
      </p:sp>
      <p:sp>
        <p:nvSpPr>
          <p:cNvPr id="741" name="Google Shape;741;p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42" name="Google Shape;742;p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B3EEDF27-947C-4346-BEC8-EE8CF68ABFD4}"/>
              </a:ext>
            </a:extLst>
          </p:cNvPr>
          <p:cNvSpPr/>
          <p:nvPr/>
        </p:nvSpPr>
        <p:spPr>
          <a:xfrm>
            <a:off x="457200" y="5181530"/>
            <a:ext cx="8382000" cy="923330"/>
          </a:xfrm>
          <a:prstGeom prst="rect">
            <a:avLst/>
          </a:prstGeom>
        </p:spPr>
        <p:txBody>
          <a:bodyPr wrap="square">
            <a:spAutoFit/>
          </a:bodyPr>
          <a:lstStyle/>
          <a:p>
            <a:pPr>
              <a:buNone/>
            </a:pPr>
            <a:r>
              <a:rPr lang="en-US" dirty="0"/>
              <a:t>To reduce expensive loads and stores from spilling and restoring registers, RISC-V function-calling convention divides registers into two categories:</a:t>
            </a:r>
          </a:p>
          <a:p>
            <a:pPr>
              <a:buNone/>
            </a:pPr>
            <a:endParaRPr lang="en-US" dirty="0"/>
          </a:p>
        </p:txBody>
      </p:sp>
    </p:spTree>
    <p:extLst>
      <p:ext uri="{BB962C8B-B14F-4D97-AF65-F5344CB8AC3E}">
        <p14:creationId xmlns:p14="http://schemas.microsoft.com/office/powerpoint/2010/main" val="1675343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A4CC4-548E-A941-BF1A-A293FDEED1A6}"/>
              </a:ext>
            </a:extLst>
          </p:cNvPr>
          <p:cNvSpPr>
            <a:spLocks noGrp="1"/>
          </p:cNvSpPr>
          <p:nvPr>
            <p:ph type="sldNum" sz="quarter" idx="10"/>
          </p:nvPr>
        </p:nvSpPr>
        <p:spPr/>
        <p:txBody>
          <a:bodyPr/>
          <a:lstStyle/>
          <a:p>
            <a:fld id="{2D011864-6A66-40DB-AE45-3F49E206A411}" type="slidenum">
              <a:rPr lang="en-US" smtClean="0"/>
              <a:t>52</a:t>
            </a:fld>
            <a:endParaRPr lang="en-US"/>
          </a:p>
        </p:txBody>
      </p:sp>
      <p:pic>
        <p:nvPicPr>
          <p:cNvPr id="5" name="Picture 4">
            <a:extLst>
              <a:ext uri="{FF2B5EF4-FFF2-40B4-BE49-F238E27FC236}">
                <a16:creationId xmlns:a16="http://schemas.microsoft.com/office/drawing/2014/main" id="{C59B13A0-5F64-D146-BB12-388FCE77CBBA}"/>
              </a:ext>
            </a:extLst>
          </p:cNvPr>
          <p:cNvPicPr>
            <a:picLocks noChangeAspect="1"/>
          </p:cNvPicPr>
          <p:nvPr/>
        </p:nvPicPr>
        <p:blipFill rotWithShape="1">
          <a:blip r:embed="rId2"/>
          <a:srcRect t="1725"/>
          <a:stretch/>
        </p:blipFill>
        <p:spPr>
          <a:xfrm>
            <a:off x="809443" y="697240"/>
            <a:ext cx="7981674" cy="5795000"/>
          </a:xfrm>
          <a:prstGeom prst="rect">
            <a:avLst/>
          </a:prstGeom>
        </p:spPr>
      </p:pic>
    </p:spTree>
    <p:extLst>
      <p:ext uri="{BB962C8B-B14F-4D97-AF65-F5344CB8AC3E}">
        <p14:creationId xmlns:p14="http://schemas.microsoft.com/office/powerpoint/2010/main" val="2695904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8"/>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4"/>
              </a:buClr>
              <a:buFont typeface="Calibri"/>
              <a:buNone/>
            </a:pPr>
            <a:r>
              <a:rPr lang="en-US" sz="4400" b="0" i="0" u="none" strike="noStrike" cap="none">
                <a:solidFill>
                  <a:schemeClr val="accent4"/>
                </a:solidFill>
                <a:latin typeface="Calibri"/>
                <a:ea typeface="Calibri"/>
                <a:cs typeface="Calibri"/>
                <a:sym typeface="Calibri"/>
              </a:rPr>
              <a:t>Saved</a:t>
            </a:r>
            <a:r>
              <a:rPr lang="en-US" sz="4400" b="0" i="0" u="none" strike="noStrike" cap="none">
                <a:solidFill>
                  <a:schemeClr val="accent1"/>
                </a:solidFill>
                <a:latin typeface="Calibri"/>
                <a:ea typeface="Calibri"/>
                <a:cs typeface="Calibri"/>
                <a:sym typeface="Calibri"/>
              </a:rPr>
              <a:t> Registers</a:t>
            </a:r>
            <a:endParaRPr sz="4400" b="0" i="0" u="none" strike="noStrike" cap="none">
              <a:solidFill>
                <a:schemeClr val="accent1"/>
              </a:solidFill>
              <a:latin typeface="Calibri"/>
              <a:ea typeface="Calibri"/>
              <a:cs typeface="Calibri"/>
              <a:sym typeface="Calibri"/>
            </a:endParaRPr>
          </a:p>
        </p:txBody>
      </p:sp>
      <p:sp>
        <p:nvSpPr>
          <p:cNvPr id="751" name="Google Shape;751;p68"/>
          <p:cNvSpPr txBox="1">
            <a:spLocks noGrp="1"/>
          </p:cNvSpPr>
          <p:nvPr>
            <p:ph type="body" idx="1"/>
          </p:nvPr>
        </p:nvSpPr>
        <p:spPr>
          <a:xfrm>
            <a:off x="457200" y="1066800"/>
            <a:ext cx="8229600" cy="484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These registers are expected to be the same before and after a function call</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If calle</a:t>
            </a:r>
            <a:r>
              <a:rPr lang="en-US" sz="2600" b="0" i="0" u="none" strike="noStrike" cap="none">
                <a:solidFill>
                  <a:schemeClr val="accent1"/>
                </a:solidFill>
                <a:latin typeface="Calibri"/>
                <a:ea typeface="Calibri"/>
                <a:cs typeface="Calibri"/>
                <a:sym typeface="Calibri"/>
              </a:rPr>
              <a:t>E</a:t>
            </a:r>
            <a:r>
              <a:rPr lang="en-US" sz="2600" b="0" i="0" u="none" strike="noStrike" cap="none">
                <a:solidFill>
                  <a:schemeClr val="dk1"/>
                </a:solidFill>
                <a:latin typeface="Calibri"/>
                <a:ea typeface="Calibri"/>
                <a:cs typeface="Calibri"/>
                <a:sym typeface="Calibri"/>
              </a:rPr>
              <a:t> uses them, it must </a:t>
            </a:r>
            <a:r>
              <a:rPr lang="en-US" sz="2600" b="0" i="0" u="none" strike="noStrike" cap="none">
                <a:solidFill>
                  <a:schemeClr val="accent4"/>
                </a:solidFill>
                <a:latin typeface="Calibri"/>
                <a:ea typeface="Calibri"/>
                <a:cs typeface="Calibri"/>
                <a:sym typeface="Calibri"/>
              </a:rPr>
              <a:t>restore values before returning</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This means save the old values, use the registers, then reload the old values back into the registers</a:t>
            </a:r>
            <a:endParaRPr sz="26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s0</a:t>
            </a:r>
            <a:r>
              <a:rPr lang="en-US" sz="3000" b="0" i="0" u="none" strike="noStrike" cap="none">
                <a:solidFill>
                  <a:srgbClr val="FF0000"/>
                </a:solidFill>
                <a:latin typeface="Calibri"/>
                <a:ea typeface="Calibri"/>
                <a:cs typeface="Calibri"/>
                <a:sym typeface="Calibri"/>
              </a:rPr>
              <a:t>-</a:t>
            </a:r>
            <a:r>
              <a:rPr lang="en-US" sz="3000" b="0" i="0" u="none" strike="noStrike" cap="none">
                <a:solidFill>
                  <a:srgbClr val="FF0000"/>
                </a:solidFill>
                <a:latin typeface="Courier New"/>
                <a:ea typeface="Courier New"/>
                <a:cs typeface="Courier New"/>
                <a:sym typeface="Courier New"/>
              </a:rPr>
              <a:t>s</a:t>
            </a:r>
            <a:r>
              <a:rPr lang="en-US" sz="3000">
                <a:solidFill>
                  <a:srgbClr val="FF0000"/>
                </a:solidFill>
                <a:latin typeface="Courier New"/>
                <a:ea typeface="Courier New"/>
                <a:cs typeface="Courier New"/>
                <a:sym typeface="Courier New"/>
              </a:rPr>
              <a:t>11</a:t>
            </a:r>
            <a:r>
              <a:rPr lang="en-US" sz="3000" b="0" i="0" u="none" strike="noStrike" cap="none">
                <a:solidFill>
                  <a:srgbClr val="FF0000"/>
                </a:solidFill>
                <a:latin typeface="Calibri"/>
                <a:ea typeface="Calibri"/>
                <a:cs typeface="Calibri"/>
                <a:sym typeface="Calibri"/>
              </a:rPr>
              <a:t> </a:t>
            </a:r>
            <a:r>
              <a:rPr lang="en-US" sz="3000" b="0" i="0" u="none" strike="noStrike" cap="none">
                <a:solidFill>
                  <a:schemeClr val="dk1"/>
                </a:solidFill>
                <a:latin typeface="Calibri"/>
                <a:ea typeface="Calibri"/>
                <a:cs typeface="Calibri"/>
                <a:sym typeface="Calibri"/>
              </a:rPr>
              <a:t>(</a:t>
            </a:r>
            <a:r>
              <a:rPr lang="en-US" sz="3000" b="0" i="1" u="none" strike="noStrike" cap="none">
                <a:solidFill>
                  <a:schemeClr val="dk1"/>
                </a:solidFill>
                <a:latin typeface="Calibri"/>
                <a:ea typeface="Calibri"/>
                <a:cs typeface="Calibri"/>
                <a:sym typeface="Calibri"/>
              </a:rPr>
              <a:t>saved</a:t>
            </a:r>
            <a:r>
              <a:rPr lang="en-US" sz="3000" b="0" i="0" u="none" strike="noStrike" cap="none">
                <a:solidFill>
                  <a:schemeClr val="dk1"/>
                </a:solidFill>
                <a:latin typeface="Calibri"/>
                <a:ea typeface="Calibri"/>
                <a:cs typeface="Calibri"/>
                <a:sym typeface="Calibri"/>
              </a:rPr>
              <a:t> registers)</a:t>
            </a:r>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sp</a:t>
            </a:r>
            <a:r>
              <a:rPr lang="en-US" sz="3000" b="0" i="0" u="none" strike="noStrike" cap="none">
                <a:solidFill>
                  <a:srgbClr val="FF0000"/>
                </a:solidFill>
                <a:latin typeface="Calibri"/>
                <a:ea typeface="Calibri"/>
                <a:cs typeface="Calibri"/>
                <a:sym typeface="Calibri"/>
              </a:rPr>
              <a:t> </a:t>
            </a:r>
            <a:r>
              <a:rPr lang="en-US" sz="3000" b="0" i="0" u="none" strike="noStrike" cap="none">
                <a:solidFill>
                  <a:schemeClr val="dk1"/>
                </a:solidFill>
                <a:latin typeface="Calibri"/>
                <a:ea typeface="Calibri"/>
                <a:cs typeface="Calibri"/>
                <a:sym typeface="Calibri"/>
              </a:rPr>
              <a:t>(stack pointer)</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If not in same place, the caller won’t be able to properly restore values from the stack</a:t>
            </a:r>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ra</a:t>
            </a:r>
            <a:r>
              <a:rPr lang="en-US" sz="3000" b="0" i="0" u="none" strike="noStrike" cap="none">
                <a:solidFill>
                  <a:schemeClr val="dk1"/>
                </a:solidFill>
                <a:latin typeface="Calibri"/>
                <a:ea typeface="Calibri"/>
                <a:cs typeface="Calibri"/>
                <a:sym typeface="Calibri"/>
              </a:rPr>
              <a:t> (return address)</a:t>
            </a:r>
            <a:endParaRPr sz="3000" b="0" i="0" u="none" strike="noStrike" cap="none">
              <a:solidFill>
                <a:schemeClr val="dk1"/>
              </a:solidFill>
              <a:latin typeface="Calibri"/>
              <a:ea typeface="Calibri"/>
              <a:cs typeface="Calibri"/>
              <a:sym typeface="Calibri"/>
            </a:endParaRPr>
          </a:p>
        </p:txBody>
      </p:sp>
      <p:sp>
        <p:nvSpPr>
          <p:cNvPr id="752" name="Google Shape;752;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53</a:t>
            </a:fld>
            <a:endParaRPr sz="1200">
              <a:solidFill>
                <a:srgbClr val="888888"/>
              </a:solidFill>
              <a:latin typeface="Calibri"/>
              <a:ea typeface="Calibri"/>
              <a:cs typeface="Calibri"/>
              <a:sym typeface="Calibri"/>
            </a:endParaRPr>
          </a:p>
        </p:txBody>
      </p:sp>
      <p:sp>
        <p:nvSpPr>
          <p:cNvPr id="753" name="Google Shape;753;p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54" name="Google Shape;754;p6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755" name="Google Shape;755;p68"/>
          <p:cNvPicPr preferRelativeResize="0"/>
          <p:nvPr/>
        </p:nvPicPr>
        <p:blipFill>
          <a:blip r:embed="rId3">
            <a:alphaModFix/>
          </a:blip>
          <a:stretch>
            <a:fillRect/>
          </a:stretch>
        </p:blipFill>
        <p:spPr>
          <a:xfrm>
            <a:off x="6190525" y="3500776"/>
            <a:ext cx="846374" cy="788252"/>
          </a:xfrm>
          <a:prstGeom prst="rect">
            <a:avLst/>
          </a:prstGeom>
          <a:noFill/>
          <a:ln>
            <a:noFill/>
          </a:ln>
        </p:spPr>
      </p:pic>
      <p:pic>
        <p:nvPicPr>
          <p:cNvPr id="756" name="Google Shape;756;p68"/>
          <p:cNvPicPr preferRelativeResize="0"/>
          <p:nvPr/>
        </p:nvPicPr>
        <p:blipFill>
          <a:blip r:embed="rId4">
            <a:alphaModFix/>
          </a:blip>
          <a:stretch>
            <a:fillRect/>
          </a:stretch>
        </p:blipFill>
        <p:spPr>
          <a:xfrm>
            <a:off x="6217782" y="3973607"/>
            <a:ext cx="315419" cy="315416"/>
          </a:xfrm>
          <a:prstGeom prst="rect">
            <a:avLst/>
          </a:prstGeom>
          <a:noFill/>
          <a:ln>
            <a:noFill/>
          </a:ln>
        </p:spPr>
      </p:pic>
      <p:grpSp>
        <p:nvGrpSpPr>
          <p:cNvPr id="757" name="Google Shape;757;p68"/>
          <p:cNvGrpSpPr/>
          <p:nvPr/>
        </p:nvGrpSpPr>
        <p:grpSpPr>
          <a:xfrm>
            <a:off x="4491719" y="5625950"/>
            <a:ext cx="511531" cy="381523"/>
            <a:chOff x="7768319" y="3644750"/>
            <a:chExt cx="511531" cy="381523"/>
          </a:xfrm>
        </p:grpSpPr>
        <p:pic>
          <p:nvPicPr>
            <p:cNvPr id="758" name="Google Shape;758;p68"/>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759" name="Google Shape;759;p68"/>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760" name="Google Shape;760;p68"/>
          <p:cNvPicPr preferRelativeResize="0"/>
          <p:nvPr/>
        </p:nvPicPr>
        <p:blipFill rotWithShape="1">
          <a:blip r:embed="rId6">
            <a:alphaModFix/>
          </a:blip>
          <a:srcRect b="5589"/>
          <a:stretch/>
        </p:blipFill>
        <p:spPr>
          <a:xfrm>
            <a:off x="5073225" y="3611454"/>
            <a:ext cx="946575" cy="893639"/>
          </a:xfrm>
          <a:prstGeom prst="rect">
            <a:avLst/>
          </a:prstGeom>
          <a:noFill/>
          <a:ln>
            <a:noFill/>
          </a:ln>
        </p:spPr>
      </p:pic>
      <p:pic>
        <p:nvPicPr>
          <p:cNvPr id="761" name="Google Shape;761;p68"/>
          <p:cNvPicPr preferRelativeResize="0"/>
          <p:nvPr/>
        </p:nvPicPr>
        <p:blipFill rotWithShape="1">
          <a:blip r:embed="rId7">
            <a:alphaModFix/>
          </a:blip>
          <a:srcRect t="17873" b="14527"/>
          <a:stretch/>
        </p:blipFill>
        <p:spPr>
          <a:xfrm rot="-1454467">
            <a:off x="5344430" y="4175970"/>
            <a:ext cx="486856" cy="329124"/>
          </a:xfrm>
          <a:prstGeom prst="rect">
            <a:avLst/>
          </a:prstGeom>
          <a:noFill/>
          <a:ln>
            <a:noFill/>
          </a:ln>
        </p:spPr>
      </p:pic>
    </p:spTree>
    <p:extLst>
      <p:ext uri="{BB962C8B-B14F-4D97-AF65-F5344CB8AC3E}">
        <p14:creationId xmlns:p14="http://schemas.microsoft.com/office/powerpoint/2010/main" val="2513941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6"/>
              </a:buClr>
              <a:buFont typeface="Calibri"/>
              <a:buNone/>
            </a:pPr>
            <a:r>
              <a:rPr lang="en-US" sz="4400" b="0" i="0" u="none" strike="noStrike" cap="none">
                <a:solidFill>
                  <a:schemeClr val="accent6"/>
                </a:solidFill>
                <a:latin typeface="Calibri"/>
                <a:ea typeface="Calibri"/>
                <a:cs typeface="Calibri"/>
                <a:sym typeface="Calibri"/>
              </a:rPr>
              <a:t>Volatile </a:t>
            </a:r>
            <a:r>
              <a:rPr lang="en-US" sz="4400" b="0" i="0" u="none" strike="noStrike" cap="none">
                <a:solidFill>
                  <a:schemeClr val="accent1"/>
                </a:solidFill>
                <a:latin typeface="Calibri"/>
                <a:ea typeface="Calibri"/>
                <a:cs typeface="Calibri"/>
                <a:sym typeface="Calibri"/>
              </a:rPr>
              <a:t>Registers</a:t>
            </a:r>
            <a:endParaRPr sz="4400" b="0" i="0" u="none" strike="noStrike" cap="none">
              <a:solidFill>
                <a:schemeClr val="accent1"/>
              </a:solidFill>
              <a:latin typeface="Calibri"/>
              <a:ea typeface="Calibri"/>
              <a:cs typeface="Calibri"/>
              <a:sym typeface="Calibri"/>
            </a:endParaRPr>
          </a:p>
        </p:txBody>
      </p:sp>
      <p:sp>
        <p:nvSpPr>
          <p:cNvPr id="770" name="Google Shape;770;p69"/>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These registers </a:t>
            </a:r>
            <a:r>
              <a:rPr lang="en-US" sz="2960" b="0" i="0" u="none" strike="noStrike" cap="none">
                <a:solidFill>
                  <a:schemeClr val="accent6"/>
                </a:solidFill>
                <a:latin typeface="Calibri"/>
                <a:ea typeface="Calibri"/>
                <a:cs typeface="Calibri"/>
                <a:sym typeface="Calibri"/>
              </a:rPr>
              <a:t>can be freely changed</a:t>
            </a:r>
            <a:r>
              <a:rPr lang="en-US" sz="2960" b="0" i="0" u="none" strike="noStrike" cap="none">
                <a:solidFill>
                  <a:schemeClr val="dk1"/>
                </a:solidFill>
                <a:latin typeface="Calibri"/>
                <a:ea typeface="Calibri"/>
                <a:cs typeface="Calibri"/>
                <a:sym typeface="Calibri"/>
              </a:rPr>
              <a:t> by the calle</a:t>
            </a:r>
            <a:r>
              <a:rPr lang="en-US" sz="2960" b="0" i="0" u="none" strike="noStrike" cap="none">
                <a:solidFill>
                  <a:schemeClr val="accent1"/>
                </a:solidFill>
                <a:latin typeface="Calibri"/>
                <a:ea typeface="Calibri"/>
                <a:cs typeface="Calibri"/>
                <a:sym typeface="Calibri"/>
              </a:rPr>
              <a:t>E</a:t>
            </a:r>
            <a:endParaRPr sz="2960" b="0" i="0" u="none" strike="noStrike" cap="none">
              <a:solidFill>
                <a:schemeClr val="accent1"/>
              </a:solidFill>
              <a:latin typeface="Calibri"/>
              <a:ea typeface="Calibri"/>
              <a:cs typeface="Calibri"/>
              <a:sym typeface="Calibri"/>
            </a:endParaRPr>
          </a:p>
          <a:p>
            <a:pPr marL="742950" marR="0" lvl="1" indent="-285750" algn="l" rtl="0">
              <a:lnSpc>
                <a:spcPct val="100000"/>
              </a:lnSpc>
              <a:spcBef>
                <a:spcPts val="672"/>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If calle</a:t>
            </a:r>
            <a:r>
              <a:rPr lang="en-US" sz="2590" b="0" i="0" u="none" strike="noStrike" cap="none">
                <a:solidFill>
                  <a:srgbClr val="C0504D"/>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needs them, it must save those values before making a procedure call</a:t>
            </a:r>
            <a:endParaRPr sz="2405"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672"/>
              </a:spcBef>
              <a:spcAft>
                <a:spcPts val="0"/>
              </a:spcAft>
              <a:buClr>
                <a:srgbClr val="FF0000"/>
              </a:buClr>
              <a:buSzPts val="2960"/>
              <a:buFont typeface="Arial"/>
              <a:buChar char="•"/>
            </a:pPr>
            <a:r>
              <a:rPr lang="en-US" sz="2960" b="0" i="0" u="none" strike="noStrike" cap="none">
                <a:solidFill>
                  <a:srgbClr val="FF0000"/>
                </a:solidFill>
                <a:latin typeface="Courier New"/>
                <a:ea typeface="Courier New"/>
                <a:cs typeface="Courier New"/>
                <a:sym typeface="Courier New"/>
              </a:rPr>
              <a:t>t0-t</a:t>
            </a:r>
            <a:r>
              <a:rPr lang="en-US" sz="2960">
                <a:solidFill>
                  <a:srgbClr val="FF0000"/>
                </a:solidFill>
                <a:latin typeface="Courier New"/>
                <a:ea typeface="Courier New"/>
                <a:cs typeface="Courier New"/>
                <a:sym typeface="Courier New"/>
              </a:rPr>
              <a:t>6</a:t>
            </a:r>
            <a:r>
              <a:rPr lang="en-US" sz="2960" b="0" i="0" u="none" strike="noStrike" cap="none">
                <a:solidFill>
                  <a:srgbClr val="FF0000"/>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temporary</a:t>
            </a:r>
            <a:r>
              <a:rPr lang="en-US" sz="2960" b="0" i="0" u="none" strike="noStrike" cap="none">
                <a:solidFill>
                  <a:schemeClr val="dk1"/>
                </a:solidFill>
                <a:latin typeface="Calibri"/>
                <a:ea typeface="Calibri"/>
                <a:cs typeface="Calibri"/>
                <a:sym typeface="Calibri"/>
              </a:rPr>
              <a:t> registers)</a:t>
            </a:r>
            <a:endParaRPr/>
          </a:p>
          <a:p>
            <a:pPr marL="342900" marR="0" lvl="0" indent="-342900" algn="l" rtl="0">
              <a:lnSpc>
                <a:spcPct val="100000"/>
              </a:lnSpc>
              <a:spcBef>
                <a:spcPts val="672"/>
              </a:spcBef>
              <a:spcAft>
                <a:spcPts val="0"/>
              </a:spcAft>
              <a:buClr>
                <a:srgbClr val="FF0000"/>
              </a:buClr>
              <a:buSzPts val="2960"/>
              <a:buFont typeface="Arial"/>
              <a:buChar char="•"/>
            </a:pPr>
            <a:r>
              <a:rPr lang="en-US" sz="2960" b="0" i="0" u="none" strike="noStrike" cap="none">
                <a:solidFill>
                  <a:srgbClr val="FF0000"/>
                </a:solidFill>
                <a:latin typeface="Courier New"/>
                <a:ea typeface="Courier New"/>
                <a:cs typeface="Courier New"/>
                <a:sym typeface="Courier New"/>
              </a:rPr>
              <a:t>a0</a:t>
            </a:r>
            <a:r>
              <a:rPr lang="en-US" sz="2960" b="0" i="0" u="none" strike="noStrike" cap="none">
                <a:solidFill>
                  <a:srgbClr val="FF0000"/>
                </a:solidFill>
                <a:latin typeface="Calibri"/>
                <a:ea typeface="Calibri"/>
                <a:cs typeface="Calibri"/>
                <a:sym typeface="Calibri"/>
              </a:rPr>
              <a:t>-</a:t>
            </a:r>
            <a:r>
              <a:rPr lang="en-US" sz="2960" b="0" i="0" u="none" strike="noStrike" cap="none">
                <a:solidFill>
                  <a:srgbClr val="FF0000"/>
                </a:solidFill>
                <a:latin typeface="Courier New"/>
                <a:ea typeface="Courier New"/>
                <a:cs typeface="Courier New"/>
                <a:sym typeface="Courier New"/>
              </a:rPr>
              <a:t>a</a:t>
            </a:r>
            <a:r>
              <a:rPr lang="en-US" sz="2960">
                <a:solidFill>
                  <a:srgbClr val="FF0000"/>
                </a:solidFill>
                <a:latin typeface="Courier New"/>
                <a:ea typeface="Courier New"/>
                <a:cs typeface="Courier New"/>
                <a:sym typeface="Courier New"/>
              </a:rPr>
              <a:t>7</a:t>
            </a:r>
            <a:r>
              <a:rPr lang="en-US" sz="2960" b="0" i="0" u="none" strike="noStrike" cap="none">
                <a:solidFill>
                  <a:schemeClr val="dk1"/>
                </a:solidFill>
                <a:latin typeface="Calibri"/>
                <a:ea typeface="Calibri"/>
                <a:cs typeface="Calibri"/>
                <a:sym typeface="Calibri"/>
              </a:rPr>
              <a:t> (return address and arguments) </a:t>
            </a:r>
            <a:endParaRPr/>
          </a:p>
          <a:p>
            <a:pPr marL="742950" marR="0" lvl="1" indent="-285750" algn="l" rtl="0">
              <a:lnSpc>
                <a:spcPct val="100000"/>
              </a:lnSpc>
              <a:spcBef>
                <a:spcPts val="672"/>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These will change if calle</a:t>
            </a:r>
            <a:r>
              <a:rPr lang="en-US" sz="2590" b="0" i="0" u="none" strike="noStrike" cap="none">
                <a:solidFill>
                  <a:schemeClr val="accent1"/>
                </a:solidFill>
                <a:latin typeface="Calibri"/>
                <a:ea typeface="Calibri"/>
                <a:cs typeface="Calibri"/>
                <a:sym typeface="Calibri"/>
              </a:rPr>
              <a:t>E</a:t>
            </a:r>
            <a:r>
              <a:rPr lang="en-US" sz="2590" b="0" i="0" u="none" strike="noStrike" cap="none">
                <a:solidFill>
                  <a:schemeClr val="dk1"/>
                </a:solidFill>
                <a:latin typeface="Calibri"/>
                <a:ea typeface="Calibri"/>
                <a:cs typeface="Calibri"/>
                <a:sym typeface="Calibri"/>
              </a:rPr>
              <a:t> invokes another function (nested function means calle</a:t>
            </a:r>
            <a:r>
              <a:rPr lang="en-US" sz="2590" b="0" i="0" u="none" strike="noStrike" cap="none">
                <a:solidFill>
                  <a:schemeClr val="accent1"/>
                </a:solidFill>
                <a:latin typeface="Calibri"/>
                <a:ea typeface="Calibri"/>
                <a:cs typeface="Calibri"/>
                <a:sym typeface="Calibri"/>
              </a:rPr>
              <a:t>E</a:t>
            </a:r>
            <a:r>
              <a:rPr lang="en-US" sz="2590" b="0" i="0" u="none" strike="noStrike" cap="none">
                <a:solidFill>
                  <a:schemeClr val="dk1"/>
                </a:solidFill>
                <a:latin typeface="Calibri"/>
                <a:ea typeface="Calibri"/>
                <a:cs typeface="Calibri"/>
                <a:sym typeface="Calibri"/>
              </a:rPr>
              <a:t> is also a calle</a:t>
            </a:r>
            <a:r>
              <a:rPr lang="en-US" sz="2590" b="0" i="0" u="none" strike="noStrike" cap="none">
                <a:solidFill>
                  <a:srgbClr val="C0504D"/>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a:t>
            </a:r>
            <a:endParaRPr sz="2590" b="0" i="0" u="none" strike="noStrike" cap="none">
              <a:solidFill>
                <a:schemeClr val="dk1"/>
              </a:solidFill>
              <a:latin typeface="Calibri"/>
              <a:ea typeface="Calibri"/>
              <a:cs typeface="Calibri"/>
              <a:sym typeface="Calibri"/>
            </a:endParaRPr>
          </a:p>
        </p:txBody>
      </p:sp>
      <p:sp>
        <p:nvSpPr>
          <p:cNvPr id="771" name="Google Shape;771;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54</a:t>
            </a:fld>
            <a:endParaRPr sz="1200">
              <a:solidFill>
                <a:srgbClr val="888888"/>
              </a:solidFill>
              <a:latin typeface="Calibri"/>
              <a:ea typeface="Calibri"/>
              <a:cs typeface="Calibri"/>
              <a:sym typeface="Calibri"/>
            </a:endParaRPr>
          </a:p>
        </p:txBody>
      </p:sp>
      <p:sp>
        <p:nvSpPr>
          <p:cNvPr id="772" name="Google Shape;772;p6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73" name="Google Shape;773;p6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774" name="Google Shape;774;p69"/>
          <p:cNvPicPr preferRelativeResize="0"/>
          <p:nvPr/>
        </p:nvPicPr>
        <p:blipFill>
          <a:blip r:embed="rId3">
            <a:alphaModFix/>
          </a:blip>
          <a:stretch>
            <a:fillRect/>
          </a:stretch>
        </p:blipFill>
        <p:spPr>
          <a:xfrm>
            <a:off x="6465952" y="2961727"/>
            <a:ext cx="883448" cy="1143000"/>
          </a:xfrm>
          <a:prstGeom prst="rect">
            <a:avLst/>
          </a:prstGeom>
          <a:noFill/>
          <a:ln>
            <a:noFill/>
          </a:ln>
        </p:spPr>
      </p:pic>
      <p:sp>
        <p:nvSpPr>
          <p:cNvPr id="775" name="Google Shape;775;p69"/>
          <p:cNvSpPr txBox="1"/>
          <p:nvPr/>
        </p:nvSpPr>
        <p:spPr>
          <a:xfrm>
            <a:off x="6602325" y="3189075"/>
            <a:ext cx="683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a:t>
            </a:r>
            <a:endParaRPr/>
          </a:p>
        </p:txBody>
      </p:sp>
      <p:pic>
        <p:nvPicPr>
          <p:cNvPr id="776" name="Google Shape;776;p69"/>
          <p:cNvPicPr preferRelativeResize="0"/>
          <p:nvPr/>
        </p:nvPicPr>
        <p:blipFill>
          <a:blip r:embed="rId4">
            <a:alphaModFix/>
          </a:blip>
          <a:stretch>
            <a:fillRect/>
          </a:stretch>
        </p:blipFill>
        <p:spPr>
          <a:xfrm>
            <a:off x="5120801" y="3889100"/>
            <a:ext cx="683400" cy="683400"/>
          </a:xfrm>
          <a:prstGeom prst="rect">
            <a:avLst/>
          </a:prstGeom>
          <a:noFill/>
          <a:ln>
            <a:noFill/>
          </a:ln>
        </p:spPr>
      </p:pic>
      <p:grpSp>
        <p:nvGrpSpPr>
          <p:cNvPr id="777" name="Google Shape;777;p69"/>
          <p:cNvGrpSpPr/>
          <p:nvPr/>
        </p:nvGrpSpPr>
        <p:grpSpPr>
          <a:xfrm>
            <a:off x="7387319" y="5092550"/>
            <a:ext cx="511531" cy="381523"/>
            <a:chOff x="7768319" y="3644750"/>
            <a:chExt cx="511531" cy="381523"/>
          </a:xfrm>
        </p:grpSpPr>
        <p:pic>
          <p:nvPicPr>
            <p:cNvPr id="778" name="Google Shape;778;p69"/>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779" name="Google Shape;779;p69"/>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a:t>
              </a:r>
              <a:endParaRPr/>
            </a:p>
          </p:txBody>
        </p:sp>
      </p:grpSp>
    </p:spTree>
    <p:extLst>
      <p:ext uri="{BB962C8B-B14F-4D97-AF65-F5344CB8AC3E}">
        <p14:creationId xmlns:p14="http://schemas.microsoft.com/office/powerpoint/2010/main" val="3192363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sumSquare</a:t>
            </a:r>
            <a:endParaRPr sz="4400" b="0" i="0" u="none" strike="noStrike" cap="none">
              <a:solidFill>
                <a:schemeClr val="accent1"/>
              </a:solidFill>
              <a:latin typeface="Calibri"/>
              <a:ea typeface="Calibri"/>
              <a:cs typeface="Calibri"/>
              <a:sym typeface="Calibri"/>
            </a:endParaRPr>
          </a:p>
        </p:txBody>
      </p:sp>
      <p:sp>
        <p:nvSpPr>
          <p:cNvPr id="1005" name="Google Shape;1005;p82"/>
          <p:cNvSpPr txBox="1">
            <a:spLocks noGrp="1"/>
          </p:cNvSpPr>
          <p:nvPr>
            <p:ph type="body" idx="1"/>
          </p:nvPr>
        </p:nvSpPr>
        <p:spPr>
          <a:xfrm>
            <a:off x="457200" y="1600200"/>
            <a:ext cx="8059568" cy="48985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3200" b="0" i="0" u="none" strike="noStrike" cap="none">
                <a:solidFill>
                  <a:schemeClr val="dk1"/>
                </a:solidFill>
                <a:latin typeface="Courier New"/>
                <a:ea typeface="Courier New"/>
                <a:cs typeface="Courier New"/>
                <a:sym typeface="Courier New"/>
              </a:rPr>
              <a:t>int sumSquare(int x, int y) {</a:t>
            </a:r>
            <a:endParaRPr/>
          </a:p>
          <a:p>
            <a:pPr marL="342900" marR="0" lvl="0" indent="-342900" algn="l" rtl="0">
              <a:spcBef>
                <a:spcPts val="640"/>
              </a:spcBef>
              <a:spcAft>
                <a:spcPts val="0"/>
              </a:spcAft>
              <a:buClr>
                <a:schemeClr val="dk1"/>
              </a:buClr>
              <a:buFont typeface="Arial"/>
              <a:buNone/>
            </a:pPr>
            <a:r>
              <a:rPr lang="en-US" sz="3200" b="0" i="0" u="none" strike="noStrike" cap="none">
                <a:solidFill>
                  <a:schemeClr val="dk1"/>
                </a:solidFill>
                <a:latin typeface="Courier New"/>
                <a:ea typeface="Courier New"/>
                <a:cs typeface="Courier New"/>
                <a:sym typeface="Courier New"/>
              </a:rPr>
              <a:t>  return </a:t>
            </a:r>
            <a:r>
              <a:rPr lang="en-US" sz="2800" b="0" i="0" u="none" strike="noStrike" cap="none">
                <a:solidFill>
                  <a:schemeClr val="dk1"/>
                </a:solidFill>
                <a:latin typeface="Courier New"/>
                <a:ea typeface="Courier New"/>
                <a:cs typeface="Courier New"/>
                <a:sym typeface="Courier New"/>
              </a:rPr>
              <a:t>mult</a:t>
            </a:r>
            <a:r>
              <a:rPr lang="en-US" sz="3200" b="0" i="0" u="none" strike="noStrike" cap="none">
                <a:solidFill>
                  <a:schemeClr val="dk1"/>
                </a:solidFill>
                <a:latin typeface="Courier New"/>
                <a:ea typeface="Courier New"/>
                <a:cs typeface="Courier New"/>
                <a:sym typeface="Courier New"/>
              </a:rPr>
              <a:t>(x,x)+ y; }</a:t>
            </a:r>
            <a:endParaRPr/>
          </a:p>
          <a:p>
            <a:pPr marL="342900" marR="0" lvl="0" indent="-342900" algn="l" rtl="0">
              <a:spcBef>
                <a:spcPts val="18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What do we need to save?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Call to </a:t>
            </a:r>
            <a:r>
              <a:rPr lang="en-US" sz="2600" b="0" i="0" u="none" strike="noStrike" cap="none">
                <a:solidFill>
                  <a:schemeClr val="dk1"/>
                </a:solidFill>
                <a:latin typeface="Courier New"/>
                <a:ea typeface="Courier New"/>
                <a:cs typeface="Courier New"/>
                <a:sym typeface="Courier New"/>
              </a:rPr>
              <a:t>mult</a:t>
            </a:r>
            <a:r>
              <a:rPr lang="en-US" sz="2800" b="0" i="0" u="none" strike="noStrike" cap="none">
                <a:solidFill>
                  <a:schemeClr val="dk1"/>
                </a:solidFill>
                <a:latin typeface="Calibri"/>
                <a:ea typeface="Calibri"/>
                <a:cs typeface="Calibri"/>
                <a:sym typeface="Calibri"/>
              </a:rPr>
              <a:t> will overwrite </a:t>
            </a:r>
            <a:r>
              <a:rPr lang="en-US" sz="2600" b="0" i="0" u="none" strike="noStrike" cap="none">
                <a:solidFill>
                  <a:schemeClr val="dk1"/>
                </a:solidFill>
                <a:latin typeface="Courier New"/>
                <a:ea typeface="Courier New"/>
                <a:cs typeface="Courier New"/>
                <a:sym typeface="Courier New"/>
              </a:rPr>
              <a:t>ra</a:t>
            </a:r>
            <a:r>
              <a:rPr lang="en-US" sz="2800" b="0" i="0" u="none" strike="noStrike" cap="none">
                <a:solidFill>
                  <a:schemeClr val="dk1"/>
                </a:solidFill>
                <a:latin typeface="Calibri"/>
                <a:ea typeface="Calibri"/>
                <a:cs typeface="Calibri"/>
                <a:sym typeface="Calibri"/>
              </a:rPr>
              <a:t>, so save it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Reusing </a:t>
            </a:r>
            <a:r>
              <a:rPr lang="en-US" sz="2800" b="0" i="0" u="none" strike="noStrike" cap="none">
                <a:solidFill>
                  <a:schemeClr val="dk1"/>
                </a:solidFill>
                <a:latin typeface="Courier New"/>
                <a:ea typeface="Courier New"/>
                <a:cs typeface="Courier New"/>
                <a:sym typeface="Courier New"/>
              </a:rPr>
              <a:t>a1</a:t>
            </a:r>
            <a:r>
              <a:rPr lang="en-US" sz="2800" b="0" i="0" u="none" strike="noStrike" cap="none">
                <a:solidFill>
                  <a:schemeClr val="dk1"/>
                </a:solidFill>
                <a:latin typeface="Calibri"/>
                <a:ea typeface="Calibri"/>
                <a:cs typeface="Calibri"/>
                <a:sym typeface="Calibri"/>
              </a:rPr>
              <a:t> to pass 2</a:t>
            </a:r>
            <a:r>
              <a:rPr lang="en-US" sz="2800" b="0" i="0" u="none" strike="noStrike" cap="none" baseline="30000">
                <a:solidFill>
                  <a:schemeClr val="dk1"/>
                </a:solidFill>
                <a:latin typeface="Calibri"/>
                <a:ea typeface="Calibri"/>
                <a:cs typeface="Calibri"/>
                <a:sym typeface="Calibri"/>
              </a:rPr>
              <a:t>nd</a:t>
            </a:r>
            <a:r>
              <a:rPr lang="en-US" sz="2800" b="0" i="0" u="none" strike="noStrike" cap="none">
                <a:solidFill>
                  <a:schemeClr val="dk1"/>
                </a:solidFill>
                <a:latin typeface="Calibri"/>
                <a:ea typeface="Calibri"/>
                <a:cs typeface="Calibri"/>
                <a:sym typeface="Calibri"/>
              </a:rPr>
              <a:t> argument to </a:t>
            </a:r>
            <a:r>
              <a:rPr lang="en-US" sz="2800" b="0" i="0" u="none" strike="noStrike" cap="none">
                <a:solidFill>
                  <a:schemeClr val="dk1"/>
                </a:solidFill>
                <a:latin typeface="Courier New"/>
                <a:ea typeface="Courier New"/>
                <a:cs typeface="Courier New"/>
                <a:sym typeface="Courier New"/>
              </a:rPr>
              <a:t>mult</a:t>
            </a:r>
            <a:r>
              <a:rPr lang="en-US" sz="2800" b="0" i="0" u="none" strike="noStrike" cap="none">
                <a:solidFill>
                  <a:schemeClr val="dk1"/>
                </a:solidFill>
                <a:latin typeface="Calibri"/>
                <a:ea typeface="Calibri"/>
                <a:cs typeface="Calibri"/>
                <a:sym typeface="Calibri"/>
              </a:rPr>
              <a:t>, but need current value (</a:t>
            </a:r>
            <a:r>
              <a:rPr lang="en-US" sz="2800" b="0" i="0" u="none" strike="noStrike" cap="none">
                <a:solidFill>
                  <a:schemeClr val="dk1"/>
                </a:solidFill>
                <a:latin typeface="Courier New"/>
                <a:ea typeface="Courier New"/>
                <a:cs typeface="Courier New"/>
                <a:sym typeface="Courier New"/>
              </a:rPr>
              <a:t>y</a:t>
            </a:r>
            <a:r>
              <a:rPr lang="en-US" sz="2800" b="0" i="0" u="none" strike="noStrike" cap="none">
                <a:solidFill>
                  <a:schemeClr val="dk1"/>
                </a:solidFill>
                <a:latin typeface="Calibri"/>
                <a:ea typeface="Calibri"/>
                <a:cs typeface="Calibri"/>
                <a:sym typeface="Calibri"/>
              </a:rPr>
              <a:t>) later, so save </a:t>
            </a:r>
            <a:r>
              <a:rPr lang="en-US" sz="2800" b="0" i="0" u="none" strike="noStrike" cap="none">
                <a:solidFill>
                  <a:schemeClr val="dk1"/>
                </a:solidFill>
                <a:latin typeface="Courier New"/>
                <a:ea typeface="Courier New"/>
                <a:cs typeface="Courier New"/>
                <a:sym typeface="Courier New"/>
              </a:rPr>
              <a:t>a1</a:t>
            </a:r>
            <a:endParaRPr sz="28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save something to the Stack, move </a:t>
            </a:r>
            <a:r>
              <a:rPr lang="en-US" sz="3200" b="0" i="0" u="none" strike="noStrike" cap="none">
                <a:solidFill>
                  <a:schemeClr val="dk1"/>
                </a:solidFill>
                <a:latin typeface="Courier New"/>
                <a:ea typeface="Courier New"/>
                <a:cs typeface="Courier New"/>
                <a:sym typeface="Courier New"/>
              </a:rPr>
              <a:t>sp</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down</a:t>
            </a:r>
            <a:r>
              <a:rPr lang="en-US" sz="3200" b="0" i="0" u="none" strike="noStrike" cap="none">
                <a:solidFill>
                  <a:schemeClr val="dk1"/>
                </a:solidFill>
                <a:latin typeface="Calibri"/>
                <a:ea typeface="Calibri"/>
                <a:cs typeface="Calibri"/>
                <a:sym typeface="Calibri"/>
              </a:rPr>
              <a:t> the required amount and fill the “created” space</a:t>
            </a:r>
            <a:endParaRPr sz="32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1"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1006" name="Google Shape;1006;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55</a:t>
            </a:fld>
            <a:endParaRPr sz="1200">
              <a:solidFill>
                <a:srgbClr val="888888"/>
              </a:solidFill>
              <a:latin typeface="Calibri"/>
              <a:ea typeface="Calibri"/>
              <a:cs typeface="Calibri"/>
              <a:sym typeface="Calibri"/>
            </a:endParaRPr>
          </a:p>
        </p:txBody>
      </p:sp>
      <p:sp>
        <p:nvSpPr>
          <p:cNvPr id="1007" name="Google Shape;1007;p8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08" name="Google Shape;1008;p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52151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83"/>
          <p:cNvSpPr/>
          <p:nvPr/>
        </p:nvSpPr>
        <p:spPr>
          <a:xfrm>
            <a:off x="5105400" y="3886200"/>
            <a:ext cx="3657600" cy="2286000"/>
          </a:xfrm>
          <a:prstGeom prst="roundRect">
            <a:avLst>
              <a:gd name="adj" fmla="val 22223"/>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17" name="Google Shape;1017;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sumSquare</a:t>
            </a:r>
            <a:endParaRPr sz="4400" b="0" i="0" u="none" strike="noStrike" cap="none">
              <a:solidFill>
                <a:schemeClr val="accent1"/>
              </a:solidFill>
              <a:latin typeface="Calibri"/>
              <a:ea typeface="Calibri"/>
              <a:cs typeface="Calibri"/>
              <a:sym typeface="Calibri"/>
            </a:endParaRPr>
          </a:p>
        </p:txBody>
      </p:sp>
      <p:sp>
        <p:nvSpPr>
          <p:cNvPr id="1018" name="Google Shape;1018;p83"/>
          <p:cNvSpPr txBox="1">
            <a:spLocks noGrp="1"/>
          </p:cNvSpPr>
          <p:nvPr>
            <p:ph type="body" idx="1"/>
          </p:nvPr>
        </p:nvSpPr>
        <p:spPr>
          <a:xfrm>
            <a:off x="457200" y="1600200"/>
            <a:ext cx="8229600" cy="4909457"/>
          </a:xfrm>
          <a:prstGeom prst="rect">
            <a:avLst/>
          </a:prstGeom>
          <a:noFill/>
          <a:ln>
            <a:noFill/>
          </a:ln>
        </p:spPr>
        <p:txBody>
          <a:bodyPr spcFirstLastPara="1" wrap="square" lIns="91425" tIns="45700" rIns="91425" bIns="45700" anchor="t" anchorCtr="0">
            <a:noAutofit/>
          </a:bodyPr>
          <a:lstStyle/>
          <a:p>
            <a:pPr marL="342900" marR="0" lvl="1" indent="-342900" algn="l" rtl="0">
              <a:lnSpc>
                <a:spcPct val="80000"/>
              </a:lnSpc>
              <a:spcBef>
                <a:spcPts val="0"/>
              </a:spcBef>
              <a:spcAft>
                <a:spcPts val="0"/>
              </a:spcAft>
              <a:buClr>
                <a:schemeClr val="dk1"/>
              </a:buClr>
              <a:buFont typeface="Arial"/>
              <a:buNone/>
            </a:pPr>
            <a:r>
              <a:rPr lang="en-US" sz="2812" b="0" i="0" u="none" strike="noStrike" cap="none">
                <a:solidFill>
                  <a:schemeClr val="dk1"/>
                </a:solidFill>
                <a:latin typeface="Courier New"/>
                <a:ea typeface="Courier New"/>
                <a:cs typeface="Courier New"/>
                <a:sym typeface="Courier New"/>
              </a:rPr>
              <a:t>int sumSquare(int x, int y) {</a:t>
            </a:r>
            <a:br>
              <a:rPr lang="en-US" sz="2812" b="0" i="0" u="none" strike="noStrike" cap="none">
                <a:solidFill>
                  <a:schemeClr val="dk1"/>
                </a:solidFill>
                <a:latin typeface="Courier New"/>
                <a:ea typeface="Courier New"/>
                <a:cs typeface="Courier New"/>
                <a:sym typeface="Courier New"/>
              </a:rPr>
            </a:br>
            <a:r>
              <a:rPr lang="en-US" sz="2812" b="0" i="0" u="none" strike="noStrike" cap="none">
                <a:solidFill>
                  <a:schemeClr val="dk1"/>
                </a:solidFill>
                <a:latin typeface="Courier New"/>
                <a:ea typeface="Courier New"/>
                <a:cs typeface="Courier New"/>
                <a:sym typeface="Courier New"/>
              </a:rPr>
              <a:t>	return mult(x,x)+ y; }</a:t>
            </a:r>
            <a:endParaRPr sz="3625" b="0"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2400"/>
              </a:spcBef>
              <a:spcAft>
                <a:spcPts val="0"/>
              </a:spcAft>
              <a:buClr>
                <a:schemeClr val="accent4"/>
              </a:buClr>
              <a:buFont typeface="Arial"/>
              <a:buNone/>
            </a:pPr>
            <a:r>
              <a:rPr lang="en-US" sz="2000" b="1" i="0" u="none" strike="noStrike" cap="none">
                <a:solidFill>
                  <a:schemeClr val="accent4"/>
                </a:solidFill>
                <a:latin typeface="Courier New"/>
                <a:ea typeface="Courier New"/>
                <a:cs typeface="Courier New"/>
                <a:sym typeface="Courier New"/>
              </a:rPr>
              <a:t>sumSquare:</a:t>
            </a:r>
            <a:endParaRPr/>
          </a:p>
          <a:p>
            <a:pPr marL="342900" marR="0" lvl="0" indent="-342900" algn="l" rtl="0">
              <a:lnSpc>
                <a:spcPct val="80000"/>
              </a:lnSpc>
              <a:spcBef>
                <a:spcPts val="400"/>
              </a:spcBef>
              <a:spcAft>
                <a:spcPts val="0"/>
              </a:spcAft>
              <a:buClr>
                <a:srgbClr val="C00000"/>
              </a:buClr>
              <a:buFont typeface="Arial"/>
              <a:buNone/>
            </a:pPr>
            <a:r>
              <a:rPr lang="en-US" sz="2000" b="1" i="0" u="none" strike="noStrike" cap="none">
                <a:solidFill>
                  <a:srgbClr val="C00000"/>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addi sp,sp,-8      </a:t>
            </a:r>
            <a:r>
              <a:rPr lang="en-US" sz="2000" b="1" i="1" u="none" strike="noStrike" cap="none">
                <a:solidFill>
                  <a:srgbClr val="A5A5A5"/>
                </a:solidFill>
                <a:latin typeface="Courier New"/>
                <a:ea typeface="Courier New"/>
                <a:cs typeface="Courier New"/>
                <a:sym typeface="Courier New"/>
              </a:rPr>
              <a:t># make space on stack</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0" u="none" strike="noStrike" cap="none">
                <a:solidFill>
                  <a:schemeClr val="dk1"/>
                </a:solidFill>
                <a:latin typeface="Courier New"/>
                <a:ea typeface="Courier New"/>
                <a:cs typeface="Courier New"/>
                <a:sym typeface="Courier New"/>
              </a:rPr>
              <a:t>        sw ra, 4(sp)       </a:t>
            </a:r>
            <a:r>
              <a:rPr lang="en-US" sz="2000" b="1" i="1" u="none" strike="noStrike" cap="none">
                <a:solidFill>
                  <a:srgbClr val="A5A5A5"/>
                </a:solidFill>
                <a:latin typeface="Courier New"/>
                <a:ea typeface="Courier New"/>
                <a:cs typeface="Courier New"/>
                <a:sym typeface="Courier New"/>
              </a:rPr>
              <a:t># save ret addr</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sw a1, 0(sp)       </a:t>
            </a:r>
            <a:r>
              <a:rPr lang="en-US" sz="2000" b="1" i="1" u="none" strike="noStrike" cap="none">
                <a:solidFill>
                  <a:srgbClr val="A5A5A5"/>
                </a:solidFill>
                <a:latin typeface="Courier New"/>
                <a:ea typeface="Courier New"/>
                <a:cs typeface="Courier New"/>
                <a:sym typeface="Courier New"/>
              </a:rPr>
              <a:t># save y</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lt2"/>
              </a:buClr>
              <a:buFont typeface="Arial"/>
              <a:buNone/>
            </a:pPr>
            <a:r>
              <a:rPr lang="en-US" sz="2000" b="1" i="1" u="none" strike="noStrike" cap="none">
                <a:solidFill>
                  <a:schemeClr val="lt2"/>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a:t>
            </a: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a1,a0,</a:t>
            </a:r>
            <a:r>
              <a:rPr lang="en-US" sz="2000" b="1">
                <a:latin typeface="Courier New"/>
                <a:ea typeface="Courier New"/>
                <a:cs typeface="Courier New"/>
                <a:sym typeface="Courier New"/>
              </a:rPr>
              <a:t>x0     </a:t>
            </a:r>
            <a:r>
              <a:rPr lang="en-US" sz="2000" b="1" i="0"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set 2</a:t>
            </a:r>
            <a:r>
              <a:rPr lang="en-US" sz="2000" b="1" i="1" u="none" strike="noStrike" cap="none" baseline="30000">
                <a:solidFill>
                  <a:srgbClr val="A5A5A5"/>
                </a:solidFill>
                <a:latin typeface="Courier New"/>
                <a:ea typeface="Courier New"/>
                <a:cs typeface="Courier New"/>
                <a:sym typeface="Courier New"/>
              </a:rPr>
              <a:t>nd</a:t>
            </a:r>
            <a:r>
              <a:rPr lang="en-US" sz="2000" b="1" i="1" u="none" strike="noStrike" cap="none">
                <a:solidFill>
                  <a:srgbClr val="A5A5A5"/>
                </a:solidFill>
                <a:latin typeface="Courier New"/>
                <a:ea typeface="Courier New"/>
                <a:cs typeface="Courier New"/>
                <a:sym typeface="Courier New"/>
              </a:rPr>
              <a:t> mult arg</a:t>
            </a:r>
            <a:endParaRPr sz="2000" b="1"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0" u="none" strike="noStrike" cap="none">
                <a:solidFill>
                  <a:schemeClr val="dk1"/>
                </a:solidFill>
                <a:latin typeface="Courier New"/>
                <a:ea typeface="Courier New"/>
                <a:cs typeface="Courier New"/>
                <a:sym typeface="Courier New"/>
              </a:rPr>
              <a:t>        jal </a:t>
            </a:r>
            <a:r>
              <a:rPr lang="en-US" sz="2000" b="1" i="0" u="none" strike="noStrike" cap="none">
                <a:solidFill>
                  <a:schemeClr val="accent6"/>
                </a:solidFill>
                <a:latin typeface="Courier New"/>
                <a:ea typeface="Courier New"/>
                <a:cs typeface="Courier New"/>
                <a:sym typeface="Courier New"/>
              </a:rPr>
              <a:t>mult</a:t>
            </a:r>
            <a:r>
              <a:rPr lang="en-US" sz="2000" b="1" i="0"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call mult</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lt2"/>
              </a:buClr>
              <a:buFont typeface="Arial"/>
              <a:buNone/>
            </a:pPr>
            <a:r>
              <a:rPr lang="en-US" sz="2000" b="1" i="1" u="none" strike="noStrike" cap="none">
                <a:solidFill>
                  <a:schemeClr val="lt2"/>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lw a1, 0(sp)       </a:t>
            </a:r>
            <a:r>
              <a:rPr lang="en-US" sz="2000" b="1" i="1" u="none" strike="noStrike" cap="none">
                <a:solidFill>
                  <a:srgbClr val="A5A5A5"/>
                </a:solidFill>
                <a:latin typeface="Courier New"/>
                <a:ea typeface="Courier New"/>
                <a:cs typeface="Courier New"/>
                <a:sym typeface="Courier New"/>
              </a:rPr>
              <a:t># restore y</a:t>
            </a:r>
            <a:r>
              <a:rPr lang="en-US" sz="2000" b="1" i="1" u="none" strike="noStrike" cap="none">
                <a:solidFill>
                  <a:schemeClr val="dk1"/>
                </a:solidFill>
                <a:latin typeface="Courier New"/>
                <a:ea typeface="Courier New"/>
                <a:cs typeface="Courier New"/>
                <a:sym typeface="Courier New"/>
              </a:rPr>
              <a:t>	</a:t>
            </a:r>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 </a:t>
            </a:r>
            <a:r>
              <a:rPr lang="en-US" sz="2000" b="1">
                <a:latin typeface="Courier New"/>
                <a:ea typeface="Courier New"/>
                <a:cs typeface="Courier New"/>
                <a:sym typeface="Courier New"/>
              </a:rPr>
              <a:t>a</a:t>
            </a:r>
            <a:r>
              <a:rPr lang="en-US" sz="2000" b="1" i="0" u="none" strike="noStrike" cap="none">
                <a:solidFill>
                  <a:schemeClr val="dk1"/>
                </a:solidFill>
                <a:latin typeface="Courier New"/>
                <a:ea typeface="Courier New"/>
                <a:cs typeface="Courier New"/>
                <a:sym typeface="Courier New"/>
              </a:rPr>
              <a:t>0,</a:t>
            </a:r>
            <a:r>
              <a:rPr lang="en-US" sz="2000" b="1">
                <a:latin typeface="Courier New"/>
                <a:ea typeface="Courier New"/>
                <a:cs typeface="Courier New"/>
                <a:sym typeface="Courier New"/>
              </a:rPr>
              <a:t>a</a:t>
            </a:r>
            <a:r>
              <a:rPr lang="en-US" sz="2000" b="1" i="0" u="none" strike="noStrike" cap="none">
                <a:solidFill>
                  <a:schemeClr val="dk1"/>
                </a:solidFill>
                <a:latin typeface="Courier New"/>
                <a:ea typeface="Courier New"/>
                <a:cs typeface="Courier New"/>
                <a:sym typeface="Courier New"/>
              </a:rPr>
              <a:t>0,a1</a:t>
            </a:r>
            <a:r>
              <a:rPr lang="en-US" sz="2000" b="1" i="1"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ret val = mult(x,x)+y</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lw ra, 4(sp)       </a:t>
            </a:r>
            <a:r>
              <a:rPr lang="en-US" sz="2000" b="1" i="1" u="none" strike="noStrike" cap="none">
                <a:solidFill>
                  <a:srgbClr val="A5A5A5"/>
                </a:solidFill>
                <a:latin typeface="Courier New"/>
                <a:ea typeface="Courier New"/>
                <a:cs typeface="Courier New"/>
                <a:sym typeface="Courier New"/>
              </a:rPr>
              <a:t># get ret addr</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addi sp,sp,8       </a:t>
            </a:r>
            <a:r>
              <a:rPr lang="en-US" sz="2000" b="1" i="1" u="none" strike="noStrike" cap="none">
                <a:solidFill>
                  <a:srgbClr val="A5A5A5"/>
                </a:solidFill>
                <a:latin typeface="Courier New"/>
                <a:ea typeface="Courier New"/>
                <a:cs typeface="Courier New"/>
                <a:sym typeface="Courier New"/>
              </a:rPr>
              <a:t># restore stack</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jr ra</a:t>
            </a:r>
            <a:endParaRPr sz="2000" b="1"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accent4"/>
              </a:buClr>
              <a:buFont typeface="Arial"/>
              <a:buNone/>
            </a:pPr>
            <a:r>
              <a:rPr lang="en-US" sz="2000" b="1" i="0" u="none" strike="noStrike" cap="none">
                <a:solidFill>
                  <a:schemeClr val="accent4"/>
                </a:solidFill>
                <a:latin typeface="Courier New"/>
                <a:ea typeface="Courier New"/>
                <a:cs typeface="Courier New"/>
                <a:sym typeface="Courier New"/>
              </a:rPr>
              <a:t>mult:   </a:t>
            </a:r>
            <a:r>
              <a:rPr lang="en-US" sz="2000" b="1" i="0" u="none" strike="noStrike" cap="none">
                <a:solidFill>
                  <a:schemeClr val="dk1"/>
                </a:solidFill>
                <a:latin typeface="Courier New"/>
                <a:ea typeface="Courier New"/>
                <a:cs typeface="Courier New"/>
                <a:sym typeface="Courier New"/>
              </a:rPr>
              <a:t>...</a:t>
            </a:r>
            <a:endParaRPr sz="2000" b="1" i="0" u="none" strike="noStrike" cap="none">
              <a:solidFill>
                <a:schemeClr val="dk1"/>
              </a:solidFill>
              <a:latin typeface="Calibri"/>
              <a:ea typeface="Calibri"/>
              <a:cs typeface="Calibri"/>
              <a:sym typeface="Calibri"/>
            </a:endParaRPr>
          </a:p>
        </p:txBody>
      </p:sp>
      <p:sp>
        <p:nvSpPr>
          <p:cNvPr id="1019" name="Google Shape;1019;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56</a:t>
            </a:fld>
            <a:endParaRPr sz="1200">
              <a:solidFill>
                <a:srgbClr val="888888"/>
              </a:solidFill>
              <a:latin typeface="Calibri"/>
              <a:ea typeface="Calibri"/>
              <a:cs typeface="Calibri"/>
              <a:sym typeface="Calibri"/>
            </a:endParaRPr>
          </a:p>
        </p:txBody>
      </p:sp>
      <p:grpSp>
        <p:nvGrpSpPr>
          <p:cNvPr id="1020" name="Google Shape;1020;p83"/>
          <p:cNvGrpSpPr/>
          <p:nvPr/>
        </p:nvGrpSpPr>
        <p:grpSpPr>
          <a:xfrm>
            <a:off x="320040" y="2960914"/>
            <a:ext cx="1399903" cy="859972"/>
            <a:chOff x="320040" y="2960914"/>
            <a:chExt cx="1399903" cy="859972"/>
          </a:xfrm>
        </p:grpSpPr>
        <p:sp>
          <p:nvSpPr>
            <p:cNvPr id="1021" name="Google Shape;1021;p83"/>
            <p:cNvSpPr txBox="1"/>
            <p:nvPr/>
          </p:nvSpPr>
          <p:spPr>
            <a:xfrm>
              <a:off x="320040" y="3136392"/>
              <a:ext cx="109728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“push”</a:t>
              </a:r>
              <a:endParaRPr/>
            </a:p>
          </p:txBody>
        </p:sp>
        <p:sp>
          <p:nvSpPr>
            <p:cNvPr id="1022" name="Google Shape;1022;p83"/>
            <p:cNvSpPr/>
            <p:nvPr/>
          </p:nvSpPr>
          <p:spPr>
            <a:xfrm>
              <a:off x="1415143" y="2960914"/>
              <a:ext cx="304800" cy="859972"/>
            </a:xfrm>
            <a:prstGeom prst="leftBrace">
              <a:avLst>
                <a:gd name="adj1" fmla="val 8333"/>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23" name="Google Shape;1023;p83"/>
          <p:cNvGrpSpPr/>
          <p:nvPr/>
        </p:nvGrpSpPr>
        <p:grpSpPr>
          <a:xfrm>
            <a:off x="320040" y="4603513"/>
            <a:ext cx="1402080" cy="893397"/>
            <a:chOff x="320040" y="4603513"/>
            <a:chExt cx="1402080" cy="893397"/>
          </a:xfrm>
        </p:grpSpPr>
        <p:sp>
          <p:nvSpPr>
            <p:cNvPr id="1024" name="Google Shape;1024;p83"/>
            <p:cNvSpPr txBox="1"/>
            <p:nvPr/>
          </p:nvSpPr>
          <p:spPr>
            <a:xfrm>
              <a:off x="320040" y="4754880"/>
              <a:ext cx="109728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“pop”</a:t>
              </a:r>
              <a:endParaRPr/>
            </a:p>
          </p:txBody>
        </p:sp>
        <p:cxnSp>
          <p:nvCxnSpPr>
            <p:cNvPr id="1025" name="Google Shape;1025;p83"/>
            <p:cNvCxnSpPr>
              <a:stCxn id="1024" idx="3"/>
            </p:cNvCxnSpPr>
            <p:nvPr/>
          </p:nvCxnSpPr>
          <p:spPr>
            <a:xfrm rot="10800000" flipH="1">
              <a:off x="1417320" y="4603513"/>
              <a:ext cx="304800" cy="382200"/>
            </a:xfrm>
            <a:prstGeom prst="straightConnector1">
              <a:avLst/>
            </a:prstGeom>
            <a:noFill/>
            <a:ln w="25400" cap="flat" cmpd="sng">
              <a:solidFill>
                <a:schemeClr val="dk1"/>
              </a:solidFill>
              <a:prstDash val="solid"/>
              <a:round/>
              <a:headEnd type="none" w="sm" len="sm"/>
              <a:tailEnd type="stealth" w="med" len="med"/>
            </a:ln>
          </p:spPr>
        </p:cxnSp>
        <p:cxnSp>
          <p:nvCxnSpPr>
            <p:cNvPr id="1026" name="Google Shape;1026;p83"/>
            <p:cNvCxnSpPr/>
            <p:nvPr/>
          </p:nvCxnSpPr>
          <p:spPr>
            <a:xfrm>
              <a:off x="1417320" y="4985713"/>
              <a:ext cx="304800" cy="230832"/>
            </a:xfrm>
            <a:prstGeom prst="straightConnector1">
              <a:avLst/>
            </a:prstGeom>
            <a:noFill/>
            <a:ln w="25400" cap="flat" cmpd="sng">
              <a:solidFill>
                <a:schemeClr val="dk1"/>
              </a:solidFill>
              <a:prstDash val="solid"/>
              <a:round/>
              <a:headEnd type="none" w="sm" len="sm"/>
              <a:tailEnd type="stealth" w="med" len="med"/>
            </a:ln>
          </p:spPr>
        </p:cxnSp>
        <p:cxnSp>
          <p:nvCxnSpPr>
            <p:cNvPr id="1027" name="Google Shape;1027;p83"/>
            <p:cNvCxnSpPr/>
            <p:nvPr/>
          </p:nvCxnSpPr>
          <p:spPr>
            <a:xfrm>
              <a:off x="1417320" y="4985713"/>
              <a:ext cx="304800" cy="511197"/>
            </a:xfrm>
            <a:prstGeom prst="straightConnector1">
              <a:avLst/>
            </a:prstGeom>
            <a:noFill/>
            <a:ln w="25400" cap="flat" cmpd="sng">
              <a:solidFill>
                <a:schemeClr val="dk1"/>
              </a:solidFill>
              <a:prstDash val="solid"/>
              <a:round/>
              <a:headEnd type="none" w="sm" len="sm"/>
              <a:tailEnd type="stealth" w="med" len="med"/>
            </a:ln>
          </p:spPr>
        </p:cxnSp>
      </p:grpSp>
      <p:sp>
        <p:nvSpPr>
          <p:cNvPr id="1028" name="Google Shape;1028;p8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29" name="Google Shape;1029;p8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988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Choosing Your Registers</a:t>
            </a:r>
            <a:endParaRPr sz="4400" b="0" i="0" u="none" strike="noStrike" cap="none">
              <a:solidFill>
                <a:schemeClr val="accent1"/>
              </a:solidFill>
              <a:latin typeface="Calibri"/>
              <a:ea typeface="Calibri"/>
              <a:cs typeface="Calibri"/>
              <a:sym typeface="Calibri"/>
            </a:endParaRPr>
          </a:p>
        </p:txBody>
      </p:sp>
      <p:sp>
        <p:nvSpPr>
          <p:cNvPr id="1061" name="Google Shape;1061;p86"/>
          <p:cNvSpPr txBox="1">
            <a:spLocks noGrp="1"/>
          </p:cNvSpPr>
          <p:nvPr>
            <p:ph type="body" idx="1"/>
          </p:nvPr>
        </p:nvSpPr>
        <p:spPr>
          <a:xfrm>
            <a:off x="457200" y="12953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Minimize register footprint</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Optimize to reduce number of registers you need to save by choosing which registers to use in a function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Only save when you absolutely have to</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Function does NOT call another function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Use only </a:t>
            </a:r>
            <a:r>
              <a:rPr lang="en-US" sz="2405" b="0" i="0" u="none" strike="noStrike" cap="none">
                <a:solidFill>
                  <a:schemeClr val="dk1"/>
                </a:solidFill>
                <a:latin typeface="Courier New"/>
                <a:ea typeface="Courier New"/>
                <a:cs typeface="Courier New"/>
                <a:sym typeface="Courier New"/>
              </a:rPr>
              <a:t>t0-t</a:t>
            </a:r>
            <a:r>
              <a:rPr lang="en-US" sz="2405">
                <a:latin typeface="Courier New"/>
                <a:ea typeface="Courier New"/>
                <a:cs typeface="Courier New"/>
                <a:sym typeface="Courier New"/>
              </a:rPr>
              <a:t>6</a:t>
            </a:r>
            <a:r>
              <a:rPr lang="en-US" sz="2590" b="0" i="0" u="none" strike="noStrike" cap="none">
                <a:solidFill>
                  <a:schemeClr val="dk1"/>
                </a:solidFill>
                <a:latin typeface="Calibri"/>
                <a:ea typeface="Calibri"/>
                <a:cs typeface="Calibri"/>
                <a:sym typeface="Calibri"/>
              </a:rPr>
              <a:t> and there is nothing to save!</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Function calls other function(s)</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Values you need throughout go in </a:t>
            </a:r>
            <a:r>
              <a:rPr lang="en-US" sz="2405" b="0" i="0" u="none" strike="noStrike" cap="none">
                <a:solidFill>
                  <a:schemeClr val="dk1"/>
                </a:solidFill>
                <a:latin typeface="Courier New"/>
                <a:ea typeface="Courier New"/>
                <a:cs typeface="Courier New"/>
                <a:sym typeface="Courier New"/>
              </a:rPr>
              <a:t>s0-s</a:t>
            </a:r>
            <a:r>
              <a:rPr lang="en-US" sz="2405">
                <a:latin typeface="Courier New"/>
                <a:ea typeface="Courier New"/>
                <a:cs typeface="Courier New"/>
                <a:sym typeface="Courier New"/>
              </a:rPr>
              <a:t>11</a:t>
            </a:r>
            <a:r>
              <a:rPr lang="en-US" sz="2590" b="0" i="0" u="none" strike="noStrike" cap="none">
                <a:solidFill>
                  <a:schemeClr val="dk1"/>
                </a:solidFill>
                <a:latin typeface="Calibri"/>
                <a:ea typeface="Calibri"/>
                <a:cs typeface="Calibri"/>
                <a:sym typeface="Calibri"/>
              </a:rPr>
              <a:t>, others go in </a:t>
            </a:r>
            <a:r>
              <a:rPr lang="en-US" sz="2405" b="0" i="0" u="none" strike="noStrike" cap="none">
                <a:solidFill>
                  <a:schemeClr val="dk1"/>
                </a:solidFill>
                <a:latin typeface="Courier New"/>
                <a:ea typeface="Courier New"/>
                <a:cs typeface="Courier New"/>
                <a:sym typeface="Courier New"/>
              </a:rPr>
              <a:t>t0-t</a:t>
            </a:r>
            <a:r>
              <a:rPr lang="en-US" sz="2405">
                <a:latin typeface="Courier New"/>
                <a:ea typeface="Courier New"/>
                <a:cs typeface="Courier New"/>
                <a:sym typeface="Courier New"/>
              </a:rPr>
              <a:t>6</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At each function call, check number arguments and return values for whether you or not you need to save</a:t>
            </a:r>
            <a:endParaRPr/>
          </a:p>
        </p:txBody>
      </p:sp>
      <p:sp>
        <p:nvSpPr>
          <p:cNvPr id="1062" name="Google Shape;1062;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57</a:t>
            </a:fld>
            <a:endParaRPr sz="1200">
              <a:solidFill>
                <a:srgbClr val="888888"/>
              </a:solidFill>
              <a:latin typeface="Calibri"/>
              <a:ea typeface="Calibri"/>
              <a:cs typeface="Calibri"/>
              <a:sym typeface="Calibri"/>
            </a:endParaRPr>
          </a:p>
        </p:txBody>
      </p:sp>
      <p:sp>
        <p:nvSpPr>
          <p:cNvPr id="1063" name="Google Shape;1063;p8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64" name="Google Shape;1064;p8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4080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58</a:t>
            </a:fld>
            <a:endParaRPr lang="en-US"/>
          </a:p>
        </p:txBody>
      </p:sp>
      <p:sp>
        <p:nvSpPr>
          <p:cNvPr id="5" name="Title 1"/>
          <p:cNvSpPr>
            <a:spLocks noGrp="1"/>
          </p:cNvSpPr>
          <p:nvPr>
            <p:ph type="title"/>
          </p:nvPr>
        </p:nvSpPr>
        <p:spPr>
          <a:xfrm>
            <a:off x="228600" y="152400"/>
            <a:ext cx="8686800" cy="533400"/>
          </a:xfrm>
        </p:spPr>
        <p:txBody>
          <a:bodyPr>
            <a:noAutofit/>
          </a:bodyPr>
          <a:lstStyle/>
          <a:p>
            <a:r>
              <a:rPr lang="en-US" sz="3800" dirty="0"/>
              <a:t>Pros of Argument Passing Convention</a:t>
            </a:r>
          </a:p>
        </p:txBody>
      </p:sp>
      <p:sp>
        <p:nvSpPr>
          <p:cNvPr id="6" name="Content Placeholder 2"/>
          <p:cNvSpPr>
            <a:spLocks noGrp="1"/>
          </p:cNvSpPr>
          <p:nvPr>
            <p:ph idx="1"/>
          </p:nvPr>
        </p:nvSpPr>
        <p:spPr>
          <a:xfrm>
            <a:off x="0" y="1099457"/>
            <a:ext cx="9175955" cy="6019800"/>
          </a:xfrm>
        </p:spPr>
        <p:txBody>
          <a:bodyPr>
            <a:normAutofit/>
          </a:bodyPr>
          <a:lstStyle/>
          <a:p>
            <a:pPr marL="457200" indent="-457200">
              <a:buFont typeface="Arial" charset="0"/>
              <a:buChar char="•"/>
            </a:pPr>
            <a:r>
              <a:rPr lang="en-US" sz="2400" dirty="0"/>
              <a:t>Consistent way of passing arguments to and from subroutines</a:t>
            </a:r>
          </a:p>
          <a:p>
            <a:pPr marL="457200" indent="-457200">
              <a:buFont typeface="Arial" charset="0"/>
              <a:buChar char="•"/>
            </a:pPr>
            <a:r>
              <a:rPr lang="en-US" sz="2400" dirty="0"/>
              <a:t>Creates single location for all arguments</a:t>
            </a:r>
          </a:p>
          <a:p>
            <a:pPr marL="1200150" lvl="1" indent="-457200">
              <a:buFont typeface="Arial" charset="0"/>
              <a:buChar char="•"/>
            </a:pPr>
            <a:r>
              <a:rPr lang="en-US" sz="2000" dirty="0"/>
              <a:t>Caller makes room for a0-a7 on stack</a:t>
            </a:r>
          </a:p>
          <a:p>
            <a:pPr marL="1200150" lvl="1" indent="-457200">
              <a:buFont typeface="Arial" charset="0"/>
              <a:buChar char="•"/>
            </a:pPr>
            <a:r>
              <a:rPr lang="en-US" sz="2000" dirty="0" err="1"/>
              <a:t>Callee</a:t>
            </a:r>
            <a:r>
              <a:rPr lang="en-US" sz="2000" dirty="0"/>
              <a:t> must copy values from a0-a7 to stack</a:t>
            </a:r>
          </a:p>
          <a:p>
            <a:pPr lvl="1" indent="0">
              <a:buNone/>
            </a:pPr>
            <a:r>
              <a:rPr lang="en-US" sz="2000" dirty="0">
                <a:sym typeface="Wingdings"/>
              </a:rPr>
              <a:t>      </a:t>
            </a:r>
            <a:r>
              <a:rPr lang="en-US" sz="2000" dirty="0" err="1"/>
              <a:t>callee</a:t>
            </a:r>
            <a:r>
              <a:rPr lang="en-US" sz="2000" dirty="0"/>
              <a:t> may treat all </a:t>
            </a:r>
            <a:r>
              <a:rPr lang="en-US" sz="2000" dirty="0" err="1"/>
              <a:t>args</a:t>
            </a:r>
            <a:r>
              <a:rPr lang="en-US" sz="2000" dirty="0"/>
              <a:t> as an array in memory</a:t>
            </a:r>
          </a:p>
          <a:p>
            <a:pPr marL="1200150" lvl="1" indent="-457200"/>
            <a:r>
              <a:rPr lang="en-US" sz="2000" dirty="0"/>
              <a:t>Particularly helpful for functions w/ variable length inputs: </a:t>
            </a:r>
            <a:r>
              <a:rPr lang="en-US" sz="1800" dirty="0" err="1">
                <a:solidFill>
                  <a:schemeClr val="accent1"/>
                </a:solidFill>
                <a:latin typeface="Apple Braille" charset="0"/>
                <a:ea typeface="Apple Braille" charset="0"/>
                <a:cs typeface="Apple Braille" charset="0"/>
              </a:rPr>
              <a:t>printf</a:t>
            </a:r>
            <a:r>
              <a:rPr lang="en-US" sz="1800" dirty="0">
                <a:solidFill>
                  <a:schemeClr val="accent1"/>
                </a:solidFill>
                <a:latin typeface="Apple Braille" charset="0"/>
                <a:ea typeface="Apple Braille" charset="0"/>
                <a:cs typeface="Apple Braille" charset="0"/>
              </a:rPr>
              <a:t>(“Scores: %d %d %d\n”, 1, 2, 3);</a:t>
            </a:r>
          </a:p>
          <a:p>
            <a:pPr marL="457200" indent="-457200">
              <a:buFont typeface="Arial" charset="0"/>
              <a:buChar char="•"/>
            </a:pPr>
            <a:r>
              <a:rPr lang="en-US" sz="2400" dirty="0"/>
              <a:t>Aside: not a bad place to store inputs if </a:t>
            </a:r>
            <a:r>
              <a:rPr lang="en-US" sz="2400" dirty="0" err="1"/>
              <a:t>callee</a:t>
            </a:r>
            <a:r>
              <a:rPr lang="en-US" sz="2400" dirty="0"/>
              <a:t> needs to call a function (your input cannot stay in $a0 if you need to call another function!)</a:t>
            </a:r>
          </a:p>
          <a:p>
            <a:endParaRPr lang="en-US" sz="2800" dirty="0"/>
          </a:p>
        </p:txBody>
      </p:sp>
    </p:spTree>
    <p:extLst>
      <p:ext uri="{BB962C8B-B14F-4D97-AF65-F5344CB8AC3E}">
        <p14:creationId xmlns:p14="http://schemas.microsoft.com/office/powerpoint/2010/main" val="2618832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solidFill>
                  <a:srgbClr val="FF0000"/>
                </a:solidFill>
              </a:rPr>
              <a:t>Program memory layout</a:t>
            </a:r>
            <a:endParaRPr dirty="0">
              <a:solidFill>
                <a:srgbClr val="FF0000"/>
              </a:solidFill>
            </a:endParaRPr>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59</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920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body" idx="1"/>
          </p:nvPr>
        </p:nvSpPr>
        <p:spPr>
          <a:xfrm>
            <a:off x="457200" y="2700864"/>
            <a:ext cx="8229600" cy="4020586"/>
          </a:xfrm>
          <a:prstGeom prst="rect">
            <a:avLst/>
          </a:prstGeom>
        </p:spPr>
        <p:txBody>
          <a:bodyPr spcFirstLastPara="1" wrap="square" lIns="91425" tIns="91425" rIns="91425" bIns="91425" anchor="t" anchorCtr="0">
            <a:noAutofit/>
          </a:bodyPr>
          <a:lstStyle/>
          <a:p>
            <a:pPr marL="457200" lvl="0" indent="-431800" algn="l" rtl="0">
              <a:lnSpc>
                <a:spcPct val="90000"/>
              </a:lnSpc>
              <a:spcBef>
                <a:spcPts val="0"/>
              </a:spcBef>
              <a:spcAft>
                <a:spcPts val="0"/>
              </a:spcAft>
              <a:buSzPts val="3200"/>
              <a:buChar char="•"/>
            </a:pPr>
            <a:r>
              <a:rPr lang="en-US" dirty="0"/>
              <a:t>Divide the 32 bits of an instruction into “</a:t>
            </a:r>
            <a:r>
              <a:rPr lang="en-US" dirty="0">
                <a:solidFill>
                  <a:srgbClr val="FF0000"/>
                </a:solidFill>
              </a:rPr>
              <a:t>fields</a:t>
            </a:r>
            <a:r>
              <a:rPr lang="en-US" dirty="0"/>
              <a:t>”</a:t>
            </a:r>
            <a:endParaRPr dirty="0"/>
          </a:p>
          <a:p>
            <a:pPr marL="914400" lvl="1" indent="-406400" algn="l" rtl="0">
              <a:spcBef>
                <a:spcPts val="0"/>
              </a:spcBef>
              <a:spcAft>
                <a:spcPts val="0"/>
              </a:spcAft>
              <a:buSzPts val="2800"/>
              <a:buChar char="–"/>
            </a:pPr>
            <a:r>
              <a:rPr lang="en-US" dirty="0"/>
              <a:t>regular field sizes → simpler hardware</a:t>
            </a:r>
            <a:endParaRPr dirty="0"/>
          </a:p>
          <a:p>
            <a:pPr marL="914400" lvl="1" indent="-406400" algn="l" rtl="0">
              <a:spcBef>
                <a:spcPts val="0"/>
              </a:spcBef>
              <a:spcAft>
                <a:spcPts val="0"/>
              </a:spcAft>
              <a:buSzPts val="2800"/>
              <a:buChar char="–"/>
            </a:pPr>
            <a:r>
              <a:rPr lang="en-US" dirty="0"/>
              <a:t>will need some variation….</a:t>
            </a:r>
            <a:endParaRPr dirty="0"/>
          </a:p>
          <a:p>
            <a:pPr marL="3657600" lvl="0" indent="0" algn="l" rtl="0">
              <a:lnSpc>
                <a:spcPct val="90000"/>
              </a:lnSpc>
              <a:spcBef>
                <a:spcPts val="640"/>
              </a:spcBef>
              <a:spcAft>
                <a:spcPts val="0"/>
              </a:spcAft>
              <a:buNone/>
            </a:pPr>
            <a:r>
              <a:rPr lang="en-US" dirty="0"/>
              <a:t>		</a:t>
            </a:r>
          </a:p>
          <a:p>
            <a:pPr marL="3657600" lvl="0" indent="0" algn="l" rtl="0">
              <a:lnSpc>
                <a:spcPct val="90000"/>
              </a:lnSpc>
              <a:spcBef>
                <a:spcPts val="640"/>
              </a:spcBef>
              <a:spcAft>
                <a:spcPts val="0"/>
              </a:spcAft>
              <a:buNone/>
            </a:pPr>
            <a:endParaRPr lang="en-US" sz="2800" dirty="0"/>
          </a:p>
        </p:txBody>
      </p:sp>
      <p:sp>
        <p:nvSpPr>
          <p:cNvPr id="260" name="Google Shape;260;p34"/>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Instructions as Numbers</a:t>
            </a:r>
            <a:endParaRPr/>
          </a:p>
        </p:txBody>
      </p:sp>
      <p:sp>
        <p:nvSpPr>
          <p:cNvPr id="261" name="Google Shape;26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6</a:t>
            </a:fld>
            <a:endParaRPr/>
          </a:p>
        </p:txBody>
      </p:sp>
      <p:grpSp>
        <p:nvGrpSpPr>
          <p:cNvPr id="262" name="Google Shape;262;p34"/>
          <p:cNvGrpSpPr/>
          <p:nvPr/>
        </p:nvGrpSpPr>
        <p:grpSpPr>
          <a:xfrm>
            <a:off x="351068" y="1710341"/>
            <a:ext cx="8349858" cy="918895"/>
            <a:chOff x="351068" y="2468880"/>
            <a:chExt cx="8349858" cy="918895"/>
          </a:xfrm>
        </p:grpSpPr>
        <p:sp>
          <p:nvSpPr>
            <p:cNvPr id="263" name="Google Shape;263;p34"/>
            <p:cNvSpPr txBox="1"/>
            <p:nvPr/>
          </p:nvSpPr>
          <p:spPr>
            <a:xfrm>
              <a:off x="351068" y="2469862"/>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264" name="Google Shape;264;p34"/>
            <p:cNvSpPr txBox="1"/>
            <p:nvPr/>
          </p:nvSpPr>
          <p:spPr>
            <a:xfrm>
              <a:off x="8331926"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sp>
          <p:nvSpPr>
            <p:cNvPr id="265" name="Google Shape;265;p34"/>
            <p:cNvSpPr/>
            <p:nvPr/>
          </p:nvSpPr>
          <p:spPr>
            <a:xfrm>
              <a:off x="621760" y="2930575"/>
              <a:ext cx="7900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ourier New"/>
                <a:ea typeface="Courier New"/>
                <a:cs typeface="Courier New"/>
                <a:sym typeface="Courier New"/>
              </a:endParaRPr>
            </a:p>
          </p:txBody>
        </p:sp>
      </p:grpSp>
      <p:sp>
        <p:nvSpPr>
          <p:cNvPr id="266" name="Google Shape;266;p34"/>
          <p:cNvSpPr txBox="1"/>
          <p:nvPr/>
        </p:nvSpPr>
        <p:spPr>
          <a:xfrm>
            <a:off x="471326" y="688287"/>
            <a:ext cx="8229600" cy="1222500"/>
          </a:xfrm>
          <a:prstGeom prst="rect">
            <a:avLst/>
          </a:prstGeom>
          <a:noFill/>
          <a:ln>
            <a:noFill/>
          </a:ln>
        </p:spPr>
        <p:txBody>
          <a:bodyPr spcFirstLastPara="1" wrap="square" lIns="91425" tIns="91425" rIns="91425" bIns="91425" anchor="t" anchorCtr="0">
            <a:noAutofit/>
          </a:bodyPr>
          <a:lstStyle/>
          <a:p>
            <a:pPr marL="457200" lvl="0" indent="-431800" algn="l" rtl="0">
              <a:spcBef>
                <a:spcPts val="640"/>
              </a:spcBef>
              <a:spcAft>
                <a:spcPts val="0"/>
              </a:spcAft>
              <a:buClr>
                <a:schemeClr val="dk1"/>
              </a:buClr>
              <a:buSzPts val="3200"/>
              <a:buChar char="•"/>
            </a:pPr>
            <a:r>
              <a:rPr lang="en-US" sz="3200" dirty="0">
                <a:solidFill>
                  <a:schemeClr val="dk1"/>
                </a:solidFill>
                <a:latin typeface="Calibri"/>
                <a:ea typeface="Calibri"/>
                <a:cs typeface="Calibri"/>
                <a:sym typeface="Calibri"/>
              </a:rPr>
              <a:t>By convention, RISCV instructions are each </a:t>
            </a:r>
            <a:br>
              <a:rPr lang="en-US" sz="3200" dirty="0">
                <a:solidFill>
                  <a:schemeClr val="dk1"/>
                </a:solidFill>
                <a:latin typeface="Calibri"/>
                <a:ea typeface="Calibri"/>
                <a:cs typeface="Calibri"/>
                <a:sym typeface="Calibri"/>
              </a:rPr>
            </a:br>
            <a:r>
              <a:rPr lang="en-US" sz="3200" dirty="0">
                <a:solidFill>
                  <a:schemeClr val="dk1"/>
                </a:solidFill>
                <a:latin typeface="Calibri"/>
                <a:ea typeface="Calibri"/>
                <a:cs typeface="Calibri"/>
                <a:sym typeface="Calibri"/>
              </a:rPr>
              <a:t>1 word = 4 bytes = 32 bits</a:t>
            </a:r>
            <a:endParaRPr sz="3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67" name="Google Shape;267;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68" name="Google Shape;268;p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216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60</a:t>
            </a:fld>
            <a:endParaRPr lang="en-US"/>
          </a:p>
        </p:txBody>
      </p:sp>
      <p:sp>
        <p:nvSpPr>
          <p:cNvPr id="6" name="Rectangle 3"/>
          <p:cNvSpPr>
            <a:spLocks noGrp="1" noChangeArrowheads="1"/>
          </p:cNvSpPr>
          <p:nvPr>
            <p:ph idx="1"/>
          </p:nvPr>
        </p:nvSpPr>
        <p:spPr>
          <a:xfrm>
            <a:off x="228600" y="457200"/>
            <a:ext cx="8915400" cy="5638800"/>
          </a:xfrm>
        </p:spPr>
        <p:txBody>
          <a:bodyPr>
            <a:normAutofit/>
          </a:bodyPr>
          <a:lstStyle/>
          <a:p>
            <a:pPr marL="0" indent="0">
              <a:lnSpc>
                <a:spcPct val="94000"/>
              </a:lnSpc>
              <a:buNone/>
            </a:pPr>
            <a:r>
              <a:rPr lang="en-US" sz="2800" dirty="0"/>
              <a:t>Stack contains stack frames (aka “activation records”)</a:t>
            </a:r>
          </a:p>
          <a:p>
            <a:pPr marL="457200" lvl="1" indent="-457200">
              <a:lnSpc>
                <a:spcPct val="94000"/>
              </a:lnSpc>
              <a:buClrTx/>
              <a:buFont typeface="Arial" charset="0"/>
              <a:buChar char="•"/>
            </a:pPr>
            <a:r>
              <a:rPr lang="en-US" sz="2400" dirty="0"/>
              <a:t>1 stack frame per dynamic function</a:t>
            </a:r>
          </a:p>
          <a:p>
            <a:pPr marL="457200" lvl="1" indent="-457200">
              <a:lnSpc>
                <a:spcPct val="94000"/>
              </a:lnSpc>
              <a:buClrTx/>
              <a:buFont typeface="Arial" charset="0"/>
              <a:buChar char="•"/>
            </a:pPr>
            <a:r>
              <a:rPr lang="en-US" sz="2400" dirty="0"/>
              <a:t>Exists only for the duration of function</a:t>
            </a:r>
          </a:p>
          <a:p>
            <a:pPr marL="457200" indent="-457200">
              <a:lnSpc>
                <a:spcPct val="94000"/>
              </a:lnSpc>
              <a:buFont typeface="Arial" charset="0"/>
              <a:buChar char="•"/>
            </a:pPr>
            <a:r>
              <a:rPr lang="en-US" sz="2400" dirty="0"/>
              <a:t>Grows down, “top” of stack </a:t>
            </a:r>
            <a:r>
              <a:rPr lang="en-US" sz="2400" dirty="0">
                <a:solidFill>
                  <a:schemeClr val="tx2"/>
                </a:solidFill>
              </a:rPr>
              <a:t>is </a:t>
            </a:r>
            <a:r>
              <a:rPr lang="en-US" sz="2400" dirty="0" err="1">
                <a:solidFill>
                  <a:schemeClr val="accent1"/>
                </a:solidFill>
              </a:rPr>
              <a:t>sp</a:t>
            </a:r>
            <a:r>
              <a:rPr lang="en-US" sz="2400" dirty="0">
                <a:solidFill>
                  <a:schemeClr val="accent1"/>
                </a:solidFill>
              </a:rPr>
              <a:t>, x2 </a:t>
            </a:r>
            <a:r>
              <a:rPr lang="en-US" sz="2400" dirty="0"/>
              <a:t>	</a:t>
            </a:r>
          </a:p>
          <a:p>
            <a:pPr marL="457200" indent="-457200">
              <a:lnSpc>
                <a:spcPct val="94000"/>
              </a:lnSpc>
              <a:buFont typeface="Arial" charset="0"/>
              <a:buChar char="•"/>
            </a:pPr>
            <a:r>
              <a:rPr lang="en-US" sz="2400" dirty="0"/>
              <a:t>Example: </a:t>
            </a:r>
            <a:r>
              <a:rPr lang="en-US" sz="2400" dirty="0" err="1"/>
              <a:t>lw</a:t>
            </a:r>
            <a:r>
              <a:rPr lang="en-US" sz="2400" dirty="0"/>
              <a:t> x5, 0(</a:t>
            </a:r>
            <a:r>
              <a:rPr lang="en-US" sz="2400" dirty="0" err="1"/>
              <a:t>sp</a:t>
            </a:r>
            <a:r>
              <a:rPr lang="en-US" sz="2400" dirty="0"/>
              <a:t>) puts word at top of stack into x5 </a:t>
            </a:r>
          </a:p>
          <a:p>
            <a:pPr marL="0" indent="0">
              <a:lnSpc>
                <a:spcPct val="94000"/>
              </a:lnSpc>
              <a:buNone/>
            </a:pPr>
            <a:r>
              <a:rPr lang="en-US" sz="2800" dirty="0"/>
              <a:t>Each stack frame contains:</a:t>
            </a:r>
          </a:p>
          <a:p>
            <a:pPr marL="342900" lvl="1" indent="-171450">
              <a:lnSpc>
                <a:spcPct val="94000"/>
              </a:lnSpc>
            </a:pPr>
            <a:r>
              <a:rPr lang="en-US" sz="2400" dirty="0"/>
              <a:t>Local variables, return address (later), register</a:t>
            </a:r>
          </a:p>
          <a:p>
            <a:pPr marL="171450" lvl="1" indent="0">
              <a:lnSpc>
                <a:spcPct val="94000"/>
              </a:lnSpc>
              <a:buNone/>
            </a:pPr>
            <a:r>
              <a:rPr lang="en-US" sz="2400" dirty="0"/>
              <a:t>       backups (later)</a:t>
            </a:r>
          </a:p>
        </p:txBody>
      </p:sp>
      <p:sp>
        <p:nvSpPr>
          <p:cNvPr id="23" name="Content Placeholder 2"/>
          <p:cNvSpPr txBox="1">
            <a:spLocks/>
          </p:cNvSpPr>
          <p:nvPr/>
        </p:nvSpPr>
        <p:spPr>
          <a:xfrm>
            <a:off x="228600" y="3962400"/>
            <a:ext cx="3770494" cy="28194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main(</a:t>
            </a:r>
            <a:r>
              <a:rPr lang="is-IS" sz="2200" dirty="0">
                <a:solidFill>
                  <a:schemeClr val="tx2"/>
                </a:solidFill>
                <a:latin typeface="Consolas" pitchFamily="49" charset="0"/>
                <a:cs typeface="Consolas" pitchFamily="49" charset="0"/>
              </a:rPr>
              <a:t>…</a:t>
            </a:r>
            <a:r>
              <a:rPr lang="en-US" sz="2200" dirty="0">
                <a:solidFill>
                  <a:schemeClr val="tx2"/>
                </a:solidFill>
                <a:latin typeface="Consolas" pitchFamily="49" charset="0"/>
                <a:cs typeface="Consolas" pitchFamily="49" charset="0"/>
              </a:rPr>
              <a:t>) {</a:t>
            </a:r>
          </a:p>
          <a:p>
            <a:pPr>
              <a:tabLst>
                <a:tab pos="800100" algn="l"/>
                <a:tab pos="1600200" algn="l"/>
                <a:tab pos="1828800" algn="l"/>
              </a:tabLst>
            </a:pPr>
            <a:r>
              <a:rPr lang="en-US" sz="1200" dirty="0">
                <a:solidFill>
                  <a:schemeClr val="tx2"/>
                </a:solidFill>
                <a:latin typeface="Consolas" pitchFamily="49" charset="0"/>
                <a:cs typeface="Consolas" pitchFamily="49" charset="0"/>
              </a:rPr>
              <a:t>         ...</a:t>
            </a:r>
          </a:p>
          <a:p>
            <a:pPr>
              <a:tabLst>
                <a:tab pos="800100" algn="l"/>
                <a:tab pos="1600200" algn="l"/>
                <a:tab pos="1828800" algn="l"/>
              </a:tabLst>
            </a:pPr>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(x);</a:t>
            </a:r>
          </a:p>
          <a:p>
            <a:r>
              <a:rPr lang="en-US" sz="2200" dirty="0">
                <a:solidFill>
                  <a:schemeClr val="tx2"/>
                </a:solidFill>
                <a:latin typeface="Consolas" pitchFamily="49" charset="0"/>
                <a:cs typeface="Consolas" pitchFamily="49" charset="0"/>
              </a:rPr>
              <a:t>}</a:t>
            </a:r>
          </a:p>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a:t>
            </a:r>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n) {</a:t>
            </a:r>
          </a:p>
          <a:p>
            <a:r>
              <a:rPr lang="en-US" sz="1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a:t>
            </a:r>
          </a:p>
          <a:p>
            <a:r>
              <a:rPr lang="en-US" sz="2200" dirty="0">
                <a:solidFill>
                  <a:schemeClr val="tx2"/>
                </a:solidFill>
                <a:latin typeface="Consolas" pitchFamily="49" charset="0"/>
                <a:cs typeface="Consolas" pitchFamily="49" charset="0"/>
              </a:rPr>
              <a:t>}</a:t>
            </a:r>
          </a:p>
        </p:txBody>
      </p:sp>
      <p:sp>
        <p:nvSpPr>
          <p:cNvPr id="25" name="Rectangle 24"/>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26"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27"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000" b="1" dirty="0">
                <a:solidFill>
                  <a:schemeClr val="bg1"/>
                </a:solidFill>
                <a:latin typeface="Source Sans Pro" panose="020B0503030403020204"/>
              </a:rPr>
              <a:t>stack</a:t>
            </a:r>
          </a:p>
        </p:txBody>
      </p:sp>
      <p:sp>
        <p:nvSpPr>
          <p:cNvPr id="28"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29" name="Rectangle 28"/>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30"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31"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32" name="Straight Arrow Connector 31"/>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angle 4"/>
          <p:cNvSpPr>
            <a:spLocks noChangeArrowheads="1"/>
          </p:cNvSpPr>
          <p:nvPr/>
        </p:nvSpPr>
        <p:spPr bwMode="auto">
          <a:xfrm>
            <a:off x="6781800" y="3282485"/>
            <a:ext cx="2133600" cy="3518152"/>
          </a:xfrm>
          <a:prstGeom prst="rect">
            <a:avLst/>
          </a:prstGeom>
          <a:noFill/>
          <a:ln w="9525">
            <a:solidFill>
              <a:schemeClr val="accent1"/>
            </a:solidFill>
            <a:miter lim="800000"/>
            <a:headEnd/>
            <a:tailEnd/>
          </a:ln>
          <a:effectLst/>
        </p:spPr>
        <p:txBody>
          <a:bodyPr wrap="none" anchor="ctr"/>
          <a:lstStyle/>
          <a:p>
            <a:endParaRPr lang="en-US" sz="2000">
              <a:latin typeface="Source Sans Pro" panose="020B0503030403020204"/>
            </a:endParaRPr>
          </a:p>
        </p:txBody>
      </p:sp>
      <p:sp>
        <p:nvSpPr>
          <p:cNvPr id="35" name="Rectangle 7"/>
          <p:cNvSpPr>
            <a:spLocks noChangeArrowheads="1"/>
          </p:cNvSpPr>
          <p:nvPr/>
        </p:nvSpPr>
        <p:spPr bwMode="auto">
          <a:xfrm>
            <a:off x="6781800" y="3820648"/>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err="1">
                <a:solidFill>
                  <a:schemeClr val="accent6"/>
                </a:solidFill>
                <a:latin typeface="Source Sans Pro" panose="020B0503030403020204"/>
              </a:rPr>
              <a:t>myfn</a:t>
            </a:r>
            <a:r>
              <a:rPr lang="en-US" sz="2000" dirty="0">
                <a:solidFill>
                  <a:schemeClr val="accent1"/>
                </a:solidFill>
                <a:latin typeface="Source Sans Pro" panose="020B0503030403020204"/>
              </a:rPr>
              <a:t> </a:t>
            </a:r>
            <a:r>
              <a:rPr lang="en-US" sz="2000" dirty="0">
                <a:solidFill>
                  <a:schemeClr val="bg1"/>
                </a:solidFill>
                <a:latin typeface="Source Sans Pro" panose="020B0503030403020204"/>
              </a:rPr>
              <a:t>stack frame</a:t>
            </a:r>
          </a:p>
        </p:txBody>
      </p:sp>
      <p:sp>
        <p:nvSpPr>
          <p:cNvPr id="36" name="Rectangle 9"/>
          <p:cNvSpPr>
            <a:spLocks noChangeArrowheads="1"/>
          </p:cNvSpPr>
          <p:nvPr/>
        </p:nvSpPr>
        <p:spPr bwMode="auto">
          <a:xfrm>
            <a:off x="6781800" y="4358810"/>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err="1">
                <a:solidFill>
                  <a:schemeClr val="accent6"/>
                </a:solidFill>
                <a:latin typeface="Source Sans Pro" panose="020B0503030403020204"/>
              </a:rPr>
              <a:t>myfn</a:t>
            </a:r>
            <a:r>
              <a:rPr lang="en-US" sz="2000" dirty="0">
                <a:solidFill>
                  <a:schemeClr val="accent1"/>
                </a:solidFill>
                <a:latin typeface="Source Sans Pro" panose="020B0503030403020204"/>
              </a:rPr>
              <a:t> </a:t>
            </a:r>
            <a:r>
              <a:rPr lang="en-US" sz="2000" dirty="0">
                <a:solidFill>
                  <a:schemeClr val="bg1"/>
                </a:solidFill>
                <a:latin typeface="Source Sans Pro" panose="020B0503030403020204"/>
              </a:rPr>
              <a:t>stack frame</a:t>
            </a:r>
          </a:p>
        </p:txBody>
      </p:sp>
      <p:sp>
        <p:nvSpPr>
          <p:cNvPr id="37" name="Rectangle 7"/>
          <p:cNvSpPr>
            <a:spLocks noChangeArrowheads="1"/>
          </p:cNvSpPr>
          <p:nvPr/>
        </p:nvSpPr>
        <p:spPr bwMode="auto">
          <a:xfrm>
            <a:off x="6781800" y="3282485"/>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a:solidFill>
                  <a:schemeClr val="accent6"/>
                </a:solidFill>
                <a:latin typeface="Source Sans Pro" panose="020B0503030403020204"/>
              </a:rPr>
              <a:t>main</a:t>
            </a:r>
            <a:r>
              <a:rPr lang="en-US" sz="2000" dirty="0">
                <a:solidFill>
                  <a:schemeClr val="bg1"/>
                </a:solidFill>
                <a:latin typeface="Source Sans Pro" panose="020B0503030403020204"/>
              </a:rPr>
              <a:t> stack frame</a:t>
            </a:r>
          </a:p>
        </p:txBody>
      </p:sp>
      <p:cxnSp>
        <p:nvCxnSpPr>
          <p:cNvPr id="38" name="Straight Arrow Connector 37"/>
          <p:cNvCxnSpPr/>
          <p:nvPr/>
        </p:nvCxnSpPr>
        <p:spPr>
          <a:xfrm flipH="1">
            <a:off x="5864589" y="3343048"/>
            <a:ext cx="917211" cy="1109913"/>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864589" y="4751014"/>
            <a:ext cx="917211" cy="2085526"/>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995053" y="4656863"/>
            <a:ext cx="915635" cy="430887"/>
          </a:xfrm>
          <a:prstGeom prst="rect">
            <a:avLst/>
          </a:prstGeom>
        </p:spPr>
        <p:txBody>
          <a:bodyPr wrap="none">
            <a:spAutoFit/>
          </a:bodyPr>
          <a:lstStyle/>
          <a:p>
            <a:r>
              <a:rPr lang="en-US" sz="2200" dirty="0">
                <a:solidFill>
                  <a:schemeClr val="accent1"/>
                </a:solidFill>
                <a:latin typeface="Source Sans Pro" panose="020B0503030403020204"/>
              </a:rPr>
              <a:t>$sp</a:t>
            </a:r>
            <a:r>
              <a:rPr lang="en-US" sz="2200" dirty="0">
                <a:solidFill>
                  <a:schemeClr val="accent1"/>
                </a:solidFill>
                <a:latin typeface="Source Sans Pro" panose="020B0503030403020204"/>
                <a:sym typeface="Wingdings"/>
              </a:rPr>
              <a:t></a:t>
            </a:r>
            <a:endParaRPr lang="en-US" sz="2200" dirty="0">
              <a:solidFill>
                <a:schemeClr val="accent1"/>
              </a:solidFill>
              <a:latin typeface="Source Sans Pro" panose="020B0503030403020204"/>
            </a:endParaRPr>
          </a:p>
        </p:txBody>
      </p:sp>
    </p:spTree>
    <p:extLst>
      <p:ext uri="{BB962C8B-B14F-4D97-AF65-F5344CB8AC3E}">
        <p14:creationId xmlns:p14="http://schemas.microsoft.com/office/powerpoint/2010/main" val="1103029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61</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a:t>Frame Pointer</a:t>
            </a:r>
          </a:p>
        </p:txBody>
      </p:sp>
      <p:sp>
        <p:nvSpPr>
          <p:cNvPr id="6" name="Rectangle 3"/>
          <p:cNvSpPr txBox="1">
            <a:spLocks noChangeArrowheads="1"/>
          </p:cNvSpPr>
          <p:nvPr/>
        </p:nvSpPr>
        <p:spPr>
          <a:xfrm>
            <a:off x="228600" y="685800"/>
            <a:ext cx="8302625" cy="60960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sz="2800" dirty="0"/>
              <a:t>It is often cumbersome to keep track of location of data on the stack</a:t>
            </a:r>
          </a:p>
          <a:p>
            <a:pPr lvl="1" fontAlgn="auto">
              <a:spcAft>
                <a:spcPts val="0"/>
              </a:spcAft>
            </a:pPr>
            <a:r>
              <a:rPr lang="en-US" sz="2400" dirty="0"/>
              <a:t>The offsets change as new values are pushed onto and popped off of the stack</a:t>
            </a:r>
          </a:p>
          <a:p>
            <a:pPr fontAlgn="auto"/>
            <a:endParaRPr lang="en-US" sz="2400" dirty="0"/>
          </a:p>
          <a:p>
            <a:pPr marL="0" indent="0" fontAlgn="auto">
              <a:buNone/>
            </a:pPr>
            <a:r>
              <a:rPr lang="en-US" sz="2800" dirty="0"/>
              <a:t>Keep a pointer to the bottom of the top stack frame</a:t>
            </a:r>
          </a:p>
          <a:p>
            <a:pPr lvl="1" fontAlgn="auto">
              <a:spcAft>
                <a:spcPts val="0"/>
              </a:spcAft>
            </a:pPr>
            <a:r>
              <a:rPr lang="en-US" sz="2400" dirty="0"/>
              <a:t>Simplifies the task of referring to items on the stack</a:t>
            </a:r>
          </a:p>
          <a:p>
            <a:pPr lvl="1" fontAlgn="auto">
              <a:spcAft>
                <a:spcPts val="0"/>
              </a:spcAft>
            </a:pPr>
            <a:endParaRPr lang="en-US" sz="2400" dirty="0"/>
          </a:p>
          <a:p>
            <a:pPr marL="0" indent="0" fontAlgn="auto">
              <a:buNone/>
            </a:pPr>
            <a:r>
              <a:rPr lang="en-US" sz="2800" dirty="0"/>
              <a:t>A frame pointer, </a:t>
            </a:r>
            <a:r>
              <a:rPr lang="en-US" sz="2800" dirty="0">
                <a:solidFill>
                  <a:schemeClr val="accent1"/>
                </a:solidFill>
              </a:rPr>
              <a:t>x8</a:t>
            </a:r>
            <a:r>
              <a:rPr lang="en-US" sz="2800" dirty="0"/>
              <a:t>, aka </a:t>
            </a:r>
            <a:r>
              <a:rPr lang="en-US" sz="2800" dirty="0" err="1">
                <a:solidFill>
                  <a:schemeClr val="accent1"/>
                </a:solidFill>
              </a:rPr>
              <a:t>fp</a:t>
            </a:r>
            <a:r>
              <a:rPr lang="en-US" sz="2800" dirty="0">
                <a:solidFill>
                  <a:schemeClr val="accent1"/>
                </a:solidFill>
              </a:rPr>
              <a:t>/s0</a:t>
            </a:r>
          </a:p>
          <a:p>
            <a:pPr lvl="1" fontAlgn="auto">
              <a:spcAft>
                <a:spcPts val="0"/>
              </a:spcAft>
            </a:pPr>
            <a:r>
              <a:rPr lang="en-US" sz="2400" dirty="0"/>
              <a:t>Value of </a:t>
            </a:r>
            <a:r>
              <a:rPr lang="en-US" sz="2400" dirty="0" err="1"/>
              <a:t>sp</a:t>
            </a:r>
            <a:r>
              <a:rPr lang="en-US" sz="2400" dirty="0"/>
              <a:t> upon procedure entry</a:t>
            </a:r>
          </a:p>
          <a:p>
            <a:pPr lvl="1" fontAlgn="auto">
              <a:spcAft>
                <a:spcPts val="0"/>
              </a:spcAft>
            </a:pPr>
            <a:r>
              <a:rPr lang="en-US" sz="2400" dirty="0"/>
              <a:t>Can be used to restore </a:t>
            </a:r>
            <a:r>
              <a:rPr lang="en-US" sz="2400" dirty="0" err="1"/>
              <a:t>sp</a:t>
            </a:r>
            <a:r>
              <a:rPr lang="en-US" sz="2400" dirty="0"/>
              <a:t> on exit</a:t>
            </a:r>
          </a:p>
        </p:txBody>
      </p:sp>
    </p:spTree>
    <p:extLst>
      <p:ext uri="{BB962C8B-B14F-4D97-AF65-F5344CB8AC3E}">
        <p14:creationId xmlns:p14="http://schemas.microsoft.com/office/powerpoint/2010/main" val="1745797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62</a:t>
            </a:fld>
            <a:endParaRPr lang="en-US"/>
          </a:p>
        </p:txBody>
      </p:sp>
      <p:sp>
        <p:nvSpPr>
          <p:cNvPr id="5" name="Rectangle 2"/>
          <p:cNvSpPr>
            <a:spLocks noGrp="1" noChangeArrowheads="1"/>
          </p:cNvSpPr>
          <p:nvPr>
            <p:ph type="title"/>
          </p:nvPr>
        </p:nvSpPr>
        <p:spPr>
          <a:xfrm>
            <a:off x="228600" y="255526"/>
            <a:ext cx="8686800" cy="533400"/>
          </a:xfrm>
        </p:spPr>
        <p:txBody>
          <a:bodyPr>
            <a:normAutofit fontScale="90000"/>
          </a:bodyPr>
          <a:lstStyle/>
          <a:p>
            <a:r>
              <a:rPr lang="en-US" dirty="0"/>
              <a:t>The Heap</a:t>
            </a:r>
          </a:p>
        </p:txBody>
      </p:sp>
      <p:sp>
        <p:nvSpPr>
          <p:cNvPr id="6" name="Rectangle 3"/>
          <p:cNvSpPr>
            <a:spLocks noGrp="1" noChangeArrowheads="1"/>
          </p:cNvSpPr>
          <p:nvPr>
            <p:ph idx="1"/>
          </p:nvPr>
        </p:nvSpPr>
        <p:spPr>
          <a:xfrm>
            <a:off x="228600" y="775633"/>
            <a:ext cx="8686800" cy="2618403"/>
          </a:xfrm>
        </p:spPr>
        <p:txBody>
          <a:bodyPr>
            <a:normAutofit/>
          </a:bodyPr>
          <a:lstStyle/>
          <a:p>
            <a:pPr>
              <a:lnSpc>
                <a:spcPct val="94000"/>
              </a:lnSpc>
            </a:pPr>
            <a:r>
              <a:rPr lang="en-US" sz="2800" dirty="0"/>
              <a:t>Heap holds dynamically allocated memory</a:t>
            </a:r>
          </a:p>
          <a:p>
            <a:pPr marL="457200" indent="-457200">
              <a:lnSpc>
                <a:spcPct val="94000"/>
              </a:lnSpc>
              <a:buFont typeface="Arial" charset="0"/>
              <a:buChar char="•"/>
            </a:pPr>
            <a:r>
              <a:rPr lang="en-US" sz="2800" dirty="0"/>
              <a:t>Program must maintain pointers to anything allocated</a:t>
            </a:r>
          </a:p>
          <a:p>
            <a:pPr marL="1200150" lvl="1" indent="-457200">
              <a:lnSpc>
                <a:spcPct val="94000"/>
              </a:lnSpc>
              <a:buFont typeface="Arial" charset="0"/>
              <a:buChar char="•"/>
            </a:pPr>
            <a:r>
              <a:rPr lang="en-US" sz="2400" dirty="0"/>
              <a:t>Example: if x5 holds x</a:t>
            </a:r>
          </a:p>
          <a:p>
            <a:pPr marL="1200150" lvl="1" indent="-457200">
              <a:lnSpc>
                <a:spcPct val="94000"/>
              </a:lnSpc>
              <a:buFont typeface="Arial" charset="0"/>
              <a:buChar char="•"/>
            </a:pPr>
            <a:r>
              <a:rPr lang="en-US" sz="2400" dirty="0" err="1"/>
              <a:t>lw</a:t>
            </a:r>
            <a:r>
              <a:rPr lang="en-US" sz="2400" dirty="0"/>
              <a:t> x6, 0(x5) gets first word x points to</a:t>
            </a:r>
          </a:p>
          <a:p>
            <a:pPr marL="457200" indent="-457200">
              <a:lnSpc>
                <a:spcPct val="94000"/>
              </a:lnSpc>
              <a:buFont typeface="Arial" charset="0"/>
              <a:buChar char="•"/>
            </a:pPr>
            <a:r>
              <a:rPr lang="en-US" sz="2800" dirty="0"/>
              <a:t>Data exists from </a:t>
            </a:r>
            <a:r>
              <a:rPr lang="en-US" sz="2800" dirty="0" err="1">
                <a:solidFill>
                  <a:schemeClr val="accent1"/>
                </a:solidFill>
              </a:rPr>
              <a:t>malloc</a:t>
            </a:r>
            <a:r>
              <a:rPr lang="en-US" sz="2800" dirty="0">
                <a:solidFill>
                  <a:schemeClr val="accent1"/>
                </a:solidFill>
              </a:rPr>
              <a:t>() </a:t>
            </a:r>
            <a:r>
              <a:rPr lang="en-US" sz="2800" dirty="0"/>
              <a:t>to </a:t>
            </a:r>
            <a:r>
              <a:rPr lang="en-US" sz="2800" dirty="0">
                <a:solidFill>
                  <a:schemeClr val="accent1"/>
                </a:solidFill>
              </a:rPr>
              <a:t>free()</a:t>
            </a:r>
          </a:p>
        </p:txBody>
      </p:sp>
      <p:sp>
        <p:nvSpPr>
          <p:cNvPr id="7" name="Content Placeholder 2"/>
          <p:cNvSpPr txBox="1">
            <a:spLocks/>
          </p:cNvSpPr>
          <p:nvPr/>
        </p:nvSpPr>
        <p:spPr>
          <a:xfrm>
            <a:off x="350996" y="4021225"/>
            <a:ext cx="3379993" cy="2074775"/>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chemeClr val="tx2"/>
                </a:solidFill>
                <a:latin typeface="Consolas" pitchFamily="49" charset="0"/>
                <a:cs typeface="Consolas" pitchFamily="49" charset="0"/>
              </a:rPr>
              <a:t>void </a:t>
            </a:r>
            <a:r>
              <a:rPr lang="en-US" sz="1800" dirty="0" err="1">
                <a:solidFill>
                  <a:schemeClr val="tx2"/>
                </a:solidFill>
                <a:latin typeface="Consolas" pitchFamily="49" charset="0"/>
                <a:cs typeface="Consolas" pitchFamily="49" charset="0"/>
              </a:rPr>
              <a:t>some_function</a:t>
            </a:r>
            <a:r>
              <a:rPr lang="en-US" sz="1800" dirty="0">
                <a:solidFill>
                  <a:schemeClr val="tx2"/>
                </a:solidFill>
                <a:latin typeface="Consolas" pitchFamily="49" charset="0"/>
                <a:cs typeface="Consolas" pitchFamily="49" charset="0"/>
              </a:rPr>
              <a:t>() {</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*x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(1000);</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*y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(2000);</a:t>
            </a:r>
          </a:p>
          <a:p>
            <a:r>
              <a:rPr lang="en-US" sz="1800" dirty="0">
                <a:solidFill>
                  <a:schemeClr val="tx2"/>
                </a:solidFill>
                <a:latin typeface="Consolas" pitchFamily="49" charset="0"/>
                <a:cs typeface="Consolas" pitchFamily="49" charset="0"/>
              </a:rPr>
              <a:t>  free(y);</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*z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(3000);</a:t>
            </a:r>
          </a:p>
          <a:p>
            <a:r>
              <a:rPr lang="en-US" sz="1800" dirty="0">
                <a:solidFill>
                  <a:schemeClr val="tx2"/>
                </a:solidFill>
                <a:latin typeface="Consolas" pitchFamily="49" charset="0"/>
                <a:cs typeface="Consolas" pitchFamily="49" charset="0"/>
              </a:rPr>
              <a:t>}</a:t>
            </a:r>
          </a:p>
          <a:p>
            <a:endParaRPr lang="en-US" sz="1800" dirty="0">
              <a:solidFill>
                <a:schemeClr val="tx2"/>
              </a:solidFill>
              <a:latin typeface="Consolas" pitchFamily="49" charset="0"/>
              <a:cs typeface="Consolas" pitchFamily="49" charset="0"/>
            </a:endParaRPr>
          </a:p>
          <a:p>
            <a:endParaRPr lang="en-US" sz="1800" dirty="0">
              <a:solidFill>
                <a:schemeClr val="tx2"/>
              </a:solidFill>
              <a:latin typeface="Consolas" pitchFamily="49" charset="0"/>
              <a:cs typeface="Consolas" pitchFamily="49" charset="0"/>
            </a:endParaRPr>
          </a:p>
        </p:txBody>
      </p:sp>
      <p:sp>
        <p:nvSpPr>
          <p:cNvPr id="8" name="Rectangle 7"/>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9" name="Rectangle 7"/>
          <p:cNvSpPr>
            <a:spLocks noChangeArrowheads="1"/>
          </p:cNvSpPr>
          <p:nvPr>
            <p:custDataLst>
              <p:tags r:id="rId2"/>
            </p:custDataLst>
          </p:nvPr>
        </p:nvSpPr>
        <p:spPr bwMode="auto">
          <a:xfrm>
            <a:off x="4267200" y="3319613"/>
            <a:ext cx="1600200" cy="402942"/>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0" name="Rectangle 7"/>
          <p:cNvSpPr>
            <a:spLocks noChangeArrowheads="1"/>
          </p:cNvSpPr>
          <p:nvPr>
            <p:custDataLst>
              <p:tags r:id="rId3"/>
            </p:custDataLst>
          </p:nvPr>
        </p:nvSpPr>
        <p:spPr bwMode="auto">
          <a:xfrm>
            <a:off x="4267200" y="3722555"/>
            <a:ext cx="1600200" cy="1096305"/>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1600" b="1" dirty="0">
                <a:solidFill>
                  <a:schemeClr val="bg1"/>
                </a:solidFill>
                <a:latin typeface="Source Sans Pro" panose="020B0503030403020204"/>
              </a:rPr>
              <a:t>stack</a:t>
            </a:r>
          </a:p>
          <a:p>
            <a:r>
              <a:rPr lang="en-US" sz="1600" b="1" dirty="0">
                <a:latin typeface="Source Sans Pro" panose="020B0503030403020204"/>
              </a:rPr>
              <a:t>X</a:t>
            </a:r>
          </a:p>
          <a:p>
            <a:r>
              <a:rPr lang="en-US" sz="1600" b="1" dirty="0">
                <a:solidFill>
                  <a:schemeClr val="bg1"/>
                </a:solidFill>
                <a:latin typeface="Source Sans Pro" panose="020B0503030403020204"/>
              </a:rPr>
              <a:t>Y</a:t>
            </a:r>
          </a:p>
          <a:p>
            <a:r>
              <a:rPr lang="en-US" sz="1600" b="1" dirty="0">
                <a:latin typeface="Source Sans Pro" panose="020B0503030403020204"/>
              </a:rPr>
              <a:t>z</a:t>
            </a:r>
            <a:endParaRPr lang="en-US" sz="1600" b="1" dirty="0">
              <a:solidFill>
                <a:schemeClr val="bg1"/>
              </a:solidFill>
              <a:latin typeface="Source Sans Pro" panose="020B0503030403020204"/>
            </a:endParaRPr>
          </a:p>
        </p:txBody>
      </p:sp>
      <p:sp>
        <p:nvSpPr>
          <p:cNvPr id="11"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12" name="Rectangle 11"/>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13"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4"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15" name="Straight Arrow Connector 14"/>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65894" y="5224222"/>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4"/>
          <p:cNvSpPr>
            <a:spLocks noChangeArrowheads="1"/>
          </p:cNvSpPr>
          <p:nvPr/>
        </p:nvSpPr>
        <p:spPr bwMode="auto">
          <a:xfrm>
            <a:off x="6781800" y="2806448"/>
            <a:ext cx="2133600" cy="3518152"/>
          </a:xfrm>
          <a:prstGeom prst="rect">
            <a:avLst/>
          </a:prstGeom>
          <a:noFill/>
          <a:ln w="57150">
            <a:solidFill>
              <a:srgbClr val="94531C"/>
            </a:solidFill>
            <a:miter lim="800000"/>
            <a:headEnd/>
            <a:tailEnd/>
          </a:ln>
          <a:effectLst/>
        </p:spPr>
        <p:txBody>
          <a:bodyPr wrap="none" anchor="ctr"/>
          <a:lstStyle/>
          <a:p>
            <a:endParaRPr lang="en-US"/>
          </a:p>
        </p:txBody>
      </p:sp>
      <p:sp>
        <p:nvSpPr>
          <p:cNvPr id="19" name="Rectangle 9"/>
          <p:cNvSpPr>
            <a:spLocks noChangeArrowheads="1"/>
          </p:cNvSpPr>
          <p:nvPr/>
        </p:nvSpPr>
        <p:spPr bwMode="auto">
          <a:xfrm>
            <a:off x="6819883" y="5766540"/>
            <a:ext cx="2066543" cy="533400"/>
          </a:xfrm>
          <a:prstGeom prst="rect">
            <a:avLst/>
          </a:prstGeom>
          <a:solidFill>
            <a:srgbClr val="FFC000"/>
          </a:solidFill>
          <a:ln w="9525">
            <a:solidFill>
              <a:schemeClr val="accent1"/>
            </a:solidFill>
            <a:miter lim="800000"/>
            <a:headEnd/>
            <a:tailEnd/>
          </a:ln>
          <a:effectLst/>
        </p:spPr>
        <p:txBody>
          <a:bodyPr wrap="none" anchor="ctr"/>
          <a:lstStyle/>
          <a:p>
            <a:pPr algn="ctr"/>
            <a:r>
              <a:rPr lang="en-US" dirty="0">
                <a:solidFill>
                  <a:schemeClr val="tx2"/>
                </a:solidFill>
                <a:latin typeface="Source Sans Pro" panose="020B0503030403020204"/>
              </a:rPr>
              <a:t>1000 bytes</a:t>
            </a:r>
          </a:p>
        </p:txBody>
      </p:sp>
      <p:cxnSp>
        <p:nvCxnSpPr>
          <p:cNvPr id="21" name="Straight Arrow Connector 20"/>
          <p:cNvCxnSpPr/>
          <p:nvPr/>
        </p:nvCxnSpPr>
        <p:spPr>
          <a:xfrm flipH="1">
            <a:off x="5864589" y="2806448"/>
            <a:ext cx="917211" cy="2705628"/>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72000" y="4159262"/>
            <a:ext cx="2153353" cy="214067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867400" y="5805093"/>
            <a:ext cx="914400" cy="494847"/>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12741" y="4446499"/>
            <a:ext cx="2192859" cy="1224418"/>
          </a:xfrm>
          <a:prstGeom prst="straightConnector1">
            <a:avLst/>
          </a:prstGeom>
          <a:ln w="28575">
            <a:solidFill>
              <a:srgbClr val="FF2F9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4722434"/>
            <a:ext cx="2133600" cy="948483"/>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7"/>
          <p:cNvSpPr>
            <a:spLocks noChangeArrowheads="1"/>
          </p:cNvSpPr>
          <p:nvPr/>
        </p:nvSpPr>
        <p:spPr bwMode="auto">
          <a:xfrm>
            <a:off x="6817717" y="4653614"/>
            <a:ext cx="2066543" cy="1143000"/>
          </a:xfrm>
          <a:prstGeom prst="rect">
            <a:avLst/>
          </a:prstGeom>
          <a:solidFill>
            <a:schemeClr val="accent2">
              <a:lumMod val="40000"/>
              <a:lumOff val="60000"/>
            </a:schemeClr>
          </a:solidFill>
          <a:ln w="9525">
            <a:solidFill>
              <a:schemeClr val="accent1"/>
            </a:solidFill>
            <a:miter lim="800000"/>
            <a:headEnd/>
            <a:tailEnd/>
          </a:ln>
          <a:effectLst/>
        </p:spPr>
        <p:txBody>
          <a:bodyPr wrap="none" anchor="ctr"/>
          <a:lstStyle/>
          <a:p>
            <a:pPr algn="ctr"/>
            <a:r>
              <a:rPr lang="en-US" dirty="0">
                <a:solidFill>
                  <a:schemeClr val="tx2"/>
                </a:solidFill>
              </a:rPr>
              <a:t>2000 bytes</a:t>
            </a:r>
          </a:p>
        </p:txBody>
      </p:sp>
      <p:sp>
        <p:nvSpPr>
          <p:cNvPr id="20" name="Rectangle 7"/>
          <p:cNvSpPr>
            <a:spLocks noChangeArrowheads="1"/>
          </p:cNvSpPr>
          <p:nvPr/>
        </p:nvSpPr>
        <p:spPr bwMode="auto">
          <a:xfrm>
            <a:off x="6815328" y="4271754"/>
            <a:ext cx="2066543" cy="1510107"/>
          </a:xfrm>
          <a:prstGeom prst="rect">
            <a:avLst/>
          </a:prstGeom>
          <a:solidFill>
            <a:schemeClr val="accent5">
              <a:lumMod val="40000"/>
              <a:lumOff val="60000"/>
            </a:schemeClr>
          </a:solidFill>
          <a:ln w="9525">
            <a:solidFill>
              <a:schemeClr val="accent1"/>
            </a:solidFill>
            <a:miter lim="800000"/>
            <a:headEnd/>
            <a:tailEnd/>
          </a:ln>
          <a:effectLst/>
        </p:spPr>
        <p:txBody>
          <a:bodyPr wrap="none" anchor="ctr"/>
          <a:lstStyle/>
          <a:p>
            <a:pPr algn="ctr"/>
            <a:r>
              <a:rPr lang="en-US" dirty="0">
                <a:solidFill>
                  <a:schemeClr val="tx2"/>
                </a:solidFill>
                <a:latin typeface="Source Sans Pro" panose="020B0503030403020204"/>
              </a:rPr>
              <a:t>3000 bytes</a:t>
            </a:r>
          </a:p>
        </p:txBody>
      </p:sp>
    </p:spTree>
    <p:extLst>
      <p:ext uri="{BB962C8B-B14F-4D97-AF65-F5344CB8AC3E}">
        <p14:creationId xmlns:p14="http://schemas.microsoft.com/office/powerpoint/2010/main" val="253423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2000"/>
                                        <p:tgtEl>
                                          <p:spTgt spid="26"/>
                                        </p:tgtEl>
                                      </p:cBhvr>
                                    </p:animEffect>
                                    <p:set>
                                      <p:cBhvr>
                                        <p:cTn id="19" dur="1" fill="hold">
                                          <p:stCondLst>
                                            <p:cond delay="1999"/>
                                          </p:stCondLst>
                                        </p:cTn>
                                        <p:tgtEl>
                                          <p:spTgt spid="26"/>
                                        </p:tgtEl>
                                        <p:attrNameLst>
                                          <p:attrName>style.visibility</p:attrName>
                                        </p:attrNameLst>
                                      </p:cBhvr>
                                      <p:to>
                                        <p:strVal val="hidden"/>
                                      </p:to>
                                    </p:set>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6" grpId="1" animBg="1"/>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63</a:t>
            </a:fld>
            <a:endParaRPr lang="en-US"/>
          </a:p>
        </p:txBody>
      </p:sp>
      <p:sp>
        <p:nvSpPr>
          <p:cNvPr id="5" name="Rectangle 2"/>
          <p:cNvSpPr>
            <a:spLocks noGrp="1" noChangeArrowheads="1"/>
          </p:cNvSpPr>
          <p:nvPr>
            <p:ph type="title"/>
          </p:nvPr>
        </p:nvSpPr>
        <p:spPr>
          <a:xfrm>
            <a:off x="228600" y="157370"/>
            <a:ext cx="8686800" cy="533400"/>
          </a:xfrm>
        </p:spPr>
        <p:txBody>
          <a:bodyPr>
            <a:normAutofit fontScale="90000"/>
          </a:bodyPr>
          <a:lstStyle/>
          <a:p>
            <a:r>
              <a:rPr lang="en-US" dirty="0"/>
              <a:t>Data Segment</a:t>
            </a:r>
          </a:p>
        </p:txBody>
      </p:sp>
      <p:sp>
        <p:nvSpPr>
          <p:cNvPr id="6" name="Rectangle 3"/>
          <p:cNvSpPr>
            <a:spLocks noGrp="1" noChangeArrowheads="1"/>
          </p:cNvSpPr>
          <p:nvPr>
            <p:ph idx="1"/>
          </p:nvPr>
        </p:nvSpPr>
        <p:spPr>
          <a:xfrm>
            <a:off x="152400" y="609600"/>
            <a:ext cx="8839200" cy="5638800"/>
          </a:xfrm>
        </p:spPr>
        <p:txBody>
          <a:bodyPr>
            <a:normAutofit/>
          </a:bodyPr>
          <a:lstStyle/>
          <a:p>
            <a:pPr marL="0" indent="0">
              <a:lnSpc>
                <a:spcPct val="94000"/>
              </a:lnSpc>
              <a:buNone/>
            </a:pPr>
            <a:r>
              <a:rPr lang="en-US" sz="3200" dirty="0">
                <a:solidFill>
                  <a:schemeClr val="tx2"/>
                </a:solidFill>
              </a:rPr>
              <a:t>Data segment contains global variables</a:t>
            </a:r>
          </a:p>
          <a:p>
            <a:pPr marL="457200" lvl="1" indent="-457200">
              <a:lnSpc>
                <a:spcPct val="94000"/>
              </a:lnSpc>
              <a:buClrTx/>
              <a:buFont typeface="Arial" charset="0"/>
              <a:buChar char="•"/>
            </a:pPr>
            <a:r>
              <a:rPr lang="en-US" sz="2800" dirty="0">
                <a:solidFill>
                  <a:schemeClr val="tx2"/>
                </a:solidFill>
              </a:rPr>
              <a:t>Exist for all time, accessible to all routines</a:t>
            </a:r>
          </a:p>
          <a:p>
            <a:pPr marL="457200" indent="-457200">
              <a:lnSpc>
                <a:spcPct val="94000"/>
              </a:lnSpc>
              <a:buFont typeface="Arial" charset="0"/>
              <a:buChar char="•"/>
            </a:pPr>
            <a:r>
              <a:rPr lang="en-US" sz="2800" dirty="0">
                <a:solidFill>
                  <a:schemeClr val="tx2"/>
                </a:solidFill>
              </a:rPr>
              <a:t>Accessed w/global pointer</a:t>
            </a:r>
          </a:p>
          <a:p>
            <a:pPr marL="1200150" lvl="1" indent="-457200">
              <a:lnSpc>
                <a:spcPct val="94000"/>
              </a:lnSpc>
              <a:buFont typeface="Arial" charset="0"/>
              <a:buChar char="•"/>
            </a:pPr>
            <a:r>
              <a:rPr lang="en-US" sz="2400" dirty="0" err="1">
                <a:solidFill>
                  <a:schemeClr val="accent1"/>
                </a:solidFill>
              </a:rPr>
              <a:t>gp</a:t>
            </a:r>
            <a:r>
              <a:rPr lang="en-US" sz="2400" dirty="0">
                <a:solidFill>
                  <a:schemeClr val="accent1"/>
                </a:solidFill>
              </a:rPr>
              <a:t>, x3</a:t>
            </a:r>
            <a:r>
              <a:rPr lang="en-US" sz="2400" dirty="0">
                <a:solidFill>
                  <a:schemeClr val="tx2"/>
                </a:solidFill>
              </a:rPr>
              <a:t>, points to middle of segment</a:t>
            </a:r>
          </a:p>
          <a:p>
            <a:pPr marL="1200150" lvl="1" indent="-457200">
              <a:lnSpc>
                <a:spcPct val="94000"/>
              </a:lnSpc>
              <a:buFont typeface="Arial" charset="0"/>
              <a:buChar char="•"/>
            </a:pPr>
            <a:r>
              <a:rPr lang="en-US" sz="2400" dirty="0">
                <a:solidFill>
                  <a:schemeClr val="tx2"/>
                </a:solidFill>
              </a:rPr>
              <a:t>Example:    </a:t>
            </a:r>
            <a:r>
              <a:rPr lang="en-US" sz="2400" dirty="0" err="1">
                <a:solidFill>
                  <a:schemeClr val="tx2"/>
                </a:solidFill>
              </a:rPr>
              <a:t>lw</a:t>
            </a:r>
            <a:r>
              <a:rPr lang="en-US" sz="2400" dirty="0">
                <a:solidFill>
                  <a:schemeClr val="tx2"/>
                </a:solidFill>
              </a:rPr>
              <a:t> x5, 0(</a:t>
            </a:r>
            <a:r>
              <a:rPr lang="en-US" sz="2400" dirty="0" err="1">
                <a:solidFill>
                  <a:schemeClr val="tx2"/>
                </a:solidFill>
              </a:rPr>
              <a:t>gp</a:t>
            </a:r>
            <a:r>
              <a:rPr lang="en-US" sz="2400" dirty="0">
                <a:solidFill>
                  <a:schemeClr val="tx2"/>
                </a:solidFill>
              </a:rPr>
              <a:t>) gets middle-most word</a:t>
            </a:r>
          </a:p>
          <a:p>
            <a:pPr lvl="1" indent="0">
              <a:lnSpc>
                <a:spcPct val="94000"/>
              </a:lnSpc>
              <a:buNone/>
            </a:pPr>
            <a:r>
              <a:rPr lang="en-US" sz="2400" dirty="0">
                <a:solidFill>
                  <a:schemeClr val="tx2"/>
                </a:solidFill>
              </a:rPr>
              <a:t>					(here, </a:t>
            </a:r>
            <a:r>
              <a:rPr lang="en-US" sz="2400" dirty="0" err="1">
                <a:solidFill>
                  <a:schemeClr val="tx2"/>
                </a:solidFill>
              </a:rPr>
              <a:t>max_players</a:t>
            </a:r>
            <a:r>
              <a:rPr lang="en-US" sz="2400" dirty="0">
                <a:solidFill>
                  <a:schemeClr val="tx2"/>
                </a:solidFill>
              </a:rPr>
              <a:t>)</a:t>
            </a:r>
            <a:r>
              <a:rPr lang="en-US" dirty="0">
                <a:solidFill>
                  <a:schemeClr val="tx2"/>
                </a:solidFill>
              </a:rPr>
              <a:t> </a:t>
            </a:r>
          </a:p>
          <a:p>
            <a:pPr>
              <a:lnSpc>
                <a:spcPct val="94000"/>
              </a:lnSpc>
            </a:pPr>
            <a:endParaRPr lang="en-US" sz="2800" dirty="0">
              <a:solidFill>
                <a:schemeClr val="tx2"/>
              </a:solidFill>
            </a:endParaRPr>
          </a:p>
        </p:txBody>
      </p:sp>
      <p:sp>
        <p:nvSpPr>
          <p:cNvPr id="7" name="Rectangle 4"/>
          <p:cNvSpPr>
            <a:spLocks noChangeArrowheads="1"/>
          </p:cNvSpPr>
          <p:nvPr/>
        </p:nvSpPr>
        <p:spPr bwMode="auto">
          <a:xfrm>
            <a:off x="6781800" y="4452960"/>
            <a:ext cx="2133600" cy="1871639"/>
          </a:xfrm>
          <a:prstGeom prst="rect">
            <a:avLst/>
          </a:prstGeom>
          <a:noFill/>
          <a:ln w="57150">
            <a:solidFill>
              <a:schemeClr val="accent1"/>
            </a:solidFill>
            <a:miter lim="800000"/>
            <a:headEnd/>
            <a:tailEnd/>
          </a:ln>
          <a:effectLst/>
        </p:spPr>
        <p:txBody>
          <a:bodyPr wrap="none" anchor="ctr"/>
          <a:lstStyle/>
          <a:p>
            <a:endParaRPr lang="en-US"/>
          </a:p>
        </p:txBody>
      </p:sp>
      <p:cxnSp>
        <p:nvCxnSpPr>
          <p:cNvPr id="8" name="Straight Arrow Connector 7"/>
          <p:cNvCxnSpPr/>
          <p:nvPr/>
        </p:nvCxnSpPr>
        <p:spPr>
          <a:xfrm flipH="1">
            <a:off x="5867400" y="4452960"/>
            <a:ext cx="914400" cy="1391892"/>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867400" y="6052795"/>
            <a:ext cx="914400" cy="247146"/>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228600" y="4267200"/>
            <a:ext cx="3770494" cy="22860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err="1">
                <a:solidFill>
                  <a:schemeClr val="tx2"/>
                </a:solidFill>
                <a:latin typeface="Consolas" pitchFamily="49" charset="0"/>
                <a:cs typeface="Consolas" pitchFamily="49" charset="0"/>
              </a:rPr>
              <a:t>max_players</a:t>
            </a:r>
            <a:r>
              <a:rPr lang="en-US" sz="2200" dirty="0">
                <a:solidFill>
                  <a:schemeClr val="tx2"/>
                </a:solidFill>
                <a:latin typeface="Consolas" pitchFamily="49" charset="0"/>
                <a:cs typeface="Consolas" pitchFamily="49" charset="0"/>
              </a:rPr>
              <a:t> = 4;</a:t>
            </a:r>
          </a:p>
          <a:p>
            <a:endParaRPr lang="en-US" sz="2200" dirty="0">
              <a:solidFill>
                <a:schemeClr val="tx2"/>
              </a:solidFill>
              <a:latin typeface="Consolas" pitchFamily="49" charset="0"/>
              <a:cs typeface="Consolas" pitchFamily="49" charset="0"/>
            </a:endParaRPr>
          </a:p>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a:solidFill>
                  <a:schemeClr val="accent1"/>
                </a:solidFill>
                <a:latin typeface="Consolas" pitchFamily="49" charset="0"/>
                <a:cs typeface="Consolas" pitchFamily="49" charset="0"/>
              </a:rPr>
              <a:t>main</a:t>
            </a:r>
            <a:r>
              <a:rPr lang="en-US" sz="2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a:t>
            </a:r>
          </a:p>
        </p:txBody>
      </p:sp>
      <p:sp>
        <p:nvSpPr>
          <p:cNvPr id="11" name="Rectangle 10"/>
          <p:cNvSpPr/>
          <p:nvPr/>
        </p:nvSpPr>
        <p:spPr>
          <a:xfrm>
            <a:off x="6033363" y="5210145"/>
            <a:ext cx="862737" cy="400110"/>
          </a:xfrm>
          <a:prstGeom prst="rect">
            <a:avLst/>
          </a:prstGeom>
        </p:spPr>
        <p:txBody>
          <a:bodyPr wrap="none">
            <a:spAutoFit/>
          </a:bodyPr>
          <a:lstStyle/>
          <a:p>
            <a:r>
              <a:rPr lang="en-US" sz="2000" dirty="0">
                <a:solidFill>
                  <a:schemeClr val="accent1"/>
                </a:solidFill>
                <a:latin typeface="Source Sans Pro" panose="020B0503030403020204"/>
              </a:rPr>
              <a:t>  </a:t>
            </a:r>
            <a:r>
              <a:rPr lang="en-US" sz="2000" dirty="0" err="1">
                <a:solidFill>
                  <a:schemeClr val="accent1"/>
                </a:solidFill>
                <a:latin typeface="Source Sans Pro" panose="020B0503030403020204"/>
              </a:rPr>
              <a:t>gp</a:t>
            </a:r>
            <a:r>
              <a:rPr lang="en-US" sz="2000" dirty="0">
                <a:solidFill>
                  <a:schemeClr val="accent1"/>
                </a:solidFill>
                <a:latin typeface="Source Sans Pro" panose="020B0503030403020204"/>
                <a:sym typeface="Wingdings"/>
              </a:rPr>
              <a:t></a:t>
            </a:r>
            <a:endParaRPr lang="en-US" sz="2000" dirty="0">
              <a:solidFill>
                <a:schemeClr val="accent1"/>
              </a:solidFill>
              <a:latin typeface="Source Sans Pro" panose="020B0503030403020204"/>
            </a:endParaRPr>
          </a:p>
        </p:txBody>
      </p:sp>
      <p:sp>
        <p:nvSpPr>
          <p:cNvPr id="12" name="Rectangle 4"/>
          <p:cNvSpPr>
            <a:spLocks noChangeArrowheads="1"/>
          </p:cNvSpPr>
          <p:nvPr/>
        </p:nvSpPr>
        <p:spPr bwMode="auto">
          <a:xfrm>
            <a:off x="6775862" y="5218073"/>
            <a:ext cx="2133600" cy="344527"/>
          </a:xfrm>
          <a:prstGeom prst="rect">
            <a:avLst/>
          </a:prstGeom>
          <a:noFill/>
          <a:ln w="9525">
            <a:solidFill>
              <a:schemeClr val="tx2"/>
            </a:solidFill>
            <a:miter lim="800000"/>
            <a:headEnd/>
            <a:tailEnd/>
          </a:ln>
          <a:effectLst/>
        </p:spPr>
        <p:txBody>
          <a:bodyPr wrap="none" anchor="ctr"/>
          <a:lstStyle/>
          <a:p>
            <a:pPr algn="ctr"/>
            <a:r>
              <a:rPr lang="en-US" sz="2400" dirty="0">
                <a:solidFill>
                  <a:schemeClr val="tx2"/>
                </a:solidFill>
                <a:latin typeface="Source Sans Pro" panose="020B0503030403020204"/>
              </a:rPr>
              <a:t>4</a:t>
            </a:r>
          </a:p>
        </p:txBody>
      </p:sp>
      <p:sp>
        <p:nvSpPr>
          <p:cNvPr id="13" name="Rectangle 12"/>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14"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5"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000" b="1" dirty="0">
                <a:solidFill>
                  <a:schemeClr val="bg1"/>
                </a:solidFill>
                <a:latin typeface="Source Sans Pro" panose="020B0503030403020204"/>
              </a:rPr>
              <a:t>stack</a:t>
            </a:r>
          </a:p>
        </p:txBody>
      </p:sp>
      <p:sp>
        <p:nvSpPr>
          <p:cNvPr id="16"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17" name="Rectangle 16"/>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18"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9"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20" name="Straight Arrow Connector 19"/>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1447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64</a:t>
            </a:fld>
            <a:endParaRPr lang="en-US"/>
          </a:p>
        </p:txBody>
      </p:sp>
      <p:sp>
        <p:nvSpPr>
          <p:cNvPr id="5" name="Rectangle 4"/>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n = 100;</a:t>
            </a:r>
          </a:p>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main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argc</a:t>
            </a:r>
            <a:r>
              <a:rPr lang="en-US" sz="2200" dirty="0">
                <a:solidFill>
                  <a:schemeClr val="tx2"/>
                </a:solidFill>
                <a:latin typeface="Consolas" charset="0"/>
                <a:ea typeface="Consolas" charset="0"/>
                <a:cs typeface="Consolas" charset="0"/>
              </a:rPr>
              <a:t>, char* </a:t>
            </a:r>
            <a:r>
              <a:rPr lang="en-US" sz="2200" dirty="0" err="1">
                <a:solidFill>
                  <a:schemeClr val="tx2"/>
                </a:solidFill>
                <a:latin typeface="Consolas" charset="0"/>
                <a:ea typeface="Consolas" charset="0"/>
                <a:cs typeface="Consolas" charset="0"/>
              </a:rPr>
              <a:t>argv</a:t>
            </a:r>
            <a:r>
              <a:rPr lang="en-US" sz="2200" dirty="0">
                <a:solidFill>
                  <a:schemeClr val="tx2"/>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i, m = n, sum = 0;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 = </a:t>
            </a:r>
            <a:r>
              <a:rPr lang="en-US" sz="2200" dirty="0" err="1">
                <a:solidFill>
                  <a:schemeClr val="tx2"/>
                </a:solidFill>
                <a:latin typeface="Consolas" charset="0"/>
                <a:ea typeface="Consolas" charset="0"/>
                <a:cs typeface="Consolas" charset="0"/>
              </a:rPr>
              <a:t>malloc</a:t>
            </a:r>
            <a:r>
              <a:rPr lang="en-US" sz="2200" dirty="0">
                <a:solidFill>
                  <a:schemeClr val="tx2"/>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printf</a:t>
            </a:r>
            <a:r>
              <a:rPr lang="en-US" sz="2200" dirty="0">
                <a:solidFill>
                  <a:schemeClr val="tx2"/>
                </a:solidFill>
                <a:latin typeface="Consolas" charset="0"/>
                <a:ea typeface="Consolas" charset="0"/>
                <a:cs typeface="Consolas" charset="0"/>
              </a:rPr>
              <a:t> ("Sum 1 to %d is %d\n", n, sum);</a:t>
            </a:r>
          </a:p>
          <a:p>
            <a:pPr marL="342900" lvl="0" indent="-342900">
              <a:spcBef>
                <a:spcPct val="20000"/>
              </a:spcBef>
              <a:buSzPct val="80000"/>
            </a:pPr>
            <a:r>
              <a:rPr lang="en-US" sz="2200" dirty="0">
                <a:solidFill>
                  <a:schemeClr val="tx2"/>
                </a:solidFill>
                <a:latin typeface="Consolas" charset="0"/>
                <a:ea typeface="Consolas" charset="0"/>
                <a:cs typeface="Consolas" charset="0"/>
              </a:rPr>
              <a:t>}</a:t>
            </a:r>
          </a:p>
        </p:txBody>
      </p:sp>
      <p:sp>
        <p:nvSpPr>
          <p:cNvPr id="6" name="Rectangle 5"/>
          <p:cNvSpPr/>
          <p:nvPr/>
        </p:nvSpPr>
        <p:spPr>
          <a:xfrm>
            <a:off x="0" y="554338"/>
            <a:ext cx="9571512" cy="2772297"/>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a:solidFill>
                  <a:schemeClr val="accent1"/>
                </a:solidFill>
                <a:latin typeface="Source Sans Pro" panose="020B0503030403020204"/>
                <a:cs typeface="Arial" pitchFamily="34" charset="0"/>
              </a:rPr>
              <a:t>Variables                Visibility	Lifetime	Location</a:t>
            </a:r>
          </a:p>
          <a:p>
            <a:pPr marL="342900" lvl="0" indent="-342900">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Dynamic</a:t>
            </a:r>
          </a:p>
        </p:txBody>
      </p:sp>
      <p:grpSp>
        <p:nvGrpSpPr>
          <p:cNvPr id="7" name="Group 6"/>
          <p:cNvGrpSpPr/>
          <p:nvPr/>
        </p:nvGrpSpPr>
        <p:grpSpPr>
          <a:xfrm>
            <a:off x="0" y="670143"/>
            <a:ext cx="8534400" cy="2987457"/>
            <a:chOff x="304800" y="762000"/>
            <a:chExt cx="8534400" cy="2987457"/>
          </a:xfrm>
        </p:grpSpPr>
        <p:cxnSp>
          <p:nvCxnSpPr>
            <p:cNvPr id="8" name="Straight Connector 7"/>
            <p:cNvCxnSpPr/>
            <p:nvPr/>
          </p:nvCxnSpPr>
          <p:spPr>
            <a:xfrm>
              <a:off x="5105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 y="2057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 y="2819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800" y="12192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3581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715001"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tx2"/>
                </a:solidFill>
                <a:latin typeface="Source Sans Pro" panose="020B0503030403020204"/>
                <a:ea typeface="Consolas" charset="0"/>
                <a:cs typeface="Consolas" charset="0"/>
              </a:rPr>
              <a:t>i</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
        <p:nvSpPr>
          <p:cNvPr id="17" name="Rectangle 16"/>
          <p:cNvSpPr/>
          <p:nvPr/>
        </p:nvSpPr>
        <p:spPr>
          <a:xfrm>
            <a:off x="5715000"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tx2"/>
                </a:solidFill>
                <a:latin typeface="Source Sans Pro" panose="020B0503030403020204"/>
                <a:ea typeface="Consolas" charset="0"/>
                <a:cs typeface="Consolas" charset="0"/>
              </a:rPr>
              <a:t>n</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
        <p:nvSpPr>
          <p:cNvPr id="18" name="Rectangle 17"/>
          <p:cNvSpPr/>
          <p:nvPr/>
        </p:nvSpPr>
        <p:spPr>
          <a:xfrm>
            <a:off x="5726624"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accent6"/>
                </a:solidFill>
                <a:latin typeface="Consolas" panose="020B0609020204030204" pitchFamily="49" charset="0"/>
                <a:ea typeface="Consolas" charset="0"/>
                <a:cs typeface="Consolas" charset="0"/>
              </a:rPr>
              <a:t>main</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Tree>
    <p:extLst>
      <p:ext uri="{BB962C8B-B14F-4D97-AF65-F5344CB8AC3E}">
        <p14:creationId xmlns:p14="http://schemas.microsoft.com/office/powerpoint/2010/main" val="219831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65</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7"/>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8"/>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9"/>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0"/>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1"/>
            </p:custDataLst>
          </p:nvPr>
        </p:nvSpPr>
        <p:spPr>
          <a:xfrm>
            <a:off x="708560" y="51054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2"/>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27" name="TextBox 26"/>
          <p:cNvSpPr txBox="1"/>
          <p:nvPr/>
        </p:nvSpPr>
        <p:spPr>
          <a:xfrm>
            <a:off x="6910286" y="3729335"/>
            <a:ext cx="2069797" cy="430887"/>
          </a:xfrm>
          <a:prstGeom prst="rect">
            <a:avLst/>
          </a:prstGeom>
          <a:noFill/>
          <a:ln>
            <a:noFill/>
          </a:ln>
        </p:spPr>
        <p:txBody>
          <a:bodyPr wrap="none" rtlCol="0">
            <a:spAutoFit/>
          </a:bodyPr>
          <a:lstStyle/>
          <a:p>
            <a:r>
              <a:rPr lang="en-US" sz="2200" dirty="0">
                <a:solidFill>
                  <a:schemeClr val="accent1"/>
                </a:solidFill>
                <a:latin typeface="Source Sans Pro" panose="020B0503030403020204"/>
              </a:rPr>
              <a:t>“Data Memory”</a:t>
            </a:r>
          </a:p>
        </p:txBody>
      </p:sp>
      <p:sp>
        <p:nvSpPr>
          <p:cNvPr id="28" name="TextBox 27"/>
          <p:cNvSpPr txBox="1"/>
          <p:nvPr/>
        </p:nvSpPr>
        <p:spPr>
          <a:xfrm>
            <a:off x="6586890" y="5793488"/>
            <a:ext cx="2557110" cy="430887"/>
          </a:xfrm>
          <a:prstGeom prst="rect">
            <a:avLst/>
          </a:prstGeom>
          <a:noFill/>
          <a:ln>
            <a:noFill/>
          </a:ln>
        </p:spPr>
        <p:txBody>
          <a:bodyPr wrap="none" rtlCol="0">
            <a:spAutoFit/>
          </a:bodyPr>
          <a:lstStyle/>
          <a:p>
            <a:r>
              <a:rPr lang="en-US" sz="2200" dirty="0">
                <a:solidFill>
                  <a:schemeClr val="accent1"/>
                </a:solidFill>
                <a:latin typeface="Source Sans Pro" panose="020B0503030403020204"/>
              </a:rPr>
              <a:t>“Program Memory”</a:t>
            </a:r>
          </a:p>
        </p:txBody>
      </p:sp>
      <p:cxnSp>
        <p:nvCxnSpPr>
          <p:cNvPr id="29" name="Straight Arrow Connector 28"/>
          <p:cNvCxnSpPr/>
          <p:nvPr/>
        </p:nvCxnSpPr>
        <p:spPr>
          <a:xfrm flipH="1">
            <a:off x="6324599" y="6019800"/>
            <a:ext cx="3657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6400800" y="2275820"/>
            <a:ext cx="509486" cy="3286780"/>
          </a:xfrm>
          <a:prstGeom prst="rightBrace">
            <a:avLst>
              <a:gd name="adj1" fmla="val 8333"/>
              <a:gd name="adj2" fmla="val 50426"/>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ource Sans Pro" panose="020B0503030403020204"/>
            </a:endParaRPr>
          </a:p>
        </p:txBody>
      </p:sp>
    </p:spTree>
    <p:extLst>
      <p:ext uri="{BB962C8B-B14F-4D97-AF65-F5344CB8AC3E}">
        <p14:creationId xmlns:p14="http://schemas.microsoft.com/office/powerpoint/2010/main" val="28477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66</a:t>
            </a:fld>
            <a:endParaRPr lang="en-US"/>
          </a:p>
        </p:txBody>
      </p:sp>
      <p:sp>
        <p:nvSpPr>
          <p:cNvPr id="5" name="Rectangle 4"/>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n = 100;</a:t>
            </a:r>
          </a:p>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main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argc</a:t>
            </a:r>
            <a:r>
              <a:rPr lang="en-US" sz="2200" dirty="0">
                <a:solidFill>
                  <a:schemeClr val="tx2"/>
                </a:solidFill>
                <a:latin typeface="Consolas" charset="0"/>
                <a:ea typeface="Consolas" charset="0"/>
                <a:cs typeface="Consolas" charset="0"/>
              </a:rPr>
              <a:t>, char* </a:t>
            </a:r>
            <a:r>
              <a:rPr lang="en-US" sz="2200" dirty="0" err="1">
                <a:solidFill>
                  <a:schemeClr val="tx2"/>
                </a:solidFill>
                <a:latin typeface="Consolas" charset="0"/>
                <a:ea typeface="Consolas" charset="0"/>
                <a:cs typeface="Consolas" charset="0"/>
              </a:rPr>
              <a:t>argv</a:t>
            </a:r>
            <a:r>
              <a:rPr lang="en-US" sz="2200" dirty="0">
                <a:solidFill>
                  <a:schemeClr val="tx2"/>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i, m = n, sum = 0;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 = </a:t>
            </a:r>
            <a:r>
              <a:rPr lang="en-US" sz="2200" dirty="0" err="1">
                <a:solidFill>
                  <a:schemeClr val="tx2"/>
                </a:solidFill>
                <a:latin typeface="Consolas" charset="0"/>
                <a:ea typeface="Consolas" charset="0"/>
                <a:cs typeface="Consolas" charset="0"/>
              </a:rPr>
              <a:t>malloc</a:t>
            </a:r>
            <a:r>
              <a:rPr lang="en-US" sz="2200" dirty="0">
                <a:solidFill>
                  <a:schemeClr val="tx2"/>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printf</a:t>
            </a:r>
            <a:r>
              <a:rPr lang="en-US" sz="2200" dirty="0">
                <a:solidFill>
                  <a:schemeClr val="tx2"/>
                </a:solidFill>
                <a:latin typeface="Consolas" charset="0"/>
                <a:ea typeface="Consolas" charset="0"/>
                <a:cs typeface="Consolas" charset="0"/>
              </a:rPr>
              <a:t> ("Sum 1 to %d is %d\n", n, sum);</a:t>
            </a:r>
          </a:p>
          <a:p>
            <a:pPr marL="342900" lvl="0" indent="-342900">
              <a:spcBef>
                <a:spcPct val="20000"/>
              </a:spcBef>
              <a:buSzPct val="80000"/>
            </a:pPr>
            <a:r>
              <a:rPr lang="en-US" sz="2200" dirty="0">
                <a:solidFill>
                  <a:schemeClr val="tx2"/>
                </a:solidFill>
                <a:latin typeface="Consolas" charset="0"/>
                <a:ea typeface="Consolas" charset="0"/>
                <a:cs typeface="Consolas" charset="0"/>
              </a:rPr>
              <a:t>}</a:t>
            </a:r>
          </a:p>
        </p:txBody>
      </p:sp>
      <p:sp>
        <p:nvSpPr>
          <p:cNvPr id="6" name="Rectangle 5"/>
          <p:cNvSpPr/>
          <p:nvPr/>
        </p:nvSpPr>
        <p:spPr>
          <a:xfrm>
            <a:off x="228600" y="554338"/>
            <a:ext cx="8610600" cy="3096232"/>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a:solidFill>
                  <a:schemeClr val="accent1"/>
                </a:solidFill>
                <a:latin typeface="Source Sans Pro" panose="020B0503030403020204"/>
                <a:cs typeface="Arial" pitchFamily="34" charset="0"/>
              </a:rPr>
              <a:t>Variables                 Visibility	Lifetime	Location</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Dynamic</a:t>
            </a:r>
          </a:p>
        </p:txBody>
      </p:sp>
      <p:grpSp>
        <p:nvGrpSpPr>
          <p:cNvPr id="7" name="Group 6"/>
          <p:cNvGrpSpPr/>
          <p:nvPr/>
        </p:nvGrpSpPr>
        <p:grpSpPr>
          <a:xfrm>
            <a:off x="381000" y="751634"/>
            <a:ext cx="8534400" cy="2987457"/>
            <a:chOff x="304800" y="762000"/>
            <a:chExt cx="8534400" cy="2987457"/>
          </a:xfrm>
        </p:grpSpPr>
        <p:cxnSp>
          <p:nvCxnSpPr>
            <p:cNvPr id="8" name="Straight Connector 7"/>
            <p:cNvCxnSpPr/>
            <p:nvPr/>
          </p:nvCxnSpPr>
          <p:spPr>
            <a:xfrm>
              <a:off x="5105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 y="2057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 y="2819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800" y="12192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3581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252201" y="1671935"/>
            <a:ext cx="1789914" cy="461665"/>
          </a:xfrm>
          <a:prstGeom prst="rect">
            <a:avLst/>
          </a:prstGeom>
          <a:noFill/>
        </p:spPr>
        <p:txBody>
          <a:bodyPr wrap="none" rtlCol="0">
            <a:spAutoFit/>
          </a:bodyPr>
          <a:lstStyle/>
          <a:p>
            <a:r>
              <a:rPr lang="en-US" sz="2400" dirty="0">
                <a:solidFill>
                  <a:schemeClr val="accent1"/>
                </a:solidFill>
                <a:latin typeface="Source Sans Pro" panose="020B0503030403020204"/>
              </a:rPr>
              <a:t>i, m</a:t>
            </a:r>
            <a:r>
              <a:rPr lang="en-US" sz="2400">
                <a:solidFill>
                  <a:schemeClr val="accent1"/>
                </a:solidFill>
                <a:latin typeface="Source Sans Pro" panose="020B0503030403020204"/>
              </a:rPr>
              <a:t>, sum, A</a:t>
            </a:r>
            <a:endParaRPr lang="en-US" sz="2400" dirty="0">
              <a:solidFill>
                <a:schemeClr val="accent1"/>
              </a:solidFill>
              <a:latin typeface="Source Sans Pro" panose="020B0503030403020204"/>
            </a:endParaRPr>
          </a:p>
        </p:txBody>
      </p:sp>
      <p:sp>
        <p:nvSpPr>
          <p:cNvPr id="20" name="TextBox 19"/>
          <p:cNvSpPr txBox="1"/>
          <p:nvPr/>
        </p:nvSpPr>
        <p:spPr>
          <a:xfrm>
            <a:off x="2053270" y="2218452"/>
            <a:ext cx="867545" cy="461665"/>
          </a:xfrm>
          <a:prstGeom prst="rect">
            <a:avLst/>
          </a:prstGeom>
          <a:noFill/>
        </p:spPr>
        <p:txBody>
          <a:bodyPr wrap="none" rtlCol="0">
            <a:spAutoFit/>
          </a:bodyPr>
          <a:lstStyle/>
          <a:p>
            <a:r>
              <a:rPr lang="en-US" sz="2400" dirty="0">
                <a:solidFill>
                  <a:schemeClr val="accent1"/>
                </a:solidFill>
                <a:latin typeface="Source Sans Pro" panose="020B0503030403020204"/>
              </a:rPr>
              <a:t>n, </a:t>
            </a:r>
            <a:r>
              <a:rPr lang="en-US" sz="2400" dirty="0" err="1">
                <a:solidFill>
                  <a:schemeClr val="accent1"/>
                </a:solidFill>
                <a:latin typeface="Source Sans Pro" panose="020B0503030403020204"/>
              </a:rPr>
              <a:t>str</a:t>
            </a:r>
            <a:endParaRPr lang="en-US" sz="2400" dirty="0">
              <a:solidFill>
                <a:schemeClr val="accent1"/>
              </a:solidFill>
              <a:latin typeface="Source Sans Pro" panose="020B0503030403020204"/>
            </a:endParaRPr>
          </a:p>
        </p:txBody>
      </p:sp>
      <p:sp>
        <p:nvSpPr>
          <p:cNvPr id="21" name="TextBox 20"/>
          <p:cNvSpPr txBox="1"/>
          <p:nvPr/>
        </p:nvSpPr>
        <p:spPr>
          <a:xfrm>
            <a:off x="3124200" y="1381985"/>
            <a:ext cx="1896673" cy="461665"/>
          </a:xfrm>
          <a:prstGeom prst="rect">
            <a:avLst/>
          </a:prstGeom>
          <a:noFill/>
        </p:spPr>
        <p:txBody>
          <a:bodyPr wrap="none" rtlCol="0">
            <a:spAutoFit/>
          </a:bodyPr>
          <a:lstStyle/>
          <a:p>
            <a:r>
              <a:rPr lang="en-US" sz="2400" dirty="0">
                <a:solidFill>
                  <a:schemeClr val="accent1"/>
                </a:solidFill>
                <a:latin typeface="Source Sans Pro" panose="020B0503030403020204"/>
              </a:rPr>
              <a:t>w/in function</a:t>
            </a:r>
          </a:p>
        </p:txBody>
      </p:sp>
      <p:sp>
        <p:nvSpPr>
          <p:cNvPr id="22" name="TextBox 21"/>
          <p:cNvSpPr txBox="1"/>
          <p:nvPr/>
        </p:nvSpPr>
        <p:spPr>
          <a:xfrm>
            <a:off x="5255741" y="1229585"/>
            <a:ext cx="1572867"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function </a:t>
            </a:r>
          </a:p>
          <a:p>
            <a:pPr algn="ctr"/>
            <a:r>
              <a:rPr lang="en-US" sz="2400" dirty="0">
                <a:solidFill>
                  <a:schemeClr val="accent1"/>
                </a:solidFill>
                <a:latin typeface="Source Sans Pro" panose="020B0503030403020204"/>
              </a:rPr>
              <a:t>invocation</a:t>
            </a:r>
          </a:p>
        </p:txBody>
      </p:sp>
      <p:sp>
        <p:nvSpPr>
          <p:cNvPr id="23" name="TextBox 22"/>
          <p:cNvSpPr txBox="1"/>
          <p:nvPr/>
        </p:nvSpPr>
        <p:spPr>
          <a:xfrm>
            <a:off x="7283749" y="1458185"/>
            <a:ext cx="902811" cy="461665"/>
          </a:xfrm>
          <a:prstGeom prst="rect">
            <a:avLst/>
          </a:prstGeom>
          <a:noFill/>
        </p:spPr>
        <p:txBody>
          <a:bodyPr wrap="none" rtlCol="0">
            <a:spAutoFit/>
          </a:bodyPr>
          <a:lstStyle/>
          <a:p>
            <a:r>
              <a:rPr lang="en-US" sz="2400" dirty="0">
                <a:solidFill>
                  <a:schemeClr val="accent1"/>
                </a:solidFill>
                <a:latin typeface="Source Sans Pro" panose="020B0503030403020204"/>
              </a:rPr>
              <a:t>stack</a:t>
            </a:r>
          </a:p>
        </p:txBody>
      </p:sp>
      <p:sp>
        <p:nvSpPr>
          <p:cNvPr id="24" name="TextBox 23"/>
          <p:cNvSpPr txBox="1"/>
          <p:nvPr/>
        </p:nvSpPr>
        <p:spPr>
          <a:xfrm>
            <a:off x="3048000" y="2229967"/>
            <a:ext cx="2223686" cy="461665"/>
          </a:xfrm>
          <a:prstGeom prst="rect">
            <a:avLst/>
          </a:prstGeom>
          <a:noFill/>
        </p:spPr>
        <p:txBody>
          <a:bodyPr wrap="none" rtlCol="0">
            <a:spAutoFit/>
          </a:bodyPr>
          <a:lstStyle/>
          <a:p>
            <a:r>
              <a:rPr lang="en-US" sz="2400" dirty="0">
                <a:solidFill>
                  <a:schemeClr val="accent1"/>
                </a:solidFill>
                <a:latin typeface="Source Sans Pro" panose="020B0503030403020204"/>
              </a:rPr>
              <a:t>whole program</a:t>
            </a:r>
          </a:p>
        </p:txBody>
      </p:sp>
      <p:sp>
        <p:nvSpPr>
          <p:cNvPr id="25" name="TextBox 24"/>
          <p:cNvSpPr txBox="1"/>
          <p:nvPr/>
        </p:nvSpPr>
        <p:spPr>
          <a:xfrm>
            <a:off x="5329062" y="2064603"/>
            <a:ext cx="1503938" cy="830997"/>
          </a:xfrm>
          <a:prstGeom prst="rect">
            <a:avLst/>
          </a:prstGeom>
          <a:noFill/>
        </p:spPr>
        <p:txBody>
          <a:bodyPr wrap="none" rtlCol="0">
            <a:spAutoFit/>
          </a:bodyPr>
          <a:lstStyle/>
          <a:p>
            <a:pPr algn="ctr"/>
            <a:r>
              <a:rPr lang="en-US" sz="2400">
                <a:solidFill>
                  <a:schemeClr val="accent1"/>
                </a:solidFill>
                <a:latin typeface="Source Sans Pro" panose="020B0503030403020204"/>
              </a:rPr>
              <a:t>program </a:t>
            </a:r>
            <a:endParaRPr lang="en-US" sz="2400" dirty="0">
              <a:solidFill>
                <a:schemeClr val="accent1"/>
              </a:solidFill>
              <a:latin typeface="Source Sans Pro" panose="020B0503030403020204"/>
            </a:endParaRPr>
          </a:p>
          <a:p>
            <a:pPr algn="ctr"/>
            <a:r>
              <a:rPr lang="en-US" sz="2400" dirty="0">
                <a:solidFill>
                  <a:schemeClr val="accent1"/>
                </a:solidFill>
                <a:latin typeface="Source Sans Pro" panose="020B0503030403020204"/>
              </a:rPr>
              <a:t>execution</a:t>
            </a:r>
          </a:p>
        </p:txBody>
      </p:sp>
      <p:sp>
        <p:nvSpPr>
          <p:cNvPr id="26" name="TextBox 25"/>
          <p:cNvSpPr txBox="1"/>
          <p:nvPr/>
        </p:nvSpPr>
        <p:spPr>
          <a:xfrm>
            <a:off x="7283749" y="2379788"/>
            <a:ext cx="869149" cy="461665"/>
          </a:xfrm>
          <a:prstGeom prst="rect">
            <a:avLst/>
          </a:prstGeom>
          <a:noFill/>
        </p:spPr>
        <p:txBody>
          <a:bodyPr wrap="none" rtlCol="0">
            <a:spAutoFit/>
          </a:bodyPr>
          <a:lstStyle/>
          <a:p>
            <a:r>
              <a:rPr lang="en-US" sz="2400" dirty="0">
                <a:solidFill>
                  <a:schemeClr val="accent1"/>
                </a:solidFill>
                <a:latin typeface="Source Sans Pro" panose="020B0503030403020204"/>
              </a:rPr>
              <a:t>.data</a:t>
            </a:r>
          </a:p>
        </p:txBody>
      </p:sp>
      <p:sp>
        <p:nvSpPr>
          <p:cNvPr id="27" name="TextBox 26"/>
          <p:cNvSpPr txBox="1"/>
          <p:nvPr/>
        </p:nvSpPr>
        <p:spPr>
          <a:xfrm>
            <a:off x="5151143" y="2819400"/>
            <a:ext cx="1640193"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b/w </a:t>
            </a:r>
            <a:r>
              <a:rPr lang="en-US" sz="2400" dirty="0" err="1">
                <a:solidFill>
                  <a:schemeClr val="accent1"/>
                </a:solidFill>
                <a:latin typeface="Source Sans Pro" panose="020B0503030403020204"/>
              </a:rPr>
              <a:t>malloc</a:t>
            </a:r>
            <a:endParaRPr lang="en-US" sz="2400" dirty="0">
              <a:solidFill>
                <a:schemeClr val="accent1"/>
              </a:solidFill>
              <a:latin typeface="Source Sans Pro" panose="020B0503030403020204"/>
            </a:endParaRPr>
          </a:p>
          <a:p>
            <a:pPr algn="ctr"/>
            <a:r>
              <a:rPr lang="en-US" sz="2400" dirty="0">
                <a:solidFill>
                  <a:schemeClr val="accent1"/>
                </a:solidFill>
                <a:latin typeface="Source Sans Pro" panose="020B0503030403020204"/>
              </a:rPr>
              <a:t>and free</a:t>
            </a:r>
          </a:p>
        </p:txBody>
      </p:sp>
      <p:sp>
        <p:nvSpPr>
          <p:cNvPr id="28" name="TextBox 27"/>
          <p:cNvSpPr txBox="1"/>
          <p:nvPr/>
        </p:nvSpPr>
        <p:spPr>
          <a:xfrm>
            <a:off x="7283749" y="3119735"/>
            <a:ext cx="870751" cy="461665"/>
          </a:xfrm>
          <a:prstGeom prst="rect">
            <a:avLst/>
          </a:prstGeom>
          <a:noFill/>
        </p:spPr>
        <p:txBody>
          <a:bodyPr wrap="none" rtlCol="0">
            <a:spAutoFit/>
          </a:bodyPr>
          <a:lstStyle/>
          <a:p>
            <a:r>
              <a:rPr lang="en-US" sz="2400" dirty="0">
                <a:solidFill>
                  <a:schemeClr val="accent1"/>
                </a:solidFill>
                <a:latin typeface="Source Sans Pro" panose="020B0503030403020204"/>
              </a:rPr>
              <a:t>heap</a:t>
            </a:r>
          </a:p>
        </p:txBody>
      </p:sp>
      <p:sp>
        <p:nvSpPr>
          <p:cNvPr id="29" name="TextBox 28"/>
          <p:cNvSpPr txBox="1"/>
          <p:nvPr/>
        </p:nvSpPr>
        <p:spPr>
          <a:xfrm>
            <a:off x="2978792" y="2783302"/>
            <a:ext cx="2220480"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Anywhere that</a:t>
            </a:r>
          </a:p>
          <a:p>
            <a:pPr algn="ctr"/>
            <a:r>
              <a:rPr lang="en-US" sz="2400" dirty="0">
                <a:solidFill>
                  <a:schemeClr val="accent1"/>
                </a:solidFill>
                <a:latin typeface="Source Sans Pro" panose="020B0503030403020204"/>
              </a:rPr>
              <a:t>   has a pointer</a:t>
            </a:r>
          </a:p>
        </p:txBody>
      </p:sp>
      <p:sp>
        <p:nvSpPr>
          <p:cNvPr id="30" name="TextBox 29"/>
          <p:cNvSpPr txBox="1"/>
          <p:nvPr/>
        </p:nvSpPr>
        <p:spPr>
          <a:xfrm>
            <a:off x="2302912" y="3135086"/>
            <a:ext cx="516488" cy="461665"/>
          </a:xfrm>
          <a:prstGeom prst="rect">
            <a:avLst/>
          </a:prstGeom>
          <a:noFill/>
        </p:spPr>
        <p:txBody>
          <a:bodyPr wrap="none" rtlCol="0">
            <a:spAutoFit/>
          </a:bodyPr>
          <a:lstStyle/>
          <a:p>
            <a:r>
              <a:rPr lang="en-US" sz="2400" dirty="0">
                <a:solidFill>
                  <a:schemeClr val="accent1"/>
                </a:solidFill>
                <a:latin typeface="Source Sans Pro" panose="020B0503030403020204"/>
              </a:rPr>
              <a:t>*A</a:t>
            </a:r>
          </a:p>
        </p:txBody>
      </p:sp>
    </p:spTree>
    <p:extLst>
      <p:ext uri="{BB962C8B-B14F-4D97-AF65-F5344CB8AC3E}">
        <p14:creationId xmlns:p14="http://schemas.microsoft.com/office/powerpoint/2010/main" val="10791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67</a:t>
            </a:fld>
            <a:endParaRPr lang="en-US"/>
          </a:p>
        </p:txBody>
      </p:sp>
      <p:sp>
        <p:nvSpPr>
          <p:cNvPr id="5" name="Title 1"/>
          <p:cNvSpPr>
            <a:spLocks noGrp="1"/>
          </p:cNvSpPr>
          <p:nvPr>
            <p:ph type="title"/>
            <p:custDataLst>
              <p:tags r:id="rId1"/>
            </p:custDataLst>
          </p:nvPr>
        </p:nvSpPr>
        <p:spPr>
          <a:xfrm>
            <a:off x="228600" y="304800"/>
            <a:ext cx="8686800" cy="533400"/>
          </a:xfrm>
        </p:spPr>
        <p:txBody>
          <a:bodyPr>
            <a:normAutofit fontScale="90000"/>
          </a:bodyPr>
          <a:lstStyle/>
          <a:p>
            <a:r>
              <a:rPr lang="en-US" dirty="0"/>
              <a:t>Global and Locals</a:t>
            </a:r>
          </a:p>
        </p:txBody>
      </p:sp>
      <p:sp>
        <p:nvSpPr>
          <p:cNvPr id="6" name="Content Placeholder 2"/>
          <p:cNvSpPr>
            <a:spLocks noGrp="1"/>
          </p:cNvSpPr>
          <p:nvPr>
            <p:ph idx="1"/>
            <p:custDataLst>
              <p:tags r:id="rId2"/>
            </p:custDataLst>
          </p:nvPr>
        </p:nvSpPr>
        <p:spPr>
          <a:xfrm>
            <a:off x="228600" y="838200"/>
            <a:ext cx="8915400" cy="5638800"/>
          </a:xfrm>
        </p:spPr>
        <p:txBody>
          <a:bodyPr>
            <a:normAutofit/>
          </a:bodyPr>
          <a:lstStyle/>
          <a:p>
            <a:pPr marL="0" indent="0">
              <a:buNone/>
            </a:pPr>
            <a:r>
              <a:rPr lang="en-US" sz="3200" dirty="0"/>
              <a:t>How does a function load global data?</a:t>
            </a:r>
          </a:p>
          <a:p>
            <a:pPr lvl="1"/>
            <a:r>
              <a:rPr lang="en-US" sz="2800" dirty="0"/>
              <a:t>global variables are just above 0x10000000 </a:t>
            </a:r>
          </a:p>
          <a:p>
            <a:endParaRPr lang="en-US" sz="3200" dirty="0"/>
          </a:p>
          <a:p>
            <a:endParaRPr lang="en-US" sz="3200" dirty="0"/>
          </a:p>
          <a:p>
            <a:pPr marL="0" indent="0">
              <a:buNone/>
            </a:pPr>
            <a:r>
              <a:rPr lang="en-US" sz="3200" dirty="0"/>
              <a:t>Convention: </a:t>
            </a:r>
            <a:r>
              <a:rPr lang="en-US" sz="3200" i="1" dirty="0">
                <a:solidFill>
                  <a:schemeClr val="accent1"/>
                </a:solidFill>
              </a:rPr>
              <a:t>global pointer</a:t>
            </a:r>
          </a:p>
          <a:p>
            <a:pPr lvl="1"/>
            <a:r>
              <a:rPr lang="en-US" sz="2800" dirty="0">
                <a:solidFill>
                  <a:schemeClr val="accent1"/>
                </a:solidFill>
              </a:rPr>
              <a:t>x3</a:t>
            </a:r>
            <a:r>
              <a:rPr lang="en-US" sz="2800" dirty="0"/>
              <a:t> is </a:t>
            </a:r>
            <a:r>
              <a:rPr lang="en-US" sz="2800" dirty="0" err="1">
                <a:solidFill>
                  <a:schemeClr val="accent1"/>
                </a:solidFill>
              </a:rPr>
              <a:t>gp</a:t>
            </a:r>
            <a:r>
              <a:rPr lang="en-US" sz="2800" dirty="0">
                <a:solidFill>
                  <a:schemeClr val="accent1"/>
                </a:solidFill>
              </a:rPr>
              <a:t> </a:t>
            </a:r>
            <a:r>
              <a:rPr lang="en-US" sz="2800" dirty="0"/>
              <a:t>(pointer into </a:t>
            </a:r>
            <a:r>
              <a:rPr lang="en-US" sz="2800" i="1" dirty="0">
                <a:solidFill>
                  <a:schemeClr val="accent1"/>
                </a:solidFill>
              </a:rPr>
              <a:t>middle</a:t>
            </a:r>
            <a:r>
              <a:rPr lang="en-US" sz="2800" dirty="0"/>
              <a:t> of global data section)</a:t>
            </a:r>
            <a:br>
              <a:rPr lang="en-US" sz="2800" dirty="0"/>
            </a:br>
            <a:r>
              <a:rPr lang="en-US" sz="2800" dirty="0" err="1">
                <a:latin typeface="Consolas" panose="020B0609020204030204" pitchFamily="49" charset="0"/>
              </a:rPr>
              <a:t>gp</a:t>
            </a:r>
            <a:r>
              <a:rPr lang="en-US" sz="2800" dirty="0">
                <a:latin typeface="Consolas" panose="020B0609020204030204" pitchFamily="49" charset="0"/>
              </a:rPr>
              <a:t> = 0x10000800</a:t>
            </a:r>
          </a:p>
          <a:p>
            <a:pPr lvl="1"/>
            <a:r>
              <a:rPr lang="en-US" sz="2800" dirty="0"/>
              <a:t>Access most global data using LW at </a:t>
            </a:r>
            <a:r>
              <a:rPr lang="en-US" sz="2800" dirty="0" err="1"/>
              <a:t>gp</a:t>
            </a:r>
            <a:r>
              <a:rPr lang="en-US" sz="2800" dirty="0"/>
              <a:t> +/- offset</a:t>
            </a:r>
            <a:br>
              <a:rPr lang="en-US" sz="2800" dirty="0"/>
            </a:br>
            <a:r>
              <a:rPr lang="en-US" sz="2800" dirty="0">
                <a:latin typeface="Consolas" panose="020B0609020204030204" pitchFamily="49" charset="0"/>
              </a:rPr>
              <a:t>LW t0, 0x800(</a:t>
            </a:r>
            <a:r>
              <a:rPr lang="en-US" sz="2800" dirty="0" err="1">
                <a:latin typeface="Consolas" panose="020B0609020204030204" pitchFamily="49" charset="0"/>
              </a:rPr>
              <a:t>gp</a:t>
            </a:r>
            <a:r>
              <a:rPr lang="en-US" sz="2800" dirty="0">
                <a:latin typeface="Consolas" panose="020B0609020204030204" pitchFamily="49" charset="0"/>
              </a:rPr>
              <a:t>) </a:t>
            </a:r>
            <a:br>
              <a:rPr lang="en-US" sz="2800" dirty="0">
                <a:latin typeface="Consolas" panose="020B0609020204030204" pitchFamily="49" charset="0"/>
              </a:rPr>
            </a:br>
            <a:r>
              <a:rPr lang="en-US" sz="2800" dirty="0">
                <a:latin typeface="Consolas" panose="020B0609020204030204" pitchFamily="49" charset="0"/>
              </a:rPr>
              <a:t>LW t1, 0x7FF(</a:t>
            </a:r>
            <a:r>
              <a:rPr lang="en-US" sz="2800" dirty="0" err="1">
                <a:latin typeface="Consolas" panose="020B0609020204030204" pitchFamily="49" charset="0"/>
              </a:rPr>
              <a:t>gp</a:t>
            </a:r>
            <a:r>
              <a:rPr lang="en-US" sz="2800" dirty="0">
                <a:latin typeface="Consolas" panose="020B0609020204030204" pitchFamily="49" charset="0"/>
              </a:rPr>
              <a:t>) </a:t>
            </a:r>
            <a:r>
              <a:rPr lang="en-US" sz="2800" dirty="0"/>
              <a:t>	</a:t>
            </a:r>
            <a:br>
              <a:rPr lang="en-US" sz="2800" dirty="0"/>
            </a:br>
            <a:endParaRPr lang="en-US" sz="2800" dirty="0">
              <a:solidFill>
                <a:schemeClr val="accent1"/>
              </a:solidFill>
            </a:endParaRPr>
          </a:p>
        </p:txBody>
      </p:sp>
    </p:spTree>
    <p:extLst>
      <p:ext uri="{BB962C8B-B14F-4D97-AF65-F5344CB8AC3E}">
        <p14:creationId xmlns:p14="http://schemas.microsoft.com/office/powerpoint/2010/main" val="19676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68</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a:solidFill>
                  <a:schemeClr val="tx2"/>
                </a:solidFill>
              </a:rPr>
              <a:t>Anatomy of an executing program</a:t>
            </a: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674420" y="5046802"/>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31" name="Oval 30"/>
          <p:cNvSpPr/>
          <p:nvPr/>
        </p:nvSpPr>
        <p:spPr>
          <a:xfrm>
            <a:off x="663040" y="5039380"/>
            <a:ext cx="2179120" cy="52322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32" name="TextBox 31"/>
          <p:cNvSpPr txBox="1"/>
          <p:nvPr/>
        </p:nvSpPr>
        <p:spPr>
          <a:xfrm>
            <a:off x="0" y="4582180"/>
            <a:ext cx="785793" cy="523220"/>
          </a:xfrm>
          <a:prstGeom prst="rect">
            <a:avLst/>
          </a:prstGeom>
          <a:noFill/>
          <a:ln>
            <a:noFill/>
          </a:ln>
        </p:spPr>
        <p:txBody>
          <a:bodyPr wrap="none" rtlCol="0">
            <a:spAutoFit/>
          </a:bodyPr>
          <a:lstStyle/>
          <a:p>
            <a:r>
              <a:rPr lang="en-US" sz="2800" dirty="0">
                <a:solidFill>
                  <a:schemeClr val="accent1"/>
                </a:solidFill>
                <a:latin typeface="Source Sans Pro" panose="020B0503030403020204"/>
              </a:rPr>
              <a:t>$</a:t>
            </a:r>
            <a:r>
              <a:rPr lang="en-US" sz="2800" dirty="0" err="1">
                <a:solidFill>
                  <a:schemeClr val="accent1"/>
                </a:solidFill>
                <a:latin typeface="Source Sans Pro" panose="020B0503030403020204"/>
              </a:rPr>
              <a:t>gp</a:t>
            </a:r>
            <a:endParaRPr lang="en-US" sz="2800" dirty="0">
              <a:solidFill>
                <a:schemeClr val="accent1"/>
              </a:solidFill>
              <a:latin typeface="Source Sans Pro" panose="020B0503030403020204"/>
            </a:endParaRPr>
          </a:p>
        </p:txBody>
      </p:sp>
      <p:cxnSp>
        <p:nvCxnSpPr>
          <p:cNvPr id="33" name="Straight Arrow Connector 32"/>
          <p:cNvCxnSpPr>
            <a:stCxn id="32" idx="3"/>
            <a:endCxn id="31" idx="1"/>
          </p:cNvCxnSpPr>
          <p:nvPr/>
        </p:nvCxnSpPr>
        <p:spPr>
          <a:xfrm>
            <a:off x="785793" y="4843790"/>
            <a:ext cx="196372" cy="27221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8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9837030F-100C-668E-4ADA-F53B8E598641}"/>
            </a:ext>
          </a:extLst>
        </p:cNvPr>
        <p:cNvGrpSpPr/>
        <p:nvPr/>
      </p:nvGrpSpPr>
      <p:grpSpPr>
        <a:xfrm>
          <a:off x="0" y="0"/>
          <a:ext cx="0" cy="0"/>
          <a:chOff x="0" y="0"/>
          <a:chExt cx="0" cy="0"/>
        </a:xfrm>
      </p:grpSpPr>
      <p:sp>
        <p:nvSpPr>
          <p:cNvPr id="238" name="Google Shape;238;p32">
            <a:extLst>
              <a:ext uri="{FF2B5EF4-FFF2-40B4-BE49-F238E27FC236}">
                <a16:creationId xmlns:a16="http://schemas.microsoft.com/office/drawing/2014/main" id="{D9BA9A1C-8CE0-AEE8-F45D-AD13624A9C36}"/>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Big Idea: Stored-Program Concept</a:t>
            </a:r>
            <a:endParaRPr sz="4400" b="0" i="0" u="none" strike="noStrike" cap="none">
              <a:solidFill>
                <a:schemeClr val="accent1"/>
              </a:solidFill>
              <a:latin typeface="Calibri"/>
              <a:ea typeface="Calibri"/>
              <a:cs typeface="Calibri"/>
              <a:sym typeface="Calibri"/>
            </a:endParaRPr>
          </a:p>
        </p:txBody>
      </p:sp>
      <p:sp>
        <p:nvSpPr>
          <p:cNvPr id="239" name="Google Shape;239;p32">
            <a:extLst>
              <a:ext uri="{FF2B5EF4-FFF2-40B4-BE49-F238E27FC236}">
                <a16:creationId xmlns:a16="http://schemas.microsoft.com/office/drawing/2014/main" id="{F6CE2200-F7E5-781B-C9B5-43F923405D27}"/>
              </a:ext>
            </a:extLst>
          </p:cNvPr>
          <p:cNvSpPr txBox="1">
            <a:spLocks noGrp="1"/>
          </p:cNvSpPr>
          <p:nvPr>
            <p:ph type="body" idx="1"/>
          </p:nvPr>
        </p:nvSpPr>
        <p:spPr>
          <a:xfrm>
            <a:off x="457200" y="2856550"/>
            <a:ext cx="8395800" cy="3376500"/>
          </a:xfrm>
          <a:prstGeom prst="rect">
            <a:avLst/>
          </a:prstGeom>
          <a:noFill/>
          <a:ln>
            <a:noFill/>
          </a:ln>
        </p:spPr>
        <p:txBody>
          <a:bodyPr spcFirstLastPara="1" wrap="square" lIns="91425" tIns="45700" rIns="91425" bIns="45700" anchor="t" anchorCtr="0">
            <a:noAutofit/>
          </a:bodyPr>
          <a:lstStyle/>
          <a:p>
            <a:pPr marL="342900" lvl="0" indent="-342900" algn="l" rtl="0">
              <a:spcBef>
                <a:spcPts val="560"/>
              </a:spcBef>
              <a:spcAft>
                <a:spcPts val="0"/>
              </a:spcAft>
              <a:buClr>
                <a:srgbClr val="000000"/>
              </a:buClr>
              <a:buSzPts val="3200"/>
              <a:buFont typeface="Arial"/>
              <a:buChar char="•"/>
            </a:pPr>
            <a:r>
              <a:rPr lang="en-CA" b="1" dirty="0">
                <a:solidFill>
                  <a:srgbClr val="000000"/>
                </a:solidFill>
              </a:rPr>
              <a:t>WE CAN POINT TO THEM i.e., FUNCTION POINTERS</a:t>
            </a:r>
          </a:p>
          <a:p>
            <a:pPr marL="342900" lvl="0" indent="-342900" algn="l" rtl="0">
              <a:spcBef>
                <a:spcPts val="560"/>
              </a:spcBef>
              <a:spcAft>
                <a:spcPts val="0"/>
              </a:spcAft>
              <a:buClr>
                <a:srgbClr val="000000"/>
              </a:buClr>
              <a:buSzPts val="3200"/>
              <a:buFont typeface="Arial"/>
              <a:buChar char="•"/>
            </a:pPr>
            <a:r>
              <a:rPr lang="en-CA" b="1">
                <a:solidFill>
                  <a:srgbClr val="000000"/>
                </a:solidFill>
              </a:rPr>
              <a:t>WE CAN MODIFY THEM ON THE FLY AS THE PROGRAM IS RUNNING (POST COMPILATION)</a:t>
            </a:r>
            <a:endParaRPr lang="en-CA" b="1" dirty="0">
              <a:solidFill>
                <a:srgbClr val="000000"/>
              </a:solidFill>
            </a:endParaRPr>
          </a:p>
        </p:txBody>
      </p:sp>
      <p:sp>
        <p:nvSpPr>
          <p:cNvPr id="240" name="Google Shape;240;p32">
            <a:extLst>
              <a:ext uri="{FF2B5EF4-FFF2-40B4-BE49-F238E27FC236}">
                <a16:creationId xmlns:a16="http://schemas.microsoft.com/office/drawing/2014/main" id="{EC286CA7-13E5-EC6B-B56C-E74A4361E987}"/>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69</a:t>
            </a:fld>
            <a:endParaRPr sz="1200">
              <a:solidFill>
                <a:srgbClr val="888888"/>
              </a:solidFill>
              <a:latin typeface="Calibri"/>
              <a:ea typeface="Calibri"/>
              <a:cs typeface="Calibri"/>
              <a:sym typeface="Calibri"/>
            </a:endParaRPr>
          </a:p>
        </p:txBody>
      </p:sp>
      <p:sp>
        <p:nvSpPr>
          <p:cNvPr id="241" name="Google Shape;241;p32">
            <a:extLst>
              <a:ext uri="{FF2B5EF4-FFF2-40B4-BE49-F238E27FC236}">
                <a16:creationId xmlns:a16="http://schemas.microsoft.com/office/drawing/2014/main" id="{1812EFA5-3FD8-0455-2920-D01A847382AF}"/>
              </a:ext>
            </a:extLst>
          </p:cNvPr>
          <p:cNvSpPr txBox="1">
            <a:spLocks noGrp="1"/>
          </p:cNvSpPr>
          <p:nvPr>
            <p:ph type="title"/>
          </p:nvPr>
        </p:nvSpPr>
        <p:spPr>
          <a:xfrm>
            <a:off x="457200" y="1688374"/>
            <a:ext cx="8229600" cy="714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solidFill>
                  <a:srgbClr val="FF0000"/>
                </a:solidFill>
              </a:rPr>
              <a:t>INSTRUCTIONS ARE DATA</a:t>
            </a:r>
            <a:endParaRPr sz="4400" b="0" i="0" u="none" strike="noStrike" cap="none">
              <a:solidFill>
                <a:srgbClr val="FF0000"/>
              </a:solidFill>
              <a:latin typeface="Calibri"/>
              <a:ea typeface="Calibri"/>
              <a:cs typeface="Calibri"/>
              <a:sym typeface="Calibri"/>
            </a:endParaRPr>
          </a:p>
        </p:txBody>
      </p:sp>
      <p:sp>
        <p:nvSpPr>
          <p:cNvPr id="242" name="Google Shape;242;p32">
            <a:extLst>
              <a:ext uri="{FF2B5EF4-FFF2-40B4-BE49-F238E27FC236}">
                <a16:creationId xmlns:a16="http://schemas.microsoft.com/office/drawing/2014/main" id="{43D2FE4A-A768-EB23-FD71-787863F3C332}"/>
              </a:ext>
            </a:extLst>
          </p:cNvPr>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43" name="Google Shape;243;p32">
            <a:extLst>
              <a:ext uri="{FF2B5EF4-FFF2-40B4-BE49-F238E27FC236}">
                <a16:creationId xmlns:a16="http://schemas.microsoft.com/office/drawing/2014/main" id="{AC891045-1414-7E94-2E21-0DA5C3956ACC}"/>
              </a:ext>
            </a:extLst>
          </p:cNvPr>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2578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EB370C-38CA-8049-800F-BD5413B51E9F}"/>
              </a:ext>
            </a:extLst>
          </p:cNvPr>
          <p:cNvSpPr/>
          <p:nvPr/>
        </p:nvSpPr>
        <p:spPr>
          <a:xfrm>
            <a:off x="133109" y="2274838"/>
            <a:ext cx="8877782" cy="2308324"/>
          </a:xfrm>
          <a:prstGeom prst="rect">
            <a:avLst/>
          </a:prstGeom>
        </p:spPr>
        <p:txBody>
          <a:bodyPr wrap="square">
            <a:spAutoFit/>
          </a:bodyPr>
          <a:lstStyle/>
          <a:p>
            <a:r>
              <a:rPr lang="en-US" sz="3600" dirty="0"/>
              <a:t>So how do we represent instructions?</a:t>
            </a:r>
          </a:p>
          <a:p>
            <a:pPr lvl="1"/>
            <a:r>
              <a:rPr lang="en-US" sz="3600" b="1" dirty="0"/>
              <a:t>Remember: </a:t>
            </a:r>
            <a:r>
              <a:rPr lang="en-US" sz="3600" dirty="0"/>
              <a:t>Computer only understands 1s and 0s, so assembler string “</a:t>
            </a:r>
            <a:r>
              <a:rPr lang="en-US" sz="3600" b="1" dirty="0">
                <a:solidFill>
                  <a:schemeClr val="accent2"/>
                </a:solidFill>
                <a:latin typeface="Courier New"/>
                <a:cs typeface="Courier New"/>
              </a:rPr>
              <a:t>add x10,x11,x0</a:t>
            </a:r>
            <a:r>
              <a:rPr lang="en-US" sz="3600" dirty="0"/>
              <a:t>” is meaningless to hardware</a:t>
            </a:r>
          </a:p>
        </p:txBody>
      </p:sp>
    </p:spTree>
    <p:extLst>
      <p:ext uri="{BB962C8B-B14F-4D97-AF65-F5344CB8AC3E}">
        <p14:creationId xmlns:p14="http://schemas.microsoft.com/office/powerpoint/2010/main" val="513198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E113-512F-3593-5F6D-470102E42FFB}"/>
              </a:ext>
            </a:extLst>
          </p:cNvPr>
          <p:cNvSpPr>
            <a:spLocks noGrp="1"/>
          </p:cNvSpPr>
          <p:nvPr>
            <p:ph type="title"/>
          </p:nvPr>
        </p:nvSpPr>
        <p:spPr/>
        <p:txBody>
          <a:bodyPr/>
          <a:lstStyle/>
          <a:p>
            <a:r>
              <a:rPr lang="en-US" dirty="0"/>
              <a:t>59084</a:t>
            </a:r>
          </a:p>
        </p:txBody>
      </p:sp>
      <p:sp>
        <p:nvSpPr>
          <p:cNvPr id="3" name="Content Placeholder 2">
            <a:extLst>
              <a:ext uri="{FF2B5EF4-FFF2-40B4-BE49-F238E27FC236}">
                <a16:creationId xmlns:a16="http://schemas.microsoft.com/office/drawing/2014/main" id="{DCB5B323-5D6A-0960-9017-25CBB5E1B70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820C618-AB0D-C1F0-3E95-42E522F277BC}"/>
              </a:ext>
            </a:extLst>
          </p:cNvPr>
          <p:cNvSpPr>
            <a:spLocks noGrp="1"/>
          </p:cNvSpPr>
          <p:nvPr>
            <p:ph type="sldNum" sz="quarter" idx="10"/>
          </p:nvPr>
        </p:nvSpPr>
        <p:spPr/>
        <p:txBody>
          <a:bodyPr/>
          <a:lstStyle/>
          <a:p>
            <a:fld id="{2D011864-6A66-40DB-AE45-3F49E206A411}" type="slidenum">
              <a:rPr lang="en-US" smtClean="0"/>
              <a:t>70</a:t>
            </a:fld>
            <a:endParaRPr lang="en-US"/>
          </a:p>
        </p:txBody>
      </p:sp>
    </p:spTree>
    <p:extLst>
      <p:ext uri="{BB962C8B-B14F-4D97-AF65-F5344CB8AC3E}">
        <p14:creationId xmlns:p14="http://schemas.microsoft.com/office/powerpoint/2010/main" val="4204058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custDataLst>
              <p:tags r:id="rId1"/>
            </p:custDataLst>
          </p:nvPr>
        </p:nvSpPr>
        <p:spPr>
          <a:xfrm>
            <a:off x="4622800" y="448056"/>
            <a:ext cx="4140200" cy="1143000"/>
          </a:xfrm>
          <a:ln/>
        </p:spPr>
        <p:txBody>
          <a:bodyPr>
            <a:noAutofit/>
          </a:bodyPr>
          <a:lstStyle/>
          <a:p>
            <a:pPr marL="119063" indent="-119063"/>
            <a:r>
              <a:rPr lang="en-US" dirty="0"/>
              <a:t>Switch Statement Example</a:t>
            </a:r>
          </a:p>
        </p:txBody>
      </p:sp>
      <p:sp>
        <p:nvSpPr>
          <p:cNvPr id="21508" name="Rectangle 4"/>
          <p:cNvSpPr>
            <a:spLocks noGrp="1" noChangeArrowheads="1"/>
          </p:cNvSpPr>
          <p:nvPr>
            <p:ph idx="1"/>
            <p:custDataLst>
              <p:tags r:id="rId2"/>
            </p:custDataLst>
          </p:nvPr>
        </p:nvSpPr>
        <p:spPr>
          <a:xfrm>
            <a:off x="4953000" y="1803400"/>
            <a:ext cx="3810000" cy="5029200"/>
          </a:xfrm>
          <a:ln/>
        </p:spPr>
        <p:txBody>
          <a:bodyPr/>
          <a:lstStyle/>
          <a:p>
            <a:r>
              <a:rPr lang="en-US" dirty="0"/>
              <a:t>Multiple case labels</a:t>
            </a:r>
          </a:p>
          <a:p>
            <a:pPr marL="552450" lvl="1"/>
            <a:r>
              <a:rPr lang="en-US" dirty="0"/>
              <a:t>Here: 5 &amp; 6</a:t>
            </a:r>
          </a:p>
          <a:p>
            <a:r>
              <a:rPr lang="en-US" dirty="0"/>
              <a:t>Fall through cases</a:t>
            </a:r>
          </a:p>
          <a:p>
            <a:pPr marL="552450" lvl="1"/>
            <a:r>
              <a:rPr lang="en-US" dirty="0"/>
              <a:t>Here: 2</a:t>
            </a:r>
          </a:p>
          <a:p>
            <a:r>
              <a:rPr lang="en-US" dirty="0"/>
              <a:t>Missing cases</a:t>
            </a:r>
          </a:p>
          <a:p>
            <a:pPr marL="552450" lvl="1"/>
            <a:r>
              <a:rPr lang="en-US" dirty="0"/>
              <a:t>Here: 4</a:t>
            </a:r>
          </a:p>
          <a:p>
            <a:pPr marL="552450" lvl="1"/>
            <a:endParaRPr lang="en-US" dirty="0"/>
          </a:p>
          <a:p>
            <a:pPr marL="152400"/>
            <a:r>
              <a:rPr lang="en-US" dirty="0"/>
              <a:t>Implemented with:</a:t>
            </a:r>
          </a:p>
          <a:p>
            <a:pPr marL="552450" lvl="1"/>
            <a:r>
              <a:rPr lang="en-US" i="1" dirty="0"/>
              <a:t>Jump table</a:t>
            </a:r>
          </a:p>
          <a:p>
            <a:pPr marL="552450" lvl="1"/>
            <a:r>
              <a:rPr lang="en-US" i="1" dirty="0"/>
              <a:t>Indirect jump instruction</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71</a:t>
            </a:fld>
            <a:endParaRPr lang="en-US"/>
          </a:p>
        </p:txBody>
      </p:sp>
      <p:sp>
        <p:nvSpPr>
          <p:cNvPr id="21509" name="Rectangle 5"/>
          <p:cNvSpPr>
            <a:spLocks/>
          </p:cNvSpPr>
          <p:nvPr>
            <p:custDataLst>
              <p:tags r:id="rId4"/>
            </p:custDataLst>
          </p:nvPr>
        </p:nvSpPr>
        <p:spPr bwMode="auto">
          <a:xfrm>
            <a:off x="254000" y="304800"/>
            <a:ext cx="4127500" cy="6400800"/>
          </a:xfrm>
          <a:prstGeom prst="rect">
            <a:avLst/>
          </a:prstGeom>
          <a:solidFill>
            <a:srgbClr val="F2F2F2"/>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switch_ex</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x,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y,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w = 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b="0" dirty="0">
                <a:solidFill>
                  <a:schemeClr val="tx1"/>
                </a:solidFill>
                <a:latin typeface="Courier New" panose="02070309020205020404" pitchFamily="49" charset="0"/>
                <a:cs typeface="Courier New" panose="02070309020205020404" pitchFamily="49" charset="0"/>
                <a:sym typeface="Courier New Bold" charset="0"/>
              </a:rPr>
              <a:t> (x)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y*z;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y/z;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i="1" dirty="0">
                <a:solidFill>
                  <a:schemeClr val="tx1"/>
                </a:solidFill>
                <a:latin typeface="Courier New" panose="02070309020205020404" pitchFamily="49" charset="0"/>
                <a:cs typeface="Courier New" panose="02070309020205020404" pitchFamily="49" charset="0"/>
                <a:sym typeface="Courier New Bold" charset="0"/>
              </a:rPr>
              <a:t>/* Fall Through */</a:t>
            </a:r>
            <a:endParaRPr lang="en-US" sz="2400" b="0" i="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3:</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5:</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6:</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default</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return</a:t>
            </a:r>
            <a:r>
              <a:rPr lang="en-US" sz="1800" b="0" dirty="0">
                <a:solidFill>
                  <a:schemeClr val="tx1"/>
                </a:solidFill>
                <a:latin typeface="Courier New" panose="02070309020205020404" pitchFamily="49" charset="0"/>
                <a:cs typeface="Courier New" panose="02070309020205020404" pitchFamily="49" charset="0"/>
                <a:sym typeface="Courier New Bold" charset="0"/>
              </a:rPr>
              <a:t> w;</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Tree>
    <p:extLst>
      <p:ext uri="{BB962C8B-B14F-4D97-AF65-F5344CB8AC3E}">
        <p14:creationId xmlns:p14="http://schemas.microsoft.com/office/powerpoint/2010/main" val="835262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custDataLst>
              <p:tags r:id="rId1"/>
            </p:custDataLst>
          </p:nvPr>
        </p:nvSpPr>
        <p:spPr>
          <a:ln/>
        </p:spPr>
        <p:txBody>
          <a:bodyPr/>
          <a:lstStyle/>
          <a:p>
            <a:pPr marL="119063" indent="-119063"/>
            <a:r>
              <a:rPr lang="en-US" dirty="0"/>
              <a:t>Jump Table Structure</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72</a:t>
            </a:fld>
            <a:endParaRPr lang="en-US"/>
          </a:p>
        </p:txBody>
      </p:sp>
      <p:sp>
        <p:nvSpPr>
          <p:cNvPr id="22532" name="Rectangle 4"/>
          <p:cNvSpPr>
            <a:spLocks/>
          </p:cNvSpPr>
          <p:nvPr>
            <p:custDataLst>
              <p:tags r:id="rId3"/>
            </p:custDataLst>
          </p:nvPr>
        </p:nvSpPr>
        <p:spPr bwMode="auto">
          <a:xfrm>
            <a:off x="7132320" y="1746504"/>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p>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0</a:t>
            </a:r>
          </a:p>
        </p:txBody>
      </p:sp>
      <p:sp>
        <p:nvSpPr>
          <p:cNvPr id="22533" name="Rectangle 5"/>
          <p:cNvSpPr>
            <a:spLocks/>
          </p:cNvSpPr>
          <p:nvPr>
            <p:custDataLst>
              <p:tags r:id="rId4"/>
            </p:custDataLst>
          </p:nvPr>
        </p:nvSpPr>
        <p:spPr bwMode="auto">
          <a:xfrm>
            <a:off x="5760720" y="1746504"/>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Targ0:</a:t>
            </a:r>
          </a:p>
        </p:txBody>
      </p:sp>
      <p:sp>
        <p:nvSpPr>
          <p:cNvPr id="22534" name="Rectangle 6"/>
          <p:cNvSpPr>
            <a:spLocks/>
          </p:cNvSpPr>
          <p:nvPr>
            <p:custDataLst>
              <p:tags r:id="rId5"/>
            </p:custDataLst>
          </p:nvPr>
        </p:nvSpPr>
        <p:spPr bwMode="auto">
          <a:xfrm>
            <a:off x="7132320" y="2734056"/>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1</a:t>
            </a:r>
          </a:p>
        </p:txBody>
      </p:sp>
      <p:sp>
        <p:nvSpPr>
          <p:cNvPr id="22535" name="Rectangle 7"/>
          <p:cNvSpPr>
            <a:spLocks/>
          </p:cNvSpPr>
          <p:nvPr>
            <p:custDataLst>
              <p:tags r:id="rId6"/>
            </p:custDataLst>
          </p:nvPr>
        </p:nvSpPr>
        <p:spPr bwMode="auto">
          <a:xfrm>
            <a:off x="5760720" y="2734056"/>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Targ1:</a:t>
            </a:r>
          </a:p>
        </p:txBody>
      </p:sp>
      <p:sp>
        <p:nvSpPr>
          <p:cNvPr id="22536" name="Rectangle 8"/>
          <p:cNvSpPr>
            <a:spLocks/>
          </p:cNvSpPr>
          <p:nvPr>
            <p:custDataLst>
              <p:tags r:id="rId7"/>
            </p:custDataLst>
          </p:nvPr>
        </p:nvSpPr>
        <p:spPr bwMode="auto">
          <a:xfrm>
            <a:off x="7132320" y="3721608"/>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2</a:t>
            </a:r>
          </a:p>
        </p:txBody>
      </p:sp>
      <p:sp>
        <p:nvSpPr>
          <p:cNvPr id="22537" name="Rectangle 9"/>
          <p:cNvSpPr>
            <a:spLocks/>
          </p:cNvSpPr>
          <p:nvPr>
            <p:custDataLst>
              <p:tags r:id="rId8"/>
            </p:custDataLst>
          </p:nvPr>
        </p:nvSpPr>
        <p:spPr bwMode="auto">
          <a:xfrm>
            <a:off x="5760720" y="3721608"/>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Targ2:</a:t>
            </a:r>
          </a:p>
        </p:txBody>
      </p:sp>
      <p:sp>
        <p:nvSpPr>
          <p:cNvPr id="22538" name="Rectangle 10"/>
          <p:cNvSpPr>
            <a:spLocks/>
          </p:cNvSpPr>
          <p:nvPr>
            <p:custDataLst>
              <p:tags r:id="rId9"/>
            </p:custDataLst>
          </p:nvPr>
        </p:nvSpPr>
        <p:spPr bwMode="auto">
          <a:xfrm>
            <a:off x="7132320" y="5696712"/>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a:t>
            </a:r>
            <a:r>
              <a:rPr lang="en-US" sz="200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n</a:t>
            </a: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–1</a:t>
            </a:r>
          </a:p>
        </p:txBody>
      </p:sp>
      <p:sp>
        <p:nvSpPr>
          <p:cNvPr id="22539" name="Rectangle 11"/>
          <p:cNvSpPr>
            <a:spLocks/>
          </p:cNvSpPr>
          <p:nvPr>
            <p:custDataLst>
              <p:tags r:id="rId10"/>
            </p:custDataLst>
          </p:nvPr>
        </p:nvSpPr>
        <p:spPr bwMode="auto">
          <a:xfrm>
            <a:off x="5760720" y="5696712"/>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a:t>
            </a:r>
            <a:r>
              <a:rPr lang="en-US" sz="2000" dirty="0">
                <a:solidFill>
                  <a:schemeClr val="tx1"/>
                </a:solidFill>
                <a:latin typeface="Courier New" panose="02070309020205020404" pitchFamily="49" charset="0"/>
                <a:cs typeface="Courier New" panose="02070309020205020404" pitchFamily="49" charset="0"/>
                <a:sym typeface="Courier New Bold Italic" charset="0"/>
              </a:rPr>
              <a:t>n</a:t>
            </a:r>
            <a:r>
              <a:rPr lang="en-US" sz="200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2540" name="Rectangle 12"/>
          <p:cNvSpPr>
            <a:spLocks/>
          </p:cNvSpPr>
          <p:nvPr>
            <p:custDataLst>
              <p:tags r:id="rId11"/>
            </p:custDataLst>
          </p:nvPr>
        </p:nvSpPr>
        <p:spPr bwMode="auto">
          <a:xfrm>
            <a:off x="7599042" y="4670820"/>
            <a:ext cx="227013" cy="914400"/>
          </a:xfrm>
          <a:prstGeom prst="rect">
            <a:avLst/>
          </a:prstGeom>
          <a:solidFill>
            <a:srgbClr val="FFFFFF"/>
          </a:solidFill>
          <a:ln w="25400" cap="flat">
            <a:noFill/>
            <a:miter lim="800000"/>
            <a:headEnd type="none" w="med" len="med"/>
            <a:tailEnd type="none" w="med" len="med"/>
          </a:ln>
        </p:spPr>
        <p:txBody>
          <a:bodyPr wrap="none" lIns="38100" tIns="38100" rIns="38100" bIns="38100" anchor="ctr"/>
          <a:lstStyle/>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p>
        </p:txBody>
      </p:sp>
      <p:grpSp>
        <p:nvGrpSpPr>
          <p:cNvPr id="3" name="Group 2"/>
          <p:cNvGrpSpPr/>
          <p:nvPr/>
        </p:nvGrpSpPr>
        <p:grpSpPr>
          <a:xfrm>
            <a:off x="4114800" y="1746504"/>
            <a:ext cx="1280160" cy="2438400"/>
            <a:chOff x="3937000" y="1714500"/>
            <a:chExt cx="1270000" cy="2438400"/>
          </a:xfrm>
        </p:grpSpPr>
        <p:sp>
          <p:nvSpPr>
            <p:cNvPr id="22541" name="Rectangle 13"/>
            <p:cNvSpPr>
              <a:spLocks/>
            </p:cNvSpPr>
            <p:nvPr>
              <p:custDataLst>
                <p:tags r:id="rId19"/>
              </p:custDataLst>
            </p:nvPr>
          </p:nvSpPr>
          <p:spPr bwMode="auto">
            <a:xfrm>
              <a:off x="3937000" y="1714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Targ0</a:t>
              </a:r>
            </a:p>
          </p:txBody>
        </p:sp>
        <p:sp>
          <p:nvSpPr>
            <p:cNvPr id="22542" name="Rectangle 14"/>
            <p:cNvSpPr>
              <a:spLocks/>
            </p:cNvSpPr>
            <p:nvPr>
              <p:custDataLst>
                <p:tags r:id="rId20"/>
              </p:custDataLst>
            </p:nvPr>
          </p:nvSpPr>
          <p:spPr bwMode="auto">
            <a:xfrm>
              <a:off x="3937000" y="2095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Targ1</a:t>
              </a:r>
            </a:p>
          </p:txBody>
        </p:sp>
        <p:sp>
          <p:nvSpPr>
            <p:cNvPr id="22543" name="Rectangle 15"/>
            <p:cNvSpPr>
              <a:spLocks/>
            </p:cNvSpPr>
            <p:nvPr>
              <p:custDataLst>
                <p:tags r:id="rId21"/>
              </p:custDataLst>
            </p:nvPr>
          </p:nvSpPr>
          <p:spPr bwMode="auto">
            <a:xfrm>
              <a:off x="3937000" y="2476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Targ2</a:t>
              </a:r>
            </a:p>
          </p:txBody>
        </p:sp>
        <p:sp>
          <p:nvSpPr>
            <p:cNvPr id="22544" name="Rectangle 16"/>
            <p:cNvSpPr>
              <a:spLocks/>
            </p:cNvSpPr>
            <p:nvPr>
              <p:custDataLst>
                <p:tags r:id="rId22"/>
              </p:custDataLst>
            </p:nvPr>
          </p:nvSpPr>
          <p:spPr bwMode="auto">
            <a:xfrm>
              <a:off x="3937000" y="37719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a:t>
              </a:r>
              <a:r>
                <a:rPr lang="en-US" sz="1800" b="0" dirty="0">
                  <a:solidFill>
                    <a:schemeClr val="tx1"/>
                  </a:solidFill>
                  <a:latin typeface="Courier New" panose="02070309020205020404" pitchFamily="49" charset="0"/>
                  <a:cs typeface="Courier New" panose="02070309020205020404" pitchFamily="49" charset="0"/>
                  <a:sym typeface="Courier New Bold Italic" charset="0"/>
                </a:rPr>
                <a:t>n</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2545" name="Rectangle 17"/>
            <p:cNvSpPr>
              <a:spLocks/>
            </p:cNvSpPr>
            <p:nvPr>
              <p:custDataLst>
                <p:tags r:id="rId23"/>
              </p:custDataLst>
            </p:nvPr>
          </p:nvSpPr>
          <p:spPr bwMode="auto">
            <a:xfrm>
              <a:off x="3937000" y="2857500"/>
              <a:ext cx="1270000" cy="9144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p>
          </p:txBody>
        </p:sp>
      </p:grpSp>
      <p:sp>
        <p:nvSpPr>
          <p:cNvPr id="22546" name="Rectangle 18"/>
          <p:cNvSpPr>
            <a:spLocks/>
          </p:cNvSpPr>
          <p:nvPr>
            <p:custDataLst>
              <p:tags r:id="rId12"/>
            </p:custDataLst>
          </p:nvPr>
        </p:nvSpPr>
        <p:spPr bwMode="auto">
          <a:xfrm>
            <a:off x="3200400" y="1746504"/>
            <a:ext cx="9144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err="1">
                <a:latin typeface="Courier New" panose="02070309020205020404" pitchFamily="49" charset="0"/>
                <a:cs typeface="Courier New" panose="02070309020205020404" pitchFamily="49" charset="0"/>
                <a:sym typeface="Courier New Bold" charset="0"/>
              </a:rPr>
              <a:t>JT</a:t>
            </a:r>
            <a:r>
              <a:rPr lang="en-US" sz="2000" dirty="0" err="1">
                <a:solidFill>
                  <a:schemeClr val="tx1"/>
                </a:solidFill>
                <a:latin typeface="Courier New" panose="02070309020205020404" pitchFamily="49" charset="0"/>
                <a:cs typeface="Courier New" panose="02070309020205020404" pitchFamily="49" charset="0"/>
                <a:sym typeface="Courier New Bold" charset="0"/>
              </a:rPr>
              <a:t>ab</a:t>
            </a:r>
            <a:r>
              <a:rPr lang="en-US" sz="200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22547" name="Rectangle 19"/>
          <p:cNvSpPr>
            <a:spLocks/>
          </p:cNvSpPr>
          <p:nvPr>
            <p:custDataLst>
              <p:tags r:id="rId13"/>
            </p:custDataLst>
          </p:nvPr>
        </p:nvSpPr>
        <p:spPr bwMode="auto">
          <a:xfrm>
            <a:off x="548640" y="5092700"/>
            <a:ext cx="2667000" cy="718820"/>
          </a:xfrm>
          <a:prstGeom prst="rect">
            <a:avLst/>
          </a:prstGeom>
          <a:solidFill>
            <a:srgbClr val="CCFFCC"/>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nSpc>
                <a:spcPct val="100000"/>
              </a:lnSpc>
            </a:pP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JTab</a:t>
            </a:r>
            <a:r>
              <a:rPr lang="en-US" sz="1800" b="0" dirty="0">
                <a:latin typeface="Courier New" panose="02070309020205020404" pitchFamily="49" charset="0"/>
                <a:cs typeface="Courier New" panose="02070309020205020404" pitchFamily="49" charset="0"/>
              </a:rPr>
              <a:t>[x];</a:t>
            </a:r>
          </a:p>
          <a:p>
            <a:pPr>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goto</a:t>
            </a: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a:t>
            </a:r>
          </a:p>
        </p:txBody>
      </p:sp>
      <p:sp>
        <p:nvSpPr>
          <p:cNvPr id="22548" name="Rectangle 20"/>
          <p:cNvSpPr>
            <a:spLocks/>
          </p:cNvSpPr>
          <p:nvPr>
            <p:custDataLst>
              <p:tags r:id="rId14"/>
            </p:custDataLst>
          </p:nvPr>
        </p:nvSpPr>
        <p:spPr bwMode="auto">
          <a:xfrm>
            <a:off x="548640" y="1746504"/>
            <a:ext cx="2298700" cy="2603500"/>
          </a:xfrm>
          <a:prstGeom prst="rect">
            <a:avLst/>
          </a:prstGeom>
          <a:solidFill>
            <a:srgbClr val="F2F2F2"/>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(x)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val_0:</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0</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1</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 •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a:t>
            </a:r>
            <a:r>
              <a:rPr lang="en-US" sz="1800" b="0" dirty="0">
                <a:solidFill>
                  <a:schemeClr val="tx1"/>
                </a:solidFill>
                <a:latin typeface="Courier New" panose="02070309020205020404" pitchFamily="49" charset="0"/>
                <a:cs typeface="Courier New" panose="02070309020205020404" pitchFamily="49" charset="0"/>
                <a:sym typeface="Courier New Bold Italic" charset="0"/>
              </a:rPr>
              <a:t>n</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n</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–1</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22549" name="Rectangle 21"/>
          <p:cNvSpPr>
            <a:spLocks/>
          </p:cNvSpPr>
          <p:nvPr>
            <p:custDataLst>
              <p:tags r:id="rId15"/>
            </p:custDataLst>
          </p:nvPr>
        </p:nvSpPr>
        <p:spPr bwMode="auto">
          <a:xfrm>
            <a:off x="548640" y="1362456"/>
            <a:ext cx="1390650"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2000" dirty="0">
                <a:solidFill>
                  <a:schemeClr val="tx1"/>
                </a:solidFill>
                <a:latin typeface="Calibri Bold" charset="0"/>
                <a:ea typeface="Calibri Bold" charset="0"/>
                <a:cs typeface="Calibri Bold" charset="0"/>
                <a:sym typeface="Calibri Bold" charset="0"/>
              </a:rPr>
              <a:t>Switch Form</a:t>
            </a:r>
          </a:p>
        </p:txBody>
      </p:sp>
      <p:sp>
        <p:nvSpPr>
          <p:cNvPr id="22550" name="Rectangle 22"/>
          <p:cNvSpPr>
            <a:spLocks/>
          </p:cNvSpPr>
          <p:nvPr>
            <p:custDataLst>
              <p:tags r:id="rId16"/>
            </p:custDataLst>
          </p:nvPr>
        </p:nvSpPr>
        <p:spPr bwMode="auto">
          <a:xfrm>
            <a:off x="548640" y="4704938"/>
            <a:ext cx="2832827" cy="384721"/>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2000" dirty="0">
                <a:solidFill>
                  <a:schemeClr val="tx1"/>
                </a:solidFill>
                <a:latin typeface="Calibri Bold" charset="0"/>
                <a:ea typeface="Calibri Bold" charset="0"/>
                <a:cs typeface="Calibri Bold" charset="0"/>
                <a:sym typeface="Calibri Bold" charset="0"/>
              </a:rPr>
              <a:t>Approximate Translation </a:t>
            </a:r>
          </a:p>
        </p:txBody>
      </p:sp>
      <p:sp>
        <p:nvSpPr>
          <p:cNvPr id="22551" name="Rectangle 23"/>
          <p:cNvSpPr>
            <a:spLocks/>
          </p:cNvSpPr>
          <p:nvPr>
            <p:custDataLst>
              <p:tags r:id="rId17"/>
            </p:custDataLst>
          </p:nvPr>
        </p:nvSpPr>
        <p:spPr bwMode="auto">
          <a:xfrm>
            <a:off x="4114800" y="1362456"/>
            <a:ext cx="1280160"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2000" dirty="0">
                <a:solidFill>
                  <a:schemeClr val="tx1"/>
                </a:solidFill>
                <a:latin typeface="Calibri Bold" charset="0"/>
                <a:ea typeface="Calibri Bold" charset="0"/>
                <a:cs typeface="Calibri Bold" charset="0"/>
                <a:sym typeface="Calibri Bold" charset="0"/>
              </a:rPr>
              <a:t>Jump Table</a:t>
            </a:r>
          </a:p>
        </p:txBody>
      </p:sp>
      <p:sp>
        <p:nvSpPr>
          <p:cNvPr id="22552" name="Rectangle 24"/>
          <p:cNvSpPr>
            <a:spLocks/>
          </p:cNvSpPr>
          <p:nvPr>
            <p:custDataLst>
              <p:tags r:id="rId18"/>
            </p:custDataLst>
          </p:nvPr>
        </p:nvSpPr>
        <p:spPr bwMode="auto">
          <a:xfrm>
            <a:off x="6981506" y="1362456"/>
            <a:ext cx="1462087"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2000" dirty="0">
                <a:solidFill>
                  <a:schemeClr val="tx1"/>
                </a:solidFill>
                <a:latin typeface="Calibri Bold" charset="0"/>
                <a:ea typeface="Calibri Bold" charset="0"/>
                <a:cs typeface="Calibri Bold" charset="0"/>
                <a:sym typeface="Calibri Bold" charset="0"/>
              </a:rPr>
              <a:t>Jump Targets</a:t>
            </a:r>
          </a:p>
        </p:txBody>
      </p:sp>
    </p:spTree>
    <p:extLst>
      <p:ext uri="{BB962C8B-B14F-4D97-AF65-F5344CB8AC3E}">
        <p14:creationId xmlns:p14="http://schemas.microsoft.com/office/powerpoint/2010/main" val="1152351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custDataLst>
              <p:tags r:id="rId1"/>
            </p:custDataLst>
          </p:nvPr>
        </p:nvSpPr>
        <p:spPr bwMode="auto">
          <a:xfrm>
            <a:off x="6126480" y="1463040"/>
            <a:ext cx="1645920" cy="512064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0" name="Rectangle 49"/>
          <p:cNvSpPr/>
          <p:nvPr>
            <p:custDataLst>
              <p:tags r:id="rId2"/>
            </p:custDataLst>
          </p:nvPr>
        </p:nvSpPr>
        <p:spPr bwMode="auto">
          <a:xfrm>
            <a:off x="6144768" y="2865450"/>
            <a:ext cx="1609344" cy="381000"/>
          </a:xfrm>
          <a:prstGeom prst="rect">
            <a:avLst/>
          </a:prstGeom>
          <a:solidFill>
            <a:srgbClr val="3366FF"/>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10946" name="Rectangle 2"/>
          <p:cNvSpPr>
            <a:spLocks noGrp="1" noChangeArrowheads="1"/>
          </p:cNvSpPr>
          <p:nvPr>
            <p:ph type="title"/>
            <p:custDataLst>
              <p:tags r:id="rId3"/>
            </p:custDataLst>
          </p:nvPr>
        </p:nvSpPr>
        <p:spPr>
          <a:xfrm>
            <a:off x="356616" y="438912"/>
            <a:ext cx="8403336" cy="758952"/>
          </a:xfrm>
        </p:spPr>
        <p:txBody>
          <a:bodyPr>
            <a:normAutofit/>
          </a:bodyPr>
          <a:lstStyle/>
          <a:p>
            <a:r>
              <a:rPr lang="en-US" dirty="0"/>
              <a:t>Jump Table Structure</a:t>
            </a:r>
          </a:p>
        </p:txBody>
      </p:sp>
      <p:sp>
        <p:nvSpPr>
          <p:cNvPr id="29" name="Slide Number Placeholder 28"/>
          <p:cNvSpPr>
            <a:spLocks noGrp="1"/>
          </p:cNvSpPr>
          <p:nvPr>
            <p:ph type="sldNum" sz="quarter" idx="10"/>
            <p:custDataLst>
              <p:tags r:id="rId4"/>
            </p:custDataLst>
          </p:nvPr>
        </p:nvSpPr>
        <p:spPr>
          <a:prstGeom prst="rect">
            <a:avLst/>
          </a:prstGeom>
        </p:spPr>
        <p:txBody>
          <a:bodyPr/>
          <a:lstStyle/>
          <a:p>
            <a:fld id="{7CBE8339-D2AD-46DC-A898-FD1E949067F0}" type="slidenum">
              <a:rPr lang="en-US" smtClean="0"/>
              <a:pPr/>
              <a:t>73</a:t>
            </a:fld>
            <a:endParaRPr lang="en-US"/>
          </a:p>
        </p:txBody>
      </p:sp>
      <p:sp>
        <p:nvSpPr>
          <p:cNvPr id="210969" name="Rectangle 25"/>
          <p:cNvSpPr>
            <a:spLocks noChangeArrowheads="1"/>
          </p:cNvSpPr>
          <p:nvPr>
            <p:custDataLst>
              <p:tags r:id="rId5"/>
            </p:custDataLst>
          </p:nvPr>
        </p:nvSpPr>
        <p:spPr bwMode="auto">
          <a:xfrm>
            <a:off x="762000" y="1431392"/>
            <a:ext cx="3276600" cy="3136757"/>
          </a:xfrm>
          <a:prstGeom prst="rect">
            <a:avLst/>
          </a:prstGeom>
          <a:solidFill>
            <a:srgbClr val="F2F2F2"/>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nSpc>
                <a:spcPct val="100000"/>
              </a:lnSpc>
            </a:pPr>
            <a:r>
              <a:rPr lang="en-US" sz="1800" b="1" dirty="0">
                <a:latin typeface="Courier New" panose="02070309020205020404" pitchFamily="49" charset="0"/>
                <a:cs typeface="Courier New" panose="02070309020205020404" pitchFamily="49" charset="0"/>
              </a:rPr>
              <a:t>switch</a:t>
            </a:r>
            <a:r>
              <a:rPr lang="en-US" sz="1800" b="0" dirty="0">
                <a:latin typeface="Courier New" panose="02070309020205020404" pitchFamily="49" charset="0"/>
                <a:cs typeface="Courier New" panose="02070309020205020404" pitchFamily="49" charset="0"/>
              </a:rPr>
              <a:t> (x) {</a:t>
            </a:r>
          </a:p>
          <a:p>
            <a:pPr>
              <a:lnSpc>
                <a:spcPct val="100000"/>
              </a:lnSpc>
            </a:pPr>
            <a:r>
              <a:rPr lang="en-US" sz="1800" b="0" dirty="0">
                <a:solidFill>
                  <a:srgbClr val="4DB23A"/>
                </a:solidFill>
                <a:latin typeface="Courier New" panose="02070309020205020404" pitchFamily="49" charset="0"/>
                <a:cs typeface="Courier New" panose="02070309020205020404" pitchFamily="49" charset="0"/>
              </a:rPr>
              <a:t>  </a:t>
            </a:r>
            <a:r>
              <a:rPr lang="en-US" sz="1800" b="1" dirty="0">
                <a:solidFill>
                  <a:srgbClr val="4DB23A"/>
                </a:solidFill>
                <a:latin typeface="Courier New" panose="02070309020205020404" pitchFamily="49" charset="0"/>
                <a:cs typeface="Courier New" panose="02070309020205020404" pitchFamily="49" charset="0"/>
              </a:rPr>
              <a:t>case</a:t>
            </a:r>
            <a:r>
              <a:rPr lang="en-US" sz="1800" b="0" dirty="0">
                <a:solidFill>
                  <a:srgbClr val="4DB23A"/>
                </a:solidFill>
                <a:latin typeface="Courier New" panose="02070309020205020404" pitchFamily="49" charset="0"/>
                <a:cs typeface="Courier New" panose="02070309020205020404" pitchFamily="49" charset="0"/>
              </a:rPr>
              <a:t> 1: &lt;some code&gt;</a:t>
            </a:r>
          </a:p>
          <a:p>
            <a:pPr>
              <a:lnSpc>
                <a:spcPct val="100000"/>
              </a:lnSpc>
            </a:pPr>
            <a:r>
              <a:rPr lang="en-US" sz="1800" b="0" dirty="0">
                <a:solidFill>
                  <a:srgbClr val="4DB23A"/>
                </a:solidFill>
                <a:latin typeface="Courier New" panose="02070309020205020404" pitchFamily="49" charset="0"/>
                <a:cs typeface="Courier New" panose="02070309020205020404" pitchFamily="49" charset="0"/>
              </a:rPr>
              <a:t>          </a:t>
            </a:r>
            <a:r>
              <a:rPr lang="en-US" sz="1800" b="1" dirty="0">
                <a:solidFill>
                  <a:srgbClr val="4DB23A"/>
                </a:solidFill>
                <a:latin typeface="Courier New" panose="02070309020205020404" pitchFamily="49" charset="0"/>
                <a:cs typeface="Courier New" panose="02070309020205020404" pitchFamily="49" charset="0"/>
              </a:rPr>
              <a:t>break</a:t>
            </a:r>
            <a:r>
              <a:rPr lang="en-US" sz="1800" b="0" dirty="0">
                <a:solidFill>
                  <a:srgbClr val="4DB23A"/>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FF6600"/>
                </a:solidFill>
                <a:latin typeface="Courier New" panose="02070309020205020404" pitchFamily="49" charset="0"/>
                <a:cs typeface="Courier New" panose="02070309020205020404" pitchFamily="49" charset="0"/>
              </a:rPr>
              <a:t>  </a:t>
            </a:r>
            <a:r>
              <a:rPr lang="en-US" sz="1800" b="1" dirty="0">
                <a:solidFill>
                  <a:srgbClr val="FF6600"/>
                </a:solidFill>
                <a:latin typeface="Courier New" panose="02070309020205020404" pitchFamily="49" charset="0"/>
                <a:cs typeface="Courier New" panose="02070309020205020404" pitchFamily="49" charset="0"/>
              </a:rPr>
              <a:t>case</a:t>
            </a:r>
            <a:r>
              <a:rPr lang="en-US" sz="1800" b="0" dirty="0">
                <a:solidFill>
                  <a:srgbClr val="FF6600"/>
                </a:solidFill>
                <a:latin typeface="Courier New" panose="02070309020205020404" pitchFamily="49" charset="0"/>
                <a:cs typeface="Courier New" panose="02070309020205020404" pitchFamily="49" charset="0"/>
              </a:rPr>
              <a:t> 2: &lt;some code&gt;</a:t>
            </a:r>
          </a:p>
          <a:p>
            <a:pPr>
              <a:lnSpc>
                <a:spcPct val="100000"/>
              </a:lnSpc>
            </a:pPr>
            <a:r>
              <a:rPr lang="en-US" sz="1800" b="0" dirty="0">
                <a:solidFill>
                  <a:srgbClr val="3366FF"/>
                </a:solidFill>
                <a:latin typeface="Courier New" panose="02070309020205020404" pitchFamily="49" charset="0"/>
                <a:cs typeface="Courier New" panose="02070309020205020404" pitchFamily="49" charset="0"/>
              </a:rPr>
              <a:t>  </a:t>
            </a:r>
            <a:r>
              <a:rPr lang="en-US" sz="1800" b="1" dirty="0">
                <a:solidFill>
                  <a:srgbClr val="3366FF"/>
                </a:solidFill>
                <a:latin typeface="Courier New" panose="02070309020205020404" pitchFamily="49" charset="0"/>
                <a:cs typeface="Courier New" panose="02070309020205020404" pitchFamily="49" charset="0"/>
              </a:rPr>
              <a:t>case</a:t>
            </a:r>
            <a:r>
              <a:rPr lang="en-US" sz="1800" b="0" dirty="0">
                <a:solidFill>
                  <a:srgbClr val="3366FF"/>
                </a:solidFill>
                <a:latin typeface="Courier New" panose="02070309020205020404" pitchFamily="49" charset="0"/>
                <a:cs typeface="Courier New" panose="02070309020205020404" pitchFamily="49" charset="0"/>
              </a:rPr>
              <a:t> 3: &lt;some code&gt;</a:t>
            </a:r>
          </a:p>
          <a:p>
            <a:pPr>
              <a:lnSpc>
                <a:spcPct val="100000"/>
              </a:lnSpc>
            </a:pPr>
            <a:r>
              <a:rPr lang="en-US" sz="1800" b="0" dirty="0">
                <a:solidFill>
                  <a:srgbClr val="3366FF"/>
                </a:solidFill>
                <a:latin typeface="Courier New" panose="02070309020205020404" pitchFamily="49" charset="0"/>
                <a:cs typeface="Courier New" panose="02070309020205020404" pitchFamily="49" charset="0"/>
              </a:rPr>
              <a:t>          </a:t>
            </a:r>
            <a:r>
              <a:rPr lang="en-US" sz="1800" b="1" dirty="0">
                <a:solidFill>
                  <a:srgbClr val="3366FF"/>
                </a:solidFill>
                <a:latin typeface="Courier New" panose="02070309020205020404" pitchFamily="49" charset="0"/>
                <a:cs typeface="Courier New" panose="02070309020205020404" pitchFamily="49" charset="0"/>
              </a:rPr>
              <a:t>break</a:t>
            </a:r>
            <a:r>
              <a:rPr lang="en-US" sz="1800" b="0" dirty="0">
                <a:solidFill>
                  <a:srgbClr val="3366FF"/>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case</a:t>
            </a:r>
            <a:r>
              <a:rPr lang="en-US" sz="1800" b="0" dirty="0">
                <a:solidFill>
                  <a:srgbClr val="CC00DF"/>
                </a:solidFill>
                <a:latin typeface="Courier New" panose="02070309020205020404" pitchFamily="49" charset="0"/>
                <a:cs typeface="Courier New" panose="02070309020205020404" pitchFamily="49" charset="0"/>
              </a:rPr>
              <a:t> 5:</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case</a:t>
            </a:r>
            <a:r>
              <a:rPr lang="en-US" sz="1800" b="0" dirty="0">
                <a:solidFill>
                  <a:srgbClr val="CC00DF"/>
                </a:solidFill>
                <a:latin typeface="Courier New" panose="02070309020205020404" pitchFamily="49" charset="0"/>
                <a:cs typeface="Courier New" panose="02070309020205020404" pitchFamily="49" charset="0"/>
              </a:rPr>
              <a:t> 6: &lt;some code&gt;</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break</a:t>
            </a:r>
            <a:r>
              <a:rPr lang="en-US" sz="1800" b="0" dirty="0">
                <a:solidFill>
                  <a:srgbClr val="CC00DF"/>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FF0000"/>
                </a:solidFill>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default</a:t>
            </a:r>
            <a:r>
              <a:rPr lang="en-US" sz="1800" b="0" dirty="0">
                <a:solidFill>
                  <a:srgbClr val="FF0000"/>
                </a:solidFill>
                <a:latin typeface="Courier New" panose="02070309020205020404" pitchFamily="49" charset="0"/>
                <a:cs typeface="Courier New" panose="02070309020205020404" pitchFamily="49" charset="0"/>
              </a:rPr>
              <a:t>: &lt;some code&gt;</a:t>
            </a:r>
          </a:p>
          <a:p>
            <a:pPr>
              <a:lnSpc>
                <a:spcPct val="100000"/>
              </a:lnSpc>
            </a:pPr>
            <a:r>
              <a:rPr lang="en-US" sz="1800" b="0" dirty="0">
                <a:latin typeface="Courier New" panose="02070309020205020404" pitchFamily="49" charset="0"/>
                <a:cs typeface="Courier New" panose="02070309020205020404" pitchFamily="49" charset="0"/>
              </a:rPr>
              <a:t>}</a:t>
            </a:r>
          </a:p>
        </p:txBody>
      </p:sp>
      <p:sp>
        <p:nvSpPr>
          <p:cNvPr id="73" name="Freeform 72"/>
          <p:cNvSpPr/>
          <p:nvPr>
            <p:custDataLst>
              <p:tags r:id="rId6"/>
            </p:custDataLst>
          </p:nvPr>
        </p:nvSpPr>
        <p:spPr bwMode="auto">
          <a:xfrm>
            <a:off x="7796432" y="2170546"/>
            <a:ext cx="405059" cy="2962619"/>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Lst>
            <a:ahLst/>
            <a:cxnLst>
              <a:cxn ang="0">
                <a:pos x="connsiteX0" y="connsiteY0"/>
              </a:cxn>
              <a:cxn ang="0">
                <a:pos x="connsiteX1" y="connsiteY1"/>
              </a:cxn>
            </a:cxnLst>
            <a:rect l="l" t="t" r="r" b="b"/>
            <a:pathLst>
              <a:path w="685323" h="2759364">
                <a:moveTo>
                  <a:pt x="77453" y="2759364"/>
                </a:moveTo>
                <a:cubicBezTo>
                  <a:pt x="685323" y="1966576"/>
                  <a:pt x="683877" y="203970"/>
                  <a:pt x="0" y="0"/>
                </a:cubicBezTo>
              </a:path>
            </a:pathLst>
          </a:custGeom>
          <a:noFill/>
          <a:ln w="25400" cap="flat" cmpd="sng" algn="ctr">
            <a:solidFill>
              <a:srgbClr val="4DB23A"/>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5" name="Rectangle 74"/>
          <p:cNvSpPr/>
          <p:nvPr>
            <p:custDataLst>
              <p:tags r:id="rId7"/>
            </p:custDataLst>
          </p:nvPr>
        </p:nvSpPr>
        <p:spPr bwMode="auto">
          <a:xfrm>
            <a:off x="6144768" y="1981200"/>
            <a:ext cx="1609344" cy="533400"/>
          </a:xfrm>
          <a:prstGeom prst="rect">
            <a:avLst/>
          </a:prstGeom>
          <a:solidFill>
            <a:srgbClr val="4DB23A"/>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6" name="Rectangle 75"/>
          <p:cNvSpPr/>
          <p:nvPr>
            <p:custDataLst>
              <p:tags r:id="rId8"/>
            </p:custDataLst>
          </p:nvPr>
        </p:nvSpPr>
        <p:spPr bwMode="auto">
          <a:xfrm>
            <a:off x="6144768" y="2514600"/>
            <a:ext cx="1609344" cy="381000"/>
          </a:xfrm>
          <a:prstGeom prst="rect">
            <a:avLst/>
          </a:prstGeom>
          <a:solidFill>
            <a:srgbClr val="FF66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7" name="Rectangle 76"/>
          <p:cNvSpPr/>
          <p:nvPr>
            <p:custDataLst>
              <p:tags r:id="rId9"/>
            </p:custDataLst>
          </p:nvPr>
        </p:nvSpPr>
        <p:spPr bwMode="auto">
          <a:xfrm>
            <a:off x="6144768" y="3239580"/>
            <a:ext cx="1609344" cy="685800"/>
          </a:xfrm>
          <a:prstGeom prst="rect">
            <a:avLst/>
          </a:prstGeom>
          <a:solidFill>
            <a:srgbClr val="CC00DF"/>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8" name="Rectangle 77"/>
          <p:cNvSpPr/>
          <p:nvPr>
            <p:custDataLst>
              <p:tags r:id="rId10"/>
            </p:custDataLst>
          </p:nvPr>
        </p:nvSpPr>
        <p:spPr bwMode="auto">
          <a:xfrm>
            <a:off x="6144768" y="3925380"/>
            <a:ext cx="1609344" cy="381000"/>
          </a:xfrm>
          <a:prstGeom prst="rect">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2" name="Freeform 81"/>
          <p:cNvSpPr/>
          <p:nvPr>
            <p:custDataLst>
              <p:tags r:id="rId11"/>
            </p:custDataLst>
          </p:nvPr>
        </p:nvSpPr>
        <p:spPr bwMode="auto">
          <a:xfrm>
            <a:off x="7798741" y="2727039"/>
            <a:ext cx="667315" cy="2644264"/>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Lst>
            <a:ahLst/>
            <a:cxnLst>
              <a:cxn ang="0">
                <a:pos x="connsiteX0" y="connsiteY0"/>
              </a:cxn>
              <a:cxn ang="0">
                <a:pos x="connsiteX1" y="connsiteY1"/>
              </a:cxn>
            </a:cxnLst>
            <a:rect l="l" t="t" r="r" b="b"/>
            <a:pathLst>
              <a:path w="1073840" h="2436091">
                <a:moveTo>
                  <a:pt x="77453" y="2436091"/>
                </a:moveTo>
                <a:cubicBezTo>
                  <a:pt x="904676" y="1643303"/>
                  <a:pt x="1073840" y="273242"/>
                  <a:pt x="0" y="0"/>
                </a:cubicBezTo>
              </a:path>
            </a:pathLst>
          </a:custGeom>
          <a:noFill/>
          <a:ln w="25400" cap="flat" cmpd="sng" algn="ctr">
            <a:solidFill>
              <a:srgbClr val="FF66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3" name="Freeform 82"/>
          <p:cNvSpPr/>
          <p:nvPr>
            <p:custDataLst>
              <p:tags r:id="rId12"/>
            </p:custDataLst>
          </p:nvPr>
        </p:nvSpPr>
        <p:spPr bwMode="auto">
          <a:xfrm>
            <a:off x="7801051" y="3572049"/>
            <a:ext cx="1342951" cy="2754862"/>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Lst>
            <a:ahLst/>
            <a:cxnLst>
              <a:cxn ang="0">
                <a:pos x="connsiteX0" y="connsiteY0"/>
              </a:cxn>
              <a:cxn ang="0">
                <a:pos x="connsiteX1" y="connsiteY1"/>
              </a:cxn>
            </a:cxnLst>
            <a:rect l="l" t="t" r="r" b="b"/>
            <a:pathLst>
              <a:path w="1684600" h="2439940">
                <a:moveTo>
                  <a:pt x="77453" y="2439940"/>
                </a:moveTo>
                <a:cubicBezTo>
                  <a:pt x="1684600" y="1231516"/>
                  <a:pt x="903232" y="0"/>
                  <a:pt x="0" y="3849"/>
                </a:cubicBezTo>
              </a:path>
            </a:pathLst>
          </a:custGeom>
          <a:noFill/>
          <a:ln w="25400" cap="flat" cmpd="sng" algn="ctr">
            <a:solidFill>
              <a:srgbClr val="CC00D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4" name="Freeform 83"/>
          <p:cNvSpPr/>
          <p:nvPr>
            <p:custDataLst>
              <p:tags r:id="rId13"/>
            </p:custDataLst>
          </p:nvPr>
        </p:nvSpPr>
        <p:spPr bwMode="auto">
          <a:xfrm>
            <a:off x="7795179" y="4097588"/>
            <a:ext cx="247575" cy="82390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 name="connsiteX0" fmla="*/ 0 w 1607147"/>
              <a:gd name="connsiteY0" fmla="*/ 1851740 h 1851740"/>
              <a:gd name="connsiteX1" fmla="*/ 215017 w 1607147"/>
              <a:gd name="connsiteY1" fmla="*/ 3849 h 1851740"/>
              <a:gd name="connsiteX0" fmla="*/ 0 w 3581327"/>
              <a:gd name="connsiteY0" fmla="*/ 1851740 h 1851740"/>
              <a:gd name="connsiteX1" fmla="*/ 215017 w 3581327"/>
              <a:gd name="connsiteY1" fmla="*/ 3849 h 1851740"/>
              <a:gd name="connsiteX0" fmla="*/ 126198 w 3707525"/>
              <a:gd name="connsiteY0" fmla="*/ 1535855 h 1535855"/>
              <a:gd name="connsiteX1" fmla="*/ 0 w 3707525"/>
              <a:gd name="connsiteY1" fmla="*/ 3849 h 1535855"/>
              <a:gd name="connsiteX0" fmla="*/ 126198 w 3707525"/>
              <a:gd name="connsiteY0" fmla="*/ 1532006 h 1532006"/>
              <a:gd name="connsiteX1" fmla="*/ 0 w 3707525"/>
              <a:gd name="connsiteY1" fmla="*/ 0 h 1532006"/>
            </a:gdLst>
            <a:ahLst/>
            <a:cxnLst>
              <a:cxn ang="0">
                <a:pos x="connsiteX0" y="connsiteY0"/>
              </a:cxn>
              <a:cxn ang="0">
                <a:pos x="connsiteX1" y="connsiteY1"/>
              </a:cxn>
            </a:cxnLst>
            <a:rect l="l" t="t" r="r" b="b"/>
            <a:pathLst>
              <a:path w="3707525" h="1532006">
                <a:moveTo>
                  <a:pt x="126198" y="1532006"/>
                </a:moveTo>
                <a:cubicBezTo>
                  <a:pt x="3707525" y="868212"/>
                  <a:pt x="1707527" y="28828"/>
                  <a:pt x="0" y="0"/>
                </a:cubicBezTo>
              </a:path>
            </a:pathLst>
          </a:custGeom>
          <a:noFill/>
          <a:ln w="254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8" name="TextBox 87"/>
          <p:cNvSpPr txBox="1"/>
          <p:nvPr>
            <p:custDataLst>
              <p:tags r:id="rId14"/>
            </p:custDataLst>
          </p:nvPr>
        </p:nvSpPr>
        <p:spPr>
          <a:xfrm>
            <a:off x="5016100" y="2801111"/>
            <a:ext cx="774058" cy="646331"/>
          </a:xfrm>
          <a:prstGeom prst="rect">
            <a:avLst/>
          </a:prstGeom>
          <a:noFill/>
        </p:spPr>
        <p:txBody>
          <a:bodyPr wrap="none" rtlCol="0">
            <a:spAutoFit/>
          </a:bodyPr>
          <a:lstStyle/>
          <a:p>
            <a:pPr algn="ctr"/>
            <a:r>
              <a:rPr lang="en-US" dirty="0">
                <a:latin typeface="Calibri" pitchFamily="34" charset="0"/>
              </a:rPr>
              <a:t>Code</a:t>
            </a:r>
          </a:p>
          <a:p>
            <a:pPr algn="ctr"/>
            <a:r>
              <a:rPr lang="en-US" dirty="0">
                <a:latin typeface="Calibri" pitchFamily="34" charset="0"/>
              </a:rPr>
              <a:t>Blocks</a:t>
            </a:r>
          </a:p>
        </p:txBody>
      </p:sp>
      <p:sp>
        <p:nvSpPr>
          <p:cNvPr id="90" name="TextBox 89"/>
          <p:cNvSpPr txBox="1"/>
          <p:nvPr>
            <p:custDataLst>
              <p:tags r:id="rId15"/>
            </p:custDataLst>
          </p:nvPr>
        </p:nvSpPr>
        <p:spPr>
          <a:xfrm>
            <a:off x="6122541" y="1005840"/>
            <a:ext cx="1645920" cy="457200"/>
          </a:xfrm>
          <a:prstGeom prst="rect">
            <a:avLst/>
          </a:prstGeom>
          <a:noFill/>
        </p:spPr>
        <p:txBody>
          <a:bodyPr wrap="none" rtlCol="0">
            <a:noAutofit/>
          </a:bodyPr>
          <a:lstStyle/>
          <a:p>
            <a:pPr algn="ctr"/>
            <a:r>
              <a:rPr lang="en-US" sz="2400" dirty="0">
                <a:latin typeface="Calibri" pitchFamily="34" charset="0"/>
              </a:rPr>
              <a:t>Memory</a:t>
            </a:r>
          </a:p>
        </p:txBody>
      </p:sp>
      <mc:AlternateContent xmlns:mc="http://schemas.openxmlformats.org/markup-compatibility/2006" xmlns:a14="http://schemas.microsoft.com/office/drawing/2010/main">
        <mc:Choice Requires="a14">
          <p:sp>
            <p:nvSpPr>
              <p:cNvPr id="94" name="Rectangle 27"/>
              <p:cNvSpPr>
                <a:spLocks noChangeArrowheads="1"/>
              </p:cNvSpPr>
              <p:nvPr>
                <p:custDataLst>
                  <p:tags r:id="rId16"/>
                </p:custDataLst>
              </p:nvPr>
            </p:nvSpPr>
            <p:spPr bwMode="auto">
              <a:xfrm>
                <a:off x="762000" y="4631366"/>
                <a:ext cx="3155416"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alibri" pitchFamily="34" charset="0"/>
                  </a:rPr>
                  <a:t>Use the jump table when x </a:t>
                </a:r>
                <a14:m>
                  <m:oMath xmlns:m="http://schemas.openxmlformats.org/officeDocument/2006/math">
                    <m:r>
                      <a:rPr lang="en-US" sz="1800" b="0" i="1" smtClean="0">
                        <a:latin typeface="Cambria Math" panose="02040503050406030204" pitchFamily="18" charset="0"/>
                      </a:rPr>
                      <m:t>≤</m:t>
                    </m:r>
                  </m:oMath>
                </a14:m>
                <a:r>
                  <a:rPr lang="en-US" sz="1800" dirty="0">
                    <a:latin typeface="Calibri" pitchFamily="34" charset="0"/>
                  </a:rPr>
                  <a:t> 6:</a:t>
                </a:r>
              </a:p>
            </p:txBody>
          </p:sp>
        </mc:Choice>
        <mc:Fallback xmlns="">
          <p:sp>
            <p:nvSpPr>
              <p:cNvPr id="94" name="Rectangle 27"/>
              <p:cNvSpPr>
                <a:spLocks noRot="1" noChangeAspect="1" noMove="1" noResize="1" noEditPoints="1" noAdjustHandles="1" noChangeArrowheads="1" noChangeShapeType="1" noTextEdit="1"/>
              </p:cNvSpPr>
              <p:nvPr>
                <p:custDataLst>
                  <p:tags r:id="rId39"/>
                </p:custDataLst>
              </p:nvPr>
            </p:nvSpPr>
            <p:spPr bwMode="auto">
              <a:xfrm>
                <a:off x="762000" y="4631366"/>
                <a:ext cx="3155416" cy="369332"/>
              </a:xfrm>
              <a:prstGeom prst="rect">
                <a:avLst/>
              </a:prstGeom>
              <a:blipFill rotWithShape="0">
                <a:blip r:embed="rId40"/>
                <a:stretch>
                  <a:fillRect l="-1544" t="-10000" r="-386" b="-26667"/>
                </a:stretch>
              </a:blipFill>
              <a:ln w="25400">
                <a:noFill/>
                <a:miter lim="800000"/>
                <a:headEnd/>
                <a:tailEnd/>
              </a:ln>
              <a:effectLst/>
            </p:spPr>
            <p:txBody>
              <a:bodyPr/>
              <a:lstStyle/>
              <a:p>
                <a:r>
                  <a:rPr lang="en-US">
                    <a:noFill/>
                  </a:rPr>
                  <a:t> </a:t>
                </a:r>
              </a:p>
            </p:txBody>
          </p:sp>
        </mc:Fallback>
      </mc:AlternateContent>
      <p:sp>
        <p:nvSpPr>
          <p:cNvPr id="95" name="Rectangle 94"/>
          <p:cNvSpPr>
            <a:spLocks noChangeArrowheads="1"/>
          </p:cNvSpPr>
          <p:nvPr>
            <p:custDataLst>
              <p:tags r:id="rId17"/>
            </p:custDataLst>
          </p:nvPr>
        </p:nvSpPr>
        <p:spPr bwMode="auto">
          <a:xfrm>
            <a:off x="762000" y="5017532"/>
            <a:ext cx="3276600" cy="1474763"/>
          </a:xfrm>
          <a:prstGeom prst="rect">
            <a:avLst/>
          </a:prstGeom>
          <a:solidFill>
            <a:srgbClr val="CCFFCC"/>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nSpc>
                <a:spcPct val="100000"/>
              </a:lnSpc>
            </a:pPr>
            <a:r>
              <a:rPr lang="en-US" sz="1800" b="1" dirty="0">
                <a:solidFill>
                  <a:srgbClr val="000000"/>
                </a:solidFill>
                <a:latin typeface="Courier New" panose="02070309020205020404" pitchFamily="49" charset="0"/>
                <a:cs typeface="Courier New" panose="02070309020205020404" pitchFamily="49" charset="0"/>
              </a:rPr>
              <a:t>if</a:t>
            </a:r>
            <a:r>
              <a:rPr lang="en-US" sz="1800" b="0" dirty="0">
                <a:solidFill>
                  <a:srgbClr val="000000"/>
                </a:solidFill>
                <a:latin typeface="Courier New" panose="02070309020205020404" pitchFamily="49" charset="0"/>
                <a:cs typeface="Courier New" panose="02070309020205020404" pitchFamily="49" charset="0"/>
              </a:rPr>
              <a:t> (</a:t>
            </a:r>
            <a:r>
              <a:rPr lang="en-US" sz="1800" b="0" dirty="0" err="1">
                <a:solidFill>
                  <a:srgbClr val="000000"/>
                </a:solidFill>
                <a:latin typeface="Courier New" panose="02070309020205020404" pitchFamily="49" charset="0"/>
                <a:cs typeface="Courier New" panose="02070309020205020404" pitchFamily="49" charset="0"/>
              </a:rPr>
              <a:t>x</a:t>
            </a:r>
            <a:r>
              <a:rPr lang="en-US" sz="1800" b="0" dirty="0">
                <a:solidFill>
                  <a:srgbClr val="000000"/>
                </a:solidFill>
                <a:latin typeface="Courier New" panose="02070309020205020404" pitchFamily="49" charset="0"/>
                <a:cs typeface="Courier New" panose="02070309020205020404" pitchFamily="49" charset="0"/>
              </a:rPr>
              <a:t> &lt;= 6)</a:t>
            </a:r>
            <a:endParaRPr lang="en-US" sz="1800" b="0" i="1" dirty="0">
              <a:solidFill>
                <a:srgbClr val="000000"/>
              </a:solidFill>
              <a:latin typeface="Courier New" panose="02070309020205020404" pitchFamily="49" charset="0"/>
              <a:cs typeface="Courier New" panose="02070309020205020404" pitchFamily="49" charset="0"/>
            </a:endParaRPr>
          </a:p>
          <a:p>
            <a:pPr>
              <a:lnSpc>
                <a:spcPct val="100000"/>
              </a:lnSpc>
            </a:pP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JTab[x</a:t>
            </a:r>
            <a:r>
              <a:rPr lang="en-US" sz="1800" b="0" dirty="0">
                <a:latin typeface="Courier New" panose="02070309020205020404" pitchFamily="49" charset="0"/>
                <a:cs typeface="Courier New" panose="02070309020205020404" pitchFamily="49" charset="0"/>
              </a:rPr>
              <a:t>];</a:t>
            </a:r>
          </a:p>
          <a:p>
            <a:pPr>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goto</a:t>
            </a: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a:t>
            </a:r>
          </a:p>
          <a:p>
            <a:pPr>
              <a:lnSpc>
                <a:spcPct val="100000"/>
              </a:lnSpc>
            </a:pPr>
            <a:r>
              <a:rPr lang="en-US" sz="1800" b="1" dirty="0">
                <a:latin typeface="Courier New" panose="02070309020205020404" pitchFamily="49" charset="0"/>
                <a:cs typeface="Courier New" panose="02070309020205020404" pitchFamily="49" charset="0"/>
              </a:rPr>
              <a:t>else</a:t>
            </a:r>
          </a:p>
          <a:p>
            <a:pPr>
              <a:lnSpc>
                <a:spcPct val="100000"/>
              </a:lnSpc>
            </a:pPr>
            <a:r>
              <a:rPr lang="en-US" sz="1800" b="0" dirty="0">
                <a:solidFill>
                  <a:srgbClr val="000000"/>
                </a:solidFill>
                <a:latin typeface="Courier New" panose="02070309020205020404" pitchFamily="49" charset="0"/>
                <a:cs typeface="Courier New" panose="02070309020205020404" pitchFamily="49" charset="0"/>
              </a:rPr>
              <a:t>  </a:t>
            </a:r>
            <a:r>
              <a:rPr lang="en-US" sz="1800" b="1" dirty="0" err="1">
                <a:solidFill>
                  <a:srgbClr val="000000"/>
                </a:solidFill>
                <a:latin typeface="Courier New" panose="02070309020205020404" pitchFamily="49" charset="0"/>
                <a:cs typeface="Courier New" panose="02070309020205020404" pitchFamily="49" charset="0"/>
              </a:rPr>
              <a:t>goto</a:t>
            </a:r>
            <a:r>
              <a:rPr lang="en-US" sz="1800" b="0" dirty="0">
                <a:solidFill>
                  <a:srgbClr val="000000"/>
                </a:solidFill>
                <a:latin typeface="Courier New" panose="02070309020205020404" pitchFamily="49" charset="0"/>
                <a:cs typeface="Courier New" panose="02070309020205020404" pitchFamily="49" charset="0"/>
              </a:rPr>
              <a:t> default;</a:t>
            </a:r>
          </a:p>
        </p:txBody>
      </p:sp>
      <p:sp>
        <p:nvSpPr>
          <p:cNvPr id="96" name="Rectangle 27"/>
          <p:cNvSpPr>
            <a:spLocks noChangeArrowheads="1"/>
          </p:cNvSpPr>
          <p:nvPr>
            <p:custDataLst>
              <p:tags r:id="rId18"/>
            </p:custDataLst>
          </p:nvPr>
        </p:nvSpPr>
        <p:spPr bwMode="auto">
          <a:xfrm>
            <a:off x="762000" y="1049774"/>
            <a:ext cx="883475"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alibri" pitchFamily="34" charset="0"/>
              </a:rPr>
              <a:t>C code:</a:t>
            </a:r>
          </a:p>
        </p:txBody>
      </p:sp>
      <p:grpSp>
        <p:nvGrpSpPr>
          <p:cNvPr id="5" name="Group 4"/>
          <p:cNvGrpSpPr/>
          <p:nvPr/>
        </p:nvGrpSpPr>
        <p:grpSpPr>
          <a:xfrm>
            <a:off x="5848689" y="4800600"/>
            <a:ext cx="1923711" cy="1607127"/>
            <a:chOff x="5848689" y="4800600"/>
            <a:chExt cx="1923711" cy="1607127"/>
          </a:xfrm>
        </p:grpSpPr>
        <p:sp>
          <p:nvSpPr>
            <p:cNvPr id="44" name="Rectangle 43"/>
            <p:cNvSpPr/>
            <p:nvPr>
              <p:custDataLst>
                <p:tags r:id="rId25"/>
              </p:custDataLst>
            </p:nvPr>
          </p:nvSpPr>
          <p:spPr bwMode="auto">
            <a:xfrm>
              <a:off x="6126480" y="61722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3" name="Rectangle 32"/>
            <p:cNvSpPr/>
            <p:nvPr>
              <p:custDataLst>
                <p:tags r:id="rId26"/>
              </p:custDataLst>
            </p:nvPr>
          </p:nvSpPr>
          <p:spPr bwMode="auto">
            <a:xfrm>
              <a:off x="6126480" y="48006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5" name="Rectangle 34"/>
            <p:cNvSpPr/>
            <p:nvPr>
              <p:custDataLst>
                <p:tags r:id="rId27"/>
              </p:custDataLst>
            </p:nvPr>
          </p:nvSpPr>
          <p:spPr bwMode="auto">
            <a:xfrm>
              <a:off x="6126480" y="52578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7" name="Rectangle 36"/>
            <p:cNvSpPr/>
            <p:nvPr>
              <p:custDataLst>
                <p:tags r:id="rId28"/>
              </p:custDataLst>
            </p:nvPr>
          </p:nvSpPr>
          <p:spPr bwMode="auto">
            <a:xfrm>
              <a:off x="6126480" y="57150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9" name="Rectangle 38"/>
            <p:cNvSpPr/>
            <p:nvPr>
              <p:custDataLst>
                <p:tags r:id="rId29"/>
              </p:custDataLst>
            </p:nvPr>
          </p:nvSpPr>
          <p:spPr bwMode="auto">
            <a:xfrm>
              <a:off x="6126480" y="4800600"/>
              <a:ext cx="1645920" cy="1607127"/>
            </a:xfrm>
            <a:prstGeom prst="rect">
              <a:avLst/>
            </a:prstGeom>
            <a:noFill/>
            <a:ln w="38100"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TextBox 39"/>
            <p:cNvSpPr txBox="1"/>
            <p:nvPr>
              <p:custDataLst>
                <p:tags r:id="rId30"/>
              </p:custDataLst>
            </p:nvPr>
          </p:nvSpPr>
          <p:spPr>
            <a:xfrm>
              <a:off x="5852160" y="4800600"/>
              <a:ext cx="276038" cy="228600"/>
            </a:xfrm>
            <a:prstGeom prst="rect">
              <a:avLst/>
            </a:prstGeom>
            <a:noFill/>
          </p:spPr>
          <p:txBody>
            <a:bodyPr wrap="none" tIns="0" bIns="0" rtlCol="0" anchor="ctr" anchorCtr="0">
              <a:normAutofit/>
            </a:bodyPr>
            <a:lstStyle/>
            <a:p>
              <a:r>
                <a:rPr lang="en-US" sz="1400" dirty="0">
                  <a:latin typeface="Calibri" pitchFamily="34" charset="0"/>
                </a:rPr>
                <a:t>0</a:t>
              </a:r>
            </a:p>
          </p:txBody>
        </p:sp>
        <p:sp>
          <p:nvSpPr>
            <p:cNvPr id="41" name="TextBox 40"/>
            <p:cNvSpPr txBox="1"/>
            <p:nvPr>
              <p:custDataLst>
                <p:tags r:id="rId31"/>
              </p:custDataLst>
            </p:nvPr>
          </p:nvSpPr>
          <p:spPr>
            <a:xfrm>
              <a:off x="5852160" y="5029200"/>
              <a:ext cx="276038" cy="228600"/>
            </a:xfrm>
            <a:prstGeom prst="rect">
              <a:avLst/>
            </a:prstGeom>
            <a:noFill/>
          </p:spPr>
          <p:txBody>
            <a:bodyPr wrap="none" tIns="0" bIns="0" rtlCol="0" anchor="ctr" anchorCtr="0">
              <a:normAutofit/>
            </a:bodyPr>
            <a:lstStyle/>
            <a:p>
              <a:pPr algn="ctr"/>
              <a:r>
                <a:rPr lang="en-US" sz="1400" dirty="0">
                  <a:latin typeface="Calibri" pitchFamily="34" charset="0"/>
                </a:rPr>
                <a:t>1</a:t>
              </a:r>
            </a:p>
          </p:txBody>
        </p:sp>
        <p:sp>
          <p:nvSpPr>
            <p:cNvPr id="42" name="TextBox 41"/>
            <p:cNvSpPr txBox="1"/>
            <p:nvPr>
              <p:custDataLst>
                <p:tags r:id="rId32"/>
              </p:custDataLst>
            </p:nvPr>
          </p:nvSpPr>
          <p:spPr>
            <a:xfrm>
              <a:off x="5852160" y="5257800"/>
              <a:ext cx="276038" cy="228600"/>
            </a:xfrm>
            <a:prstGeom prst="rect">
              <a:avLst/>
            </a:prstGeom>
            <a:noFill/>
          </p:spPr>
          <p:txBody>
            <a:bodyPr wrap="none" tIns="0" bIns="0" rtlCol="0" anchor="ctr" anchorCtr="0">
              <a:normAutofit/>
            </a:bodyPr>
            <a:lstStyle/>
            <a:p>
              <a:pPr algn="ctr"/>
              <a:r>
                <a:rPr lang="en-US" sz="1400" dirty="0">
                  <a:latin typeface="Calibri" pitchFamily="34" charset="0"/>
                </a:rPr>
                <a:t>2</a:t>
              </a:r>
            </a:p>
          </p:txBody>
        </p:sp>
        <p:sp>
          <p:nvSpPr>
            <p:cNvPr id="43" name="TextBox 42"/>
            <p:cNvSpPr txBox="1"/>
            <p:nvPr>
              <p:custDataLst>
                <p:tags r:id="rId33"/>
              </p:custDataLst>
            </p:nvPr>
          </p:nvSpPr>
          <p:spPr>
            <a:xfrm>
              <a:off x="5852160" y="5486400"/>
              <a:ext cx="276038" cy="228600"/>
            </a:xfrm>
            <a:prstGeom prst="rect">
              <a:avLst/>
            </a:prstGeom>
            <a:noFill/>
          </p:spPr>
          <p:txBody>
            <a:bodyPr wrap="none" tIns="0" bIns="0" rtlCol="0" anchor="ctr" anchorCtr="0">
              <a:normAutofit/>
            </a:bodyPr>
            <a:lstStyle/>
            <a:p>
              <a:pPr algn="ctr"/>
              <a:r>
                <a:rPr lang="en-US" sz="1400" dirty="0">
                  <a:latin typeface="Calibri" pitchFamily="34" charset="0"/>
                </a:rPr>
                <a:t>3</a:t>
              </a:r>
            </a:p>
          </p:txBody>
        </p:sp>
        <p:sp>
          <p:nvSpPr>
            <p:cNvPr id="46" name="TextBox 45"/>
            <p:cNvSpPr txBox="1"/>
            <p:nvPr>
              <p:custDataLst>
                <p:tags r:id="rId34"/>
              </p:custDataLst>
            </p:nvPr>
          </p:nvSpPr>
          <p:spPr>
            <a:xfrm>
              <a:off x="5848689" y="5715000"/>
              <a:ext cx="276038" cy="228600"/>
            </a:xfrm>
            <a:prstGeom prst="rect">
              <a:avLst/>
            </a:prstGeom>
            <a:noFill/>
          </p:spPr>
          <p:txBody>
            <a:bodyPr wrap="none" tIns="0" bIns="0" rtlCol="0" anchor="ctr" anchorCtr="0">
              <a:normAutofit/>
            </a:bodyPr>
            <a:lstStyle/>
            <a:p>
              <a:pPr algn="ctr"/>
              <a:r>
                <a:rPr lang="en-US" sz="1400" dirty="0">
                  <a:latin typeface="Calibri" pitchFamily="34" charset="0"/>
                </a:rPr>
                <a:t>4</a:t>
              </a:r>
            </a:p>
          </p:txBody>
        </p:sp>
        <p:sp>
          <p:nvSpPr>
            <p:cNvPr id="45" name="TextBox 44"/>
            <p:cNvSpPr txBox="1"/>
            <p:nvPr>
              <p:custDataLst>
                <p:tags r:id="rId35"/>
              </p:custDataLst>
            </p:nvPr>
          </p:nvSpPr>
          <p:spPr>
            <a:xfrm>
              <a:off x="5852160" y="5943600"/>
              <a:ext cx="276038" cy="228600"/>
            </a:xfrm>
            <a:prstGeom prst="rect">
              <a:avLst/>
            </a:prstGeom>
            <a:noFill/>
          </p:spPr>
          <p:txBody>
            <a:bodyPr wrap="none" tIns="0" bIns="0" rtlCol="0" anchor="ctr" anchorCtr="0">
              <a:normAutofit/>
            </a:bodyPr>
            <a:lstStyle/>
            <a:p>
              <a:pPr algn="ctr"/>
              <a:r>
                <a:rPr lang="en-US" sz="1400" dirty="0">
                  <a:latin typeface="Calibri" pitchFamily="34" charset="0"/>
                </a:rPr>
                <a:t>5</a:t>
              </a:r>
            </a:p>
          </p:txBody>
        </p:sp>
        <p:sp>
          <p:nvSpPr>
            <p:cNvPr id="47" name="TextBox 46"/>
            <p:cNvSpPr txBox="1"/>
            <p:nvPr>
              <p:custDataLst>
                <p:tags r:id="rId36"/>
              </p:custDataLst>
            </p:nvPr>
          </p:nvSpPr>
          <p:spPr>
            <a:xfrm>
              <a:off x="5852160" y="6172200"/>
              <a:ext cx="276038" cy="228600"/>
            </a:xfrm>
            <a:prstGeom prst="rect">
              <a:avLst/>
            </a:prstGeom>
            <a:noFill/>
          </p:spPr>
          <p:txBody>
            <a:bodyPr wrap="none" tIns="0" bIns="0" rtlCol="0" anchor="ctr" anchorCtr="0">
              <a:normAutofit/>
            </a:bodyPr>
            <a:lstStyle/>
            <a:p>
              <a:pPr algn="ctr"/>
              <a:r>
                <a:rPr lang="en-US" sz="1400" dirty="0">
                  <a:latin typeface="Calibri" pitchFamily="34" charset="0"/>
                </a:rPr>
                <a:t>6</a:t>
              </a:r>
            </a:p>
          </p:txBody>
        </p:sp>
      </p:grpSp>
      <p:sp>
        <p:nvSpPr>
          <p:cNvPr id="51" name="Freeform 50"/>
          <p:cNvSpPr/>
          <p:nvPr>
            <p:custDataLst>
              <p:tags r:id="rId19"/>
            </p:custDataLst>
          </p:nvPr>
        </p:nvSpPr>
        <p:spPr bwMode="auto">
          <a:xfrm>
            <a:off x="7805632" y="3051429"/>
            <a:ext cx="858845" cy="251832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Lst>
            <a:ahLst/>
            <a:cxnLst>
              <a:cxn ang="0">
                <a:pos x="connsiteX0" y="connsiteY0"/>
              </a:cxn>
              <a:cxn ang="0">
                <a:pos x="connsiteX1" y="connsiteY1"/>
              </a:cxn>
            </a:cxnLst>
            <a:rect l="l" t="t" r="r" b="b"/>
            <a:pathLst>
              <a:path w="1073840" h="2436091">
                <a:moveTo>
                  <a:pt x="77453" y="2436091"/>
                </a:moveTo>
                <a:cubicBezTo>
                  <a:pt x="904676" y="1643303"/>
                  <a:pt x="1073840" y="273242"/>
                  <a:pt x="0" y="0"/>
                </a:cubicBezTo>
              </a:path>
            </a:pathLst>
          </a:custGeom>
          <a:noFill/>
          <a:ln w="25400" cap="flat" cmpd="sng" algn="ctr">
            <a:solidFill>
              <a:srgbClr val="3366F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Freeform 52"/>
          <p:cNvSpPr/>
          <p:nvPr>
            <p:custDataLst>
              <p:tags r:id="rId20"/>
            </p:custDataLst>
          </p:nvPr>
        </p:nvSpPr>
        <p:spPr bwMode="auto">
          <a:xfrm>
            <a:off x="7790504" y="4114471"/>
            <a:ext cx="397761" cy="175293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 name="connsiteX0" fmla="*/ 0 w 1607147"/>
              <a:gd name="connsiteY0" fmla="*/ 1851740 h 1851740"/>
              <a:gd name="connsiteX1" fmla="*/ 215017 w 1607147"/>
              <a:gd name="connsiteY1" fmla="*/ 3849 h 1851740"/>
              <a:gd name="connsiteX0" fmla="*/ 0 w 3581327"/>
              <a:gd name="connsiteY0" fmla="*/ 1851740 h 1851740"/>
              <a:gd name="connsiteX1" fmla="*/ 215017 w 3581327"/>
              <a:gd name="connsiteY1" fmla="*/ 3849 h 1851740"/>
              <a:gd name="connsiteX0" fmla="*/ 126198 w 3707525"/>
              <a:gd name="connsiteY0" fmla="*/ 1535855 h 1535855"/>
              <a:gd name="connsiteX1" fmla="*/ 0 w 3707525"/>
              <a:gd name="connsiteY1" fmla="*/ 3849 h 1535855"/>
              <a:gd name="connsiteX0" fmla="*/ 126198 w 3707525"/>
              <a:gd name="connsiteY0" fmla="*/ 1532006 h 1532006"/>
              <a:gd name="connsiteX1" fmla="*/ 0 w 3707525"/>
              <a:gd name="connsiteY1" fmla="*/ 0 h 1532006"/>
              <a:gd name="connsiteX0" fmla="*/ 0 w 3581327"/>
              <a:gd name="connsiteY0" fmla="*/ 1717180 h 1717180"/>
              <a:gd name="connsiteX1" fmla="*/ 190644 w 3581327"/>
              <a:gd name="connsiteY1" fmla="*/ 0 h 1717180"/>
              <a:gd name="connsiteX0" fmla="*/ 0 w 3581327"/>
              <a:gd name="connsiteY0" fmla="*/ 1717180 h 1717180"/>
              <a:gd name="connsiteX1" fmla="*/ 190645 w 3581327"/>
              <a:gd name="connsiteY1" fmla="*/ 0 h 1717180"/>
              <a:gd name="connsiteX0" fmla="*/ 5536913 w 9118240"/>
              <a:gd name="connsiteY0" fmla="*/ 5387982 h 5387982"/>
              <a:gd name="connsiteX1" fmla="*/ 0 w 9118240"/>
              <a:gd name="connsiteY1" fmla="*/ 0 h 5387982"/>
              <a:gd name="connsiteX0" fmla="*/ 0 w 3581327"/>
              <a:gd name="connsiteY0" fmla="*/ 1738965 h 1738965"/>
              <a:gd name="connsiteX1" fmla="*/ 166272 w 3581327"/>
              <a:gd name="connsiteY1" fmla="*/ 0 h 1738965"/>
            </a:gdLst>
            <a:ahLst/>
            <a:cxnLst>
              <a:cxn ang="0">
                <a:pos x="connsiteX0" y="connsiteY0"/>
              </a:cxn>
              <a:cxn ang="0">
                <a:pos x="connsiteX1" y="connsiteY1"/>
              </a:cxn>
            </a:cxnLst>
            <a:rect l="l" t="t" r="r" b="b"/>
            <a:pathLst>
              <a:path w="3581327" h="1738965">
                <a:moveTo>
                  <a:pt x="0" y="1738965"/>
                </a:moveTo>
                <a:cubicBezTo>
                  <a:pt x="3581327" y="1075171"/>
                  <a:pt x="1873799" y="28828"/>
                  <a:pt x="166272" y="0"/>
                </a:cubicBezTo>
              </a:path>
            </a:pathLst>
          </a:custGeom>
          <a:noFill/>
          <a:ln w="254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Freeform 53"/>
          <p:cNvSpPr/>
          <p:nvPr>
            <p:custDataLst>
              <p:tags r:id="rId21"/>
            </p:custDataLst>
          </p:nvPr>
        </p:nvSpPr>
        <p:spPr bwMode="auto">
          <a:xfrm>
            <a:off x="7794715" y="3572047"/>
            <a:ext cx="1342951" cy="2473974"/>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Lst>
            <a:ahLst/>
            <a:cxnLst>
              <a:cxn ang="0">
                <a:pos x="connsiteX0" y="connsiteY0"/>
              </a:cxn>
              <a:cxn ang="0">
                <a:pos x="connsiteX1" y="connsiteY1"/>
              </a:cxn>
            </a:cxnLst>
            <a:rect l="l" t="t" r="r" b="b"/>
            <a:pathLst>
              <a:path w="1684600" h="2439940">
                <a:moveTo>
                  <a:pt x="77453" y="2439940"/>
                </a:moveTo>
                <a:cubicBezTo>
                  <a:pt x="1684600" y="1231516"/>
                  <a:pt x="903232" y="0"/>
                  <a:pt x="0" y="3849"/>
                </a:cubicBezTo>
              </a:path>
            </a:pathLst>
          </a:custGeom>
          <a:noFill/>
          <a:ln w="25400" cap="flat" cmpd="sng" algn="ctr">
            <a:solidFill>
              <a:srgbClr val="CC00D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3" name="Straight Arrow Connector 2"/>
          <p:cNvCxnSpPr>
            <a:endCxn id="40" idx="1"/>
          </p:cNvCxnSpPr>
          <p:nvPr>
            <p:custDataLst>
              <p:tags r:id="rId22"/>
            </p:custDataLst>
          </p:nvPr>
        </p:nvCxnSpPr>
        <p:spPr bwMode="auto">
          <a:xfrm>
            <a:off x="3905016" y="4156075"/>
            <a:ext cx="1947144" cy="758825"/>
          </a:xfrm>
          <a:prstGeom prst="straightConnector1">
            <a:avLst/>
          </a:prstGeom>
          <a:noFill/>
          <a:ln w="25400" cap="flat" cmpd="sng" algn="ctr">
            <a:solidFill>
              <a:srgbClr val="CC0000"/>
            </a:solidFill>
            <a:prstDash val="solid"/>
            <a:round/>
            <a:headEnd type="none" w="med" len="med"/>
            <a:tailEnd type="arrow"/>
          </a:ln>
          <a:effectLst/>
        </p:spPr>
      </p:cxnSp>
      <p:cxnSp>
        <p:nvCxnSpPr>
          <p:cNvPr id="48" name="Straight Arrow Connector 47"/>
          <p:cNvCxnSpPr>
            <a:endCxn id="46" idx="1"/>
          </p:cNvCxnSpPr>
          <p:nvPr>
            <p:custDataLst>
              <p:tags r:id="rId23"/>
            </p:custDataLst>
          </p:nvPr>
        </p:nvCxnSpPr>
        <p:spPr bwMode="auto">
          <a:xfrm>
            <a:off x="3905016" y="4233918"/>
            <a:ext cx="1943673" cy="1595382"/>
          </a:xfrm>
          <a:prstGeom prst="straightConnector1">
            <a:avLst/>
          </a:prstGeom>
          <a:noFill/>
          <a:ln w="25400" cap="flat" cmpd="sng" algn="ctr">
            <a:solidFill>
              <a:srgbClr val="CC0000"/>
            </a:solidFill>
            <a:prstDash val="solid"/>
            <a:round/>
            <a:headEnd type="none" w="med" len="med"/>
            <a:tailEnd type="arrow"/>
          </a:ln>
          <a:effectLst/>
        </p:spPr>
      </p:cxnSp>
      <p:sp>
        <p:nvSpPr>
          <p:cNvPr id="9" name="Left Brace 8"/>
          <p:cNvSpPr/>
          <p:nvPr/>
        </p:nvSpPr>
        <p:spPr bwMode="auto">
          <a:xfrm>
            <a:off x="5716370" y="1938256"/>
            <a:ext cx="361606" cy="23774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7" name="TextBox 86"/>
          <p:cNvSpPr txBox="1"/>
          <p:nvPr>
            <p:custDataLst>
              <p:tags r:id="rId24"/>
            </p:custDataLst>
          </p:nvPr>
        </p:nvSpPr>
        <p:spPr>
          <a:xfrm>
            <a:off x="5028594" y="5277534"/>
            <a:ext cx="686406" cy="646331"/>
          </a:xfrm>
          <a:prstGeom prst="rect">
            <a:avLst/>
          </a:prstGeom>
          <a:noFill/>
        </p:spPr>
        <p:txBody>
          <a:bodyPr wrap="none" rtlCol="0">
            <a:spAutoFit/>
          </a:bodyPr>
          <a:lstStyle/>
          <a:p>
            <a:pPr algn="ctr"/>
            <a:r>
              <a:rPr lang="en-US" dirty="0">
                <a:ln w="3175">
                  <a:noFill/>
                </a:ln>
                <a:effectLst>
                  <a:glow rad="127000">
                    <a:schemeClr val="bg1"/>
                  </a:glow>
                </a:effectLst>
                <a:latin typeface="Calibri" pitchFamily="34" charset="0"/>
              </a:rPr>
              <a:t>Jump</a:t>
            </a:r>
          </a:p>
          <a:p>
            <a:pPr algn="ctr"/>
            <a:r>
              <a:rPr lang="en-US" dirty="0">
                <a:ln w="3175">
                  <a:noFill/>
                </a:ln>
                <a:effectLst>
                  <a:glow rad="127000">
                    <a:schemeClr val="bg1"/>
                  </a:glow>
                </a:effectLst>
                <a:latin typeface="Calibri" pitchFamily="34" charset="0"/>
              </a:rPr>
              <a:t>Table</a:t>
            </a:r>
          </a:p>
        </p:txBody>
      </p:sp>
    </p:spTree>
    <p:extLst>
      <p:ext uri="{BB962C8B-B14F-4D97-AF65-F5344CB8AC3E}">
        <p14:creationId xmlns:p14="http://schemas.microsoft.com/office/powerpoint/2010/main" val="2288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2" grpId="0" animBg="1"/>
      <p:bldP spid="83" grpId="0" animBg="1"/>
      <p:bldP spid="84" grpId="0" animBg="1"/>
      <p:bldP spid="94" grpId="0"/>
      <p:bldP spid="95" grpId="0" animBg="1"/>
      <p:bldP spid="51" grpId="0" animBg="1"/>
      <p:bldP spid="53" grpId="0" animBg="1"/>
      <p:bldP spid="5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p:cNvSpPr>
          <p:nvPr>
            <p:custDataLst>
              <p:tags r:id="rId1"/>
            </p:custDataLst>
          </p:nvPr>
        </p:nvSpPr>
        <p:spPr bwMode="auto">
          <a:xfrm>
            <a:off x="1097280" y="1981200"/>
            <a:ext cx="3017520" cy="2819400"/>
          </a:xfrm>
          <a:prstGeom prst="rect">
            <a:avLst/>
          </a:prstGeom>
          <a:solidFill>
            <a:srgbClr val="F6F5BD"/>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.section	.</a:t>
            </a:r>
            <a:r>
              <a:rPr lang="en-US" sz="1800" b="1" dirty="0" err="1">
                <a:solidFill>
                  <a:schemeClr val="tx1"/>
                </a:solidFill>
                <a:latin typeface="Courier New" panose="02070309020205020404" pitchFamily="49" charset="0"/>
                <a:cs typeface="Courier New" panose="02070309020205020404" pitchFamily="49" charset="0"/>
                <a:sym typeface="Courier New Bold" charset="0"/>
              </a:rPr>
              <a:t>rodata</a:t>
            </a:r>
            <a:endParaRPr lang="en-US" sz="1800" b="1" dirty="0">
              <a:solidFill>
                <a:schemeClr val="tx1"/>
              </a:solidFill>
              <a:latin typeface="Courier New" panose="02070309020205020404" pitchFamily="49" charset="0"/>
              <a:cs typeface="Courier New" panose="02070309020205020404" pitchFamily="49" charset="0"/>
              <a:sym typeface="Courier New Bold" charset="0"/>
            </a:endParaRP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	.align 8</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.L4:</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0000"/>
                </a:solidFill>
                <a:latin typeface="Courier New" panose="02070309020205020404" pitchFamily="49" charset="0"/>
                <a:cs typeface="Courier New" panose="02070309020205020404" pitchFamily="49" charset="0"/>
                <a:sym typeface="Courier New Bold" charset="0"/>
              </a:rPr>
              <a:t>quad	.L8	# x = 0</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4DB23A"/>
                </a:solidFill>
                <a:latin typeface="Courier New" panose="02070309020205020404" pitchFamily="49" charset="0"/>
                <a:cs typeface="Courier New" panose="02070309020205020404" pitchFamily="49" charset="0"/>
                <a:sym typeface="Courier New Bold" charset="0"/>
              </a:rPr>
              <a:t>.quad	.L3	# x = 1</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6600"/>
                </a:solidFill>
                <a:latin typeface="Courier New" panose="02070309020205020404" pitchFamily="49" charset="0"/>
                <a:cs typeface="Courier New" panose="02070309020205020404" pitchFamily="49" charset="0"/>
                <a:sym typeface="Courier New Bold" charset="0"/>
              </a:rPr>
              <a:t>.quad	.L5	# x = 2</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3366FF"/>
                </a:solidFill>
                <a:latin typeface="Courier New" panose="02070309020205020404" pitchFamily="49" charset="0"/>
                <a:cs typeface="Courier New" panose="02070309020205020404" pitchFamily="49" charset="0"/>
                <a:sym typeface="Courier New Bold" charset="0"/>
              </a:rPr>
              <a:t>quad	.L9	# x = 3</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0000"/>
                </a:solidFill>
                <a:latin typeface="Courier New" panose="02070309020205020404" pitchFamily="49" charset="0"/>
                <a:cs typeface="Courier New" panose="02070309020205020404" pitchFamily="49" charset="0"/>
                <a:sym typeface="Courier New Bold" charset="0"/>
              </a:rPr>
              <a:t>.quad	.L8	# x = 4</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CC00DF"/>
                </a:solidFill>
                <a:latin typeface="Courier New" panose="02070309020205020404" pitchFamily="49" charset="0"/>
                <a:cs typeface="Courier New" panose="02070309020205020404" pitchFamily="49" charset="0"/>
                <a:sym typeface="Courier New Bold" charset="0"/>
              </a:rPr>
              <a:t>.quad	.L7	# x = 5</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CC00DF"/>
                </a:solidFill>
                <a:latin typeface="Courier New" panose="02070309020205020404" pitchFamily="49" charset="0"/>
                <a:cs typeface="Courier New" panose="02070309020205020404" pitchFamily="49" charset="0"/>
                <a:sym typeface="Courier New Bold" charset="0"/>
              </a:rPr>
              <a:t>	.quad	.L7	# x = 6</a:t>
            </a:r>
          </a:p>
        </p:txBody>
      </p:sp>
      <p:sp>
        <p:nvSpPr>
          <p:cNvPr id="26627" name="Rectangle 3"/>
          <p:cNvSpPr>
            <a:spLocks noGrp="1" noChangeArrowheads="1"/>
          </p:cNvSpPr>
          <p:nvPr>
            <p:ph type="title"/>
            <p:custDataLst>
              <p:tags r:id="rId2"/>
            </p:custDataLst>
          </p:nvPr>
        </p:nvSpPr>
        <p:spPr>
          <a:ln/>
        </p:spPr>
        <p:txBody>
          <a:bodyPr/>
          <a:lstStyle/>
          <a:p>
            <a:pPr marL="119063" indent="-119063"/>
            <a:r>
              <a:rPr lang="en-US" dirty="0"/>
              <a:t>Jump Table</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74</a:t>
            </a:fld>
            <a:endParaRPr lang="en-US"/>
          </a:p>
        </p:txBody>
      </p:sp>
      <p:sp>
        <p:nvSpPr>
          <p:cNvPr id="26629" name="Rectangle 5"/>
          <p:cNvSpPr>
            <a:spLocks/>
          </p:cNvSpPr>
          <p:nvPr>
            <p:custDataLst>
              <p:tags r:id="rId4"/>
            </p:custDataLst>
          </p:nvPr>
        </p:nvSpPr>
        <p:spPr bwMode="auto">
          <a:xfrm>
            <a:off x="1097280" y="1606034"/>
            <a:ext cx="3017520" cy="381000"/>
          </a:xfrm>
          <a:prstGeom prst="rect">
            <a:avLst/>
          </a:prstGeom>
          <a:noFill/>
          <a:ln w="12700" cap="flat">
            <a:noFill/>
            <a:miter lim="800000"/>
            <a:headEnd type="none" w="med" len="med"/>
            <a:tailEnd type="none" w="med" len="med"/>
          </a:ln>
        </p:spPr>
        <p:txBody>
          <a:bodyPr lIns="91440" tIns="38100" rIns="38100" bIns="38100"/>
          <a:lstStyle/>
          <a:p>
            <a:pPr marL="185738" indent="-185738" algn="l">
              <a:spcBef>
                <a:spcPts val="638"/>
              </a:spcBef>
            </a:pPr>
            <a:r>
              <a:rPr lang="en-US" dirty="0">
                <a:solidFill>
                  <a:schemeClr val="tx1"/>
                </a:solidFill>
                <a:latin typeface="Calibri Bold" charset="0"/>
                <a:ea typeface="Calibri Bold" charset="0"/>
                <a:cs typeface="Calibri Bold" charset="0"/>
                <a:sym typeface="Calibri Bold" charset="0"/>
              </a:rPr>
              <a:t>Jump table</a:t>
            </a:r>
          </a:p>
        </p:txBody>
      </p:sp>
      <p:sp>
        <p:nvSpPr>
          <p:cNvPr id="26630" name="Rectangle 6"/>
          <p:cNvSpPr>
            <a:spLocks/>
          </p:cNvSpPr>
          <p:nvPr>
            <p:custDataLst>
              <p:tags r:id="rId5"/>
            </p:custDataLst>
          </p:nvPr>
        </p:nvSpPr>
        <p:spPr bwMode="auto">
          <a:xfrm>
            <a:off x="4419600" y="1600200"/>
            <a:ext cx="4432300" cy="4770437"/>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switch(x) {</a:t>
            </a:r>
            <a:endParaRPr lang="en-US" sz="2400" b="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4DB23A"/>
                </a:solidFill>
                <a:latin typeface="Courier New" panose="02070309020205020404" pitchFamily="49" charset="0"/>
                <a:cs typeface="Courier New" panose="02070309020205020404" pitchFamily="49" charset="0"/>
                <a:sym typeface="Courier New Bold" charset="0"/>
              </a:rPr>
              <a:t>case</a:t>
            </a:r>
            <a:r>
              <a:rPr lang="en-US" sz="1800" dirty="0">
                <a:solidFill>
                  <a:srgbClr val="4DB23A"/>
                </a:solidFill>
                <a:latin typeface="Courier New" panose="02070309020205020404" pitchFamily="49" charset="0"/>
                <a:cs typeface="Courier New" panose="02070309020205020404" pitchFamily="49" charset="0"/>
                <a:sym typeface="Courier New Bold" charset="0"/>
              </a:rPr>
              <a:t> 1:      // .L3</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4DB23A"/>
                </a:solidFill>
                <a:latin typeface="Courier New" panose="02070309020205020404" pitchFamily="49" charset="0"/>
                <a:cs typeface="Courier New" panose="02070309020205020404" pitchFamily="49" charset="0"/>
                <a:sym typeface="Courier New Bold" charset="0"/>
              </a:rPr>
              <a:t>        w = y*z;</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4DB23A"/>
                </a:solidFill>
                <a:latin typeface="Courier New" panose="02070309020205020404" pitchFamily="49" charset="0"/>
                <a:cs typeface="Courier New" panose="02070309020205020404" pitchFamily="49" charset="0"/>
                <a:sym typeface="Courier New Bold" charset="0"/>
              </a:rPr>
              <a:t>        </a:t>
            </a:r>
            <a:r>
              <a:rPr lang="en-US" sz="1800" b="1" dirty="0">
                <a:solidFill>
                  <a:srgbClr val="4DB23A"/>
                </a:solidFill>
                <a:latin typeface="Courier New" panose="02070309020205020404" pitchFamily="49" charset="0"/>
                <a:cs typeface="Courier New" panose="02070309020205020404" pitchFamily="49" charset="0"/>
                <a:sym typeface="Courier New Bold" charset="0"/>
              </a:rPr>
              <a:t>break</a:t>
            </a:r>
            <a:r>
              <a:rPr lang="en-US" sz="1800" dirty="0">
                <a:solidFill>
                  <a:srgbClr val="4DB23A"/>
                </a:solidFill>
                <a:latin typeface="Courier New" panose="02070309020205020404" pitchFamily="49" charset="0"/>
                <a:cs typeface="Courier New" panose="02070309020205020404" pitchFamily="49" charset="0"/>
                <a:sym typeface="Courier New Bold" charset="0"/>
              </a:rPr>
              <a:t>;</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6600"/>
                </a:solidFill>
                <a:latin typeface="Courier New" panose="02070309020205020404" pitchFamily="49" charset="0"/>
                <a:cs typeface="Courier New" panose="02070309020205020404" pitchFamily="49" charset="0"/>
                <a:sym typeface="Courier New Bold" charset="0"/>
              </a:rPr>
              <a:t>case</a:t>
            </a:r>
            <a:r>
              <a:rPr lang="en-US" sz="1800" dirty="0">
                <a:solidFill>
                  <a:srgbClr val="FF6600"/>
                </a:solidFill>
                <a:latin typeface="Courier New" panose="02070309020205020404" pitchFamily="49" charset="0"/>
                <a:cs typeface="Courier New" panose="02070309020205020404" pitchFamily="49" charset="0"/>
                <a:sym typeface="Courier New Bold" charset="0"/>
              </a:rPr>
              <a:t> 2:      // .L5</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w = y/z;</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 Fall Through */</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3366FF"/>
                </a:solidFill>
                <a:latin typeface="Courier New" panose="02070309020205020404" pitchFamily="49" charset="0"/>
                <a:cs typeface="Courier New" panose="02070309020205020404" pitchFamily="49" charset="0"/>
                <a:sym typeface="Courier New Bold" charset="0"/>
              </a:rPr>
              <a:t>case</a:t>
            </a:r>
            <a:r>
              <a:rPr lang="en-US" sz="1800" dirty="0">
                <a:solidFill>
                  <a:srgbClr val="3366FF"/>
                </a:solidFill>
                <a:latin typeface="Courier New" panose="02070309020205020404" pitchFamily="49" charset="0"/>
                <a:cs typeface="Courier New" panose="02070309020205020404" pitchFamily="49" charset="0"/>
                <a:sym typeface="Courier New Bold" charset="0"/>
              </a:rPr>
              <a:t> 3:      // .L9</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3366FF"/>
                </a:solidFill>
                <a:latin typeface="Courier New" panose="02070309020205020404" pitchFamily="49" charset="0"/>
                <a:cs typeface="Courier New" panose="02070309020205020404" pitchFamily="49" charset="0"/>
                <a:sym typeface="Courier New Bold" charset="0"/>
              </a:rPr>
              <a:t>        w += z;</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3366FF"/>
                </a:solidFill>
                <a:latin typeface="Courier New" panose="02070309020205020404" pitchFamily="49" charset="0"/>
                <a:cs typeface="Courier New" panose="02070309020205020404" pitchFamily="49" charset="0"/>
                <a:sym typeface="Courier New Bold" charset="0"/>
              </a:rPr>
              <a:t>        </a:t>
            </a:r>
            <a:r>
              <a:rPr lang="en-US" sz="1800" b="1" dirty="0">
                <a:solidFill>
                  <a:srgbClr val="3366FF"/>
                </a:solidFill>
                <a:latin typeface="Courier New" panose="02070309020205020404" pitchFamily="49" charset="0"/>
                <a:cs typeface="Courier New" panose="02070309020205020404" pitchFamily="49" charset="0"/>
                <a:sym typeface="Courier New Bold" charset="0"/>
              </a:rPr>
              <a:t>break</a:t>
            </a:r>
            <a:r>
              <a:rPr lang="en-US" sz="1800" dirty="0">
                <a:solidFill>
                  <a:srgbClr val="3366FF"/>
                </a:solidFill>
                <a:latin typeface="Courier New" panose="02070309020205020404" pitchFamily="49" charset="0"/>
                <a:cs typeface="Courier New" panose="02070309020205020404" pitchFamily="49" charset="0"/>
                <a:sym typeface="Courier New Bold" charset="0"/>
              </a:rPr>
              <a:t>;</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case</a:t>
            </a:r>
            <a:r>
              <a:rPr lang="en-US" sz="1800" dirty="0">
                <a:solidFill>
                  <a:srgbClr val="CC00DF"/>
                </a:solidFill>
                <a:latin typeface="Courier New" panose="02070309020205020404" pitchFamily="49" charset="0"/>
                <a:cs typeface="Courier New" panose="02070309020205020404" pitchFamily="49" charset="0"/>
                <a:sym typeface="Courier New Bold" charset="0"/>
              </a:rPr>
              <a:t> 5:</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case</a:t>
            </a:r>
            <a:r>
              <a:rPr lang="en-US" sz="1800" dirty="0">
                <a:solidFill>
                  <a:srgbClr val="CC00DF"/>
                </a:solidFill>
                <a:latin typeface="Courier New" panose="02070309020205020404" pitchFamily="49" charset="0"/>
                <a:cs typeface="Courier New" panose="02070309020205020404" pitchFamily="49" charset="0"/>
                <a:sym typeface="Courier New Bold" charset="0"/>
              </a:rPr>
              <a:t> 6:      // .L7</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w -= z;</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break</a:t>
            </a:r>
            <a:r>
              <a:rPr lang="en-US" sz="1800" dirty="0">
                <a:solidFill>
                  <a:srgbClr val="CC00DF"/>
                </a:solidFill>
                <a:latin typeface="Courier New" panose="02070309020205020404" pitchFamily="49" charset="0"/>
                <a:cs typeface="Courier New" panose="02070309020205020404" pitchFamily="49" charset="0"/>
                <a:sym typeface="Courier New Bold" charset="0"/>
              </a:rPr>
              <a:t>;</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0000"/>
                </a:solidFill>
                <a:latin typeface="Courier New" panose="02070309020205020404" pitchFamily="49" charset="0"/>
                <a:cs typeface="Courier New" panose="02070309020205020404" pitchFamily="49" charset="0"/>
                <a:sym typeface="Courier New Bold" charset="0"/>
              </a:rPr>
              <a:t>default</a:t>
            </a:r>
            <a:r>
              <a:rPr lang="en-US" sz="1800" dirty="0">
                <a:solidFill>
                  <a:srgbClr val="FF0000"/>
                </a:solidFill>
                <a:latin typeface="Courier New" panose="02070309020205020404" pitchFamily="49" charset="0"/>
                <a:cs typeface="Courier New" panose="02070309020205020404" pitchFamily="49" charset="0"/>
                <a:sym typeface="Courier New Bold" charset="0"/>
              </a:rPr>
              <a:t>:     // .L8</a:t>
            </a:r>
            <a:endParaRPr lang="en-US" sz="1800" dirty="0">
              <a:solidFill>
                <a:srgbClr val="FF0000"/>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FF0000"/>
                </a:solidFill>
                <a:latin typeface="Courier New" panose="02070309020205020404" pitchFamily="49" charset="0"/>
                <a:cs typeface="Courier New" panose="02070309020205020404" pitchFamily="49" charset="0"/>
                <a:sym typeface="Courier New Bold" charset="0"/>
              </a:rPr>
              <a:t>        w = 2;</a:t>
            </a:r>
            <a:endParaRPr lang="en-US" sz="1800" dirty="0">
              <a:solidFill>
                <a:srgbClr val="FF00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p>
        </p:txBody>
      </p:sp>
      <p:sp>
        <p:nvSpPr>
          <p:cNvPr id="26631" name="Line 7"/>
          <p:cNvSpPr>
            <a:spLocks noChangeShapeType="1"/>
          </p:cNvSpPr>
          <p:nvPr>
            <p:custDataLst>
              <p:tags r:id="rId6"/>
            </p:custDataLst>
          </p:nvPr>
        </p:nvSpPr>
        <p:spPr bwMode="auto">
          <a:xfrm>
            <a:off x="3959225" y="3030174"/>
            <a:ext cx="993775" cy="2437175"/>
          </a:xfrm>
          <a:prstGeom prst="line">
            <a:avLst/>
          </a:prstGeom>
          <a:noFill/>
          <a:ln w="25400" cap="flat">
            <a:solidFill>
              <a:srgbClr val="C00000"/>
            </a:solidFill>
            <a:prstDash val="solid"/>
            <a:round/>
            <a:headEnd type="none" w="med" len="med"/>
            <a:tailEnd type="none" w="med" len="med"/>
          </a:ln>
        </p:spPr>
        <p:txBody>
          <a:bodyPr lIns="0" tIns="0" rIns="0" bIns="0"/>
          <a:lstStyle/>
          <a:p>
            <a:endParaRPr lang="en-US"/>
          </a:p>
        </p:txBody>
      </p:sp>
      <p:sp>
        <p:nvSpPr>
          <p:cNvPr id="26632" name="Line 8"/>
          <p:cNvSpPr>
            <a:spLocks noChangeShapeType="1"/>
          </p:cNvSpPr>
          <p:nvPr>
            <p:custDataLst>
              <p:tags r:id="rId7"/>
            </p:custDataLst>
          </p:nvPr>
        </p:nvSpPr>
        <p:spPr bwMode="auto">
          <a:xfrm rot="10800000" flipH="1">
            <a:off x="3962400" y="2146300"/>
            <a:ext cx="996950" cy="1119414"/>
          </a:xfrm>
          <a:prstGeom prst="line">
            <a:avLst/>
          </a:prstGeom>
          <a:noFill/>
          <a:ln w="25400" cap="flat">
            <a:solidFill>
              <a:srgbClr val="92D050"/>
            </a:solidFill>
            <a:prstDash val="solid"/>
            <a:round/>
            <a:headEnd type="none" w="med" len="med"/>
            <a:tailEnd type="none" w="med" len="med"/>
          </a:ln>
        </p:spPr>
        <p:txBody>
          <a:bodyPr lIns="0" tIns="0" rIns="0" bIns="0"/>
          <a:lstStyle/>
          <a:p>
            <a:endParaRPr lang="en-US"/>
          </a:p>
        </p:txBody>
      </p:sp>
      <p:sp>
        <p:nvSpPr>
          <p:cNvPr id="26633" name="Line 9"/>
          <p:cNvSpPr>
            <a:spLocks noChangeShapeType="1"/>
          </p:cNvSpPr>
          <p:nvPr>
            <p:custDataLst>
              <p:tags r:id="rId8"/>
            </p:custDataLst>
          </p:nvPr>
        </p:nvSpPr>
        <p:spPr bwMode="auto">
          <a:xfrm rot="10800000" flipH="1">
            <a:off x="3962400" y="2906712"/>
            <a:ext cx="1000125" cy="632618"/>
          </a:xfrm>
          <a:prstGeom prst="line">
            <a:avLst/>
          </a:prstGeom>
          <a:noFill/>
          <a:ln w="25400" cap="flat">
            <a:solidFill>
              <a:srgbClr val="FFC000"/>
            </a:solidFill>
            <a:prstDash val="solid"/>
            <a:round/>
            <a:headEnd type="none" w="med" len="med"/>
            <a:tailEnd type="none" w="med" len="med"/>
          </a:ln>
        </p:spPr>
        <p:txBody>
          <a:bodyPr lIns="0" tIns="0" rIns="0" bIns="0"/>
          <a:lstStyle/>
          <a:p>
            <a:endParaRPr lang="en-US"/>
          </a:p>
        </p:txBody>
      </p:sp>
      <p:sp>
        <p:nvSpPr>
          <p:cNvPr id="26634" name="Line 10"/>
          <p:cNvSpPr>
            <a:spLocks noChangeShapeType="1"/>
          </p:cNvSpPr>
          <p:nvPr>
            <p:custDataLst>
              <p:tags r:id="rId9"/>
            </p:custDataLst>
          </p:nvPr>
        </p:nvSpPr>
        <p:spPr bwMode="auto">
          <a:xfrm flipV="1">
            <a:off x="3962400" y="3675063"/>
            <a:ext cx="1003300" cy="129494"/>
          </a:xfrm>
          <a:prstGeom prst="line">
            <a:avLst/>
          </a:prstGeom>
          <a:noFill/>
          <a:ln w="25400" cap="flat">
            <a:solidFill>
              <a:srgbClr val="0070C0"/>
            </a:solidFill>
            <a:prstDash val="solid"/>
            <a:round/>
            <a:headEnd type="none" w="med" len="med"/>
            <a:tailEnd type="none" w="med" len="med"/>
          </a:ln>
        </p:spPr>
        <p:txBody>
          <a:bodyPr lIns="0" tIns="0" rIns="0" bIns="0"/>
          <a:lstStyle/>
          <a:p>
            <a:endParaRPr lang="en-US"/>
          </a:p>
        </p:txBody>
      </p:sp>
      <p:sp>
        <p:nvSpPr>
          <p:cNvPr id="26635" name="Line 11"/>
          <p:cNvSpPr>
            <a:spLocks noChangeShapeType="1"/>
          </p:cNvSpPr>
          <p:nvPr>
            <p:custDataLst>
              <p:tags r:id="rId10"/>
            </p:custDataLst>
          </p:nvPr>
        </p:nvSpPr>
        <p:spPr bwMode="auto">
          <a:xfrm>
            <a:off x="3962400" y="4105274"/>
            <a:ext cx="992188" cy="1362075"/>
          </a:xfrm>
          <a:prstGeom prst="line">
            <a:avLst/>
          </a:prstGeom>
          <a:noFill/>
          <a:ln w="25400" cap="flat">
            <a:solidFill>
              <a:srgbClr val="C00000"/>
            </a:solidFill>
            <a:prstDash val="solid"/>
            <a:round/>
            <a:headEnd type="none" w="med" len="med"/>
            <a:tailEnd type="none" w="med" len="med"/>
          </a:ln>
        </p:spPr>
        <p:txBody>
          <a:bodyPr lIns="0" tIns="0" rIns="0" bIns="0"/>
          <a:lstStyle/>
          <a:p>
            <a:endParaRPr lang="en-US"/>
          </a:p>
        </p:txBody>
      </p:sp>
      <p:sp>
        <p:nvSpPr>
          <p:cNvPr id="26636" name="Line 12"/>
          <p:cNvSpPr>
            <a:spLocks noChangeShapeType="1"/>
          </p:cNvSpPr>
          <p:nvPr>
            <p:custDataLst>
              <p:tags r:id="rId11"/>
            </p:custDataLst>
          </p:nvPr>
        </p:nvSpPr>
        <p:spPr bwMode="auto">
          <a:xfrm>
            <a:off x="3962400" y="4376056"/>
            <a:ext cx="914400" cy="195943"/>
          </a:xfrm>
          <a:prstGeom prst="line">
            <a:avLst/>
          </a:prstGeom>
          <a:noFill/>
          <a:ln w="25400" cap="flat">
            <a:solidFill>
              <a:srgbClr val="7030A0"/>
            </a:solidFill>
            <a:prstDash val="solid"/>
            <a:round/>
            <a:headEnd type="none" w="med" len="med"/>
            <a:tailEnd type="none" w="med" len="med"/>
          </a:ln>
        </p:spPr>
        <p:txBody>
          <a:bodyPr lIns="0" tIns="0" rIns="0" bIns="0"/>
          <a:lstStyle/>
          <a:p>
            <a:endParaRPr lang="en-US"/>
          </a:p>
        </p:txBody>
      </p:sp>
      <p:sp>
        <p:nvSpPr>
          <p:cNvPr id="26637" name="Line 13"/>
          <p:cNvSpPr>
            <a:spLocks noChangeShapeType="1"/>
          </p:cNvSpPr>
          <p:nvPr>
            <p:custDataLst>
              <p:tags r:id="rId12"/>
            </p:custDataLst>
          </p:nvPr>
        </p:nvSpPr>
        <p:spPr bwMode="auto">
          <a:xfrm>
            <a:off x="3962400" y="4686300"/>
            <a:ext cx="914400" cy="114300"/>
          </a:xfrm>
          <a:prstGeom prst="line">
            <a:avLst/>
          </a:prstGeom>
          <a:noFill/>
          <a:ln w="25400" cap="flat">
            <a:solidFill>
              <a:srgbClr val="7030A0"/>
            </a:solidFill>
            <a:prstDash val="solid"/>
            <a:round/>
            <a:headEnd type="none" w="med" len="med"/>
            <a:tailEnd type="none" w="med" len="med"/>
          </a:ln>
        </p:spPr>
        <p:txBody>
          <a:bodyPr lIns="0" tIns="0" rIns="0" bIns="0"/>
          <a:lstStyle/>
          <a:p>
            <a:endParaRPr lang="en-US"/>
          </a:p>
        </p:txBody>
      </p:sp>
      <p:sp>
        <p:nvSpPr>
          <p:cNvPr id="18" name="TextBox 17"/>
          <p:cNvSpPr txBox="1"/>
          <p:nvPr>
            <p:custDataLst>
              <p:tags r:id="rId13"/>
            </p:custDataLst>
          </p:nvPr>
        </p:nvSpPr>
        <p:spPr>
          <a:xfrm>
            <a:off x="292100" y="1129785"/>
            <a:ext cx="3213916" cy="369332"/>
          </a:xfrm>
          <a:prstGeom prst="rect">
            <a:avLst/>
          </a:prstGeom>
          <a:noFill/>
        </p:spPr>
        <p:txBody>
          <a:bodyPr wrap="none" rtlCol="0">
            <a:spAutoFit/>
          </a:bodyPr>
          <a:lstStyle/>
          <a:p>
            <a:r>
              <a:rPr lang="en-US" sz="1800" dirty="0">
                <a:latin typeface="Calibri" pitchFamily="34" charset="0"/>
              </a:rPr>
              <a:t>declaring data, not instructions</a:t>
            </a:r>
            <a:endParaRPr lang="en-US" sz="1800" i="1" dirty="0">
              <a:latin typeface="Calibri" pitchFamily="34" charset="0"/>
            </a:endParaRPr>
          </a:p>
        </p:txBody>
      </p:sp>
      <p:cxnSp>
        <p:nvCxnSpPr>
          <p:cNvPr id="19" name="Straight Arrow Connector 18"/>
          <p:cNvCxnSpPr/>
          <p:nvPr>
            <p:custDataLst>
              <p:tags r:id="rId14"/>
            </p:custDataLst>
          </p:nvPr>
        </p:nvCxnSpPr>
        <p:spPr bwMode="auto">
          <a:xfrm>
            <a:off x="2432050" y="1474147"/>
            <a:ext cx="265849" cy="629774"/>
          </a:xfrm>
          <a:prstGeom prst="straightConnector1">
            <a:avLst/>
          </a:prstGeom>
          <a:noFill/>
          <a:ln w="25400" cap="flat" cmpd="sng" algn="ctr">
            <a:solidFill>
              <a:schemeClr val="tx1"/>
            </a:solidFill>
            <a:prstDash val="solid"/>
            <a:round/>
            <a:headEnd type="none" w="med" len="med"/>
            <a:tailEnd type="arrow"/>
          </a:ln>
          <a:effectLst/>
        </p:spPr>
      </p:cxnSp>
      <p:sp>
        <p:nvSpPr>
          <p:cNvPr id="20" name="TextBox 19"/>
          <p:cNvSpPr txBox="1"/>
          <p:nvPr>
            <p:custDataLst>
              <p:tags r:id="rId15"/>
            </p:custDataLst>
          </p:nvPr>
        </p:nvSpPr>
        <p:spPr>
          <a:xfrm>
            <a:off x="4419600" y="1178112"/>
            <a:ext cx="2743200" cy="369332"/>
          </a:xfrm>
          <a:prstGeom prst="rect">
            <a:avLst/>
          </a:prstGeom>
          <a:noFill/>
        </p:spPr>
        <p:txBody>
          <a:bodyPr wrap="square" rtlCol="0">
            <a:spAutoFit/>
          </a:bodyPr>
          <a:lstStyle/>
          <a:p>
            <a:r>
              <a:rPr lang="en-US" sz="1800" dirty="0">
                <a:latin typeface="Calibri" pitchFamily="34" charset="0"/>
              </a:rPr>
              <a:t>8-byte memory alignment</a:t>
            </a:r>
            <a:endParaRPr lang="en-US" sz="1800" i="1" dirty="0">
              <a:latin typeface="Calibri" pitchFamily="34" charset="0"/>
            </a:endParaRPr>
          </a:p>
        </p:txBody>
      </p:sp>
      <p:cxnSp>
        <p:nvCxnSpPr>
          <p:cNvPr id="21" name="Straight Arrow Connector 20"/>
          <p:cNvCxnSpPr/>
          <p:nvPr>
            <p:custDataLst>
              <p:tags r:id="rId16"/>
            </p:custDataLst>
          </p:nvPr>
        </p:nvCxnSpPr>
        <p:spPr bwMode="auto">
          <a:xfrm rot="10800000" flipV="1">
            <a:off x="2520954" y="1377434"/>
            <a:ext cx="1936747" cy="1084276"/>
          </a:xfrm>
          <a:prstGeom prst="bentConnector3">
            <a:avLst>
              <a:gd name="adj1" fmla="val 50000"/>
            </a:avLst>
          </a:prstGeom>
          <a:noFill/>
          <a:ln w="25400"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1733550" y="4730750"/>
            <a:ext cx="50800" cy="609600"/>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1035050" y="5282683"/>
            <a:ext cx="2396682" cy="369332"/>
          </a:xfrm>
          <a:prstGeom prst="rect">
            <a:avLst/>
          </a:prstGeom>
          <a:noFill/>
        </p:spPr>
        <p:txBody>
          <a:bodyPr wrap="none" rtlCol="0">
            <a:spAutoFit/>
          </a:bodyPr>
          <a:lstStyle/>
          <a:p>
            <a:r>
              <a:rPr lang="en-US" dirty="0">
                <a:latin typeface="Calibri" pitchFamily="34" charset="0"/>
              </a:rPr>
              <a:t>this data is 64-bits wide</a:t>
            </a:r>
          </a:p>
        </p:txBody>
      </p:sp>
    </p:spTree>
    <p:extLst>
      <p:ext uri="{BB962C8B-B14F-4D97-AF65-F5344CB8AC3E}">
        <p14:creationId xmlns:p14="http://schemas.microsoft.com/office/powerpoint/2010/main" val="1533229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FFF2-14BD-106E-A470-83C65BEB1236}"/>
              </a:ext>
            </a:extLst>
          </p:cNvPr>
          <p:cNvSpPr>
            <a:spLocks noGrp="1"/>
          </p:cNvSpPr>
          <p:nvPr>
            <p:ph type="title"/>
          </p:nvPr>
        </p:nvSpPr>
        <p:spPr/>
        <p:txBody>
          <a:bodyPr/>
          <a:lstStyle/>
          <a:p>
            <a:r>
              <a:rPr lang="en-US" dirty="0"/>
              <a:t>SMC Demo</a:t>
            </a:r>
          </a:p>
        </p:txBody>
      </p:sp>
      <p:sp>
        <p:nvSpPr>
          <p:cNvPr id="3" name="Content Placeholder 2">
            <a:extLst>
              <a:ext uri="{FF2B5EF4-FFF2-40B4-BE49-F238E27FC236}">
                <a16:creationId xmlns:a16="http://schemas.microsoft.com/office/drawing/2014/main" id="{406D15D9-B7C6-E4F5-79F8-23C304D399C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586D309-24B4-ABFD-43D6-2999BA4120FA}"/>
              </a:ext>
            </a:extLst>
          </p:cNvPr>
          <p:cNvSpPr>
            <a:spLocks noGrp="1"/>
          </p:cNvSpPr>
          <p:nvPr>
            <p:ph type="sldNum" sz="quarter" idx="10"/>
          </p:nvPr>
        </p:nvSpPr>
        <p:spPr/>
        <p:txBody>
          <a:bodyPr/>
          <a:lstStyle/>
          <a:p>
            <a:fld id="{2D011864-6A66-40DB-AE45-3F49E206A411}" type="slidenum">
              <a:rPr lang="en-US" smtClean="0"/>
              <a:t>75</a:t>
            </a:fld>
            <a:endParaRPr lang="en-US"/>
          </a:p>
        </p:txBody>
      </p:sp>
    </p:spTree>
    <p:extLst>
      <p:ext uri="{BB962C8B-B14F-4D97-AF65-F5344CB8AC3E}">
        <p14:creationId xmlns:p14="http://schemas.microsoft.com/office/powerpoint/2010/main" val="18992061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6F96-F34A-7A50-78EC-D5C90050DAA6}"/>
              </a:ext>
            </a:extLst>
          </p:cNvPr>
          <p:cNvSpPr>
            <a:spLocks noGrp="1"/>
          </p:cNvSpPr>
          <p:nvPr>
            <p:ph type="title"/>
          </p:nvPr>
        </p:nvSpPr>
        <p:spPr/>
        <p:txBody>
          <a:bodyPr/>
          <a:lstStyle/>
          <a:p>
            <a:r>
              <a:rPr lang="en-US" dirty="0"/>
              <a:t>84159</a:t>
            </a:r>
          </a:p>
        </p:txBody>
      </p:sp>
      <p:sp>
        <p:nvSpPr>
          <p:cNvPr id="3" name="Content Placeholder 2">
            <a:extLst>
              <a:ext uri="{FF2B5EF4-FFF2-40B4-BE49-F238E27FC236}">
                <a16:creationId xmlns:a16="http://schemas.microsoft.com/office/drawing/2014/main" id="{45F67F35-863C-9D74-4635-C64C3505FC8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E0130A5-E532-1AF9-17D0-DC7916360A5B}"/>
              </a:ext>
            </a:extLst>
          </p:cNvPr>
          <p:cNvSpPr>
            <a:spLocks noGrp="1"/>
          </p:cNvSpPr>
          <p:nvPr>
            <p:ph type="sldNum" sz="quarter" idx="10"/>
          </p:nvPr>
        </p:nvSpPr>
        <p:spPr/>
        <p:txBody>
          <a:bodyPr/>
          <a:lstStyle/>
          <a:p>
            <a:fld id="{2D011864-6A66-40DB-AE45-3F49E206A411}" type="slidenum">
              <a:rPr lang="en-US" smtClean="0"/>
              <a:t>76</a:t>
            </a:fld>
            <a:endParaRPr lang="en-US"/>
          </a:p>
        </p:txBody>
      </p:sp>
    </p:spTree>
    <p:extLst>
      <p:ext uri="{BB962C8B-B14F-4D97-AF65-F5344CB8AC3E}">
        <p14:creationId xmlns:p14="http://schemas.microsoft.com/office/powerpoint/2010/main" val="142766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457200" y="198447"/>
            <a:ext cx="8229600" cy="822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The 6 </a:t>
            </a:r>
            <a:r>
              <a:rPr lang="en-US" sz="4400" b="0" i="0" u="none" strike="noStrike" cap="none">
                <a:solidFill>
                  <a:schemeClr val="accent1"/>
                </a:solidFill>
                <a:latin typeface="Calibri"/>
                <a:ea typeface="Calibri"/>
                <a:cs typeface="Calibri"/>
                <a:sym typeface="Calibri"/>
              </a:rPr>
              <a:t>Instruction Formats</a:t>
            </a:r>
            <a:endParaRPr sz="4400" b="0" i="0" u="none" strike="noStrike" cap="none">
              <a:solidFill>
                <a:schemeClr val="accent1"/>
              </a:solidFill>
              <a:latin typeface="Calibri"/>
              <a:ea typeface="Calibri"/>
              <a:cs typeface="Calibri"/>
              <a:sym typeface="Calibri"/>
            </a:endParaRPr>
          </a:p>
        </p:txBody>
      </p:sp>
      <p:sp>
        <p:nvSpPr>
          <p:cNvPr id="274" name="Google Shape;274;p35"/>
          <p:cNvSpPr txBox="1">
            <a:spLocks noGrp="1"/>
          </p:cNvSpPr>
          <p:nvPr>
            <p:ph type="body" idx="1"/>
          </p:nvPr>
        </p:nvSpPr>
        <p:spPr>
          <a:xfrm>
            <a:off x="457200" y="838199"/>
            <a:ext cx="8374284" cy="5007015"/>
          </a:xfrm>
          <a:prstGeom prst="rect">
            <a:avLst/>
          </a:prstGeom>
          <a:noFill/>
          <a:ln>
            <a:noFill/>
          </a:ln>
        </p:spPr>
        <p:txBody>
          <a:bodyPr spcFirstLastPara="1" wrap="square" lIns="91425" tIns="45700" rIns="91425" bIns="45700" anchor="t" anchorCtr="0">
            <a:noAutofit/>
          </a:bodyPr>
          <a:lstStyle/>
          <a:p>
            <a:pPr marL="342900" lvl="0" indent="-330200" algn="l" rtl="0">
              <a:spcBef>
                <a:spcPts val="640"/>
              </a:spcBef>
              <a:spcAft>
                <a:spcPts val="0"/>
              </a:spcAft>
              <a:buClr>
                <a:srgbClr val="FF0000"/>
              </a:buClr>
              <a:buSzPts val="3000"/>
              <a:buFont typeface="Arial"/>
              <a:buChar char="•"/>
            </a:pPr>
            <a:r>
              <a:rPr lang="en-US" sz="3000" dirty="0">
                <a:solidFill>
                  <a:srgbClr val="FF0000"/>
                </a:solidFill>
              </a:rPr>
              <a:t>R-Format:</a:t>
            </a:r>
            <a:r>
              <a:rPr lang="en-US" sz="3000" dirty="0"/>
              <a:t>  instructions using 3 register inputs </a:t>
            </a:r>
            <a:endParaRPr sz="3000" dirty="0"/>
          </a:p>
          <a:p>
            <a:pPr marL="742950" lvl="1" indent="-298450" algn="l" rtl="0">
              <a:spcBef>
                <a:spcPts val="560"/>
              </a:spcBef>
              <a:spcAft>
                <a:spcPts val="0"/>
              </a:spcAft>
              <a:buClr>
                <a:schemeClr val="dk1"/>
              </a:buClr>
              <a:buSzPts val="3000"/>
              <a:buFont typeface="Arial"/>
              <a:buChar char="–"/>
            </a:pPr>
            <a:r>
              <a:rPr lang="en-US" sz="3000" dirty="0">
                <a:latin typeface="Courier New"/>
                <a:ea typeface="Courier New"/>
                <a:cs typeface="Courier New"/>
                <a:sym typeface="Courier New"/>
              </a:rPr>
              <a:t>add</a:t>
            </a:r>
            <a:r>
              <a:rPr lang="en-US" sz="3000" dirty="0"/>
              <a:t>, </a:t>
            </a:r>
            <a:r>
              <a:rPr lang="en-US" sz="3000" dirty="0" err="1">
                <a:latin typeface="Courier New"/>
                <a:ea typeface="Courier New"/>
                <a:cs typeface="Courier New"/>
                <a:sym typeface="Courier New"/>
              </a:rPr>
              <a:t>xor</a:t>
            </a:r>
            <a:r>
              <a:rPr lang="en-US" sz="3000" dirty="0"/>
              <a:t>, </a:t>
            </a:r>
            <a:r>
              <a:rPr lang="en-US" sz="3000" dirty="0" err="1">
                <a:latin typeface="Courier New"/>
                <a:ea typeface="Courier New"/>
                <a:cs typeface="Courier New"/>
                <a:sym typeface="Courier New"/>
              </a:rPr>
              <a:t>mul</a:t>
            </a:r>
            <a:r>
              <a:rPr lang="en-US" sz="3000" dirty="0"/>
              <a:t>       —arithmetic/logical ops</a:t>
            </a:r>
            <a:endParaRPr sz="3000" dirty="0"/>
          </a:p>
          <a:p>
            <a:pPr marL="342900" lvl="0" indent="-330200" algn="l" rtl="0">
              <a:spcBef>
                <a:spcPts val="640"/>
              </a:spcBef>
              <a:spcAft>
                <a:spcPts val="0"/>
              </a:spcAft>
              <a:buClr>
                <a:srgbClr val="FF0000"/>
              </a:buClr>
              <a:buSzPts val="3000"/>
              <a:buFont typeface="Arial"/>
              <a:buChar char="•"/>
            </a:pPr>
            <a:r>
              <a:rPr lang="en-US" sz="3000" b="0" i="0" u="none" strike="noStrike" cap="none" dirty="0">
                <a:solidFill>
                  <a:srgbClr val="FF0000"/>
                </a:solidFill>
                <a:latin typeface="Calibri"/>
                <a:ea typeface="Calibri"/>
                <a:cs typeface="Calibri"/>
                <a:sym typeface="Calibri"/>
              </a:rPr>
              <a:t>I-Format:</a:t>
            </a:r>
            <a:r>
              <a:rPr lang="en-US" sz="3000" b="0" i="0" u="none" strike="noStrike" cap="none" dirty="0">
                <a:solidFill>
                  <a:schemeClr val="dk1"/>
                </a:solidFill>
                <a:latin typeface="Calibri"/>
                <a:ea typeface="Calibri"/>
                <a:cs typeface="Calibri"/>
                <a:sym typeface="Calibri"/>
              </a:rPr>
              <a:t>  instructions with </a:t>
            </a:r>
            <a:r>
              <a:rPr lang="en-US" sz="3000" b="0" i="0" u="none" strike="noStrike" cap="none" dirty="0" err="1">
                <a:solidFill>
                  <a:schemeClr val="dk1"/>
                </a:solidFill>
                <a:latin typeface="Calibri"/>
                <a:ea typeface="Calibri"/>
                <a:cs typeface="Calibri"/>
                <a:sym typeface="Calibri"/>
              </a:rPr>
              <a:t>immediates</a:t>
            </a:r>
            <a:r>
              <a:rPr lang="en-US" sz="3000" b="0" i="0" u="none" strike="noStrike" cap="none" dirty="0">
                <a:solidFill>
                  <a:schemeClr val="dk1"/>
                </a:solidFill>
                <a:latin typeface="Calibri"/>
                <a:ea typeface="Calibri"/>
                <a:cs typeface="Calibri"/>
                <a:sym typeface="Calibri"/>
              </a:rPr>
              <a:t>, </a:t>
            </a:r>
            <a:r>
              <a:rPr lang="en-US" sz="3000" dirty="0"/>
              <a:t>loads</a:t>
            </a:r>
            <a:endParaRPr sz="3000" dirty="0"/>
          </a:p>
          <a:p>
            <a:pPr marL="742950" lvl="1" indent="-298450" algn="l" rtl="0">
              <a:spcBef>
                <a:spcPts val="560"/>
              </a:spcBef>
              <a:spcAft>
                <a:spcPts val="0"/>
              </a:spcAft>
              <a:buClr>
                <a:schemeClr val="dk1"/>
              </a:buClr>
              <a:buSzPts val="3000"/>
              <a:buFont typeface="Arial"/>
              <a:buChar char="–"/>
            </a:pPr>
            <a:r>
              <a:rPr lang="en-US" sz="3000" dirty="0" err="1">
                <a:latin typeface="Courier New"/>
                <a:ea typeface="Courier New"/>
                <a:cs typeface="Courier New"/>
                <a:sym typeface="Courier New"/>
              </a:rPr>
              <a:t>addi</a:t>
            </a:r>
            <a:r>
              <a:rPr lang="en-US" sz="3000" dirty="0"/>
              <a:t>, </a:t>
            </a:r>
            <a:r>
              <a:rPr lang="en-US" sz="3000" dirty="0" err="1">
                <a:latin typeface="Courier New"/>
                <a:ea typeface="Courier New"/>
                <a:cs typeface="Courier New"/>
                <a:sym typeface="Courier New"/>
              </a:rPr>
              <a:t>lw</a:t>
            </a:r>
            <a:r>
              <a:rPr lang="en-US" sz="3000" dirty="0">
                <a:latin typeface="Courier New"/>
                <a:ea typeface="Courier New"/>
                <a:cs typeface="Courier New"/>
                <a:sym typeface="Courier New"/>
              </a:rPr>
              <a:t>, </a:t>
            </a:r>
            <a:r>
              <a:rPr lang="en-US" sz="3000" dirty="0" err="1">
                <a:latin typeface="Courier New"/>
                <a:ea typeface="Courier New"/>
                <a:cs typeface="Courier New"/>
                <a:sym typeface="Courier New"/>
              </a:rPr>
              <a:t>jalr</a:t>
            </a:r>
            <a:r>
              <a:rPr lang="en-US" sz="3000" dirty="0">
                <a:latin typeface="Courier New"/>
                <a:ea typeface="Courier New"/>
                <a:cs typeface="Courier New"/>
                <a:sym typeface="Courier New"/>
              </a:rPr>
              <a:t>, </a:t>
            </a:r>
            <a:r>
              <a:rPr lang="en-US" sz="3000" dirty="0" err="1">
                <a:latin typeface="Courier New"/>
                <a:ea typeface="Courier New"/>
                <a:cs typeface="Courier New"/>
                <a:sym typeface="Courier New"/>
              </a:rPr>
              <a:t>slli</a:t>
            </a:r>
            <a:endParaRPr sz="3000" dirty="0"/>
          </a:p>
          <a:p>
            <a:pPr marL="342900" lvl="0" indent="-330200" algn="l" rtl="0">
              <a:spcBef>
                <a:spcPts val="640"/>
              </a:spcBef>
              <a:spcAft>
                <a:spcPts val="0"/>
              </a:spcAft>
              <a:buClr>
                <a:srgbClr val="FF0000"/>
              </a:buClr>
              <a:buSzPts val="3000"/>
              <a:buFont typeface="Arial"/>
              <a:buChar char="•"/>
            </a:pPr>
            <a:r>
              <a:rPr lang="en-US" sz="3000" dirty="0">
                <a:solidFill>
                  <a:srgbClr val="FF0000"/>
                </a:solidFill>
              </a:rPr>
              <a:t>S-Format:</a:t>
            </a:r>
            <a:r>
              <a:rPr lang="en-US" sz="3000" dirty="0"/>
              <a:t> store instructions: </a:t>
            </a:r>
            <a:r>
              <a:rPr lang="en-US" sz="3000" dirty="0" err="1">
                <a:latin typeface="Courier New"/>
                <a:ea typeface="Courier New"/>
                <a:cs typeface="Courier New"/>
                <a:sym typeface="Courier New"/>
              </a:rPr>
              <a:t>sw,sb</a:t>
            </a:r>
            <a:endParaRPr sz="3000" dirty="0">
              <a:solidFill>
                <a:srgbClr val="FF0000"/>
              </a:solidFill>
            </a:endParaRPr>
          </a:p>
          <a:p>
            <a:pPr marL="342900" lvl="0" indent="-330200" algn="l" rtl="0">
              <a:spcBef>
                <a:spcPts val="640"/>
              </a:spcBef>
              <a:spcAft>
                <a:spcPts val="0"/>
              </a:spcAft>
              <a:buClr>
                <a:srgbClr val="FF0000"/>
              </a:buClr>
              <a:buSzPts val="3000"/>
              <a:buFont typeface="Arial"/>
              <a:buChar char="•"/>
            </a:pPr>
            <a:r>
              <a:rPr lang="en-US" sz="3000" dirty="0">
                <a:solidFill>
                  <a:srgbClr val="FF0000"/>
                </a:solidFill>
              </a:rPr>
              <a:t>SB-Format:</a:t>
            </a:r>
            <a:r>
              <a:rPr lang="en-US" sz="3000" dirty="0"/>
              <a:t> branch instructions: </a:t>
            </a:r>
            <a:r>
              <a:rPr lang="en-US" sz="3000" dirty="0" err="1">
                <a:latin typeface="Courier New"/>
                <a:ea typeface="Courier New"/>
                <a:cs typeface="Courier New"/>
                <a:sym typeface="Courier New"/>
              </a:rPr>
              <a:t>beq</a:t>
            </a:r>
            <a:r>
              <a:rPr lang="en-US" sz="3000" dirty="0">
                <a:latin typeface="Courier New"/>
                <a:ea typeface="Courier New"/>
                <a:cs typeface="Courier New"/>
                <a:sym typeface="Courier New"/>
              </a:rPr>
              <a:t>,</a:t>
            </a:r>
            <a:r>
              <a:rPr lang="en-US" sz="3000" dirty="0"/>
              <a:t> </a:t>
            </a:r>
            <a:r>
              <a:rPr lang="en-US" sz="3000" dirty="0" err="1">
                <a:latin typeface="Courier New"/>
                <a:ea typeface="Courier New"/>
                <a:cs typeface="Courier New"/>
                <a:sym typeface="Courier New"/>
              </a:rPr>
              <a:t>bge</a:t>
            </a:r>
            <a:endParaRPr sz="3000" dirty="0">
              <a:latin typeface="Courier New"/>
              <a:ea typeface="Courier New"/>
              <a:cs typeface="Courier New"/>
              <a:sym typeface="Courier New"/>
            </a:endParaRPr>
          </a:p>
          <a:p>
            <a:pPr marL="342900" lvl="0" indent="-330200" algn="l" rtl="0">
              <a:spcBef>
                <a:spcPts val="640"/>
              </a:spcBef>
              <a:spcAft>
                <a:spcPts val="0"/>
              </a:spcAft>
              <a:buClr>
                <a:srgbClr val="FF0000"/>
              </a:buClr>
              <a:buSzPts val="3000"/>
              <a:buFont typeface="Arial"/>
              <a:buChar char="•"/>
            </a:pPr>
            <a:r>
              <a:rPr lang="en-US" sz="3000" dirty="0">
                <a:solidFill>
                  <a:srgbClr val="FF0000"/>
                </a:solidFill>
              </a:rPr>
              <a:t>U-Format:</a:t>
            </a:r>
            <a:r>
              <a:rPr lang="en-US" sz="3000" dirty="0"/>
              <a:t> instructions with upper </a:t>
            </a:r>
            <a:r>
              <a:rPr lang="en-US" sz="3000" dirty="0" err="1"/>
              <a:t>immediates</a:t>
            </a:r>
            <a:endParaRPr sz="3000" dirty="0"/>
          </a:p>
          <a:p>
            <a:pPr marL="742950" lvl="1" indent="-298450" algn="l" rtl="0">
              <a:spcBef>
                <a:spcPts val="560"/>
              </a:spcBef>
              <a:spcAft>
                <a:spcPts val="0"/>
              </a:spcAft>
              <a:buClr>
                <a:schemeClr val="dk1"/>
              </a:buClr>
              <a:buSzPts val="3000"/>
              <a:buFont typeface="Arial"/>
              <a:buChar char="–"/>
            </a:pPr>
            <a:r>
              <a:rPr lang="en-US" sz="3000" dirty="0" err="1">
                <a:latin typeface="Courier New"/>
                <a:ea typeface="Courier New"/>
                <a:cs typeface="Courier New"/>
                <a:sym typeface="Courier New"/>
              </a:rPr>
              <a:t>lui</a:t>
            </a:r>
            <a:r>
              <a:rPr lang="en-US" sz="3000" dirty="0"/>
              <a:t>, </a:t>
            </a:r>
            <a:r>
              <a:rPr lang="en-US" sz="3000" dirty="0" err="1">
                <a:latin typeface="Courier New"/>
                <a:ea typeface="Courier New"/>
                <a:cs typeface="Courier New"/>
                <a:sym typeface="Courier New"/>
              </a:rPr>
              <a:t>auipc</a:t>
            </a:r>
            <a:r>
              <a:rPr lang="en-US" sz="3000" dirty="0">
                <a:latin typeface="Courier New"/>
                <a:ea typeface="Courier New"/>
                <a:cs typeface="Courier New"/>
                <a:sym typeface="Courier New"/>
              </a:rPr>
              <a:t>    </a:t>
            </a:r>
            <a:r>
              <a:rPr lang="en-US" sz="3000" dirty="0"/>
              <a:t>—upper immediate is 20-bits</a:t>
            </a:r>
            <a:endParaRPr sz="3000" dirty="0"/>
          </a:p>
          <a:p>
            <a:pPr marL="342900" lvl="0" indent="-330200" algn="l" rtl="0">
              <a:spcBef>
                <a:spcPts val="640"/>
              </a:spcBef>
              <a:spcAft>
                <a:spcPts val="0"/>
              </a:spcAft>
              <a:buClr>
                <a:srgbClr val="FF0000"/>
              </a:buClr>
              <a:buSzPts val="3000"/>
              <a:buFont typeface="Arial"/>
              <a:buChar char="•"/>
            </a:pPr>
            <a:r>
              <a:rPr lang="en-US" sz="3000" dirty="0">
                <a:solidFill>
                  <a:srgbClr val="FF0000"/>
                </a:solidFill>
              </a:rPr>
              <a:t>UJ-Format:</a:t>
            </a:r>
            <a:r>
              <a:rPr lang="en-US" sz="3000" dirty="0"/>
              <a:t> the jump instruction: </a:t>
            </a:r>
            <a:r>
              <a:rPr lang="en-US" sz="3000" dirty="0" err="1">
                <a:latin typeface="Courier New"/>
                <a:ea typeface="Courier New"/>
                <a:cs typeface="Courier New"/>
                <a:sym typeface="Courier New"/>
              </a:rPr>
              <a:t>jal</a:t>
            </a:r>
            <a:endParaRPr sz="3000" dirty="0"/>
          </a:p>
        </p:txBody>
      </p:sp>
    </p:spTree>
    <p:extLst>
      <p:ext uri="{BB962C8B-B14F-4D97-AF65-F5344CB8AC3E}">
        <p14:creationId xmlns:p14="http://schemas.microsoft.com/office/powerpoint/2010/main" val="42392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2"/>
          <p:cNvSpPr txBox="1">
            <a:spLocks noGrp="1"/>
          </p:cNvSpPr>
          <p:nvPr>
            <p:ph type="body" idx="1"/>
          </p:nvPr>
        </p:nvSpPr>
        <p:spPr>
          <a:xfrm>
            <a:off x="457200" y="1600200"/>
            <a:ext cx="8229600" cy="3142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        add t0,t1,t2 =&gt; </a:t>
            </a:r>
            <a:r>
              <a:rPr lang="en-US" sz="3200" b="0" i="0" u="none" strike="noStrike" cap="none" dirty="0">
                <a:solidFill>
                  <a:schemeClr val="dk1"/>
                </a:solidFill>
                <a:latin typeface="Courier New"/>
                <a:ea typeface="Courier New"/>
                <a:cs typeface="Courier New"/>
                <a:sym typeface="Courier New"/>
              </a:rPr>
              <a:t>add </a:t>
            </a:r>
            <a:r>
              <a:rPr lang="en-US" dirty="0">
                <a:latin typeface="Courier New"/>
                <a:ea typeface="Courier New"/>
                <a:cs typeface="Courier New"/>
                <a:sym typeface="Courier New"/>
              </a:rPr>
              <a:t>x5</a:t>
            </a:r>
            <a:r>
              <a:rPr lang="en-US" sz="3200" b="0" i="0" u="none" strike="noStrike" cap="none" dirty="0">
                <a:solidFill>
                  <a:schemeClr val="dk1"/>
                </a:solidFill>
                <a:latin typeface="Courier New"/>
                <a:ea typeface="Courier New"/>
                <a:cs typeface="Courier New"/>
                <a:sym typeface="Courier New"/>
              </a:rPr>
              <a:t>,</a:t>
            </a:r>
            <a:r>
              <a:rPr lang="en-US" dirty="0">
                <a:latin typeface="Courier New"/>
                <a:ea typeface="Courier New"/>
                <a:cs typeface="Courier New"/>
                <a:sym typeface="Courier New"/>
              </a:rPr>
              <a:t>x6</a:t>
            </a:r>
            <a:r>
              <a:rPr lang="en-US" sz="3200" b="0" i="0" u="none" strike="noStrike" cap="none" dirty="0">
                <a:solidFill>
                  <a:schemeClr val="dk1"/>
                </a:solidFill>
                <a:latin typeface="Courier New"/>
                <a:ea typeface="Courier New"/>
                <a:cs typeface="Courier New"/>
                <a:sym typeface="Courier New"/>
              </a:rPr>
              <a:t>,</a:t>
            </a:r>
            <a:r>
              <a:rPr lang="en-US" dirty="0">
                <a:latin typeface="Courier New"/>
                <a:ea typeface="Courier New"/>
                <a:cs typeface="Courier New"/>
                <a:sym typeface="Courier New"/>
              </a:rPr>
              <a:t>x7</a:t>
            </a:r>
            <a:endParaRPr dirty="0"/>
          </a:p>
          <a:p>
            <a:pPr marL="742950" marR="0" lvl="1" indent="-285750" algn="l" rtl="0">
              <a:spcBef>
                <a:spcPts val="1200"/>
              </a:spcBef>
              <a:spcAft>
                <a:spcPts val="0"/>
              </a:spcAft>
              <a:buClr>
                <a:schemeClr val="dk1"/>
              </a:buClr>
              <a:buFont typeface="Arial"/>
              <a:buNone/>
            </a:pPr>
            <a:r>
              <a:rPr lang="en-US" sz="2800" b="0" i="0" u="none" strike="noStrike" cap="none" dirty="0">
                <a:solidFill>
                  <a:schemeClr val="dk1"/>
                </a:solidFill>
                <a:latin typeface="Calibri"/>
                <a:ea typeface="Calibri"/>
                <a:cs typeface="Calibri"/>
                <a:sym typeface="Calibri"/>
              </a:rPr>
              <a:t>Field representation (decimal):</a:t>
            </a:r>
            <a:endParaRPr dirty="0"/>
          </a:p>
          <a:p>
            <a:pPr marL="742950" marR="0" lvl="1" indent="-285750" algn="l" rtl="0">
              <a:spcBef>
                <a:spcPts val="48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742950" marR="0" lvl="1" indent="-285750" algn="l" rtl="0">
              <a:spcBef>
                <a:spcPts val="2400"/>
              </a:spcBef>
              <a:spcAft>
                <a:spcPts val="0"/>
              </a:spcAft>
              <a:buClr>
                <a:schemeClr val="dk1"/>
              </a:buClr>
              <a:buFont typeface="Arial"/>
              <a:buNone/>
            </a:pPr>
            <a:r>
              <a:rPr lang="en-US" sz="2800" b="0" i="0" u="none" strike="noStrike" cap="none" dirty="0">
                <a:solidFill>
                  <a:schemeClr val="dk1"/>
                </a:solidFill>
                <a:latin typeface="Calibri"/>
                <a:ea typeface="Calibri"/>
                <a:cs typeface="Calibri"/>
                <a:sym typeface="Calibri"/>
              </a:rPr>
              <a:t>Field representation (binary):</a:t>
            </a:r>
            <a:endParaRPr dirty="0"/>
          </a:p>
          <a:p>
            <a:pPr marL="742950" marR="0" lvl="1" indent="-285750" algn="l" rtl="0">
              <a:spcBef>
                <a:spcPts val="48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742950" marR="0" lvl="1" indent="-285750" algn="l" rtl="0">
              <a:spcBef>
                <a:spcPts val="48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742950" marR="0" lvl="1" indent="-285750" algn="l" rtl="0">
              <a:spcBef>
                <a:spcPts val="1800"/>
              </a:spcBef>
              <a:spcAft>
                <a:spcPts val="0"/>
              </a:spcAft>
              <a:buClr>
                <a:schemeClr val="dk1"/>
              </a:buClr>
              <a:buFont typeface="Arial"/>
              <a:buNone/>
            </a:pPr>
            <a:endParaRPr sz="2800" b="0" i="0" u="none" strike="noStrike" cap="none" dirty="0">
              <a:solidFill>
                <a:schemeClr val="dk1"/>
              </a:solidFill>
              <a:latin typeface="Calibri"/>
              <a:ea typeface="Calibri"/>
              <a:cs typeface="Calibri"/>
              <a:sym typeface="Calibri"/>
            </a:endParaRPr>
          </a:p>
        </p:txBody>
      </p:sp>
      <p:grpSp>
        <p:nvGrpSpPr>
          <p:cNvPr id="414" name="Google Shape;414;p42"/>
          <p:cNvGrpSpPr/>
          <p:nvPr/>
        </p:nvGrpSpPr>
        <p:grpSpPr>
          <a:xfrm>
            <a:off x="2720340" y="2067540"/>
            <a:ext cx="3990600" cy="767100"/>
            <a:chOff x="2720340" y="2067540"/>
            <a:chExt cx="3990600" cy="767100"/>
          </a:xfrm>
        </p:grpSpPr>
        <p:cxnSp>
          <p:nvCxnSpPr>
            <p:cNvPr id="415" name="Google Shape;415;p42"/>
            <p:cNvCxnSpPr>
              <a:endCxn id="416" idx="0"/>
            </p:cNvCxnSpPr>
            <p:nvPr/>
          </p:nvCxnSpPr>
          <p:spPr>
            <a:xfrm>
              <a:off x="5430360" y="2067540"/>
              <a:ext cx="993300" cy="767100"/>
            </a:xfrm>
            <a:prstGeom prst="straightConnector1">
              <a:avLst/>
            </a:prstGeom>
            <a:noFill/>
            <a:ln w="25400" cap="flat" cmpd="sng">
              <a:solidFill>
                <a:srgbClr val="FF0000"/>
              </a:solidFill>
              <a:prstDash val="solid"/>
              <a:round/>
              <a:headEnd type="none" w="sm" len="sm"/>
              <a:tailEnd type="stealth" w="med" len="med"/>
            </a:ln>
          </p:spPr>
        </p:cxnSp>
        <p:cxnSp>
          <p:nvCxnSpPr>
            <p:cNvPr id="417" name="Google Shape;417;p42"/>
            <p:cNvCxnSpPr>
              <a:endCxn id="418" idx="0"/>
            </p:cNvCxnSpPr>
            <p:nvPr/>
          </p:nvCxnSpPr>
          <p:spPr>
            <a:xfrm flipH="1">
              <a:off x="2720340" y="2096940"/>
              <a:ext cx="3990600" cy="737700"/>
            </a:xfrm>
            <a:prstGeom prst="straightConnector1">
              <a:avLst/>
            </a:prstGeom>
            <a:noFill/>
            <a:ln w="25400" cap="flat" cmpd="sng">
              <a:solidFill>
                <a:srgbClr val="FF0000"/>
              </a:solidFill>
              <a:prstDash val="solid"/>
              <a:round/>
              <a:headEnd type="none" w="sm" len="sm"/>
              <a:tailEnd type="stealth" w="med" len="med"/>
            </a:ln>
          </p:spPr>
        </p:cxnSp>
        <p:cxnSp>
          <p:nvCxnSpPr>
            <p:cNvPr id="419" name="Google Shape;419;p42"/>
            <p:cNvCxnSpPr>
              <a:endCxn id="420" idx="0"/>
            </p:cNvCxnSpPr>
            <p:nvPr/>
          </p:nvCxnSpPr>
          <p:spPr>
            <a:xfrm flipH="1">
              <a:off x="3954780" y="2111640"/>
              <a:ext cx="2123100" cy="723000"/>
            </a:xfrm>
            <a:prstGeom prst="straightConnector1">
              <a:avLst/>
            </a:prstGeom>
            <a:noFill/>
            <a:ln w="25400" cap="flat" cmpd="sng">
              <a:solidFill>
                <a:srgbClr val="FF0000"/>
              </a:solidFill>
              <a:prstDash val="solid"/>
              <a:round/>
              <a:headEnd type="none" w="sm" len="sm"/>
              <a:tailEnd type="stealth" w="med" len="med"/>
            </a:ln>
          </p:spPr>
        </p:cxnSp>
      </p:grpSp>
      <p:sp>
        <p:nvSpPr>
          <p:cNvPr id="421" name="Google Shape;421;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R-Format Assembler Example</a:t>
            </a:r>
            <a:endParaRPr sz="4400" b="0" i="0" u="none" strike="noStrike" cap="none" dirty="0">
              <a:solidFill>
                <a:schemeClr val="accent1"/>
              </a:solidFill>
              <a:latin typeface="Calibri"/>
              <a:ea typeface="Calibri"/>
              <a:cs typeface="Calibri"/>
              <a:sym typeface="Calibri"/>
            </a:endParaRPr>
          </a:p>
        </p:txBody>
      </p:sp>
      <p:sp>
        <p:nvSpPr>
          <p:cNvPr id="422" name="Google Shape;42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9</a:t>
            </a:fld>
            <a:endParaRPr sz="1200">
              <a:solidFill>
                <a:srgbClr val="888888"/>
              </a:solidFill>
              <a:latin typeface="Calibri"/>
              <a:ea typeface="Calibri"/>
              <a:cs typeface="Calibri"/>
              <a:sym typeface="Calibri"/>
            </a:endParaRPr>
          </a:p>
        </p:txBody>
      </p:sp>
      <p:sp>
        <p:nvSpPr>
          <p:cNvPr id="423" name="Google Shape;423;p42"/>
          <p:cNvSpPr txBox="1"/>
          <p:nvPr/>
        </p:nvSpPr>
        <p:spPr>
          <a:xfrm>
            <a:off x="8485632" y="4279392"/>
            <a:ext cx="51636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baseline="-25000" dirty="0">
                <a:solidFill>
                  <a:schemeClr val="dk1"/>
                </a:solidFill>
                <a:latin typeface="Calibri"/>
                <a:ea typeface="Calibri"/>
                <a:cs typeface="Calibri"/>
                <a:sym typeface="Calibri"/>
              </a:rPr>
              <a:t>two</a:t>
            </a:r>
            <a:endParaRPr sz="2400" baseline="-25000" dirty="0">
              <a:solidFill>
                <a:schemeClr val="dk1"/>
              </a:solidFill>
              <a:latin typeface="Calibri"/>
              <a:ea typeface="Calibri"/>
              <a:cs typeface="Calibri"/>
              <a:sym typeface="Calibri"/>
            </a:endParaRPr>
          </a:p>
        </p:txBody>
      </p:sp>
      <p:grpSp>
        <p:nvGrpSpPr>
          <p:cNvPr id="424" name="Google Shape;424;p42"/>
          <p:cNvGrpSpPr/>
          <p:nvPr/>
        </p:nvGrpSpPr>
        <p:grpSpPr>
          <a:xfrm>
            <a:off x="351069" y="2468880"/>
            <a:ext cx="8349870" cy="822960"/>
            <a:chOff x="351069" y="3383280"/>
            <a:chExt cx="8349870" cy="822960"/>
          </a:xfrm>
        </p:grpSpPr>
        <p:grpSp>
          <p:nvGrpSpPr>
            <p:cNvPr id="425" name="Google Shape;425;p42"/>
            <p:cNvGrpSpPr/>
            <p:nvPr/>
          </p:nvGrpSpPr>
          <p:grpSpPr>
            <a:xfrm>
              <a:off x="621792" y="3749040"/>
              <a:ext cx="7900416" cy="457200"/>
              <a:chOff x="457200" y="4572000"/>
              <a:chExt cx="7900416" cy="457200"/>
            </a:xfrm>
          </p:grpSpPr>
          <p:sp>
            <p:nvSpPr>
              <p:cNvPr id="426" name="Google Shape;426;p42"/>
              <p:cNvSpPr/>
              <p:nvPr/>
            </p:nvSpPr>
            <p:spPr>
              <a:xfrm>
                <a:off x="457200"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0</a:t>
                </a:r>
                <a:endParaRPr sz="2800">
                  <a:solidFill>
                    <a:schemeClr val="dk1"/>
                  </a:solidFill>
                  <a:latin typeface="Courier New"/>
                  <a:ea typeface="Courier New"/>
                  <a:cs typeface="Courier New"/>
                  <a:sym typeface="Courier New"/>
                </a:endParaRPr>
              </a:p>
            </p:txBody>
          </p:sp>
          <p:sp>
            <p:nvSpPr>
              <p:cNvPr id="427" name="Google Shape;427;p42"/>
              <p:cNvSpPr/>
              <p:nvPr/>
            </p:nvSpPr>
            <p:spPr>
              <a:xfrm>
                <a:off x="6876288"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Courier New"/>
                    <a:ea typeface="Courier New"/>
                    <a:cs typeface="Courier New"/>
                    <a:sym typeface="Courier New"/>
                  </a:rPr>
                  <a:t>0x33</a:t>
                </a:r>
                <a:endParaRPr sz="2800" dirty="0">
                  <a:solidFill>
                    <a:schemeClr val="dk1"/>
                  </a:solidFill>
                  <a:latin typeface="Courier New"/>
                  <a:ea typeface="Courier New"/>
                  <a:cs typeface="Courier New"/>
                  <a:sym typeface="Courier New"/>
                </a:endParaRPr>
              </a:p>
            </p:txBody>
          </p:sp>
          <p:sp>
            <p:nvSpPr>
              <p:cNvPr id="418" name="Google Shape;418;p42"/>
              <p:cNvSpPr/>
              <p:nvPr/>
            </p:nvSpPr>
            <p:spPr>
              <a:xfrm>
                <a:off x="193852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7</a:t>
                </a:r>
                <a:endParaRPr sz="2800">
                  <a:solidFill>
                    <a:schemeClr val="dk1"/>
                  </a:solidFill>
                  <a:latin typeface="Courier New"/>
                  <a:ea typeface="Courier New"/>
                  <a:cs typeface="Courier New"/>
                  <a:sym typeface="Courier New"/>
                </a:endParaRPr>
              </a:p>
            </p:txBody>
          </p:sp>
          <p:sp>
            <p:nvSpPr>
              <p:cNvPr id="420" name="Google Shape;420;p42"/>
              <p:cNvSpPr/>
              <p:nvPr/>
            </p:nvSpPr>
            <p:spPr>
              <a:xfrm>
                <a:off x="317296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6</a:t>
                </a:r>
                <a:endParaRPr sz="2800">
                  <a:solidFill>
                    <a:schemeClr val="dk1"/>
                  </a:solidFill>
                  <a:latin typeface="Courier New"/>
                  <a:ea typeface="Courier New"/>
                  <a:cs typeface="Courier New"/>
                  <a:sym typeface="Courier New"/>
                </a:endParaRPr>
              </a:p>
            </p:txBody>
          </p:sp>
          <p:sp>
            <p:nvSpPr>
              <p:cNvPr id="428" name="Google Shape;428;p42"/>
              <p:cNvSpPr/>
              <p:nvPr/>
            </p:nvSpPr>
            <p:spPr>
              <a:xfrm>
                <a:off x="440740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0</a:t>
                </a:r>
                <a:endParaRPr sz="2800">
                  <a:solidFill>
                    <a:schemeClr val="dk1"/>
                  </a:solidFill>
                  <a:latin typeface="Courier New"/>
                  <a:ea typeface="Courier New"/>
                  <a:cs typeface="Courier New"/>
                  <a:sym typeface="Courier New"/>
                </a:endParaRPr>
              </a:p>
            </p:txBody>
          </p:sp>
          <p:sp>
            <p:nvSpPr>
              <p:cNvPr id="416" name="Google Shape;416;p42"/>
              <p:cNvSpPr/>
              <p:nvPr/>
            </p:nvSpPr>
            <p:spPr>
              <a:xfrm>
                <a:off x="564184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5</a:t>
                </a:r>
                <a:endParaRPr sz="2800">
                  <a:solidFill>
                    <a:schemeClr val="dk1"/>
                  </a:solidFill>
                  <a:latin typeface="Courier New"/>
                  <a:ea typeface="Courier New"/>
                  <a:cs typeface="Courier New"/>
                  <a:sym typeface="Courier New"/>
                </a:endParaRPr>
              </a:p>
            </p:txBody>
          </p:sp>
        </p:grpSp>
        <p:sp>
          <p:nvSpPr>
            <p:cNvPr id="429" name="Google Shape;429;p42"/>
            <p:cNvSpPr txBox="1"/>
            <p:nvPr/>
          </p:nvSpPr>
          <p:spPr>
            <a:xfrm>
              <a:off x="351069" y="3383280"/>
              <a:ext cx="55335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430" name="Google Shape;430;p42"/>
            <p:cNvSpPr txBox="1"/>
            <p:nvPr/>
          </p:nvSpPr>
          <p:spPr>
            <a:xfrm>
              <a:off x="8331927" y="3383280"/>
              <a:ext cx="36901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431" name="Google Shape;431;p42"/>
          <p:cNvGrpSpPr/>
          <p:nvPr/>
        </p:nvGrpSpPr>
        <p:grpSpPr>
          <a:xfrm>
            <a:off x="351069" y="3657600"/>
            <a:ext cx="8349870" cy="822960"/>
            <a:chOff x="351069" y="3383280"/>
            <a:chExt cx="8349870" cy="822960"/>
          </a:xfrm>
        </p:grpSpPr>
        <p:grpSp>
          <p:nvGrpSpPr>
            <p:cNvPr id="432" name="Google Shape;432;p42"/>
            <p:cNvGrpSpPr/>
            <p:nvPr/>
          </p:nvGrpSpPr>
          <p:grpSpPr>
            <a:xfrm>
              <a:off x="621792" y="3749040"/>
              <a:ext cx="7900416" cy="457200"/>
              <a:chOff x="457200" y="4572000"/>
              <a:chExt cx="7900416" cy="457200"/>
            </a:xfrm>
          </p:grpSpPr>
          <p:sp>
            <p:nvSpPr>
              <p:cNvPr id="433" name="Google Shape;433;p42"/>
              <p:cNvSpPr/>
              <p:nvPr/>
            </p:nvSpPr>
            <p:spPr>
              <a:xfrm>
                <a:off x="457200"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ourier New"/>
                    <a:ea typeface="Courier New"/>
                    <a:cs typeface="Courier New"/>
                    <a:sym typeface="Courier New"/>
                  </a:rPr>
                  <a:t>0000000</a:t>
                </a:r>
                <a:endParaRPr sz="2400" dirty="0">
                  <a:solidFill>
                    <a:schemeClr val="dk1"/>
                  </a:solidFill>
                  <a:latin typeface="Courier New"/>
                  <a:ea typeface="Courier New"/>
                  <a:cs typeface="Courier New"/>
                  <a:sym typeface="Courier New"/>
                </a:endParaRPr>
              </a:p>
            </p:txBody>
          </p:sp>
          <p:sp>
            <p:nvSpPr>
              <p:cNvPr id="434" name="Google Shape;434;p42"/>
              <p:cNvSpPr/>
              <p:nvPr/>
            </p:nvSpPr>
            <p:spPr>
              <a:xfrm>
                <a:off x="6876288"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ourier New"/>
                    <a:ea typeface="Courier New"/>
                    <a:cs typeface="Courier New"/>
                    <a:sym typeface="Courier New"/>
                  </a:rPr>
                  <a:t>0110011</a:t>
                </a:r>
                <a:endParaRPr sz="2400" dirty="0">
                  <a:solidFill>
                    <a:schemeClr val="dk1"/>
                  </a:solidFill>
                  <a:latin typeface="Courier New"/>
                  <a:ea typeface="Courier New"/>
                  <a:cs typeface="Courier New"/>
                  <a:sym typeface="Courier New"/>
                </a:endParaRPr>
              </a:p>
            </p:txBody>
          </p:sp>
          <p:sp>
            <p:nvSpPr>
              <p:cNvPr id="435" name="Google Shape;435;p42"/>
              <p:cNvSpPr/>
              <p:nvPr/>
            </p:nvSpPr>
            <p:spPr>
              <a:xfrm>
                <a:off x="193852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00111</a:t>
                </a:r>
                <a:endParaRPr sz="2400">
                  <a:solidFill>
                    <a:schemeClr val="dk1"/>
                  </a:solidFill>
                  <a:latin typeface="Courier New"/>
                  <a:ea typeface="Courier New"/>
                  <a:cs typeface="Courier New"/>
                  <a:sym typeface="Courier New"/>
                </a:endParaRPr>
              </a:p>
            </p:txBody>
          </p:sp>
          <p:sp>
            <p:nvSpPr>
              <p:cNvPr id="436" name="Google Shape;436;p42"/>
              <p:cNvSpPr/>
              <p:nvPr/>
            </p:nvSpPr>
            <p:spPr>
              <a:xfrm>
                <a:off x="317296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00110</a:t>
                </a:r>
                <a:endParaRPr sz="2400">
                  <a:solidFill>
                    <a:schemeClr val="dk1"/>
                  </a:solidFill>
                  <a:latin typeface="Courier New"/>
                  <a:ea typeface="Courier New"/>
                  <a:cs typeface="Courier New"/>
                  <a:sym typeface="Courier New"/>
                </a:endParaRPr>
              </a:p>
            </p:txBody>
          </p:sp>
          <p:sp>
            <p:nvSpPr>
              <p:cNvPr id="437" name="Google Shape;437;p42"/>
              <p:cNvSpPr/>
              <p:nvPr/>
            </p:nvSpPr>
            <p:spPr>
              <a:xfrm>
                <a:off x="440740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000</a:t>
                </a:r>
                <a:endParaRPr sz="2400">
                  <a:solidFill>
                    <a:schemeClr val="dk1"/>
                  </a:solidFill>
                  <a:latin typeface="Courier New"/>
                  <a:ea typeface="Courier New"/>
                  <a:cs typeface="Courier New"/>
                  <a:sym typeface="Courier New"/>
                </a:endParaRPr>
              </a:p>
            </p:txBody>
          </p:sp>
          <p:sp>
            <p:nvSpPr>
              <p:cNvPr id="438" name="Google Shape;438;p42"/>
              <p:cNvSpPr/>
              <p:nvPr/>
            </p:nvSpPr>
            <p:spPr>
              <a:xfrm>
                <a:off x="564184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dirty="0">
                    <a:solidFill>
                      <a:schemeClr val="dk1"/>
                    </a:solidFill>
                    <a:latin typeface="Courier New"/>
                    <a:ea typeface="Courier New"/>
                    <a:cs typeface="Courier New"/>
                    <a:sym typeface="Courier New"/>
                  </a:rPr>
                  <a:t>00101</a:t>
                </a:r>
                <a:endParaRPr sz="2400" dirty="0">
                  <a:solidFill>
                    <a:schemeClr val="dk1"/>
                  </a:solidFill>
                  <a:latin typeface="Courier New"/>
                  <a:ea typeface="Courier New"/>
                  <a:cs typeface="Courier New"/>
                  <a:sym typeface="Courier New"/>
                </a:endParaRPr>
              </a:p>
            </p:txBody>
          </p:sp>
        </p:grpSp>
        <p:sp>
          <p:nvSpPr>
            <p:cNvPr id="439" name="Google Shape;439;p42"/>
            <p:cNvSpPr txBox="1"/>
            <p:nvPr/>
          </p:nvSpPr>
          <p:spPr>
            <a:xfrm>
              <a:off x="351069" y="3383280"/>
              <a:ext cx="55335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440" name="Google Shape;440;p42"/>
            <p:cNvSpPr txBox="1"/>
            <p:nvPr/>
          </p:nvSpPr>
          <p:spPr>
            <a:xfrm>
              <a:off x="8331927" y="3383280"/>
              <a:ext cx="36901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441" name="Google Shape;441;p42"/>
          <p:cNvGrpSpPr/>
          <p:nvPr/>
        </p:nvGrpSpPr>
        <p:grpSpPr>
          <a:xfrm>
            <a:off x="740673" y="3931925"/>
            <a:ext cx="7680951" cy="640250"/>
            <a:chOff x="740673" y="3931925"/>
            <a:chExt cx="7680951" cy="640250"/>
          </a:xfrm>
        </p:grpSpPr>
        <p:sp>
          <p:nvSpPr>
            <p:cNvPr id="442" name="Google Shape;442;p42"/>
            <p:cNvSpPr/>
            <p:nvPr/>
          </p:nvSpPr>
          <p:spPr>
            <a:xfrm>
              <a:off x="740673" y="3931925"/>
              <a:ext cx="7311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42"/>
            <p:cNvSpPr/>
            <p:nvPr/>
          </p:nvSpPr>
          <p:spPr>
            <a:xfrm>
              <a:off x="1471775" y="3931925"/>
              <a:ext cx="10242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42"/>
            <p:cNvSpPr/>
            <p:nvPr/>
          </p:nvSpPr>
          <p:spPr>
            <a:xfrm>
              <a:off x="2509826" y="3931975"/>
              <a:ext cx="8505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42"/>
            <p:cNvSpPr/>
            <p:nvPr/>
          </p:nvSpPr>
          <p:spPr>
            <a:xfrm>
              <a:off x="3360325" y="3931925"/>
              <a:ext cx="8505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42"/>
            <p:cNvSpPr/>
            <p:nvPr/>
          </p:nvSpPr>
          <p:spPr>
            <a:xfrm>
              <a:off x="4210825" y="3931925"/>
              <a:ext cx="15870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42"/>
            <p:cNvSpPr/>
            <p:nvPr/>
          </p:nvSpPr>
          <p:spPr>
            <a:xfrm>
              <a:off x="5797726" y="3931925"/>
              <a:ext cx="9132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42"/>
            <p:cNvSpPr/>
            <p:nvPr/>
          </p:nvSpPr>
          <p:spPr>
            <a:xfrm>
              <a:off x="6720825" y="3931925"/>
              <a:ext cx="9132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42"/>
            <p:cNvSpPr/>
            <p:nvPr/>
          </p:nvSpPr>
          <p:spPr>
            <a:xfrm>
              <a:off x="7690525" y="3931925"/>
              <a:ext cx="7311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0" name="Google Shape;450;p4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51" name="Google Shape;451;p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
        <p:nvSpPr>
          <p:cNvPr id="452" name="Google Shape;452;p42"/>
          <p:cNvSpPr txBox="1"/>
          <p:nvPr/>
        </p:nvSpPr>
        <p:spPr>
          <a:xfrm>
            <a:off x="916850" y="4743000"/>
            <a:ext cx="7041300" cy="1613400"/>
          </a:xfrm>
          <a:prstGeom prst="rect">
            <a:avLst/>
          </a:prstGeom>
          <a:noFill/>
          <a:ln>
            <a:noFill/>
          </a:ln>
        </p:spPr>
        <p:txBody>
          <a:bodyPr spcFirstLastPara="1" wrap="square" lIns="91425" tIns="91425" rIns="91425" bIns="91425" anchor="t" anchorCtr="0">
            <a:noAutofit/>
          </a:bodyPr>
          <a:lstStyle/>
          <a:p>
            <a:pPr marL="742950" lvl="1" indent="-285750" algn="l" rtl="0">
              <a:spcBef>
                <a:spcPts val="480"/>
              </a:spcBef>
              <a:spcAft>
                <a:spcPts val="0"/>
              </a:spcAft>
              <a:buClr>
                <a:schemeClr val="dk1"/>
              </a:buClr>
              <a:buFont typeface="Arial"/>
              <a:buNone/>
            </a:pPr>
            <a:r>
              <a:rPr lang="en-US" sz="2400" dirty="0">
                <a:solidFill>
                  <a:schemeClr val="dk1"/>
                </a:solidFill>
                <a:latin typeface="Calibri"/>
                <a:ea typeface="Calibri"/>
                <a:cs typeface="Calibri"/>
                <a:sym typeface="Calibri"/>
              </a:rPr>
              <a:t>hex representation:	</a:t>
            </a:r>
            <a:r>
              <a:rPr lang="en-US" sz="2400" dirty="0">
                <a:solidFill>
                  <a:schemeClr val="dk1"/>
                </a:solidFill>
                <a:latin typeface="Courier New"/>
                <a:ea typeface="Courier New"/>
                <a:cs typeface="Courier New"/>
                <a:sym typeface="Courier New"/>
              </a:rPr>
              <a:t>0x</a:t>
            </a:r>
            <a:r>
              <a:rPr lang="en-US" sz="2400" dirty="0">
                <a:solidFill>
                  <a:schemeClr val="dk1"/>
                </a:solidFill>
                <a:latin typeface="Calibri"/>
                <a:ea typeface="Calibri"/>
                <a:cs typeface="Calibri"/>
                <a:sym typeface="Calibri"/>
              </a:rPr>
              <a:t> </a:t>
            </a:r>
            <a:r>
              <a:rPr lang="en-US" sz="2400" dirty="0">
                <a:solidFill>
                  <a:schemeClr val="dk1"/>
                </a:solidFill>
                <a:latin typeface="Courier New"/>
                <a:ea typeface="Courier New"/>
                <a:cs typeface="Courier New"/>
                <a:sym typeface="Courier New"/>
              </a:rPr>
              <a:t>0073</a:t>
            </a:r>
            <a:r>
              <a:rPr lang="en-US" sz="2400" dirty="0">
                <a:solidFill>
                  <a:schemeClr val="dk1"/>
                </a:solidFill>
                <a:latin typeface="Calibri"/>
                <a:ea typeface="Calibri"/>
                <a:cs typeface="Calibri"/>
                <a:sym typeface="Calibri"/>
              </a:rPr>
              <a:t> </a:t>
            </a:r>
            <a:r>
              <a:rPr lang="en-US" sz="2400" dirty="0">
                <a:solidFill>
                  <a:schemeClr val="dk1"/>
                </a:solidFill>
                <a:latin typeface="Courier New"/>
                <a:ea typeface="Courier New"/>
                <a:cs typeface="Courier New"/>
                <a:sym typeface="Courier New"/>
              </a:rPr>
              <a:t>02B3</a:t>
            </a:r>
            <a:endParaRPr sz="2400" baseline="-25000" dirty="0">
              <a:solidFill>
                <a:schemeClr val="dk1"/>
              </a:solidFill>
              <a:latin typeface="Calibri"/>
              <a:ea typeface="Calibri"/>
              <a:cs typeface="Calibri"/>
              <a:sym typeface="Calibri"/>
            </a:endParaRPr>
          </a:p>
          <a:p>
            <a:pPr marL="742950" lvl="1" indent="-285750" algn="l" rtl="0">
              <a:spcBef>
                <a:spcPts val="1800"/>
              </a:spcBef>
              <a:spcAft>
                <a:spcPts val="0"/>
              </a:spcAft>
              <a:buClr>
                <a:schemeClr val="dk1"/>
              </a:buClr>
              <a:buFont typeface="Arial"/>
              <a:buNone/>
            </a:pPr>
            <a:r>
              <a:rPr lang="en-US" sz="2400" dirty="0">
                <a:solidFill>
                  <a:schemeClr val="dk1"/>
                </a:solidFill>
                <a:latin typeface="Calibri"/>
                <a:ea typeface="Calibri"/>
                <a:cs typeface="Calibri"/>
                <a:sym typeface="Calibri"/>
              </a:rPr>
              <a:t>Called a </a:t>
            </a:r>
            <a:r>
              <a:rPr lang="en-US" sz="2400" dirty="0">
                <a:solidFill>
                  <a:srgbClr val="FF0000"/>
                </a:solidFill>
                <a:latin typeface="Calibri"/>
                <a:ea typeface="Calibri"/>
                <a:cs typeface="Calibri"/>
                <a:sym typeface="Calibri"/>
              </a:rPr>
              <a:t>Machine Language Instruction</a:t>
            </a: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44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22679</TotalTime>
  <Words>5246</Words>
  <Application>Microsoft Macintosh PowerPoint</Application>
  <PresentationFormat>On-screen Show (4:3)</PresentationFormat>
  <Paragraphs>1202</Paragraphs>
  <Slides>76</Slides>
  <Notes>51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76</vt:i4>
      </vt:variant>
    </vt:vector>
  </HeadingPairs>
  <TitlesOfParts>
    <vt:vector size="92" baseType="lpstr">
      <vt:lpstr>Apple Braille</vt:lpstr>
      <vt:lpstr>Arial</vt:lpstr>
      <vt:lpstr>Arial Narrow</vt:lpstr>
      <vt:lpstr>Calibri</vt:lpstr>
      <vt:lpstr>Calibri Bold</vt:lpstr>
      <vt:lpstr>Cambria Math</vt:lpstr>
      <vt:lpstr>Consolas</vt:lpstr>
      <vt:lpstr>Courier</vt:lpstr>
      <vt:lpstr>Courier New</vt:lpstr>
      <vt:lpstr>Roboto</vt:lpstr>
      <vt:lpstr>Roboto Regular</vt:lpstr>
      <vt:lpstr>Source Sans Pro</vt:lpstr>
      <vt:lpstr>Times</vt:lpstr>
      <vt:lpstr>Times New Roman</vt:lpstr>
      <vt:lpstr>Wingdings</vt:lpstr>
      <vt:lpstr>UWTheme-351-Au18</vt:lpstr>
      <vt:lpstr>Roadmap</vt:lpstr>
      <vt:lpstr>Agenda</vt:lpstr>
      <vt:lpstr>PowerPoint Presentation</vt:lpstr>
      <vt:lpstr>Assembler demo</vt:lpstr>
      <vt:lpstr>Big Idea: Stored-Program Concept</vt:lpstr>
      <vt:lpstr>Instructions as Numbers</vt:lpstr>
      <vt:lpstr>PowerPoint Presentation</vt:lpstr>
      <vt:lpstr>The 6 Instruction Formats</vt:lpstr>
      <vt:lpstr>R-Format Assembler Example</vt:lpstr>
      <vt:lpstr>Processor/Emulator Interprets Machine Ins</vt:lpstr>
      <vt:lpstr>I-Format Instructions (3/4)</vt:lpstr>
      <vt:lpstr>I-Format Instructions (4/4)</vt:lpstr>
      <vt:lpstr>I-Format Example (1/2)</vt:lpstr>
      <vt:lpstr>Processor/Emulator Interprets Machine Ins</vt:lpstr>
      <vt:lpstr>Load  Instructions are also I-Type</vt:lpstr>
      <vt:lpstr>S-Format Used for Stores</vt:lpstr>
      <vt:lpstr>S-Format Example</vt:lpstr>
      <vt:lpstr>RISC-V B-Format for Branches</vt:lpstr>
      <vt:lpstr>Branch Example (1/2)</vt:lpstr>
      <vt:lpstr>Branch Example (1/2)</vt:lpstr>
      <vt:lpstr>Branch Example (1/2)</vt:lpstr>
      <vt:lpstr>U-Format for “Upper Immediate” instructions</vt:lpstr>
      <vt:lpstr>LUI to create long immediates</vt:lpstr>
      <vt:lpstr>jalr</vt:lpstr>
      <vt:lpstr>Summary of RISC-V Instruction Formats</vt:lpstr>
      <vt:lpstr>Agenda</vt:lpstr>
      <vt:lpstr>Calling Convention for Procedure Calls</vt:lpstr>
      <vt:lpstr>Six Steps of Calling a Function</vt:lpstr>
      <vt:lpstr>Jumps are not enough</vt:lpstr>
      <vt:lpstr>Jumps are not enough</vt:lpstr>
      <vt:lpstr>Takeaway 1: Need Jump And Link</vt:lpstr>
      <vt:lpstr>Jump-and-Link / Jump Register</vt:lpstr>
      <vt:lpstr>Jump-and-Link / Jump Register</vt:lpstr>
      <vt:lpstr>JAL / JR for Recursion?</vt:lpstr>
      <vt:lpstr>JAL / JR for Recursion?</vt:lpstr>
      <vt:lpstr>JAL / JR for Recursion?</vt:lpstr>
      <vt:lpstr>JAL / JR for Recursion?</vt:lpstr>
      <vt:lpstr>JAL / JR for Recursion?</vt:lpstr>
      <vt:lpstr>JAL / JR for Recursion?</vt:lpstr>
      <vt:lpstr>Agenda</vt:lpstr>
      <vt:lpstr>Takeaway2: Need a Call Stack</vt:lpstr>
      <vt:lpstr>Need a “Call Stack”</vt:lpstr>
      <vt:lpstr>Stack Before, During, After Call</vt:lpstr>
      <vt:lpstr>Local Variables and Arrays</vt:lpstr>
      <vt:lpstr>Function Call Example</vt:lpstr>
      <vt:lpstr>RISC-V Code for Leaf()</vt:lpstr>
      <vt:lpstr>Stack Before, During, After Function</vt:lpstr>
      <vt:lpstr>Agenda</vt:lpstr>
      <vt:lpstr>Register Conventions </vt:lpstr>
      <vt:lpstr>Basic Structure of a Function</vt:lpstr>
      <vt:lpstr>Using Stack to Backup Registers</vt:lpstr>
      <vt:lpstr>PowerPoint Presentation</vt:lpstr>
      <vt:lpstr>Saved Registers</vt:lpstr>
      <vt:lpstr>Volatile Registers</vt:lpstr>
      <vt:lpstr>Example: sumSquare</vt:lpstr>
      <vt:lpstr>Example: sumSquare</vt:lpstr>
      <vt:lpstr>Choosing Your Registers</vt:lpstr>
      <vt:lpstr>Pros of Argument Passing Convention</vt:lpstr>
      <vt:lpstr>Agenda</vt:lpstr>
      <vt:lpstr>PowerPoint Presentation</vt:lpstr>
      <vt:lpstr>Frame Pointer</vt:lpstr>
      <vt:lpstr>The Heap</vt:lpstr>
      <vt:lpstr>Data Segment</vt:lpstr>
      <vt:lpstr>PowerPoint Presentation</vt:lpstr>
      <vt:lpstr>PowerPoint Presentation</vt:lpstr>
      <vt:lpstr>PowerPoint Presentation</vt:lpstr>
      <vt:lpstr>Global and Locals</vt:lpstr>
      <vt:lpstr>Anatomy of an executing program</vt:lpstr>
      <vt:lpstr>Big Idea: Stored-Program Concept</vt:lpstr>
      <vt:lpstr>59084</vt:lpstr>
      <vt:lpstr>Switch Statement Example</vt:lpstr>
      <vt:lpstr>Jump Table Structure</vt:lpstr>
      <vt:lpstr>Jump Table Structure</vt:lpstr>
      <vt:lpstr>Jump Table</vt:lpstr>
      <vt:lpstr>SMC Demo</vt:lpstr>
      <vt:lpstr>84159</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 Programming III CSE 351 Autumn 2016</dc:title>
  <dc:creator>Justin Hsia</dc:creator>
  <cp:lastModifiedBy>Arrvindh Shriraman</cp:lastModifiedBy>
  <cp:revision>221</cp:revision>
  <cp:lastPrinted>2019-01-30T05:23:26Z</cp:lastPrinted>
  <dcterms:created xsi:type="dcterms:W3CDTF">2016-10-12T07:57:22Z</dcterms:created>
  <dcterms:modified xsi:type="dcterms:W3CDTF">2025-02-03T05:17:19Z</dcterms:modified>
</cp:coreProperties>
</file>