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notesSlides/notesSlide6.xml" ContentType="application/vnd.openxmlformats-officedocument.presentationml.notesSlid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70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31"/>
  </p:notesMasterIdLst>
  <p:handoutMasterIdLst>
    <p:handoutMasterId r:id="rId32"/>
  </p:handoutMasterIdLst>
  <p:sldIdLst>
    <p:sldId id="348" r:id="rId2"/>
    <p:sldId id="314" r:id="rId3"/>
    <p:sldId id="323" r:id="rId4"/>
    <p:sldId id="349" r:id="rId5"/>
    <p:sldId id="318" r:id="rId6"/>
    <p:sldId id="324" r:id="rId7"/>
    <p:sldId id="328" r:id="rId8"/>
    <p:sldId id="765" r:id="rId9"/>
    <p:sldId id="768" r:id="rId10"/>
    <p:sldId id="330" r:id="rId11"/>
    <p:sldId id="340" r:id="rId12"/>
    <p:sldId id="760" r:id="rId13"/>
    <p:sldId id="766" r:id="rId14"/>
    <p:sldId id="767" r:id="rId15"/>
    <p:sldId id="762" r:id="rId16"/>
    <p:sldId id="763" r:id="rId17"/>
    <p:sldId id="764" r:id="rId18"/>
    <p:sldId id="326" r:id="rId19"/>
    <p:sldId id="329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331" r:id="rId28"/>
    <p:sldId id="284" r:id="rId29"/>
    <p:sldId id="285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EC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17" autoAdjust="0"/>
    <p:restoredTop sz="89381" autoAdjust="0"/>
  </p:normalViewPr>
  <p:slideViewPr>
    <p:cSldViewPr snapToGrid="0">
      <p:cViewPr varScale="1">
        <p:scale>
          <a:sx n="94" d="100"/>
          <a:sy n="94" d="100"/>
        </p:scale>
        <p:origin x="19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352D3-BEE9-4084-9945-DE97FEE56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764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3AF54-F41C-4A76-8288-3039C2EFC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20682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3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25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128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1000 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127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254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1111 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-63</a:t>
                </a:r>
                <a:r>
                  <a:rPr lang="en-US" baseline="0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64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0100 0000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= 1   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128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1000 </a:t>
                </a:r>
                <a:r>
                  <a:rPr lang="en-US" dirty="0" smtClean="0"/>
                  <a:t>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127</a:t>
                </a:r>
                <a:r>
                  <a:rPr lang="en-US" dirty="0" smtClean="0"/>
                  <a:t>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254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1111 </a:t>
                </a:r>
                <a:r>
                  <a:rPr lang="en-US" dirty="0" smtClean="0"/>
                  <a:t>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-63</a:t>
                </a:r>
                <a:r>
                  <a:rPr lang="en-US" baseline="0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64</a:t>
                </a:r>
                <a:r>
                  <a:rPr lang="en-US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0100 0000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70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73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5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1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7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8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74" y="6727600"/>
            <a:ext cx="9144000" cy="131233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0426" y="771511"/>
            <a:ext cx="836314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1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2/9/25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9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87F8D93-0595-48F0-80B2-30676001F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0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L12:  Floating Point I</a:t>
            </a:r>
          </a:p>
        </p:txBody>
      </p:sp>
    </p:spTree>
    <p:extLst>
      <p:ext uri="{BB962C8B-B14F-4D97-AF65-F5344CB8AC3E}">
        <p14:creationId xmlns:p14="http://schemas.microsoft.com/office/powerpoint/2010/main" val="114825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77.xml"/><Relationship Id="rId13" Type="http://schemas.openxmlformats.org/officeDocument/2006/relationships/image" Target="../media/image3.png"/><Relationship Id="rId3" Type="http://schemas.openxmlformats.org/officeDocument/2006/relationships/tags" Target="../tags/tag72.xml"/><Relationship Id="rId7" Type="http://schemas.openxmlformats.org/officeDocument/2006/relationships/tags" Target="../tags/tag76.xml"/><Relationship Id="rId12" Type="http://schemas.openxmlformats.org/officeDocument/2006/relationships/tags" Target="../tags/tag700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6" Type="http://schemas.openxmlformats.org/officeDocument/2006/relationships/tags" Target="../tags/tag75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74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73.xml"/><Relationship Id="rId9" Type="http://schemas.openxmlformats.org/officeDocument/2006/relationships/tags" Target="../tags/tag7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5" Type="http://schemas.openxmlformats.org/officeDocument/2006/relationships/tags" Target="../tags/tag83.xml"/><Relationship Id="rId4" Type="http://schemas.openxmlformats.org/officeDocument/2006/relationships/tags" Target="../tags/tag8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9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5" Type="http://schemas.openxmlformats.org/officeDocument/2006/relationships/tags" Target="../tags/tag95.xml"/><Relationship Id="rId4" Type="http://schemas.openxmlformats.org/officeDocument/2006/relationships/tags" Target="../tags/tag9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9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10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5" Type="http://schemas.openxmlformats.org/officeDocument/2006/relationships/tags" Target="../tags/tag107.xml"/><Relationship Id="rId4" Type="http://schemas.openxmlformats.org/officeDocument/2006/relationships/tags" Target="../tags/tag10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34" Type="http://schemas.openxmlformats.org/officeDocument/2006/relationships/tags" Target="../tags/tag35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tags" Target="../tags/tag34.xml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tags" Target="../tags/tag30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tags" Target="../tags/tag33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tags" Target="../tags/tag32.xml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tags" Target="../tags/tag31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48.xml"/><Relationship Id="rId18" Type="http://schemas.openxmlformats.org/officeDocument/2006/relationships/tags" Target="../tags/tag53.xml"/><Relationship Id="rId26" Type="http://schemas.openxmlformats.org/officeDocument/2006/relationships/tags" Target="../tags/tag61.xml"/><Relationship Id="rId3" Type="http://schemas.openxmlformats.org/officeDocument/2006/relationships/tags" Target="../tags/tag38.xml"/><Relationship Id="rId21" Type="http://schemas.openxmlformats.org/officeDocument/2006/relationships/tags" Target="../tags/tag56.xml"/><Relationship Id="rId34" Type="http://schemas.openxmlformats.org/officeDocument/2006/relationships/tags" Target="../tags/tag69.xml"/><Relationship Id="rId7" Type="http://schemas.openxmlformats.org/officeDocument/2006/relationships/tags" Target="../tags/tag42.xml"/><Relationship Id="rId12" Type="http://schemas.openxmlformats.org/officeDocument/2006/relationships/tags" Target="../tags/tag47.xml"/><Relationship Id="rId17" Type="http://schemas.openxmlformats.org/officeDocument/2006/relationships/tags" Target="../tags/tag52.xml"/><Relationship Id="rId25" Type="http://schemas.openxmlformats.org/officeDocument/2006/relationships/tags" Target="../tags/tag60.xml"/><Relationship Id="rId33" Type="http://schemas.openxmlformats.org/officeDocument/2006/relationships/tags" Target="../tags/tag68.xml"/><Relationship Id="rId2" Type="http://schemas.openxmlformats.org/officeDocument/2006/relationships/tags" Target="../tags/tag37.xml"/><Relationship Id="rId16" Type="http://schemas.openxmlformats.org/officeDocument/2006/relationships/tags" Target="../tags/tag51.xml"/><Relationship Id="rId20" Type="http://schemas.openxmlformats.org/officeDocument/2006/relationships/tags" Target="../tags/tag55.xml"/><Relationship Id="rId29" Type="http://schemas.openxmlformats.org/officeDocument/2006/relationships/tags" Target="../tags/tag64.xml"/><Relationship Id="rId1" Type="http://schemas.openxmlformats.org/officeDocument/2006/relationships/tags" Target="../tags/tag36.xml"/><Relationship Id="rId6" Type="http://schemas.openxmlformats.org/officeDocument/2006/relationships/tags" Target="../tags/tag41.xml"/><Relationship Id="rId11" Type="http://schemas.openxmlformats.org/officeDocument/2006/relationships/tags" Target="../tags/tag46.xml"/><Relationship Id="rId24" Type="http://schemas.openxmlformats.org/officeDocument/2006/relationships/tags" Target="../tags/tag59.xml"/><Relationship Id="rId32" Type="http://schemas.openxmlformats.org/officeDocument/2006/relationships/tags" Target="../tags/tag67.xml"/><Relationship Id="rId5" Type="http://schemas.openxmlformats.org/officeDocument/2006/relationships/tags" Target="../tags/tag40.xml"/><Relationship Id="rId15" Type="http://schemas.openxmlformats.org/officeDocument/2006/relationships/tags" Target="../tags/tag50.xml"/><Relationship Id="rId23" Type="http://schemas.openxmlformats.org/officeDocument/2006/relationships/tags" Target="../tags/tag58.xml"/><Relationship Id="rId28" Type="http://schemas.openxmlformats.org/officeDocument/2006/relationships/tags" Target="../tags/tag63.xml"/><Relationship Id="rId10" Type="http://schemas.openxmlformats.org/officeDocument/2006/relationships/tags" Target="../tags/tag45.xml"/><Relationship Id="rId19" Type="http://schemas.openxmlformats.org/officeDocument/2006/relationships/tags" Target="../tags/tag54.xml"/><Relationship Id="rId31" Type="http://schemas.openxmlformats.org/officeDocument/2006/relationships/tags" Target="../tags/tag66.xml"/><Relationship Id="rId4" Type="http://schemas.openxmlformats.org/officeDocument/2006/relationships/tags" Target="../tags/tag39.xml"/><Relationship Id="rId9" Type="http://schemas.openxmlformats.org/officeDocument/2006/relationships/tags" Target="../tags/tag44.xml"/><Relationship Id="rId14" Type="http://schemas.openxmlformats.org/officeDocument/2006/relationships/tags" Target="../tags/tag49.xml"/><Relationship Id="rId22" Type="http://schemas.openxmlformats.org/officeDocument/2006/relationships/tags" Target="../tags/tag57.xml"/><Relationship Id="rId27" Type="http://schemas.openxmlformats.org/officeDocument/2006/relationships/tags" Target="../tags/tag62.xml"/><Relationship Id="rId30" Type="http://schemas.openxmlformats.org/officeDocument/2006/relationships/tags" Target="../tags/tag65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13C95-6D31-F745-AFB2-FF56B70D4525}"/>
              </a:ext>
            </a:extLst>
          </p:cNvPr>
          <p:cNvSpPr/>
          <p:nvPr/>
        </p:nvSpPr>
        <p:spPr>
          <a:xfrm>
            <a:off x="192911" y="5453442"/>
            <a:ext cx="8758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ACKNOWLEDGEMENT: These slides have been modified by your your CMPT 295 instructor and CS:APP Textbook authors. However,  please report all mistakes to your instructor.</a:t>
            </a:r>
          </a:p>
        </p:txBody>
      </p:sp>
    </p:spTree>
    <p:extLst>
      <p:ext uri="{BB962C8B-B14F-4D97-AF65-F5344CB8AC3E}">
        <p14:creationId xmlns:p14="http://schemas.microsoft.com/office/powerpoint/2010/main" val="69792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Mantissa (Fraction)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Note the implicit 1 in front of the M bit vector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 0b 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>
                <a:solidFill>
                  <a:srgbClr val="0070C0"/>
                </a:solidFill>
              </a:rPr>
              <a:t>011 1111 1</a:t>
            </a:r>
            <a:r>
              <a:rPr lang="en-US" dirty="0">
                <a:solidFill>
                  <a:srgbClr val="C00000"/>
                </a:solidFill>
              </a:rPr>
              <a:t>100 0000 0000 0000 0000 0000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is read as  1.1</a:t>
            </a:r>
            <a:r>
              <a:rPr lang="en-US" baseline="-25000" dirty="0"/>
              <a:t>2</a:t>
            </a:r>
            <a:r>
              <a:rPr lang="en-US" dirty="0"/>
              <a:t> = 1.5</a:t>
            </a:r>
            <a:r>
              <a:rPr lang="en-US" baseline="-25000" dirty="0"/>
              <a:t>10</a:t>
            </a:r>
            <a:r>
              <a:rPr lang="en-US" dirty="0"/>
              <a:t>, </a:t>
            </a:r>
            <a:r>
              <a:rPr lang="en-US" i="1" dirty="0"/>
              <a:t>not</a:t>
            </a:r>
            <a:r>
              <a:rPr lang="en-US" dirty="0"/>
              <a:t>  0.1</a:t>
            </a:r>
            <a:r>
              <a:rPr lang="en-US" baseline="-25000" dirty="0"/>
              <a:t>2</a:t>
            </a:r>
            <a:r>
              <a:rPr lang="en-US" dirty="0"/>
              <a:t> = 0.5</a:t>
            </a:r>
            <a:r>
              <a:rPr lang="en-US" baseline="-25000" dirty="0"/>
              <a:t>10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Gives us an extra bit of </a:t>
            </a:r>
            <a:r>
              <a:rPr lang="en-US" i="1" dirty="0">
                <a:solidFill>
                  <a:srgbClr val="FF0000"/>
                </a:solidFill>
              </a:rPr>
              <a:t>precision</a:t>
            </a:r>
          </a:p>
          <a:p>
            <a:r>
              <a:rPr lang="en-US" dirty="0"/>
              <a:t>Mantissa “limits”</a:t>
            </a:r>
          </a:p>
          <a:p>
            <a:pPr lvl="1"/>
            <a:r>
              <a:rPr lang="en-US" dirty="0"/>
              <a:t>Low values near 	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0b0…0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</a:p>
          <a:p>
            <a:pPr lvl="1"/>
            <a:r>
              <a:rPr lang="en-US" dirty="0"/>
              <a:t>High values near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0b1…1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  <a:r>
              <a:rPr lang="en-US" baseline="30000" dirty="0"/>
              <a:t>+1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10</a:t>
            </a:fld>
            <a:endParaRPr lang="en-US"/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0" y="2926080"/>
            <a:ext cx="9144000" cy="4366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203200" indent="-203200" algn="ctr">
              <a:lnSpc>
                <a:spcPct val="75000"/>
              </a:lnSpc>
              <a:spcBef>
                <a:spcPct val="65000"/>
              </a:spcBef>
              <a:buSzPct val="100000"/>
            </a:pPr>
            <a:r>
              <a:rPr lang="en-US" sz="32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(-1)</a:t>
            </a:r>
            <a:r>
              <a:rPr lang="en-US" sz="3200" b="1" baseline="30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x (1 . 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3200" b="1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–bias)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11480" y="1362456"/>
            <a:ext cx="8285041" cy="1293932"/>
            <a:chOff x="411480" y="2155368"/>
            <a:chExt cx="8285041" cy="1293932"/>
          </a:xfrm>
        </p:grpSpPr>
        <p:grpSp>
          <p:nvGrpSpPr>
            <p:cNvPr id="28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flipV="1">
            <a:off x="3520440" y="3288432"/>
            <a:ext cx="502920" cy="369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53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correct value encoded by the following floating point number?</a:t>
            </a:r>
          </a:p>
          <a:p>
            <a:pPr lvl="1"/>
            <a:r>
              <a:rPr lang="en-US" sz="2800" dirty="0"/>
              <a:t>0b  0  10000000  11000000000000000000000</a:t>
            </a:r>
          </a:p>
          <a:p>
            <a:pPr marL="6858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+ 0.75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+ 1.5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70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Tiny Floating Point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811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We will use the following </a:t>
                </a:r>
                <a:r>
                  <a:rPr lang="en-US" b="1" dirty="0"/>
                  <a:t>8-bit</a:t>
                </a:r>
                <a:r>
                  <a:rPr lang="en-US" dirty="0"/>
                  <a:t> floating point representation to illustrate some key points: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Assume that it has the same properties as IEEE floating point:</a:t>
                </a:r>
              </a:p>
              <a:p>
                <a:pPr lvl="1"/>
                <a:r>
                  <a:rPr lang="en-US" dirty="0"/>
                  <a:t>bias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=</a:t>
                </a:r>
              </a:p>
              <a:p>
                <a:pPr lvl="1"/>
                <a:r>
                  <a:rPr lang="en-US" dirty="0"/>
                  <a:t>encoding of the largest (+) normalized # = </a:t>
                </a:r>
              </a:p>
              <a:p>
                <a:pPr lvl="1"/>
                <a:r>
                  <a:rPr lang="en-US" dirty="0"/>
                  <a:t>encoding of the smallest (+) normalized # = 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1198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2"/>
                </p:custDataLst>
              </p:nvPr>
            </p:nvSpPr>
            <p:spPr>
              <a:blipFill rotWithShape="0">
                <a:blip r:embed="rId13"/>
                <a:stretch>
                  <a:fillRect l="-291" t="-1103" b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200400" y="2468880"/>
            <a:ext cx="2692400" cy="817265"/>
            <a:chOff x="2717800" y="1549400"/>
            <a:chExt cx="2692400" cy="817265"/>
          </a:xfrm>
        </p:grpSpPr>
        <p:sp>
          <p:nvSpPr>
            <p:cNvPr id="14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7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9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61996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71EAB-97D6-C52D-7336-CAC298897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DE9232EE-658C-F99F-A56A-47F60F00D3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512DCA2-E686-5B18-A9D5-49C06BCB6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Exponent: 4 bits Mantissa: 3 bits. Sign bit 1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C23FB3AE-EADC-1B29-365E-110941A4058D}"/>
              </a:ext>
            </a:extLst>
          </p:cNvPr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13</a:t>
            </a:fld>
            <a:endParaRPr dirty="0"/>
          </a:p>
        </p:txBody>
      </p:sp>
      <p:graphicFrame>
        <p:nvGraphicFramePr>
          <p:cNvPr id="3" name="object 3">
            <a:extLst>
              <a:ext uri="{FF2B5EF4-FFF2-40B4-BE49-F238E27FC236}">
                <a16:creationId xmlns:a16="http://schemas.microsoft.com/office/drawing/2014/main" id="{B7D0C8AE-1AFB-C6E6-1303-446A4FD1A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19974"/>
              </p:ext>
            </p:extLst>
          </p:nvPr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Denorm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fl</a:t>
                      </a:r>
                      <a:r>
                        <a:rPr sz="2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pt.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</a:t>
                      </a:r>
                      <a:r>
                        <a:rPr lang="en-CA" sz="2100" spc="-10" dirty="0">
                          <a:latin typeface="Calibri"/>
                          <a:cs typeface="Calibri"/>
                        </a:rPr>
                        <a:t>14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lang="en-CA" sz="2100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en-CA" sz="2100" spc="-5" dirty="0">
                          <a:latin typeface="Calibri"/>
                          <a:cs typeface="Calibri"/>
                        </a:rPr>
                        <a:t>15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45AE1BE1-1AE1-7EDB-492C-C2B54827FC77}"/>
              </a:ext>
            </a:extLst>
          </p:cNvPr>
          <p:cNvGrpSpPr/>
          <p:nvPr/>
        </p:nvGrpSpPr>
        <p:grpSpPr>
          <a:xfrm>
            <a:off x="3422822" y="5087292"/>
            <a:ext cx="2692400" cy="817265"/>
            <a:chOff x="2717800" y="1549400"/>
            <a:chExt cx="2692400" cy="817265"/>
          </a:xfrm>
        </p:grpSpPr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EAD20AB7-2BA9-202D-6D29-2382617096C5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D89A040-1A61-C750-A23A-A798BB52B837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89B7F4EE-AD62-06A3-AD59-C9B6AA80DEFD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2D7313-F8CE-D63E-B153-526B2D4EBCF2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7CFFE6-6C81-5E6A-BD24-9DA8888FB584}"/>
                </a:ext>
              </a:extLst>
            </p:cNvPr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35BAAC1-B561-DE10-F6EF-8E8004E79303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27997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592BE-FBC7-235C-3788-49A1D145D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784A1-6832-2015-2685-4404175F0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9B3C-D5B4-6619-9872-0BAC6E3B3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 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9C5682-4613-602A-6820-B0D311A5A3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14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4F5EAF-FAFC-0785-FB64-F033D9A431AB}"/>
              </a:ext>
            </a:extLst>
          </p:cNvPr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E3BBA46-8F44-8F16-6079-4DA85DBCF362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D3EF7D4-37DC-C98A-B7A2-7E77556419D6}"/>
                </a:ext>
              </a:extLst>
            </p:cNvPr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B2585D29-0756-EC95-7DD4-314472F0DD8E}"/>
                </a:ext>
              </a:extLst>
            </p:cNvPr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5AE6AAC-A1C1-ACFA-3C53-7F428BBD78F9}"/>
                </a:ext>
              </a:extLst>
            </p:cNvPr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0A3167F-FD57-B8A0-2ABE-EE212B27A4EA}"/>
                </a:ext>
              </a:extLst>
            </p:cNvPr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B581DEA-0279-9531-3E1A-D04974B12B06}"/>
                </a:ext>
              </a:extLst>
            </p:cNvPr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0285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2.625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</a:t>
            </a:r>
            <a:r>
              <a:rPr lang="en-US" dirty="0"/>
              <a:t> + 2</a:t>
            </a:r>
            <a:r>
              <a:rPr lang="en-US" baseline="30000" dirty="0"/>
              <a:t>-3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15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7797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Using our </a:t>
                </a:r>
                <a:r>
                  <a:rPr lang="en-US" b="1" dirty="0"/>
                  <a:t>8-bit</a:t>
                </a:r>
                <a:r>
                  <a:rPr lang="en-US" dirty="0"/>
                  <a:t> representation, what value gets stored when we try to encode </a:t>
                </a:r>
                <a:r>
                  <a:rPr lang="en-US" b="1" dirty="0"/>
                  <a:t>384</a:t>
                </a:r>
                <a:r>
                  <a:rPr lang="en-US" dirty="0"/>
                  <a:t> = 2</a:t>
                </a:r>
                <a:r>
                  <a:rPr lang="en-US" baseline="30000" dirty="0"/>
                  <a:t>8 </a:t>
                </a:r>
                <a:r>
                  <a:rPr lang="en-US" dirty="0"/>
                  <a:t>+ 2</a:t>
                </a:r>
                <a:r>
                  <a:rPr lang="en-US" baseline="30000" dirty="0"/>
                  <a:t>7</a:t>
                </a:r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  <a:p>
                <a:pPr marL="685800" lvl="2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+ 256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+ 384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 err="1">
                    <a:solidFill>
                      <a:srgbClr val="00B0F0"/>
                    </a:solidFill>
                  </a:rPr>
                  <a:t>NaN</a:t>
                </a:r>
                <a:endParaRPr lang="en-US" b="1" baseline="-25000" dirty="0">
                  <a:solidFill>
                    <a:srgbClr val="00B0F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8"/>
                <a:stretch>
                  <a:fillRect l="-303" t="-1018" b="-6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16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5483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Rounding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IEEE 754 standard actually specifies different rounding modes: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Round to nearest, ties to nearest even digit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(round up)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US" dirty="0"/>
                  <a:t> (round down)</a:t>
                </a:r>
              </a:p>
              <a:p>
                <a:pPr lvl="1"/>
                <a:r>
                  <a:rPr lang="en-US" dirty="0"/>
                  <a:t>Round toward 0 (truncation)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In our tiny example:</a:t>
                </a:r>
              </a:p>
              <a:p>
                <a:pPr lvl="1"/>
                <a:r>
                  <a:rPr lang="en-US" dirty="0"/>
                  <a:t>Man = 1.001 01 rounded to M = 0b001</a:t>
                </a:r>
              </a:p>
              <a:p>
                <a:pPr lvl="1"/>
                <a:r>
                  <a:rPr lang="en-US" dirty="0"/>
                  <a:t>Man = 1.001 11 rounded to M = 0b010</a:t>
                </a:r>
              </a:p>
              <a:p>
                <a:pPr lvl="1"/>
                <a:r>
                  <a:rPr lang="en-US" dirty="0"/>
                  <a:t>Man = 1.001 10 rounded to M = 0b010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09360" y="4480560"/>
            <a:ext cx="2692400" cy="817265"/>
            <a:chOff x="2717800" y="1549400"/>
            <a:chExt cx="2692400" cy="817265"/>
          </a:xfrm>
        </p:grpSpPr>
        <p:sp>
          <p:nvSpPr>
            <p:cNvPr id="7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72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Precision</a:t>
            </a:r>
            <a:r>
              <a:rPr lang="en-US" dirty="0"/>
              <a:t> is a count of the number of bits in a computer word used to represent a value</a:t>
            </a:r>
          </a:p>
          <a:p>
            <a:pPr lvl="1"/>
            <a:r>
              <a:rPr lang="en-US" dirty="0"/>
              <a:t>Capacity for accuracy</a:t>
            </a:r>
          </a:p>
          <a:p>
            <a:r>
              <a:rPr lang="en-US" dirty="0">
                <a:solidFill>
                  <a:srgbClr val="FF0000"/>
                </a:solidFill>
              </a:rPr>
              <a:t>Accuracy </a:t>
            </a:r>
            <a:r>
              <a:rPr lang="en-US" dirty="0"/>
              <a:t>is a measure of the difference between the </a:t>
            </a:r>
            <a:r>
              <a:rPr lang="en-US" i="1" dirty="0"/>
              <a:t>actual value of a number</a:t>
            </a:r>
            <a:r>
              <a:rPr lang="en-US" dirty="0"/>
              <a:t> and its computer representation</a:t>
            </a:r>
          </a:p>
          <a:p>
            <a:pPr lvl="1">
              <a:spcBef>
                <a:spcPts val="3000"/>
              </a:spcBef>
            </a:pPr>
            <a:r>
              <a:rPr lang="en-US" i="1" dirty="0"/>
              <a:t>High precision permits high accuracy but doesn’t guarantee it.  It is possible to have high precision but low accuracy.</a:t>
            </a:r>
          </a:p>
          <a:p>
            <a:pPr lvl="1"/>
            <a:r>
              <a:rPr lang="en-US" b="1" dirty="0"/>
              <a:t>Example:</a:t>
            </a:r>
            <a:r>
              <a:rPr lang="en-US" i="1" dirty="0"/>
              <a:t>  </a:t>
            </a:r>
            <a:r>
              <a:rPr lang="en-US" dirty="0">
                <a:latin typeface="Courier New" charset="0"/>
              </a:rPr>
              <a:t>float pi = 3.14;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  <a:cs typeface="Courier New" pitchFamily="49" charset="0"/>
              </a:rPr>
              <a:t>pi</a:t>
            </a:r>
            <a:r>
              <a:rPr lang="en-US" dirty="0"/>
              <a:t> will be represented using all 24 bits of the mantissa (highly precise), but is only an approximation (not accurate)</a:t>
            </a:r>
            <a:endParaRPr lang="en-US" dirty="0">
              <a:latin typeface="Courier New" charset="0"/>
            </a:endParaRPr>
          </a:p>
          <a:p>
            <a:endParaRPr lang="en-US" i="1" dirty="0"/>
          </a:p>
          <a:p>
            <a:pPr>
              <a:buFont typeface="Times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660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Need Greater Precision?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cs typeface="Calibri" panose="020F0502020204030204" pitchFamily="34" charset="0"/>
              </a:rPr>
              <a:t>Double Precision</a:t>
            </a:r>
            <a:r>
              <a:rPr lang="en-US" dirty="0">
                <a:cs typeface="Calibri" panose="020F0502020204030204" pitchFamily="34" charset="0"/>
              </a:rPr>
              <a:t> (vs. Single Precision) in 64 bits</a:t>
            </a: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C variable declared as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Exponent bias is now 2</a:t>
            </a:r>
            <a:r>
              <a:rPr lang="en-US" sz="2400" baseline="30000" dirty="0">
                <a:cs typeface="Calibri" panose="020F0502020204030204" pitchFamily="34" charset="0"/>
              </a:rPr>
              <a:t>10</a:t>
            </a:r>
            <a:r>
              <a:rPr lang="en-US" dirty="0">
                <a:cs typeface="Calibri" panose="020F0502020204030204" pitchFamily="34" charset="0"/>
              </a:rPr>
              <a:t>–1</a:t>
            </a:r>
            <a:r>
              <a:rPr lang="en-US" sz="2400" dirty="0">
                <a:cs typeface="Calibri" panose="020F0502020204030204" pitchFamily="34" charset="0"/>
              </a:rPr>
              <a:t> = 1023</a:t>
            </a:r>
          </a:p>
          <a:p>
            <a:pPr lvl="1"/>
            <a:r>
              <a:rPr lang="en-US" sz="2400" b="1" dirty="0">
                <a:cs typeface="Calibri" panose="020F0502020204030204" pitchFamily="34" charset="0"/>
              </a:rPr>
              <a:t>Advantages:</a:t>
            </a:r>
            <a:r>
              <a:rPr lang="en-US" sz="2400" dirty="0">
                <a:cs typeface="Calibri" panose="020F0502020204030204" pitchFamily="34" charset="0"/>
              </a:rPr>
              <a:t> 	greater precision (larger mantissa), </a:t>
            </a:r>
            <a:br>
              <a:rPr lang="en-US" sz="2400" dirty="0">
                <a:cs typeface="Calibri" panose="020F0502020204030204" pitchFamily="34" charset="0"/>
              </a:rPr>
            </a:br>
            <a:r>
              <a:rPr lang="en-US" sz="2400" dirty="0">
                <a:cs typeface="Calibri" panose="020F0502020204030204" pitchFamily="34" charset="0"/>
              </a:rPr>
              <a:t>			greater range (larger exponent)</a:t>
            </a:r>
          </a:p>
          <a:p>
            <a:pPr lvl="1"/>
            <a:r>
              <a:rPr lang="en-US" b="1" dirty="0">
                <a:cs typeface="Calibri" panose="020F0502020204030204" pitchFamily="34" charset="0"/>
              </a:rPr>
              <a:t>Disadvantages:</a:t>
            </a:r>
            <a:r>
              <a:rPr lang="en-US" dirty="0">
                <a:cs typeface="Calibri" panose="020F0502020204030204" pitchFamily="34" charset="0"/>
              </a:rPr>
              <a:t>	more bits used,</a:t>
            </a:r>
            <a:br>
              <a:rPr lang="en-US" dirty="0">
                <a:cs typeface="Calibri" panose="020F0502020204030204" pitchFamily="34" charset="0"/>
              </a:rPr>
            </a:br>
            <a:r>
              <a:rPr lang="en-US" dirty="0">
                <a:cs typeface="Calibri" panose="020F0502020204030204" pitchFamily="34" charset="0"/>
              </a:rPr>
              <a:t>			slower to manipulate</a:t>
            </a:r>
            <a:endParaRPr lang="en-US" sz="2400" dirty="0">
              <a:cs typeface="Calibri" panose="020F0502020204030204" pitchFamily="34" charset="0"/>
            </a:endParaRP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ea typeface="ＭＳ Ｐゴシック" pitchFamily="34" charset="-128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19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56032" y="2011680"/>
            <a:ext cx="8631936" cy="1502231"/>
            <a:chOff x="274320" y="2011680"/>
            <a:chExt cx="8631936" cy="1502231"/>
          </a:xfrm>
        </p:grpSpPr>
        <p:grpSp>
          <p:nvGrpSpPr>
            <p:cNvPr id="27" name="Group 13"/>
            <p:cNvGrpSpPr/>
            <p:nvPr/>
          </p:nvGrpSpPr>
          <p:grpSpPr>
            <a:xfrm>
              <a:off x="548640" y="2011680"/>
              <a:ext cx="8077413" cy="770712"/>
              <a:chOff x="642259" y="2155368"/>
              <a:chExt cx="8077413" cy="770712"/>
            </a:xfrm>
          </p:grpSpPr>
          <p:grpSp>
            <p:nvGrpSpPr>
              <p:cNvPr id="28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FFC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161288" y="2468880"/>
                  <a:ext cx="271576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 </a:t>
                  </a:r>
                  <a:r>
                    <a:rPr lang="en-US" sz="2800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(11)</a:t>
                  </a: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3877056" y="2468880"/>
                  <a:ext cx="4937760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 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(20 of 52)</a:t>
                  </a:r>
                </a:p>
              </p:txBody>
            </p:sp>
          </p:grpSp>
          <p:sp>
            <p:nvSpPr>
              <p:cNvPr id="29" name="TextBox 28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63 62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19272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52 51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275320" y="2161902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32</a:t>
                </a:r>
              </a:p>
            </p:txBody>
          </p:sp>
        </p:grpSp>
        <p:grpSp>
          <p:nvGrpSpPr>
            <p:cNvPr id="35" name="Group 13"/>
            <p:cNvGrpSpPr/>
            <p:nvPr/>
          </p:nvGrpSpPr>
          <p:grpSpPr>
            <a:xfrm>
              <a:off x="548640" y="2743200"/>
              <a:ext cx="8059478" cy="770711"/>
              <a:chOff x="642259" y="2155369"/>
              <a:chExt cx="8059478" cy="770711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733699" y="2468880"/>
                <a:ext cx="7900416" cy="457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</a:t>
                </a:r>
                <a:r>
                  <a:rPr lang="en-US" sz="2800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(32 of 52)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42259" y="2155369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8387227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cxnSp>
          <p:nvCxnSpPr>
            <p:cNvPr id="44" name="Straight Arrow Connector 43"/>
            <p:cNvCxnSpPr/>
            <p:nvPr/>
          </p:nvCxnSpPr>
          <p:spPr>
            <a:xfrm>
              <a:off x="8540496" y="256032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274320" y="329184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19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Representation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we represent in one word?</a:t>
            </a:r>
          </a:p>
          <a:p>
            <a:pPr lvl="1"/>
            <a:r>
              <a:rPr lang="en-US" dirty="0"/>
              <a:t>Signed and Unsigned Integers</a:t>
            </a:r>
          </a:p>
          <a:p>
            <a:pPr lvl="1"/>
            <a:r>
              <a:rPr lang="en-US" dirty="0"/>
              <a:t>Characters (ASCII)</a:t>
            </a:r>
          </a:p>
          <a:p>
            <a:pPr lvl="1"/>
            <a:r>
              <a:rPr lang="en-US" dirty="0"/>
              <a:t>Addresses</a:t>
            </a:r>
          </a:p>
          <a:p>
            <a:r>
              <a:rPr lang="en-US" dirty="0"/>
              <a:t>How do we encode the following:</a:t>
            </a:r>
          </a:p>
          <a:p>
            <a:pPr lvl="1"/>
            <a:r>
              <a:rPr lang="en-US" dirty="0"/>
              <a:t>Real numbers (</a:t>
            </a:r>
            <a:r>
              <a:rPr lang="en-US" i="1" dirty="0"/>
              <a:t>e.g.</a:t>
            </a:r>
            <a:r>
              <a:rPr lang="en-US" dirty="0"/>
              <a:t> 3.14159)</a:t>
            </a:r>
          </a:p>
          <a:p>
            <a:pPr lvl="1"/>
            <a:r>
              <a:rPr lang="en-US" dirty="0"/>
              <a:t>Very large numbers (</a:t>
            </a:r>
            <a:r>
              <a:rPr lang="en-US" i="1" dirty="0"/>
              <a:t>e.g.</a:t>
            </a:r>
            <a:r>
              <a:rPr lang="en-US" dirty="0"/>
              <a:t> 6.02×10</a:t>
            </a:r>
            <a:r>
              <a:rPr lang="en-US" baseline="30000" dirty="0"/>
              <a:t>23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Very small numbers (</a:t>
            </a:r>
            <a:r>
              <a:rPr lang="en-US" i="1" dirty="0"/>
              <a:t>e.g.</a:t>
            </a:r>
            <a:r>
              <a:rPr lang="en-US" dirty="0"/>
              <a:t> 6.626×10</a:t>
            </a:r>
            <a:r>
              <a:rPr lang="en-US" baseline="30000" dirty="0"/>
              <a:t>-34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Special numbers (</a:t>
            </a:r>
            <a:r>
              <a:rPr lang="en-US" i="1" dirty="0"/>
              <a:t>e.g.</a:t>
            </a:r>
            <a:r>
              <a:rPr lang="en-US" dirty="0"/>
              <a:t> ∞, 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400800" y="3703320"/>
            <a:ext cx="2377440" cy="1828800"/>
            <a:chOff x="5852160" y="3703320"/>
            <a:chExt cx="2377440" cy="182880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5852160" y="3703320"/>
              <a:ext cx="365760" cy="1828800"/>
            </a:xfrm>
            <a:prstGeom prst="rightBrace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35040" y="4072955"/>
              <a:ext cx="2194560" cy="1089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Floating</a:t>
              </a:r>
            </a:p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888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846102" y="6580136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823" y="364030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116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2064" y="755556"/>
            <a:ext cx="5043180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60" dirty="0"/>
              <a:t> </a:t>
            </a:r>
            <a:r>
              <a:rPr spc="-5" dirty="0"/>
              <a:t>Zero</a:t>
            </a:r>
          </a:p>
        </p:txBody>
      </p:sp>
      <p:sp>
        <p:nvSpPr>
          <p:cNvPr id="3" name="object 3"/>
          <p:cNvSpPr/>
          <p:nvPr/>
        </p:nvSpPr>
        <p:spPr>
          <a:xfrm>
            <a:off x="5575244" y="2464161"/>
            <a:ext cx="858519" cy="233045"/>
          </a:xfrm>
          <a:custGeom>
            <a:avLst/>
            <a:gdLst/>
            <a:ahLst/>
            <a:cxnLst/>
            <a:rect l="l" t="t" r="r" b="b"/>
            <a:pathLst>
              <a:path w="858520" h="233044">
                <a:moveTo>
                  <a:pt x="781773" y="27797"/>
                </a:moveTo>
                <a:lnTo>
                  <a:pt x="0" y="213992"/>
                </a:lnTo>
                <a:lnTo>
                  <a:pt x="4414" y="232524"/>
                </a:lnTo>
                <a:lnTo>
                  <a:pt x="786187" y="46328"/>
                </a:lnTo>
                <a:lnTo>
                  <a:pt x="781773" y="27797"/>
                </a:lnTo>
                <a:close/>
              </a:path>
              <a:path w="858520" h="233044">
                <a:moveTo>
                  <a:pt x="851606" y="24855"/>
                </a:moveTo>
                <a:lnTo>
                  <a:pt x="794128" y="24855"/>
                </a:lnTo>
                <a:lnTo>
                  <a:pt x="798541" y="43385"/>
                </a:lnTo>
                <a:lnTo>
                  <a:pt x="786187" y="46328"/>
                </a:lnTo>
                <a:lnTo>
                  <a:pt x="792807" y="74126"/>
                </a:lnTo>
                <a:lnTo>
                  <a:pt x="851606" y="24855"/>
                </a:lnTo>
                <a:close/>
              </a:path>
              <a:path w="858520" h="233044">
                <a:moveTo>
                  <a:pt x="794128" y="24855"/>
                </a:moveTo>
                <a:lnTo>
                  <a:pt x="781773" y="27797"/>
                </a:lnTo>
                <a:lnTo>
                  <a:pt x="786187" y="46328"/>
                </a:lnTo>
                <a:lnTo>
                  <a:pt x="798541" y="43385"/>
                </a:lnTo>
                <a:lnTo>
                  <a:pt x="794128" y="24855"/>
                </a:lnTo>
                <a:close/>
              </a:path>
              <a:path w="858520" h="233044">
                <a:moveTo>
                  <a:pt x="775153" y="0"/>
                </a:moveTo>
                <a:lnTo>
                  <a:pt x="781773" y="27797"/>
                </a:lnTo>
                <a:lnTo>
                  <a:pt x="794128" y="24855"/>
                </a:lnTo>
                <a:lnTo>
                  <a:pt x="851606" y="24855"/>
                </a:lnTo>
                <a:lnTo>
                  <a:pt x="858107" y="19408"/>
                </a:lnTo>
                <a:lnTo>
                  <a:pt x="775153" y="0"/>
                </a:lnTo>
                <a:close/>
              </a:path>
            </a:pathLst>
          </a:custGeom>
          <a:solidFill>
            <a:srgbClr val="741B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79495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21</a:t>
            </a:fld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09808" y="467306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7622595" y="4470146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0818" y="4165347"/>
            <a:ext cx="4549140" cy="1223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50"/>
              </a:lnSpc>
              <a:spcBef>
                <a:spcPts val="100"/>
              </a:spcBef>
              <a:tabLst>
                <a:tab pos="3343910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30"/>
              </a:lnSpc>
              <a:tabLst>
                <a:tab pos="161099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  <a:p>
            <a:pPr>
              <a:spcBef>
                <a:spcPts val="50"/>
              </a:spcBef>
            </a:pPr>
            <a:endParaRPr sz="2200">
              <a:latin typeface="Calibri"/>
              <a:cs typeface="Calibri"/>
            </a:endParaRPr>
          </a:p>
          <a:p>
            <a:pPr marL="19685">
              <a:tabLst>
                <a:tab pos="3351529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1429" y="1743710"/>
            <a:ext cx="6611620" cy="238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9755" indent="-257810">
              <a:lnSpc>
                <a:spcPts val="2585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580390" algn="l"/>
              </a:tabLst>
            </a:pPr>
            <a:r>
              <a:rPr sz="2400" spc="-5" dirty="0">
                <a:latin typeface="Calibri"/>
                <a:cs typeface="Calibri"/>
              </a:rPr>
              <a:t>But wait… what </a:t>
            </a:r>
            <a:r>
              <a:rPr sz="2400" dirty="0">
                <a:latin typeface="Calibri"/>
                <a:cs typeface="Calibri"/>
              </a:rPr>
              <a:t>happened </a:t>
            </a:r>
            <a:r>
              <a:rPr sz="2400" spc="-5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zero?</a:t>
            </a:r>
            <a:endParaRPr sz="2400">
              <a:latin typeface="Calibri"/>
              <a:cs typeface="Calibri"/>
            </a:endParaRPr>
          </a:p>
          <a:p>
            <a:pPr marL="665480">
              <a:lnSpc>
                <a:spcPts val="3065"/>
              </a:lnSpc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100" spc="20" dirty="0">
                <a:latin typeface="Calibri"/>
                <a:cs typeface="Calibri"/>
              </a:rPr>
              <a:t>Using </a:t>
            </a:r>
            <a:r>
              <a:rPr sz="2100" spc="-5" dirty="0">
                <a:latin typeface="Calibri"/>
                <a:cs typeface="Calibri"/>
              </a:rPr>
              <a:t>standard encoding 0x00000000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1.0×2</a:t>
            </a:r>
            <a:r>
              <a:rPr sz="2100" spc="-7" baseline="23809" dirty="0">
                <a:latin typeface="Calibri"/>
                <a:cs typeface="Calibri"/>
              </a:rPr>
              <a:t>-127</a:t>
            </a:r>
            <a:r>
              <a:rPr sz="2100" spc="-5" dirty="0">
                <a:latin typeface="Calibri"/>
                <a:cs typeface="Calibri"/>
              </a:rPr>
              <a:t>≠0</a:t>
            </a:r>
            <a:endParaRPr sz="2100">
              <a:latin typeface="Calibri"/>
              <a:cs typeface="Calibri"/>
            </a:endParaRPr>
          </a:p>
          <a:p>
            <a:pPr marL="1179830" lvl="1" indent="-172085">
              <a:spcBef>
                <a:spcPts val="40"/>
              </a:spcBef>
              <a:buSzPct val="133333"/>
              <a:buFont typeface="Arial"/>
              <a:buChar char="•"/>
              <a:tabLst>
                <a:tab pos="1180465" algn="l"/>
              </a:tabLst>
            </a:pPr>
            <a:r>
              <a:rPr spc="-5" dirty="0">
                <a:latin typeface="Calibri"/>
                <a:cs typeface="Calibri"/>
              </a:rPr>
              <a:t>All </a:t>
            </a:r>
            <a:r>
              <a:rPr dirty="0">
                <a:latin typeface="Calibri"/>
                <a:cs typeface="Calibri"/>
              </a:rPr>
              <a:t>because of </a:t>
            </a:r>
            <a:r>
              <a:rPr spc="-5" dirty="0">
                <a:latin typeface="Calibri"/>
                <a:cs typeface="Calibri"/>
              </a:rPr>
              <a:t>that </a:t>
            </a:r>
            <a:r>
              <a:rPr dirty="0">
                <a:latin typeface="Calibri"/>
                <a:cs typeface="Calibri"/>
              </a:rPr>
              <a:t>dang </a:t>
            </a:r>
            <a:r>
              <a:rPr spc="-5" dirty="0">
                <a:latin typeface="Calibri"/>
                <a:cs typeface="Calibri"/>
              </a:rPr>
              <a:t>implicit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</a:t>
            </a:r>
            <a:endParaRPr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  <a:spcBef>
                <a:spcPts val="585"/>
              </a:spcBef>
            </a:pP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sz="2100" i="1" spc="10" dirty="0">
                <a:solidFill>
                  <a:srgbClr val="FF0000"/>
                </a:solidFill>
                <a:latin typeface="Calibri"/>
                <a:cs typeface="Calibri"/>
              </a:rPr>
              <a:t>Special </a:t>
            </a:r>
            <a:r>
              <a:rPr sz="2100" i="1" spc="-5" dirty="0">
                <a:solidFill>
                  <a:srgbClr val="FF0000"/>
                </a:solidFill>
                <a:latin typeface="Calibri"/>
                <a:cs typeface="Calibri"/>
              </a:rPr>
              <a:t>case: </a:t>
            </a:r>
            <a:r>
              <a:rPr sz="2100" spc="-5" dirty="0">
                <a:solidFill>
                  <a:srgbClr val="4F81BD"/>
                </a:solidFill>
                <a:latin typeface="Calibri"/>
                <a:cs typeface="Calibri"/>
              </a:rPr>
              <a:t>Exp </a:t>
            </a:r>
            <a:r>
              <a:rPr sz="2100" spc="-5" dirty="0">
                <a:latin typeface="Calibri"/>
                <a:cs typeface="Calibri"/>
              </a:rPr>
              <a:t>and 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Significand </a:t>
            </a: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zeros =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0</a:t>
            </a:r>
            <a:endParaRPr sz="2100"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</a:pPr>
            <a:r>
              <a:rPr sz="2800" spc="30" dirty="0">
                <a:latin typeface="Arial"/>
                <a:cs typeface="Arial"/>
              </a:rPr>
              <a:t>–</a:t>
            </a:r>
            <a:r>
              <a:rPr sz="2100" spc="30" dirty="0">
                <a:latin typeface="Calibri"/>
                <a:cs typeface="Calibri"/>
              </a:rPr>
              <a:t>Two </a:t>
            </a:r>
            <a:r>
              <a:rPr sz="2100" dirty="0">
                <a:latin typeface="Calibri"/>
                <a:cs typeface="Calibri"/>
              </a:rPr>
              <a:t>zeros! </a:t>
            </a:r>
            <a:r>
              <a:rPr sz="2100" spc="-5" dirty="0">
                <a:latin typeface="Calibri"/>
                <a:cs typeface="Calibri"/>
              </a:rPr>
              <a:t>But at </a:t>
            </a:r>
            <a:r>
              <a:rPr sz="2100" dirty="0">
                <a:latin typeface="Calibri"/>
                <a:cs typeface="Calibri"/>
              </a:rPr>
              <a:t>least </a:t>
            </a:r>
            <a:r>
              <a:rPr sz="2100" spc="-5" dirty="0">
                <a:latin typeface="Calibri"/>
                <a:cs typeface="Calibri"/>
              </a:rPr>
              <a:t>0x00000000 </a:t>
            </a:r>
            <a:r>
              <a:rPr sz="2100" dirty="0">
                <a:latin typeface="Calibri"/>
                <a:cs typeface="Calibri"/>
              </a:rPr>
              <a:t>= 0 like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integers</a:t>
            </a:r>
            <a:endParaRPr sz="2100">
              <a:latin typeface="Calibri"/>
              <a:cs typeface="Calibri"/>
            </a:endParaRPr>
          </a:p>
          <a:p>
            <a:pPr marL="591185">
              <a:lnSpc>
                <a:spcPts val="1720"/>
              </a:lnSpc>
              <a:spcBef>
                <a:spcPts val="50"/>
              </a:spcBef>
              <a:tabLst>
                <a:tab pos="2052955" algn="l"/>
                <a:tab pos="6396355" algn="l"/>
              </a:tabLst>
            </a:pPr>
            <a:r>
              <a:rPr sz="2250" baseline="1851" dirty="0">
                <a:latin typeface="Calibri"/>
                <a:cs typeface="Calibri"/>
              </a:rPr>
              <a:t>31 30	23 22	</a:t>
            </a: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  <a:p>
            <a:pPr marL="25400">
              <a:lnSpc>
                <a:spcPts val="2320"/>
              </a:lnSpc>
            </a:pPr>
            <a:r>
              <a:rPr sz="2000" b="1" spc="-10" dirty="0">
                <a:solidFill>
                  <a:srgbClr val="FFC000"/>
                </a:solidFill>
                <a:latin typeface="Arial"/>
                <a:cs typeface="Arial"/>
              </a:rPr>
              <a:t>+0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7353" y="4696205"/>
            <a:ext cx="2508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5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4045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22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90" y="438211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448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 </a:t>
            </a:r>
            <a:r>
              <a:rPr dirty="0"/>
              <a:t>±</a:t>
            </a:r>
            <a:r>
              <a:rPr spc="-75" dirty="0"/>
              <a:t> </a:t>
            </a:r>
            <a:r>
              <a:rPr dirty="0"/>
              <a:t>∞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23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541769" y="1743709"/>
            <a:ext cx="5227955" cy="1864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Division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infinity </a:t>
            </a:r>
            <a:r>
              <a:rPr sz="2100" dirty="0">
                <a:latin typeface="Calibri"/>
                <a:cs typeface="Calibri"/>
              </a:rPr>
              <a:t>is a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number!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5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okay to do further comparison </a:t>
            </a:r>
            <a:r>
              <a:rPr sz="2100" dirty="0">
                <a:latin typeface="Calibri"/>
                <a:cs typeface="Calibri"/>
              </a:rPr>
              <a:t>eg. x/0 &gt;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1609" y="3800094"/>
            <a:ext cx="5327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1336" y="4656582"/>
            <a:ext cx="4692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-9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7874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24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022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70" dirty="0"/>
              <a:t> </a:t>
            </a:r>
            <a:r>
              <a:rPr spc="-10" dirty="0"/>
              <a:t>NaN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25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9" y="1642109"/>
            <a:ext cx="3935729" cy="19659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9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0/0, sqrt(-4), </a:t>
            </a:r>
            <a:r>
              <a:rPr sz="2400" dirty="0">
                <a:latin typeface="Calibri"/>
                <a:cs typeface="Calibri"/>
              </a:rPr>
              <a:t>∞–∞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612775" lvl="1" indent="-257175">
              <a:lnSpc>
                <a:spcPts val="23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5" dirty="0">
                <a:latin typeface="Calibri"/>
                <a:cs typeface="Calibri"/>
              </a:rPr>
              <a:t>Useful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" dirty="0">
                <a:latin typeface="Calibri"/>
                <a:cs typeface="Calibri"/>
              </a:rPr>
              <a:t> debugging</a:t>
            </a:r>
            <a:endParaRPr sz="2100">
              <a:latin typeface="Calibri"/>
              <a:cs typeface="Calibri"/>
            </a:endParaRPr>
          </a:p>
          <a:p>
            <a:pPr marL="612775" lvl="1" indent="-257175">
              <a:lnSpc>
                <a:spcPts val="25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10" dirty="0">
                <a:latin typeface="Calibri"/>
                <a:cs typeface="Calibri"/>
              </a:rPr>
              <a:t>Op(NaN, </a:t>
            </a:r>
            <a:r>
              <a:rPr sz="2100" dirty="0">
                <a:latin typeface="Calibri"/>
                <a:cs typeface="Calibri"/>
              </a:rPr>
              <a:t>some </a:t>
            </a:r>
            <a:r>
              <a:rPr sz="2100" spc="-5" dirty="0">
                <a:latin typeface="Calibri"/>
                <a:cs typeface="Calibri"/>
              </a:rPr>
              <a:t>number)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NaN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non-zero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9088" y="3827526"/>
            <a:ext cx="7518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5807" y="4744973"/>
            <a:ext cx="7315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2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8701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3F901B-D0F0-2742-B309-A7E3E2D9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26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5654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Representing Very Small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r>
              <a:rPr lang="en-US" dirty="0"/>
              <a:t>But wait… what happened to zero?</a:t>
            </a:r>
          </a:p>
          <a:p>
            <a:pPr lvl="1"/>
            <a:r>
              <a:rPr lang="en-US" dirty="0"/>
              <a:t>Using standard encoding 0x00000000 =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Special case:</a:t>
            </a:r>
            <a:r>
              <a:rPr lang="en-US" dirty="0"/>
              <a:t> 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all zeros = 0</a:t>
            </a:r>
          </a:p>
          <a:p>
            <a:pPr lvl="2"/>
            <a:r>
              <a:rPr lang="en-US" dirty="0"/>
              <a:t>Two zeros!  But at least 0x00000000 = 0 like integers</a:t>
            </a:r>
          </a:p>
          <a:p>
            <a:pPr lvl="2"/>
            <a:endParaRPr lang="en-US" dirty="0"/>
          </a:p>
          <a:p>
            <a:pPr>
              <a:tabLst>
                <a:tab pos="2514600" algn="l"/>
                <a:tab pos="7035800" algn="l"/>
              </a:tabLst>
            </a:pPr>
            <a:r>
              <a:rPr lang="en-US" dirty="0"/>
              <a:t>New numbers closest to 0: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a = 1.</a:t>
            </a:r>
            <a:r>
              <a:rPr lang="en-US" dirty="0">
                <a:solidFill>
                  <a:srgbClr val="C00000"/>
                </a:solidFill>
              </a:rPr>
              <a:t>0…0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b = 1.</a:t>
            </a:r>
            <a:r>
              <a:rPr lang="en-US" dirty="0">
                <a:solidFill>
                  <a:srgbClr val="C00000"/>
                </a:solidFill>
              </a:rPr>
              <a:t>0…01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 </a:t>
            </a:r>
            <a:r>
              <a:rPr lang="en-US" dirty="0"/>
              <a:t>+ 2</a:t>
            </a:r>
            <a:r>
              <a:rPr lang="en-US" baseline="30000" dirty="0"/>
              <a:t>-149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Normalization and implicit 1 are to blame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Special case: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= 0,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≠ 0 are </a:t>
            </a:r>
            <a:r>
              <a:rPr lang="en-US" dirty="0" err="1">
                <a:solidFill>
                  <a:srgbClr val="FF0000"/>
                </a:solidFill>
              </a:rPr>
              <a:t>denormalized</a:t>
            </a:r>
            <a:r>
              <a:rPr lang="en-US" dirty="0">
                <a:solidFill>
                  <a:srgbClr val="FF0000"/>
                </a:solidFill>
              </a:rPr>
              <a:t> numbers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tabLst>
                <a:tab pos="2514600" algn="l"/>
                <a:tab pos="7035800" algn="l"/>
              </a:tabLst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212080" y="3474720"/>
            <a:ext cx="3679142" cy="1364424"/>
            <a:chOff x="5394960" y="3585405"/>
            <a:chExt cx="3679142" cy="1364424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6101244" y="4217988"/>
              <a:ext cx="369299" cy="152400"/>
              <a:chOff x="1968" y="3417"/>
              <a:chExt cx="240" cy="96"/>
            </a:xfrm>
          </p:grpSpPr>
          <p:sp>
            <p:nvSpPr>
              <p:cNvPr id="49" name="Line 5"/>
              <p:cNvSpPr>
                <a:spLocks noChangeShapeType="1"/>
              </p:cNvSpPr>
              <p:nvPr/>
            </p:nvSpPr>
            <p:spPr bwMode="auto">
              <a:xfrm>
                <a:off x="220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6"/>
              <p:cNvSpPr>
                <a:spLocks noChangeShapeType="1"/>
              </p:cNvSpPr>
              <p:nvPr/>
            </p:nvSpPr>
            <p:spPr bwMode="auto">
              <a:xfrm>
                <a:off x="216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Line 7"/>
              <p:cNvSpPr>
                <a:spLocks noChangeShapeType="1"/>
              </p:cNvSpPr>
              <p:nvPr/>
            </p:nvSpPr>
            <p:spPr bwMode="auto">
              <a:xfrm>
                <a:off x="21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2" name="Line 8"/>
              <p:cNvSpPr>
                <a:spLocks noChangeShapeType="1"/>
              </p:cNvSpPr>
              <p:nvPr/>
            </p:nvSpPr>
            <p:spPr bwMode="auto">
              <a:xfrm>
                <a:off x="20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3" name="Line 9"/>
              <p:cNvSpPr>
                <a:spLocks noChangeShapeType="1"/>
              </p:cNvSpPr>
              <p:nvPr/>
            </p:nvSpPr>
            <p:spPr bwMode="auto">
              <a:xfrm>
                <a:off x="20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4" name="Line 10"/>
              <p:cNvSpPr>
                <a:spLocks noChangeShapeType="1"/>
              </p:cNvSpPr>
              <p:nvPr/>
            </p:nvSpPr>
            <p:spPr bwMode="auto">
              <a:xfrm>
                <a:off x="19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9" name="Group 11"/>
            <p:cNvGrpSpPr>
              <a:grpSpLocks/>
            </p:cNvGrpSpPr>
            <p:nvPr/>
          </p:nvGrpSpPr>
          <p:grpSpPr bwMode="auto">
            <a:xfrm>
              <a:off x="7800019" y="4217988"/>
              <a:ext cx="369299" cy="152400"/>
              <a:chOff x="3072" y="3417"/>
              <a:chExt cx="240" cy="96"/>
            </a:xfrm>
          </p:grpSpPr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>
                <a:off x="307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4" name="Line 13"/>
              <p:cNvSpPr>
                <a:spLocks noChangeShapeType="1"/>
              </p:cNvSpPr>
              <p:nvPr/>
            </p:nvSpPr>
            <p:spPr bwMode="auto">
              <a:xfrm>
                <a:off x="312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Line 14"/>
              <p:cNvSpPr>
                <a:spLocks noChangeShapeType="1"/>
              </p:cNvSpPr>
              <p:nvPr/>
            </p:nvSpPr>
            <p:spPr bwMode="auto">
              <a:xfrm>
                <a:off x="31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Line 15"/>
              <p:cNvSpPr>
                <a:spLocks noChangeShapeType="1"/>
              </p:cNvSpPr>
              <p:nvPr/>
            </p:nvSpPr>
            <p:spPr bwMode="auto">
              <a:xfrm>
                <a:off x="32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Line 16"/>
              <p:cNvSpPr>
                <a:spLocks noChangeShapeType="1"/>
              </p:cNvSpPr>
              <p:nvPr/>
            </p:nvSpPr>
            <p:spPr bwMode="auto">
              <a:xfrm>
                <a:off x="32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33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6544403" y="4217988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7726160" y="4217990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Line 25"/>
            <p:cNvSpPr>
              <a:spLocks noChangeShapeType="1"/>
            </p:cNvSpPr>
            <p:nvPr/>
          </p:nvSpPr>
          <p:spPr bwMode="auto">
            <a:xfrm>
              <a:off x="7652307" y="4217997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3" name="Group 27"/>
            <p:cNvGrpSpPr>
              <a:grpSpLocks/>
            </p:cNvGrpSpPr>
            <p:nvPr/>
          </p:nvGrpSpPr>
          <p:grpSpPr bwMode="auto">
            <a:xfrm>
              <a:off x="5394960" y="4008441"/>
              <a:ext cx="3679142" cy="804863"/>
              <a:chOff x="1413" y="3621"/>
              <a:chExt cx="2391" cy="507"/>
            </a:xfrm>
          </p:grpSpPr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2544" y="3753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2447" y="3801"/>
                <a:ext cx="241" cy="3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1728" y="3801"/>
                <a:ext cx="16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3371" y="3621"/>
                <a:ext cx="433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+∞</a:t>
                </a:r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1413" y="3627"/>
                <a:ext cx="388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-∞</a:t>
                </a:r>
              </a:p>
            </p:txBody>
          </p:sp>
        </p:grpSp>
        <p:grpSp>
          <p:nvGrpSpPr>
            <p:cNvPr id="24" name="Group 37"/>
            <p:cNvGrpSpPr>
              <a:grpSpLocks/>
            </p:cNvGrpSpPr>
            <p:nvPr/>
          </p:nvGrpSpPr>
          <p:grpSpPr bwMode="auto">
            <a:xfrm>
              <a:off x="6618263" y="3657600"/>
              <a:ext cx="1020189" cy="866775"/>
              <a:chOff x="2208" y="3160"/>
              <a:chExt cx="663" cy="546"/>
            </a:xfrm>
          </p:grpSpPr>
          <p:sp>
            <p:nvSpPr>
              <p:cNvPr id="25" name="Line 39"/>
              <p:cNvSpPr>
                <a:spLocks noChangeShapeType="1"/>
              </p:cNvSpPr>
              <p:nvPr/>
            </p:nvSpPr>
            <p:spPr bwMode="auto">
              <a:xfrm>
                <a:off x="2208" y="3513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26" name="Group 41"/>
              <p:cNvGrpSpPr>
                <a:grpSpLocks/>
              </p:cNvGrpSpPr>
              <p:nvPr/>
            </p:nvGrpSpPr>
            <p:grpSpPr bwMode="auto">
              <a:xfrm>
                <a:off x="2230" y="3160"/>
                <a:ext cx="641" cy="538"/>
                <a:chOff x="2230" y="3160"/>
                <a:chExt cx="641" cy="538"/>
              </a:xfrm>
            </p:grpSpPr>
            <p:sp>
              <p:nvSpPr>
                <p:cNvPr id="28" name="Oval 42"/>
                <p:cNvSpPr>
                  <a:spLocks noChangeArrowheads="1"/>
                </p:cNvSpPr>
                <p:nvPr/>
              </p:nvSpPr>
              <p:spPr bwMode="auto">
                <a:xfrm>
                  <a:off x="2592" y="3407"/>
                  <a:ext cx="238" cy="291"/>
                </a:xfrm>
                <a:prstGeom prst="ellips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lIns="63500" tIns="25400" rIns="63500" bIns="25400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n-US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230" y="3160"/>
                  <a:ext cx="641" cy="26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40000"/>
                    </a:spcBef>
                  </a:pPr>
                  <a:r>
                    <a:rPr lang="en-US" sz="28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Gaps!</a:t>
                  </a:r>
                </a:p>
              </p:txBody>
            </p:sp>
          </p:grpSp>
          <p:sp>
            <p:nvSpPr>
              <p:cNvPr id="27" name="Oval 45"/>
              <p:cNvSpPr>
                <a:spLocks noChangeArrowheads="1"/>
              </p:cNvSpPr>
              <p:nvPr/>
            </p:nvSpPr>
            <p:spPr bwMode="auto">
              <a:xfrm>
                <a:off x="2256" y="3415"/>
                <a:ext cx="238" cy="291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lIns="63500" tIns="25400" rIns="63500" bIns="25400" anchor="ctr">
                <a:prstTxWarp prst="textNoShape">
                  <a:avLst/>
                </a:prstTxWarp>
                <a:spAutoFit/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>
            <a:xfrm flipH="1">
              <a:off x="6910252" y="3981993"/>
              <a:ext cx="108857" cy="27214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236826" y="3981989"/>
              <a:ext cx="141511" cy="27214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7481432" y="4410073"/>
              <a:ext cx="332369" cy="539756"/>
              <a:chOff x="7486122" y="4445004"/>
              <a:chExt cx="332369" cy="539756"/>
            </a:xfrm>
          </p:grpSpPr>
          <p:sp>
            <p:nvSpPr>
              <p:cNvPr id="40" name="Text Box 26"/>
              <p:cNvSpPr txBox="1">
                <a:spLocks noChangeArrowheads="1"/>
              </p:cNvSpPr>
              <p:nvPr/>
            </p:nvSpPr>
            <p:spPr bwMode="auto">
              <a:xfrm>
                <a:off x="7486122" y="4614872"/>
                <a:ext cx="332369" cy="3698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1440" tIns="0" rIns="9144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</a:p>
            </p:txBody>
          </p:sp>
          <p:cxnSp>
            <p:nvCxnSpPr>
              <p:cNvPr id="9" name="Straight Arrow Connector 8"/>
              <p:cNvCxnSpPr/>
              <p:nvPr/>
            </p:nvCxnSpPr>
            <p:spPr bwMode="auto">
              <a:xfrm flipV="1">
                <a:off x="7652307" y="4445004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11" name="Group 10"/>
            <p:cNvGrpSpPr/>
            <p:nvPr/>
          </p:nvGrpSpPr>
          <p:grpSpPr>
            <a:xfrm>
              <a:off x="7552282" y="3585405"/>
              <a:ext cx="346570" cy="586550"/>
              <a:chOff x="7552282" y="3585405"/>
              <a:chExt cx="346570" cy="586550"/>
            </a:xfrm>
          </p:grpSpPr>
          <p:sp>
            <p:nvSpPr>
              <p:cNvPr id="42" name="Text Box 23"/>
              <p:cNvSpPr txBox="1">
                <a:spLocks noChangeArrowheads="1"/>
              </p:cNvSpPr>
              <p:nvPr/>
            </p:nvSpPr>
            <p:spPr bwMode="auto">
              <a:xfrm>
                <a:off x="7552282" y="3585405"/>
                <a:ext cx="346570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</a:p>
            </p:txBody>
          </p:sp>
          <p:cxnSp>
            <p:nvCxnSpPr>
              <p:cNvPr id="55" name="Straight Arrow Connector 54"/>
              <p:cNvCxnSpPr/>
              <p:nvPr/>
            </p:nvCxnSpPr>
            <p:spPr bwMode="auto">
              <a:xfrm>
                <a:off x="7725567" y="3927471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115363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Denorm</a:t>
            </a:r>
            <a:r>
              <a:rPr spc="-65" dirty="0"/>
              <a:t> </a:t>
            </a:r>
            <a:r>
              <a:rPr spc="-5" dirty="0"/>
              <a:t>Numbers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28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8" y="1746758"/>
            <a:ext cx="6033770" cy="177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74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Short </a:t>
            </a:r>
            <a:r>
              <a:rPr sz="240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“denormalized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numbers”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3040"/>
              </a:lnSpc>
            </a:pPr>
            <a:r>
              <a:rPr sz="2800" spc="40" dirty="0">
                <a:latin typeface="Arial"/>
                <a:cs typeface="Arial"/>
              </a:rPr>
              <a:t>–</a:t>
            </a:r>
            <a:r>
              <a:rPr sz="2100" spc="40" dirty="0">
                <a:latin typeface="Calibri"/>
                <a:cs typeface="Calibri"/>
              </a:rPr>
              <a:t>No </a:t>
            </a:r>
            <a:r>
              <a:rPr sz="2100" spc="-5" dirty="0">
                <a:latin typeface="Calibri"/>
                <a:cs typeface="Calibri"/>
              </a:rPr>
              <a:t>leading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</a:t>
            </a:r>
            <a:endParaRPr sz="2100">
              <a:latin typeface="Calibri"/>
              <a:cs typeface="Calibri"/>
            </a:endParaRPr>
          </a:p>
          <a:p>
            <a:pPr marL="570230" marR="5080" indent="-214629">
              <a:lnSpc>
                <a:spcPct val="93800"/>
              </a:lnSpc>
              <a:spcBef>
                <a:spcPts val="25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Careful! </a:t>
            </a:r>
            <a:r>
              <a:rPr sz="2100" dirty="0">
                <a:solidFill>
                  <a:srgbClr val="FF0000"/>
                </a:solidFill>
                <a:latin typeface="Calibri"/>
                <a:cs typeface="Calibri"/>
              </a:rPr>
              <a:t>Implicit exponent =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spc="-5" dirty="0">
                <a:latin typeface="Calibri"/>
                <a:cs typeface="Calibri"/>
              </a:rPr>
              <a:t>when </a:t>
            </a:r>
            <a:r>
              <a:rPr sz="2100" dirty="0">
                <a:latin typeface="Calibri"/>
                <a:cs typeface="Calibri"/>
              </a:rPr>
              <a:t>Exp = </a:t>
            </a:r>
            <a:r>
              <a:rPr sz="2100" spc="-5" dirty="0">
                <a:latin typeface="Calibri"/>
                <a:cs typeface="Calibri"/>
              </a:rPr>
              <a:t>0x00  (intuitive reason: the “binary point” moves</a:t>
            </a:r>
            <a:r>
              <a:rPr sz="2100" spc="5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one</a:t>
            </a:r>
            <a:endParaRPr sz="2100">
              <a:latin typeface="Calibri"/>
              <a:cs typeface="Calibri"/>
            </a:endParaRPr>
          </a:p>
          <a:p>
            <a:pPr marL="570230">
              <a:lnSpc>
                <a:spcPts val="2495"/>
              </a:lnSpc>
            </a:pPr>
            <a:r>
              <a:rPr sz="2100" dirty="0">
                <a:latin typeface="Calibri"/>
                <a:cs typeface="Calibri"/>
              </a:rPr>
              <a:t>more bit </a:t>
            </a:r>
            <a:r>
              <a:rPr sz="2100" spc="-5" dirty="0">
                <a:latin typeface="Calibri"/>
                <a:cs typeface="Calibri"/>
              </a:rPr>
              <a:t>to the </a:t>
            </a:r>
            <a:r>
              <a:rPr sz="2100" dirty="0">
                <a:latin typeface="Calibri"/>
                <a:cs typeface="Calibri"/>
              </a:rPr>
              <a:t>left of </a:t>
            </a:r>
            <a:r>
              <a:rPr sz="2100" spc="-5" dirty="0">
                <a:latin typeface="Calibri"/>
                <a:cs typeface="Calibri"/>
              </a:rPr>
              <a:t>the leading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bit)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1768" y="3563366"/>
            <a:ext cx="4293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Now what </a:t>
            </a:r>
            <a:r>
              <a:rPr sz="2400" dirty="0">
                <a:latin typeface="Calibri"/>
                <a:cs typeface="Calibri"/>
              </a:rPr>
              <a:t>do </a:t>
            </a:r>
            <a:r>
              <a:rPr sz="2400" spc="-5" dirty="0">
                <a:latin typeface="Calibri"/>
                <a:cs typeface="Calibri"/>
              </a:rPr>
              <a:t>the gaps look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like?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6567" y="3893565"/>
            <a:ext cx="6799721" cy="165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3120"/>
              </a:lnSpc>
              <a:spcBef>
                <a:spcPts val="100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endParaRPr sz="2100" baseline="23809" dirty="0">
              <a:latin typeface="Calibri"/>
              <a:cs typeface="Calibri"/>
            </a:endParaRPr>
          </a:p>
          <a:p>
            <a:pPr marL="50800">
              <a:lnSpc>
                <a:spcPts val="2890"/>
              </a:lnSpc>
            </a:pPr>
            <a:r>
              <a:rPr sz="2800" spc="15" dirty="0">
                <a:latin typeface="Arial"/>
                <a:cs typeface="Arial"/>
              </a:rPr>
              <a:t>–</a:t>
            </a:r>
            <a:r>
              <a:rPr sz="2100" spc="15" dirty="0">
                <a:latin typeface="Calibri"/>
                <a:cs typeface="Calibri"/>
              </a:rPr>
              <a:t>Largest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1…1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(2</a:t>
            </a:r>
            <a:r>
              <a:rPr sz="2100" spc="-7" baseline="23809" dirty="0"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0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r>
              <a:rPr sz="2100" spc="-5" dirty="0">
                <a:latin typeface="Calibri"/>
                <a:cs typeface="Calibri"/>
              </a:rPr>
              <a:t>)</a:t>
            </a:r>
            <a:endParaRPr sz="2100" dirty="0">
              <a:latin typeface="Calibri"/>
              <a:cs typeface="Calibri"/>
            </a:endParaRPr>
          </a:p>
          <a:p>
            <a:pPr marL="50800">
              <a:lnSpc>
                <a:spcPts val="3130"/>
              </a:lnSpc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dirty="0">
                <a:latin typeface="Calibri"/>
                <a:cs typeface="Calibri"/>
              </a:rPr>
              <a:t>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1.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4F81BD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6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-126</a:t>
            </a:r>
            <a:endParaRPr sz="2100" baseline="23809" dirty="0">
              <a:latin typeface="Calibri"/>
              <a:cs typeface="Calibri"/>
            </a:endParaRPr>
          </a:p>
          <a:p>
            <a:pPr marL="2413635">
              <a:spcBef>
                <a:spcPts val="185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No uneven </a:t>
            </a:r>
            <a:r>
              <a:rPr sz="1500" spc="-10" dirty="0">
                <a:solidFill>
                  <a:srgbClr val="FF0000"/>
                </a:solidFill>
                <a:latin typeface="Calibri"/>
                <a:cs typeface="Calibri"/>
              </a:rPr>
              <a:t>gap!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Increments by</a:t>
            </a:r>
            <a:r>
              <a:rPr sz="15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500" baseline="22222" dirty="0">
                <a:solidFill>
                  <a:srgbClr val="FF0000"/>
                </a:solidFill>
                <a:latin typeface="Calibri"/>
                <a:cs typeface="Calibri"/>
              </a:rPr>
              <a:t>-149</a:t>
            </a:r>
            <a:endParaRPr sz="1500" baseline="22222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7539" y="3519170"/>
            <a:ext cx="8337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So much 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closer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50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80893" y="3811574"/>
            <a:ext cx="267970" cy="172720"/>
          </a:xfrm>
          <a:custGeom>
            <a:avLst/>
            <a:gdLst/>
            <a:ahLst/>
            <a:cxnLst/>
            <a:rect l="l" t="t" r="r" b="b"/>
            <a:pathLst>
              <a:path w="267970" h="172719">
                <a:moveTo>
                  <a:pt x="44757" y="99635"/>
                </a:moveTo>
                <a:lnTo>
                  <a:pt x="0" y="172125"/>
                </a:lnTo>
                <a:lnTo>
                  <a:pt x="84847" y="164437"/>
                </a:lnTo>
                <a:lnTo>
                  <a:pt x="66827" y="156199"/>
                </a:lnTo>
                <a:lnTo>
                  <a:pt x="49883" y="156199"/>
                </a:lnTo>
                <a:lnTo>
                  <a:pt x="36520" y="134598"/>
                </a:lnTo>
                <a:lnTo>
                  <a:pt x="43720" y="130144"/>
                </a:lnTo>
                <a:lnTo>
                  <a:pt x="44757" y="99635"/>
                </a:lnTo>
                <a:close/>
              </a:path>
              <a:path w="267970" h="172719">
                <a:moveTo>
                  <a:pt x="43202" y="145400"/>
                </a:moveTo>
                <a:lnTo>
                  <a:pt x="49883" y="156199"/>
                </a:lnTo>
                <a:lnTo>
                  <a:pt x="57083" y="151745"/>
                </a:lnTo>
                <a:lnTo>
                  <a:pt x="43202" y="145400"/>
                </a:lnTo>
                <a:close/>
              </a:path>
              <a:path w="267970" h="172719">
                <a:moveTo>
                  <a:pt x="57083" y="151745"/>
                </a:moveTo>
                <a:lnTo>
                  <a:pt x="49883" y="156199"/>
                </a:lnTo>
                <a:lnTo>
                  <a:pt x="66827" y="156199"/>
                </a:lnTo>
                <a:lnTo>
                  <a:pt x="57083" y="151745"/>
                </a:lnTo>
                <a:close/>
              </a:path>
              <a:path w="267970" h="172719">
                <a:moveTo>
                  <a:pt x="254093" y="0"/>
                </a:moveTo>
                <a:lnTo>
                  <a:pt x="43720" y="130144"/>
                </a:lnTo>
                <a:lnTo>
                  <a:pt x="43202" y="145400"/>
                </a:lnTo>
                <a:lnTo>
                  <a:pt x="57083" y="151745"/>
                </a:lnTo>
                <a:lnTo>
                  <a:pt x="267456" y="21600"/>
                </a:lnTo>
                <a:lnTo>
                  <a:pt x="254093" y="0"/>
                </a:lnTo>
                <a:close/>
              </a:path>
              <a:path w="267970" h="172719">
                <a:moveTo>
                  <a:pt x="43720" y="130144"/>
                </a:moveTo>
                <a:lnTo>
                  <a:pt x="36520" y="134598"/>
                </a:lnTo>
                <a:lnTo>
                  <a:pt x="43201" y="145399"/>
                </a:lnTo>
                <a:lnTo>
                  <a:pt x="43720" y="1301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4190" y="5172485"/>
            <a:ext cx="3052387" cy="439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456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61A298-4713-6849-A078-63EDEAF67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29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Denorm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fl</a:t>
                      </a:r>
                      <a:r>
                        <a:rPr sz="2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pt.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 dirty="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47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endParaRPr lang="en-US" dirty="0"/>
          </a:p>
          <a:p>
            <a:r>
              <a:rPr lang="en-US" u="sng" dirty="0"/>
              <a:t>Example</a:t>
            </a:r>
            <a:r>
              <a:rPr lang="en-US" dirty="0"/>
              <a:t>:</a:t>
            </a:r>
            <a:r>
              <a:rPr lang="en-US" b="1" dirty="0"/>
              <a:t> </a:t>
            </a:r>
            <a:r>
              <a:rPr lang="en-US" dirty="0"/>
              <a:t>	</a:t>
            </a:r>
            <a:r>
              <a:rPr lang="en-US" dirty="0">
                <a:cs typeface="Calibri" panose="020F0502020204030204" pitchFamily="34" charset="0"/>
              </a:rPr>
              <a:t>10.1010</a:t>
            </a:r>
            <a:r>
              <a:rPr lang="en-US" baseline="-25000" dirty="0">
                <a:cs typeface="Calibri" panose="020F0502020204030204" pitchFamily="34" charset="0"/>
              </a:rPr>
              <a:t>2</a:t>
            </a:r>
            <a:r>
              <a:rPr lang="en-US" dirty="0">
                <a:cs typeface="Calibri" panose="020F0502020204030204" pitchFamily="34" charset="0"/>
              </a:rPr>
              <a:t> = 1×2</a:t>
            </a:r>
            <a:r>
              <a:rPr lang="en-US" baseline="30000" dirty="0">
                <a:cs typeface="Calibri" panose="020F0502020204030204" pitchFamily="34" charset="0"/>
              </a:rPr>
              <a:t>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-3</a:t>
            </a:r>
            <a:r>
              <a:rPr lang="en-US" dirty="0">
                <a:cs typeface="Calibri" panose="020F0502020204030204" pitchFamily="34" charset="0"/>
              </a:rPr>
              <a:t> = 2.625</a:t>
            </a:r>
            <a:r>
              <a:rPr lang="en-US" baseline="-25000" dirty="0">
                <a:cs typeface="Calibri" panose="020F0502020204030204" pitchFamily="34" charset="0"/>
              </a:rPr>
              <a:t>10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3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718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pPr lvl="2"/>
            <a:endParaRPr lang="en-US" dirty="0"/>
          </a:p>
          <a:p>
            <a:r>
              <a:rPr lang="en-US" sz="2400" dirty="0"/>
              <a:t>In this 6-bit representation:</a:t>
            </a:r>
          </a:p>
          <a:p>
            <a:pPr lvl="1"/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smallest (most negative)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largest (most positive)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cs typeface="Calibri" panose="020F0502020204030204" pitchFamily="34" charset="0"/>
              </a:rPr>
              <a:t>What is the smallest number greater </a:t>
            </a:r>
            <a:br>
              <a:rPr lang="en-US" sz="2000" dirty="0">
                <a:cs typeface="Calibri" panose="020F0502020204030204" pitchFamily="34" charset="0"/>
              </a:rPr>
            </a:br>
            <a:r>
              <a:rPr lang="en-US" sz="2000" dirty="0">
                <a:cs typeface="Calibri" panose="020F0502020204030204" pitchFamily="34" charset="0"/>
              </a:rPr>
              <a:t>than 2 that we can represent?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4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866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Scientific Notation (Binary)</a:t>
            </a:r>
          </a:p>
        </p:txBody>
      </p:sp>
      <p:sp>
        <p:nvSpPr>
          <p:cNvPr id="34823" name="Rectangle 15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  <a:noFill/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Computer arithmetic that supports this called </a:t>
            </a:r>
            <a:r>
              <a:rPr lang="en-US" dirty="0">
                <a:solidFill>
                  <a:srgbClr val="FF0000"/>
                </a:solidFill>
              </a:rPr>
              <a:t>floating point</a:t>
            </a:r>
            <a:r>
              <a:rPr lang="en-US" dirty="0"/>
              <a:t> due to the “floating” of the binary point</a:t>
            </a:r>
          </a:p>
          <a:p>
            <a:pPr lvl="1"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Declare such variable in C as </a:t>
            </a:r>
            <a:r>
              <a:rPr lang="en-US" dirty="0">
                <a:latin typeface="Courier New" charset="0"/>
              </a:rPr>
              <a:t>float</a:t>
            </a:r>
            <a:r>
              <a:rPr lang="en-US" dirty="0"/>
              <a:t> (or </a:t>
            </a:r>
            <a:r>
              <a:rPr lang="en-US" dirty="0">
                <a:latin typeface="Courier New" charset="0"/>
              </a:rPr>
              <a:t>double</a:t>
            </a:r>
            <a:r>
              <a:rPr lang="en-US" dirty="0"/>
              <a:t>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48640" y="1216152"/>
            <a:ext cx="7275514" cy="2182814"/>
            <a:chOff x="548640" y="1216152"/>
            <a:chExt cx="7275514" cy="2182814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3139440" y="2074989"/>
              <a:ext cx="2196114" cy="4698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1.01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×   </a:t>
              </a: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5074604" y="2511553"/>
              <a:ext cx="2501901" cy="854076"/>
              <a:chOff x="2851" y="1339"/>
              <a:chExt cx="1576" cy="538"/>
            </a:xfrm>
          </p:grpSpPr>
          <p:sp>
            <p:nvSpPr>
              <p:cNvPr id="34834" name="Rectangle 5"/>
              <p:cNvSpPr>
                <a:spLocks noChangeArrowheads="1"/>
              </p:cNvSpPr>
              <p:nvPr/>
            </p:nvSpPr>
            <p:spPr bwMode="auto">
              <a:xfrm>
                <a:off x="3093" y="1579"/>
                <a:ext cx="1334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radix (base)</a:t>
                </a:r>
              </a:p>
            </p:txBody>
          </p:sp>
          <p:sp>
            <p:nvSpPr>
              <p:cNvPr id="34835" name="Line 6"/>
              <p:cNvSpPr>
                <a:spLocks noChangeShapeType="1"/>
              </p:cNvSpPr>
              <p:nvPr/>
            </p:nvSpPr>
            <p:spPr bwMode="auto">
              <a:xfrm>
                <a:off x="2851" y="1339"/>
                <a:ext cx="232" cy="280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276216" y="2468690"/>
              <a:ext cx="2205039" cy="930276"/>
              <a:chOff x="1060" y="1269"/>
              <a:chExt cx="1389" cy="586"/>
            </a:xfrm>
          </p:grpSpPr>
          <p:sp>
            <p:nvSpPr>
              <p:cNvPr id="34832" name="Rectangle 8"/>
              <p:cNvSpPr>
                <a:spLocks noChangeArrowheads="1"/>
              </p:cNvSpPr>
              <p:nvPr/>
            </p:nvSpPr>
            <p:spPr bwMode="auto">
              <a:xfrm>
                <a:off x="1060" y="1557"/>
                <a:ext cx="1389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algn="r"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binary point</a:t>
                </a:r>
              </a:p>
            </p:txBody>
          </p:sp>
          <p:sp>
            <p:nvSpPr>
              <p:cNvPr id="34833" name="Line 9"/>
              <p:cNvSpPr>
                <a:spLocks noChangeShapeType="1"/>
              </p:cNvSpPr>
              <p:nvPr/>
            </p:nvSpPr>
            <p:spPr bwMode="auto">
              <a:xfrm>
                <a:off x="1803" y="1269"/>
                <a:ext cx="0" cy="288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5349241" y="1216152"/>
              <a:ext cx="2474913" cy="906461"/>
              <a:chOff x="3024" y="523"/>
              <a:chExt cx="1559" cy="571"/>
            </a:xfrm>
          </p:grpSpPr>
          <p:sp>
            <p:nvSpPr>
              <p:cNvPr id="34828" name="Line 11"/>
              <p:cNvSpPr>
                <a:spLocks noChangeShapeType="1"/>
              </p:cNvSpPr>
              <p:nvPr/>
            </p:nvSpPr>
            <p:spPr bwMode="auto">
              <a:xfrm flipV="1">
                <a:off x="3024" y="912"/>
                <a:ext cx="461" cy="182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3408" y="523"/>
                <a:ext cx="1175" cy="538"/>
                <a:chOff x="3408" y="523"/>
                <a:chExt cx="1175" cy="538"/>
              </a:xfrm>
            </p:grpSpPr>
            <p:sp>
              <p:nvSpPr>
                <p:cNvPr id="34830" name="Rectangle 13"/>
                <p:cNvSpPr>
                  <a:spLocks noChangeArrowheads="1"/>
                </p:cNvSpPr>
                <p:nvPr/>
              </p:nvSpPr>
              <p:spPr bwMode="auto">
                <a:xfrm>
                  <a:off x="3485" y="763"/>
                  <a:ext cx="1098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exponent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4831" name="Rectangle 14"/>
                <p:cNvSpPr>
                  <a:spLocks noChangeArrowheads="1"/>
                </p:cNvSpPr>
                <p:nvPr/>
              </p:nvSpPr>
              <p:spPr bwMode="auto">
                <a:xfrm>
                  <a:off x="3408" y="523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3" name="Group 22"/>
            <p:cNvGrpSpPr/>
            <p:nvPr/>
          </p:nvGrpSpPr>
          <p:grpSpPr>
            <a:xfrm>
              <a:off x="548640" y="1224090"/>
              <a:ext cx="3429000" cy="873156"/>
              <a:chOff x="548640" y="1224090"/>
              <a:chExt cx="3429000" cy="873156"/>
            </a:xfrm>
          </p:grpSpPr>
          <p:grpSp>
            <p:nvGrpSpPr>
              <p:cNvPr id="24" name="Group 10"/>
              <p:cNvGrpSpPr>
                <a:grpSpLocks/>
              </p:cNvGrpSpPr>
              <p:nvPr/>
            </p:nvGrpSpPr>
            <p:grpSpPr bwMode="auto">
              <a:xfrm>
                <a:off x="548640" y="1224090"/>
                <a:ext cx="3206753" cy="712788"/>
                <a:chOff x="0" y="528"/>
                <a:chExt cx="2020" cy="449"/>
              </a:xfrm>
            </p:grpSpPr>
            <p:sp>
              <p:nvSpPr>
                <p:cNvPr id="26" name="Rectangle 11"/>
                <p:cNvSpPr>
                  <a:spLocks noChangeArrowheads="1"/>
                </p:cNvSpPr>
                <p:nvPr/>
              </p:nvSpPr>
              <p:spPr bwMode="auto">
                <a:xfrm>
                  <a:off x="979" y="679"/>
                  <a:ext cx="1041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mantissa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528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Left Brace 24"/>
              <p:cNvSpPr/>
              <p:nvPr/>
            </p:nvSpPr>
            <p:spPr bwMode="auto">
              <a:xfrm rot="5400000">
                <a:off x="3474720" y="1594326"/>
                <a:ext cx="182880" cy="822960"/>
              </a:xfrm>
              <a:prstGeom prst="leftBrace">
                <a:avLst/>
              </a:prstGeom>
              <a:noFill/>
              <a:ln w="28575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0933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normalized, base 2 scientific notation:</a:t>
            </a:r>
          </a:p>
          <a:p>
            <a:pPr lvl="1"/>
            <a:r>
              <a:rPr lang="en-US" dirty="0"/>
              <a:t>Value:		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1 × </a:t>
            </a:r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× 2</a:t>
            </a:r>
            <a:r>
              <a:rPr lang="en-US" baseline="30000" dirty="0">
                <a:solidFill>
                  <a:srgbClr val="0070C0"/>
                </a:solidFill>
              </a:rPr>
              <a:t>Exponent</a:t>
            </a:r>
          </a:p>
          <a:p>
            <a:pPr lvl="1"/>
            <a:r>
              <a:rPr lang="en-US" dirty="0"/>
              <a:t>Bit Fields:	(-1)</a:t>
            </a:r>
            <a:r>
              <a:rPr lang="en-US" baseline="30000" dirty="0">
                <a:solidFill>
                  <a:srgbClr val="00B050"/>
                </a:solidFill>
              </a:rPr>
              <a:t>S</a:t>
            </a:r>
            <a:r>
              <a:rPr lang="en-US" dirty="0"/>
              <a:t> × 1.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× 2</a:t>
            </a:r>
            <a:r>
              <a:rPr lang="en-US" baseline="30000" dirty="0"/>
              <a:t>(</a:t>
            </a:r>
            <a:r>
              <a:rPr lang="en-US" baseline="30000" dirty="0">
                <a:solidFill>
                  <a:srgbClr val="0070C0"/>
                </a:solidFill>
              </a:rPr>
              <a:t>E</a:t>
            </a:r>
            <a:r>
              <a:rPr lang="en-US" baseline="30000" dirty="0"/>
              <a:t>–bias)</a:t>
            </a:r>
            <a:endParaRPr lang="en-US" baseline="-25000" dirty="0"/>
          </a:p>
          <a:p>
            <a:r>
              <a:rPr lang="en-US" dirty="0"/>
              <a:t>Representation Scheme: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Sign bit </a:t>
            </a:r>
            <a:r>
              <a:rPr lang="en-US" dirty="0"/>
              <a:t>(0 is positive, 1 is negative)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(a.k.a. significand) is the fractional part of the number in normalized form and encoded in bit vector </a:t>
            </a:r>
            <a:r>
              <a:rPr lang="en-US" b="1" dirty="0">
                <a:solidFill>
                  <a:srgbClr val="C00000"/>
                </a:solidFill>
              </a:rPr>
              <a:t>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Exponent</a:t>
            </a:r>
            <a:r>
              <a:rPr lang="en-US" dirty="0"/>
              <a:t> weights the value by a (possibly negative) power of 2 and encoded in the bit vector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11480" y="5303520"/>
            <a:ext cx="8285041" cy="1293932"/>
            <a:chOff x="411480" y="2155368"/>
            <a:chExt cx="8285041" cy="1293932"/>
          </a:xfrm>
        </p:grpSpPr>
        <p:grpSp>
          <p:nvGrpSpPr>
            <p:cNvPr id="6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0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Exponent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</a:t>
                </a:r>
                <a:r>
                  <a:rPr lang="en-US" dirty="0">
                    <a:solidFill>
                      <a:srgbClr val="FF0000"/>
                    </a:solidFill>
                  </a:rPr>
                  <a:t>biased notation</a:t>
                </a:r>
              </a:p>
              <a:p>
                <a:pPr lvl="1"/>
                <a:r>
                  <a:rPr lang="en-US" dirty="0"/>
                  <a:t>Read exponent as unsigned, but with </a:t>
                </a:r>
                <a:r>
                  <a:rPr lang="en-US" i="1" dirty="0">
                    <a:solidFill>
                      <a:srgbClr val="FF0000"/>
                    </a:solidFill>
                  </a:rPr>
                  <a:t>bias</a:t>
                </a:r>
                <a:r>
                  <a:rPr lang="en-US" dirty="0">
                    <a:solidFill>
                      <a:srgbClr val="FF0000"/>
                    </a:solidFill>
                  </a:rPr>
                  <a:t> of 2</a:t>
                </a:r>
                <a:r>
                  <a:rPr lang="en-US" baseline="30000" dirty="0">
                    <a:solidFill>
                      <a:srgbClr val="FF0000"/>
                    </a:solidFill>
                  </a:rPr>
                  <a:t>w-1</a:t>
                </a:r>
                <a:r>
                  <a:rPr lang="en-US" dirty="0">
                    <a:solidFill>
                      <a:srgbClr val="FF0000"/>
                    </a:solidFill>
                  </a:rPr>
                  <a:t>-1</a:t>
                </a:r>
                <a:r>
                  <a:rPr lang="en-US" dirty="0"/>
                  <a:t> = 127</a:t>
                </a:r>
              </a:p>
              <a:p>
                <a:pPr lvl="1"/>
                <a:r>
                  <a:rPr lang="en-US" dirty="0"/>
                  <a:t>Representable exponents roughly ½ positive and ½ negative</a:t>
                </a:r>
              </a:p>
              <a:p>
                <a:pPr lvl="1"/>
                <a:r>
                  <a:rPr lang="en-US" dirty="0"/>
                  <a:t>Exponent 0 (</a:t>
                </a:r>
                <a:r>
                  <a:rPr lang="en-US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= 0) is represented as </a:t>
                </a:r>
                <a:r>
                  <a:rPr lang="en-US" dirty="0">
                    <a:solidFill>
                      <a:srgbClr val="0070C0"/>
                    </a:solidFill>
                  </a:rPr>
                  <a:t>E</a:t>
                </a:r>
                <a:r>
                  <a:rPr lang="en-US" dirty="0"/>
                  <a:t> = 0b 0111 1111</a:t>
                </a:r>
              </a:p>
              <a:p>
                <a:r>
                  <a:rPr lang="en-US" dirty="0"/>
                  <a:t>Why biased?</a:t>
                </a:r>
              </a:p>
              <a:p>
                <a:pPr lvl="1"/>
                <a:r>
                  <a:rPr lang="en-US" dirty="0"/>
                  <a:t>Makes floating point arithmetic easier</a:t>
                </a:r>
              </a:p>
              <a:p>
                <a:pPr lvl="1"/>
                <a:r>
                  <a:rPr lang="en-US" dirty="0"/>
                  <a:t>Makes somewhat compatible with two’s complement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b="1" dirty="0"/>
                  <a:t>Practice:  </a:t>
                </a:r>
                <a:r>
                  <a:rPr lang="en-US" sz="2400" dirty="0"/>
                  <a:t>To encode in biased notation, add the bias then encode in unsigned: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  <a:endParaRPr lang="en-US" sz="2000" baseline="-25000" dirty="0"/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127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-63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b="-8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F3A63-3446-E58F-32F9-082E6BE2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Two’s complement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0E702A-ABBD-FFFC-4800-2E1F117666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z="2400" smtClean="0"/>
              <a:t>8</a:t>
            </a:fld>
            <a:endParaRPr lang="en-US" sz="240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E21BCD5-5525-17E3-1DB9-7A687DF48776}"/>
              </a:ext>
            </a:extLst>
          </p:cNvPr>
          <p:cNvGrpSpPr/>
          <p:nvPr/>
        </p:nvGrpSpPr>
        <p:grpSpPr>
          <a:xfrm>
            <a:off x="1586608" y="1518301"/>
            <a:ext cx="5708659" cy="4563193"/>
            <a:chOff x="4975225" y="2889250"/>
            <a:chExt cx="3790950" cy="3295650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2EF61B03-B430-3561-E445-4270652B7CEF}"/>
                </a:ext>
              </a:extLst>
            </p:cNvPr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4975225" y="2889250"/>
              <a:ext cx="3790950" cy="3295650"/>
              <a:chOff x="2366" y="1413"/>
              <a:chExt cx="2388" cy="2076"/>
            </a:xfrm>
          </p:grpSpPr>
          <p:sp>
            <p:nvSpPr>
              <p:cNvPr id="7" name="Freeform 4">
                <a:extLst>
                  <a:ext uri="{FF2B5EF4-FFF2-40B4-BE49-F238E27FC236}">
                    <a16:creationId xmlns:a16="http://schemas.microsoft.com/office/drawing/2014/main" id="{52BBBE6D-FF77-89E8-4311-4092BD25AA50}"/>
                  </a:ext>
                </a:extLst>
              </p:cNvPr>
              <p:cNvSpPr>
                <a:spLocks/>
              </p:cNvSpPr>
              <p:nvPr>
                <p:custDataLst>
                  <p:tags r:id="rId2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sz="2400">
                  <a:latin typeface="Helvetica Neue Regular" charset="0"/>
                </a:endParaRPr>
              </a:p>
            </p:txBody>
          </p:sp>
          <p:sp>
            <p:nvSpPr>
              <p:cNvPr id="8" name="Text Box 5">
                <a:extLst>
                  <a:ext uri="{FF2B5EF4-FFF2-40B4-BE49-F238E27FC236}">
                    <a16:creationId xmlns:a16="http://schemas.microsoft.com/office/drawing/2014/main" id="{33E0F186-AD13-CE32-171F-DF171A17EE4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3659" y="163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45" name="Text Box 6">
                <a:extLst>
                  <a:ext uri="{FF2B5EF4-FFF2-40B4-BE49-F238E27FC236}">
                    <a16:creationId xmlns:a16="http://schemas.microsoft.com/office/drawing/2014/main" id="{6F4F64C1-E1A5-40C6-D61C-F30D08E95A1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918" y="1828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46" name="Text Box 7">
                <a:extLst>
                  <a:ext uri="{FF2B5EF4-FFF2-40B4-BE49-F238E27FC236}">
                    <a16:creationId xmlns:a16="http://schemas.microsoft.com/office/drawing/2014/main" id="{76A3DB94-0441-6C06-DE4B-D73E879DE370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4183" y="224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47" name="Text Box 8">
                <a:extLst>
                  <a:ext uri="{FF2B5EF4-FFF2-40B4-BE49-F238E27FC236}">
                    <a16:creationId xmlns:a16="http://schemas.microsoft.com/office/drawing/2014/main" id="{3C96A6F2-1E62-7C81-203B-88D0AA2FF9EB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199" y="163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47450256-9AAF-33F0-F4D2-4A6ACCFD8EF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2964" y="1828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49" name="Text Box 10">
                <a:extLst>
                  <a:ext uri="{FF2B5EF4-FFF2-40B4-BE49-F238E27FC236}">
                    <a16:creationId xmlns:a16="http://schemas.microsoft.com/office/drawing/2014/main" id="{6A677302-BF69-EE9D-848A-21E11B6E39F1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680" y="224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50" name="Text Box 11">
                <a:extLst>
                  <a:ext uri="{FF2B5EF4-FFF2-40B4-BE49-F238E27FC236}">
                    <a16:creationId xmlns:a16="http://schemas.microsoft.com/office/drawing/2014/main" id="{FD01123F-EE71-4000-502A-49A1F3AAFDD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680" y="252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51" name="Text Box 12">
                <a:extLst>
                  <a:ext uri="{FF2B5EF4-FFF2-40B4-BE49-F238E27FC236}">
                    <a16:creationId xmlns:a16="http://schemas.microsoft.com/office/drawing/2014/main" id="{028C6CE6-5B94-F356-082C-7BB50A80023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803" y="2739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52" name="Text Box 13">
                <a:extLst>
                  <a:ext uri="{FF2B5EF4-FFF2-40B4-BE49-F238E27FC236}">
                    <a16:creationId xmlns:a16="http://schemas.microsoft.com/office/drawing/2014/main" id="{13D5CD41-9B15-AD14-08F3-CFC9937FCCB4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3199" y="313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53" name="Text Box 14">
                <a:extLst>
                  <a:ext uri="{FF2B5EF4-FFF2-40B4-BE49-F238E27FC236}">
                    <a16:creationId xmlns:a16="http://schemas.microsoft.com/office/drawing/2014/main" id="{FFDDFE64-AE81-1DDF-56F8-BB090573F7CE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659" y="313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54" name="Text Box 15">
                <a:extLst>
                  <a:ext uri="{FF2B5EF4-FFF2-40B4-BE49-F238E27FC236}">
                    <a16:creationId xmlns:a16="http://schemas.microsoft.com/office/drawing/2014/main" id="{667F8828-7703-C466-7FF1-DFF86F23618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918" y="2935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55" name="Text Box 16">
                <a:extLst>
                  <a:ext uri="{FF2B5EF4-FFF2-40B4-BE49-F238E27FC236}">
                    <a16:creationId xmlns:a16="http://schemas.microsoft.com/office/drawing/2014/main" id="{3F28591A-8855-E64D-1771-1C6BEB221DE4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4183" y="252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56" name="Text Box 17">
                <a:extLst>
                  <a:ext uri="{FF2B5EF4-FFF2-40B4-BE49-F238E27FC236}">
                    <a16:creationId xmlns:a16="http://schemas.microsoft.com/office/drawing/2014/main" id="{A9D0612E-C7C5-240D-87F5-9705CFD8F33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071" y="2024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57" name="Text Box 18">
                <a:extLst>
                  <a:ext uri="{FF2B5EF4-FFF2-40B4-BE49-F238E27FC236}">
                    <a16:creationId xmlns:a16="http://schemas.microsoft.com/office/drawing/2014/main" id="{38A133AD-1A79-2143-2C75-3F41D2F748F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071" y="2739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58" name="Text Box 19">
                <a:extLst>
                  <a:ext uri="{FF2B5EF4-FFF2-40B4-BE49-F238E27FC236}">
                    <a16:creationId xmlns:a16="http://schemas.microsoft.com/office/drawing/2014/main" id="{62E7C260-5DD0-92C2-9C34-B08AB6682A9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964" y="2935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59" name="Text Box 20">
                <a:extLst>
                  <a:ext uri="{FF2B5EF4-FFF2-40B4-BE49-F238E27FC236}">
                    <a16:creationId xmlns:a16="http://schemas.microsoft.com/office/drawing/2014/main" id="{EA55C6A4-404D-2155-3149-2C9A87C10BEE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803" y="2024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60" name="Text Box 21">
                <a:extLst>
                  <a:ext uri="{FF2B5EF4-FFF2-40B4-BE49-F238E27FC236}">
                    <a16:creationId xmlns:a16="http://schemas.microsoft.com/office/drawing/2014/main" id="{B6F746D4-0873-948E-F5D7-0A8B236294B6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3950" y="1413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+ 0</a:t>
                </a:r>
              </a:p>
            </p:txBody>
          </p:sp>
          <p:sp>
            <p:nvSpPr>
              <p:cNvPr id="61" name="Text Box 22">
                <a:extLst>
                  <a:ext uri="{FF2B5EF4-FFF2-40B4-BE49-F238E27FC236}">
                    <a16:creationId xmlns:a16="http://schemas.microsoft.com/office/drawing/2014/main" id="{582EE7CF-4D55-6EB8-CD2E-DCE4DA65B00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249" y="1602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+ 1</a:t>
                </a:r>
              </a:p>
            </p:txBody>
          </p:sp>
          <p:sp>
            <p:nvSpPr>
              <p:cNvPr id="62" name="Text Box 23">
                <a:extLst>
                  <a:ext uri="{FF2B5EF4-FFF2-40B4-BE49-F238E27FC236}">
                    <a16:creationId xmlns:a16="http://schemas.microsoft.com/office/drawing/2014/main" id="{01C8DCF2-A905-8921-6018-79DDF2AAF52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59" y="1858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+ 2</a:t>
                </a:r>
              </a:p>
            </p:txBody>
          </p:sp>
          <p:sp>
            <p:nvSpPr>
              <p:cNvPr id="63" name="Text Box 24">
                <a:extLst>
                  <a:ext uri="{FF2B5EF4-FFF2-40B4-BE49-F238E27FC236}">
                    <a16:creationId xmlns:a16="http://schemas.microsoft.com/office/drawing/2014/main" id="{36F15B5B-847F-CCBC-4A8D-51BB80DEFC71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49" y="2165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+ 3</a:t>
                </a:r>
              </a:p>
            </p:txBody>
          </p:sp>
          <p:sp>
            <p:nvSpPr>
              <p:cNvPr id="64" name="Text Box 25">
                <a:extLst>
                  <a:ext uri="{FF2B5EF4-FFF2-40B4-BE49-F238E27FC236}">
                    <a16:creationId xmlns:a16="http://schemas.microsoft.com/office/drawing/2014/main" id="{92C30710-3B8D-0CD8-AD29-2604A8A73027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47" y="2577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+ 4</a:t>
                </a:r>
              </a:p>
            </p:txBody>
          </p:sp>
          <p:sp>
            <p:nvSpPr>
              <p:cNvPr id="65" name="Text Box 26">
                <a:extLst>
                  <a:ext uri="{FF2B5EF4-FFF2-40B4-BE49-F238E27FC236}">
                    <a16:creationId xmlns:a16="http://schemas.microsoft.com/office/drawing/2014/main" id="{B7F8E5BF-C404-E7B2-E1D5-D12C3E5908C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44" y="2909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66" name="Text Box 27">
                <a:extLst>
                  <a:ext uri="{FF2B5EF4-FFF2-40B4-BE49-F238E27FC236}">
                    <a16:creationId xmlns:a16="http://schemas.microsoft.com/office/drawing/2014/main" id="{E908ABB3-0D12-D18F-59B0-D14A06D902C7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227" y="3187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67" name="Text Box 28">
                <a:extLst>
                  <a:ext uri="{FF2B5EF4-FFF2-40B4-BE49-F238E27FC236}">
                    <a16:creationId xmlns:a16="http://schemas.microsoft.com/office/drawing/2014/main" id="{EAABEDD4-3D71-D501-EE66-42027FE7A13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874" y="3377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+ 7</a:t>
                </a:r>
              </a:p>
            </p:txBody>
          </p:sp>
          <p:sp>
            <p:nvSpPr>
              <p:cNvPr id="68" name="Text Box 29">
                <a:extLst>
                  <a:ext uri="{FF2B5EF4-FFF2-40B4-BE49-F238E27FC236}">
                    <a16:creationId xmlns:a16="http://schemas.microsoft.com/office/drawing/2014/main" id="{A95120F0-673F-1A22-949C-3F260253A47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044" y="3377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8</a:t>
                </a:r>
              </a:p>
            </p:txBody>
          </p:sp>
          <p:sp>
            <p:nvSpPr>
              <p:cNvPr id="69" name="Text Box 30">
                <a:extLst>
                  <a:ext uri="{FF2B5EF4-FFF2-40B4-BE49-F238E27FC236}">
                    <a16:creationId xmlns:a16="http://schemas.microsoft.com/office/drawing/2014/main" id="{BAC235EF-4E67-A18E-21C7-8826B6B563D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708" y="3187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7</a:t>
                </a:r>
              </a:p>
            </p:txBody>
          </p:sp>
          <p:sp>
            <p:nvSpPr>
              <p:cNvPr id="70" name="Text Box 31">
                <a:extLst>
                  <a:ext uri="{FF2B5EF4-FFF2-40B4-BE49-F238E27FC236}">
                    <a16:creationId xmlns:a16="http://schemas.microsoft.com/office/drawing/2014/main" id="{EE2D4269-0A93-04C9-E318-ECE536381973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500" y="2909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6</a:t>
                </a:r>
              </a:p>
            </p:txBody>
          </p:sp>
          <p:sp>
            <p:nvSpPr>
              <p:cNvPr id="71" name="Text Box 32">
                <a:extLst>
                  <a:ext uri="{FF2B5EF4-FFF2-40B4-BE49-F238E27FC236}">
                    <a16:creationId xmlns:a16="http://schemas.microsoft.com/office/drawing/2014/main" id="{33AC9F65-1083-55A1-26A9-FECB901AC90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97" y="2577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5</a:t>
                </a:r>
              </a:p>
            </p:txBody>
          </p:sp>
          <p:sp>
            <p:nvSpPr>
              <p:cNvPr id="72" name="Text Box 33">
                <a:extLst>
                  <a:ext uri="{FF2B5EF4-FFF2-40B4-BE49-F238E27FC236}">
                    <a16:creationId xmlns:a16="http://schemas.microsoft.com/office/drawing/2014/main" id="{0BEC0E2D-4928-C921-18A4-13C84C01A0A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66" y="2165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4</a:t>
                </a:r>
              </a:p>
            </p:txBody>
          </p:sp>
          <p:sp>
            <p:nvSpPr>
              <p:cNvPr id="73" name="Text Box 34">
                <a:extLst>
                  <a:ext uri="{FF2B5EF4-FFF2-40B4-BE49-F238E27FC236}">
                    <a16:creationId xmlns:a16="http://schemas.microsoft.com/office/drawing/2014/main" id="{6879500B-F4D9-7C19-12F6-D3D54EACA9A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480" y="1858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3</a:t>
                </a:r>
              </a:p>
            </p:txBody>
          </p:sp>
          <p:sp>
            <p:nvSpPr>
              <p:cNvPr id="74" name="Text Box 35">
                <a:extLst>
                  <a:ext uri="{FF2B5EF4-FFF2-40B4-BE49-F238E27FC236}">
                    <a16:creationId xmlns:a16="http://schemas.microsoft.com/office/drawing/2014/main" id="{5741BF5E-1D39-3096-FE7A-B86089FC29C9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687" y="1602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2</a:t>
                </a:r>
              </a:p>
            </p:txBody>
          </p:sp>
          <p:sp>
            <p:nvSpPr>
              <p:cNvPr id="75" name="Text Box 36">
                <a:extLst>
                  <a:ext uri="{FF2B5EF4-FFF2-40B4-BE49-F238E27FC236}">
                    <a16:creationId xmlns:a16="http://schemas.microsoft.com/office/drawing/2014/main" id="{BD46811D-87EF-60F6-15C0-2C4F3F0263C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019" y="1413"/>
                <a:ext cx="181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– 1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0B96FA4-0367-988F-D624-7BD49E0516E9}"/>
                </a:ext>
              </a:extLst>
            </p:cNvPr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Calibri" pitchFamily="34" charset="0"/>
                </a:rPr>
                <a:t>Two’s</a:t>
              </a:r>
              <a:br>
                <a:rPr lang="en-US" sz="2400" b="1" dirty="0">
                  <a:latin typeface="Calibri" pitchFamily="34" charset="0"/>
                </a:rPr>
              </a:br>
              <a:r>
                <a:rPr lang="en-US" sz="2400" b="1" dirty="0">
                  <a:latin typeface="Calibri" pitchFamily="34" charset="0"/>
                </a:rPr>
                <a:t>Complement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7667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B9AD0-A653-28DB-3580-1C640282B7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1CF9C-9051-E0D6-F845-CF646B849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Two’s complement Exponent with bias (+7)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309F4-64D3-C70C-3C7E-A912DCB8D4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z="2400" smtClean="0"/>
              <a:t>9</a:t>
            </a:fld>
            <a:endParaRPr lang="en-US" sz="240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AEDDA0F-7BC9-71B7-3952-3DEE07D31C5E}"/>
              </a:ext>
            </a:extLst>
          </p:cNvPr>
          <p:cNvGrpSpPr/>
          <p:nvPr/>
        </p:nvGrpSpPr>
        <p:grpSpPr>
          <a:xfrm>
            <a:off x="1586609" y="1476539"/>
            <a:ext cx="5591522" cy="4604957"/>
            <a:chOff x="4975226" y="2859088"/>
            <a:chExt cx="3713163" cy="332581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3141E806-2CCF-E727-11D3-40392F76F118}"/>
                </a:ext>
              </a:extLst>
            </p:cNvPr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4975226" y="2859088"/>
              <a:ext cx="3713163" cy="3325813"/>
              <a:chOff x="2366" y="1394"/>
              <a:chExt cx="2339" cy="2095"/>
            </a:xfrm>
          </p:grpSpPr>
          <p:sp>
            <p:nvSpPr>
              <p:cNvPr id="7" name="Freeform 4">
                <a:extLst>
                  <a:ext uri="{FF2B5EF4-FFF2-40B4-BE49-F238E27FC236}">
                    <a16:creationId xmlns:a16="http://schemas.microsoft.com/office/drawing/2014/main" id="{DAB056D1-9ED7-FE34-E5DC-C6E04882B811}"/>
                  </a:ext>
                </a:extLst>
              </p:cNvPr>
              <p:cNvSpPr>
                <a:spLocks/>
              </p:cNvSpPr>
              <p:nvPr>
                <p:custDataLst>
                  <p:tags r:id="rId3"/>
                </p:custDataLst>
              </p:nvPr>
            </p:nvSpPr>
            <p:spPr bwMode="auto">
              <a:xfrm>
                <a:off x="2615" y="1499"/>
                <a:ext cx="1943" cy="1926"/>
              </a:xfrm>
              <a:custGeom>
                <a:avLst/>
                <a:gdLst>
                  <a:gd name="T0" fmla="*/ 0 w 10000"/>
                  <a:gd name="T1" fmla="*/ 0 h 10000"/>
                  <a:gd name="T2" fmla="*/ 0 w 10000"/>
                  <a:gd name="T3" fmla="*/ 0 h 10000"/>
                  <a:gd name="T4" fmla="*/ 0 w 10000"/>
                  <a:gd name="T5" fmla="*/ 1 h 10000"/>
                  <a:gd name="T6" fmla="*/ 1 w 10000"/>
                  <a:gd name="T7" fmla="*/ 0 h 10000"/>
                  <a:gd name="T8" fmla="*/ 0 w 10000"/>
                  <a:gd name="T9" fmla="*/ 0 h 10000"/>
                  <a:gd name="T10" fmla="*/ 0 w 10000"/>
                  <a:gd name="T11" fmla="*/ 0 h 10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0000"/>
                  <a:gd name="T19" fmla="*/ 0 h 10000"/>
                  <a:gd name="T20" fmla="*/ 10000 w 10000"/>
                  <a:gd name="T21" fmla="*/ 10000 h 100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0000" h="10000">
                    <a:moveTo>
                      <a:pt x="5000" y="0"/>
                    </a:moveTo>
                    <a:cubicBezTo>
                      <a:pt x="2238" y="0"/>
                      <a:pt x="0" y="2238"/>
                      <a:pt x="0" y="5000"/>
                    </a:cubicBezTo>
                    <a:cubicBezTo>
                      <a:pt x="0" y="7761"/>
                      <a:pt x="2238" y="10000"/>
                      <a:pt x="5000" y="10000"/>
                    </a:cubicBezTo>
                    <a:cubicBezTo>
                      <a:pt x="7761" y="10000"/>
                      <a:pt x="10000" y="7761"/>
                      <a:pt x="10000" y="5000"/>
                    </a:cubicBezTo>
                    <a:cubicBezTo>
                      <a:pt x="10000" y="2238"/>
                      <a:pt x="7761" y="0"/>
                      <a:pt x="5000" y="0"/>
                    </a:cubicBezTo>
                    <a:close/>
                    <a:moveTo>
                      <a:pt x="5000" y="0"/>
                    </a:moveTo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 sz="2400">
                  <a:latin typeface="Helvetica Neue Regular" charset="0"/>
                </a:endParaRPr>
              </a:p>
            </p:txBody>
          </p:sp>
          <p:sp>
            <p:nvSpPr>
              <p:cNvPr id="8" name="Text Box 5">
                <a:extLst>
                  <a:ext uri="{FF2B5EF4-FFF2-40B4-BE49-F238E27FC236}">
                    <a16:creationId xmlns:a16="http://schemas.microsoft.com/office/drawing/2014/main" id="{12E3A2F3-2C76-4801-158B-EB8DC0810D44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659" y="163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0000</a:t>
                </a:r>
              </a:p>
            </p:txBody>
          </p:sp>
          <p:sp>
            <p:nvSpPr>
              <p:cNvPr id="45" name="Text Box 6">
                <a:extLst>
                  <a:ext uri="{FF2B5EF4-FFF2-40B4-BE49-F238E27FC236}">
                    <a16:creationId xmlns:a16="http://schemas.microsoft.com/office/drawing/2014/main" id="{68D10909-76C3-FA32-F9BE-AC6EDB08289E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918" y="1828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0001</a:t>
                </a:r>
              </a:p>
            </p:txBody>
          </p:sp>
          <p:sp>
            <p:nvSpPr>
              <p:cNvPr id="46" name="Text Box 7">
                <a:extLst>
                  <a:ext uri="{FF2B5EF4-FFF2-40B4-BE49-F238E27FC236}">
                    <a16:creationId xmlns:a16="http://schemas.microsoft.com/office/drawing/2014/main" id="{2B3AD314-6206-7EE9-B11C-BCB83796F610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4183" y="224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0011</a:t>
                </a:r>
              </a:p>
            </p:txBody>
          </p:sp>
          <p:sp>
            <p:nvSpPr>
              <p:cNvPr id="47" name="Text Box 8">
                <a:extLst>
                  <a:ext uri="{FF2B5EF4-FFF2-40B4-BE49-F238E27FC236}">
                    <a16:creationId xmlns:a16="http://schemas.microsoft.com/office/drawing/2014/main" id="{48886753-9DB9-31C5-2ED2-B37A8F78FA0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199" y="163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1111</a:t>
                </a:r>
              </a:p>
            </p:txBody>
          </p:sp>
          <p:sp>
            <p:nvSpPr>
              <p:cNvPr id="48" name="Text Box 9">
                <a:extLst>
                  <a:ext uri="{FF2B5EF4-FFF2-40B4-BE49-F238E27FC236}">
                    <a16:creationId xmlns:a16="http://schemas.microsoft.com/office/drawing/2014/main" id="{A3A241C7-480F-D346-195A-4BDCC1A1AE6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964" y="1828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1110</a:t>
                </a:r>
              </a:p>
            </p:txBody>
          </p:sp>
          <p:sp>
            <p:nvSpPr>
              <p:cNvPr id="49" name="Text Box 10">
                <a:extLst>
                  <a:ext uri="{FF2B5EF4-FFF2-40B4-BE49-F238E27FC236}">
                    <a16:creationId xmlns:a16="http://schemas.microsoft.com/office/drawing/2014/main" id="{467E192B-0527-F6EC-513D-D8DD3CEC2A0C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2680" y="2242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1100</a:t>
                </a:r>
              </a:p>
            </p:txBody>
          </p:sp>
          <p:sp>
            <p:nvSpPr>
              <p:cNvPr id="50" name="Text Box 11">
                <a:extLst>
                  <a:ext uri="{FF2B5EF4-FFF2-40B4-BE49-F238E27FC236}">
                    <a16:creationId xmlns:a16="http://schemas.microsoft.com/office/drawing/2014/main" id="{31D60112-1D8A-4188-27DC-FD51A9AE2E3D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2680" y="252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1011</a:t>
                </a:r>
              </a:p>
            </p:txBody>
          </p:sp>
          <p:sp>
            <p:nvSpPr>
              <p:cNvPr id="51" name="Text Box 12">
                <a:extLst>
                  <a:ext uri="{FF2B5EF4-FFF2-40B4-BE49-F238E27FC236}">
                    <a16:creationId xmlns:a16="http://schemas.microsoft.com/office/drawing/2014/main" id="{896057BA-5153-D451-FEDA-7ACCBBE6DED6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2803" y="2739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1010</a:t>
                </a:r>
              </a:p>
            </p:txBody>
          </p:sp>
          <p:sp>
            <p:nvSpPr>
              <p:cNvPr id="52" name="Text Box 13">
                <a:extLst>
                  <a:ext uri="{FF2B5EF4-FFF2-40B4-BE49-F238E27FC236}">
                    <a16:creationId xmlns:a16="http://schemas.microsoft.com/office/drawing/2014/main" id="{B0933DE3-1C7E-212A-6003-6D81CFF9BE8D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3199" y="313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1000</a:t>
                </a:r>
              </a:p>
            </p:txBody>
          </p:sp>
          <p:sp>
            <p:nvSpPr>
              <p:cNvPr id="53" name="Text Box 14">
                <a:extLst>
                  <a:ext uri="{FF2B5EF4-FFF2-40B4-BE49-F238E27FC236}">
                    <a16:creationId xmlns:a16="http://schemas.microsoft.com/office/drawing/2014/main" id="{E707C323-DAD2-6C67-D033-B6E8B6C3E1F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659" y="313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0111</a:t>
                </a:r>
              </a:p>
            </p:txBody>
          </p:sp>
          <p:sp>
            <p:nvSpPr>
              <p:cNvPr id="54" name="Text Box 15">
                <a:extLst>
                  <a:ext uri="{FF2B5EF4-FFF2-40B4-BE49-F238E27FC236}">
                    <a16:creationId xmlns:a16="http://schemas.microsoft.com/office/drawing/2014/main" id="{6B5F3632-027F-F055-6635-51DF01BA9A20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918" y="2935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0110</a:t>
                </a:r>
              </a:p>
            </p:txBody>
          </p:sp>
          <p:sp>
            <p:nvSpPr>
              <p:cNvPr id="55" name="Text Box 16">
                <a:extLst>
                  <a:ext uri="{FF2B5EF4-FFF2-40B4-BE49-F238E27FC236}">
                    <a16:creationId xmlns:a16="http://schemas.microsoft.com/office/drawing/2014/main" id="{F189577E-F74C-E668-0734-5B25EDF53F22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4183" y="2521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0100</a:t>
                </a:r>
              </a:p>
            </p:txBody>
          </p:sp>
          <p:sp>
            <p:nvSpPr>
              <p:cNvPr id="56" name="Text Box 17">
                <a:extLst>
                  <a:ext uri="{FF2B5EF4-FFF2-40B4-BE49-F238E27FC236}">
                    <a16:creationId xmlns:a16="http://schemas.microsoft.com/office/drawing/2014/main" id="{C095FBC9-0679-47C1-C713-E7DA68286D79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4071" y="2024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0010</a:t>
                </a:r>
              </a:p>
            </p:txBody>
          </p:sp>
          <p:sp>
            <p:nvSpPr>
              <p:cNvPr id="57" name="Text Box 18">
                <a:extLst>
                  <a:ext uri="{FF2B5EF4-FFF2-40B4-BE49-F238E27FC236}">
                    <a16:creationId xmlns:a16="http://schemas.microsoft.com/office/drawing/2014/main" id="{893524BA-9F9E-37AD-2EB5-C2473989597B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4071" y="2739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0101</a:t>
                </a:r>
              </a:p>
            </p:txBody>
          </p:sp>
          <p:sp>
            <p:nvSpPr>
              <p:cNvPr id="58" name="Text Box 19">
                <a:extLst>
                  <a:ext uri="{FF2B5EF4-FFF2-40B4-BE49-F238E27FC236}">
                    <a16:creationId xmlns:a16="http://schemas.microsoft.com/office/drawing/2014/main" id="{4522E099-8E89-4C48-B13E-6FD5E77F528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964" y="2935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1001</a:t>
                </a:r>
              </a:p>
            </p:txBody>
          </p:sp>
          <p:sp>
            <p:nvSpPr>
              <p:cNvPr id="59" name="Text Box 20">
                <a:extLst>
                  <a:ext uri="{FF2B5EF4-FFF2-40B4-BE49-F238E27FC236}">
                    <a16:creationId xmlns:a16="http://schemas.microsoft.com/office/drawing/2014/main" id="{1D3E3484-B219-5E7F-1410-0FCF23F38C61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>
                <a:off x="2803" y="2024"/>
                <a:ext cx="282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>
                    <a:latin typeface="Tahoma" pitchFamily="34" charset="0"/>
                  </a:rPr>
                  <a:t>1101</a:t>
                </a:r>
              </a:p>
            </p:txBody>
          </p:sp>
          <p:sp>
            <p:nvSpPr>
              <p:cNvPr id="61" name="Text Box 22">
                <a:extLst>
                  <a:ext uri="{FF2B5EF4-FFF2-40B4-BE49-F238E27FC236}">
                    <a16:creationId xmlns:a16="http://schemas.microsoft.com/office/drawing/2014/main" id="{79D3AA41-5C80-DC5E-AF38-4DA3D0C74FE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4294" y="1745"/>
                <a:ext cx="117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-6</a:t>
                </a:r>
              </a:p>
            </p:txBody>
          </p:sp>
          <p:sp>
            <p:nvSpPr>
              <p:cNvPr id="62" name="Text Box 23">
                <a:extLst>
                  <a:ext uri="{FF2B5EF4-FFF2-40B4-BE49-F238E27FC236}">
                    <a16:creationId xmlns:a16="http://schemas.microsoft.com/office/drawing/2014/main" id="{8290B28D-144A-A028-6A53-9E8C2D276CE0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>
                <a:off x="4458" y="1975"/>
                <a:ext cx="117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-5</a:t>
                </a:r>
              </a:p>
            </p:txBody>
          </p:sp>
          <p:sp>
            <p:nvSpPr>
              <p:cNvPr id="63" name="Text Box 24">
                <a:extLst>
                  <a:ext uri="{FF2B5EF4-FFF2-40B4-BE49-F238E27FC236}">
                    <a16:creationId xmlns:a16="http://schemas.microsoft.com/office/drawing/2014/main" id="{CEA9A67A-4946-D217-98A2-238413C11AE7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4578" y="2250"/>
                <a:ext cx="117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-4</a:t>
                </a:r>
              </a:p>
            </p:txBody>
          </p:sp>
          <p:sp>
            <p:nvSpPr>
              <p:cNvPr id="64" name="Text Box 25">
                <a:extLst>
                  <a:ext uri="{FF2B5EF4-FFF2-40B4-BE49-F238E27FC236}">
                    <a16:creationId xmlns:a16="http://schemas.microsoft.com/office/drawing/2014/main" id="{D5AAD51E-32CA-E51A-6827-16094C0986A9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>
                <a:off x="4547" y="2577"/>
                <a:ext cx="158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 -3</a:t>
                </a:r>
              </a:p>
            </p:txBody>
          </p:sp>
          <p:sp>
            <p:nvSpPr>
              <p:cNvPr id="65" name="Text Box 26">
                <a:extLst>
                  <a:ext uri="{FF2B5EF4-FFF2-40B4-BE49-F238E27FC236}">
                    <a16:creationId xmlns:a16="http://schemas.microsoft.com/office/drawing/2014/main" id="{B4840517-2D91-9263-4A07-DB0DB93E620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4"/>
                </p:custDataLst>
              </p:nvPr>
            </p:nvSpPr>
            <p:spPr bwMode="auto">
              <a:xfrm>
                <a:off x="4444" y="2909"/>
                <a:ext cx="117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-2</a:t>
                </a:r>
              </a:p>
            </p:txBody>
          </p:sp>
          <p:sp>
            <p:nvSpPr>
              <p:cNvPr id="66" name="Text Box 27">
                <a:extLst>
                  <a:ext uri="{FF2B5EF4-FFF2-40B4-BE49-F238E27FC236}">
                    <a16:creationId xmlns:a16="http://schemas.microsoft.com/office/drawing/2014/main" id="{F8DDB8EC-92A4-0B19-6153-19C92E56A829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5"/>
                </p:custDataLst>
              </p:nvPr>
            </p:nvSpPr>
            <p:spPr bwMode="auto">
              <a:xfrm>
                <a:off x="4227" y="3187"/>
                <a:ext cx="117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-1</a:t>
                </a:r>
              </a:p>
            </p:txBody>
          </p:sp>
          <p:sp>
            <p:nvSpPr>
              <p:cNvPr id="67" name="Text Box 28">
                <a:extLst>
                  <a:ext uri="{FF2B5EF4-FFF2-40B4-BE49-F238E27FC236}">
                    <a16:creationId xmlns:a16="http://schemas.microsoft.com/office/drawing/2014/main" id="{4EC7F851-74D2-55A4-8C08-97C102D1A7CF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6"/>
                </p:custDataLst>
              </p:nvPr>
            </p:nvSpPr>
            <p:spPr bwMode="auto">
              <a:xfrm>
                <a:off x="3874" y="3377"/>
                <a:ext cx="70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0</a:t>
                </a:r>
              </a:p>
            </p:txBody>
          </p:sp>
          <p:sp>
            <p:nvSpPr>
              <p:cNvPr id="68" name="Text Box 29">
                <a:extLst>
                  <a:ext uri="{FF2B5EF4-FFF2-40B4-BE49-F238E27FC236}">
                    <a16:creationId xmlns:a16="http://schemas.microsoft.com/office/drawing/2014/main" id="{6A60E66C-6D3A-A83B-EA7E-8DBF8363954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7"/>
                </p:custDataLst>
              </p:nvPr>
            </p:nvSpPr>
            <p:spPr bwMode="auto">
              <a:xfrm>
                <a:off x="3044" y="3377"/>
                <a:ext cx="164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+1</a:t>
                </a:r>
              </a:p>
            </p:txBody>
          </p:sp>
          <p:sp>
            <p:nvSpPr>
              <p:cNvPr id="69" name="Text Box 30">
                <a:extLst>
                  <a:ext uri="{FF2B5EF4-FFF2-40B4-BE49-F238E27FC236}">
                    <a16:creationId xmlns:a16="http://schemas.microsoft.com/office/drawing/2014/main" id="{2030BDF4-1271-D704-5144-2F0B9937294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8"/>
                </p:custDataLst>
              </p:nvPr>
            </p:nvSpPr>
            <p:spPr bwMode="auto">
              <a:xfrm>
                <a:off x="2708" y="3187"/>
                <a:ext cx="164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+2</a:t>
                </a:r>
              </a:p>
            </p:txBody>
          </p:sp>
          <p:sp>
            <p:nvSpPr>
              <p:cNvPr id="70" name="Text Box 31">
                <a:extLst>
                  <a:ext uri="{FF2B5EF4-FFF2-40B4-BE49-F238E27FC236}">
                    <a16:creationId xmlns:a16="http://schemas.microsoft.com/office/drawing/2014/main" id="{08FA0B18-4A2E-E840-1872-87131974704E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2500" y="2909"/>
                <a:ext cx="164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+3</a:t>
                </a:r>
              </a:p>
            </p:txBody>
          </p:sp>
          <p:sp>
            <p:nvSpPr>
              <p:cNvPr id="71" name="Text Box 32">
                <a:extLst>
                  <a:ext uri="{FF2B5EF4-FFF2-40B4-BE49-F238E27FC236}">
                    <a16:creationId xmlns:a16="http://schemas.microsoft.com/office/drawing/2014/main" id="{0B2D3920-C047-92B0-51D6-242A0C8679EB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2397" y="2577"/>
                <a:ext cx="164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+4</a:t>
                </a:r>
              </a:p>
            </p:txBody>
          </p:sp>
          <p:sp>
            <p:nvSpPr>
              <p:cNvPr id="72" name="Text Box 33">
                <a:extLst>
                  <a:ext uri="{FF2B5EF4-FFF2-40B4-BE49-F238E27FC236}">
                    <a16:creationId xmlns:a16="http://schemas.microsoft.com/office/drawing/2014/main" id="{A93B2DF7-0D56-58FA-039F-284D80141FAE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2366" y="2165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+ 5</a:t>
                </a:r>
              </a:p>
            </p:txBody>
          </p:sp>
          <p:sp>
            <p:nvSpPr>
              <p:cNvPr id="73" name="Text Box 34">
                <a:extLst>
                  <a:ext uri="{FF2B5EF4-FFF2-40B4-BE49-F238E27FC236}">
                    <a16:creationId xmlns:a16="http://schemas.microsoft.com/office/drawing/2014/main" id="{212F4A84-5821-02AF-CE1E-F34ECFB23811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2480" y="1858"/>
                <a:ext cx="205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+ 6</a:t>
                </a:r>
              </a:p>
            </p:txBody>
          </p:sp>
          <p:sp>
            <p:nvSpPr>
              <p:cNvPr id="74" name="Text Box 35">
                <a:extLst>
                  <a:ext uri="{FF2B5EF4-FFF2-40B4-BE49-F238E27FC236}">
                    <a16:creationId xmlns:a16="http://schemas.microsoft.com/office/drawing/2014/main" id="{25A7A03C-98BA-4F75-2C1B-CA087BC78585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2693" y="1602"/>
                <a:ext cx="164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+7</a:t>
                </a:r>
              </a:p>
            </p:txBody>
          </p:sp>
          <p:sp>
            <p:nvSpPr>
              <p:cNvPr id="75" name="Text Box 36">
                <a:extLst>
                  <a:ext uri="{FF2B5EF4-FFF2-40B4-BE49-F238E27FC236}">
                    <a16:creationId xmlns:a16="http://schemas.microsoft.com/office/drawing/2014/main" id="{C257B786-2FCF-C9EC-89F3-C6F093D39226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2680" y="1394"/>
                <a:ext cx="690" cy="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hangingPunct="1">
                  <a:lnSpc>
                    <a:spcPts val="1900"/>
                  </a:lnSpc>
                  <a:tabLst>
                    <a:tab pos="0" algn="l"/>
                  </a:tabLst>
                </a:pPr>
                <a:r>
                  <a:rPr lang="en-US" sz="2400" dirty="0">
                    <a:latin typeface="Tahoma" pitchFamily="34" charset="0"/>
                  </a:rPr>
                  <a:t>Special case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8A7B558-3F7D-9E7B-C8F3-5C0E5A611C52}"/>
                </a:ext>
              </a:extLst>
            </p:cNvPr>
            <p:cNvSpPr txBox="1"/>
            <p:nvPr/>
          </p:nvSpPr>
          <p:spPr>
            <a:xfrm>
              <a:off x="6185060" y="4261054"/>
              <a:ext cx="1463040" cy="607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Calibri" pitchFamily="34" charset="0"/>
                </a:rPr>
                <a:t>Two’s</a:t>
              </a:r>
              <a:br>
                <a:rPr lang="en-US" sz="2400" b="1" dirty="0">
                  <a:latin typeface="Calibri" pitchFamily="34" charset="0"/>
                </a:rPr>
              </a:br>
              <a:r>
                <a:rPr lang="en-US" sz="2400" b="1" dirty="0">
                  <a:latin typeface="Calibri" pitchFamily="34" charset="0"/>
                </a:rPr>
                <a:t>Complement</a:t>
              </a:r>
            </a:p>
          </p:txBody>
        </p:sp>
      </p:grpSp>
      <p:sp>
        <p:nvSpPr>
          <p:cNvPr id="9" name="Text Box 36">
            <a:extLst>
              <a:ext uri="{FF2B5EF4-FFF2-40B4-BE49-F238E27FC236}">
                <a16:creationId xmlns:a16="http://schemas.microsoft.com/office/drawing/2014/main" id="{249A8DEB-EB25-CD57-D696-0BD5CB6B051E}"/>
              </a:ext>
            </a:extLst>
          </p:cNvPr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247576" y="1589285"/>
            <a:ext cx="1649487" cy="24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hangingPunct="1">
              <a:lnSpc>
                <a:spcPts val="1900"/>
              </a:lnSpc>
              <a:tabLst>
                <a:tab pos="0" algn="l"/>
              </a:tabLst>
            </a:pPr>
            <a:r>
              <a:rPr lang="en-US" sz="2400" dirty="0">
                <a:latin typeface="Tahoma" pitchFamily="34" charset="0"/>
              </a:rPr>
              <a:t>Special case</a:t>
            </a:r>
          </a:p>
        </p:txBody>
      </p:sp>
    </p:spTree>
    <p:extLst>
      <p:ext uri="{BB962C8B-B14F-4D97-AF65-F5344CB8AC3E}">
        <p14:creationId xmlns:p14="http://schemas.microsoft.com/office/powerpoint/2010/main" val="462764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10246</TotalTime>
  <Words>1826</Words>
  <Application>Microsoft Macintosh PowerPoint</Application>
  <PresentationFormat>On-screen Show (4:3)</PresentationFormat>
  <Paragraphs>543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2" baseType="lpstr">
      <vt:lpstr>ＭＳ Ｐゴシック</vt:lpstr>
      <vt:lpstr>Arial</vt:lpstr>
      <vt:lpstr>Arial Narrow</vt:lpstr>
      <vt:lpstr>Calibri</vt:lpstr>
      <vt:lpstr>Cambria Math</vt:lpstr>
      <vt:lpstr>Courier New</vt:lpstr>
      <vt:lpstr>Helvetica Neue Regular</vt:lpstr>
      <vt:lpstr>Roboto Regular</vt:lpstr>
      <vt:lpstr>Tahoma</vt:lpstr>
      <vt:lpstr>Times</vt:lpstr>
      <vt:lpstr>Times New Roman</vt:lpstr>
      <vt:lpstr>Wingdings</vt:lpstr>
      <vt:lpstr>UWTheme-351-Au18</vt:lpstr>
      <vt:lpstr>Floating Point I </vt:lpstr>
      <vt:lpstr>Number Representation Revisited</vt:lpstr>
      <vt:lpstr>Representation of Fractions</vt:lpstr>
      <vt:lpstr>Representation of Fractions</vt:lpstr>
      <vt:lpstr>Scientific Notation (Binary)</vt:lpstr>
      <vt:lpstr>Floating Point Encoding</vt:lpstr>
      <vt:lpstr>The Exponent Field</vt:lpstr>
      <vt:lpstr>Two’s complement</vt:lpstr>
      <vt:lpstr>Two’s complement Exponent with bias (+7)</vt:lpstr>
      <vt:lpstr>The Mantissa (Fraction) Field</vt:lpstr>
      <vt:lpstr>Peer Instruction Question</vt:lpstr>
      <vt:lpstr>Tiny Floating Point Representation</vt:lpstr>
      <vt:lpstr>Floating Point Numbers Summary</vt:lpstr>
      <vt:lpstr>Peer Instruction Question</vt:lpstr>
      <vt:lpstr>Peer Instruction Question</vt:lpstr>
      <vt:lpstr>Peer Instruction Question</vt:lpstr>
      <vt:lpstr>Floating Point Rounding</vt:lpstr>
      <vt:lpstr>Precision and Accuracy</vt:lpstr>
      <vt:lpstr>Need Greater Precision?</vt:lpstr>
      <vt:lpstr>Floating Point Numbers Summary</vt:lpstr>
      <vt:lpstr>Representing Zero</vt:lpstr>
      <vt:lpstr>Floating Point Numbers Summary</vt:lpstr>
      <vt:lpstr>Representing ± ∞</vt:lpstr>
      <vt:lpstr>Floating Point Numbers Summary</vt:lpstr>
      <vt:lpstr>Representing NaN</vt:lpstr>
      <vt:lpstr>Floating Point Numbers Summary</vt:lpstr>
      <vt:lpstr>Representing Very Small Numbers</vt:lpstr>
      <vt:lpstr>Denorm Numbers</vt:lpstr>
      <vt:lpstr>Floating Point Numbers Summary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Point I CSE 351 Autumn 2016</dc:title>
  <dc:creator>Justin Hsia</dc:creator>
  <cp:lastModifiedBy>Arrvindh Shriraman</cp:lastModifiedBy>
  <cp:revision>155</cp:revision>
  <cp:lastPrinted>2018-10-08T23:35:03Z</cp:lastPrinted>
  <dcterms:created xsi:type="dcterms:W3CDTF">2016-10-05T06:32:41Z</dcterms:created>
  <dcterms:modified xsi:type="dcterms:W3CDTF">2025-02-11T00:07:51Z</dcterms:modified>
</cp:coreProperties>
</file>