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3"/>
  </p:notesMasterIdLst>
  <p:handoutMasterIdLst>
    <p:handoutMasterId r:id="rId54"/>
  </p:handoutMasterIdLst>
  <p:sldIdLst>
    <p:sldId id="1006" r:id="rId2"/>
    <p:sldId id="353" r:id="rId3"/>
    <p:sldId id="710" r:id="rId4"/>
    <p:sldId id="261" r:id="rId5"/>
    <p:sldId id="740" r:id="rId6"/>
    <p:sldId id="790" r:id="rId7"/>
    <p:sldId id="791" r:id="rId8"/>
    <p:sldId id="741" r:id="rId9"/>
    <p:sldId id="792" r:id="rId10"/>
    <p:sldId id="782" r:id="rId11"/>
    <p:sldId id="742" r:id="rId12"/>
    <p:sldId id="256" r:id="rId13"/>
    <p:sldId id="257" r:id="rId14"/>
    <p:sldId id="258" r:id="rId15"/>
    <p:sldId id="744" r:id="rId16"/>
    <p:sldId id="780" r:id="rId17"/>
    <p:sldId id="781" r:id="rId18"/>
    <p:sldId id="749" r:id="rId19"/>
    <p:sldId id="269" r:id="rId20"/>
    <p:sldId id="745" r:id="rId21"/>
    <p:sldId id="746" r:id="rId22"/>
    <p:sldId id="748" r:id="rId23"/>
    <p:sldId id="784" r:id="rId24"/>
    <p:sldId id="1007" r:id="rId25"/>
    <p:sldId id="788" r:id="rId26"/>
    <p:sldId id="787" r:id="rId27"/>
    <p:sldId id="1010" r:id="rId28"/>
    <p:sldId id="1008" r:id="rId29"/>
    <p:sldId id="1009" r:id="rId30"/>
    <p:sldId id="1012" r:id="rId31"/>
    <p:sldId id="273" r:id="rId32"/>
    <p:sldId id="274" r:id="rId33"/>
    <p:sldId id="275" r:id="rId34"/>
    <p:sldId id="276" r:id="rId35"/>
    <p:sldId id="277" r:id="rId36"/>
    <p:sldId id="779" r:id="rId37"/>
    <p:sldId id="752" r:id="rId38"/>
    <p:sldId id="753" r:id="rId39"/>
    <p:sldId id="754" r:id="rId40"/>
    <p:sldId id="761" r:id="rId41"/>
    <p:sldId id="756" r:id="rId42"/>
    <p:sldId id="758" r:id="rId43"/>
    <p:sldId id="759" r:id="rId44"/>
    <p:sldId id="760" r:id="rId45"/>
    <p:sldId id="739" r:id="rId46"/>
    <p:sldId id="762" r:id="rId47"/>
    <p:sldId id="767" r:id="rId48"/>
    <p:sldId id="763" r:id="rId49"/>
    <p:sldId id="768" r:id="rId50"/>
    <p:sldId id="769" r:id="rId51"/>
    <p:sldId id="789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453F1-1585-4A3E-AC93-9901A09C5490}" v="33" dt="2023-11-09T06:09:44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0" autoAdjust="0"/>
    <p:restoredTop sz="87758" autoAdjust="0"/>
  </p:normalViewPr>
  <p:slideViewPr>
    <p:cSldViewPr snapToGrid="0">
      <p:cViewPr varScale="1">
        <p:scale>
          <a:sx n="102" d="100"/>
          <a:sy n="102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Alameldeen" userId="60ed0375f93d0d69" providerId="LiveId" clId="{383A0490-4E67-40C1-8CF1-69B04F098BF7}"/>
    <pc:docChg chg="modSld">
      <pc:chgData name="Alaa Alameldeen" userId="60ed0375f93d0d69" providerId="LiveId" clId="{383A0490-4E67-40C1-8CF1-69B04F098BF7}" dt="2023-11-09T16:10:49.751" v="14" actId="1076"/>
      <pc:docMkLst>
        <pc:docMk/>
      </pc:docMkLst>
      <pc:sldChg chg="modSp mod">
        <pc:chgData name="Alaa Alameldeen" userId="60ed0375f93d0d69" providerId="LiveId" clId="{383A0490-4E67-40C1-8CF1-69B04F098BF7}" dt="2023-11-09T16:06:19.113" v="11" actId="20577"/>
        <pc:sldMkLst>
          <pc:docMk/>
          <pc:sldMk cId="2488775918" sldId="740"/>
        </pc:sldMkLst>
        <pc:spChg chg="mod">
          <ac:chgData name="Alaa Alameldeen" userId="60ed0375f93d0d69" providerId="LiveId" clId="{383A0490-4E67-40C1-8CF1-69B04F098BF7}" dt="2023-11-09T16:06:19.113" v="11" actId="20577"/>
          <ac:spMkLst>
            <pc:docMk/>
            <pc:sldMk cId="2488775918" sldId="740"/>
            <ac:spMk id="5" creationId="{215D0606-3083-784A-A585-5C3F0DD3A4B4}"/>
          </ac:spMkLst>
        </pc:spChg>
      </pc:sldChg>
      <pc:sldChg chg="modSp mod">
        <pc:chgData name="Alaa Alameldeen" userId="60ed0375f93d0d69" providerId="LiveId" clId="{383A0490-4E67-40C1-8CF1-69B04F098BF7}" dt="2023-11-09T16:06:36.026" v="13" actId="20577"/>
        <pc:sldMkLst>
          <pc:docMk/>
          <pc:sldMk cId="2164099386" sldId="741"/>
        </pc:sldMkLst>
        <pc:spChg chg="mod">
          <ac:chgData name="Alaa Alameldeen" userId="60ed0375f93d0d69" providerId="LiveId" clId="{383A0490-4E67-40C1-8CF1-69B04F098BF7}" dt="2023-11-09T16:06:36.026" v="13" actId="20577"/>
          <ac:spMkLst>
            <pc:docMk/>
            <pc:sldMk cId="2164099386" sldId="741"/>
            <ac:spMk id="2" creationId="{137E20E0-B212-2AFB-CE71-E8DA4F10CEA6}"/>
          </ac:spMkLst>
        </pc:spChg>
      </pc:sldChg>
      <pc:sldChg chg="modSp mod">
        <pc:chgData name="Alaa Alameldeen" userId="60ed0375f93d0d69" providerId="LiveId" clId="{383A0490-4E67-40C1-8CF1-69B04F098BF7}" dt="2023-11-09T16:10:49.751" v="14" actId="1076"/>
        <pc:sldMkLst>
          <pc:docMk/>
          <pc:sldMk cId="1502658190" sldId="780"/>
        </pc:sldMkLst>
        <pc:spChg chg="mod">
          <ac:chgData name="Alaa Alameldeen" userId="60ed0375f93d0d69" providerId="LiveId" clId="{383A0490-4E67-40C1-8CF1-69B04F098BF7}" dt="2023-11-09T16:10:49.751" v="14" actId="1076"/>
          <ac:spMkLst>
            <pc:docMk/>
            <pc:sldMk cId="1502658190" sldId="780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A9E47-F979-A61D-BDEF-5EEC7A77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E364-8BD8-0508-2A71-4406C1440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547AF-BA73-C07C-F773-72CBF4E00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92B6-9866-08C2-8B33-596CBA248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1595-F71E-805B-0B36-9A9D841C6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C976B-7144-D8FB-8B65-FF6389015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49724-78EC-1A17-5E1B-03BBD224B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6C846-40F0-7EDB-67AD-3EAA43B56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73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25BAAA-359F-2E46-94F9-114BAA14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52F26-283D-A146-A83B-7ED4DA4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25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FEA2E3B-6CA0-364C-8EF4-12F1372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EC15AD8-8173-2547-BCAA-F0842EB1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9B3F4BD-9A81-434A-A1E5-01306FFB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F54A47D-8CD9-D143-BAB4-D9A40DF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16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7175" y="923925"/>
            <a:ext cx="4260850" cy="3195638"/>
          </a:xfrm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EF327C-06DE-2344-978A-E1AE3502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C1CB91-2DB6-AA44-A05F-6CD994D6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26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5B048B2-BDE6-0F4F-92C5-DA455BD9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8F399BC-B2FE-A94A-8917-D8DA5981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82EDBC2A-A25F-0341-B48A-78BAA5976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C400E1A-976C-3A47-B4B0-C202941CE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CE7F9A-ECD0-854E-8135-A5AF91B0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F0391D5-289C-694F-8238-43878D47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27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718E40E-065B-C641-B2A2-0B8304C5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9011D55-7674-8B42-AFA2-8811A677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8BBA355-88D0-C74A-9DFC-96826385F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40AFFC2-B0CB-7348-AEFB-8C280E118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C79550C-CC86-6A4D-89A7-43C4CBCA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C8CEC96-C43D-B848-92EB-6CE7BD7B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6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02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588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34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E13C10E-E984-A946-BF44-5888D672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100"/>
            <a:ext cx="3960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4C9458C-3CAE-8E47-8D17-833B9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608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3A65393-4CB7-6A4D-ADF7-38C402C82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 cap="flat"/>
        </p:spPr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8D9E74C-9600-8045-BE6C-E043401A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2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2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1" y="1193800"/>
            <a:ext cx="3765550" cy="4927600"/>
          </a:xfrm>
        </p:spPr>
        <p:txBody>
          <a:bodyPr/>
          <a:lstStyle>
            <a:lvl1pPr marL="182880" indent="-173038">
              <a:spcBef>
                <a:spcPts val="0"/>
              </a:spcBef>
              <a:tabLst/>
              <a:defRPr sz="2000"/>
            </a:lvl1pPr>
            <a:lvl2pPr marL="457200" indent="-228600">
              <a:tabLst/>
              <a:defRPr sz="1800"/>
            </a:lvl2pPr>
            <a:lvl3pPr marL="631825" indent="-174625">
              <a:tabLst/>
              <a:defRPr sz="1600"/>
            </a:lvl3pPr>
            <a:lvl4pPr marL="746125" indent="-114300">
              <a:tabLst/>
              <a:defRPr sz="1400"/>
            </a:lvl4pPr>
            <a:lvl5pPr marL="915988" indent="-169863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1" y="1193800"/>
            <a:ext cx="3765550" cy="4927600"/>
          </a:xfrm>
        </p:spPr>
        <p:txBody>
          <a:bodyPr/>
          <a:lstStyle>
            <a:lvl1pPr marL="173736" indent="-173038">
              <a:spcBef>
                <a:spcPts val="0"/>
              </a:spcBef>
              <a:tabLst/>
              <a:defRPr sz="2000"/>
            </a:lvl1pPr>
            <a:lvl2pPr marL="403225" indent="-230188">
              <a:tabLst/>
              <a:defRPr sz="1800"/>
            </a:lvl2pPr>
            <a:lvl3pPr marL="571500" indent="-168275">
              <a:tabLst/>
              <a:defRPr sz="1600"/>
            </a:lvl3pPr>
            <a:lvl4pPr marL="685800" indent="-114300">
              <a:tabLst/>
              <a:defRPr sz="1400"/>
            </a:lvl4pPr>
            <a:lvl5pPr marL="860425" indent="-174625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38150" y="82552"/>
            <a:ext cx="7080250" cy="652781"/>
          </a:xfrm>
          <a:prstGeom prst="rect">
            <a:avLst/>
          </a:prstGeom>
        </p:spPr>
        <p:txBody>
          <a:bodyPr/>
          <a:lstStyle>
            <a:lvl1pPr marR="2540">
              <a:lnSpc>
                <a:spcPts val="4000"/>
              </a:lnSpc>
              <a:spcBef>
                <a:spcPts val="850"/>
              </a:spcBef>
              <a:defRPr sz="3900" spc="-232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9901" y="1593850"/>
            <a:ext cx="7876541" cy="2180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latin typeface="+mj-lt"/>
                <a:ea typeface="+mj-ea"/>
                <a:cs typeface="+mj-cs"/>
                <a:sym typeface="Helvetica Neue"/>
              </a:defRPr>
            </a:lvl1pPr>
            <a:lvl2pPr>
              <a:defRPr sz="2500">
                <a:latin typeface="+mj-lt"/>
                <a:ea typeface="+mj-ea"/>
                <a:cs typeface="+mj-cs"/>
                <a:sym typeface="Helvetica Neue"/>
              </a:defRPr>
            </a:lvl2pPr>
            <a:lvl3pPr>
              <a:defRPr sz="2500">
                <a:latin typeface="+mj-lt"/>
                <a:ea typeface="+mj-ea"/>
                <a:cs typeface="+mj-cs"/>
                <a:sym typeface="Helvetica Neue"/>
              </a:defRPr>
            </a:lvl3pPr>
            <a:lvl4pPr>
              <a:defRPr sz="2500">
                <a:latin typeface="+mj-lt"/>
                <a:ea typeface="+mj-ea"/>
                <a:cs typeface="+mj-cs"/>
                <a:sym typeface="Helvetica Neue"/>
              </a:defRPr>
            </a:lvl4pPr>
            <a:lvl5pPr>
              <a:defRPr sz="25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3348" y="6377940"/>
            <a:ext cx="133452" cy="136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633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9976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1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6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2" y="-2231"/>
            <a:ext cx="736099" cy="2308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1625" y="-2231"/>
            <a:ext cx="1960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Parallelism and Vector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5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.tif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8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Parallelism and Vector 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9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Model: Vector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80"/>
            <a:ext cx="1016000" cy="1520826"/>
            <a:chOff x="1363" y="2556"/>
            <a:chExt cx="640" cy="958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6" y="5248110"/>
            <a:ext cx="211275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3" y="2080373"/>
            <a:ext cx="17104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3" y="3143999"/>
            <a:ext cx="1584325" cy="2060576"/>
            <a:chOff x="3131" y="2364"/>
            <a:chExt cx="998" cy="1298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10"/>
            <a:ext cx="252633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93" y="2079661"/>
            <a:ext cx="189314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7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</p:spTree>
    <p:extLst>
      <p:ext uri="{BB962C8B-B14F-4D97-AF65-F5344CB8AC3E}">
        <p14:creationId xmlns:p14="http://schemas.microsoft.com/office/powerpoint/2010/main" val="184649485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21C7325-8747-354C-B0AF-37B759E8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38138"/>
            <a:ext cx="7162800" cy="742950"/>
          </a:xfrm>
          <a:noFill/>
          <a:ln/>
        </p:spPr>
        <p:txBody>
          <a:bodyPr anchor="b"/>
          <a:lstStyle/>
          <a:p>
            <a:r>
              <a:rPr lang="en-US" altLang="en-US" dirty="0"/>
              <a:t>Parallel Model: Vector Processing</a:t>
            </a:r>
          </a:p>
        </p:txBody>
      </p:sp>
      <p:grpSp>
        <p:nvGrpSpPr>
          <p:cNvPr id="9232" name="Group 16">
            <a:extLst>
              <a:ext uri="{FF2B5EF4-FFF2-40B4-BE49-F238E27FC236}">
                <a16:creationId xmlns:a16="http://schemas.microsoft.com/office/drawing/2014/main" id="{4E1764E8-AE00-D246-850D-9A88D854E24D}"/>
              </a:ext>
            </a:extLst>
          </p:cNvPr>
          <p:cNvGrpSpPr>
            <a:grpSpLocks/>
          </p:cNvGrpSpPr>
          <p:nvPr/>
        </p:nvGrpSpPr>
        <p:grpSpPr bwMode="auto">
          <a:xfrm>
            <a:off x="1423552" y="3184480"/>
            <a:ext cx="1016000" cy="1520826"/>
            <a:chOff x="1363" y="2556"/>
            <a:chExt cx="640" cy="958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0EC808A-7D0B-E54C-8393-0360D059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973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>
              <a:extLst>
                <a:ext uri="{FF2B5EF4-FFF2-40B4-BE49-F238E27FC236}">
                  <a16:creationId xmlns:a16="http://schemas.microsoft.com/office/drawing/2014/main" id="{7DB4D162-FE75-7847-96F6-4C4657FE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894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F5EF75A4-7E73-344D-83C1-E122B2A0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CC2C526-2003-0F49-9B29-484249B0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89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394EC2C8-364B-8C41-88CD-4512163C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261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4C725029-AA47-B248-A6DC-ACA0ABAF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558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 dirty="0">
                  <a:solidFill>
                    <a:srgbClr val="009900"/>
                  </a:solidFill>
                </a:rPr>
                <a:t>r1</a:t>
              </a: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0479A1D7-48B6-1448-B433-8F04F5F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2556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r2</a:t>
              </a: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9CEF90-90BF-E442-8BEB-C85FEC60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225"/>
              <a:ext cx="2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51F1946B-8765-9445-A4D0-3AFCBD01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834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971EB0C7-82FB-F14B-BD4B-C44F17E2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9" y="2834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A922A552-1D2F-174C-9E6A-DDC4310C9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122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3" name="Rectangle 17">
            <a:extLst>
              <a:ext uri="{FF2B5EF4-FFF2-40B4-BE49-F238E27FC236}">
                <a16:creationId xmlns:a16="http://schemas.microsoft.com/office/drawing/2014/main" id="{A071F4F7-1F50-ED48-93D9-F70D8043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16" y="5248110"/>
            <a:ext cx="211275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add r3, r1, r2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C3FBCA71-1D29-EE49-ACA5-936D73DE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3" y="2080373"/>
            <a:ext cx="171040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SCALAR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</a:rPr>
              <a:t>(1 operation)</a:t>
            </a:r>
          </a:p>
        </p:txBody>
      </p:sp>
      <p:grpSp>
        <p:nvGrpSpPr>
          <p:cNvPr id="9305" name="Group 89">
            <a:extLst>
              <a:ext uri="{FF2B5EF4-FFF2-40B4-BE49-F238E27FC236}">
                <a16:creationId xmlns:a16="http://schemas.microsoft.com/office/drawing/2014/main" id="{BC0CD0BC-6218-404A-B322-2FEC47A60104}"/>
              </a:ext>
            </a:extLst>
          </p:cNvPr>
          <p:cNvGrpSpPr>
            <a:grpSpLocks/>
          </p:cNvGrpSpPr>
          <p:nvPr/>
        </p:nvGrpSpPr>
        <p:grpSpPr bwMode="auto">
          <a:xfrm>
            <a:off x="5165813" y="3143999"/>
            <a:ext cx="1584325" cy="2060576"/>
            <a:chOff x="3131" y="2364"/>
            <a:chExt cx="998" cy="1298"/>
          </a:xfrm>
        </p:grpSpPr>
        <p:grpSp>
          <p:nvGrpSpPr>
            <p:cNvPr id="9243" name="Group 27">
              <a:extLst>
                <a:ext uri="{FF2B5EF4-FFF2-40B4-BE49-F238E27FC236}">
                  <a16:creationId xmlns:a16="http://schemas.microsoft.com/office/drawing/2014/main" id="{0BEBAC71-F54E-0948-B5A4-2275C1EE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2364"/>
              <a:ext cx="616" cy="904"/>
              <a:chOff x="3383" y="2364"/>
              <a:chExt cx="616" cy="904"/>
            </a:xfrm>
          </p:grpSpPr>
          <p:sp>
            <p:nvSpPr>
              <p:cNvPr id="9236" name="Oval 20">
                <a:extLst>
                  <a:ext uri="{FF2B5EF4-FFF2-40B4-BE49-F238E27FC236}">
                    <a16:creationId xmlns:a16="http://schemas.microsoft.com/office/drawing/2014/main" id="{D438F533-F40D-3745-B3B2-4D36A3699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7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21">
                <a:extLst>
                  <a:ext uri="{FF2B5EF4-FFF2-40B4-BE49-F238E27FC236}">
                    <a16:creationId xmlns:a16="http://schemas.microsoft.com/office/drawing/2014/main" id="{24F8CAAD-35CD-8249-A5BF-1B1BCC8E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22">
                <a:extLst>
                  <a:ext uri="{FF2B5EF4-FFF2-40B4-BE49-F238E27FC236}">
                    <a16:creationId xmlns:a16="http://schemas.microsoft.com/office/drawing/2014/main" id="{F43B8BFE-C4B4-A645-91D3-23DBC1247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36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23">
                <a:extLst>
                  <a:ext uri="{FF2B5EF4-FFF2-40B4-BE49-F238E27FC236}">
                    <a16:creationId xmlns:a16="http://schemas.microsoft.com/office/drawing/2014/main" id="{7E660F88-A492-9A4C-902A-0194FB7BC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303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D584CED9-7DE2-D74B-9709-73BD2334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260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A8E3682B-AF73-514B-997F-AE608D3E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6" y="260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26">
                <a:extLst>
                  <a:ext uri="{FF2B5EF4-FFF2-40B4-BE49-F238E27FC236}">
                    <a16:creationId xmlns:a16="http://schemas.microsoft.com/office/drawing/2014/main" id="{6459E3EE-4991-F744-9A88-E75877FBD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289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0D14EA4B-9B01-FD45-AE96-3C5DC3DD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2389"/>
              <a:ext cx="616" cy="904"/>
              <a:chOff x="3358" y="2389"/>
              <a:chExt cx="616" cy="904"/>
            </a:xfrm>
          </p:grpSpPr>
          <p:sp>
            <p:nvSpPr>
              <p:cNvPr id="9244" name="Oval 28">
                <a:extLst>
                  <a:ext uri="{FF2B5EF4-FFF2-40B4-BE49-F238E27FC236}">
                    <a16:creationId xmlns:a16="http://schemas.microsoft.com/office/drawing/2014/main" id="{16E32014-F4D9-9A41-B88F-C2FBDB06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77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Rectangle 29">
                <a:extLst>
                  <a:ext uri="{FF2B5EF4-FFF2-40B4-BE49-F238E27FC236}">
                    <a16:creationId xmlns:a16="http://schemas.microsoft.com/office/drawing/2014/main" id="{7F94EEDC-80FA-2949-9275-D00E666B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>
                <a:extLst>
                  <a:ext uri="{FF2B5EF4-FFF2-40B4-BE49-F238E27FC236}">
                    <a16:creationId xmlns:a16="http://schemas.microsoft.com/office/drawing/2014/main" id="{6F715C77-E14A-E54F-AB89-C2EAF876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38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31">
                <a:extLst>
                  <a:ext uri="{FF2B5EF4-FFF2-40B4-BE49-F238E27FC236}">
                    <a16:creationId xmlns:a16="http://schemas.microsoft.com/office/drawing/2014/main" id="{109A2B0D-8D62-BC45-B720-17280ACD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6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>
                <a:extLst>
                  <a:ext uri="{FF2B5EF4-FFF2-40B4-BE49-F238E27FC236}">
                    <a16:creationId xmlns:a16="http://schemas.microsoft.com/office/drawing/2014/main" id="{04DE1E6C-9FAA-0947-882D-806A48DF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63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>
                <a:extLst>
                  <a:ext uri="{FF2B5EF4-FFF2-40B4-BE49-F238E27FC236}">
                    <a16:creationId xmlns:a16="http://schemas.microsoft.com/office/drawing/2014/main" id="{A7FB9AD8-C0BF-2D4D-B302-1AB1DCECE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1" y="263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>
                <a:extLst>
                  <a:ext uri="{FF2B5EF4-FFF2-40B4-BE49-F238E27FC236}">
                    <a16:creationId xmlns:a16="http://schemas.microsoft.com/office/drawing/2014/main" id="{ADB7C492-7FBC-4143-8546-AF1C614CA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92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9" name="Group 43">
              <a:extLst>
                <a:ext uri="{FF2B5EF4-FFF2-40B4-BE49-F238E27FC236}">
                  <a16:creationId xmlns:a16="http://schemas.microsoft.com/office/drawing/2014/main" id="{E4FD2BE2-2CBA-0A4C-88F7-2A39B08B3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2414"/>
              <a:ext cx="616" cy="904"/>
              <a:chOff x="3323" y="2414"/>
              <a:chExt cx="616" cy="904"/>
            </a:xfrm>
          </p:grpSpPr>
          <p:sp>
            <p:nvSpPr>
              <p:cNvPr id="9252" name="Oval 36">
                <a:extLst>
                  <a:ext uri="{FF2B5EF4-FFF2-40B4-BE49-F238E27FC236}">
                    <a16:creationId xmlns:a16="http://schemas.microsoft.com/office/drawing/2014/main" id="{26CD9BBA-53C3-454D-A7F9-8D778AFA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" y="279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>
                <a:extLst>
                  <a:ext uri="{FF2B5EF4-FFF2-40B4-BE49-F238E27FC236}">
                    <a16:creationId xmlns:a16="http://schemas.microsoft.com/office/drawing/2014/main" id="{B88792F1-B4C3-8B4A-9D00-6886C913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38">
                <a:extLst>
                  <a:ext uri="{FF2B5EF4-FFF2-40B4-BE49-F238E27FC236}">
                    <a16:creationId xmlns:a16="http://schemas.microsoft.com/office/drawing/2014/main" id="{7ADF7BFC-B59C-1F40-AECC-F93DA7708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1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9">
                <a:extLst>
                  <a:ext uri="{FF2B5EF4-FFF2-40B4-BE49-F238E27FC236}">
                    <a16:creationId xmlns:a16="http://schemas.microsoft.com/office/drawing/2014/main" id="{F2BF2170-571D-B04B-94E9-B5DAF971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308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>
                <a:extLst>
                  <a:ext uri="{FF2B5EF4-FFF2-40B4-BE49-F238E27FC236}">
                    <a16:creationId xmlns:a16="http://schemas.microsoft.com/office/drawing/2014/main" id="{C4DB8181-F681-B747-A80B-1F335B67C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5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>
                <a:extLst>
                  <a:ext uri="{FF2B5EF4-FFF2-40B4-BE49-F238E27FC236}">
                    <a16:creationId xmlns:a16="http://schemas.microsoft.com/office/drawing/2014/main" id="{6B343F88-004E-BD40-A3F3-C04A5459A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265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>
                <a:extLst>
                  <a:ext uri="{FF2B5EF4-FFF2-40B4-BE49-F238E27FC236}">
                    <a16:creationId xmlns:a16="http://schemas.microsoft.com/office/drawing/2014/main" id="{4F844E3F-26B0-BB40-B143-EF4F863C7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294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7" name="Group 51">
              <a:extLst>
                <a:ext uri="{FF2B5EF4-FFF2-40B4-BE49-F238E27FC236}">
                  <a16:creationId xmlns:a16="http://schemas.microsoft.com/office/drawing/2014/main" id="{B6D33EB9-DD4D-D243-8C5B-1ADC51A43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449"/>
              <a:ext cx="616" cy="904"/>
              <a:chOff x="3293" y="2449"/>
              <a:chExt cx="616" cy="904"/>
            </a:xfrm>
          </p:grpSpPr>
          <p:sp>
            <p:nvSpPr>
              <p:cNvPr id="9260" name="Oval 44">
                <a:extLst>
                  <a:ext uri="{FF2B5EF4-FFF2-40B4-BE49-F238E27FC236}">
                    <a16:creationId xmlns:a16="http://schemas.microsoft.com/office/drawing/2014/main" id="{2F9D1068-096B-C049-AE63-1928358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83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5">
                <a:extLst>
                  <a:ext uri="{FF2B5EF4-FFF2-40B4-BE49-F238E27FC236}">
                    <a16:creationId xmlns:a16="http://schemas.microsoft.com/office/drawing/2014/main" id="{AED5095E-5466-F143-8F75-B17D2D933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6">
                <a:extLst>
                  <a:ext uri="{FF2B5EF4-FFF2-40B4-BE49-F238E27FC236}">
                    <a16:creationId xmlns:a16="http://schemas.microsoft.com/office/drawing/2014/main" id="{A9B5315D-D6D1-4845-AF7C-F834E90E3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244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47">
                <a:extLst>
                  <a:ext uri="{FF2B5EF4-FFF2-40B4-BE49-F238E27FC236}">
                    <a16:creationId xmlns:a16="http://schemas.microsoft.com/office/drawing/2014/main" id="{6014CE7E-54FC-6C44-87CD-475CA10CB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312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>
                <a:extLst>
                  <a:ext uri="{FF2B5EF4-FFF2-40B4-BE49-F238E27FC236}">
                    <a16:creationId xmlns:a16="http://schemas.microsoft.com/office/drawing/2014/main" id="{5AE283C5-DEED-8546-9AB4-A382A36E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69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49">
                <a:extLst>
                  <a:ext uri="{FF2B5EF4-FFF2-40B4-BE49-F238E27FC236}">
                    <a16:creationId xmlns:a16="http://schemas.microsoft.com/office/drawing/2014/main" id="{BC490F4F-C388-7546-8A44-63AC5435E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269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Line 50">
                <a:extLst>
                  <a:ext uri="{FF2B5EF4-FFF2-40B4-BE49-F238E27FC236}">
                    <a16:creationId xmlns:a16="http://schemas.microsoft.com/office/drawing/2014/main" id="{2F42FB80-0290-B74A-B86A-3C7C3F78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98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5" name="Group 59">
              <a:extLst>
                <a:ext uri="{FF2B5EF4-FFF2-40B4-BE49-F238E27FC236}">
                  <a16:creationId xmlns:a16="http://schemas.microsoft.com/office/drawing/2014/main" id="{633DB410-6775-AF47-A056-F593335FA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479"/>
              <a:ext cx="616" cy="904"/>
              <a:chOff x="3268" y="2479"/>
              <a:chExt cx="616" cy="904"/>
            </a:xfrm>
          </p:grpSpPr>
          <p:sp>
            <p:nvSpPr>
              <p:cNvPr id="9268" name="Oval 52">
                <a:extLst>
                  <a:ext uri="{FF2B5EF4-FFF2-40B4-BE49-F238E27FC236}">
                    <a16:creationId xmlns:a16="http://schemas.microsoft.com/office/drawing/2014/main" id="{CA0C51AB-6C32-DB41-ADFD-B80112EC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286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53">
                <a:extLst>
                  <a:ext uri="{FF2B5EF4-FFF2-40B4-BE49-F238E27FC236}">
                    <a16:creationId xmlns:a16="http://schemas.microsoft.com/office/drawing/2014/main" id="{F29FDA54-F84A-8B4C-8940-B62B9E38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54">
                <a:extLst>
                  <a:ext uri="{FF2B5EF4-FFF2-40B4-BE49-F238E27FC236}">
                    <a16:creationId xmlns:a16="http://schemas.microsoft.com/office/drawing/2014/main" id="{4CC00D8E-E5F5-BD48-B659-B181F788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247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55">
                <a:extLst>
                  <a:ext uri="{FF2B5EF4-FFF2-40B4-BE49-F238E27FC236}">
                    <a16:creationId xmlns:a16="http://schemas.microsoft.com/office/drawing/2014/main" id="{3C462CD1-D43B-F542-8B1F-2425BF8EA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15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>
                <a:extLst>
                  <a:ext uri="{FF2B5EF4-FFF2-40B4-BE49-F238E27FC236}">
                    <a16:creationId xmlns:a16="http://schemas.microsoft.com/office/drawing/2014/main" id="{8DEA39B9-F16A-A54B-B0E3-7DE04543A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" y="272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57">
                <a:extLst>
                  <a:ext uri="{FF2B5EF4-FFF2-40B4-BE49-F238E27FC236}">
                    <a16:creationId xmlns:a16="http://schemas.microsoft.com/office/drawing/2014/main" id="{EA37F846-8C5C-B049-A05D-99F9BE9C7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1" y="272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58">
                <a:extLst>
                  <a:ext uri="{FF2B5EF4-FFF2-40B4-BE49-F238E27FC236}">
                    <a16:creationId xmlns:a16="http://schemas.microsoft.com/office/drawing/2014/main" id="{66C9DD95-D7AD-814B-B967-DECC0C47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1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83" name="Group 67">
              <a:extLst>
                <a:ext uri="{FF2B5EF4-FFF2-40B4-BE49-F238E27FC236}">
                  <a16:creationId xmlns:a16="http://schemas.microsoft.com/office/drawing/2014/main" id="{0D1334AA-41F7-414A-9FCE-5714F1EC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" y="2509"/>
              <a:ext cx="616" cy="904"/>
              <a:chOff x="3233" y="2509"/>
              <a:chExt cx="616" cy="904"/>
            </a:xfrm>
          </p:grpSpPr>
          <p:sp>
            <p:nvSpPr>
              <p:cNvPr id="9276" name="Oval 60">
                <a:extLst>
                  <a:ext uri="{FF2B5EF4-FFF2-40B4-BE49-F238E27FC236}">
                    <a16:creationId xmlns:a16="http://schemas.microsoft.com/office/drawing/2014/main" id="{3921B8AD-A92D-344C-9080-9F760EFF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289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61">
                <a:extLst>
                  <a:ext uri="{FF2B5EF4-FFF2-40B4-BE49-F238E27FC236}">
                    <a16:creationId xmlns:a16="http://schemas.microsoft.com/office/drawing/2014/main" id="{BD27E192-DFB4-F64E-89CE-8FD4E6A1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62">
                <a:extLst>
                  <a:ext uri="{FF2B5EF4-FFF2-40B4-BE49-F238E27FC236}">
                    <a16:creationId xmlns:a16="http://schemas.microsoft.com/office/drawing/2014/main" id="{8BE75A6D-6F01-CC41-92F4-BFC46991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2509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>
                <a:extLst>
                  <a:ext uri="{FF2B5EF4-FFF2-40B4-BE49-F238E27FC236}">
                    <a16:creationId xmlns:a16="http://schemas.microsoft.com/office/drawing/2014/main" id="{6B28B846-96DD-9844-B477-7FD3397C0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3181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>
                <a:extLst>
                  <a:ext uri="{FF2B5EF4-FFF2-40B4-BE49-F238E27FC236}">
                    <a16:creationId xmlns:a16="http://schemas.microsoft.com/office/drawing/2014/main" id="{9AFCD913-3740-104D-8775-CE9BFED0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4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>
                <a:extLst>
                  <a:ext uri="{FF2B5EF4-FFF2-40B4-BE49-F238E27FC236}">
                    <a16:creationId xmlns:a16="http://schemas.microsoft.com/office/drawing/2014/main" id="{335A7F90-A9E4-134D-8346-D5D568C86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6" y="2754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D49A6EE7-CB34-1F47-B4C5-C4410A737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3042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75">
              <a:extLst>
                <a:ext uri="{FF2B5EF4-FFF2-40B4-BE49-F238E27FC236}">
                  <a16:creationId xmlns:a16="http://schemas.microsoft.com/office/drawing/2014/main" id="{28236270-7E8B-A14D-BC62-CD3D6EFA7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544"/>
              <a:ext cx="616" cy="904"/>
              <a:chOff x="3198" y="2544"/>
              <a:chExt cx="616" cy="904"/>
            </a:xfrm>
          </p:grpSpPr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93E8B2D-CB5C-AC40-9E56-B9791A9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292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69">
                <a:extLst>
                  <a:ext uri="{FF2B5EF4-FFF2-40B4-BE49-F238E27FC236}">
                    <a16:creationId xmlns:a16="http://schemas.microsoft.com/office/drawing/2014/main" id="{02EF6CC2-43B1-6345-811D-2EEBA5768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Rectangle 70">
                <a:extLst>
                  <a:ext uri="{FF2B5EF4-FFF2-40B4-BE49-F238E27FC236}">
                    <a16:creationId xmlns:a16="http://schemas.microsoft.com/office/drawing/2014/main" id="{17D9D370-5C15-8A45-8021-00B4AD48A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2544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Rectangle 71">
                <a:extLst>
                  <a:ext uri="{FF2B5EF4-FFF2-40B4-BE49-F238E27FC236}">
                    <a16:creationId xmlns:a16="http://schemas.microsoft.com/office/drawing/2014/main" id="{49DAFEBE-38AC-4847-B1CC-C6172C48C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216"/>
                <a:ext cx="232" cy="23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4D6732B0-07B4-6C4E-B7F2-663FFCD7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789"/>
                <a:ext cx="93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55CE10D6-4921-794B-8BDD-BAFAA6C51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1" y="2789"/>
                <a:ext cx="10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B48657AA-C5DB-D941-A6BB-16CBF9B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6" y="3077"/>
                <a:ext cx="0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2" name="Oval 76">
              <a:extLst>
                <a:ext uri="{FF2B5EF4-FFF2-40B4-BE49-F238E27FC236}">
                  <a16:creationId xmlns:a16="http://schemas.microsoft.com/office/drawing/2014/main" id="{9814229E-9C1F-CC4D-92CD-25049E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968"/>
              <a:ext cx="136" cy="1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77">
              <a:extLst>
                <a:ext uri="{FF2B5EF4-FFF2-40B4-BE49-F238E27FC236}">
                  <a16:creationId xmlns:a16="http://schemas.microsoft.com/office/drawing/2014/main" id="{2D389D20-8C8C-5A4C-8ADA-96D2951A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78">
              <a:extLst>
                <a:ext uri="{FF2B5EF4-FFF2-40B4-BE49-F238E27FC236}">
                  <a16:creationId xmlns:a16="http://schemas.microsoft.com/office/drawing/2014/main" id="{303FE228-8FD1-2E45-A68D-63B9153A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4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>
              <a:extLst>
                <a:ext uri="{FF2B5EF4-FFF2-40B4-BE49-F238E27FC236}">
                  <a16:creationId xmlns:a16="http://schemas.microsoft.com/office/drawing/2014/main" id="{476CC10A-7D4A-154E-8D9F-CB0B6EA8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3256"/>
              <a:ext cx="232" cy="2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>
              <a:extLst>
                <a:ext uri="{FF2B5EF4-FFF2-40B4-BE49-F238E27FC236}">
                  <a16:creationId xmlns:a16="http://schemas.microsoft.com/office/drawing/2014/main" id="{129517F9-E646-1F40-BD65-DB3F74FD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553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9297" name="Rectangle 81">
              <a:extLst>
                <a:ext uri="{FF2B5EF4-FFF2-40B4-BE49-F238E27FC236}">
                  <a16:creationId xmlns:a16="http://schemas.microsoft.com/office/drawing/2014/main" id="{0A1D864C-6987-E747-A0A6-F329FB98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551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v2</a:t>
              </a:r>
            </a:p>
          </p:txBody>
        </p:sp>
        <p:sp>
          <p:nvSpPr>
            <p:cNvPr id="9298" name="Rectangle 82">
              <a:extLst>
                <a:ext uri="{FF2B5EF4-FFF2-40B4-BE49-F238E27FC236}">
                  <a16:creationId xmlns:a16="http://schemas.microsoft.com/office/drawing/2014/main" id="{EE226584-E84D-5D4B-9D5D-739684F2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225"/>
              <a:ext cx="2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</a:rPr>
                <a:t>v3</a:t>
              </a:r>
            </a:p>
          </p:txBody>
        </p:sp>
        <p:sp>
          <p:nvSpPr>
            <p:cNvPr id="9299" name="Line 83">
              <a:extLst>
                <a:ext uri="{FF2B5EF4-FFF2-40B4-BE49-F238E27FC236}">
                  <a16:creationId xmlns:a16="http://schemas.microsoft.com/office/drawing/2014/main" id="{269C6202-57C8-D54C-9161-0ADC9A922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829"/>
              <a:ext cx="93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>
              <a:extLst>
                <a:ext uri="{FF2B5EF4-FFF2-40B4-BE49-F238E27FC236}">
                  <a16:creationId xmlns:a16="http://schemas.microsoft.com/office/drawing/2014/main" id="{7EE11282-DDAD-A14B-A40C-77B4E2351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829"/>
              <a:ext cx="105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Line 85">
              <a:extLst>
                <a:ext uri="{FF2B5EF4-FFF2-40B4-BE49-F238E27FC236}">
                  <a16:creationId xmlns:a16="http://schemas.microsoft.com/office/drawing/2014/main" id="{976ED38F-106F-4A4A-9B88-55EED16A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3117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>
              <a:extLst>
                <a:ext uri="{FF2B5EF4-FFF2-40B4-BE49-F238E27FC236}">
                  <a16:creationId xmlns:a16="http://schemas.microsoft.com/office/drawing/2014/main" id="{908960D7-63A6-9A46-A0AA-319A1297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88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/>
                <a:t>+</a:t>
              </a:r>
            </a:p>
          </p:txBody>
        </p:sp>
        <p:sp>
          <p:nvSpPr>
            <p:cNvPr id="9303" name="Line 87">
              <a:extLst>
                <a:ext uri="{FF2B5EF4-FFF2-40B4-BE49-F238E27FC236}">
                  <a16:creationId xmlns:a16="http://schemas.microsoft.com/office/drawing/2014/main" id="{81D3CD37-7E48-4148-AE39-0670CC9D0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4" y="3316"/>
              <a:ext cx="237" cy="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88">
              <a:extLst>
                <a:ext uri="{FF2B5EF4-FFF2-40B4-BE49-F238E27FC236}">
                  <a16:creationId xmlns:a16="http://schemas.microsoft.com/office/drawing/2014/main" id="{37100C18-B257-CD4C-8F2F-63434F11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3373"/>
              <a:ext cx="40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200" b="1">
                  <a:solidFill>
                    <a:srgbClr val="FF0000"/>
                  </a:solidFill>
                </a:rPr>
                <a:t>vector</a:t>
              </a:r>
            </a:p>
            <a:p>
              <a:r>
                <a:rPr lang="en-US" altLang="en-US" sz="1200" b="1">
                  <a:solidFill>
                    <a:srgbClr val="FF0000"/>
                  </a:solidFill>
                </a:rPr>
                <a:t>length</a:t>
              </a:r>
            </a:p>
          </p:txBody>
        </p:sp>
      </p:grpSp>
      <p:sp>
        <p:nvSpPr>
          <p:cNvPr id="9306" name="Rectangle 90">
            <a:extLst>
              <a:ext uri="{FF2B5EF4-FFF2-40B4-BE49-F238E27FC236}">
                <a16:creationId xmlns:a16="http://schemas.microsoft.com/office/drawing/2014/main" id="{E83005FE-A46C-6D48-8C20-2E5B1D39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736" y="5248110"/>
            <a:ext cx="252633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add.vv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v3, v1, v2</a:t>
            </a:r>
          </a:p>
        </p:txBody>
      </p:sp>
      <p:sp>
        <p:nvSpPr>
          <p:cNvPr id="9307" name="Rectangle 91">
            <a:extLst>
              <a:ext uri="{FF2B5EF4-FFF2-40B4-BE49-F238E27FC236}">
                <a16:creationId xmlns:a16="http://schemas.microsoft.com/office/drawing/2014/main" id="{B56361AE-81C4-F848-B1EF-488EC5D7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893" y="2079661"/>
            <a:ext cx="189314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VECTOR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(N operations)</a:t>
            </a:r>
          </a:p>
        </p:txBody>
      </p:sp>
      <p:sp>
        <p:nvSpPr>
          <p:cNvPr id="9309" name="Rectangle 93">
            <a:extLst>
              <a:ext uri="{FF2B5EF4-FFF2-40B4-BE49-F238E27FC236}">
                <a16:creationId xmlns:a16="http://schemas.microsoft.com/office/drawing/2014/main" id="{B96280C2-6EEC-8C4D-ACA2-30767BDFA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086017"/>
            <a:ext cx="8578850" cy="757237"/>
          </a:xfrm>
          <a:noFill/>
          <a:ln/>
        </p:spPr>
        <p:txBody>
          <a:bodyPr/>
          <a:lstStyle/>
          <a:p>
            <a:r>
              <a:rPr lang="en-US" altLang="en-US" dirty="0"/>
              <a:t>Vector processors have high-level operations that work on linear arrays of numbers: "vectors"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23C68B2-B37A-CE4D-B853-9D4D7E073812}"/>
              </a:ext>
            </a:extLst>
          </p:cNvPr>
          <p:cNvSpPr/>
          <p:nvPr/>
        </p:nvSpPr>
        <p:spPr>
          <a:xfrm>
            <a:off x="675731" y="5781508"/>
            <a:ext cx="2737725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out[0] = x[0]+y[0]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out[1] = x[1]+y[1]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….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3FE73A-39BB-DA47-993F-5D0123D15C2B}"/>
              </a:ext>
            </a:extLst>
          </p:cNvPr>
          <p:cNvSpPr/>
          <p:nvPr/>
        </p:nvSpPr>
        <p:spPr>
          <a:xfrm>
            <a:off x="3666099" y="5782372"/>
            <a:ext cx="5387027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out[0:VLEN-1] = x[0:VLEN-1] + Y[0:VLEN-1]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1A7B74-3381-544E-BEBB-1736C11CA218}"/>
              </a:ext>
            </a:extLst>
          </p:cNvPr>
          <p:cNvSpPr/>
          <p:nvPr/>
        </p:nvSpPr>
        <p:spPr>
          <a:xfrm>
            <a:off x="3662185" y="6196337"/>
            <a:ext cx="5387027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out[VLEN:2*VLEN-1] = x[VLEN:2*VLEN-1] </a:t>
            </a:r>
          </a:p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                   + y[VLEN:2*VLEN-1]     … 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3"/>
          <p:cNvSpPr/>
          <p:nvPr/>
        </p:nvSpPr>
        <p:spPr>
          <a:xfrm flipV="1">
            <a:off x="704850" y="4178158"/>
            <a:ext cx="7733500" cy="143"/>
          </a:xfrm>
          <a:prstGeom prst="line">
            <a:avLst/>
          </a:prstGeom>
          <a:ln w="19050">
            <a:solidFill>
              <a:srgbClr val="929292"/>
            </a:solidFill>
            <a:prstDash val="dash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469902" y="1791439"/>
            <a:ext cx="7876541" cy="218059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indent="0" algn="ctr" defTabSz="438912">
              <a:lnSpc>
                <a:spcPts val="7750"/>
              </a:lnSpc>
              <a:buNone/>
              <a:defRPr sz="13439"/>
            </a:pPr>
            <a:r>
              <a:rPr dirty="0"/>
              <a:t>Why Parallelism?</a:t>
            </a:r>
          </a:p>
          <a:p>
            <a:pPr indent="0" defTabSz="438912">
              <a:buNone/>
              <a:defRPr sz="13439"/>
            </a:pPr>
            <a:r>
              <a:rPr dirty="0"/>
              <a:t>      Why Efficiency?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4"/>
          <p:cNvSpPr txBox="1"/>
          <p:nvPr/>
        </p:nvSpPr>
        <p:spPr>
          <a:xfrm>
            <a:off x="449581" y="864870"/>
            <a:ext cx="8500455" cy="93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>
              <a:lnSpc>
                <a:spcPct val="100800"/>
              </a:lnSpc>
              <a:spcBef>
                <a:spcPts val="0"/>
              </a:spcBef>
              <a:defRPr sz="6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100" dirty="0"/>
              <a:t>A parallel computer is a collection of processing elements  that cooperate to solve problems quickly</a:t>
            </a:r>
          </a:p>
        </p:txBody>
      </p:sp>
      <p:sp>
        <p:nvSpPr>
          <p:cNvPr id="139" name="object 5"/>
          <p:cNvSpPr txBox="1"/>
          <p:nvPr/>
        </p:nvSpPr>
        <p:spPr>
          <a:xfrm>
            <a:off x="411482" y="3595372"/>
            <a:ext cx="3747564" cy="132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R="5080" indent="762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 dirty="0"/>
              <a:t>We care about performance  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sz="2800" dirty="0"/>
              <a:t> </a:t>
            </a:r>
            <a:r>
              <a:rPr lang="en-CA" sz="2800" dirty="0"/>
              <a:t>and </a:t>
            </a:r>
            <a:r>
              <a:rPr sz="2800" dirty="0"/>
              <a:t>efficiency</a:t>
            </a:r>
          </a:p>
        </p:txBody>
      </p:sp>
      <p:sp>
        <p:nvSpPr>
          <p:cNvPr id="140" name="object 6"/>
          <p:cNvSpPr txBox="1"/>
          <p:nvPr/>
        </p:nvSpPr>
        <p:spPr>
          <a:xfrm>
            <a:off x="4572002" y="3925611"/>
            <a:ext cx="4151733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1041400" marR="5080" indent="-1028700">
              <a:lnSpc>
                <a:spcPts val="6700"/>
              </a:lnSpc>
              <a:spcBef>
                <a:spcPts val="3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sz="2800" dirty="0"/>
              <a:t>We’re going to use multiple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 processing elements</a:t>
            </a:r>
            <a:r>
              <a:rPr sz="2800" dirty="0"/>
              <a:t> to get it</a:t>
            </a:r>
          </a:p>
        </p:txBody>
      </p:sp>
      <p:sp>
        <p:nvSpPr>
          <p:cNvPr id="141" name="object 7"/>
          <p:cNvSpPr/>
          <p:nvPr/>
        </p:nvSpPr>
        <p:spPr>
          <a:xfrm>
            <a:off x="5168939" y="1356585"/>
            <a:ext cx="1886818" cy="46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2" y="0"/>
                </a:moveTo>
                <a:lnTo>
                  <a:pt x="19738" y="0"/>
                </a:lnTo>
                <a:lnTo>
                  <a:pt x="20165" y="116"/>
                </a:lnTo>
                <a:lnTo>
                  <a:pt x="20557" y="445"/>
                </a:lnTo>
                <a:lnTo>
                  <a:pt x="20903" y="962"/>
                </a:lnTo>
                <a:lnTo>
                  <a:pt x="21191" y="1640"/>
                </a:lnTo>
                <a:lnTo>
                  <a:pt x="21411" y="2453"/>
                </a:lnTo>
                <a:lnTo>
                  <a:pt x="21551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51" y="18226"/>
                </a:lnTo>
                <a:lnTo>
                  <a:pt x="21411" y="19147"/>
                </a:lnTo>
                <a:lnTo>
                  <a:pt x="21191" y="19960"/>
                </a:lnTo>
                <a:lnTo>
                  <a:pt x="20903" y="20638"/>
                </a:lnTo>
                <a:lnTo>
                  <a:pt x="20557" y="21155"/>
                </a:lnTo>
                <a:lnTo>
                  <a:pt x="20165" y="21484"/>
                </a:lnTo>
                <a:lnTo>
                  <a:pt x="19738" y="21600"/>
                </a:lnTo>
                <a:lnTo>
                  <a:pt x="1862" y="21600"/>
                </a:lnTo>
                <a:lnTo>
                  <a:pt x="1435" y="21484"/>
                </a:lnTo>
                <a:lnTo>
                  <a:pt x="1043" y="21155"/>
                </a:lnTo>
                <a:lnTo>
                  <a:pt x="697" y="20638"/>
                </a:lnTo>
                <a:lnTo>
                  <a:pt x="409" y="19960"/>
                </a:lnTo>
                <a:lnTo>
                  <a:pt x="189" y="19147"/>
                </a:lnTo>
                <a:lnTo>
                  <a:pt x="49" y="18226"/>
                </a:lnTo>
                <a:lnTo>
                  <a:pt x="0" y="17222"/>
                </a:lnTo>
                <a:lnTo>
                  <a:pt x="0" y="4378"/>
                </a:lnTo>
                <a:lnTo>
                  <a:pt x="49" y="3374"/>
                </a:lnTo>
                <a:lnTo>
                  <a:pt x="189" y="2453"/>
                </a:lnTo>
                <a:lnTo>
                  <a:pt x="409" y="1640"/>
                </a:lnTo>
                <a:lnTo>
                  <a:pt x="697" y="962"/>
                </a:lnTo>
                <a:lnTo>
                  <a:pt x="1043" y="445"/>
                </a:lnTo>
                <a:lnTo>
                  <a:pt x="1435" y="116"/>
                </a:lnTo>
                <a:lnTo>
                  <a:pt x="1862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2" name="object 8"/>
          <p:cNvSpPr/>
          <p:nvPr/>
        </p:nvSpPr>
        <p:spPr>
          <a:xfrm flipH="1">
            <a:off x="2103729" y="1856308"/>
            <a:ext cx="3163680" cy="1761879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143" name="object 9"/>
          <p:cNvSpPr/>
          <p:nvPr/>
        </p:nvSpPr>
        <p:spPr>
          <a:xfrm>
            <a:off x="3837711" y="913133"/>
            <a:ext cx="4973781" cy="413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8" y="0"/>
                </a:moveTo>
                <a:lnTo>
                  <a:pt x="21162" y="0"/>
                </a:lnTo>
                <a:lnTo>
                  <a:pt x="21262" y="116"/>
                </a:lnTo>
                <a:lnTo>
                  <a:pt x="21354" y="445"/>
                </a:lnTo>
                <a:lnTo>
                  <a:pt x="21436" y="962"/>
                </a:lnTo>
                <a:lnTo>
                  <a:pt x="21504" y="1640"/>
                </a:lnTo>
                <a:lnTo>
                  <a:pt x="21555" y="2453"/>
                </a:lnTo>
                <a:lnTo>
                  <a:pt x="21588" y="3374"/>
                </a:lnTo>
                <a:lnTo>
                  <a:pt x="21600" y="4378"/>
                </a:lnTo>
                <a:lnTo>
                  <a:pt x="21600" y="17222"/>
                </a:lnTo>
                <a:lnTo>
                  <a:pt x="21588" y="18226"/>
                </a:lnTo>
                <a:lnTo>
                  <a:pt x="21555" y="19147"/>
                </a:lnTo>
                <a:lnTo>
                  <a:pt x="21504" y="19960"/>
                </a:lnTo>
                <a:lnTo>
                  <a:pt x="21436" y="20638"/>
                </a:lnTo>
                <a:lnTo>
                  <a:pt x="21354" y="21155"/>
                </a:lnTo>
                <a:lnTo>
                  <a:pt x="21262" y="21484"/>
                </a:lnTo>
                <a:lnTo>
                  <a:pt x="21162" y="21600"/>
                </a:lnTo>
                <a:lnTo>
                  <a:pt x="438" y="21600"/>
                </a:lnTo>
                <a:lnTo>
                  <a:pt x="338" y="21484"/>
                </a:lnTo>
                <a:lnTo>
                  <a:pt x="246" y="21155"/>
                </a:lnTo>
                <a:lnTo>
                  <a:pt x="164" y="20638"/>
                </a:lnTo>
                <a:lnTo>
                  <a:pt x="96" y="19960"/>
                </a:lnTo>
                <a:lnTo>
                  <a:pt x="45" y="19147"/>
                </a:lnTo>
                <a:lnTo>
                  <a:pt x="12" y="18226"/>
                </a:lnTo>
                <a:lnTo>
                  <a:pt x="0" y="17222"/>
                </a:lnTo>
                <a:lnTo>
                  <a:pt x="0" y="4378"/>
                </a:lnTo>
                <a:lnTo>
                  <a:pt x="12" y="3374"/>
                </a:lnTo>
                <a:lnTo>
                  <a:pt x="45" y="2453"/>
                </a:lnTo>
                <a:lnTo>
                  <a:pt x="96" y="1640"/>
                </a:lnTo>
                <a:lnTo>
                  <a:pt x="164" y="962"/>
                </a:lnTo>
                <a:lnTo>
                  <a:pt x="246" y="445"/>
                </a:lnTo>
                <a:lnTo>
                  <a:pt x="338" y="116"/>
                </a:lnTo>
                <a:lnTo>
                  <a:pt x="438" y="0"/>
                </a:lnTo>
                <a:close/>
              </a:path>
            </a:pathLst>
          </a:custGeom>
          <a:ln w="101600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spc="0">
                <a:latin typeface="+mj-lt"/>
                <a:ea typeface="+mj-ea"/>
                <a:cs typeface="+mj-cs"/>
                <a:sym typeface="Helvetica Neue"/>
              </a:defRPr>
            </a:pPr>
            <a:endParaRPr sz="900" dirty="0"/>
          </a:p>
        </p:txBody>
      </p:sp>
      <p:sp>
        <p:nvSpPr>
          <p:cNvPr id="144" name="object 10"/>
          <p:cNvSpPr/>
          <p:nvPr/>
        </p:nvSpPr>
        <p:spPr>
          <a:xfrm>
            <a:off x="7612680" y="1375025"/>
            <a:ext cx="7320" cy="2471806"/>
          </a:xfrm>
          <a:prstGeom prst="line">
            <a:avLst/>
          </a:prstGeom>
          <a:ln w="101599">
            <a:solidFill>
              <a:srgbClr val="E324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9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48" name="object 2"/>
          <p:cNvSpPr txBox="1">
            <a:spLocks noGrp="1"/>
          </p:cNvSpPr>
          <p:nvPr>
            <p:ph type="title"/>
          </p:nvPr>
        </p:nvSpPr>
        <p:spPr>
          <a:xfrm>
            <a:off x="198120" y="278753"/>
            <a:ext cx="5516880" cy="652781"/>
          </a:xfrm>
          <a:prstGeom prst="rect">
            <a:avLst/>
          </a:prstGeom>
        </p:spPr>
        <p:txBody>
          <a:bodyPr/>
          <a:lstStyle>
            <a:lvl1pPr marR="3911" indent="9778" defTabSz="704087">
              <a:lnSpc>
                <a:spcPts val="6100"/>
              </a:lnSpc>
              <a:spcBef>
                <a:spcPts val="1300"/>
              </a:spcBef>
              <a:defRPr sz="6006" spc="0"/>
            </a:lvl1pPr>
          </a:lstStyle>
          <a:p>
            <a:r>
              <a:rPr dirty="0"/>
              <a:t>Speedup</a:t>
            </a:r>
          </a:p>
        </p:txBody>
      </p:sp>
      <p:sp>
        <p:nvSpPr>
          <p:cNvPr id="149" name="object 3"/>
          <p:cNvSpPr txBox="1"/>
          <p:nvPr/>
        </p:nvSpPr>
        <p:spPr>
          <a:xfrm>
            <a:off x="438150" y="1298149"/>
            <a:ext cx="805468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One major motivation of using parallel processing: </a:t>
            </a:r>
            <a:r>
              <a:rPr lang="en-US" sz="2600" dirty="0"/>
              <a:t>S</a:t>
            </a:r>
            <a:r>
              <a:rPr sz="2600" dirty="0"/>
              <a:t>peedup</a:t>
            </a:r>
          </a:p>
        </p:txBody>
      </p:sp>
      <p:sp>
        <p:nvSpPr>
          <p:cNvPr id="150" name="object 4"/>
          <p:cNvSpPr txBox="1"/>
          <p:nvPr/>
        </p:nvSpPr>
        <p:spPr>
          <a:xfrm>
            <a:off x="300991" y="2841746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For a given problem:</a:t>
            </a:r>
          </a:p>
        </p:txBody>
      </p:sp>
      <p:sp>
        <p:nvSpPr>
          <p:cNvPr id="151" name="object 5"/>
          <p:cNvSpPr txBox="1"/>
          <p:nvPr/>
        </p:nvSpPr>
        <p:spPr>
          <a:xfrm>
            <a:off x="782321" y="4359523"/>
            <a:ext cx="37465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tabLst>
                <a:tab pos="7073900" algn="l"/>
              </a:tabLst>
              <a:defRPr sz="52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600" dirty="0"/>
              <a:t>speedup            =</a:t>
            </a:r>
          </a:p>
        </p:txBody>
      </p:sp>
      <p:sp>
        <p:nvSpPr>
          <p:cNvPr id="152" name="object 6"/>
          <p:cNvSpPr txBox="1"/>
          <p:nvPr/>
        </p:nvSpPr>
        <p:spPr>
          <a:xfrm>
            <a:off x="3288308" y="4183560"/>
            <a:ext cx="57857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 dirty="0"/>
              <a:t>execution time using 1 element</a:t>
            </a:r>
          </a:p>
        </p:txBody>
      </p:sp>
      <p:sp>
        <p:nvSpPr>
          <p:cNvPr id="153" name="object 7"/>
          <p:cNvSpPr txBox="1"/>
          <p:nvPr/>
        </p:nvSpPr>
        <p:spPr>
          <a:xfrm>
            <a:off x="3348461" y="4664356"/>
            <a:ext cx="572557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 dirty="0"/>
              <a:t>execution time using P elements</a:t>
            </a:r>
          </a:p>
        </p:txBody>
      </p:sp>
      <p:sp>
        <p:nvSpPr>
          <p:cNvPr id="154" name="object 8"/>
          <p:cNvSpPr/>
          <p:nvPr/>
        </p:nvSpPr>
        <p:spPr>
          <a:xfrm flipV="1">
            <a:off x="3348461" y="4659483"/>
            <a:ext cx="4251837" cy="93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Registers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792" y="1362071"/>
            <a:ext cx="4207214" cy="1344677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5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7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21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4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FD5BDCB-D9AB-FB47-8C5F-D303F421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18" y="2803887"/>
            <a:ext cx="4483190" cy="35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7303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tabLst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6318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746125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9159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Vector register file</a:t>
            </a:r>
          </a:p>
          <a:p>
            <a:pPr lvl="1"/>
            <a:r>
              <a:rPr lang="en-US" altLang="en-US" kern="0" dirty="0"/>
              <a:t>Each register is an array of elements</a:t>
            </a:r>
          </a:p>
          <a:p>
            <a:pPr lvl="1"/>
            <a:r>
              <a:rPr lang="en-US" altLang="en-US" kern="0" dirty="0"/>
              <a:t>Size of each register determines maximum vector length</a:t>
            </a:r>
          </a:p>
          <a:p>
            <a:pPr lvl="1"/>
            <a:r>
              <a:rPr lang="en-US" altLang="en-US" kern="0" dirty="0"/>
              <a:t>Vector length register determines vector length for a particular operation</a:t>
            </a:r>
          </a:p>
          <a:p>
            <a:r>
              <a:rPr lang="en-US" altLang="en-US" kern="0" dirty="0"/>
              <a:t>Multiple parallel execution units = “</a:t>
            </a:r>
            <a:r>
              <a:rPr lang="en-US" altLang="en-US" u="sng" kern="0" dirty="0">
                <a:solidFill>
                  <a:schemeClr val="hlink"/>
                </a:solidFill>
              </a:rPr>
              <a:t>lanes</a:t>
            </a:r>
            <a:r>
              <a:rPr lang="en-US" altLang="en-US" kern="0" dirty="0"/>
              <a:t>”</a:t>
            </a:r>
            <a:br>
              <a:rPr lang="en-US" altLang="en-US" kern="0" dirty="0"/>
            </a:br>
            <a:r>
              <a:rPr lang="en-US" altLang="en-US" kern="0" dirty="0"/>
              <a:t>(sometimes called “</a:t>
            </a:r>
            <a:r>
              <a:rPr lang="en-US" altLang="en-US" u="sng" kern="0" dirty="0">
                <a:solidFill>
                  <a:schemeClr val="hlink"/>
                </a:solidFill>
              </a:rPr>
              <a:t>pipelines</a:t>
            </a:r>
            <a:r>
              <a:rPr lang="en-US" altLang="en-US" kern="0" dirty="0"/>
              <a:t>” or “</a:t>
            </a:r>
            <a:r>
              <a:rPr lang="en-US" altLang="en-US" u="sng" kern="0" dirty="0">
                <a:solidFill>
                  <a:schemeClr val="hlink"/>
                </a:solidFill>
              </a:rPr>
              <a:t>pipes</a:t>
            </a:r>
            <a:r>
              <a:rPr lang="en-US" altLang="en-US" kern="0" dirty="0"/>
              <a:t>”)    </a:t>
            </a:r>
          </a:p>
        </p:txBody>
      </p:sp>
    </p:spTree>
    <p:extLst>
      <p:ext uri="{BB962C8B-B14F-4D97-AF65-F5344CB8AC3E}">
        <p14:creationId xmlns:p14="http://schemas.microsoft.com/office/powerpoint/2010/main" val="72539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8" y="920410"/>
            <a:ext cx="4800600" cy="618100"/>
          </a:xfrm>
        </p:spPr>
        <p:txBody>
          <a:bodyPr/>
          <a:lstStyle/>
          <a:p>
            <a:pPr algn="l"/>
            <a:r>
              <a:rPr lang="en-US" dirty="0"/>
              <a:t>RISC-V Scalar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21D6-F11C-4549-BA95-72277D4B0568}"/>
              </a:ext>
            </a:extLst>
          </p:cNvPr>
          <p:cNvGrpSpPr/>
          <p:nvPr/>
        </p:nvGrpSpPr>
        <p:grpSpPr>
          <a:xfrm>
            <a:off x="4609728" y="953712"/>
            <a:ext cx="4191000" cy="5047038"/>
            <a:chOff x="4206661" y="-158106"/>
            <a:chExt cx="4861139" cy="58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879BA-7FBE-B14D-89DD-71AD3AA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661" y="-158106"/>
              <a:ext cx="2438400" cy="5854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F0FFF-5369-294F-B582-6F6C5539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128" y="-158106"/>
              <a:ext cx="2439672" cy="5854056"/>
            </a:xfrm>
            <a:prstGeom prst="rect">
              <a:avLst/>
            </a:prstGeom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44813" y="6308684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398877" y="1452011"/>
            <a:ext cx="4191000" cy="5075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Program counter (</a:t>
            </a:r>
            <a:r>
              <a:rPr lang="en-US" b="1" dirty="0">
                <a:latin typeface="Calibri"/>
                <a:cs typeface="Calibri"/>
              </a:rPr>
              <a:t>pc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32x32/64-bit integer registers (</a:t>
            </a:r>
            <a:r>
              <a:rPr lang="en-US" b="1" dirty="0">
                <a:latin typeface="Calibri"/>
                <a:cs typeface="Calibri"/>
              </a:rPr>
              <a:t>x0-x31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x0 </a:t>
            </a:r>
            <a:r>
              <a:rPr lang="en-US" dirty="0"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Floating-point (FP), adds 32 registers (</a:t>
            </a:r>
            <a:r>
              <a:rPr lang="en-US" b="1" dirty="0">
                <a:latin typeface="Calibri"/>
                <a:cs typeface="Calibri"/>
              </a:rPr>
              <a:t>f0-f31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FP status register (</a:t>
            </a:r>
            <a:r>
              <a:rPr lang="en-US" b="1" dirty="0" err="1">
                <a:latin typeface="Calibri"/>
                <a:cs typeface="Calibri"/>
              </a:rPr>
              <a:t>fcsr</a:t>
            </a:r>
            <a:r>
              <a:rPr lang="en-US" dirty="0">
                <a:latin typeface="Calibri"/>
                <a:cs typeface="Calibri"/>
              </a:rPr>
              <a:t>), used for FP rounding mode &amp; exception reporting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ISA string options: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 	(XLEN=32,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RV32IF 	(XLEN=32,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RV32ID 	(XLEN=32, FLEN=64)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 	(XLEN=64,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RV64IF  (XLEN=64,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RV64ID  (XLEN=64, FLEN=64)</a:t>
            </a:r>
          </a:p>
        </p:txBody>
      </p:sp>
    </p:spTree>
    <p:extLst>
      <p:ext uri="{BB962C8B-B14F-4D97-AF65-F5344CB8AC3E}">
        <p14:creationId xmlns:p14="http://schemas.microsoft.com/office/powerpoint/2010/main" val="15026581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Extension Additional State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2" y="1752600"/>
            <a:ext cx="3873497" cy="3695700"/>
          </a:xfrm>
        </p:spPr>
        <p:txBody>
          <a:bodyPr/>
          <a:lstStyle/>
          <a:p>
            <a:r>
              <a:rPr lang="en-US" dirty="0"/>
              <a:t>32 vector data registers, </a:t>
            </a:r>
            <a:r>
              <a:rPr lang="en-US" sz="1800" dirty="0">
                <a:latin typeface="Courier" pitchFamily="2" charset="0"/>
              </a:rPr>
              <a:t>v0-v31</a:t>
            </a:r>
            <a:r>
              <a:rPr lang="en-US" dirty="0"/>
              <a:t>, each VLEN bits long</a:t>
            </a:r>
          </a:p>
          <a:p>
            <a:r>
              <a:rPr lang="en-US" dirty="0"/>
              <a:t>Vector length register </a:t>
            </a:r>
            <a:r>
              <a:rPr lang="en-US" dirty="0" err="1">
                <a:latin typeface="Courier"/>
                <a:cs typeface="Courier"/>
              </a:rPr>
              <a:t>vl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Vector type register </a:t>
            </a:r>
            <a:r>
              <a:rPr lang="en-US" dirty="0" err="1">
                <a:latin typeface="Courier"/>
                <a:cs typeface="Courier"/>
              </a:rPr>
              <a:t>vtype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/>
              <a:t>Other control registers:</a:t>
            </a:r>
            <a:endParaRPr lang="en-US" b="1" dirty="0"/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vstart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400" kern="1200" dirty="0">
                <a:solidFill>
                  <a:srgbClr val="000000"/>
                </a:solidFill>
                <a:ea typeface="+mn-ea"/>
              </a:rPr>
              <a:t>For trap handling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vrm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vxsat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Fixed-point rounding mode/saturation</a:t>
            </a: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Also appear in separate </a:t>
            </a:r>
            <a:r>
              <a:rPr lang="en-US" sz="1200" b="1" kern="1200" dirty="0" err="1">
                <a:solidFill>
                  <a:srgbClr val="000000"/>
                </a:solidFill>
                <a:latin typeface="Courier" pitchFamily="2" charset="0"/>
              </a:rPr>
              <a:t>vcsr</a:t>
            </a: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vlenb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Gives vector length in bytes (read-only)</a:t>
            </a:r>
            <a:endParaRPr lang="en-US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5" y="275507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7" y="401167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309727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308291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470759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517561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dirty="0" err="1">
                <a:latin typeface="Courier"/>
                <a:cs typeface="Courier"/>
              </a:rPr>
              <a:t>vtype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464474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17448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259080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2036921"/>
            <a:ext cx="34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4" y="404394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b="1" dirty="0"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271358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508359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</p:spTree>
    <p:extLst>
      <p:ext uri="{BB962C8B-B14F-4D97-AF65-F5344CB8AC3E}">
        <p14:creationId xmlns:p14="http://schemas.microsoft.com/office/powerpoint/2010/main" val="242214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5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Baseline CPU</a:t>
            </a:r>
            <a:endParaRPr sz="5000" dirty="0"/>
          </a:p>
        </p:txBody>
      </p:sp>
      <p:sp>
        <p:nvSpPr>
          <p:cNvPr id="292" name="object 7"/>
          <p:cNvSpPr/>
          <p:nvPr/>
        </p:nvSpPr>
        <p:spPr>
          <a:xfrm>
            <a:off x="483992" y="1308101"/>
            <a:ext cx="3175001" cy="4614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40076" y="1595959"/>
            <a:ext cx="2857183" cy="314510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z="3600"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6" name="object 31"/>
          <p:cNvGraphicFramePr/>
          <p:nvPr>
            <p:extLst>
              <p:ext uri="{D42A27DB-BD31-4B8C-83A1-F6EECF244321}">
                <p14:modId xmlns:p14="http://schemas.microsoft.com/office/powerpoint/2010/main" val="42853321"/>
              </p:ext>
            </p:extLst>
          </p:nvPr>
        </p:nvGraphicFramePr>
        <p:xfrm>
          <a:off x="882035" y="403643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object 37"/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sz="3600" dirty="0"/>
              <a:t>Scalar Reg</a:t>
            </a:r>
            <a:endParaRPr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B64C64-C18F-7243-9727-637B141E7DE8}"/>
              </a:ext>
            </a:extLst>
          </p:cNvPr>
          <p:cNvSpPr/>
          <p:nvPr/>
        </p:nvSpPr>
        <p:spPr>
          <a:xfrm>
            <a:off x="673734" y="1587304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mul</a:t>
            </a:r>
            <a:r>
              <a:rPr lang="en-US" dirty="0">
                <a:latin typeface="Menlo" panose="020B0609030804020204" pitchFamily="49" charset="0"/>
              </a:rPr>
              <a:t> a4,a4,a3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0C258-85BE-9049-AD69-CC93F16819BD}"/>
              </a:ext>
            </a:extLst>
          </p:cNvPr>
          <p:cNvSpPr/>
          <p:nvPr/>
        </p:nvSpPr>
        <p:spPr>
          <a:xfrm>
            <a:off x="1309879" y="2387817"/>
            <a:ext cx="86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(scalar)</a:t>
            </a:r>
            <a:endParaRPr lang="en-US" dirty="0"/>
          </a:p>
        </p:txBody>
      </p:sp>
      <p:graphicFrame>
        <p:nvGraphicFramePr>
          <p:cNvPr id="33" name="object 31">
            <a:extLst>
              <a:ext uri="{FF2B5EF4-FFF2-40B4-BE49-F238E27FC236}">
                <a16:creationId xmlns:a16="http://schemas.microsoft.com/office/drawing/2014/main" id="{78AB0522-F7B7-354E-8111-D21ABAD3F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0201"/>
              </p:ext>
            </p:extLst>
          </p:nvPr>
        </p:nvGraphicFramePr>
        <p:xfrm>
          <a:off x="897275" y="440600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341CD8CE-163A-294B-8B95-7014C3D08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665814"/>
              </p:ext>
            </p:extLst>
          </p:nvPr>
        </p:nvGraphicFramePr>
        <p:xfrm>
          <a:off x="897275" y="478319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object 31">
            <a:extLst>
              <a:ext uri="{FF2B5EF4-FFF2-40B4-BE49-F238E27FC236}">
                <a16:creationId xmlns:a16="http://schemas.microsoft.com/office/drawing/2014/main" id="{2B475225-ACF7-4240-91C9-BBFE4B510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931195"/>
              </p:ext>
            </p:extLst>
          </p:nvPr>
        </p:nvGraphicFramePr>
        <p:xfrm>
          <a:off x="885845" y="3651620"/>
          <a:ext cx="203200" cy="280356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dirty="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35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38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287" name="object 2"/>
          <p:cNvSpPr txBox="1">
            <a:spLocks noGrp="1"/>
          </p:cNvSpPr>
          <p:nvPr>
            <p:ph type="title"/>
          </p:nvPr>
        </p:nvSpPr>
        <p:spPr>
          <a:xfrm>
            <a:off x="66487" y="526715"/>
            <a:ext cx="9128760" cy="652781"/>
          </a:xfrm>
          <a:prstGeom prst="rect">
            <a:avLst/>
          </a:prstGeom>
        </p:spPr>
        <p:txBody>
          <a:bodyPr/>
          <a:lstStyle>
            <a:lvl1pPr indent="8889" defTabSz="640079">
              <a:spcBef>
                <a:spcPts val="0"/>
              </a:spcBef>
              <a:defRPr sz="5880" spc="0"/>
            </a:lvl1pPr>
          </a:lstStyle>
          <a:p>
            <a:r>
              <a:rPr lang="en-US" sz="5000" dirty="0"/>
              <a:t>Vector CPU: </a:t>
            </a:r>
            <a:r>
              <a:rPr sz="5000" dirty="0"/>
              <a:t>Add </a:t>
            </a:r>
            <a:r>
              <a:rPr lang="en-US" sz="5000" dirty="0"/>
              <a:t>arithmetic units</a:t>
            </a:r>
            <a:r>
              <a:rPr sz="5000" dirty="0"/>
              <a:t> to increase compute capability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4044950" y="2037966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Single instruction, multiple data</a:t>
            </a:r>
          </a:p>
        </p:txBody>
      </p:sp>
      <p:sp>
        <p:nvSpPr>
          <p:cNvPr id="292" name="object 7"/>
          <p:cNvSpPr/>
          <p:nvPr/>
        </p:nvSpPr>
        <p:spPr>
          <a:xfrm>
            <a:off x="483991" y="1308100"/>
            <a:ext cx="3150750" cy="4932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515151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94" name="object 9"/>
          <p:cNvSpPr txBox="1"/>
          <p:nvPr/>
        </p:nvSpPr>
        <p:spPr>
          <a:xfrm>
            <a:off x="628969" y="1603308"/>
            <a:ext cx="2857183" cy="314510"/>
          </a:xfrm>
          <a:prstGeom prst="rect">
            <a:avLst/>
          </a:prstGeom>
          <a:solidFill>
            <a:srgbClr val="E36E24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endParaRPr sz="3600" spc="75" dirty="0"/>
          </a:p>
        </p:txBody>
      </p:sp>
      <p:sp>
        <p:nvSpPr>
          <p:cNvPr id="296" name="object 11"/>
          <p:cNvSpPr txBox="1"/>
          <p:nvPr/>
        </p:nvSpPr>
        <p:spPr>
          <a:xfrm>
            <a:off x="805282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75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0</a:t>
            </a:r>
          </a:p>
        </p:txBody>
      </p:sp>
      <p:sp>
        <p:nvSpPr>
          <p:cNvPr id="298" name="object 13"/>
          <p:cNvSpPr txBox="1"/>
          <p:nvPr/>
        </p:nvSpPr>
        <p:spPr>
          <a:xfrm>
            <a:off x="1455445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56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60"/>
              <a:t> </a:t>
            </a:r>
            <a:r>
              <a:rPr sz="1300" spc="63"/>
              <a:t>1</a:t>
            </a:r>
          </a:p>
        </p:txBody>
      </p:sp>
      <p:sp>
        <p:nvSpPr>
          <p:cNvPr id="300" name="object 15"/>
          <p:cNvSpPr txBox="1"/>
          <p:nvPr/>
        </p:nvSpPr>
        <p:spPr>
          <a:xfrm>
            <a:off x="2105609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334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2</a:t>
            </a:r>
          </a:p>
        </p:txBody>
      </p:sp>
      <p:sp>
        <p:nvSpPr>
          <p:cNvPr id="302" name="object 17"/>
          <p:cNvSpPr txBox="1"/>
          <p:nvPr/>
        </p:nvSpPr>
        <p:spPr>
          <a:xfrm>
            <a:off x="2755773" y="2499732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3</a:t>
            </a:r>
          </a:p>
        </p:txBody>
      </p:sp>
      <p:sp>
        <p:nvSpPr>
          <p:cNvPr id="304" name="object 19"/>
          <p:cNvSpPr txBox="1"/>
          <p:nvPr/>
        </p:nvSpPr>
        <p:spPr>
          <a:xfrm>
            <a:off x="804034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3023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4</a:t>
            </a:r>
          </a:p>
        </p:txBody>
      </p:sp>
      <p:sp>
        <p:nvSpPr>
          <p:cNvPr id="306" name="object 21"/>
          <p:cNvSpPr txBox="1"/>
          <p:nvPr/>
        </p:nvSpPr>
        <p:spPr>
          <a:xfrm>
            <a:off x="1454198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482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5</a:t>
            </a:r>
          </a:p>
        </p:txBody>
      </p:sp>
      <p:sp>
        <p:nvSpPr>
          <p:cNvPr id="308" name="object 23"/>
          <p:cNvSpPr txBox="1"/>
          <p:nvPr/>
        </p:nvSpPr>
        <p:spPr>
          <a:xfrm>
            <a:off x="2104362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461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6</a:t>
            </a:r>
          </a:p>
        </p:txBody>
      </p:sp>
      <p:sp>
        <p:nvSpPr>
          <p:cNvPr id="310" name="object 25"/>
          <p:cNvSpPr txBox="1"/>
          <p:nvPr/>
        </p:nvSpPr>
        <p:spPr>
          <a:xfrm>
            <a:off x="2754526" y="3021939"/>
            <a:ext cx="509270" cy="200055"/>
          </a:xfrm>
          <a:prstGeom prst="rect">
            <a:avLst/>
          </a:prstGeom>
          <a:solidFill>
            <a:srgbClr val="FFBC19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2070">
              <a:spcBef>
                <a:spcPts val="700"/>
              </a:spcBef>
              <a:defRPr sz="2600" spc="114"/>
            </a:pPr>
            <a:r>
              <a:rPr sz="1300"/>
              <a:t>ALU</a:t>
            </a:r>
            <a:r>
              <a:rPr sz="1300" spc="-57"/>
              <a:t> </a:t>
            </a:r>
            <a:r>
              <a:rPr sz="1300" spc="63"/>
              <a:t>7</a:t>
            </a:r>
          </a:p>
        </p:txBody>
      </p:sp>
      <p:sp>
        <p:nvSpPr>
          <p:cNvPr id="311" name="object 26"/>
          <p:cNvSpPr/>
          <p:nvPr/>
        </p:nvSpPr>
        <p:spPr>
          <a:xfrm>
            <a:off x="772462" y="3554254"/>
            <a:ext cx="2546352" cy="19116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2" name="object 27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13" name="object 28"/>
          <p:cNvSpPr/>
          <p:nvPr/>
        </p:nvSpPr>
        <p:spPr>
          <a:xfrm>
            <a:off x="790742" y="3572534"/>
            <a:ext cx="2482852" cy="184819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aphicFrame>
        <p:nvGraphicFramePr>
          <p:cNvPr id="314" name="object 29"/>
          <p:cNvGraphicFramePr/>
          <p:nvPr/>
        </p:nvGraphicFramePr>
        <p:xfrm>
          <a:off x="877384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object 30"/>
          <p:cNvGraphicFramePr/>
          <p:nvPr/>
        </p:nvGraphicFramePr>
        <p:xfrm>
          <a:off x="2081768" y="36935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object 31"/>
          <p:cNvGraphicFramePr/>
          <p:nvPr/>
        </p:nvGraphicFramePr>
        <p:xfrm>
          <a:off x="882036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7" name="object 32"/>
          <p:cNvGraphicFramePr/>
          <p:nvPr/>
        </p:nvGraphicFramePr>
        <p:xfrm>
          <a:off x="2086419" y="403643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object 33"/>
          <p:cNvGraphicFramePr/>
          <p:nvPr/>
        </p:nvGraphicFramePr>
        <p:xfrm>
          <a:off x="882036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object 34"/>
          <p:cNvGraphicFramePr/>
          <p:nvPr/>
        </p:nvGraphicFramePr>
        <p:xfrm>
          <a:off x="2086419" y="4376385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0" name="object 35"/>
          <p:cNvGraphicFramePr/>
          <p:nvPr/>
        </p:nvGraphicFramePr>
        <p:xfrm>
          <a:off x="882036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1" name="object 36"/>
          <p:cNvGraphicFramePr/>
          <p:nvPr/>
        </p:nvGraphicFramePr>
        <p:xfrm>
          <a:off x="2086419" y="4716340"/>
          <a:ext cx="1082675" cy="280356"/>
        </p:xfrm>
        <a:graphic>
          <a:graphicData uri="http://schemas.openxmlformats.org/drawingml/2006/table">
            <a:tbl>
              <a:tblPr/>
              <a:tblGrid>
                <a:gridCol w="1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356"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/>
                    </a:p>
                  </a:txBody>
                  <a:tcPr marL="0" marR="0" marT="0" marB="0" horzOverflow="overflow">
                    <a:lnL w="28575">
                      <a:solidFill>
                        <a:srgbClr val="BCCFF7"/>
                      </a:solidFill>
                    </a:lnL>
                    <a:lnR w="28575">
                      <a:solidFill>
                        <a:srgbClr val="BCCFF7"/>
                      </a:solidFill>
                    </a:lnR>
                    <a:lnT w="28575">
                      <a:solidFill>
                        <a:srgbClr val="BCCFF7"/>
                      </a:solidFill>
                    </a:lnT>
                    <a:lnB w="28575">
                      <a:solidFill>
                        <a:srgbClr val="BCCFF7"/>
                      </a:solidFill>
                    </a:lnB>
                    <a:solidFill>
                      <a:srgbClr val="9FB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CBB53D8-1BEA-E94D-83A8-81BCADE9E50E}"/>
              </a:ext>
            </a:extLst>
          </p:cNvPr>
          <p:cNvSpPr/>
          <p:nvPr/>
        </p:nvSpPr>
        <p:spPr>
          <a:xfrm>
            <a:off x="2358999" y="1641671"/>
            <a:ext cx="5021457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4707" indent="833755" algn="ctr">
              <a:lnSpc>
                <a:spcPts val="2150"/>
              </a:lnSpc>
              <a:spcBef>
                <a:spcPts val="550"/>
              </a:spcBef>
              <a:defRPr sz="3600" spc="34"/>
            </a:pPr>
            <a:r>
              <a:rPr lang="en-US" sz="3600" spc="75" dirty="0"/>
              <a:t>Fetch Inst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BA5C00-C5F9-E94D-A1AA-E4F70862B9B2}"/>
              </a:ext>
            </a:extLst>
          </p:cNvPr>
          <p:cNvSpPr/>
          <p:nvPr/>
        </p:nvSpPr>
        <p:spPr>
          <a:xfrm>
            <a:off x="821935" y="1609074"/>
            <a:ext cx="2496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Fetch PC</a:t>
            </a:r>
          </a:p>
          <a:p>
            <a:r>
              <a:rPr lang="en-US" dirty="0" err="1">
                <a:latin typeface="Menlo" panose="020B0609030804020204" pitchFamily="49" charset="0"/>
              </a:rPr>
              <a:t>vmul</a:t>
            </a:r>
            <a:r>
              <a:rPr lang="en-US" dirty="0">
                <a:latin typeface="Menlo" panose="020B0609030804020204" pitchFamily="49" charset="0"/>
              </a:rPr>
              <a:t> v4,v4,v3</a:t>
            </a: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7D445F30-EAC8-B246-9217-C2B78F295C74}"/>
              </a:ext>
            </a:extLst>
          </p:cNvPr>
          <p:cNvSpPr txBox="1"/>
          <p:nvPr/>
        </p:nvSpPr>
        <p:spPr>
          <a:xfrm>
            <a:off x="1100475" y="5368151"/>
            <a:ext cx="25585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125"/>
            </a:pPr>
            <a:r>
              <a:rPr lang="en-US" sz="3600" dirty="0"/>
              <a:t>Vector Reg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432DAF0A-ACB1-C34F-91F9-7D3FD2EDA627}"/>
              </a:ext>
            </a:extLst>
          </p:cNvPr>
          <p:cNvSpPr txBox="1"/>
          <p:nvPr/>
        </p:nvSpPr>
        <p:spPr>
          <a:xfrm>
            <a:off x="4044950" y="2803593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Parallelism</a:t>
            </a:r>
            <a:r>
              <a:rPr lang="en-US" sz="2400" dirty="0"/>
              <a:t>: Multiple data elements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662D18F2-D796-3646-9D85-C362B0111114}"/>
              </a:ext>
            </a:extLst>
          </p:cNvPr>
          <p:cNvSpPr txBox="1"/>
          <p:nvPr/>
        </p:nvSpPr>
        <p:spPr>
          <a:xfrm>
            <a:off x="4044950" y="3244090"/>
            <a:ext cx="48977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- </a:t>
            </a:r>
            <a:r>
              <a:rPr lang="en-US" sz="2400" b="1" dirty="0"/>
              <a:t>Efficiency</a:t>
            </a:r>
            <a:r>
              <a:rPr lang="en-US" sz="2400" dirty="0"/>
              <a:t>: Fetch single 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D349C-3592-7D4D-98CE-D40C4B02761C}"/>
              </a:ext>
            </a:extLst>
          </p:cNvPr>
          <p:cNvSpPr/>
          <p:nvPr/>
        </p:nvSpPr>
        <p:spPr>
          <a:xfrm>
            <a:off x="4044950" y="4286510"/>
            <a:ext cx="5253922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Same instruction broadcast on all ALUs</a:t>
            </a:r>
          </a:p>
          <a:p>
            <a:pPr indent="6350">
              <a:spcBef>
                <a:spcPts val="450"/>
              </a:spcBef>
              <a:defRPr sz="4800" spc="0"/>
            </a:pPr>
            <a:r>
              <a:rPr lang="en-US" sz="2400" dirty="0"/>
              <a:t>Each instruction updates/reads multiple elements from vector register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2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Parallelism and Vector Instructions</a:t>
            </a:r>
            <a:endParaRPr lang="en-US" sz="20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72C6A-E294-EB4B-94C4-4C5EBEB9C2D5}"/>
              </a:ext>
            </a:extLst>
          </p:cNvPr>
          <p:cNvSpPr/>
          <p:nvPr/>
        </p:nvSpPr>
        <p:spPr>
          <a:xfrm>
            <a:off x="110094" y="2528629"/>
            <a:ext cx="89238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WARNING</a:t>
            </a:r>
            <a:r>
              <a:rPr lang="en-US" sz="3200" dirty="0">
                <a:solidFill>
                  <a:srgbClr val="FF0000"/>
                </a:solidFill>
              </a:rPr>
              <a:t>: Lab 9 and Assignment 5 work with fixed-length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vector </a:t>
            </a:r>
            <a:r>
              <a:rPr lang="en-US" sz="3200" dirty="0" err="1">
                <a:solidFill>
                  <a:srgbClr val="FF0000"/>
                </a:solidFill>
              </a:rPr>
              <a:t>intrinsics</a:t>
            </a:r>
            <a:r>
              <a:rPr lang="en-US" sz="3200" dirty="0">
                <a:solidFill>
                  <a:srgbClr val="FF0000"/>
                </a:solidFill>
              </a:rPr>
              <a:t>, not RISC-V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Most concepts carry over, if not programming details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RISC-V supports variable length vectors, but                                Lab 9 and Assignment 5 do not </a:t>
            </a:r>
          </a:p>
        </p:txBody>
      </p:sp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7985D63-2680-6C4F-8965-223A07373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90" y="77343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Virtual Processor Vector Model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0A21D1-840B-1642-869C-25F9B41A1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9" y="1885950"/>
            <a:ext cx="8366125" cy="4972050"/>
          </a:xfrm>
          <a:noFill/>
          <a:ln/>
        </p:spPr>
        <p:txBody>
          <a:bodyPr/>
          <a:lstStyle/>
          <a:p>
            <a:r>
              <a:rPr lang="en-US" altLang="en-US" dirty="0"/>
              <a:t>Vector operations are SIMD </a:t>
            </a:r>
            <a:br>
              <a:rPr lang="en-US" altLang="en-US" dirty="0"/>
            </a:br>
            <a:r>
              <a:rPr lang="en-US" altLang="en-US" dirty="0"/>
              <a:t>(single instruction multiple data) operations</a:t>
            </a:r>
          </a:p>
          <a:p>
            <a:r>
              <a:rPr lang="en-US" altLang="en-US" dirty="0"/>
              <a:t>Each element is computed by a virtual processor (VP)</a:t>
            </a:r>
          </a:p>
          <a:p>
            <a:r>
              <a:rPr lang="en-US" altLang="en-US" dirty="0"/>
              <a:t>Number of VPs given by vector length</a:t>
            </a:r>
          </a:p>
          <a:p>
            <a:pPr lvl="1"/>
            <a:r>
              <a:rPr lang="en-US" altLang="en-US" dirty="0"/>
              <a:t>Vector control register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38630FD-3E50-5147-90FB-D4C4D9DB2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609600"/>
          </a:xfrm>
          <a:noFill/>
          <a:ln/>
        </p:spPr>
        <p:txBody>
          <a:bodyPr anchor="b"/>
          <a:lstStyle/>
          <a:p>
            <a:r>
              <a:rPr lang="en-US" altLang="en-US" dirty="0"/>
              <a:t>Vector Architectural State</a:t>
            </a:r>
          </a:p>
        </p:txBody>
      </p:sp>
      <p:grpSp>
        <p:nvGrpSpPr>
          <p:cNvPr id="33890" name="Group 98">
            <a:extLst>
              <a:ext uri="{FF2B5EF4-FFF2-40B4-BE49-F238E27FC236}">
                <a16:creationId xmlns:a16="http://schemas.microsoft.com/office/drawing/2014/main" id="{0D9B7324-EDE6-384F-8C13-38BC2A0523CF}"/>
              </a:ext>
            </a:extLst>
          </p:cNvPr>
          <p:cNvGrpSpPr>
            <a:grpSpLocks/>
          </p:cNvGrpSpPr>
          <p:nvPr/>
        </p:nvGrpSpPr>
        <p:grpSpPr bwMode="auto">
          <a:xfrm>
            <a:off x="423865" y="1601788"/>
            <a:ext cx="8161337" cy="4530724"/>
            <a:chOff x="267" y="1009"/>
            <a:chExt cx="5141" cy="2854"/>
          </a:xfrm>
        </p:grpSpPr>
        <p:sp>
          <p:nvSpPr>
            <p:cNvPr id="33795" name="Rectangle 3">
              <a:extLst>
                <a:ext uri="{FF2B5EF4-FFF2-40B4-BE49-F238E27FC236}">
                  <a16:creationId xmlns:a16="http://schemas.microsoft.com/office/drawing/2014/main" id="{1F89DE36-0A76-7647-B27C-46994F55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1649"/>
              <a:ext cx="841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General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Purpose</a:t>
              </a:r>
            </a:p>
            <a:p>
              <a:pPr algn="ctr"/>
              <a:r>
                <a:rPr lang="en-US" altLang="en-US" sz="2400" b="1">
                  <a:solidFill>
                    <a:srgbClr val="FF0000"/>
                  </a:solidFill>
                </a:rPr>
                <a:t>Registers</a:t>
              </a:r>
            </a:p>
            <a:p>
              <a:pPr algn="ctr" latinLnBrk="1"/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3796" name="Rectangle 4">
              <a:extLst>
                <a:ext uri="{FF2B5EF4-FFF2-40B4-BE49-F238E27FC236}">
                  <a16:creationId xmlns:a16="http://schemas.microsoft.com/office/drawing/2014/main" id="{446ABC72-6B1A-1142-989E-2DA2F34A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2849"/>
              <a:ext cx="84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Flag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Registers</a:t>
              </a:r>
            </a:p>
            <a:p>
              <a:pPr algn="ctr"/>
              <a:r>
                <a:rPr lang="en-US" altLang="en-US" sz="2400" b="1">
                  <a:solidFill>
                    <a:srgbClr val="0000FF"/>
                  </a:solidFill>
                </a:rPr>
                <a:t>(32)</a:t>
              </a:r>
            </a:p>
          </p:txBody>
        </p:sp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743D8141-766A-734B-9409-00C2660F0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B27AA398-82D1-574D-9DF5-ACAE7575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622"/>
              <a:ext cx="576" cy="223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2AA76D19-E801-4446-A684-C043FA70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1622"/>
              <a:ext cx="576" cy="224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8">
              <a:extLst>
                <a:ext uri="{FF2B5EF4-FFF2-40B4-BE49-F238E27FC236}">
                  <a16:creationId xmlns:a16="http://schemas.microsoft.com/office/drawing/2014/main" id="{BFEB0A4F-CCE3-4B45-A2C3-D62A9166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692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08" name="Group 16">
              <a:extLst>
                <a:ext uri="{FF2B5EF4-FFF2-40B4-BE49-F238E27FC236}">
                  <a16:creationId xmlns:a16="http://schemas.microsoft.com/office/drawing/2014/main" id="{43296301-E8D0-4D49-A012-361621956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722"/>
              <a:ext cx="509" cy="771"/>
              <a:chOff x="1651" y="1722"/>
              <a:chExt cx="509" cy="771"/>
            </a:xfrm>
          </p:grpSpPr>
          <p:sp>
            <p:nvSpPr>
              <p:cNvPr id="33801" name="Rectangle 9">
                <a:extLst>
                  <a:ext uri="{FF2B5EF4-FFF2-40B4-BE49-F238E27FC236}">
                    <a16:creationId xmlns:a16="http://schemas.microsoft.com/office/drawing/2014/main" id="{95C61534-45DF-304B-8736-CA4C9243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722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2" name="Rectangle 10">
                <a:extLst>
                  <a:ext uri="{FF2B5EF4-FFF2-40B4-BE49-F238E27FC236}">
                    <a16:creationId xmlns:a16="http://schemas.microsoft.com/office/drawing/2014/main" id="{3F62B25B-30A1-7540-9822-53E40A4C1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89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3" name="Rectangle 11">
                <a:extLst>
                  <a:ext uri="{FF2B5EF4-FFF2-40B4-BE49-F238E27FC236}">
                    <a16:creationId xmlns:a16="http://schemas.microsoft.com/office/drawing/2014/main" id="{FC05886E-19A9-0A42-9626-9E9CD4B15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2418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7" name="Group 15">
                <a:extLst>
                  <a:ext uri="{FF2B5EF4-FFF2-40B4-BE49-F238E27FC236}">
                    <a16:creationId xmlns:a16="http://schemas.microsoft.com/office/drawing/2014/main" id="{860E442E-50FF-774D-B08E-D2541C7B8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1" y="2107"/>
                <a:ext cx="30" cy="191"/>
                <a:chOff x="1901" y="2107"/>
                <a:chExt cx="30" cy="191"/>
              </a:xfrm>
            </p:grpSpPr>
            <p:sp>
              <p:nvSpPr>
                <p:cNvPr id="33804" name="Oval 12">
                  <a:extLst>
                    <a:ext uri="{FF2B5EF4-FFF2-40B4-BE49-F238E27FC236}">
                      <a16:creationId xmlns:a16="http://schemas.microsoft.com/office/drawing/2014/main" id="{E37E0D40-4B99-C845-95F3-A5A4FD885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21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Oval 13">
                  <a:extLst>
                    <a:ext uri="{FF2B5EF4-FFF2-40B4-BE49-F238E27FC236}">
                      <a16:creationId xmlns:a16="http://schemas.microsoft.com/office/drawing/2014/main" id="{9D9BDFFB-8A73-BA46-B634-23DD85315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1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Oval 14">
                  <a:extLst>
                    <a:ext uri="{FF2B5EF4-FFF2-40B4-BE49-F238E27FC236}">
                      <a16:creationId xmlns:a16="http://schemas.microsoft.com/office/drawing/2014/main" id="{99D316AE-925B-5641-8497-D53EE19AF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" y="22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5" name="Group 23">
              <a:extLst>
                <a:ext uri="{FF2B5EF4-FFF2-40B4-BE49-F238E27FC236}">
                  <a16:creationId xmlns:a16="http://schemas.microsoft.com/office/drawing/2014/main" id="{2D934AAF-4B6F-734A-9A0B-240854ABA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" y="1723"/>
              <a:ext cx="509" cy="771"/>
              <a:chOff x="2312" y="1723"/>
              <a:chExt cx="509" cy="771"/>
            </a:xfrm>
          </p:grpSpPr>
          <p:sp>
            <p:nvSpPr>
              <p:cNvPr id="33809" name="Rectangle 17">
                <a:extLst>
                  <a:ext uri="{FF2B5EF4-FFF2-40B4-BE49-F238E27FC236}">
                    <a16:creationId xmlns:a16="http://schemas.microsoft.com/office/drawing/2014/main" id="{981E12FB-7D9A-5B4D-88AF-57AD9F0A4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18">
                <a:extLst>
                  <a:ext uri="{FF2B5EF4-FFF2-40B4-BE49-F238E27FC236}">
                    <a16:creationId xmlns:a16="http://schemas.microsoft.com/office/drawing/2014/main" id="{73C98A63-2B33-8946-9C59-B89056AF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19">
                <a:extLst>
                  <a:ext uri="{FF2B5EF4-FFF2-40B4-BE49-F238E27FC236}">
                    <a16:creationId xmlns:a16="http://schemas.microsoft.com/office/drawing/2014/main" id="{602EF10C-31C4-6E49-803A-EC69D91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2154D435-8D30-B84E-9DBF-02D48E6F0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F5EA44AE-7C8F-0F4F-9987-931FD7CB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47571628-583D-184F-A3E2-0E177300A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2" name="Group 30">
              <a:extLst>
                <a:ext uri="{FF2B5EF4-FFF2-40B4-BE49-F238E27FC236}">
                  <a16:creationId xmlns:a16="http://schemas.microsoft.com/office/drawing/2014/main" id="{44A3E23D-8EF3-754F-B8CC-F321288D2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7" y="1723"/>
              <a:ext cx="509" cy="771"/>
              <a:chOff x="3567" y="1723"/>
              <a:chExt cx="509" cy="771"/>
            </a:xfrm>
          </p:grpSpPr>
          <p:sp>
            <p:nvSpPr>
              <p:cNvPr id="33816" name="Rectangle 24">
                <a:extLst>
                  <a:ext uri="{FF2B5EF4-FFF2-40B4-BE49-F238E27FC236}">
                    <a16:creationId xmlns:a16="http://schemas.microsoft.com/office/drawing/2014/main" id="{D0D32F0B-59A5-E448-984B-1418F6F93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723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Rectangle 25">
                <a:extLst>
                  <a:ext uri="{FF2B5EF4-FFF2-40B4-BE49-F238E27FC236}">
                    <a16:creationId xmlns:a16="http://schemas.microsoft.com/office/drawing/2014/main" id="{BD35F1AE-1A8A-8346-BEB4-1F152A6DD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894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Rectangle 26">
                <a:extLst>
                  <a:ext uri="{FF2B5EF4-FFF2-40B4-BE49-F238E27FC236}">
                    <a16:creationId xmlns:a16="http://schemas.microsoft.com/office/drawing/2014/main" id="{E9B663CF-2902-C048-A290-F02F1AB18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2419"/>
                <a:ext cx="509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18E4EF4-1428-CC40-BCBB-66DD8604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7" y="2108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Oval 28">
                <a:extLst>
                  <a:ext uri="{FF2B5EF4-FFF2-40B4-BE49-F238E27FC236}">
                    <a16:creationId xmlns:a16="http://schemas.microsoft.com/office/drawing/2014/main" id="{97BE0929-7BEC-BE49-A48B-528C7B8F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8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Oval 29">
                <a:extLst>
                  <a:ext uri="{FF2B5EF4-FFF2-40B4-BE49-F238E27FC236}">
                    <a16:creationId xmlns:a16="http://schemas.microsoft.com/office/drawing/2014/main" id="{D1AD54D4-2C2D-474C-B74B-1DD6E47F5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270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3" name="Oval 31">
              <a:extLst>
                <a:ext uri="{FF2B5EF4-FFF2-40B4-BE49-F238E27FC236}">
                  <a16:creationId xmlns:a16="http://schemas.microsoft.com/office/drawing/2014/main" id="{4C931B5D-CFB3-A04A-AEE8-4CA032805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32">
              <a:extLst>
                <a:ext uri="{FF2B5EF4-FFF2-40B4-BE49-F238E27FC236}">
                  <a16:creationId xmlns:a16="http://schemas.microsoft.com/office/drawing/2014/main" id="{E244F690-E49B-D449-98F6-11B9498D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602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3">
              <a:extLst>
                <a:ext uri="{FF2B5EF4-FFF2-40B4-BE49-F238E27FC236}">
                  <a16:creationId xmlns:a16="http://schemas.microsoft.com/office/drawing/2014/main" id="{EF99D1E2-037F-E641-BBC3-881748B7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603"/>
              <a:ext cx="75" cy="7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Rectangle 34">
              <a:extLst>
                <a:ext uri="{FF2B5EF4-FFF2-40B4-BE49-F238E27FC236}">
                  <a16:creationId xmlns:a16="http://schemas.microsoft.com/office/drawing/2014/main" id="{D7D2E2B5-C008-0B4A-B329-9AAC64A6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868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Rectangle 35">
              <a:extLst>
                <a:ext uri="{FF2B5EF4-FFF2-40B4-BE49-F238E27FC236}">
                  <a16:creationId xmlns:a16="http://schemas.microsoft.com/office/drawing/2014/main" id="{6D693F79-7E51-4E40-B6F0-6C0D4991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393"/>
              <a:ext cx="2606" cy="1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Rectangle 36">
              <a:extLst>
                <a:ext uri="{FF2B5EF4-FFF2-40B4-BE49-F238E27FC236}">
                  <a16:creationId xmlns:a16="http://schemas.microsoft.com/office/drawing/2014/main" id="{F5365E6D-6D1A-544D-A586-DBA533CE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383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33829" name="Rectangle 37">
              <a:extLst>
                <a:ext uri="{FF2B5EF4-FFF2-40B4-BE49-F238E27FC236}">
                  <a16:creationId xmlns:a16="http://schemas.microsoft.com/office/drawing/2014/main" id="{17B27505-57B9-1F43-B04C-16944B8A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384"/>
              <a:ext cx="4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33830" name="Rectangle 38">
              <a:extLst>
                <a:ext uri="{FF2B5EF4-FFF2-40B4-BE49-F238E27FC236}">
                  <a16:creationId xmlns:a16="http://schemas.microsoft.com/office/drawing/2014/main" id="{788949D7-9631-9E4F-B721-4CF9C58D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389"/>
              <a:ext cx="6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33CC33"/>
                  </a:solidFill>
                </a:rPr>
                <a:t>VP</a:t>
              </a:r>
              <a:r>
                <a:rPr lang="en-US" altLang="en-US" b="1" baseline="-25000">
                  <a:solidFill>
                    <a:srgbClr val="33CC33"/>
                  </a:solidFill>
                </a:rPr>
                <a:t>#vlr-1</a:t>
              </a:r>
            </a:p>
          </p:txBody>
        </p:sp>
        <p:sp>
          <p:nvSpPr>
            <p:cNvPr id="33831" name="Rectangle 39">
              <a:extLst>
                <a:ext uri="{FF2B5EF4-FFF2-40B4-BE49-F238E27FC236}">
                  <a16:creationId xmlns:a16="http://schemas.microsoft.com/office/drawing/2014/main" id="{E2ADD587-52B7-5449-932F-4CC48D82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651"/>
              <a:ext cx="2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3832" name="Rectangle 40">
              <a:extLst>
                <a:ext uri="{FF2B5EF4-FFF2-40B4-BE49-F238E27FC236}">
                  <a16:creationId xmlns:a16="http://schemas.microsoft.com/office/drawing/2014/main" id="{5D120ABE-C8DC-2247-8D49-CCC45093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1819"/>
              <a:ext cx="2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833" name="Rectangle 41">
              <a:extLst>
                <a:ext uri="{FF2B5EF4-FFF2-40B4-BE49-F238E27FC236}">
                  <a16:creationId xmlns:a16="http://schemas.microsoft.com/office/drawing/2014/main" id="{838EA732-4F35-A94B-9FEF-43DACCE6C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2343"/>
              <a:ext cx="40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</a:rPr>
                <a:t>vr</a:t>
              </a:r>
              <a:r>
                <a:rPr lang="en-US" altLang="en-US" sz="1600" b="1" baseline="-25000">
                  <a:solidFill>
                    <a:srgbClr val="FF0000"/>
                  </a:solidFill>
                </a:rPr>
                <a:t>31</a:t>
              </a:r>
            </a:p>
          </p:txBody>
        </p:sp>
        <p:grpSp>
          <p:nvGrpSpPr>
            <p:cNvPr id="33841" name="Group 49">
              <a:extLst>
                <a:ext uri="{FF2B5EF4-FFF2-40B4-BE49-F238E27FC236}">
                  <a16:creationId xmlns:a16="http://schemas.microsoft.com/office/drawing/2014/main" id="{B2DAF364-FBC4-3144-BD51-52A8405D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2811"/>
              <a:ext cx="76" cy="796"/>
              <a:chOff x="1871" y="2811"/>
              <a:chExt cx="76" cy="796"/>
            </a:xfrm>
          </p:grpSpPr>
          <p:sp>
            <p:nvSpPr>
              <p:cNvPr id="33834" name="Rectangle 42">
                <a:extLst>
                  <a:ext uri="{FF2B5EF4-FFF2-40B4-BE49-F238E27FC236}">
                    <a16:creationId xmlns:a16="http://schemas.microsoft.com/office/drawing/2014/main" id="{9C18B9FB-5DAB-8344-91D2-BDC978B12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2811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Rectangle 43">
                <a:extLst>
                  <a:ext uri="{FF2B5EF4-FFF2-40B4-BE49-F238E27FC236}">
                    <a16:creationId xmlns:a16="http://schemas.microsoft.com/office/drawing/2014/main" id="{B47C4BE2-5E59-C84C-8B75-3D6765665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99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Rectangle 44">
                <a:extLst>
                  <a:ext uri="{FF2B5EF4-FFF2-40B4-BE49-F238E27FC236}">
                    <a16:creationId xmlns:a16="http://schemas.microsoft.com/office/drawing/2014/main" id="{0E7140CE-AAAF-C64B-89E7-808353B6F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53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40" name="Group 48">
                <a:extLst>
                  <a:ext uri="{FF2B5EF4-FFF2-40B4-BE49-F238E27FC236}">
                    <a16:creationId xmlns:a16="http://schemas.microsoft.com/office/drawing/2014/main" id="{35AE812E-D3A4-514F-B959-21C56C59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0" y="3206"/>
                <a:ext cx="30" cy="191"/>
                <a:chOff x="1900" y="3206"/>
                <a:chExt cx="30" cy="191"/>
              </a:xfrm>
            </p:grpSpPr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FC7C723C-F30F-E241-8E42-82FD7BC6D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320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95DA3594-92B3-5941-B0AD-F20613C2D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285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Oval 47">
                  <a:extLst>
                    <a:ext uri="{FF2B5EF4-FFF2-40B4-BE49-F238E27FC236}">
                      <a16:creationId xmlns:a16="http://schemas.microsoft.com/office/drawing/2014/main" id="{A93B9838-EC46-634D-98FD-14F4D4A3F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1" y="3368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42" name="Rectangle 50">
              <a:extLst>
                <a:ext uri="{FF2B5EF4-FFF2-40B4-BE49-F238E27FC236}">
                  <a16:creationId xmlns:a16="http://schemas.microsoft.com/office/drawing/2014/main" id="{36D50A1E-DECE-DA49-9725-23E7377A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779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Rectangle 51">
              <a:extLst>
                <a:ext uri="{FF2B5EF4-FFF2-40B4-BE49-F238E27FC236}">
                  <a16:creationId xmlns:a16="http://schemas.microsoft.com/office/drawing/2014/main" id="{BEF358DF-081A-9D4B-BE21-4B4D15D2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965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Rectangle 52">
              <a:extLst>
                <a:ext uri="{FF2B5EF4-FFF2-40B4-BE49-F238E27FC236}">
                  <a16:creationId xmlns:a16="http://schemas.microsoft.com/office/drawing/2014/main" id="{38030A6F-44F4-984F-AB7A-009D174DC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506"/>
              <a:ext cx="2606" cy="1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52" name="Group 60">
              <a:extLst>
                <a:ext uri="{FF2B5EF4-FFF2-40B4-BE49-F238E27FC236}">
                  <a16:creationId xmlns:a16="http://schemas.microsoft.com/office/drawing/2014/main" id="{752F9F00-15D1-ED40-A2BD-62701D8E3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1" y="2812"/>
              <a:ext cx="76" cy="796"/>
              <a:chOff x="2541" y="2812"/>
              <a:chExt cx="76" cy="796"/>
            </a:xfrm>
          </p:grpSpPr>
          <p:sp>
            <p:nvSpPr>
              <p:cNvPr id="33845" name="Rectangle 53">
                <a:extLst>
                  <a:ext uri="{FF2B5EF4-FFF2-40B4-BE49-F238E27FC236}">
                    <a16:creationId xmlns:a16="http://schemas.microsoft.com/office/drawing/2014/main" id="{1538CFE4-0916-A946-A760-FE06801DA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Rectangle 54">
                <a:extLst>
                  <a:ext uri="{FF2B5EF4-FFF2-40B4-BE49-F238E27FC236}">
                    <a16:creationId xmlns:a16="http://schemas.microsoft.com/office/drawing/2014/main" id="{4779D70A-70CF-6B4D-92C4-C1FB106C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Rectangle 55">
                <a:extLst>
                  <a:ext uri="{FF2B5EF4-FFF2-40B4-BE49-F238E27FC236}">
                    <a16:creationId xmlns:a16="http://schemas.microsoft.com/office/drawing/2014/main" id="{848C7B5C-3EF9-9F4B-8AD6-05832F0FC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1" name="Group 59">
                <a:extLst>
                  <a:ext uri="{FF2B5EF4-FFF2-40B4-BE49-F238E27FC236}">
                    <a16:creationId xmlns:a16="http://schemas.microsoft.com/office/drawing/2014/main" id="{2F4DDFBF-2E22-DB4B-91CC-D69B88FE6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207"/>
                <a:ext cx="30" cy="191"/>
                <a:chOff x="2570" y="3207"/>
                <a:chExt cx="30" cy="191"/>
              </a:xfrm>
            </p:grpSpPr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A1CED5BB-2DE7-594F-B251-D910EA4A8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0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DE724A05-04A5-7741-93C4-FAE5AD933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F4679BF3-6053-B646-A998-F02DEA022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1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60" name="Group 68">
              <a:extLst>
                <a:ext uri="{FF2B5EF4-FFF2-40B4-BE49-F238E27FC236}">
                  <a16:creationId xmlns:a16="http://schemas.microsoft.com/office/drawing/2014/main" id="{F235B9BF-7DAF-3B4A-B0F5-FF2C7882F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6" y="2812"/>
              <a:ext cx="76" cy="796"/>
              <a:chOff x="3796" y="2812"/>
              <a:chExt cx="76" cy="796"/>
            </a:xfrm>
          </p:grpSpPr>
          <p:sp>
            <p:nvSpPr>
              <p:cNvPr id="33853" name="Rectangle 61">
                <a:extLst>
                  <a:ext uri="{FF2B5EF4-FFF2-40B4-BE49-F238E27FC236}">
                    <a16:creationId xmlns:a16="http://schemas.microsoft.com/office/drawing/2014/main" id="{6D8EC0C4-0261-C945-8220-E88604A63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2812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Rectangle 62">
                <a:extLst>
                  <a:ext uri="{FF2B5EF4-FFF2-40B4-BE49-F238E27FC236}">
                    <a16:creationId xmlns:a16="http://schemas.microsoft.com/office/drawing/2014/main" id="{F602C690-3449-8044-AB36-A20CDED4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99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5" name="Rectangle 63">
                <a:extLst>
                  <a:ext uri="{FF2B5EF4-FFF2-40B4-BE49-F238E27FC236}">
                    <a16:creationId xmlns:a16="http://schemas.microsoft.com/office/drawing/2014/main" id="{41E17DB9-498B-A04B-9EB5-2DAEB59C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3533"/>
                <a:ext cx="75" cy="7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59" name="Group 67">
                <a:extLst>
                  <a:ext uri="{FF2B5EF4-FFF2-40B4-BE49-F238E27FC236}">
                    <a16:creationId xmlns:a16="http://schemas.microsoft.com/office/drawing/2014/main" id="{A1A13D4F-7571-FC42-BBD6-00C5FCB53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5" y="3207"/>
                <a:ext cx="30" cy="191"/>
                <a:chOff x="3825" y="3207"/>
                <a:chExt cx="30" cy="191"/>
              </a:xfrm>
            </p:grpSpPr>
            <p:sp>
              <p:nvSpPr>
                <p:cNvPr id="33856" name="Oval 64">
                  <a:extLst>
                    <a:ext uri="{FF2B5EF4-FFF2-40B4-BE49-F238E27FC236}">
                      <a16:creationId xmlns:a16="http://schemas.microsoft.com/office/drawing/2014/main" id="{0EF47749-DCCD-E240-852E-490B3D059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" y="3207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7" name="Oval 65">
                  <a:extLst>
                    <a:ext uri="{FF2B5EF4-FFF2-40B4-BE49-F238E27FC236}">
                      <a16:creationId xmlns:a16="http://schemas.microsoft.com/office/drawing/2014/main" id="{C2DF25A0-18B5-9B42-9A24-5F2A0E29B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286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8" name="Oval 66">
                  <a:extLst>
                    <a:ext uri="{FF2B5EF4-FFF2-40B4-BE49-F238E27FC236}">
                      <a16:creationId xmlns:a16="http://schemas.microsoft.com/office/drawing/2014/main" id="{6FBCEF43-1BDB-5E49-8870-D1CB1DF6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" y="3369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61" name="Rectangle 69">
              <a:extLst>
                <a:ext uri="{FF2B5EF4-FFF2-40B4-BE49-F238E27FC236}">
                  <a16:creationId xmlns:a16="http://schemas.microsoft.com/office/drawing/2014/main" id="{0595C095-766B-684E-9A61-D912B882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2740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3862" name="Rectangle 70">
              <a:extLst>
                <a:ext uri="{FF2B5EF4-FFF2-40B4-BE49-F238E27FC236}">
                  <a16:creationId xmlns:a16="http://schemas.microsoft.com/office/drawing/2014/main" id="{3115732B-DE6F-A946-8E8F-970A19A99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911"/>
              <a:ext cx="3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3863" name="Rectangle 71">
              <a:extLst>
                <a:ext uri="{FF2B5EF4-FFF2-40B4-BE49-F238E27FC236}">
                  <a16:creationId xmlns:a16="http://schemas.microsoft.com/office/drawing/2014/main" id="{7BDF6205-D0E9-794F-8F58-E0C84DB4C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453"/>
              <a:ext cx="41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rgbClr val="0000FF"/>
                  </a:solidFill>
                </a:rPr>
                <a:t>vf</a:t>
              </a:r>
              <a:r>
                <a:rPr lang="en-US" altLang="en-US" sz="1600" b="1" baseline="-25000">
                  <a:solidFill>
                    <a:srgbClr val="0000FF"/>
                  </a:solidFill>
                </a:rPr>
                <a:t>31</a:t>
              </a:r>
            </a:p>
          </p:txBody>
        </p:sp>
        <p:sp>
          <p:nvSpPr>
            <p:cNvPr id="33864" name="Line 72">
              <a:extLst>
                <a:ext uri="{FF2B5EF4-FFF2-40B4-BE49-F238E27FC236}">
                  <a16:creationId xmlns:a16="http://schemas.microsoft.com/office/drawing/2014/main" id="{CEAE5697-030A-8546-9ADC-BD6E75923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2585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Rectangle 73">
              <a:extLst>
                <a:ext uri="{FF2B5EF4-FFF2-40B4-BE49-F238E27FC236}">
                  <a16:creationId xmlns:a16="http://schemas.microsoft.com/office/drawing/2014/main" id="{AEC97FEF-FC4F-964F-9210-C51631B8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559"/>
              <a:ext cx="4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#vdw bits</a:t>
              </a:r>
            </a:p>
          </p:txBody>
        </p:sp>
        <p:sp>
          <p:nvSpPr>
            <p:cNvPr id="33866" name="Rectangle 74">
              <a:extLst>
                <a:ext uri="{FF2B5EF4-FFF2-40B4-BE49-F238E27FC236}">
                  <a16:creationId xmlns:a16="http://schemas.microsoft.com/office/drawing/2014/main" id="{39B83A9C-2149-4A4C-8412-EDB6E405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690"/>
              <a:ext cx="2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1 bit</a:t>
              </a:r>
            </a:p>
          </p:txBody>
        </p:sp>
        <p:sp>
          <p:nvSpPr>
            <p:cNvPr id="33867" name="Line 75">
              <a:extLst>
                <a:ext uri="{FF2B5EF4-FFF2-40B4-BE49-F238E27FC236}">
                  <a16:creationId xmlns:a16="http://schemas.microsoft.com/office/drawing/2014/main" id="{4CFA0197-A57D-AD4D-B3A6-0F08C9E03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690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Rectangle 76">
              <a:extLst>
                <a:ext uri="{FF2B5EF4-FFF2-40B4-BE49-F238E27FC236}">
                  <a16:creationId xmlns:a16="http://schemas.microsoft.com/office/drawing/2014/main" id="{EA358070-59D0-6644-97F6-5FB12A11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009"/>
              <a:ext cx="19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rgbClr val="33CC33"/>
                  </a:solidFill>
                </a:rPr>
                <a:t>Virtual Processors (#vir)</a:t>
              </a:r>
            </a:p>
          </p:txBody>
        </p:sp>
        <p:grpSp>
          <p:nvGrpSpPr>
            <p:cNvPr id="33871" name="Group 79">
              <a:extLst>
                <a:ext uri="{FF2B5EF4-FFF2-40B4-BE49-F238E27FC236}">
                  <a16:creationId xmlns:a16="http://schemas.microsoft.com/office/drawing/2014/main" id="{2CF21D8C-9D09-4C45-817C-7E800C6C0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94"/>
              <a:ext cx="62" cy="865"/>
              <a:chOff x="1200" y="1694"/>
              <a:chExt cx="62" cy="865"/>
            </a:xfrm>
          </p:grpSpPr>
          <p:sp>
            <p:nvSpPr>
              <p:cNvPr id="33869" name="Freeform 77">
                <a:extLst>
                  <a:ext uri="{FF2B5EF4-FFF2-40B4-BE49-F238E27FC236}">
                    <a16:creationId xmlns:a16="http://schemas.microsoft.com/office/drawing/2014/main" id="{5F6C192B-61FD-9F4B-B88C-FEC2CB747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694"/>
                <a:ext cx="62" cy="865"/>
              </a:xfrm>
              <a:custGeom>
                <a:avLst/>
                <a:gdLst>
                  <a:gd name="T0" fmla="*/ 61 w 62"/>
                  <a:gd name="T1" fmla="*/ 0 h 865"/>
                  <a:gd name="T2" fmla="*/ 49 w 62"/>
                  <a:gd name="T3" fmla="*/ 5 h 865"/>
                  <a:gd name="T4" fmla="*/ 39 w 62"/>
                  <a:gd name="T5" fmla="*/ 21 h 865"/>
                  <a:gd name="T6" fmla="*/ 33 w 62"/>
                  <a:gd name="T7" fmla="*/ 45 h 865"/>
                  <a:gd name="T8" fmla="*/ 31 w 62"/>
                  <a:gd name="T9" fmla="*/ 74 h 865"/>
                  <a:gd name="T10" fmla="*/ 31 w 62"/>
                  <a:gd name="T11" fmla="*/ 361 h 865"/>
                  <a:gd name="T12" fmla="*/ 29 w 62"/>
                  <a:gd name="T13" fmla="*/ 389 h 865"/>
                  <a:gd name="T14" fmla="*/ 23 w 62"/>
                  <a:gd name="T15" fmla="*/ 410 h 865"/>
                  <a:gd name="T16" fmla="*/ 13 w 62"/>
                  <a:gd name="T17" fmla="*/ 426 h 865"/>
                  <a:gd name="T18" fmla="*/ 0 w 62"/>
                  <a:gd name="T19" fmla="*/ 430 h 865"/>
                  <a:gd name="T20" fmla="*/ 13 w 62"/>
                  <a:gd name="T21" fmla="*/ 438 h 865"/>
                  <a:gd name="T22" fmla="*/ 23 w 62"/>
                  <a:gd name="T23" fmla="*/ 455 h 865"/>
                  <a:gd name="T24" fmla="*/ 29 w 62"/>
                  <a:gd name="T25" fmla="*/ 475 h 865"/>
                  <a:gd name="T26" fmla="*/ 31 w 62"/>
                  <a:gd name="T27" fmla="*/ 504 h 865"/>
                  <a:gd name="T28" fmla="*/ 31 w 62"/>
                  <a:gd name="T29" fmla="*/ 790 h 865"/>
                  <a:gd name="T30" fmla="*/ 33 w 62"/>
                  <a:gd name="T31" fmla="*/ 819 h 865"/>
                  <a:gd name="T32" fmla="*/ 39 w 62"/>
                  <a:gd name="T33" fmla="*/ 844 h 865"/>
                  <a:gd name="T34" fmla="*/ 49 w 62"/>
                  <a:gd name="T35" fmla="*/ 860 h 865"/>
                  <a:gd name="T36" fmla="*/ 61 w 62"/>
                  <a:gd name="T37" fmla="*/ 864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5">
                    <a:moveTo>
                      <a:pt x="61" y="0"/>
                    </a:moveTo>
                    <a:lnTo>
                      <a:pt x="49" y="5"/>
                    </a:lnTo>
                    <a:lnTo>
                      <a:pt x="39" y="21"/>
                    </a:lnTo>
                    <a:lnTo>
                      <a:pt x="33" y="45"/>
                    </a:lnTo>
                    <a:lnTo>
                      <a:pt x="31" y="74"/>
                    </a:lnTo>
                    <a:lnTo>
                      <a:pt x="31" y="361"/>
                    </a:lnTo>
                    <a:lnTo>
                      <a:pt x="29" y="389"/>
                    </a:lnTo>
                    <a:lnTo>
                      <a:pt x="23" y="410"/>
                    </a:lnTo>
                    <a:lnTo>
                      <a:pt x="13" y="426"/>
                    </a:lnTo>
                    <a:lnTo>
                      <a:pt x="0" y="430"/>
                    </a:lnTo>
                    <a:lnTo>
                      <a:pt x="13" y="438"/>
                    </a:lnTo>
                    <a:lnTo>
                      <a:pt x="23" y="455"/>
                    </a:lnTo>
                    <a:lnTo>
                      <a:pt x="29" y="475"/>
                    </a:lnTo>
                    <a:lnTo>
                      <a:pt x="31" y="504"/>
                    </a:lnTo>
                    <a:lnTo>
                      <a:pt x="31" y="790"/>
                    </a:lnTo>
                    <a:lnTo>
                      <a:pt x="33" y="819"/>
                    </a:lnTo>
                    <a:lnTo>
                      <a:pt x="39" y="844"/>
                    </a:lnTo>
                    <a:lnTo>
                      <a:pt x="49" y="860"/>
                    </a:lnTo>
                    <a:lnTo>
                      <a:pt x="61" y="86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Rectangle 78">
                <a:extLst>
                  <a:ext uri="{FF2B5EF4-FFF2-40B4-BE49-F238E27FC236}">
                    <a16:creationId xmlns:a16="http://schemas.microsoft.com/office/drawing/2014/main" id="{F35D392C-4E24-6A42-8C11-FB42562A9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749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4" name="Group 82">
              <a:extLst>
                <a:ext uri="{FF2B5EF4-FFF2-40B4-BE49-F238E27FC236}">
                  <a16:creationId xmlns:a16="http://schemas.microsoft.com/office/drawing/2014/main" id="{BE36DA1E-88ED-BC42-90F8-DB76FB1D8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801"/>
              <a:ext cx="62" cy="862"/>
              <a:chOff x="1200" y="2801"/>
              <a:chExt cx="62" cy="862"/>
            </a:xfrm>
          </p:grpSpPr>
          <p:sp>
            <p:nvSpPr>
              <p:cNvPr id="33872" name="Freeform 80">
                <a:extLst>
                  <a:ext uri="{FF2B5EF4-FFF2-40B4-BE49-F238E27FC236}">
                    <a16:creationId xmlns:a16="http://schemas.microsoft.com/office/drawing/2014/main" id="{FD8106C9-EB18-B940-8293-FE10D383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801"/>
                <a:ext cx="62" cy="862"/>
              </a:xfrm>
              <a:custGeom>
                <a:avLst/>
                <a:gdLst>
                  <a:gd name="T0" fmla="*/ 61 w 62"/>
                  <a:gd name="T1" fmla="*/ 0 h 862"/>
                  <a:gd name="T2" fmla="*/ 49 w 62"/>
                  <a:gd name="T3" fmla="*/ 6 h 862"/>
                  <a:gd name="T4" fmla="*/ 39 w 62"/>
                  <a:gd name="T5" fmla="*/ 17 h 862"/>
                  <a:gd name="T6" fmla="*/ 33 w 62"/>
                  <a:gd name="T7" fmla="*/ 41 h 862"/>
                  <a:gd name="T8" fmla="*/ 31 w 62"/>
                  <a:gd name="T9" fmla="*/ 70 h 862"/>
                  <a:gd name="T10" fmla="*/ 31 w 62"/>
                  <a:gd name="T11" fmla="*/ 357 h 862"/>
                  <a:gd name="T12" fmla="*/ 29 w 62"/>
                  <a:gd name="T13" fmla="*/ 386 h 862"/>
                  <a:gd name="T14" fmla="*/ 23 w 62"/>
                  <a:gd name="T15" fmla="*/ 410 h 862"/>
                  <a:gd name="T16" fmla="*/ 13 w 62"/>
                  <a:gd name="T17" fmla="*/ 422 h 862"/>
                  <a:gd name="T18" fmla="*/ 0 w 62"/>
                  <a:gd name="T19" fmla="*/ 427 h 862"/>
                  <a:gd name="T20" fmla="*/ 13 w 62"/>
                  <a:gd name="T21" fmla="*/ 433 h 862"/>
                  <a:gd name="T22" fmla="*/ 23 w 62"/>
                  <a:gd name="T23" fmla="*/ 451 h 862"/>
                  <a:gd name="T24" fmla="*/ 29 w 62"/>
                  <a:gd name="T25" fmla="*/ 474 h 862"/>
                  <a:gd name="T26" fmla="*/ 31 w 62"/>
                  <a:gd name="T27" fmla="*/ 504 h 862"/>
                  <a:gd name="T28" fmla="*/ 31 w 62"/>
                  <a:gd name="T29" fmla="*/ 791 h 862"/>
                  <a:gd name="T30" fmla="*/ 33 w 62"/>
                  <a:gd name="T31" fmla="*/ 814 h 862"/>
                  <a:gd name="T32" fmla="*/ 39 w 62"/>
                  <a:gd name="T33" fmla="*/ 838 h 862"/>
                  <a:gd name="T34" fmla="*/ 49 w 62"/>
                  <a:gd name="T35" fmla="*/ 855 h 862"/>
                  <a:gd name="T36" fmla="*/ 61 w 62"/>
                  <a:gd name="T37" fmla="*/ 861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862">
                    <a:moveTo>
                      <a:pt x="61" y="0"/>
                    </a:moveTo>
                    <a:lnTo>
                      <a:pt x="49" y="6"/>
                    </a:lnTo>
                    <a:lnTo>
                      <a:pt x="39" y="17"/>
                    </a:lnTo>
                    <a:lnTo>
                      <a:pt x="33" y="41"/>
                    </a:lnTo>
                    <a:lnTo>
                      <a:pt x="31" y="70"/>
                    </a:lnTo>
                    <a:lnTo>
                      <a:pt x="31" y="357"/>
                    </a:lnTo>
                    <a:lnTo>
                      <a:pt x="29" y="386"/>
                    </a:lnTo>
                    <a:lnTo>
                      <a:pt x="23" y="410"/>
                    </a:lnTo>
                    <a:lnTo>
                      <a:pt x="13" y="422"/>
                    </a:lnTo>
                    <a:lnTo>
                      <a:pt x="0" y="427"/>
                    </a:lnTo>
                    <a:lnTo>
                      <a:pt x="13" y="433"/>
                    </a:lnTo>
                    <a:lnTo>
                      <a:pt x="23" y="451"/>
                    </a:lnTo>
                    <a:lnTo>
                      <a:pt x="29" y="474"/>
                    </a:lnTo>
                    <a:lnTo>
                      <a:pt x="31" y="504"/>
                    </a:lnTo>
                    <a:lnTo>
                      <a:pt x="31" y="791"/>
                    </a:lnTo>
                    <a:lnTo>
                      <a:pt x="33" y="814"/>
                    </a:lnTo>
                    <a:lnTo>
                      <a:pt x="39" y="838"/>
                    </a:lnTo>
                    <a:lnTo>
                      <a:pt x="49" y="855"/>
                    </a:lnTo>
                    <a:lnTo>
                      <a:pt x="61" y="861"/>
                    </a:lnTo>
                  </a:path>
                </a:pathLst>
              </a:custGeom>
              <a:noFill/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Rectangle 81">
                <a:extLst>
                  <a:ext uri="{FF2B5EF4-FFF2-40B4-BE49-F238E27FC236}">
                    <a16:creationId xmlns:a16="http://schemas.microsoft.com/office/drawing/2014/main" id="{1519F345-5C29-0046-8081-CD4D82353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2853"/>
                <a:ext cx="1" cy="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/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5" name="Freeform 83">
              <a:extLst>
                <a:ext uri="{FF2B5EF4-FFF2-40B4-BE49-F238E27FC236}">
                  <a16:creationId xmlns:a16="http://schemas.microsoft.com/office/drawing/2014/main" id="{46741053-AEAA-7047-8123-7E531EBC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316"/>
              <a:ext cx="2431" cy="113"/>
            </a:xfrm>
            <a:custGeom>
              <a:avLst/>
              <a:gdLst>
                <a:gd name="T0" fmla="*/ 0 w 2431"/>
                <a:gd name="T1" fmla="*/ 112 h 113"/>
                <a:gd name="T2" fmla="*/ 6 w 2431"/>
                <a:gd name="T3" fmla="*/ 101 h 113"/>
                <a:gd name="T4" fmla="*/ 13 w 2431"/>
                <a:gd name="T5" fmla="*/ 89 h 113"/>
                <a:gd name="T6" fmla="*/ 32 w 2431"/>
                <a:gd name="T7" fmla="*/ 80 h 113"/>
                <a:gd name="T8" fmla="*/ 59 w 2431"/>
                <a:gd name="T9" fmla="*/ 71 h 113"/>
                <a:gd name="T10" fmla="*/ 124 w 2431"/>
                <a:gd name="T11" fmla="*/ 59 h 113"/>
                <a:gd name="T12" fmla="*/ 163 w 2431"/>
                <a:gd name="T13" fmla="*/ 57 h 113"/>
                <a:gd name="T14" fmla="*/ 202 w 2431"/>
                <a:gd name="T15" fmla="*/ 55 h 113"/>
                <a:gd name="T16" fmla="*/ 1012 w 2431"/>
                <a:gd name="T17" fmla="*/ 55 h 113"/>
                <a:gd name="T18" fmla="*/ 1091 w 2431"/>
                <a:gd name="T19" fmla="*/ 50 h 113"/>
                <a:gd name="T20" fmla="*/ 1156 w 2431"/>
                <a:gd name="T21" fmla="*/ 39 h 113"/>
                <a:gd name="T22" fmla="*/ 1182 w 2431"/>
                <a:gd name="T23" fmla="*/ 32 h 113"/>
                <a:gd name="T24" fmla="*/ 1202 w 2431"/>
                <a:gd name="T25" fmla="*/ 23 h 113"/>
                <a:gd name="T26" fmla="*/ 1208 w 2431"/>
                <a:gd name="T27" fmla="*/ 11 h 113"/>
                <a:gd name="T28" fmla="*/ 1215 w 2431"/>
                <a:gd name="T29" fmla="*/ 0 h 113"/>
                <a:gd name="T30" fmla="*/ 1221 w 2431"/>
                <a:gd name="T31" fmla="*/ 11 h 113"/>
                <a:gd name="T32" fmla="*/ 1228 w 2431"/>
                <a:gd name="T33" fmla="*/ 23 h 113"/>
                <a:gd name="T34" fmla="*/ 1248 w 2431"/>
                <a:gd name="T35" fmla="*/ 32 h 113"/>
                <a:gd name="T36" fmla="*/ 1274 w 2431"/>
                <a:gd name="T37" fmla="*/ 39 h 113"/>
                <a:gd name="T38" fmla="*/ 1339 w 2431"/>
                <a:gd name="T39" fmla="*/ 50 h 113"/>
                <a:gd name="T40" fmla="*/ 1417 w 2431"/>
                <a:gd name="T41" fmla="*/ 55 h 113"/>
                <a:gd name="T42" fmla="*/ 2227 w 2431"/>
                <a:gd name="T43" fmla="*/ 55 h 113"/>
                <a:gd name="T44" fmla="*/ 2267 w 2431"/>
                <a:gd name="T45" fmla="*/ 57 h 113"/>
                <a:gd name="T46" fmla="*/ 2306 w 2431"/>
                <a:gd name="T47" fmla="*/ 59 h 113"/>
                <a:gd name="T48" fmla="*/ 2371 w 2431"/>
                <a:gd name="T49" fmla="*/ 71 h 113"/>
                <a:gd name="T50" fmla="*/ 2397 w 2431"/>
                <a:gd name="T51" fmla="*/ 80 h 113"/>
                <a:gd name="T52" fmla="*/ 2417 w 2431"/>
                <a:gd name="T53" fmla="*/ 89 h 113"/>
                <a:gd name="T54" fmla="*/ 2423 w 2431"/>
                <a:gd name="T55" fmla="*/ 101 h 113"/>
                <a:gd name="T56" fmla="*/ 2430 w 2431"/>
                <a:gd name="T57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1" h="113">
                  <a:moveTo>
                    <a:pt x="0" y="112"/>
                  </a:moveTo>
                  <a:lnTo>
                    <a:pt x="6" y="101"/>
                  </a:lnTo>
                  <a:lnTo>
                    <a:pt x="13" y="89"/>
                  </a:lnTo>
                  <a:lnTo>
                    <a:pt x="32" y="80"/>
                  </a:lnTo>
                  <a:lnTo>
                    <a:pt x="59" y="71"/>
                  </a:lnTo>
                  <a:lnTo>
                    <a:pt x="124" y="59"/>
                  </a:lnTo>
                  <a:lnTo>
                    <a:pt x="163" y="57"/>
                  </a:lnTo>
                  <a:lnTo>
                    <a:pt x="202" y="55"/>
                  </a:lnTo>
                  <a:lnTo>
                    <a:pt x="1012" y="55"/>
                  </a:lnTo>
                  <a:lnTo>
                    <a:pt x="1091" y="50"/>
                  </a:lnTo>
                  <a:lnTo>
                    <a:pt x="1156" y="39"/>
                  </a:lnTo>
                  <a:lnTo>
                    <a:pt x="1182" y="32"/>
                  </a:lnTo>
                  <a:lnTo>
                    <a:pt x="1202" y="23"/>
                  </a:lnTo>
                  <a:lnTo>
                    <a:pt x="1208" y="11"/>
                  </a:lnTo>
                  <a:lnTo>
                    <a:pt x="1215" y="0"/>
                  </a:lnTo>
                  <a:lnTo>
                    <a:pt x="1221" y="11"/>
                  </a:lnTo>
                  <a:lnTo>
                    <a:pt x="1228" y="23"/>
                  </a:lnTo>
                  <a:lnTo>
                    <a:pt x="1248" y="32"/>
                  </a:lnTo>
                  <a:lnTo>
                    <a:pt x="1274" y="39"/>
                  </a:lnTo>
                  <a:lnTo>
                    <a:pt x="1339" y="50"/>
                  </a:lnTo>
                  <a:lnTo>
                    <a:pt x="1417" y="55"/>
                  </a:lnTo>
                  <a:lnTo>
                    <a:pt x="2227" y="55"/>
                  </a:lnTo>
                  <a:lnTo>
                    <a:pt x="2267" y="57"/>
                  </a:lnTo>
                  <a:lnTo>
                    <a:pt x="2306" y="59"/>
                  </a:lnTo>
                  <a:lnTo>
                    <a:pt x="2371" y="71"/>
                  </a:lnTo>
                  <a:lnTo>
                    <a:pt x="2397" y="80"/>
                  </a:lnTo>
                  <a:lnTo>
                    <a:pt x="2417" y="89"/>
                  </a:lnTo>
                  <a:lnTo>
                    <a:pt x="2423" y="101"/>
                  </a:lnTo>
                  <a:lnTo>
                    <a:pt x="2430" y="112"/>
                  </a:lnTo>
                </a:path>
              </a:pathLst>
            </a:custGeom>
            <a:noFill/>
            <a:ln w="12700" cap="rnd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Rectangle 84">
              <a:extLst>
                <a:ext uri="{FF2B5EF4-FFF2-40B4-BE49-F238E27FC236}">
                  <a16:creationId xmlns:a16="http://schemas.microsoft.com/office/drawing/2014/main" id="{07869ACD-6EAF-A942-8C24-5AE97CB5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992" cy="128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Rectangle 85">
              <a:extLst>
                <a:ext uri="{FF2B5EF4-FFF2-40B4-BE49-F238E27FC236}">
                  <a16:creationId xmlns:a16="http://schemas.microsoft.com/office/drawing/2014/main" id="{7110778E-F13A-074E-827B-ED90B4B1D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357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0</a:t>
              </a:r>
            </a:p>
          </p:txBody>
        </p:sp>
        <p:sp>
          <p:nvSpPr>
            <p:cNvPr id="33878" name="Rectangle 86">
              <a:extLst>
                <a:ext uri="{FF2B5EF4-FFF2-40B4-BE49-F238E27FC236}">
                  <a16:creationId xmlns:a16="http://schemas.microsoft.com/office/drawing/2014/main" id="{0BD3C79A-E19C-E245-B0E2-E5E7DDA33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527"/>
              <a:ext cx="3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1</a:t>
              </a:r>
            </a:p>
          </p:txBody>
        </p:sp>
        <p:sp>
          <p:nvSpPr>
            <p:cNvPr id="33879" name="Rectangle 87">
              <a:extLst>
                <a:ext uri="{FF2B5EF4-FFF2-40B4-BE49-F238E27FC236}">
                  <a16:creationId xmlns:a16="http://schemas.microsoft.com/office/drawing/2014/main" id="{C2799F22-46D2-C846-89E6-15B32161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3089"/>
              <a:ext cx="3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/>
                <a:t>vcr</a:t>
              </a:r>
              <a:r>
                <a:rPr lang="en-US" altLang="en-US" sz="1600" b="1" baseline="-25000"/>
                <a:t>31</a:t>
              </a:r>
            </a:p>
          </p:txBody>
        </p:sp>
        <p:sp>
          <p:nvSpPr>
            <p:cNvPr id="33880" name="Rectangle 88">
              <a:extLst>
                <a:ext uri="{FF2B5EF4-FFF2-40B4-BE49-F238E27FC236}">
                  <a16:creationId xmlns:a16="http://schemas.microsoft.com/office/drawing/2014/main" id="{DCD3576B-E6F2-3949-BF46-231633021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394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Rectangle 89">
              <a:extLst>
                <a:ext uri="{FF2B5EF4-FFF2-40B4-BE49-F238E27FC236}">
                  <a16:creationId xmlns:a16="http://schemas.microsoft.com/office/drawing/2014/main" id="{B6638A6F-08C0-E24F-887B-6CAC8AC3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574"/>
              <a:ext cx="518" cy="10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Rectangle 90">
              <a:extLst>
                <a:ext uri="{FF2B5EF4-FFF2-40B4-BE49-F238E27FC236}">
                  <a16:creationId xmlns:a16="http://schemas.microsoft.com/office/drawing/2014/main" id="{E7E085BE-13DF-9D4F-B701-EA0ABBAB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31"/>
              <a:ext cx="518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Rectangle 91">
              <a:extLst>
                <a:ext uri="{FF2B5EF4-FFF2-40B4-BE49-F238E27FC236}">
                  <a16:creationId xmlns:a16="http://schemas.microsoft.com/office/drawing/2014/main" id="{3E40332B-7231-424F-B175-E5005873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715"/>
              <a:ext cx="84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Control</a:t>
              </a:r>
            </a:p>
            <a:p>
              <a:pPr algn="ctr"/>
              <a:r>
                <a:rPr lang="en-US" altLang="en-US" sz="2400" b="1">
                  <a:solidFill>
                    <a:srgbClr val="CC99FF"/>
                  </a:solidFill>
                </a:rPr>
                <a:t>Registers</a:t>
              </a:r>
            </a:p>
          </p:txBody>
        </p:sp>
        <p:grpSp>
          <p:nvGrpSpPr>
            <p:cNvPr id="33887" name="Group 95">
              <a:extLst>
                <a:ext uri="{FF2B5EF4-FFF2-40B4-BE49-F238E27FC236}">
                  <a16:creationId xmlns:a16="http://schemas.microsoft.com/office/drawing/2014/main" id="{D051BDA8-6CCB-B042-AE0C-9668FBC33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" y="2795"/>
              <a:ext cx="30" cy="191"/>
              <a:chOff x="5043" y="2795"/>
              <a:chExt cx="30" cy="191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FBA05081-9F36-4D46-95F2-416A462A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2795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BA5BA7D1-E311-2B41-8247-C0C61F777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874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6CB6C2E6-3FD5-2944-868E-21D632EC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4" y="2957"/>
                <a:ext cx="29" cy="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88" name="Line 96">
              <a:extLst>
                <a:ext uri="{FF2B5EF4-FFF2-40B4-BE49-F238E27FC236}">
                  <a16:creationId xmlns:a16="http://schemas.microsoft.com/office/drawing/2014/main" id="{3F75DD8C-F3C5-9841-8ABF-16BF8D16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8" y="3323"/>
              <a:ext cx="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Rectangle 97">
              <a:extLst>
                <a:ext uri="{FF2B5EF4-FFF2-40B4-BE49-F238E27FC236}">
                  <a16:creationId xmlns:a16="http://schemas.microsoft.com/office/drawing/2014/main" id="{D1FECFFE-64F6-D04C-A19A-CE52201B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3324"/>
              <a:ext cx="3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/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200"/>
                <a:t>32 bits</a:t>
              </a: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CF4B2AAA-CEC4-C746-BD16-779645502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53350" cy="1143000"/>
          </a:xfrm>
          <a:noFill/>
          <a:ln/>
        </p:spPr>
        <p:txBody>
          <a:bodyPr anchor="b"/>
          <a:lstStyle/>
          <a:p>
            <a:r>
              <a:rPr lang="en-US" altLang="en-US"/>
              <a:t>Vector Terminology: </a:t>
            </a:r>
            <a:br>
              <a:rPr lang="en-US" altLang="en-US"/>
            </a:br>
            <a:r>
              <a:rPr lang="en-US" altLang="en-US"/>
              <a:t>4 lanes, 2 vector functional units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9C55D9C-FD16-D940-8A13-869BCE1CB3C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392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4A256961-CFB0-4D40-BCE5-2CAE164D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5" y="5026027"/>
            <a:ext cx="1139737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/>
              <a:t>(Vector</a:t>
            </a:r>
          </a:p>
          <a:p>
            <a:r>
              <a:rPr lang="en-US" altLang="en-US" b="1"/>
              <a:t>Functional</a:t>
            </a:r>
          </a:p>
          <a:p>
            <a:r>
              <a:rPr lang="en-US" altLang="en-US" b="1"/>
              <a:t>Unit)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3" y="818795"/>
            <a:ext cx="4011929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E85F7-8A19-6845-8E3F-F5352D4A0EFB}"/>
              </a:ext>
            </a:extLst>
          </p:cNvPr>
          <p:cNvSpPr/>
          <p:nvPr/>
        </p:nvSpPr>
        <p:spPr>
          <a:xfrm>
            <a:off x="163832" y="1872132"/>
            <a:ext cx="3684269" cy="470898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a6,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(a3)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a5,a5,a6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a5,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66D9EF"/>
                </a:solidFill>
                <a:latin typeface="Menlo" panose="020B0609030804020204" pitchFamily="49" charset="0"/>
              </a:rPr>
              <a:t>sub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 </a:t>
            </a:r>
          </a:p>
          <a:p>
            <a:r>
              <a:rPr lang="en-US" sz="2000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sz="2000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BBF26-AAE1-D047-A5E9-11D36BA694FA}"/>
              </a:ext>
            </a:extLst>
          </p:cNvPr>
          <p:cNvSpPr/>
          <p:nvPr/>
        </p:nvSpPr>
        <p:spPr>
          <a:xfrm>
            <a:off x="1098672" y="285140"/>
            <a:ext cx="2157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Scalar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60530-A4EF-F141-BC68-D955E68E2771}"/>
              </a:ext>
            </a:extLst>
          </p:cNvPr>
          <p:cNvSpPr/>
          <p:nvPr/>
        </p:nvSpPr>
        <p:spPr>
          <a:xfrm>
            <a:off x="5170223" y="2167969"/>
            <a:ext cx="3684268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 # t0=VLEN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2E932-76CB-B848-81DD-EC977CC6C112}"/>
              </a:ext>
            </a:extLst>
          </p:cNvPr>
          <p:cNvSpPr/>
          <p:nvPr/>
        </p:nvSpPr>
        <p:spPr>
          <a:xfrm>
            <a:off x="5888203" y="145065"/>
            <a:ext cx="2248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Vector Code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F3D9-E810-9842-AE00-C79A509E80B0}"/>
              </a:ext>
            </a:extLst>
          </p:cNvPr>
          <p:cNvSpPr/>
          <p:nvPr/>
        </p:nvSpPr>
        <p:spPr>
          <a:xfrm>
            <a:off x="4354470" y="801960"/>
            <a:ext cx="4637131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N;i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</a:t>
            </a:r>
            <a:r>
              <a:rPr lang="en-US" sz="2000" dirty="0" err="1">
                <a:solidFill>
                  <a:srgbClr val="F92672"/>
                </a:solidFill>
                <a:latin typeface="Menlo" panose="020B0609030804020204" pitchFamily="49" charset="0"/>
              </a:rPr>
              <a:t>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output[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64024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9A3FF-DE2F-A9E4-DEC2-08408F4BD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2AE9-1E6C-7640-D5C8-4CCBD1DC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vs Undisturbed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6D33D-BCA5-D4AE-652F-0376E837C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C4F20-F9B4-CD86-8DFB-554391B8A007}"/>
              </a:ext>
            </a:extLst>
          </p:cNvPr>
          <p:cNvSpPr/>
          <p:nvPr/>
        </p:nvSpPr>
        <p:spPr>
          <a:xfrm>
            <a:off x="22860" y="1430034"/>
            <a:ext cx="5677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Menlo" panose="020B0609030804020204" pitchFamily="49" charset="0"/>
              </a:rPr>
              <a:t>vsetvli</a:t>
            </a:r>
            <a:r>
              <a:rPr lang="en-US" sz="3600" dirty="0">
                <a:solidFill>
                  <a:srgbClr val="FF0000"/>
                </a:solidFill>
                <a:latin typeface="Menlo" panose="020B0609030804020204" pitchFamily="49" charset="0"/>
              </a:rPr>
              <a:t> t0, a0, e32, m1, ta, ma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16DA58-7138-DED2-4BEE-9096A22F603A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3622" y="1951527"/>
            <a:ext cx="1190575" cy="72303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133F49-D8E6-76EF-763D-3D3641B8D604}"/>
              </a:ext>
            </a:extLst>
          </p:cNvPr>
          <p:cNvSpPr txBox="1"/>
          <p:nvPr/>
        </p:nvSpPr>
        <p:spPr>
          <a:xfrm>
            <a:off x="4215653" y="2584985"/>
            <a:ext cx="222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ta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agnostic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tu</a:t>
            </a:r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undisturbed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62AA6-B74B-6E15-380A-74ECAEB74F1C}"/>
              </a:ext>
            </a:extLst>
          </p:cNvPr>
          <p:cNvSpPr txBox="1"/>
          <p:nvPr/>
        </p:nvSpPr>
        <p:spPr>
          <a:xfrm>
            <a:off x="6990696" y="2563629"/>
            <a:ext cx="3087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agnostic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mu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undisturbed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ED9338-4BF8-E394-8A60-2E378A454511}"/>
              </a:ext>
            </a:extLst>
          </p:cNvPr>
          <p:cNvCxnSpPr>
            <a:cxnSpLocks/>
          </p:cNvCxnSpPr>
          <p:nvPr/>
        </p:nvCxnSpPr>
        <p:spPr bwMode="auto">
          <a:xfrm>
            <a:off x="8387665" y="2001654"/>
            <a:ext cx="0" cy="4557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77E1F5-0A17-F5C9-5705-AEBD69E8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29" y="4395410"/>
            <a:ext cx="9853059" cy="19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0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A2DE-5733-E848-8AD2-0E5A4D68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2"/>
            <a:ext cx="7080250" cy="652781"/>
          </a:xfrm>
        </p:spPr>
        <p:txBody>
          <a:bodyPr/>
          <a:lstStyle/>
          <a:p>
            <a:r>
              <a:rPr lang="en-US" dirty="0"/>
              <a:t>Tail Processing 1: VLEN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5E1D-CF54-F643-8A4E-6D6A43BD4ABA}"/>
              </a:ext>
            </a:extLst>
          </p:cNvPr>
          <p:cNvSpPr/>
          <p:nvPr/>
        </p:nvSpPr>
        <p:spPr>
          <a:xfrm>
            <a:off x="1" y="822888"/>
            <a:ext cx="4686300" cy="409342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Remaining = N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int VLEN;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if (N-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&gt; MAX_VLEN)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MAX_VLEN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else 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VLEN = N-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</a:rPr>
              <a:t>setvl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</a:rPr>
              <a:t>(VLEN)</a:t>
            </a: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CF0CD4-EB9D-AE45-939F-F2E4E58F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542"/>
            <a:ext cx="5189220" cy="21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8DE45E-D726-C045-8A18-BB00F686AD5D}"/>
              </a:ext>
            </a:extLst>
          </p:cNvPr>
          <p:cNvSpPr/>
          <p:nvPr/>
        </p:nvSpPr>
        <p:spPr>
          <a:xfrm>
            <a:off x="4869183" y="249580"/>
            <a:ext cx="4114798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vsetvli</a:t>
            </a:r>
            <a:r>
              <a:rPr lang="en-US" sz="2400" dirty="0">
                <a:solidFill>
                  <a:srgbClr val="FF0000"/>
                </a:solidFill>
              </a:rPr>
              <a:t> t0, a0, e32 # Set VLEN</a:t>
            </a:r>
            <a:endParaRPr lang="en-US" sz="2400" dirty="0">
              <a:solidFill>
                <a:srgbClr val="88846F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I,i+VLEN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], y[] 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v8, (a2)</a:t>
            </a: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vle32.v v16, (a3)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addition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Menlo" panose="020B0609030804020204" pitchFamily="49" charset="0"/>
              </a:rPr>
              <a:t>vadd.vv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 v24,v8,v16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store res[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i:i+VLEN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vse32.v v24,(a1)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slli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t0,2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a2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a3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add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# Bump loop by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vlen</a:t>
            </a:r>
            <a:endParaRPr lang="en-US" dirty="0">
              <a:solidFill>
                <a:srgbClr val="DCDCAA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sub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t0</a:t>
            </a:r>
          </a:p>
          <a:p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bnez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loop</a:t>
            </a:r>
          </a:p>
        </p:txBody>
      </p:sp>
    </p:spTree>
    <p:extLst>
      <p:ext uri="{BB962C8B-B14F-4D97-AF65-F5344CB8AC3E}">
        <p14:creationId xmlns:p14="http://schemas.microsoft.com/office/powerpoint/2010/main" val="17753025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6777-E7DD-A042-9780-0D76ED98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6872"/>
            <a:ext cx="7080250" cy="652781"/>
          </a:xfrm>
        </p:spPr>
        <p:txBody>
          <a:bodyPr/>
          <a:lstStyle/>
          <a:p>
            <a:r>
              <a:rPr lang="en-US" dirty="0"/>
              <a:t>Masking and Conditional Ops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2898-9BE9-A246-876A-F4842A1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8" y="1348742"/>
            <a:ext cx="10072288" cy="17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95E6B-9FE2-2D40-8075-4E2BBC092A50}"/>
              </a:ext>
            </a:extLst>
          </p:cNvPr>
          <p:cNvSpPr/>
          <p:nvPr/>
        </p:nvSpPr>
        <p:spPr>
          <a:xfrm>
            <a:off x="171190" y="3334651"/>
            <a:ext cx="8812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Disable unwanted vector lanes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Conditional branches where different operations are executed for different vector elements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Handling tail/left-over elements when software array length not multiple of vector width.</a:t>
            </a:r>
          </a:p>
        </p:txBody>
      </p:sp>
    </p:spTree>
    <p:extLst>
      <p:ext uri="{BB962C8B-B14F-4D97-AF65-F5344CB8AC3E}">
        <p14:creationId xmlns:p14="http://schemas.microsoft.com/office/powerpoint/2010/main" val="33188625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32E7B-0683-D00A-4CA5-D72451E6A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CBA5-58A0-1916-3972-0F5E7481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2"/>
            <a:ext cx="7080250" cy="652781"/>
          </a:xfrm>
        </p:spPr>
        <p:txBody>
          <a:bodyPr/>
          <a:lstStyle/>
          <a:p>
            <a:r>
              <a:rPr lang="en-US" dirty="0"/>
              <a:t>Tail Processing 2 : Masks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5E1D3-435A-A1D9-236A-DCA13F45F747}"/>
              </a:ext>
            </a:extLst>
          </p:cNvPr>
          <p:cNvSpPr/>
          <p:nvPr/>
        </p:nvSpPr>
        <p:spPr>
          <a:xfrm>
            <a:off x="251460" y="849689"/>
            <a:ext cx="8717176" cy="378565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+ VLEN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Bool msk1[VLEN] = {0};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while(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&lt;VLEN) 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msk1[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= 1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++;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  <a:p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];#msk1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A4A9B-A601-CE7C-75BA-B3B4D881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30" y="4635341"/>
            <a:ext cx="5189220" cy="21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854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BBA13-4F49-DD80-CB10-11CD63F121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FF648-7BAA-4033-61D6-C07FA947986A}"/>
              </a:ext>
            </a:extLst>
          </p:cNvPr>
          <p:cNvSpPr/>
          <p:nvPr/>
        </p:nvSpPr>
        <p:spPr>
          <a:xfrm>
            <a:off x="1" y="822889"/>
            <a:ext cx="8641079" cy="224676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Mask lanes based on condition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if (x[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!=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	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=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+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else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	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=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* 2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21248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CD909-66D6-BC5F-7AB3-8D89723B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CFA3-433C-87D4-8A74-DBACB02D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2"/>
            <a:ext cx="7080250" cy="652781"/>
          </a:xfrm>
        </p:spPr>
        <p:txBody>
          <a:bodyPr/>
          <a:lstStyle/>
          <a:p>
            <a:r>
              <a:rPr lang="en-US" dirty="0"/>
              <a:t>Mask 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6C873-C3E4-A752-BBED-E033C989CF94}"/>
              </a:ext>
            </a:extLst>
          </p:cNvPr>
          <p:cNvSpPr/>
          <p:nvPr/>
        </p:nvSpPr>
        <p:spPr>
          <a:xfrm>
            <a:off x="1" y="822889"/>
            <a:ext cx="8641079" cy="286232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Mask lanes based on condition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Bool msk1[VLEN], msk2[VLEN];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for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to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if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]!=y[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msk1[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]=true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	if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]!=y[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msk2[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]=true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];#msk1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*2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;#msk2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D77F4F-0694-7839-3E99-CD7EDDB1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738191"/>
            <a:ext cx="5865542" cy="21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229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(car));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7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2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cxnSpLocks/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7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3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</p:txBody>
      </p:sp>
      <p:sp>
        <p:nvSpPr>
          <p:cNvPr id="33" name="Rectangle 32"/>
          <p:cNvSpPr/>
          <p:nvPr>
            <p:custDataLst>
              <p:tags r:id="rId22"/>
            </p:custDataLst>
          </p:nvPr>
        </p:nvSpPr>
        <p:spPr bwMode="auto">
          <a:xfrm>
            <a:off x="4225470" y="5727356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4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5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30459" y="2978317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0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22E3-E9A6-3271-0B5E-07E3E016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80C5-E8B5-315E-B5A9-BE760074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22"/>
            <a:ext cx="7080250" cy="652781"/>
          </a:xfrm>
        </p:spPr>
        <p:txBody>
          <a:bodyPr/>
          <a:lstStyle/>
          <a:p>
            <a:r>
              <a:rPr lang="en-US" dirty="0"/>
              <a:t>Utilization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74488-D6FE-B58C-1F9C-C854D2AC34AC}"/>
              </a:ext>
            </a:extLst>
          </p:cNvPr>
          <p:cNvSpPr/>
          <p:nvPr/>
        </p:nvSpPr>
        <p:spPr>
          <a:xfrm>
            <a:off x="251460" y="849689"/>
            <a:ext cx="87171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+ VLEN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</a:p>
          <a:p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Bool msk1[VLEN] = {0};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// Calculate mask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res[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x[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</a:t>
            </a:r>
            <a:r>
              <a:rPr lang="en-US" sz="2000" dirty="0">
                <a:solidFill>
                  <a:srgbClr val="F92672"/>
                </a:solidFill>
                <a:latin typeface="Menlo" panose="020B0609030804020204" pitchFamily="49" charset="0"/>
              </a:rPr>
              <a:t>+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y[</a:t>
            </a:r>
            <a:r>
              <a:rPr lang="en-US" sz="2000" dirty="0" err="1">
                <a:solidFill>
                  <a:srgbClr val="F8F8F2"/>
                </a:solidFill>
                <a:latin typeface="Menlo" panose="020B0609030804020204" pitchFamily="49" charset="0"/>
              </a:rPr>
              <a:t>i:i+VLEN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];#msk1</a:t>
            </a:r>
          </a:p>
          <a:p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1A96F-6708-009B-4430-0D49872F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3670837"/>
            <a:ext cx="7106464" cy="30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0DCB-8B43-501E-158B-773FC62F55DA}"/>
              </a:ext>
            </a:extLst>
          </p:cNvPr>
          <p:cNvSpPr txBox="1"/>
          <p:nvPr/>
        </p:nvSpPr>
        <p:spPr>
          <a:xfrm>
            <a:off x="251460" y="3486171"/>
            <a:ext cx="622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Menlo" panose="020B0609030804020204" pitchFamily="49" charset="0"/>
              </a:rPr>
              <a:t>VLEN (hardware) = 8.  N (Array size) = 12.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7E656-FAEC-F7B5-CF68-749315F957A0}"/>
              </a:ext>
            </a:extLst>
          </p:cNvPr>
          <p:cNvSpPr txBox="1"/>
          <p:nvPr/>
        </p:nvSpPr>
        <p:spPr>
          <a:xfrm>
            <a:off x="509407" y="5061483"/>
            <a:ext cx="4913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Menlo" panose="020B0609030804020204" pitchFamily="49" charset="0"/>
              </a:rPr>
              <a:t>First Iteration: 100% utilization.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BB922-B814-891E-B837-D3AE9E6A2958}"/>
              </a:ext>
            </a:extLst>
          </p:cNvPr>
          <p:cNvSpPr txBox="1"/>
          <p:nvPr/>
        </p:nvSpPr>
        <p:spPr>
          <a:xfrm>
            <a:off x="509407" y="6488668"/>
            <a:ext cx="4913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Menlo" panose="020B0609030804020204" pitchFamily="49" charset="0"/>
              </a:rPr>
              <a:t>Second Iteration: 50% utilization.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6613A-0066-0098-8F75-32CF99223194}"/>
              </a:ext>
            </a:extLst>
          </p:cNvPr>
          <p:cNvSpPr txBox="1"/>
          <p:nvPr/>
        </p:nvSpPr>
        <p:spPr>
          <a:xfrm>
            <a:off x="5793512" y="4940875"/>
            <a:ext cx="4678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Utilization =</a:t>
            </a:r>
          </a:p>
          <a:p>
            <a:r>
              <a:rPr lang="en-US" dirty="0">
                <a:latin typeface="Menlo" panose="020B0609030804020204" pitchFamily="49" charset="0"/>
              </a:rPr>
              <a:t>MASK(# of 1s)/VLEN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34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bject 46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381" name="object 3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0856"/>
                </a:lnTo>
                <a:lnTo>
                  <a:pt x="10765" y="21600"/>
                </a:lnTo>
                <a:lnTo>
                  <a:pt x="21600" y="10856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2" name="object 4"/>
          <p:cNvSpPr/>
          <p:nvPr/>
        </p:nvSpPr>
        <p:spPr>
          <a:xfrm>
            <a:off x="1927035" y="1650157"/>
            <a:ext cx="4125910" cy="72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0856"/>
                </a:lnTo>
                <a:lnTo>
                  <a:pt x="10765" y="21600"/>
                </a:lnTo>
                <a:lnTo>
                  <a:pt x="0" y="108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3" name="object 5"/>
          <p:cNvSpPr/>
          <p:nvPr/>
        </p:nvSpPr>
        <p:spPr>
          <a:xfrm>
            <a:off x="2158162" y="1692343"/>
            <a:ext cx="381103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4" name="object 6"/>
          <p:cNvSpPr/>
          <p:nvPr/>
        </p:nvSpPr>
        <p:spPr>
          <a:xfrm>
            <a:off x="2631740" y="1690520"/>
            <a:ext cx="381103" cy="30478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5" name="object 7"/>
          <p:cNvSpPr/>
          <p:nvPr/>
        </p:nvSpPr>
        <p:spPr>
          <a:xfrm>
            <a:off x="3105767" y="1691384"/>
            <a:ext cx="380198" cy="303555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6" name="object 8"/>
          <p:cNvSpPr/>
          <p:nvPr/>
        </p:nvSpPr>
        <p:spPr>
          <a:xfrm>
            <a:off x="3578893" y="1692343"/>
            <a:ext cx="381104" cy="30297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7" name="object 9"/>
          <p:cNvSpPr/>
          <p:nvPr/>
        </p:nvSpPr>
        <p:spPr>
          <a:xfrm>
            <a:off x="405292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8" name="object 10"/>
          <p:cNvSpPr/>
          <p:nvPr/>
        </p:nvSpPr>
        <p:spPr>
          <a:xfrm>
            <a:off x="4526500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89" name="object 11"/>
          <p:cNvSpPr/>
          <p:nvPr/>
        </p:nvSpPr>
        <p:spPr>
          <a:xfrm>
            <a:off x="500008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0" name="object 12"/>
          <p:cNvSpPr/>
          <p:nvPr/>
        </p:nvSpPr>
        <p:spPr>
          <a:xfrm>
            <a:off x="5473662" y="1691382"/>
            <a:ext cx="380198" cy="29991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1" name="object 13"/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object 14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3" name="object 15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4" name="object 16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5" name="object 17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6" name="object 18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7" name="object 19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8" name="object 20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99" name="object 21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0" name="object 22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1" name="object 23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2" name="object 24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3" name="object 25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4" name="object 26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5" name="object 27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6" name="object 28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7" name="object 29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8" name="object 30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09" name="object 31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0" name="object 32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1" name="object 33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2" name="object 34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3" name="object 35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4" name="object 36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5" name="object 37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6" name="object 38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17" name="object 39"/>
          <p:cNvSpPr/>
          <p:nvPr/>
        </p:nvSpPr>
        <p:spPr>
          <a:xfrm flipH="1">
            <a:off x="1930400" y="19917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19" name="object 42"/>
          <p:cNvSpPr/>
          <p:nvPr/>
        </p:nvSpPr>
        <p:spPr>
          <a:xfrm>
            <a:off x="6217299" y="1654032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0" name="object 43"/>
          <p:cNvSpPr/>
          <p:nvPr/>
        </p:nvSpPr>
        <p:spPr>
          <a:xfrm>
            <a:off x="6235578" y="1672312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1" name="object 44"/>
          <p:cNvSpPr txBox="1"/>
          <p:nvPr/>
        </p:nvSpPr>
        <p:spPr>
          <a:xfrm>
            <a:off x="6235578" y="1672312"/>
            <a:ext cx="2762251" cy="3911327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</a:t>
            </a:r>
            <a:r>
              <a:rPr sz="1400" dirty="0" err="1"/>
              <a:t>i</a:t>
            </a:r>
            <a:r>
              <a:rPr sz="1400" dirty="0"/>
              <a:t>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5" dirty="0"/>
              <a:t> </a:t>
            </a:r>
            <a:r>
              <a:rPr sz="1400" dirty="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 err="1"/>
              <a:t>tmp</a:t>
            </a:r>
            <a:r>
              <a:rPr sz="1400" dirty="0"/>
              <a:t> *=</a:t>
            </a:r>
            <a:r>
              <a:rPr sz="1400" spc="-13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</a:t>
            </a:r>
            <a:r>
              <a:rPr sz="1400" dirty="0" err="1"/>
              <a:t>tmp</a:t>
            </a:r>
            <a:r>
              <a:rPr sz="1400" dirty="0"/>
              <a:t> +</a:t>
            </a:r>
            <a:r>
              <a:rPr sz="1400" spc="-28" dirty="0"/>
              <a:t> </a:t>
            </a:r>
            <a:r>
              <a:rPr sz="1400" dirty="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33" dirty="0"/>
              <a:t> </a:t>
            </a:r>
            <a:r>
              <a:rPr sz="1400" dirty="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      </a:t>
            </a: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0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2.f *</a:t>
            </a:r>
            <a:r>
              <a:rPr sz="1400" spc="-15" dirty="0"/>
              <a:t> </a:t>
            </a:r>
            <a:r>
              <a:rPr sz="1400" dirty="0" err="1"/>
              <a:t>tmp</a:t>
            </a:r>
            <a:r>
              <a:rPr sz="1400" dirty="0"/>
              <a:t>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</a:t>
            </a: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4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</a:t>
            </a:r>
            <a:r>
              <a:rPr sz="1400" dirty="0" err="1"/>
              <a:t>i</a:t>
            </a:r>
            <a:r>
              <a:rPr sz="1400" dirty="0"/>
              <a:t>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423" name="Line"/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F9EE8-C660-034D-BADB-1E462244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75" y="243927"/>
            <a:ext cx="7080250" cy="652781"/>
          </a:xfrm>
        </p:spPr>
        <p:txBody>
          <a:bodyPr/>
          <a:lstStyle/>
          <a:p>
            <a:r>
              <a:rPr lang="en-US" dirty="0"/>
              <a:t>What about  conditional branches?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48654-A696-7C5E-E441-065E1B3F873A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bject 57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28" name="object 4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29" name="object 5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0" name="object 6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1" name="object 7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2" name="object 8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3" name="object 9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4" name="object 10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5" name="object 11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6" name="object 12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7" name="object 13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8" name="object 14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39" name="object 15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0" name="object 16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1" name="object 17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2" name="object 18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3" name="object 19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4" name="object 20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5" name="object 21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6" name="object 22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7" name="object 23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8" name="object 24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49" name="object 25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0" name="object 26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1" name="object 27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2" name="object 28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453" name="object 30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4" name="object 31"/>
          <p:cNvSpPr/>
          <p:nvPr/>
        </p:nvSpPr>
        <p:spPr>
          <a:xfrm>
            <a:off x="6217299" y="1654032"/>
            <a:ext cx="2825751" cy="450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5" name="object 32"/>
          <p:cNvSpPr/>
          <p:nvPr/>
        </p:nvSpPr>
        <p:spPr>
          <a:xfrm>
            <a:off x="6235578" y="1672312"/>
            <a:ext cx="2762253" cy="44386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6" name="object 33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6511"/>
                </a:lnTo>
                <a:lnTo>
                  <a:pt x="10765" y="21600"/>
                </a:lnTo>
                <a:lnTo>
                  <a:pt x="21600" y="16511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7" name="object 34"/>
          <p:cNvSpPr/>
          <p:nvPr/>
        </p:nvSpPr>
        <p:spPr>
          <a:xfrm>
            <a:off x="1939735" y="1675557"/>
            <a:ext cx="4125910" cy="15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6511"/>
                </a:lnTo>
                <a:lnTo>
                  <a:pt x="10765" y="21600"/>
                </a:lnTo>
                <a:lnTo>
                  <a:pt x="0" y="165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8" name="object 35"/>
          <p:cNvSpPr/>
          <p:nvPr/>
        </p:nvSpPr>
        <p:spPr>
          <a:xfrm>
            <a:off x="2171362" y="1722339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59" name="object 36"/>
          <p:cNvSpPr/>
          <p:nvPr/>
        </p:nvSpPr>
        <p:spPr>
          <a:xfrm>
            <a:off x="2644811" y="1715920"/>
            <a:ext cx="381001" cy="107315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0" name="object 37"/>
          <p:cNvSpPr/>
          <p:nvPr/>
        </p:nvSpPr>
        <p:spPr>
          <a:xfrm>
            <a:off x="3118712" y="17189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1" name="object 38"/>
          <p:cNvSpPr/>
          <p:nvPr/>
        </p:nvSpPr>
        <p:spPr>
          <a:xfrm>
            <a:off x="3591711" y="1722339"/>
            <a:ext cx="381001" cy="106680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2" name="object 39"/>
          <p:cNvSpPr/>
          <p:nvPr/>
        </p:nvSpPr>
        <p:spPr>
          <a:xfrm>
            <a:off x="4065611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3" name="object 40"/>
          <p:cNvSpPr/>
          <p:nvPr/>
        </p:nvSpPr>
        <p:spPr>
          <a:xfrm>
            <a:off x="4539061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4" name="object 41"/>
          <p:cNvSpPr/>
          <p:nvPr/>
        </p:nvSpPr>
        <p:spPr>
          <a:xfrm>
            <a:off x="5012515" y="17189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5" name="object 42"/>
          <p:cNvSpPr/>
          <p:nvPr/>
        </p:nvSpPr>
        <p:spPr>
          <a:xfrm>
            <a:off x="5485966" y="17189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6" name="object 43"/>
          <p:cNvSpPr/>
          <p:nvPr/>
        </p:nvSpPr>
        <p:spPr>
          <a:xfrm flipH="1">
            <a:off x="1949447" y="2787787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7" name="object 44"/>
          <p:cNvSpPr/>
          <p:nvPr/>
        </p:nvSpPr>
        <p:spPr>
          <a:xfrm flipH="1">
            <a:off x="1943100" y="20171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8" name="object 45"/>
          <p:cNvSpPr/>
          <p:nvPr/>
        </p:nvSpPr>
        <p:spPr>
          <a:xfrm flipH="1">
            <a:off x="1955171" y="2402445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69" name="object 46"/>
          <p:cNvSpPr/>
          <p:nvPr/>
        </p:nvSpPr>
        <p:spPr>
          <a:xfrm>
            <a:off x="229235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0" name="object 47"/>
          <p:cNvSpPr/>
          <p:nvPr/>
        </p:nvSpPr>
        <p:spPr>
          <a:xfrm>
            <a:off x="27432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1" name="object 48"/>
          <p:cNvSpPr/>
          <p:nvPr/>
        </p:nvSpPr>
        <p:spPr>
          <a:xfrm>
            <a:off x="3708400" y="2476500"/>
            <a:ext cx="190500" cy="228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2" name="object 49"/>
          <p:cNvSpPr/>
          <p:nvPr/>
        </p:nvSpPr>
        <p:spPr>
          <a:xfrm>
            <a:off x="417830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3" name="object 50"/>
          <p:cNvSpPr/>
          <p:nvPr/>
        </p:nvSpPr>
        <p:spPr>
          <a:xfrm>
            <a:off x="46672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4" name="object 51"/>
          <p:cNvSpPr/>
          <p:nvPr/>
        </p:nvSpPr>
        <p:spPr>
          <a:xfrm>
            <a:off x="32448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5" name="object 52"/>
          <p:cNvSpPr/>
          <p:nvPr/>
        </p:nvSpPr>
        <p:spPr>
          <a:xfrm>
            <a:off x="51244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6" name="object 53"/>
          <p:cNvSpPr/>
          <p:nvPr/>
        </p:nvSpPr>
        <p:spPr>
          <a:xfrm>
            <a:off x="5607050" y="2476500"/>
            <a:ext cx="165100" cy="228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77" name="object 54"/>
          <p:cNvSpPr txBox="1"/>
          <p:nvPr/>
        </p:nvSpPr>
        <p:spPr>
          <a:xfrm>
            <a:off x="2292352" y="23939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478" name="object 55"/>
          <p:cNvSpPr txBox="1"/>
          <p:nvPr/>
        </p:nvSpPr>
        <p:spPr>
          <a:xfrm>
            <a:off x="6235578" y="1672312"/>
            <a:ext cx="2762251" cy="4078039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A[i];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 indent="387350">
              <a:spcBef>
                <a:spcPts val="5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5" dirty="0"/>
              <a:t> </a:t>
            </a:r>
            <a:r>
              <a:rPr sz="1400" dirty="0"/>
              <a:t>exp(x,5.f);</a:t>
            </a:r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 err="1"/>
              <a:t>tmp</a:t>
            </a:r>
            <a:r>
              <a:rPr sz="1400" dirty="0"/>
              <a:t> *=</a:t>
            </a:r>
            <a:r>
              <a:rPr sz="1400" spc="-13" dirty="0"/>
              <a:t> </a:t>
            </a:r>
            <a:r>
              <a:rPr sz="1400" dirty="0"/>
              <a:t>kMyConst1;</a:t>
            </a:r>
            <a:endParaRPr lang="en-US" sz="1400" dirty="0"/>
          </a:p>
          <a:p>
            <a:pPr indent="387350">
              <a:spcBef>
                <a:spcPts val="1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x = </a:t>
            </a:r>
            <a:r>
              <a:rPr sz="1400" dirty="0" err="1"/>
              <a:t>tmp</a:t>
            </a:r>
            <a:r>
              <a:rPr sz="1400" dirty="0"/>
              <a:t> +</a:t>
            </a:r>
            <a:r>
              <a:rPr sz="1400" spc="-28" dirty="0"/>
              <a:t> </a:t>
            </a:r>
            <a:r>
              <a:rPr sz="1400" dirty="0"/>
              <a:t>kMyConst2;</a:t>
            </a:r>
          </a:p>
          <a:p>
            <a:pPr marR="1721802" algn="ctr">
              <a:spcBef>
                <a:spcPts val="2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33" dirty="0"/>
              <a:t> </a:t>
            </a:r>
            <a:r>
              <a:rPr sz="1400" dirty="0"/>
              <a:t>{</a:t>
            </a:r>
          </a:p>
          <a:p>
            <a:pPr indent="163830" algn="ctr">
              <a:spcBef>
                <a:spcPts val="1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</a:t>
            </a:r>
            <a:r>
              <a:rPr sz="1400" dirty="0" err="1"/>
              <a:t>tmp</a:t>
            </a:r>
            <a:r>
              <a:rPr sz="1400" dirty="0"/>
              <a:t> =</a:t>
            </a:r>
            <a:r>
              <a:rPr sz="1400" spc="-30" dirty="0"/>
              <a:t> </a:t>
            </a:r>
            <a:r>
              <a:rPr sz="1400" dirty="0"/>
              <a:t>kMyConst1;</a:t>
            </a:r>
          </a:p>
          <a:p>
            <a:pPr indent="387350">
              <a:spcBef>
                <a:spcPts val="1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lang="en-US" sz="1400" dirty="0"/>
              <a:t>   </a:t>
            </a:r>
            <a:r>
              <a:rPr sz="1400" dirty="0"/>
              <a:t>x = 2.f *</a:t>
            </a:r>
            <a:r>
              <a:rPr sz="1400" spc="-15" dirty="0"/>
              <a:t> </a:t>
            </a:r>
            <a:r>
              <a:rPr sz="1400" dirty="0" err="1"/>
              <a:t>tmp</a:t>
            </a:r>
            <a:r>
              <a:rPr sz="1400" dirty="0"/>
              <a:t>;</a:t>
            </a:r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marR="67310" algn="ctr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4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result[i]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4B29731B-D15A-2442-B88A-511A7CB76F6E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7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What about  conditional branches?</a:t>
            </a:r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C4DE290A-BBDA-0F4E-A6D7-ECE3D5FD0E1F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DC2F7DC0-0922-5F48-9409-32383BFDA8D5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5F15-480A-5EF0-4529-BB1C3C258835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object 139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483" name="object 2"/>
          <p:cNvSpPr/>
          <p:nvPr/>
        </p:nvSpPr>
        <p:spPr>
          <a:xfrm>
            <a:off x="6210949" y="1654032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4" name="object 3"/>
          <p:cNvSpPr/>
          <p:nvPr/>
        </p:nvSpPr>
        <p:spPr>
          <a:xfrm>
            <a:off x="6229228" y="1672310"/>
            <a:ext cx="2762253" cy="4438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5" name="object 4"/>
          <p:cNvSpPr/>
          <p:nvPr/>
        </p:nvSpPr>
        <p:spPr>
          <a:xfrm>
            <a:off x="6574137" y="3968100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6" name="object 5"/>
          <p:cNvSpPr/>
          <p:nvPr/>
        </p:nvSpPr>
        <p:spPr>
          <a:xfrm>
            <a:off x="6574137" y="4327534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7" name="object 6"/>
          <p:cNvSpPr/>
          <p:nvPr/>
        </p:nvSpPr>
        <p:spPr>
          <a:xfrm>
            <a:off x="6586977" y="2787107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8" name="object 7"/>
          <p:cNvSpPr/>
          <p:nvPr/>
        </p:nvSpPr>
        <p:spPr>
          <a:xfrm>
            <a:off x="6586977" y="3146540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89" name="object 8"/>
          <p:cNvSpPr/>
          <p:nvPr/>
        </p:nvSpPr>
        <p:spPr>
          <a:xfrm>
            <a:off x="6586977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2" name="object 11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3" name="object 12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4" name="object 13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5" name="object 14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6" name="object 15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7" name="object 16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8" name="object 17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499" name="object 18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0" name="object 19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1" name="object 20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2" name="object 21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3" name="object 22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4" name="object 23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5" name="object 24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6" name="object 25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7" name="object 26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8" name="object 27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09" name="object 28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0" name="object 29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1" name="object 30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2" name="object 31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3" name="object 32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4" name="object 33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5" name="object 34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6" name="object 35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517" name="object 37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8" name="object 38"/>
          <p:cNvSpPr/>
          <p:nvPr/>
        </p:nvSpPr>
        <p:spPr>
          <a:xfrm>
            <a:off x="1958785" y="1662859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345"/>
                </a:lnTo>
                <a:lnTo>
                  <a:pt x="10765" y="21600"/>
                </a:lnTo>
                <a:lnTo>
                  <a:pt x="21600" y="19345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19" name="object 39"/>
          <p:cNvSpPr/>
          <p:nvPr/>
        </p:nvSpPr>
        <p:spPr>
          <a:xfrm>
            <a:off x="1958785" y="1662859"/>
            <a:ext cx="4125910" cy="343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345"/>
                </a:lnTo>
                <a:lnTo>
                  <a:pt x="10765" y="21600"/>
                </a:lnTo>
                <a:lnTo>
                  <a:pt x="0" y="193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0" name="object 40"/>
          <p:cNvSpPr/>
          <p:nvPr/>
        </p:nvSpPr>
        <p:spPr>
          <a:xfrm>
            <a:off x="2190861" y="1709637"/>
            <a:ext cx="380096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1" name="object 41"/>
          <p:cNvSpPr/>
          <p:nvPr/>
        </p:nvSpPr>
        <p:spPr>
          <a:xfrm>
            <a:off x="2664315" y="1703220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2" name="object 42"/>
          <p:cNvSpPr/>
          <p:nvPr/>
        </p:nvSpPr>
        <p:spPr>
          <a:xfrm>
            <a:off x="3137762" y="1706262"/>
            <a:ext cx="380095" cy="1068838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3" name="object 43"/>
          <p:cNvSpPr/>
          <p:nvPr/>
        </p:nvSpPr>
        <p:spPr>
          <a:xfrm>
            <a:off x="3611213" y="1709637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4" name="object 44"/>
          <p:cNvSpPr/>
          <p:nvPr/>
        </p:nvSpPr>
        <p:spPr>
          <a:xfrm>
            <a:off x="4084661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5" name="object 45"/>
          <p:cNvSpPr/>
          <p:nvPr/>
        </p:nvSpPr>
        <p:spPr>
          <a:xfrm>
            <a:off x="4558111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6" name="object 46"/>
          <p:cNvSpPr/>
          <p:nvPr/>
        </p:nvSpPr>
        <p:spPr>
          <a:xfrm>
            <a:off x="5031565" y="1706262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527" name="object 47"/>
          <p:cNvSpPr/>
          <p:nvPr/>
        </p:nvSpPr>
        <p:spPr>
          <a:xfrm>
            <a:off x="5505016" y="1706262"/>
            <a:ext cx="380096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1" name="object 48"/>
          <p:cNvGrpSpPr/>
          <p:nvPr/>
        </p:nvGrpSpPr>
        <p:grpSpPr>
          <a:xfrm>
            <a:off x="3226236" y="2870610"/>
            <a:ext cx="186621" cy="174833"/>
            <a:chOff x="0" y="0"/>
            <a:chExt cx="373240" cy="349665"/>
          </a:xfrm>
        </p:grpSpPr>
        <p:sp>
          <p:nvSpPr>
            <p:cNvPr id="52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2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2" name="object 49"/>
          <p:cNvSpPr/>
          <p:nvPr/>
        </p:nvSpPr>
        <p:spPr>
          <a:xfrm>
            <a:off x="3226236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36" name="object 50"/>
          <p:cNvGrpSpPr/>
          <p:nvPr/>
        </p:nvGrpSpPr>
        <p:grpSpPr>
          <a:xfrm>
            <a:off x="4176278" y="2870610"/>
            <a:ext cx="186621" cy="174833"/>
            <a:chOff x="0" y="0"/>
            <a:chExt cx="373240" cy="349665"/>
          </a:xfrm>
        </p:grpSpPr>
        <p:sp>
          <p:nvSpPr>
            <p:cNvPr id="53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37" name="object 51"/>
          <p:cNvSpPr/>
          <p:nvPr/>
        </p:nvSpPr>
        <p:spPr>
          <a:xfrm>
            <a:off x="4176278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1" name="object 52"/>
          <p:cNvGrpSpPr/>
          <p:nvPr/>
        </p:nvGrpSpPr>
        <p:grpSpPr>
          <a:xfrm>
            <a:off x="4651299" y="2870610"/>
            <a:ext cx="186621" cy="174833"/>
            <a:chOff x="0" y="0"/>
            <a:chExt cx="373240" cy="349665"/>
          </a:xfrm>
        </p:grpSpPr>
        <p:sp>
          <p:nvSpPr>
            <p:cNvPr id="53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39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2" name="object 53"/>
          <p:cNvSpPr/>
          <p:nvPr/>
        </p:nvSpPr>
        <p:spPr>
          <a:xfrm>
            <a:off x="4651299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46" name="object 54"/>
          <p:cNvGrpSpPr/>
          <p:nvPr/>
        </p:nvGrpSpPr>
        <p:grpSpPr>
          <a:xfrm>
            <a:off x="5126320" y="2870610"/>
            <a:ext cx="186621" cy="174833"/>
            <a:chOff x="0" y="0"/>
            <a:chExt cx="373240" cy="349665"/>
          </a:xfrm>
        </p:grpSpPr>
        <p:sp>
          <p:nvSpPr>
            <p:cNvPr id="54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4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47" name="object 55"/>
          <p:cNvSpPr/>
          <p:nvPr/>
        </p:nvSpPr>
        <p:spPr>
          <a:xfrm>
            <a:off x="5126320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1" name="object 56"/>
          <p:cNvGrpSpPr/>
          <p:nvPr/>
        </p:nvGrpSpPr>
        <p:grpSpPr>
          <a:xfrm>
            <a:off x="5601342" y="2870610"/>
            <a:ext cx="186621" cy="174833"/>
            <a:chOff x="0" y="0"/>
            <a:chExt cx="373239" cy="349665"/>
          </a:xfrm>
        </p:grpSpPr>
        <p:sp>
          <p:nvSpPr>
            <p:cNvPr id="54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49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2" name="object 57"/>
          <p:cNvSpPr/>
          <p:nvPr/>
        </p:nvSpPr>
        <p:spPr>
          <a:xfrm>
            <a:off x="5601342" y="2870610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56" name="object 58"/>
          <p:cNvGrpSpPr/>
          <p:nvPr/>
        </p:nvGrpSpPr>
        <p:grpSpPr>
          <a:xfrm>
            <a:off x="3219817" y="3255718"/>
            <a:ext cx="186621" cy="174833"/>
            <a:chOff x="0" y="0"/>
            <a:chExt cx="373240" cy="349665"/>
          </a:xfrm>
        </p:grpSpPr>
        <p:sp>
          <p:nvSpPr>
            <p:cNvPr id="55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57" name="object 59"/>
          <p:cNvSpPr/>
          <p:nvPr/>
        </p:nvSpPr>
        <p:spPr>
          <a:xfrm>
            <a:off x="3219817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1" name="object 60"/>
          <p:cNvGrpSpPr/>
          <p:nvPr/>
        </p:nvGrpSpPr>
        <p:grpSpPr>
          <a:xfrm>
            <a:off x="4169859" y="3255718"/>
            <a:ext cx="186621" cy="174833"/>
            <a:chOff x="0" y="0"/>
            <a:chExt cx="373239" cy="349665"/>
          </a:xfrm>
        </p:grpSpPr>
        <p:sp>
          <p:nvSpPr>
            <p:cNvPr id="55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5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2" name="object 61"/>
          <p:cNvSpPr/>
          <p:nvPr/>
        </p:nvSpPr>
        <p:spPr>
          <a:xfrm>
            <a:off x="4169859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66" name="object 62"/>
          <p:cNvGrpSpPr/>
          <p:nvPr/>
        </p:nvGrpSpPr>
        <p:grpSpPr>
          <a:xfrm>
            <a:off x="4644880" y="3255718"/>
            <a:ext cx="186621" cy="174833"/>
            <a:chOff x="0" y="0"/>
            <a:chExt cx="373239" cy="349665"/>
          </a:xfrm>
        </p:grpSpPr>
        <p:sp>
          <p:nvSpPr>
            <p:cNvPr id="56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67" name="object 63"/>
          <p:cNvSpPr/>
          <p:nvPr/>
        </p:nvSpPr>
        <p:spPr>
          <a:xfrm>
            <a:off x="4644880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1" name="object 64"/>
          <p:cNvGrpSpPr/>
          <p:nvPr/>
        </p:nvGrpSpPr>
        <p:grpSpPr>
          <a:xfrm>
            <a:off x="5119901" y="3255718"/>
            <a:ext cx="186621" cy="174833"/>
            <a:chOff x="0" y="0"/>
            <a:chExt cx="373239" cy="349665"/>
          </a:xfrm>
        </p:grpSpPr>
        <p:sp>
          <p:nvSpPr>
            <p:cNvPr id="56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6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2" name="object 65"/>
          <p:cNvSpPr/>
          <p:nvPr/>
        </p:nvSpPr>
        <p:spPr>
          <a:xfrm>
            <a:off x="5119901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76" name="object 66"/>
          <p:cNvGrpSpPr/>
          <p:nvPr/>
        </p:nvGrpSpPr>
        <p:grpSpPr>
          <a:xfrm>
            <a:off x="5594922" y="3255718"/>
            <a:ext cx="186621" cy="174833"/>
            <a:chOff x="0" y="0"/>
            <a:chExt cx="373240" cy="349665"/>
          </a:xfrm>
        </p:grpSpPr>
        <p:sp>
          <p:nvSpPr>
            <p:cNvPr id="57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77" name="object 67"/>
          <p:cNvSpPr/>
          <p:nvPr/>
        </p:nvSpPr>
        <p:spPr>
          <a:xfrm>
            <a:off x="5594922" y="3255718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1" name="object 68"/>
          <p:cNvGrpSpPr/>
          <p:nvPr/>
        </p:nvGrpSpPr>
        <p:grpSpPr>
          <a:xfrm>
            <a:off x="3213397" y="3647242"/>
            <a:ext cx="186621" cy="174833"/>
            <a:chOff x="0" y="0"/>
            <a:chExt cx="373240" cy="349665"/>
          </a:xfrm>
        </p:grpSpPr>
        <p:sp>
          <p:nvSpPr>
            <p:cNvPr id="57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7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2" name="object 69"/>
          <p:cNvSpPr/>
          <p:nvPr/>
        </p:nvSpPr>
        <p:spPr>
          <a:xfrm>
            <a:off x="3213397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86" name="object 70"/>
          <p:cNvGrpSpPr/>
          <p:nvPr/>
        </p:nvGrpSpPr>
        <p:grpSpPr>
          <a:xfrm>
            <a:off x="4163439" y="3647242"/>
            <a:ext cx="186621" cy="174833"/>
            <a:chOff x="0" y="0"/>
            <a:chExt cx="373239" cy="349665"/>
          </a:xfrm>
        </p:grpSpPr>
        <p:sp>
          <p:nvSpPr>
            <p:cNvPr id="58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87" name="object 71"/>
          <p:cNvSpPr/>
          <p:nvPr/>
        </p:nvSpPr>
        <p:spPr>
          <a:xfrm>
            <a:off x="4163439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1" name="object 72"/>
          <p:cNvGrpSpPr/>
          <p:nvPr/>
        </p:nvGrpSpPr>
        <p:grpSpPr>
          <a:xfrm>
            <a:off x="4638460" y="3647242"/>
            <a:ext cx="186621" cy="174833"/>
            <a:chOff x="0" y="0"/>
            <a:chExt cx="373240" cy="349665"/>
          </a:xfrm>
        </p:grpSpPr>
        <p:sp>
          <p:nvSpPr>
            <p:cNvPr id="588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89" name="Shape"/>
            <p:cNvSpPr/>
            <p:nvPr/>
          </p:nvSpPr>
          <p:spPr>
            <a:xfrm>
              <a:off x="186620" y="237874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0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2" name="object 73"/>
          <p:cNvSpPr/>
          <p:nvPr/>
        </p:nvSpPr>
        <p:spPr>
          <a:xfrm>
            <a:off x="4638460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596" name="object 74"/>
          <p:cNvGrpSpPr/>
          <p:nvPr/>
        </p:nvGrpSpPr>
        <p:grpSpPr>
          <a:xfrm>
            <a:off x="5113481" y="3647242"/>
            <a:ext cx="186621" cy="174833"/>
            <a:chOff x="0" y="0"/>
            <a:chExt cx="373239" cy="349665"/>
          </a:xfrm>
        </p:grpSpPr>
        <p:sp>
          <p:nvSpPr>
            <p:cNvPr id="59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4" name="Shape"/>
            <p:cNvSpPr/>
            <p:nvPr/>
          </p:nvSpPr>
          <p:spPr>
            <a:xfrm>
              <a:off x="186620" y="237874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597" name="object 75"/>
          <p:cNvSpPr/>
          <p:nvPr/>
        </p:nvSpPr>
        <p:spPr>
          <a:xfrm>
            <a:off x="5113481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1" name="object 76"/>
          <p:cNvGrpSpPr/>
          <p:nvPr/>
        </p:nvGrpSpPr>
        <p:grpSpPr>
          <a:xfrm>
            <a:off x="5588503" y="3647242"/>
            <a:ext cx="186621" cy="174833"/>
            <a:chOff x="0" y="0"/>
            <a:chExt cx="373239" cy="349665"/>
          </a:xfrm>
        </p:grpSpPr>
        <p:sp>
          <p:nvSpPr>
            <p:cNvPr id="59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599" name="Shape"/>
            <p:cNvSpPr/>
            <p:nvPr/>
          </p:nvSpPr>
          <p:spPr>
            <a:xfrm>
              <a:off x="186618" y="237874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2" name="object 77"/>
          <p:cNvSpPr/>
          <p:nvPr/>
        </p:nvSpPr>
        <p:spPr>
          <a:xfrm>
            <a:off x="5588503" y="364724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06" name="object 78"/>
          <p:cNvGrpSpPr/>
          <p:nvPr/>
        </p:nvGrpSpPr>
        <p:grpSpPr>
          <a:xfrm>
            <a:off x="2276193" y="4038767"/>
            <a:ext cx="186621" cy="174833"/>
            <a:chOff x="0" y="0"/>
            <a:chExt cx="373240" cy="349665"/>
          </a:xfrm>
        </p:grpSpPr>
        <p:sp>
          <p:nvSpPr>
            <p:cNvPr id="603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4" name="Shape"/>
            <p:cNvSpPr/>
            <p:nvPr/>
          </p:nvSpPr>
          <p:spPr>
            <a:xfrm>
              <a:off x="186620" y="237873"/>
              <a:ext cx="186621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5" name="Shape"/>
            <p:cNvSpPr/>
            <p:nvPr/>
          </p:nvSpPr>
          <p:spPr>
            <a:xfrm>
              <a:off x="186620" y="0"/>
              <a:ext cx="186621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07" name="object 79"/>
          <p:cNvSpPr/>
          <p:nvPr/>
        </p:nvSpPr>
        <p:spPr>
          <a:xfrm>
            <a:off x="2276193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1" name="object 80"/>
          <p:cNvGrpSpPr/>
          <p:nvPr/>
        </p:nvGrpSpPr>
        <p:grpSpPr>
          <a:xfrm>
            <a:off x="2751215" y="4038767"/>
            <a:ext cx="186621" cy="174833"/>
            <a:chOff x="0" y="0"/>
            <a:chExt cx="373239" cy="349665"/>
          </a:xfrm>
        </p:grpSpPr>
        <p:sp>
          <p:nvSpPr>
            <p:cNvPr id="608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09" name="Shape"/>
            <p:cNvSpPr/>
            <p:nvPr/>
          </p:nvSpPr>
          <p:spPr>
            <a:xfrm>
              <a:off x="186618" y="237873"/>
              <a:ext cx="186622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0" name="Shape"/>
            <p:cNvSpPr/>
            <p:nvPr/>
          </p:nvSpPr>
          <p:spPr>
            <a:xfrm>
              <a:off x="186618" y="0"/>
              <a:ext cx="186622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2" name="object 81"/>
          <p:cNvSpPr/>
          <p:nvPr/>
        </p:nvSpPr>
        <p:spPr>
          <a:xfrm>
            <a:off x="2751215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16" name="object 82"/>
          <p:cNvGrpSpPr/>
          <p:nvPr/>
        </p:nvGrpSpPr>
        <p:grpSpPr>
          <a:xfrm>
            <a:off x="3701257" y="4038767"/>
            <a:ext cx="186621" cy="174833"/>
            <a:chOff x="0" y="0"/>
            <a:chExt cx="373239" cy="349665"/>
          </a:xfrm>
        </p:grpSpPr>
        <p:sp>
          <p:nvSpPr>
            <p:cNvPr id="613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4" name="Shape"/>
            <p:cNvSpPr/>
            <p:nvPr/>
          </p:nvSpPr>
          <p:spPr>
            <a:xfrm>
              <a:off x="186620" y="237873"/>
              <a:ext cx="186620" cy="11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5" name="Shape"/>
            <p:cNvSpPr/>
            <p:nvPr/>
          </p:nvSpPr>
          <p:spPr>
            <a:xfrm>
              <a:off x="186620" y="0"/>
              <a:ext cx="186620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17" name="object 83"/>
          <p:cNvSpPr/>
          <p:nvPr/>
        </p:nvSpPr>
        <p:spPr>
          <a:xfrm>
            <a:off x="3701257" y="4038767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1" name="object 84"/>
          <p:cNvGrpSpPr/>
          <p:nvPr/>
        </p:nvGrpSpPr>
        <p:grpSpPr>
          <a:xfrm>
            <a:off x="2276193" y="4391779"/>
            <a:ext cx="186621" cy="174834"/>
            <a:chOff x="0" y="0"/>
            <a:chExt cx="373240" cy="349666"/>
          </a:xfrm>
        </p:grpSpPr>
        <p:sp>
          <p:nvSpPr>
            <p:cNvPr id="6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2" name="object 85"/>
          <p:cNvSpPr/>
          <p:nvPr/>
        </p:nvSpPr>
        <p:spPr>
          <a:xfrm>
            <a:off x="2276193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26" name="object 86"/>
          <p:cNvGrpSpPr/>
          <p:nvPr/>
        </p:nvGrpSpPr>
        <p:grpSpPr>
          <a:xfrm>
            <a:off x="2751215" y="4391779"/>
            <a:ext cx="186621" cy="174834"/>
            <a:chOff x="0" y="0"/>
            <a:chExt cx="373239" cy="349666"/>
          </a:xfrm>
        </p:grpSpPr>
        <p:sp>
          <p:nvSpPr>
            <p:cNvPr id="6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4" name="Shape"/>
            <p:cNvSpPr/>
            <p:nvPr/>
          </p:nvSpPr>
          <p:spPr>
            <a:xfrm>
              <a:off x="186618" y="237874"/>
              <a:ext cx="186622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5" name="Shape"/>
            <p:cNvSpPr/>
            <p:nvPr/>
          </p:nvSpPr>
          <p:spPr>
            <a:xfrm>
              <a:off x="186618" y="0"/>
              <a:ext cx="186622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27" name="object 87"/>
          <p:cNvSpPr/>
          <p:nvPr/>
        </p:nvSpPr>
        <p:spPr>
          <a:xfrm>
            <a:off x="2751215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631" name="object 88"/>
          <p:cNvGrpSpPr/>
          <p:nvPr/>
        </p:nvGrpSpPr>
        <p:grpSpPr>
          <a:xfrm>
            <a:off x="3701257" y="4391779"/>
            <a:ext cx="186621" cy="174834"/>
            <a:chOff x="0" y="0"/>
            <a:chExt cx="373239" cy="349666"/>
          </a:xfrm>
        </p:grpSpPr>
        <p:sp>
          <p:nvSpPr>
            <p:cNvPr id="62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2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63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632" name="object 89"/>
          <p:cNvSpPr/>
          <p:nvPr/>
        </p:nvSpPr>
        <p:spPr>
          <a:xfrm>
            <a:off x="3701257" y="4391781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3" name="object 90"/>
          <p:cNvSpPr/>
          <p:nvPr/>
        </p:nvSpPr>
        <p:spPr>
          <a:xfrm>
            <a:off x="2173179" y="2749680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4" name="object 91"/>
          <p:cNvSpPr/>
          <p:nvPr/>
        </p:nvSpPr>
        <p:spPr>
          <a:xfrm>
            <a:off x="2191458" y="2767961"/>
            <a:ext cx="37465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5" name="object 92"/>
          <p:cNvSpPr/>
          <p:nvPr/>
        </p:nvSpPr>
        <p:spPr>
          <a:xfrm>
            <a:off x="2191458" y="2767961"/>
            <a:ext cx="37465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6" name="object 93"/>
          <p:cNvSpPr/>
          <p:nvPr/>
        </p:nvSpPr>
        <p:spPr>
          <a:xfrm>
            <a:off x="2667317" y="2749680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7" name="object 94"/>
          <p:cNvSpPr/>
          <p:nvPr/>
        </p:nvSpPr>
        <p:spPr>
          <a:xfrm>
            <a:off x="2685597" y="2767961"/>
            <a:ext cx="355601" cy="113030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8" name="object 95"/>
          <p:cNvSpPr/>
          <p:nvPr/>
        </p:nvSpPr>
        <p:spPr>
          <a:xfrm>
            <a:off x="2685597" y="2767961"/>
            <a:ext cx="355601" cy="113030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39" name="object 96"/>
          <p:cNvSpPr/>
          <p:nvPr/>
        </p:nvSpPr>
        <p:spPr>
          <a:xfrm>
            <a:off x="3598037" y="2752855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0" name="object 97"/>
          <p:cNvSpPr/>
          <p:nvPr/>
        </p:nvSpPr>
        <p:spPr>
          <a:xfrm>
            <a:off x="3616317" y="2771136"/>
            <a:ext cx="368301" cy="1136651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1" name="object 98"/>
          <p:cNvSpPr/>
          <p:nvPr/>
        </p:nvSpPr>
        <p:spPr>
          <a:xfrm>
            <a:off x="3616317" y="2771136"/>
            <a:ext cx="368301" cy="1136651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2" name="object 99"/>
          <p:cNvSpPr/>
          <p:nvPr/>
        </p:nvSpPr>
        <p:spPr>
          <a:xfrm>
            <a:off x="3102665" y="3880116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3" name="object 100"/>
          <p:cNvSpPr/>
          <p:nvPr/>
        </p:nvSpPr>
        <p:spPr>
          <a:xfrm>
            <a:off x="3120943" y="3898397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4" name="object 101"/>
          <p:cNvSpPr/>
          <p:nvPr/>
        </p:nvSpPr>
        <p:spPr>
          <a:xfrm>
            <a:off x="3120945" y="3898397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5" name="object 102"/>
          <p:cNvSpPr/>
          <p:nvPr/>
        </p:nvSpPr>
        <p:spPr>
          <a:xfrm>
            <a:off x="4053469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6" name="object 103"/>
          <p:cNvSpPr/>
          <p:nvPr/>
        </p:nvSpPr>
        <p:spPr>
          <a:xfrm>
            <a:off x="4071748" y="3911988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7" name="object 104"/>
          <p:cNvSpPr/>
          <p:nvPr/>
        </p:nvSpPr>
        <p:spPr>
          <a:xfrm>
            <a:off x="4071750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8" name="object 105"/>
          <p:cNvSpPr/>
          <p:nvPr/>
        </p:nvSpPr>
        <p:spPr>
          <a:xfrm>
            <a:off x="4528872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49" name="object 106"/>
          <p:cNvSpPr/>
          <p:nvPr/>
        </p:nvSpPr>
        <p:spPr>
          <a:xfrm>
            <a:off x="4547152" y="3911988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0" name="object 107"/>
          <p:cNvSpPr/>
          <p:nvPr/>
        </p:nvSpPr>
        <p:spPr>
          <a:xfrm>
            <a:off x="4547152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1" name="object 108"/>
          <p:cNvSpPr/>
          <p:nvPr/>
        </p:nvSpPr>
        <p:spPr>
          <a:xfrm>
            <a:off x="5004275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2" name="object 109"/>
          <p:cNvSpPr/>
          <p:nvPr/>
        </p:nvSpPr>
        <p:spPr>
          <a:xfrm>
            <a:off x="5022552" y="3911988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3" name="object 110"/>
          <p:cNvSpPr/>
          <p:nvPr/>
        </p:nvSpPr>
        <p:spPr>
          <a:xfrm>
            <a:off x="5022554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4" name="object 111"/>
          <p:cNvSpPr/>
          <p:nvPr/>
        </p:nvSpPr>
        <p:spPr>
          <a:xfrm>
            <a:off x="5479676" y="3893709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5" name="object 112"/>
          <p:cNvSpPr/>
          <p:nvPr/>
        </p:nvSpPr>
        <p:spPr>
          <a:xfrm>
            <a:off x="5497956" y="3911988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6" name="object 113"/>
          <p:cNvSpPr/>
          <p:nvPr/>
        </p:nvSpPr>
        <p:spPr>
          <a:xfrm>
            <a:off x="5497956" y="3911988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7" name="object 114"/>
          <p:cNvSpPr/>
          <p:nvPr/>
        </p:nvSpPr>
        <p:spPr>
          <a:xfrm flipH="1">
            <a:off x="1965324" y="4291180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8" name="object 115"/>
          <p:cNvSpPr/>
          <p:nvPr/>
        </p:nvSpPr>
        <p:spPr>
          <a:xfrm flipH="1">
            <a:off x="1968502" y="3135153"/>
            <a:ext cx="411797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59" name="object 116"/>
          <p:cNvSpPr/>
          <p:nvPr/>
        </p:nvSpPr>
        <p:spPr>
          <a:xfrm flipH="1">
            <a:off x="1966949" y="3518477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0" name="object 117"/>
          <p:cNvSpPr/>
          <p:nvPr/>
        </p:nvSpPr>
        <p:spPr>
          <a:xfrm flipH="1">
            <a:off x="1966952" y="3903817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1" name="object 118"/>
          <p:cNvSpPr/>
          <p:nvPr/>
        </p:nvSpPr>
        <p:spPr>
          <a:xfrm flipH="1">
            <a:off x="1954073" y="4648816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2" name="object 119"/>
          <p:cNvSpPr/>
          <p:nvPr/>
        </p:nvSpPr>
        <p:spPr>
          <a:xfrm flipH="1">
            <a:off x="1968497" y="2775087"/>
            <a:ext cx="412559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3" name="object 120"/>
          <p:cNvSpPr/>
          <p:nvPr/>
        </p:nvSpPr>
        <p:spPr>
          <a:xfrm flipH="1">
            <a:off x="1962150" y="2004400"/>
            <a:ext cx="4131947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4" name="object 121"/>
          <p:cNvSpPr/>
          <p:nvPr/>
        </p:nvSpPr>
        <p:spPr>
          <a:xfrm flipH="1">
            <a:off x="1974221" y="2389745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5" name="object 122"/>
          <p:cNvSpPr/>
          <p:nvPr/>
        </p:nvSpPr>
        <p:spPr>
          <a:xfrm>
            <a:off x="231140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6" name="object 123"/>
          <p:cNvSpPr/>
          <p:nvPr/>
        </p:nvSpPr>
        <p:spPr>
          <a:xfrm>
            <a:off x="27622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7" name="object 124"/>
          <p:cNvSpPr/>
          <p:nvPr/>
        </p:nvSpPr>
        <p:spPr>
          <a:xfrm>
            <a:off x="3727450" y="246380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8" name="object 125"/>
          <p:cNvSpPr/>
          <p:nvPr/>
        </p:nvSpPr>
        <p:spPr>
          <a:xfrm>
            <a:off x="419735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69" name="object 126"/>
          <p:cNvSpPr/>
          <p:nvPr/>
        </p:nvSpPr>
        <p:spPr>
          <a:xfrm>
            <a:off x="46863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0" name="object 127"/>
          <p:cNvSpPr/>
          <p:nvPr/>
        </p:nvSpPr>
        <p:spPr>
          <a:xfrm>
            <a:off x="32639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1" name="object 128"/>
          <p:cNvSpPr/>
          <p:nvPr/>
        </p:nvSpPr>
        <p:spPr>
          <a:xfrm>
            <a:off x="51435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2" name="object 129"/>
          <p:cNvSpPr/>
          <p:nvPr/>
        </p:nvSpPr>
        <p:spPr>
          <a:xfrm>
            <a:off x="5626100" y="246380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73" name="object 130"/>
          <p:cNvSpPr txBox="1"/>
          <p:nvPr/>
        </p:nvSpPr>
        <p:spPr>
          <a:xfrm>
            <a:off x="2311402" y="2381250"/>
            <a:ext cx="34620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50850" algn="l"/>
                <a:tab pos="939800" algn="l"/>
                <a:tab pos="1416050" algn="l"/>
                <a:tab pos="1873250" algn="l"/>
                <a:tab pos="2362200" algn="l"/>
                <a:tab pos="2819400" algn="l"/>
                <a:tab pos="330200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675" name="object 132"/>
          <p:cNvSpPr txBox="1"/>
          <p:nvPr/>
        </p:nvSpPr>
        <p:spPr>
          <a:xfrm>
            <a:off x="6602084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676" name="object 133"/>
          <p:cNvSpPr txBox="1"/>
          <p:nvPr/>
        </p:nvSpPr>
        <p:spPr>
          <a:xfrm>
            <a:off x="6602084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677" name="object 134"/>
          <p:cNvSpPr txBox="1"/>
          <p:nvPr/>
        </p:nvSpPr>
        <p:spPr>
          <a:xfrm>
            <a:off x="6602084" y="3533914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678" name="object 135"/>
          <p:cNvSpPr txBox="1"/>
          <p:nvPr/>
        </p:nvSpPr>
        <p:spPr>
          <a:xfrm>
            <a:off x="6589245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679" name="object 136"/>
          <p:cNvSpPr txBox="1"/>
          <p:nvPr/>
        </p:nvSpPr>
        <p:spPr>
          <a:xfrm>
            <a:off x="6589245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680" name="object 137"/>
          <p:cNvSpPr txBox="1"/>
          <p:nvPr/>
        </p:nvSpPr>
        <p:spPr>
          <a:xfrm>
            <a:off x="6229228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&lt;unconditional</a:t>
            </a:r>
            <a:r>
              <a:rPr sz="1400" spc="-8" dirty="0"/>
              <a:t> </a:t>
            </a:r>
            <a:r>
              <a:rPr sz="1400" dirty="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float x =</a:t>
            </a:r>
            <a:r>
              <a:rPr sz="1400" spc="-50" dirty="0"/>
              <a:t> </a:t>
            </a:r>
            <a:r>
              <a:rPr sz="1400" dirty="0"/>
              <a:t>A[i];  if (x &gt; 0)</a:t>
            </a:r>
            <a:r>
              <a:rPr sz="1400" spc="-30" dirty="0"/>
              <a:t> </a:t>
            </a:r>
            <a:r>
              <a:rPr sz="1400" dirty="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 dirty="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 else</a:t>
            </a:r>
            <a:r>
              <a:rPr sz="1400" spc="-5" dirty="0"/>
              <a:t> </a:t>
            </a:r>
            <a:r>
              <a:rPr sz="1400" dirty="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 dirty="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 dirty="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&lt;resume unconditional</a:t>
            </a:r>
            <a:r>
              <a:rPr sz="1400" spc="-35" dirty="0"/>
              <a:t> </a:t>
            </a:r>
            <a:r>
              <a:rPr sz="1400" dirty="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 dirty="0"/>
              <a:t>result[i] =</a:t>
            </a:r>
            <a:r>
              <a:rPr sz="1400" spc="-8" dirty="0"/>
              <a:t> </a:t>
            </a:r>
            <a:r>
              <a:rPr sz="1400" dirty="0"/>
              <a:t>x;</a:t>
            </a:r>
          </a:p>
        </p:txBody>
      </p:sp>
      <p:sp>
        <p:nvSpPr>
          <p:cNvPr id="205" name="Title 2">
            <a:extLst>
              <a:ext uri="{FF2B5EF4-FFF2-40B4-BE49-F238E27FC236}">
                <a16:creationId xmlns:a16="http://schemas.microsoft.com/office/drawing/2014/main" id="{F1290384-25E5-E943-A721-22DBA06396E9}"/>
              </a:ext>
            </a:extLst>
          </p:cNvPr>
          <p:cNvSpPr txBox="1">
            <a:spLocks/>
          </p:cNvSpPr>
          <p:nvPr/>
        </p:nvSpPr>
        <p:spPr bwMode="auto">
          <a:xfrm>
            <a:off x="98680" y="237167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Mask discard output of ALUs</a:t>
            </a:r>
          </a:p>
        </p:txBody>
      </p:sp>
      <p:sp>
        <p:nvSpPr>
          <p:cNvPr id="206" name="object 13">
            <a:extLst>
              <a:ext uri="{FF2B5EF4-FFF2-40B4-BE49-F238E27FC236}">
                <a16:creationId xmlns:a16="http://schemas.microsoft.com/office/drawing/2014/main" id="{D16EF5F5-EF67-CF46-88A4-88E37331FEB2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Line">
            <a:extLst>
              <a:ext uri="{FF2B5EF4-FFF2-40B4-BE49-F238E27FC236}">
                <a16:creationId xmlns:a16="http://schemas.microsoft.com/office/drawing/2014/main" id="{A96E8782-88E4-EE4C-ACBD-3919571A1289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2C072-9563-CA9D-D925-A2BC3CE179D7}"/>
              </a:ext>
            </a:extLst>
          </p:cNvPr>
          <p:cNvSpPr txBox="1"/>
          <p:nvPr/>
        </p:nvSpPr>
        <p:spPr>
          <a:xfrm>
            <a:off x="1902881" y="5305123"/>
            <a:ext cx="347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 All ALUs do useful work</a:t>
            </a:r>
          </a:p>
          <a:p>
            <a:pPr algn="ctr"/>
            <a:r>
              <a:rPr lang="en-US" dirty="0">
                <a:latin typeface="Calibri" pitchFamily="34" charset="0"/>
              </a:rPr>
              <a:t>Worst case: 1/8 peak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0D9C7-3DC0-3ACA-3E08-4DA1DC5CA2A7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object 149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685" name="object 2"/>
          <p:cNvSpPr/>
          <p:nvPr/>
        </p:nvSpPr>
        <p:spPr>
          <a:xfrm>
            <a:off x="6204599" y="1654032"/>
            <a:ext cx="2825751" cy="45021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6" name="object 3"/>
          <p:cNvSpPr/>
          <p:nvPr/>
        </p:nvSpPr>
        <p:spPr>
          <a:xfrm>
            <a:off x="6222878" y="1672312"/>
            <a:ext cx="2762253" cy="4438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7" name="object 4"/>
          <p:cNvSpPr/>
          <p:nvPr/>
        </p:nvSpPr>
        <p:spPr>
          <a:xfrm>
            <a:off x="6567787" y="3968100"/>
            <a:ext cx="2362201" cy="323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8" name="object 5"/>
          <p:cNvSpPr/>
          <p:nvPr/>
        </p:nvSpPr>
        <p:spPr>
          <a:xfrm>
            <a:off x="6567787" y="4327534"/>
            <a:ext cx="2374901" cy="3238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89" name="object 6"/>
          <p:cNvSpPr/>
          <p:nvPr/>
        </p:nvSpPr>
        <p:spPr>
          <a:xfrm>
            <a:off x="6580627" y="2787107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0" name="object 7"/>
          <p:cNvSpPr/>
          <p:nvPr/>
        </p:nvSpPr>
        <p:spPr>
          <a:xfrm>
            <a:off x="6580627" y="3146540"/>
            <a:ext cx="2330451" cy="3238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1" name="object 8"/>
          <p:cNvSpPr/>
          <p:nvPr/>
        </p:nvSpPr>
        <p:spPr>
          <a:xfrm>
            <a:off x="6580627" y="3518807"/>
            <a:ext cx="2330451" cy="323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4" name="object 11"/>
          <p:cNvSpPr/>
          <p:nvPr/>
        </p:nvSpPr>
        <p:spPr>
          <a:xfrm>
            <a:off x="2616211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5" name="object 12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6" name="object 13"/>
          <p:cNvSpPr/>
          <p:nvPr/>
        </p:nvSpPr>
        <p:spPr>
          <a:xfrm>
            <a:off x="263449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7" name="object 14"/>
          <p:cNvSpPr/>
          <p:nvPr/>
        </p:nvSpPr>
        <p:spPr>
          <a:xfrm>
            <a:off x="309119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8" name="object 15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699" name="object 16"/>
          <p:cNvSpPr/>
          <p:nvPr/>
        </p:nvSpPr>
        <p:spPr>
          <a:xfrm>
            <a:off x="3109471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0" name="object 17"/>
          <p:cNvSpPr/>
          <p:nvPr/>
        </p:nvSpPr>
        <p:spPr>
          <a:xfrm>
            <a:off x="214123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1" name="object 18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2" name="object 19"/>
          <p:cNvSpPr/>
          <p:nvPr/>
        </p:nvSpPr>
        <p:spPr>
          <a:xfrm>
            <a:off x="215951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3" name="object 20"/>
          <p:cNvSpPr/>
          <p:nvPr/>
        </p:nvSpPr>
        <p:spPr>
          <a:xfrm>
            <a:off x="356617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4" name="object 21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5" name="object 22"/>
          <p:cNvSpPr/>
          <p:nvPr/>
        </p:nvSpPr>
        <p:spPr>
          <a:xfrm>
            <a:off x="358444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6" name="object 23"/>
          <p:cNvSpPr/>
          <p:nvPr/>
        </p:nvSpPr>
        <p:spPr>
          <a:xfrm>
            <a:off x="451612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7" name="object 24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8" name="object 25"/>
          <p:cNvSpPr/>
          <p:nvPr/>
        </p:nvSpPr>
        <p:spPr>
          <a:xfrm>
            <a:off x="453440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09" name="object 26"/>
          <p:cNvSpPr/>
          <p:nvPr/>
        </p:nvSpPr>
        <p:spPr>
          <a:xfrm>
            <a:off x="499110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0" name="object 27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1" name="object 28"/>
          <p:cNvSpPr/>
          <p:nvPr/>
        </p:nvSpPr>
        <p:spPr>
          <a:xfrm>
            <a:off x="5009389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2" name="object 29"/>
          <p:cNvSpPr/>
          <p:nvPr/>
        </p:nvSpPr>
        <p:spPr>
          <a:xfrm>
            <a:off x="4041150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3" name="object 30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4" name="object 31"/>
          <p:cNvSpPr/>
          <p:nvPr/>
        </p:nvSpPr>
        <p:spPr>
          <a:xfrm>
            <a:off x="4059430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5" name="object 32"/>
          <p:cNvSpPr/>
          <p:nvPr/>
        </p:nvSpPr>
        <p:spPr>
          <a:xfrm>
            <a:off x="5466089" y="959794"/>
            <a:ext cx="434753" cy="3323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6" name="object 33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0" y="0"/>
                </a:moveTo>
                <a:lnTo>
                  <a:pt x="1290" y="0"/>
                </a:lnTo>
                <a:lnTo>
                  <a:pt x="788" y="140"/>
                </a:lnTo>
                <a:lnTo>
                  <a:pt x="378" y="522"/>
                </a:lnTo>
                <a:lnTo>
                  <a:pt x="101" y="1088"/>
                </a:lnTo>
                <a:lnTo>
                  <a:pt x="0" y="1781"/>
                </a:lnTo>
                <a:lnTo>
                  <a:pt x="0" y="19819"/>
                </a:lnTo>
                <a:lnTo>
                  <a:pt x="101" y="20512"/>
                </a:lnTo>
                <a:lnTo>
                  <a:pt x="378" y="21078"/>
                </a:lnTo>
                <a:lnTo>
                  <a:pt x="788" y="21460"/>
                </a:lnTo>
                <a:lnTo>
                  <a:pt x="1290" y="21600"/>
                </a:lnTo>
                <a:lnTo>
                  <a:pt x="20310" y="21600"/>
                </a:lnTo>
                <a:lnTo>
                  <a:pt x="20812" y="21460"/>
                </a:lnTo>
                <a:lnTo>
                  <a:pt x="21222" y="21078"/>
                </a:lnTo>
                <a:lnTo>
                  <a:pt x="21499" y="20512"/>
                </a:lnTo>
                <a:lnTo>
                  <a:pt x="21600" y="19819"/>
                </a:lnTo>
                <a:lnTo>
                  <a:pt x="21600" y="1781"/>
                </a:lnTo>
                <a:lnTo>
                  <a:pt x="21499" y="1088"/>
                </a:lnTo>
                <a:lnTo>
                  <a:pt x="21222" y="522"/>
                </a:lnTo>
                <a:lnTo>
                  <a:pt x="20812" y="140"/>
                </a:lnTo>
                <a:lnTo>
                  <a:pt x="2031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7" name="object 34"/>
          <p:cNvSpPr/>
          <p:nvPr/>
        </p:nvSpPr>
        <p:spPr>
          <a:xfrm>
            <a:off x="5484368" y="978073"/>
            <a:ext cx="371253" cy="26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" y="0"/>
                </a:moveTo>
                <a:lnTo>
                  <a:pt x="20310" y="0"/>
                </a:lnTo>
                <a:lnTo>
                  <a:pt x="20812" y="140"/>
                </a:lnTo>
                <a:lnTo>
                  <a:pt x="21222" y="522"/>
                </a:lnTo>
                <a:lnTo>
                  <a:pt x="21499" y="1088"/>
                </a:lnTo>
                <a:lnTo>
                  <a:pt x="21600" y="1781"/>
                </a:lnTo>
                <a:lnTo>
                  <a:pt x="21600" y="19819"/>
                </a:lnTo>
                <a:lnTo>
                  <a:pt x="21499" y="20512"/>
                </a:lnTo>
                <a:lnTo>
                  <a:pt x="21222" y="21078"/>
                </a:lnTo>
                <a:lnTo>
                  <a:pt x="20812" y="21460"/>
                </a:lnTo>
                <a:lnTo>
                  <a:pt x="20310" y="21600"/>
                </a:lnTo>
                <a:lnTo>
                  <a:pt x="1290" y="21600"/>
                </a:lnTo>
                <a:lnTo>
                  <a:pt x="788" y="21460"/>
                </a:lnTo>
                <a:lnTo>
                  <a:pt x="378" y="21078"/>
                </a:lnTo>
                <a:lnTo>
                  <a:pt x="101" y="20512"/>
                </a:lnTo>
                <a:lnTo>
                  <a:pt x="0" y="19819"/>
                </a:lnTo>
                <a:lnTo>
                  <a:pt x="0" y="1781"/>
                </a:lnTo>
                <a:lnTo>
                  <a:pt x="101" y="1088"/>
                </a:lnTo>
                <a:lnTo>
                  <a:pt x="378" y="522"/>
                </a:lnTo>
                <a:lnTo>
                  <a:pt x="788" y="140"/>
                </a:lnTo>
                <a:lnTo>
                  <a:pt x="129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18" name="object 35"/>
          <p:cNvSpPr txBox="1"/>
          <p:nvPr/>
        </p:nvSpPr>
        <p:spPr>
          <a:xfrm>
            <a:off x="2070102" y="958850"/>
            <a:ext cx="382365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1118" algn="ctr">
              <a:spcBef>
                <a:spcPts val="500"/>
              </a:spcBef>
              <a:tabLst>
                <a:tab pos="527050" algn="l"/>
                <a:tab pos="939800" algn="l"/>
                <a:tab pos="2838450" algn="l"/>
                <a:tab pos="3378200" algn="l"/>
              </a:tabLst>
              <a:defRPr sz="3400" spc="95"/>
            </a:pPr>
            <a:r>
              <a:rPr sz="1700"/>
              <a:t>1	2	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.</a:t>
            </a:r>
            <a:r>
              <a:rPr sz="1700" spc="-33"/>
              <a:t> 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	</a:t>
            </a:r>
            <a:r>
              <a:rPr sz="1700"/>
              <a:t>8</a:t>
            </a:r>
          </a:p>
          <a:p>
            <a:pPr algn="ctr">
              <a:spcBef>
                <a:spcPts val="450"/>
              </a:spcBef>
              <a:tabLst>
                <a:tab pos="533400" algn="l"/>
                <a:tab pos="1092200" algn="l"/>
                <a:tab pos="2997200" algn="l"/>
                <a:tab pos="3359150" algn="l"/>
              </a:tabLst>
              <a:defRPr sz="2800" spc="70"/>
            </a:pPr>
            <a:r>
              <a:rPr sz="1400"/>
              <a:t>ALU</a:t>
            </a:r>
            <a:r>
              <a:rPr sz="1400" spc="-28"/>
              <a:t> </a:t>
            </a:r>
            <a:r>
              <a:rPr sz="1400" spc="40"/>
              <a:t>1	</a:t>
            </a:r>
            <a:r>
              <a:rPr sz="1400"/>
              <a:t>ALU</a:t>
            </a:r>
            <a:r>
              <a:rPr sz="1400" spc="-25"/>
              <a:t> </a:t>
            </a:r>
            <a:r>
              <a:rPr sz="1400" spc="40"/>
              <a:t>2	</a:t>
            </a:r>
            <a:r>
              <a:rPr sz="1700" spc="-55"/>
              <a:t>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.</a:t>
            </a:r>
            <a:r>
              <a:rPr sz="1700" spc="-30"/>
              <a:t> </a:t>
            </a:r>
            <a:r>
              <a:rPr sz="1700" spc="-55"/>
              <a:t>.</a:t>
            </a:r>
            <a:r>
              <a:rPr sz="1700" spc="-33"/>
              <a:t> </a:t>
            </a:r>
            <a:r>
              <a:rPr sz="1700" spc="-55"/>
              <a:t>.	</a:t>
            </a:r>
            <a:r>
              <a:rPr sz="1400"/>
              <a:t>ALU</a:t>
            </a:r>
            <a:r>
              <a:rPr sz="1400" spc="-63"/>
              <a:t> </a:t>
            </a:r>
            <a:r>
              <a:rPr sz="1400" spc="40"/>
              <a:t>8</a:t>
            </a:r>
          </a:p>
        </p:txBody>
      </p:sp>
      <p:sp>
        <p:nvSpPr>
          <p:cNvPr id="719" name="object 37"/>
          <p:cNvSpPr/>
          <p:nvPr/>
        </p:nvSpPr>
        <p:spPr>
          <a:xfrm>
            <a:off x="745492" y="5816786"/>
            <a:ext cx="198121" cy="19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06060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0" name="object 38"/>
          <p:cNvSpPr/>
          <p:nvPr/>
        </p:nvSpPr>
        <p:spPr>
          <a:xfrm>
            <a:off x="1943100" y="1663702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943"/>
                </a:lnTo>
                <a:lnTo>
                  <a:pt x="10765" y="21600"/>
                </a:lnTo>
                <a:lnTo>
                  <a:pt x="21600" y="19943"/>
                </a:lnTo>
                <a:lnTo>
                  <a:pt x="21600" y="0"/>
                </a:lnTo>
                <a:close/>
              </a:path>
            </a:pathLst>
          </a:custGeom>
          <a:solidFill>
            <a:srgbClr val="9CB0D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1" name="object 39"/>
          <p:cNvSpPr/>
          <p:nvPr/>
        </p:nvSpPr>
        <p:spPr>
          <a:xfrm>
            <a:off x="1943100" y="1663702"/>
            <a:ext cx="4125910" cy="466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943"/>
                </a:lnTo>
                <a:lnTo>
                  <a:pt x="10765" y="21600"/>
                </a:lnTo>
                <a:lnTo>
                  <a:pt x="0" y="1994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2" name="object 40"/>
          <p:cNvSpPr/>
          <p:nvPr/>
        </p:nvSpPr>
        <p:spPr>
          <a:xfrm>
            <a:off x="2178052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3" name="object 41"/>
          <p:cNvSpPr/>
          <p:nvPr/>
        </p:nvSpPr>
        <p:spPr>
          <a:xfrm>
            <a:off x="2654302" y="1701802"/>
            <a:ext cx="380095" cy="2188691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4" name="object 42"/>
          <p:cNvSpPr/>
          <p:nvPr/>
        </p:nvSpPr>
        <p:spPr>
          <a:xfrm>
            <a:off x="3124202" y="1708152"/>
            <a:ext cx="380095" cy="106883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5" name="object 43"/>
          <p:cNvSpPr/>
          <p:nvPr/>
        </p:nvSpPr>
        <p:spPr>
          <a:xfrm>
            <a:off x="3600452" y="1708150"/>
            <a:ext cx="380095" cy="218326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6" name="object 44"/>
          <p:cNvSpPr/>
          <p:nvPr/>
        </p:nvSpPr>
        <p:spPr>
          <a:xfrm>
            <a:off x="407035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7" name="object 45"/>
          <p:cNvSpPr/>
          <p:nvPr/>
        </p:nvSpPr>
        <p:spPr>
          <a:xfrm>
            <a:off x="454660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8" name="object 46"/>
          <p:cNvSpPr/>
          <p:nvPr/>
        </p:nvSpPr>
        <p:spPr>
          <a:xfrm>
            <a:off x="501650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729" name="object 47"/>
          <p:cNvSpPr/>
          <p:nvPr/>
        </p:nvSpPr>
        <p:spPr>
          <a:xfrm>
            <a:off x="5492752" y="1708150"/>
            <a:ext cx="380095" cy="1056000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3" name="object 48"/>
          <p:cNvGrpSpPr/>
          <p:nvPr/>
        </p:nvGrpSpPr>
        <p:grpSpPr>
          <a:xfrm>
            <a:off x="3213102" y="2870202"/>
            <a:ext cx="186621" cy="174833"/>
            <a:chOff x="0" y="0"/>
            <a:chExt cx="373240" cy="349665"/>
          </a:xfrm>
        </p:grpSpPr>
        <p:sp>
          <p:nvSpPr>
            <p:cNvPr id="73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4" name="object 49"/>
          <p:cNvSpPr/>
          <p:nvPr/>
        </p:nvSpPr>
        <p:spPr>
          <a:xfrm>
            <a:off x="3213100" y="28702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38" name="object 50"/>
          <p:cNvGrpSpPr/>
          <p:nvPr/>
        </p:nvGrpSpPr>
        <p:grpSpPr>
          <a:xfrm>
            <a:off x="4163144" y="2870202"/>
            <a:ext cx="186621" cy="174833"/>
            <a:chOff x="0" y="0"/>
            <a:chExt cx="373239" cy="349665"/>
          </a:xfrm>
        </p:grpSpPr>
        <p:sp>
          <p:nvSpPr>
            <p:cNvPr id="73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3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39" name="object 51"/>
          <p:cNvSpPr/>
          <p:nvPr/>
        </p:nvSpPr>
        <p:spPr>
          <a:xfrm>
            <a:off x="4163144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3" name="object 52"/>
          <p:cNvGrpSpPr/>
          <p:nvPr/>
        </p:nvGrpSpPr>
        <p:grpSpPr>
          <a:xfrm>
            <a:off x="4638165" y="2870202"/>
            <a:ext cx="186621" cy="174833"/>
            <a:chOff x="0" y="0"/>
            <a:chExt cx="373240" cy="349665"/>
          </a:xfrm>
        </p:grpSpPr>
        <p:sp>
          <p:nvSpPr>
            <p:cNvPr id="74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4" name="object 53"/>
          <p:cNvSpPr/>
          <p:nvPr/>
        </p:nvSpPr>
        <p:spPr>
          <a:xfrm>
            <a:off x="4638165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48" name="object 54"/>
          <p:cNvGrpSpPr/>
          <p:nvPr/>
        </p:nvGrpSpPr>
        <p:grpSpPr>
          <a:xfrm>
            <a:off x="5113186" y="2870202"/>
            <a:ext cx="186621" cy="174833"/>
            <a:chOff x="0" y="0"/>
            <a:chExt cx="373239" cy="349665"/>
          </a:xfrm>
        </p:grpSpPr>
        <p:sp>
          <p:nvSpPr>
            <p:cNvPr id="745" name="Shape"/>
            <p:cNvSpPr/>
            <p:nvPr/>
          </p:nvSpPr>
          <p:spPr>
            <a:xfrm>
              <a:off x="0" y="0"/>
              <a:ext cx="326363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6" name="Shape"/>
            <p:cNvSpPr/>
            <p:nvPr/>
          </p:nvSpPr>
          <p:spPr>
            <a:xfrm>
              <a:off x="186620" y="237873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4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49" name="object 55"/>
          <p:cNvSpPr/>
          <p:nvPr/>
        </p:nvSpPr>
        <p:spPr>
          <a:xfrm>
            <a:off x="5113186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3" name="object 56"/>
          <p:cNvGrpSpPr/>
          <p:nvPr/>
        </p:nvGrpSpPr>
        <p:grpSpPr>
          <a:xfrm>
            <a:off x="5588207" y="2870202"/>
            <a:ext cx="186621" cy="174833"/>
            <a:chOff x="0" y="0"/>
            <a:chExt cx="373240" cy="349665"/>
          </a:xfrm>
        </p:grpSpPr>
        <p:sp>
          <p:nvSpPr>
            <p:cNvPr id="750" name="Shape"/>
            <p:cNvSpPr/>
            <p:nvPr/>
          </p:nvSpPr>
          <p:spPr>
            <a:xfrm>
              <a:off x="0" y="0"/>
              <a:ext cx="32636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1" name="Shape"/>
            <p:cNvSpPr/>
            <p:nvPr/>
          </p:nvSpPr>
          <p:spPr>
            <a:xfrm>
              <a:off x="186620" y="237873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4" name="object 57"/>
          <p:cNvSpPr/>
          <p:nvPr/>
        </p:nvSpPr>
        <p:spPr>
          <a:xfrm>
            <a:off x="5588207" y="2870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58" name="object 58"/>
          <p:cNvGrpSpPr/>
          <p:nvPr/>
        </p:nvGrpSpPr>
        <p:grpSpPr>
          <a:xfrm>
            <a:off x="3206752" y="3257550"/>
            <a:ext cx="186621" cy="174834"/>
            <a:chOff x="0" y="0"/>
            <a:chExt cx="373240" cy="349666"/>
          </a:xfrm>
        </p:grpSpPr>
        <p:sp>
          <p:nvSpPr>
            <p:cNvPr id="75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5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59" name="object 59"/>
          <p:cNvSpPr/>
          <p:nvPr/>
        </p:nvSpPr>
        <p:spPr>
          <a:xfrm>
            <a:off x="3206750" y="325755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3" name="object 60"/>
          <p:cNvGrpSpPr/>
          <p:nvPr/>
        </p:nvGrpSpPr>
        <p:grpSpPr>
          <a:xfrm>
            <a:off x="4156794" y="3257550"/>
            <a:ext cx="186621" cy="174834"/>
            <a:chOff x="0" y="0"/>
            <a:chExt cx="373239" cy="349666"/>
          </a:xfrm>
        </p:grpSpPr>
        <p:sp>
          <p:nvSpPr>
            <p:cNvPr id="76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4" name="object 61"/>
          <p:cNvSpPr/>
          <p:nvPr/>
        </p:nvSpPr>
        <p:spPr>
          <a:xfrm>
            <a:off x="4156794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68" name="object 62"/>
          <p:cNvGrpSpPr/>
          <p:nvPr/>
        </p:nvGrpSpPr>
        <p:grpSpPr>
          <a:xfrm>
            <a:off x="4631815" y="3257550"/>
            <a:ext cx="186621" cy="174834"/>
            <a:chOff x="0" y="0"/>
            <a:chExt cx="373240" cy="349666"/>
          </a:xfrm>
        </p:grpSpPr>
        <p:sp>
          <p:nvSpPr>
            <p:cNvPr id="76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6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69" name="object 63"/>
          <p:cNvSpPr/>
          <p:nvPr/>
        </p:nvSpPr>
        <p:spPr>
          <a:xfrm>
            <a:off x="4631815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3" name="object 64"/>
          <p:cNvGrpSpPr/>
          <p:nvPr/>
        </p:nvGrpSpPr>
        <p:grpSpPr>
          <a:xfrm>
            <a:off x="5106836" y="3257550"/>
            <a:ext cx="186621" cy="174834"/>
            <a:chOff x="0" y="0"/>
            <a:chExt cx="373239" cy="349666"/>
          </a:xfrm>
        </p:grpSpPr>
        <p:sp>
          <p:nvSpPr>
            <p:cNvPr id="770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1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2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4" name="object 65"/>
          <p:cNvSpPr/>
          <p:nvPr/>
        </p:nvSpPr>
        <p:spPr>
          <a:xfrm>
            <a:off x="5106836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78" name="object 66"/>
          <p:cNvGrpSpPr/>
          <p:nvPr/>
        </p:nvGrpSpPr>
        <p:grpSpPr>
          <a:xfrm>
            <a:off x="5581857" y="3257550"/>
            <a:ext cx="186621" cy="174834"/>
            <a:chOff x="0" y="0"/>
            <a:chExt cx="373240" cy="349666"/>
          </a:xfrm>
        </p:grpSpPr>
        <p:sp>
          <p:nvSpPr>
            <p:cNvPr id="775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6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77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79" name="object 67"/>
          <p:cNvSpPr/>
          <p:nvPr/>
        </p:nvSpPr>
        <p:spPr>
          <a:xfrm>
            <a:off x="5581857" y="325755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3" name="object 68"/>
          <p:cNvGrpSpPr/>
          <p:nvPr/>
        </p:nvGrpSpPr>
        <p:grpSpPr>
          <a:xfrm>
            <a:off x="3200402" y="3644900"/>
            <a:ext cx="186621" cy="174834"/>
            <a:chOff x="0" y="0"/>
            <a:chExt cx="373240" cy="349666"/>
          </a:xfrm>
        </p:grpSpPr>
        <p:sp>
          <p:nvSpPr>
            <p:cNvPr id="78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4" name="object 69"/>
          <p:cNvSpPr/>
          <p:nvPr/>
        </p:nvSpPr>
        <p:spPr>
          <a:xfrm>
            <a:off x="3200400" y="36449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88" name="object 70"/>
          <p:cNvGrpSpPr/>
          <p:nvPr/>
        </p:nvGrpSpPr>
        <p:grpSpPr>
          <a:xfrm>
            <a:off x="4150444" y="3644900"/>
            <a:ext cx="186621" cy="174834"/>
            <a:chOff x="0" y="0"/>
            <a:chExt cx="373239" cy="349666"/>
          </a:xfrm>
        </p:grpSpPr>
        <p:sp>
          <p:nvSpPr>
            <p:cNvPr id="78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8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89" name="object 71"/>
          <p:cNvSpPr/>
          <p:nvPr/>
        </p:nvSpPr>
        <p:spPr>
          <a:xfrm>
            <a:off x="4150444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3" name="object 72"/>
          <p:cNvGrpSpPr/>
          <p:nvPr/>
        </p:nvGrpSpPr>
        <p:grpSpPr>
          <a:xfrm>
            <a:off x="4625465" y="3644900"/>
            <a:ext cx="186621" cy="174834"/>
            <a:chOff x="0" y="0"/>
            <a:chExt cx="373240" cy="349666"/>
          </a:xfrm>
        </p:grpSpPr>
        <p:sp>
          <p:nvSpPr>
            <p:cNvPr id="79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4" name="object 73"/>
          <p:cNvSpPr/>
          <p:nvPr/>
        </p:nvSpPr>
        <p:spPr>
          <a:xfrm>
            <a:off x="4625465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798" name="object 74"/>
          <p:cNvGrpSpPr/>
          <p:nvPr/>
        </p:nvGrpSpPr>
        <p:grpSpPr>
          <a:xfrm>
            <a:off x="5100486" y="3644900"/>
            <a:ext cx="186621" cy="174834"/>
            <a:chOff x="0" y="0"/>
            <a:chExt cx="373239" cy="349666"/>
          </a:xfrm>
        </p:grpSpPr>
        <p:sp>
          <p:nvSpPr>
            <p:cNvPr id="795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6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797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799" name="object 75"/>
          <p:cNvSpPr/>
          <p:nvPr/>
        </p:nvSpPr>
        <p:spPr>
          <a:xfrm>
            <a:off x="5100486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03" name="object 76"/>
          <p:cNvGrpSpPr/>
          <p:nvPr/>
        </p:nvGrpSpPr>
        <p:grpSpPr>
          <a:xfrm>
            <a:off x="5575507" y="3644900"/>
            <a:ext cx="186621" cy="174834"/>
            <a:chOff x="0" y="0"/>
            <a:chExt cx="373240" cy="349666"/>
          </a:xfrm>
        </p:grpSpPr>
        <p:sp>
          <p:nvSpPr>
            <p:cNvPr id="800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1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02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04" name="object 77"/>
          <p:cNvSpPr/>
          <p:nvPr/>
        </p:nvSpPr>
        <p:spPr>
          <a:xfrm>
            <a:off x="5575507" y="36449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5" name="object 78"/>
          <p:cNvSpPr/>
          <p:nvPr/>
        </p:nvSpPr>
        <p:spPr>
          <a:xfrm>
            <a:off x="31115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6" name="object 79"/>
          <p:cNvSpPr/>
          <p:nvPr/>
        </p:nvSpPr>
        <p:spPr>
          <a:xfrm>
            <a:off x="405765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7" name="object 80"/>
          <p:cNvSpPr/>
          <p:nvPr/>
        </p:nvSpPr>
        <p:spPr>
          <a:xfrm>
            <a:off x="45339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8" name="object 81"/>
          <p:cNvSpPr/>
          <p:nvPr/>
        </p:nvSpPr>
        <p:spPr>
          <a:xfrm>
            <a:off x="500380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09" name="object 82"/>
          <p:cNvSpPr/>
          <p:nvPr/>
        </p:nvSpPr>
        <p:spPr>
          <a:xfrm>
            <a:off x="5480052" y="3892552"/>
            <a:ext cx="380095" cy="191269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0" name="object 83"/>
          <p:cNvSpPr/>
          <p:nvPr/>
        </p:nvSpPr>
        <p:spPr>
          <a:xfrm>
            <a:off x="3600452" y="464185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1" name="object 84"/>
          <p:cNvSpPr/>
          <p:nvPr/>
        </p:nvSpPr>
        <p:spPr>
          <a:xfrm>
            <a:off x="2654302" y="464820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12" name="object 85"/>
          <p:cNvSpPr/>
          <p:nvPr/>
        </p:nvSpPr>
        <p:spPr>
          <a:xfrm>
            <a:off x="2171702" y="4648202"/>
            <a:ext cx="380095" cy="1168157"/>
          </a:xfrm>
          <a:prstGeom prst="rect">
            <a:avLst/>
          </a:prstGeom>
          <a:solidFill>
            <a:srgbClr val="8492AF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16" name="object 86"/>
          <p:cNvGrpSpPr/>
          <p:nvPr/>
        </p:nvGrpSpPr>
        <p:grpSpPr>
          <a:xfrm>
            <a:off x="2260602" y="4038600"/>
            <a:ext cx="186621" cy="174834"/>
            <a:chOff x="0" y="0"/>
            <a:chExt cx="373240" cy="349666"/>
          </a:xfrm>
        </p:grpSpPr>
        <p:sp>
          <p:nvSpPr>
            <p:cNvPr id="81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17" name="object 87"/>
          <p:cNvSpPr/>
          <p:nvPr/>
        </p:nvSpPr>
        <p:spPr>
          <a:xfrm>
            <a:off x="2260600" y="40386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1" name="object 88"/>
          <p:cNvGrpSpPr/>
          <p:nvPr/>
        </p:nvGrpSpPr>
        <p:grpSpPr>
          <a:xfrm>
            <a:off x="2735622" y="4038600"/>
            <a:ext cx="186621" cy="174834"/>
            <a:chOff x="0" y="0"/>
            <a:chExt cx="373240" cy="349666"/>
          </a:xfrm>
        </p:grpSpPr>
        <p:sp>
          <p:nvSpPr>
            <p:cNvPr id="81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1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2" name="object 89"/>
          <p:cNvSpPr/>
          <p:nvPr/>
        </p:nvSpPr>
        <p:spPr>
          <a:xfrm>
            <a:off x="2735622" y="40386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26" name="object 90"/>
          <p:cNvGrpSpPr/>
          <p:nvPr/>
        </p:nvGrpSpPr>
        <p:grpSpPr>
          <a:xfrm>
            <a:off x="3685665" y="4038600"/>
            <a:ext cx="186621" cy="174834"/>
            <a:chOff x="0" y="0"/>
            <a:chExt cx="373239" cy="349666"/>
          </a:xfrm>
        </p:grpSpPr>
        <p:sp>
          <p:nvSpPr>
            <p:cNvPr id="823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4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5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27" name="object 91"/>
          <p:cNvSpPr/>
          <p:nvPr/>
        </p:nvSpPr>
        <p:spPr>
          <a:xfrm>
            <a:off x="3685665" y="40386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1" name="object 92"/>
          <p:cNvGrpSpPr/>
          <p:nvPr/>
        </p:nvGrpSpPr>
        <p:grpSpPr>
          <a:xfrm>
            <a:off x="2260602" y="4394200"/>
            <a:ext cx="186621" cy="174834"/>
            <a:chOff x="0" y="0"/>
            <a:chExt cx="373240" cy="349666"/>
          </a:xfrm>
        </p:grpSpPr>
        <p:sp>
          <p:nvSpPr>
            <p:cNvPr id="828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29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0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2" name="object 93"/>
          <p:cNvSpPr/>
          <p:nvPr/>
        </p:nvSpPr>
        <p:spPr>
          <a:xfrm>
            <a:off x="2260600" y="4394202"/>
            <a:ext cx="186620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36" name="object 94"/>
          <p:cNvGrpSpPr/>
          <p:nvPr/>
        </p:nvGrpSpPr>
        <p:grpSpPr>
          <a:xfrm>
            <a:off x="2735622" y="4394200"/>
            <a:ext cx="186621" cy="174834"/>
            <a:chOff x="0" y="0"/>
            <a:chExt cx="373240" cy="349666"/>
          </a:xfrm>
        </p:grpSpPr>
        <p:sp>
          <p:nvSpPr>
            <p:cNvPr id="833" name="Shape"/>
            <p:cNvSpPr/>
            <p:nvPr/>
          </p:nvSpPr>
          <p:spPr>
            <a:xfrm>
              <a:off x="0" y="0"/>
              <a:ext cx="326364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4" name="Shape"/>
            <p:cNvSpPr/>
            <p:nvPr/>
          </p:nvSpPr>
          <p:spPr>
            <a:xfrm>
              <a:off x="186620" y="237874"/>
              <a:ext cx="186621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5" name="Shape"/>
            <p:cNvSpPr/>
            <p:nvPr/>
          </p:nvSpPr>
          <p:spPr>
            <a:xfrm>
              <a:off x="186620" y="0"/>
              <a:ext cx="186621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37" name="object 95"/>
          <p:cNvSpPr/>
          <p:nvPr/>
        </p:nvSpPr>
        <p:spPr>
          <a:xfrm>
            <a:off x="2735622" y="4394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127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grpSp>
        <p:nvGrpSpPr>
          <p:cNvPr id="841" name="object 96"/>
          <p:cNvGrpSpPr/>
          <p:nvPr/>
        </p:nvGrpSpPr>
        <p:grpSpPr>
          <a:xfrm>
            <a:off x="3685665" y="4394200"/>
            <a:ext cx="186621" cy="174834"/>
            <a:chOff x="0" y="0"/>
            <a:chExt cx="373239" cy="349666"/>
          </a:xfrm>
        </p:grpSpPr>
        <p:sp>
          <p:nvSpPr>
            <p:cNvPr id="838" name="Shape"/>
            <p:cNvSpPr/>
            <p:nvPr/>
          </p:nvSpPr>
          <p:spPr>
            <a:xfrm>
              <a:off x="0" y="0"/>
              <a:ext cx="326363" cy="3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0"/>
                  </a:moveTo>
                  <a:lnTo>
                    <a:pt x="0" y="4293"/>
                  </a:lnTo>
                  <a:lnTo>
                    <a:pt x="7727" y="10800"/>
                  </a:lnTo>
                  <a:lnTo>
                    <a:pt x="0" y="17307"/>
                  </a:lnTo>
                  <a:lnTo>
                    <a:pt x="4151" y="21600"/>
                  </a:lnTo>
                  <a:lnTo>
                    <a:pt x="12351" y="14694"/>
                  </a:lnTo>
                  <a:lnTo>
                    <a:pt x="21600" y="14694"/>
                  </a:lnTo>
                  <a:lnTo>
                    <a:pt x="16976" y="10800"/>
                  </a:lnTo>
                  <a:lnTo>
                    <a:pt x="21600" y="6906"/>
                  </a:lnTo>
                  <a:lnTo>
                    <a:pt x="12351" y="690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39" name="Shape"/>
            <p:cNvSpPr/>
            <p:nvPr/>
          </p:nvSpPr>
          <p:spPr>
            <a:xfrm>
              <a:off x="186620" y="237874"/>
              <a:ext cx="186620" cy="1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4" y="0"/>
                  </a:moveTo>
                  <a:lnTo>
                    <a:pt x="0" y="0"/>
                  </a:lnTo>
                  <a:lnTo>
                    <a:pt x="14341" y="21600"/>
                  </a:lnTo>
                  <a:lnTo>
                    <a:pt x="21600" y="8172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  <p:sp>
          <p:nvSpPr>
            <p:cNvPr id="840" name="Shape"/>
            <p:cNvSpPr/>
            <p:nvPr/>
          </p:nvSpPr>
          <p:spPr>
            <a:xfrm>
              <a:off x="186620" y="0"/>
              <a:ext cx="186620" cy="11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1" y="0"/>
                  </a:moveTo>
                  <a:lnTo>
                    <a:pt x="0" y="21600"/>
                  </a:lnTo>
                  <a:lnTo>
                    <a:pt x="16174" y="21600"/>
                  </a:lnTo>
                  <a:lnTo>
                    <a:pt x="21600" y="13428"/>
                  </a:lnTo>
                  <a:lnTo>
                    <a:pt x="14341" y="0"/>
                  </a:lnTo>
                  <a:close/>
                </a:path>
              </a:pathLst>
            </a:custGeom>
            <a:solidFill>
              <a:srgbClr val="C31C0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defRPr sz="1800" b="0" spc="0"/>
              </a:pPr>
              <a:endParaRPr sz="900"/>
            </a:p>
          </p:txBody>
        </p:sp>
      </p:grpSp>
      <p:sp>
        <p:nvSpPr>
          <p:cNvPr id="842" name="object 97"/>
          <p:cNvSpPr/>
          <p:nvPr/>
        </p:nvSpPr>
        <p:spPr>
          <a:xfrm>
            <a:off x="3685665" y="4394202"/>
            <a:ext cx="186621" cy="174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93"/>
                </a:moveTo>
                <a:lnTo>
                  <a:pt x="3630" y="0"/>
                </a:lnTo>
                <a:lnTo>
                  <a:pt x="10800" y="6906"/>
                </a:lnTo>
                <a:lnTo>
                  <a:pt x="17970" y="0"/>
                </a:lnTo>
                <a:lnTo>
                  <a:pt x="21600" y="4293"/>
                </a:lnTo>
                <a:lnTo>
                  <a:pt x="14844" y="10800"/>
                </a:lnTo>
                <a:lnTo>
                  <a:pt x="21600" y="17307"/>
                </a:lnTo>
                <a:lnTo>
                  <a:pt x="17970" y="21600"/>
                </a:lnTo>
                <a:lnTo>
                  <a:pt x="10800" y="14694"/>
                </a:lnTo>
                <a:lnTo>
                  <a:pt x="3630" y="21600"/>
                </a:lnTo>
                <a:lnTo>
                  <a:pt x="0" y="17307"/>
                </a:lnTo>
                <a:lnTo>
                  <a:pt x="6756" y="10800"/>
                </a:lnTo>
                <a:lnTo>
                  <a:pt x="0" y="4293"/>
                </a:lnTo>
                <a:close/>
              </a:path>
            </a:pathLst>
          </a:custGeom>
          <a:ln w="25400">
            <a:solidFill>
              <a:srgbClr val="881000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3" name="object 98"/>
          <p:cNvSpPr/>
          <p:nvPr/>
        </p:nvSpPr>
        <p:spPr>
          <a:xfrm>
            <a:off x="2159772" y="2750322"/>
            <a:ext cx="438151" cy="1193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4" name="object 99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5" name="object 100"/>
          <p:cNvSpPr/>
          <p:nvPr/>
        </p:nvSpPr>
        <p:spPr>
          <a:xfrm>
            <a:off x="2178050" y="2768600"/>
            <a:ext cx="374650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6" name="object 101"/>
          <p:cNvSpPr/>
          <p:nvPr/>
        </p:nvSpPr>
        <p:spPr>
          <a:xfrm>
            <a:off x="2653912" y="2750322"/>
            <a:ext cx="419101" cy="1193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7" name="object 102"/>
          <p:cNvSpPr/>
          <p:nvPr/>
        </p:nvSpPr>
        <p:spPr>
          <a:xfrm>
            <a:off x="2672191" y="2768600"/>
            <a:ext cx="355601" cy="113030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8" name="object 103"/>
          <p:cNvSpPr/>
          <p:nvPr/>
        </p:nvSpPr>
        <p:spPr>
          <a:xfrm>
            <a:off x="2672191" y="2768600"/>
            <a:ext cx="355601" cy="113030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49" name="object 104"/>
          <p:cNvSpPr/>
          <p:nvPr/>
        </p:nvSpPr>
        <p:spPr>
          <a:xfrm>
            <a:off x="3584630" y="2753497"/>
            <a:ext cx="431801" cy="120015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0" name="object 105"/>
          <p:cNvSpPr/>
          <p:nvPr/>
        </p:nvSpPr>
        <p:spPr>
          <a:xfrm>
            <a:off x="3602910" y="2771775"/>
            <a:ext cx="368301" cy="1136650"/>
          </a:xfrm>
          <a:prstGeom prst="rect">
            <a:avLst/>
          </a:prstGeom>
          <a:solidFill>
            <a:srgbClr val="EDB42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1" name="object 106"/>
          <p:cNvSpPr/>
          <p:nvPr/>
        </p:nvSpPr>
        <p:spPr>
          <a:xfrm>
            <a:off x="3602910" y="2771775"/>
            <a:ext cx="368301" cy="1136650"/>
          </a:xfrm>
          <a:prstGeom prst="rect">
            <a:avLst/>
          </a:prstGeom>
          <a:ln w="25400">
            <a:solidFill>
              <a:srgbClr val="B1861D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2" name="object 107"/>
          <p:cNvSpPr/>
          <p:nvPr/>
        </p:nvSpPr>
        <p:spPr>
          <a:xfrm>
            <a:off x="3086872" y="3880622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3" name="object 108"/>
          <p:cNvSpPr/>
          <p:nvPr/>
        </p:nvSpPr>
        <p:spPr>
          <a:xfrm>
            <a:off x="3105150" y="3898902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4" name="object 109"/>
          <p:cNvSpPr/>
          <p:nvPr/>
        </p:nvSpPr>
        <p:spPr>
          <a:xfrm>
            <a:off x="3105152" y="3898902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5" name="object 110"/>
          <p:cNvSpPr/>
          <p:nvPr/>
        </p:nvSpPr>
        <p:spPr>
          <a:xfrm>
            <a:off x="4037676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6" name="object 111"/>
          <p:cNvSpPr/>
          <p:nvPr/>
        </p:nvSpPr>
        <p:spPr>
          <a:xfrm>
            <a:off x="4055954" y="3912494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7" name="object 112"/>
          <p:cNvSpPr/>
          <p:nvPr/>
        </p:nvSpPr>
        <p:spPr>
          <a:xfrm>
            <a:off x="4055956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8" name="object 113"/>
          <p:cNvSpPr/>
          <p:nvPr/>
        </p:nvSpPr>
        <p:spPr>
          <a:xfrm>
            <a:off x="4513080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59" name="object 114"/>
          <p:cNvSpPr/>
          <p:nvPr/>
        </p:nvSpPr>
        <p:spPr>
          <a:xfrm>
            <a:off x="4531358" y="3912494"/>
            <a:ext cx="366188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0" name="object 115"/>
          <p:cNvSpPr/>
          <p:nvPr/>
        </p:nvSpPr>
        <p:spPr>
          <a:xfrm>
            <a:off x="4531360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1" name="object 116"/>
          <p:cNvSpPr/>
          <p:nvPr/>
        </p:nvSpPr>
        <p:spPr>
          <a:xfrm>
            <a:off x="4988480" y="3894214"/>
            <a:ext cx="429688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2" name="object 117"/>
          <p:cNvSpPr/>
          <p:nvPr/>
        </p:nvSpPr>
        <p:spPr>
          <a:xfrm>
            <a:off x="5006762" y="3912494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3" name="object 118"/>
          <p:cNvSpPr/>
          <p:nvPr/>
        </p:nvSpPr>
        <p:spPr>
          <a:xfrm>
            <a:off x="5006762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4" name="object 119"/>
          <p:cNvSpPr/>
          <p:nvPr/>
        </p:nvSpPr>
        <p:spPr>
          <a:xfrm>
            <a:off x="5463884" y="3894214"/>
            <a:ext cx="429689" cy="82460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5" name="object 120"/>
          <p:cNvSpPr/>
          <p:nvPr/>
        </p:nvSpPr>
        <p:spPr>
          <a:xfrm>
            <a:off x="5482163" y="3912494"/>
            <a:ext cx="366189" cy="761109"/>
          </a:xfrm>
          <a:prstGeom prst="rect">
            <a:avLst/>
          </a:prstGeom>
          <a:solidFill>
            <a:srgbClr val="D5DFF8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6" name="object 121"/>
          <p:cNvSpPr/>
          <p:nvPr/>
        </p:nvSpPr>
        <p:spPr>
          <a:xfrm>
            <a:off x="5482163" y="3912494"/>
            <a:ext cx="366189" cy="761109"/>
          </a:xfrm>
          <a:prstGeom prst="rect">
            <a:avLst/>
          </a:prstGeom>
          <a:ln w="25400">
            <a:solidFill>
              <a:srgbClr val="8492A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7" name="object 122"/>
          <p:cNvSpPr/>
          <p:nvPr/>
        </p:nvSpPr>
        <p:spPr>
          <a:xfrm flipH="1">
            <a:off x="1954352" y="4293379"/>
            <a:ext cx="412115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8" name="object 123"/>
          <p:cNvSpPr/>
          <p:nvPr/>
        </p:nvSpPr>
        <p:spPr>
          <a:xfrm flipH="1">
            <a:off x="1957527" y="3137352"/>
            <a:ext cx="4117976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69" name="object 124"/>
          <p:cNvSpPr/>
          <p:nvPr/>
        </p:nvSpPr>
        <p:spPr>
          <a:xfrm flipH="1">
            <a:off x="1955977" y="3520676"/>
            <a:ext cx="412274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0" name="object 125"/>
          <p:cNvSpPr/>
          <p:nvPr/>
        </p:nvSpPr>
        <p:spPr>
          <a:xfrm flipH="1">
            <a:off x="1955980" y="3906016"/>
            <a:ext cx="4119525" cy="414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1" name="object 126"/>
          <p:cNvSpPr/>
          <p:nvPr/>
        </p:nvSpPr>
        <p:spPr>
          <a:xfrm flipH="1">
            <a:off x="1943102" y="5807039"/>
            <a:ext cx="4129229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2" name="object 127"/>
          <p:cNvSpPr/>
          <p:nvPr/>
        </p:nvSpPr>
        <p:spPr>
          <a:xfrm flipH="1">
            <a:off x="1943101" y="4651014"/>
            <a:ext cx="412926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3" name="object 128"/>
          <p:cNvSpPr/>
          <p:nvPr/>
        </p:nvSpPr>
        <p:spPr>
          <a:xfrm flipH="1">
            <a:off x="1943103" y="5036357"/>
            <a:ext cx="4132405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4" name="object 129"/>
          <p:cNvSpPr/>
          <p:nvPr/>
        </p:nvSpPr>
        <p:spPr>
          <a:xfrm flipH="1">
            <a:off x="1943101" y="5421698"/>
            <a:ext cx="4129228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5" name="object 130"/>
          <p:cNvSpPr/>
          <p:nvPr/>
        </p:nvSpPr>
        <p:spPr>
          <a:xfrm flipH="1">
            <a:off x="1957523" y="2777286"/>
            <a:ext cx="4125600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6" name="object 131"/>
          <p:cNvSpPr/>
          <p:nvPr/>
        </p:nvSpPr>
        <p:spPr>
          <a:xfrm flipH="1">
            <a:off x="1951175" y="2006600"/>
            <a:ext cx="4131948" cy="4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7" name="object 132"/>
          <p:cNvSpPr/>
          <p:nvPr/>
        </p:nvSpPr>
        <p:spPr>
          <a:xfrm flipH="1">
            <a:off x="1963249" y="2391944"/>
            <a:ext cx="4119874" cy="41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8" name="object 133"/>
          <p:cNvSpPr/>
          <p:nvPr/>
        </p:nvSpPr>
        <p:spPr>
          <a:xfrm>
            <a:off x="23050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79" name="object 134"/>
          <p:cNvSpPr/>
          <p:nvPr/>
        </p:nvSpPr>
        <p:spPr>
          <a:xfrm>
            <a:off x="27495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0" name="object 135"/>
          <p:cNvSpPr/>
          <p:nvPr/>
        </p:nvSpPr>
        <p:spPr>
          <a:xfrm>
            <a:off x="3714750" y="2457450"/>
            <a:ext cx="190500" cy="228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1" name="object 136"/>
          <p:cNvSpPr/>
          <p:nvPr/>
        </p:nvSpPr>
        <p:spPr>
          <a:xfrm>
            <a:off x="418465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2" name="object 137"/>
          <p:cNvSpPr/>
          <p:nvPr/>
        </p:nvSpPr>
        <p:spPr>
          <a:xfrm>
            <a:off x="46736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3" name="object 138"/>
          <p:cNvSpPr/>
          <p:nvPr/>
        </p:nvSpPr>
        <p:spPr>
          <a:xfrm>
            <a:off x="32512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4" name="object 139"/>
          <p:cNvSpPr/>
          <p:nvPr/>
        </p:nvSpPr>
        <p:spPr>
          <a:xfrm>
            <a:off x="51308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5" name="object 140"/>
          <p:cNvSpPr/>
          <p:nvPr/>
        </p:nvSpPr>
        <p:spPr>
          <a:xfrm>
            <a:off x="5613400" y="2457450"/>
            <a:ext cx="165100" cy="228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886" name="object 141"/>
          <p:cNvSpPr txBox="1"/>
          <p:nvPr/>
        </p:nvSpPr>
        <p:spPr>
          <a:xfrm>
            <a:off x="2305052" y="2374900"/>
            <a:ext cx="34556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tabLst>
                <a:tab pos="444500" algn="l"/>
                <a:tab pos="933450" algn="l"/>
                <a:tab pos="1409700" algn="l"/>
                <a:tab pos="1866900" algn="l"/>
                <a:tab pos="2355850" algn="l"/>
                <a:tab pos="2813050" algn="l"/>
                <a:tab pos="3295650" algn="l"/>
              </a:tabLst>
              <a:defRPr sz="4400" spc="229">
                <a:solidFill>
                  <a:srgbClr val="EDB427"/>
                </a:solidFill>
              </a:defRPr>
            </a:pPr>
            <a:r>
              <a:rPr sz="2200"/>
              <a:t>T	T	</a:t>
            </a:r>
            <a:r>
              <a:rPr sz="2200" spc="148">
                <a:solidFill>
                  <a:srgbClr val="D5DFF8"/>
                </a:solidFill>
              </a:rPr>
              <a:t>F	</a:t>
            </a:r>
            <a:r>
              <a:rPr sz="2200"/>
              <a:t>T	</a:t>
            </a:r>
            <a:r>
              <a:rPr sz="2200" spc="148">
                <a:solidFill>
                  <a:srgbClr val="D5DFF8"/>
                </a:solidFill>
              </a:rPr>
              <a:t>F	F	F	F</a:t>
            </a:r>
          </a:p>
        </p:txBody>
      </p:sp>
      <p:sp>
        <p:nvSpPr>
          <p:cNvPr id="887" name="object 142"/>
          <p:cNvSpPr txBox="1"/>
          <p:nvPr/>
        </p:nvSpPr>
        <p:spPr>
          <a:xfrm>
            <a:off x="6595734" y="2802210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50"/>
              <a:t> </a:t>
            </a:r>
            <a:r>
              <a:rPr sz="1400"/>
              <a:t>exp(x,5.f);</a:t>
            </a:r>
          </a:p>
        </p:txBody>
      </p:sp>
      <p:sp>
        <p:nvSpPr>
          <p:cNvPr id="888" name="object 143"/>
          <p:cNvSpPr txBox="1"/>
          <p:nvPr/>
        </p:nvSpPr>
        <p:spPr>
          <a:xfrm>
            <a:off x="6595734" y="3161642"/>
            <a:ext cx="2273301" cy="215444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tmp *=</a:t>
            </a:r>
            <a:r>
              <a:rPr sz="1400" spc="-13"/>
              <a:t> </a:t>
            </a:r>
            <a:r>
              <a:rPr sz="1400"/>
              <a:t>kMyConst1;</a:t>
            </a:r>
          </a:p>
        </p:txBody>
      </p:sp>
      <p:sp>
        <p:nvSpPr>
          <p:cNvPr id="889" name="object 144"/>
          <p:cNvSpPr txBox="1"/>
          <p:nvPr/>
        </p:nvSpPr>
        <p:spPr>
          <a:xfrm>
            <a:off x="6595734" y="3533914"/>
            <a:ext cx="2273301" cy="209673"/>
          </a:xfrm>
          <a:prstGeom prst="rect">
            <a:avLst/>
          </a:prstGeom>
          <a:solidFill>
            <a:srgbClr val="EDB427"/>
          </a:solidFill>
          <a:ln w="12700">
            <a:solidFill>
              <a:srgbClr val="B1861D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5">
              <a:lnSpc>
                <a:spcPts val="1650"/>
              </a:lnSpc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tmp +</a:t>
            </a:r>
            <a:r>
              <a:rPr sz="1400" spc="-30"/>
              <a:t> </a:t>
            </a:r>
            <a:r>
              <a:rPr sz="1400"/>
              <a:t>kMyConst2;</a:t>
            </a:r>
          </a:p>
        </p:txBody>
      </p:sp>
      <p:sp>
        <p:nvSpPr>
          <p:cNvPr id="890" name="object 145"/>
          <p:cNvSpPr txBox="1"/>
          <p:nvPr/>
        </p:nvSpPr>
        <p:spPr>
          <a:xfrm>
            <a:off x="6582895" y="3983203"/>
            <a:ext cx="23050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1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tmp =</a:t>
            </a:r>
            <a:r>
              <a:rPr sz="1400" spc="-35"/>
              <a:t> </a:t>
            </a:r>
            <a:r>
              <a:rPr sz="1400"/>
              <a:t>kMyConst1;</a:t>
            </a:r>
          </a:p>
        </p:txBody>
      </p:sp>
      <p:sp>
        <p:nvSpPr>
          <p:cNvPr id="891" name="object 146"/>
          <p:cNvSpPr txBox="1"/>
          <p:nvPr/>
        </p:nvSpPr>
        <p:spPr>
          <a:xfrm>
            <a:off x="6582895" y="4342636"/>
            <a:ext cx="2317751" cy="215444"/>
          </a:xfrm>
          <a:prstGeom prst="rect">
            <a:avLst/>
          </a:prstGeom>
          <a:solidFill>
            <a:srgbClr val="D5DFF8"/>
          </a:solidFill>
          <a:ln w="12700">
            <a:solidFill>
              <a:srgbClr val="8492A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305"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x = 2.f *</a:t>
            </a:r>
            <a:r>
              <a:rPr sz="1400" spc="-15"/>
              <a:t> </a:t>
            </a:r>
            <a:r>
              <a:rPr sz="1400"/>
              <a:t>tmp;</a:t>
            </a:r>
          </a:p>
        </p:txBody>
      </p:sp>
      <p:sp>
        <p:nvSpPr>
          <p:cNvPr id="892" name="object 147"/>
          <p:cNvSpPr txBox="1"/>
          <p:nvPr/>
        </p:nvSpPr>
        <p:spPr>
          <a:xfrm>
            <a:off x="6222878" y="1672310"/>
            <a:ext cx="2762251" cy="4144724"/>
          </a:xfrm>
          <a:prstGeom prst="rect">
            <a:avLst/>
          </a:prstGeom>
          <a:ln w="25400">
            <a:solidFill>
              <a:srgbClr val="C0C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250"/>
              </a:spcBef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&lt;unconditional</a:t>
            </a:r>
            <a:r>
              <a:rPr sz="1400" spc="-8"/>
              <a:t> </a:t>
            </a:r>
            <a:r>
              <a:rPr sz="1400"/>
              <a:t>code&gt;</a:t>
            </a:r>
          </a:p>
          <a:p>
            <a:pPr marR="1132840" indent="158750">
              <a:lnSpc>
                <a:spcPts val="3150"/>
              </a:lnSpc>
              <a:spcBef>
                <a:spcPts val="20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float x =</a:t>
            </a:r>
            <a:r>
              <a:rPr sz="1400" spc="-50"/>
              <a:t> </a:t>
            </a:r>
            <a:r>
              <a:rPr sz="1400"/>
              <a:t>A[i];  if (x &gt; 0)</a:t>
            </a:r>
            <a:r>
              <a:rPr sz="1400" spc="-30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900" spc="-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50"/>
          </a:p>
          <a:p>
            <a:pPr indent="1270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 else</a:t>
            </a:r>
            <a:r>
              <a:rPr sz="1400" spc="-5"/>
              <a:t> </a:t>
            </a:r>
            <a:r>
              <a:rPr sz="1400"/>
              <a:t>{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>
              <a:defRPr sz="2500" spc="-15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50"/>
          </a:p>
          <a:p>
            <a:pPr indent="114300"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}</a:t>
            </a:r>
          </a:p>
          <a:p>
            <a:pPr>
              <a:defRPr sz="2200" spc="-133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indent="25400">
              <a:defRPr sz="2800" spc="-169">
                <a:solidFill>
                  <a:srgbClr val="51515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&lt;resume unconditional</a:t>
            </a:r>
            <a:r>
              <a:rPr sz="1400" spc="-35"/>
              <a:t> </a:t>
            </a:r>
            <a:r>
              <a:rPr sz="1400"/>
              <a:t>code&gt;</a:t>
            </a:r>
          </a:p>
          <a:p>
            <a:pPr>
              <a:defRPr sz="2800" spc="-169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/>
          </a:p>
          <a:p>
            <a:pPr indent="101600">
              <a:spcBef>
                <a:spcPts val="950"/>
              </a:spcBef>
              <a:defRPr sz="2800" spc="-169">
                <a:latin typeface="Consolas"/>
                <a:ea typeface="Consolas"/>
                <a:cs typeface="Consolas"/>
                <a:sym typeface="Consolas"/>
              </a:defRPr>
            </a:pPr>
            <a:r>
              <a:rPr sz="1400"/>
              <a:t>result[i] =</a:t>
            </a:r>
            <a:r>
              <a:rPr sz="1400" spc="-8"/>
              <a:t> </a:t>
            </a:r>
            <a:r>
              <a:rPr sz="1400"/>
              <a:t>x;</a:t>
            </a:r>
          </a:p>
        </p:txBody>
      </p:sp>
      <p:sp>
        <p:nvSpPr>
          <p:cNvPr id="216" name="Title 2">
            <a:extLst>
              <a:ext uri="{FF2B5EF4-FFF2-40B4-BE49-F238E27FC236}">
                <a16:creationId xmlns:a16="http://schemas.microsoft.com/office/drawing/2014/main" id="{D1D295DB-3A4F-6D44-B628-06B878E33601}"/>
              </a:ext>
            </a:extLst>
          </p:cNvPr>
          <p:cNvSpPr txBox="1">
            <a:spLocks/>
          </p:cNvSpPr>
          <p:nvPr/>
        </p:nvSpPr>
        <p:spPr bwMode="auto">
          <a:xfrm>
            <a:off x="98681" y="237167"/>
            <a:ext cx="7499741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-119063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-232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After branch continue normal execution</a:t>
            </a:r>
          </a:p>
        </p:txBody>
      </p:sp>
      <p:sp>
        <p:nvSpPr>
          <p:cNvPr id="217" name="object 13">
            <a:extLst>
              <a:ext uri="{FF2B5EF4-FFF2-40B4-BE49-F238E27FC236}">
                <a16:creationId xmlns:a16="http://schemas.microsoft.com/office/drawing/2014/main" id="{0AFCA7AE-F2C8-434C-8C49-40C5E578E1C3}"/>
              </a:ext>
            </a:extLst>
          </p:cNvPr>
          <p:cNvSpPr txBox="1"/>
          <p:nvPr/>
        </p:nvSpPr>
        <p:spPr>
          <a:xfrm>
            <a:off x="611450" y="712279"/>
            <a:ext cx="755917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350">
              <a:defRPr sz="3600" spc="60">
                <a:solidFill>
                  <a:srgbClr val="515151"/>
                </a:solidFill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000" spc="-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pc="-7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Line">
            <a:extLst>
              <a:ext uri="{FF2B5EF4-FFF2-40B4-BE49-F238E27FC236}">
                <a16:creationId xmlns:a16="http://schemas.microsoft.com/office/drawing/2014/main" id="{560058B2-538E-EB4F-8418-325DFB9F8A37}"/>
              </a:ext>
            </a:extLst>
          </p:cNvPr>
          <p:cNvSpPr/>
          <p:nvPr/>
        </p:nvSpPr>
        <p:spPr>
          <a:xfrm flipV="1">
            <a:off x="861562" y="978071"/>
            <a:ext cx="7190" cy="3796230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22860" rIns="22860"/>
          <a:lstStyle/>
          <a:p>
            <a:pPr>
              <a:defRPr sz="1800" b="0" spc="0"/>
            </a:pP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0F13D-F618-E7D4-F7E7-87C54D2094CC}"/>
              </a:ext>
            </a:extLst>
          </p:cNvPr>
          <p:cNvSpPr txBox="1"/>
          <p:nvPr/>
        </p:nvSpPr>
        <p:spPr>
          <a:xfrm>
            <a:off x="6223567" y="920378"/>
            <a:ext cx="2774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Assume logic below is to be executed for each element in input array ‘A’ producing output into array ‘result’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object 4"/>
          <p:cNvSpPr txBox="1"/>
          <p:nvPr/>
        </p:nvSpPr>
        <p:spPr>
          <a:xfrm>
            <a:off x="7837369" y="660129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/>
            </a:pPr>
            <a:endParaRPr sz="1100"/>
          </a:p>
        </p:txBody>
      </p:sp>
      <p:sp>
        <p:nvSpPr>
          <p:cNvPr id="897" name="object 2"/>
          <p:cNvSpPr txBox="1">
            <a:spLocks noGrp="1"/>
          </p:cNvSpPr>
          <p:nvPr>
            <p:ph type="title"/>
          </p:nvPr>
        </p:nvSpPr>
        <p:spPr>
          <a:xfrm>
            <a:off x="279634" y="546009"/>
            <a:ext cx="5561097" cy="652781"/>
          </a:xfrm>
          <a:prstGeom prst="rect">
            <a:avLst/>
          </a:prstGeom>
        </p:spPr>
        <p:txBody>
          <a:bodyPr/>
          <a:lstStyle>
            <a:lvl1pPr indent="9398" defTabSz="676655">
              <a:spcBef>
                <a:spcPts val="0"/>
              </a:spcBef>
              <a:defRPr sz="6216" spc="0"/>
            </a:lvl1pPr>
          </a:lstStyle>
          <a:p>
            <a:r>
              <a:rPr dirty="0"/>
              <a:t>Terminology</a:t>
            </a:r>
          </a:p>
        </p:txBody>
      </p:sp>
      <p:sp>
        <p:nvSpPr>
          <p:cNvPr id="898" name="object 3"/>
          <p:cNvSpPr txBox="1"/>
          <p:nvPr/>
        </p:nvSpPr>
        <p:spPr>
          <a:xfrm>
            <a:off x="182187" y="1798818"/>
            <a:ext cx="8779629" cy="300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Instruction stream coherence (“coherent execution”)</a:t>
            </a:r>
          </a:p>
          <a:p>
            <a:pPr marL="723900" lvl="1" indent="-317500">
              <a:lnSpc>
                <a:spcPts val="31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Same instruction sequence applies to all elements operated upon simultaneously</a:t>
            </a:r>
          </a:p>
          <a:p>
            <a:pPr marL="723900" lvl="1" indent="-317500">
              <a:lnSpc>
                <a:spcPts val="325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necessary for eﬃcient use of SIMD processing resources</a:t>
            </a:r>
          </a:p>
          <a:p>
            <a:pPr marL="723900" marR="170815" lvl="1" indent="-317500">
              <a:lnSpc>
                <a:spcPct val="96400"/>
              </a:lnSpc>
              <a:spcBef>
                <a:spcPts val="100"/>
              </a:spcBef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Coherent execution IS NOT necessary for eﬃcient parallelization across cores,  since each core has the capability to fetch/decode a diﬀerent instruction stream</a:t>
            </a:r>
          </a:p>
          <a:p>
            <a:pPr lvl="1">
              <a:buSzPct val="100000"/>
              <a:buFont typeface="Calibri"/>
              <a:buChar char="-"/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endParaRPr sz="2100" dirty="0"/>
          </a:p>
          <a:p>
            <a:pPr marL="406400" indent="-400050">
              <a:lnSpc>
                <a:spcPts val="3250"/>
              </a:lnSpc>
              <a:buSzPct val="119642"/>
              <a:buFont typeface="Arial Narrow"/>
              <a:buChar char="▪"/>
              <a:tabLst>
                <a:tab pos="400050" algn="l"/>
                <a:tab pos="406400" algn="l"/>
              </a:tabLst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“Divergent” execution</a:t>
            </a:r>
          </a:p>
          <a:p>
            <a:pPr marL="723900" lvl="1" indent="-317500">
              <a:lnSpc>
                <a:spcPts val="3200"/>
              </a:lnSpc>
              <a:buSzPct val="129761"/>
              <a:buChar char="-"/>
              <a:tabLst>
                <a:tab pos="717550" algn="l"/>
                <a:tab pos="723900" algn="l"/>
              </a:tabLst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A lack of instruction stream coherence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RISC-V “V” Vector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01468" cy="4972050"/>
          </a:xfrm>
        </p:spPr>
        <p:txBody>
          <a:bodyPr/>
          <a:lstStyle/>
          <a:p>
            <a:r>
              <a:rPr lang="en-US" dirty="0"/>
              <a:t>Standard extension to the RISC-V ISA</a:t>
            </a:r>
          </a:p>
          <a:p>
            <a:pPr lvl="1"/>
            <a:r>
              <a:rPr lang="en-US" dirty="0"/>
              <a:t>An updated form of Cray-style vectors for modern microprocessors</a:t>
            </a:r>
          </a:p>
          <a:p>
            <a:pPr lvl="1"/>
            <a:r>
              <a:rPr lang="en-US" dirty="0"/>
              <a:t>Appearing in commercial implementations from Alibaba, Andes, </a:t>
            </a:r>
            <a:r>
              <a:rPr lang="en-US" dirty="0" err="1"/>
              <a:t>Semidynamics</a:t>
            </a:r>
            <a:r>
              <a:rPr lang="en-US" dirty="0"/>
              <a:t>, </a:t>
            </a:r>
            <a:r>
              <a:rPr lang="en-US" dirty="0" err="1"/>
              <a:t>SiFive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Basis of European supercomputer initiative (EPI)</a:t>
            </a:r>
          </a:p>
          <a:p>
            <a:r>
              <a:rPr lang="en-US" dirty="0"/>
              <a:t>Following slides present short tutorial on current standard</a:t>
            </a:r>
          </a:p>
          <a:p>
            <a:pPr lvl="1"/>
            <a:r>
              <a:rPr lang="en-US" b="1" dirty="0">
                <a:latin typeface="Courier" pitchFamily="2" charset="0"/>
              </a:rPr>
              <a:t>https://</a:t>
            </a:r>
            <a:r>
              <a:rPr lang="en-US" b="1" dirty="0" err="1">
                <a:latin typeface="Courier" pitchFamily="2" charset="0"/>
              </a:rPr>
              <a:t>github.com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-v-spec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5636D-61CD-4A40-8ED9-28F67E9E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" y="2064792"/>
            <a:ext cx="9074020" cy="423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BD1F7-791C-DF4A-B098-8CE50B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Type Register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C252-0AF5-564F-A956-E7E9ECE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24508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E4D2D-E431-F340-A451-E0E5C44E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79" y="3022600"/>
            <a:ext cx="2476500" cy="2921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982A2-F5C0-C64A-80A1-E8970DA98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6600" y="2353410"/>
            <a:ext cx="381000" cy="71517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886DCA-0E8F-214F-AAB2-35659103812C}"/>
              </a:ext>
            </a:extLst>
          </p:cNvPr>
          <p:cNvSpPr txBox="1"/>
          <p:nvPr/>
        </p:nvSpPr>
        <p:spPr>
          <a:xfrm>
            <a:off x="604173" y="2788321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field encodes standard element width (SEW) in bits of elements in vector register (SEW = 8*2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E4779-4000-AB4E-A84E-BC38455213E6}"/>
              </a:ext>
            </a:extLst>
          </p:cNvPr>
          <p:cNvSpPr txBox="1"/>
          <p:nvPr/>
        </p:nvSpPr>
        <p:spPr>
          <a:xfrm>
            <a:off x="566075" y="3769997"/>
            <a:ext cx="4952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vector register length multiplier (LMUL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1/8 - 8)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F66A-95B6-4442-8965-FE01AE5046E5}"/>
              </a:ext>
            </a:extLst>
          </p:cNvPr>
          <p:cNvSpPr txBox="1"/>
          <p:nvPr/>
        </p:nvSpPr>
        <p:spPr>
          <a:xfrm>
            <a:off x="609604" y="5197996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7D29F-098E-D147-A448-9053E00EB3D4}"/>
              </a:ext>
            </a:extLst>
          </p:cNvPr>
          <p:cNvSpPr txBox="1"/>
          <p:nvPr/>
        </p:nvSpPr>
        <p:spPr>
          <a:xfrm>
            <a:off x="2514603" y="4859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4F4C3-45BC-FA4B-B05F-69EA2175C7CD}"/>
              </a:ext>
            </a:extLst>
          </p:cNvPr>
          <p:cNvSpPr txBox="1"/>
          <p:nvPr/>
        </p:nvSpPr>
        <p:spPr>
          <a:xfrm>
            <a:off x="1371603" y="1392330"/>
            <a:ext cx="766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Ideally, info would be in instruction encoding, but no space in 32-bit instructions.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Planned 64-bit encoding extension would add these as instruction bits.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5DA85-D82F-DB43-BC29-A5847712C4BB}"/>
              </a:ext>
            </a:extLst>
          </p:cNvPr>
          <p:cNvSpPr txBox="1"/>
          <p:nvPr/>
        </p:nvSpPr>
        <p:spPr>
          <a:xfrm>
            <a:off x="527974" y="4507259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tail-agnostic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F17AF-EB82-CB42-ABC6-1A26A081164B}"/>
              </a:ext>
            </a:extLst>
          </p:cNvPr>
          <p:cNvSpPr txBox="1"/>
          <p:nvPr/>
        </p:nvSpPr>
        <p:spPr>
          <a:xfrm>
            <a:off x="527974" y="5180847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vma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specifies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mask-agnostic</a:t>
            </a:r>
          </a:p>
        </p:txBody>
      </p:sp>
    </p:spTree>
    <p:extLst>
      <p:ext uri="{BB962C8B-B14F-4D97-AF65-F5344CB8AC3E}">
        <p14:creationId xmlns:p14="http://schemas.microsoft.com/office/powerpoint/2010/main" val="4095362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5A4A7-9E19-E548-A41B-09676909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6" y="1389697"/>
            <a:ext cx="6553394" cy="5251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569DE-EA4E-C940-99A7-C4B9143B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" y="537568"/>
            <a:ext cx="7558652" cy="552450"/>
          </a:xfrm>
        </p:spPr>
        <p:txBody>
          <a:bodyPr/>
          <a:lstStyle/>
          <a:p>
            <a:r>
              <a:rPr lang="en-US" sz="2800" dirty="0"/>
              <a:t>Example Vector Register Data Layouts (LMUL=1)</a:t>
            </a:r>
          </a:p>
        </p:txBody>
      </p:sp>
    </p:spTree>
    <p:extLst>
      <p:ext uri="{BB962C8B-B14F-4D97-AF65-F5344CB8AC3E}">
        <p14:creationId xmlns:p14="http://schemas.microsoft.com/office/powerpoint/2010/main" val="800074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0238C-8378-364D-9BB5-1011B0555554}"/>
              </a:ext>
            </a:extLst>
          </p:cNvPr>
          <p:cNvGrpSpPr/>
          <p:nvPr/>
        </p:nvGrpSpPr>
        <p:grpSpPr>
          <a:xfrm>
            <a:off x="185060" y="3779293"/>
            <a:ext cx="8882743" cy="2313793"/>
            <a:chOff x="185057" y="2922040"/>
            <a:chExt cx="8882743" cy="23137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CE0227-80EB-FA42-A848-2D8A8321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400" y="2922040"/>
              <a:ext cx="7790400" cy="14418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DA319-E009-4B4F-8CB8-64F270271024}"/>
                </a:ext>
              </a:extLst>
            </p:cNvPr>
            <p:cNvSpPr txBox="1"/>
            <p:nvPr/>
          </p:nvSpPr>
          <p:spPr>
            <a:xfrm>
              <a:off x="194999" y="4312503"/>
              <a:ext cx="79845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Usually use register-immediate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to set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vtype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parameters.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Immediate-immediate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vsetivli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used when vector length known statically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The register-register version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is usually used only for context save/restore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B8ED5-4A9D-8740-8179-BF9710E48C20}"/>
                </a:ext>
              </a:extLst>
            </p:cNvPr>
            <p:cNvSpPr txBox="1"/>
            <p:nvPr/>
          </p:nvSpPr>
          <p:spPr>
            <a:xfrm>
              <a:off x="185057" y="3162366"/>
              <a:ext cx="1415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Instruction encoding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77CC0-FB21-D34D-9243-15DA27CB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Setting vector configuration, </a:t>
            </a:r>
            <a:r>
              <a:rPr lang="en-US" sz="2000" dirty="0" err="1">
                <a:latin typeface="Courier" pitchFamily="2" charset="0"/>
              </a:rPr>
              <a:t>vsetvli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vsetivli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vsetvl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8C6F-EAC4-ED49-A7B9-8D971C8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66635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39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FD25C-348B-DA47-90B1-383F0E743C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833" y="2307084"/>
            <a:ext cx="8267698" cy="863888"/>
          </a:xfrm>
        </p:spPr>
        <p:txBody>
          <a:bodyPr/>
          <a:lstStyle/>
          <a:p>
            <a:pPr marL="1588" indent="0">
              <a:buNone/>
            </a:pPr>
            <a:r>
              <a:rPr lang="en-US" sz="1600" dirty="0" err="1">
                <a:latin typeface="Courier" pitchFamily="2" charset="0"/>
              </a:rPr>
              <a:t>vsetvli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, rs1, e8 # Set SEW=8, </a:t>
            </a:r>
            <a:r>
              <a:rPr lang="en-US" sz="1600" dirty="0" err="1">
                <a:latin typeface="Courier" pitchFamily="2" charset="0"/>
              </a:rPr>
              <a:t>vl</a:t>
            </a:r>
            <a:r>
              <a:rPr lang="en-US" sz="1600" dirty="0">
                <a:latin typeface="Courier" pitchFamily="2" charset="0"/>
              </a:rPr>
              <a:t>=min(VLEN/SEW,rs1), </a:t>
            </a:r>
            <a:r>
              <a:rPr lang="en-US" sz="1600" dirty="0" err="1">
                <a:latin typeface="Courier" pitchFamily="2" charset="0"/>
              </a:rPr>
              <a:t>rd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vl</a:t>
            </a:r>
            <a:endParaRPr lang="en-US" sz="1600" dirty="0"/>
          </a:p>
          <a:p>
            <a:pPr lvl="1"/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EA743-B750-4B46-961F-B11D6E692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8474" y="2624607"/>
            <a:ext cx="0" cy="9019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96D0BA-81F2-C945-94FD-16C83064F09A}"/>
              </a:ext>
            </a:extLst>
          </p:cNvPr>
          <p:cNvSpPr txBox="1"/>
          <p:nvPr/>
        </p:nvSpPr>
        <p:spPr>
          <a:xfrm>
            <a:off x="2455076" y="3492165"/>
            <a:ext cx="35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Requested application vector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82CA-1E28-4946-B721-FABEE3C47DD3}"/>
              </a:ext>
            </a:extLst>
          </p:cNvPr>
          <p:cNvSpPr txBox="1"/>
          <p:nvPr/>
        </p:nvSpPr>
        <p:spPr>
          <a:xfrm>
            <a:off x="381001" y="3212586"/>
            <a:ext cx="192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Resulting machine vector length setting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09287-C8E6-374F-9E51-461138D6879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819" y="2610784"/>
            <a:ext cx="850394" cy="64974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F6CCA-5D30-D241-8652-4000D9431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0251" y="2581584"/>
            <a:ext cx="445007" cy="3678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A6688-7831-104D-BAAE-3A9A545987CD}"/>
              </a:ext>
            </a:extLst>
          </p:cNvPr>
          <p:cNvSpPr txBox="1"/>
          <p:nvPr/>
        </p:nvSpPr>
        <p:spPr>
          <a:xfrm>
            <a:off x="4060027" y="285215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parameters (SEW,LMUL,TA,MA) encoded as immediate in instruction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22FFA-7E71-2D4C-BBEE-F7B37A9AFB17}"/>
              </a:ext>
            </a:extLst>
          </p:cNvPr>
          <p:cNvSpPr txBox="1"/>
          <p:nvPr/>
        </p:nvSpPr>
        <p:spPr>
          <a:xfrm>
            <a:off x="609603" y="1555012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vset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configuration instructions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and also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returning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value in a scalar register</a:t>
            </a:r>
          </a:p>
        </p:txBody>
      </p:sp>
    </p:spTree>
    <p:extLst>
      <p:ext uri="{BB962C8B-B14F-4D97-AF65-F5344CB8AC3E}">
        <p14:creationId xmlns:p14="http://schemas.microsoft.com/office/powerpoint/2010/main" val="39327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1" y="322582"/>
            <a:ext cx="9074032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dirty="0"/>
              <a:t>What is a computer program?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9938-4BB3-0247-8229-E8941DA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Length Multiplier, LMUL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9B48-E3D4-6A42-BDE0-4609CDF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89783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40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DF134-D01B-F541-8273-344CC5EAF7D7}"/>
              </a:ext>
            </a:extLst>
          </p:cNvPr>
          <p:cNvSpPr txBox="1">
            <a:spLocks/>
          </p:cNvSpPr>
          <p:nvPr/>
        </p:nvSpPr>
        <p:spPr bwMode="auto">
          <a:xfrm>
            <a:off x="431800" y="1197678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Gives fewer but longer vector registers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Called “vector register groups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” – operate as single vectors</a:t>
            </a:r>
          </a:p>
          <a:p>
            <a:pPr lvl="1"/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Must use even register names 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only for LMUL=2 (v0,v2,..), and every fourth register for LMUL=4 (v0,v4, …), etc.</a:t>
            </a:r>
          </a:p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What is LMUL used for? </a:t>
            </a:r>
          </a:p>
          <a:p>
            <a:pPr marL="457200" lvl="1" indent="0">
              <a:buNone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1) To increase efficiency by using longer vectors</a:t>
            </a:r>
          </a:p>
          <a:p>
            <a:pPr marL="457200" lvl="1" indent="0">
              <a:buNone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2) To accommodate mixed-width operations (e.g., masks)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FCBDC-5782-9B41-A351-42D7F42E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90" y="4030980"/>
            <a:ext cx="46101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0A2F4-E8B2-B84E-9310-FB124B5A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5015230"/>
            <a:ext cx="4660900" cy="116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531DB4-F5BA-2549-936D-7AF02BC7106E}"/>
              </a:ext>
            </a:extLst>
          </p:cNvPr>
          <p:cNvSpPr txBox="1"/>
          <p:nvPr/>
        </p:nvSpPr>
        <p:spPr>
          <a:xfrm>
            <a:off x="1227057" y="4342031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E6F6D-58F8-C24E-9866-B9ADD56B451A}"/>
              </a:ext>
            </a:extLst>
          </p:cNvPr>
          <p:cNvSpPr txBox="1"/>
          <p:nvPr/>
        </p:nvSpPr>
        <p:spPr>
          <a:xfrm>
            <a:off x="1257537" y="551688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LMUL=4</a:t>
            </a:r>
          </a:p>
        </p:txBody>
      </p:sp>
    </p:spTree>
    <p:extLst>
      <p:ext uri="{BB962C8B-B14F-4D97-AF65-F5344CB8AC3E}">
        <p14:creationId xmlns:p14="http://schemas.microsoft.com/office/powerpoint/2010/main" val="388983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11247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4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elements (bytes)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3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611747" y="4692960"/>
            <a:ext cx="168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elements (bytes)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1456092" y="4343402"/>
            <a:ext cx="829908" cy="34955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6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40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357762" y="5862747"/>
            <a:ext cx="809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Same binary machine code can run on machines with any VLEN!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9D5B-F746-0D4F-BD2A-52D1AA9A752F}"/>
              </a:ext>
            </a:extLst>
          </p:cNvPr>
          <p:cNvSpPr txBox="1"/>
          <p:nvPr/>
        </p:nvSpPr>
        <p:spPr>
          <a:xfrm>
            <a:off x="4526280" y="314325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F64573-4B72-EF45-AD96-40DEB697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02" y="1662910"/>
            <a:ext cx="6477000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D75-D75A-8342-92CD-FBEAC053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Unit-Stride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E631-6F7F-CC4B-AE27-7F33599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43136" y="6425784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42</a:t>
            </a:fld>
            <a:endParaRPr lang="en-US" b="0" dirty="0">
              <a:solidFill>
                <a:srgbClr val="FBBA0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CCF45-B7A6-0F40-B414-3F41FABA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8" y="2055237"/>
            <a:ext cx="8263812" cy="1223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CDAAC-105D-DB4E-8877-E006E38B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84" y="4191000"/>
            <a:ext cx="8263812" cy="1164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F1B0C-8FC8-274E-A6A5-2278ADA7A6A3}"/>
              </a:ext>
            </a:extLst>
          </p:cNvPr>
          <p:cNvSpPr/>
          <p:nvPr/>
        </p:nvSpPr>
        <p:spPr>
          <a:xfrm>
            <a:off x="2825967" y="5704325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2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AB5-EE21-A145-BF4C-385685B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</a:t>
            </a:r>
            <a:r>
              <a:rPr lang="en-US" dirty="0" err="1"/>
              <a:t>Strided</a:t>
            </a:r>
            <a:r>
              <a:rPr lang="en-US" dirty="0"/>
              <a:t> Load/Store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B9D3F-AFF0-C140-9D17-E2D1801A4947}"/>
              </a:ext>
            </a:extLst>
          </p:cNvPr>
          <p:cNvSpPr txBox="1"/>
          <p:nvPr/>
        </p:nvSpPr>
        <p:spPr>
          <a:xfrm>
            <a:off x="1371600" y="1905000"/>
            <a:ext cx="6096000" cy="36933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64B84-356B-264A-9129-62B4C956AF1B}"/>
              </a:ext>
            </a:extLst>
          </p:cNvPr>
          <p:cNvSpPr txBox="1"/>
          <p:nvPr/>
        </p:nvSpPr>
        <p:spPr>
          <a:xfrm>
            <a:off x="1394309" y="4572000"/>
            <a:ext cx="6096000" cy="70962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AC091-0202-B34C-9C7A-1D4191C6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9100"/>
            <a:ext cx="76454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5E503-359F-0549-B7E8-CB4E9CDB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8204200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E436D-5C99-8A4F-BD49-29B990BAAED5}"/>
              </a:ext>
            </a:extLst>
          </p:cNvPr>
          <p:cNvSpPr/>
          <p:nvPr/>
        </p:nvSpPr>
        <p:spPr>
          <a:xfrm>
            <a:off x="2825967" y="5704325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*rs2)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18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4722-9292-5F46-9773-C97FE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Indexed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8A6E-64B4-6841-A338-4782100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70803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44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EED1-02AF-1941-A3AB-90272DB91F45}"/>
              </a:ext>
            </a:extLst>
          </p:cNvPr>
          <p:cNvSpPr txBox="1"/>
          <p:nvPr/>
        </p:nvSpPr>
        <p:spPr>
          <a:xfrm>
            <a:off x="1796076" y="3962400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17F03-6AAB-114D-B7B8-3C1613F6E58B}"/>
              </a:ext>
            </a:extLst>
          </p:cNvPr>
          <p:cNvSpPr txBox="1"/>
          <p:nvPr/>
        </p:nvSpPr>
        <p:spPr>
          <a:xfrm>
            <a:off x="1773872" y="5109059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6306E-4E95-D243-B2E4-AA89F61F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" y="1322472"/>
            <a:ext cx="5826762" cy="4524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A0A4-63F4-A046-890F-0F31FD37B7DA}"/>
              </a:ext>
            </a:extLst>
          </p:cNvPr>
          <p:cNvSpPr txBox="1"/>
          <p:nvPr/>
        </p:nvSpPr>
        <p:spPr>
          <a:xfrm>
            <a:off x="6239069" y="3213776"/>
            <a:ext cx="2819400" cy="103052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Index data width encoded in instruction, while data size encoded in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vtype.vsew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D2C07-DA52-F24C-AB05-FDF131198A66}"/>
              </a:ext>
            </a:extLst>
          </p:cNvPr>
          <p:cNvSpPr/>
          <p:nvPr/>
        </p:nvSpPr>
        <p:spPr>
          <a:xfrm>
            <a:off x="5800903" y="1660557"/>
            <a:ext cx="346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 = 0 to VLEN - 1 </a:t>
            </a:r>
          </a:p>
          <a:p>
            <a:r>
              <a:rPr lang="en-US" sz="2400" dirty="0">
                <a:solidFill>
                  <a:srgbClr val="FF0000"/>
                </a:solidFill>
                <a:latin typeface="mplus-1mn-regular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vd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 = load(rs1 + vs2[</a:t>
            </a:r>
            <a:r>
              <a:rPr lang="en-US" sz="2400" dirty="0" err="1">
                <a:solidFill>
                  <a:srgbClr val="FF0000"/>
                </a:solidFill>
                <a:latin typeface="mplus-1mn-regular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mplus-1mn-regular"/>
              </a:rPr>
              <a:t>])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4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5" y="562520"/>
            <a:ext cx="7759640" cy="61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89AD97-F555-3044-BDD7-5A12E7A9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02" y="1662910"/>
            <a:ext cx="6477000" cy="3594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LMUL=8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524509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46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352443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3581403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4429755"/>
            <a:ext cx="168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4343403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6" y="313189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40" y="2526790"/>
            <a:ext cx="214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92" y="532004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AAA0C-FD86-D84E-8D4A-24CFF79625C0}"/>
              </a:ext>
            </a:extLst>
          </p:cNvPr>
          <p:cNvSpPr txBox="1"/>
          <p:nvPr/>
        </p:nvSpPr>
        <p:spPr>
          <a:xfrm>
            <a:off x="6730153" y="1996264"/>
            <a:ext cx="21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Combine eight vector registers into group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(v0,v1,…,v7)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6F3AB9-C4D6-384E-B5B7-22E2C88DE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99321" y="2453619"/>
            <a:ext cx="1752600" cy="7285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5898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5E7-6AE6-1B4B-822B-81DFA3B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5895-FD33-BE41-BC59-7A518A88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9" y="1197678"/>
            <a:ext cx="8657145" cy="4972050"/>
          </a:xfrm>
        </p:spPr>
        <p:txBody>
          <a:bodyPr/>
          <a:lstStyle/>
          <a:p>
            <a:r>
              <a:rPr lang="en-US" dirty="0"/>
              <a:t>Nearly all operations can be optionally under a mask (or predicate) held in vector register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single </a:t>
            </a:r>
            <a:r>
              <a:rPr lang="en-US" i="1" dirty="0" err="1"/>
              <a:t>vm</a:t>
            </a:r>
            <a:r>
              <a:rPr lang="en-US" dirty="0"/>
              <a:t> bit in instruction encoding selects whether unmasked or under control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Integer and FP compare instructions provided to set masks into any vector register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perform mask logical operations between any vector  registers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5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Integer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6422324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48</a:t>
            </a:fld>
            <a:endParaRPr lang="en-US" b="0" dirty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FE01-643A-CE42-91D0-9926614C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40150"/>
            <a:ext cx="6972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83FD-486F-2F41-927C-E69469ED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Compare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A784-D84B-F44C-801E-27E6AFC9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42252" y="641909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6BEC0-E024-9645-9F10-DDB7C1CA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3"/>
            <a:ext cx="6835624" cy="43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0606-3083-784A-A585-5C3F0DD3A4B4}"/>
              </a:ext>
            </a:extLst>
          </p:cNvPr>
          <p:cNvSpPr/>
          <p:nvPr/>
        </p:nvSpPr>
        <p:spPr>
          <a:xfrm>
            <a:off x="5293603" y="1129237"/>
            <a:ext cx="3850397" cy="532453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a0: &amp;x[0], a1: &amp;y[0], a2: &amp;output[0], a5: 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t1 = 0: loop index 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(a0)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multiplication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mul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a4,a4,a3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t1,t1,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bne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t1,a5,loop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0460322-4D99-4241-9AF6-745609CFC7B9}"/>
              </a:ext>
            </a:extLst>
          </p:cNvPr>
          <p:cNvSpPr txBox="1"/>
          <p:nvPr/>
        </p:nvSpPr>
        <p:spPr>
          <a:xfrm>
            <a:off x="324465" y="977902"/>
            <a:ext cx="5135267" cy="2265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2540" indent="6350">
              <a:lnSpc>
                <a:spcPts val="3350"/>
              </a:lnSpc>
              <a:spcBef>
                <a:spcPts val="290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 dirty="0"/>
              <a:t>Processor executes instruction  referenced by the program  counter (PC)</a:t>
            </a:r>
          </a:p>
          <a:p>
            <a:pPr marR="239078" indent="6350">
              <a:lnSpc>
                <a:spcPct val="101200"/>
              </a:lnSpc>
              <a:defRPr sz="42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100" dirty="0"/>
              <a:t>(executing the instruction will modify machine state: contents of registers, memory, CPU</a:t>
            </a:r>
            <a:r>
              <a:rPr lang="en-CA" sz="2100" dirty="0"/>
              <a:t> </a:t>
            </a:r>
            <a:r>
              <a:rPr sz="2100" dirty="0"/>
              <a:t>state, etc.)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833F0B0-89DA-2240-A09C-3DE9709323EF}"/>
              </a:ext>
            </a:extLst>
          </p:cNvPr>
          <p:cNvSpPr txBox="1"/>
          <p:nvPr/>
        </p:nvSpPr>
        <p:spPr>
          <a:xfrm>
            <a:off x="463550" y="4368802"/>
            <a:ext cx="46288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5600" b="0" spc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800"/>
              <a:t>Move to next instruction …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0CF88CB-564B-6841-A2B3-746DA9BEFF1F}"/>
              </a:ext>
            </a:extLst>
          </p:cNvPr>
          <p:cNvSpPr txBox="1"/>
          <p:nvPr/>
        </p:nvSpPr>
        <p:spPr>
          <a:xfrm>
            <a:off x="463552" y="5149852"/>
            <a:ext cx="3146425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"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Then execute it…</a:t>
            </a:r>
          </a:p>
          <a:p>
            <a:pPr indent="6350">
              <a:spcBef>
                <a:spcPts val="2750"/>
              </a:spcBef>
              <a:defRPr sz="5600" b="0" spc="0">
                <a:latin typeface="+mj-lt"/>
                <a:ea typeface="+mj-ea"/>
                <a:cs typeface="+mj-cs"/>
                <a:sym typeface="Helvetica Neue"/>
              </a:defRPr>
            </a:pPr>
            <a:r>
              <a:rPr sz="2800"/>
              <a:t>And so on…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3261B2C-84EA-6342-B43A-CFE1762D98C1}"/>
              </a:ext>
            </a:extLst>
          </p:cNvPr>
          <p:cNvSpPr/>
          <p:nvPr/>
        </p:nvSpPr>
        <p:spPr>
          <a:xfrm>
            <a:off x="4262880" y="5086586"/>
            <a:ext cx="1030723" cy="38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56" y="0"/>
                </a:moveTo>
                <a:lnTo>
                  <a:pt x="16156" y="5979"/>
                </a:lnTo>
                <a:lnTo>
                  <a:pt x="0" y="5979"/>
                </a:lnTo>
                <a:lnTo>
                  <a:pt x="0" y="15621"/>
                </a:lnTo>
                <a:lnTo>
                  <a:pt x="16156" y="15621"/>
                </a:lnTo>
                <a:lnTo>
                  <a:pt x="16156" y="21600"/>
                </a:lnTo>
                <a:lnTo>
                  <a:pt x="21600" y="10800"/>
                </a:lnTo>
                <a:lnTo>
                  <a:pt x="16156" y="0"/>
                </a:ln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 spc="0">
                <a:latin typeface="+mj-lt"/>
                <a:ea typeface="+mj-ea"/>
                <a:cs typeface="+mj-cs"/>
                <a:sym typeface="Helvetica Neue"/>
              </a:defRPr>
            </a:pPr>
            <a:endParaRPr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3417E-9F67-3940-86C4-DD224A63DEF9}"/>
              </a:ext>
            </a:extLst>
          </p:cNvPr>
          <p:cNvSpPr/>
          <p:nvPr/>
        </p:nvSpPr>
        <p:spPr>
          <a:xfrm>
            <a:off x="3770563" y="504683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AC57B0A-E72D-170A-E817-E2742D957FE9}"/>
              </a:ext>
            </a:extLst>
          </p:cNvPr>
          <p:cNvSpPr txBox="1">
            <a:spLocks/>
          </p:cNvSpPr>
          <p:nvPr/>
        </p:nvSpPr>
        <p:spPr bwMode="auto">
          <a:xfrm>
            <a:off x="1" y="322582"/>
            <a:ext cx="9074032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12700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/>
              <a:t>What is a (sequential) computer program?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877591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697A-486B-9941-991B-DDE3421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Logical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8FB1-C304-0D4C-8EED-78C4E6A1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162800" y="4857752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44157-BC49-DA4F-9293-D72F80ED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2" y="1638412"/>
            <a:ext cx="8812276" cy="37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4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B08A-6D13-1042-8214-307DD7F8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Agnostic vs Undisturbed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63F90-5D0D-3B49-A587-5C09D7D1F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02D23-4638-DE49-A416-3B7E5054D0A3}"/>
              </a:ext>
            </a:extLst>
          </p:cNvPr>
          <p:cNvSpPr/>
          <p:nvPr/>
        </p:nvSpPr>
        <p:spPr>
          <a:xfrm>
            <a:off x="22860" y="1430034"/>
            <a:ext cx="5677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Menlo" panose="020B0609030804020204" pitchFamily="49" charset="0"/>
              </a:rPr>
              <a:t>vsetvli</a:t>
            </a:r>
            <a:r>
              <a:rPr lang="en-US" sz="3600" dirty="0">
                <a:solidFill>
                  <a:srgbClr val="FF0000"/>
                </a:solidFill>
                <a:latin typeface="Menlo" panose="020B0609030804020204" pitchFamily="49" charset="0"/>
              </a:rPr>
              <a:t> t0, a0, e32, m1, ta, ma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4871A0-385E-C74A-BC98-E8F3A2582E6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3622" y="1951527"/>
            <a:ext cx="1190575" cy="72303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4A0720-1B79-BC4E-B65D-DD702A7E7362}"/>
              </a:ext>
            </a:extLst>
          </p:cNvPr>
          <p:cNvSpPr txBox="1"/>
          <p:nvPr/>
        </p:nvSpPr>
        <p:spPr>
          <a:xfrm>
            <a:off x="4215653" y="2584985"/>
            <a:ext cx="222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ta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agnostic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tu</a:t>
            </a:r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Tail undisturbed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3904D-FC7F-BC4A-B354-64799BDE5F4F}"/>
              </a:ext>
            </a:extLst>
          </p:cNvPr>
          <p:cNvSpPr txBox="1"/>
          <p:nvPr/>
        </p:nvSpPr>
        <p:spPr>
          <a:xfrm>
            <a:off x="6990696" y="2563629"/>
            <a:ext cx="3087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ma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agnostic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mu – </a:t>
            </a:r>
            <a:r>
              <a:rPr lang="en-US" sz="2400" dirty="0">
                <a:solidFill>
                  <a:srgbClr val="000000"/>
                </a:solidFill>
                <a:latin typeface="Courier" pitchFamily="2" charset="0"/>
                <a:cs typeface="Calibri"/>
              </a:rPr>
              <a:t>Mask undisturbed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B6AA13-7C01-7C49-936F-256A0FE497EF}"/>
              </a:ext>
            </a:extLst>
          </p:cNvPr>
          <p:cNvCxnSpPr>
            <a:cxnSpLocks/>
          </p:cNvCxnSpPr>
          <p:nvPr/>
        </p:nvCxnSpPr>
        <p:spPr bwMode="auto">
          <a:xfrm>
            <a:off x="8387665" y="2001654"/>
            <a:ext cx="0" cy="4557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13F337-BA25-184A-8AE1-C367771A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29" y="4395410"/>
            <a:ext cx="9853059" cy="19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9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4"/>
          <p:cNvSpPr txBox="1"/>
          <p:nvPr/>
        </p:nvSpPr>
        <p:spPr>
          <a:xfrm>
            <a:off x="7837369" y="6607646"/>
            <a:ext cx="1236663" cy="1692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6350">
              <a:defRPr sz="2200" spc="-155">
                <a:latin typeface="+mj-lt"/>
                <a:ea typeface="+mj-ea"/>
                <a:cs typeface="+mj-cs"/>
                <a:sym typeface="Helvetica Neue"/>
              </a:defRPr>
            </a:pPr>
            <a:endParaRPr sz="1100"/>
          </a:p>
        </p:txBody>
      </p:sp>
      <p:sp>
        <p:nvSpPr>
          <p:cNvPr id="163" name="object 2"/>
          <p:cNvSpPr txBox="1">
            <a:spLocks noGrp="1"/>
          </p:cNvSpPr>
          <p:nvPr>
            <p:ph type="title"/>
          </p:nvPr>
        </p:nvSpPr>
        <p:spPr>
          <a:xfrm>
            <a:off x="-100013" y="910630"/>
            <a:ext cx="7080250" cy="652781"/>
          </a:xfrm>
          <a:prstGeom prst="rect">
            <a:avLst/>
          </a:prstGeom>
        </p:spPr>
        <p:txBody>
          <a:bodyPr/>
          <a:lstStyle>
            <a:lvl1pPr indent="12700">
              <a:defRPr spc="0"/>
            </a:lvl1pPr>
          </a:lstStyle>
          <a:p>
            <a:r>
              <a:rPr lang="en-US" dirty="0"/>
              <a:t>Scalar Loop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9C852-4198-7C49-9317-F111060D4F2A}"/>
              </a:ext>
            </a:extLst>
          </p:cNvPr>
          <p:cNvSpPr/>
          <p:nvPr/>
        </p:nvSpPr>
        <p:spPr>
          <a:xfrm>
            <a:off x="0" y="1445640"/>
            <a:ext cx="8742568" cy="193933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892F2-9ACC-4B4B-BF27-2D7FD7BC85A9}"/>
              </a:ext>
            </a:extLst>
          </p:cNvPr>
          <p:cNvSpPr/>
          <p:nvPr/>
        </p:nvSpPr>
        <p:spPr>
          <a:xfrm>
            <a:off x="34984" y="4222378"/>
            <a:ext cx="9074032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x[i:i+VLEN-1]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y[i:i+VLEN-1];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6307161-940F-6549-BC8D-4A081135447B}"/>
              </a:ext>
            </a:extLst>
          </p:cNvPr>
          <p:cNvSpPr txBox="1">
            <a:spLocks/>
          </p:cNvSpPr>
          <p:nvPr/>
        </p:nvSpPr>
        <p:spPr bwMode="auto">
          <a:xfrm>
            <a:off x="-100013" y="3709219"/>
            <a:ext cx="7080250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12700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Vector Loop (data parallelism)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F0AD4A1-CBDD-FE6C-5B5F-E8861727F071}"/>
              </a:ext>
            </a:extLst>
          </p:cNvPr>
          <p:cNvSpPr txBox="1">
            <a:spLocks/>
          </p:cNvSpPr>
          <p:nvPr/>
        </p:nvSpPr>
        <p:spPr bwMode="auto">
          <a:xfrm>
            <a:off x="-191499" y="287981"/>
            <a:ext cx="9768281" cy="6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marR="2540" indent="12700" algn="l" rtl="0" eaLnBrk="1" fontAlgn="base" hangingPunct="1">
              <a:lnSpc>
                <a:spcPts val="4000"/>
              </a:lnSpc>
              <a:spcBef>
                <a:spcPts val="850"/>
              </a:spcBef>
              <a:spcAft>
                <a:spcPct val="0"/>
              </a:spcAft>
              <a:defRPr sz="3900" b="1" spc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We don’t have to do ops one-at-a-time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FDDBA-EAC4-F444-8BC4-8DB7A225F3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656A8E-038B-C948-A1FA-065975E8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" y="1017270"/>
            <a:ext cx="4349829" cy="37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ED9CBE-48A9-EE4F-867E-B2185748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6" y="1017270"/>
            <a:ext cx="5324094" cy="46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00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4"/>
          <p:cNvSpPr txBox="1">
            <a:spLocks noGrp="1"/>
          </p:cNvSpPr>
          <p:nvPr>
            <p:ph type="body" sz="half" idx="1"/>
          </p:nvPr>
        </p:nvSpPr>
        <p:spPr>
          <a:xfrm>
            <a:off x="0" y="3184670"/>
            <a:ext cx="8546974" cy="33292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total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* 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useful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* N (LD,LD,MUL,ST)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(maintenance)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indent="0" defTabSz="438912">
              <a:lnSpc>
                <a:spcPct val="120000"/>
              </a:lnSpc>
              <a:buNone/>
              <a:defRPr sz="13439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 * N</a:t>
            </a:r>
          </a:p>
          <a:p>
            <a:pPr indent="0" defTabSz="438912">
              <a:lnSpc>
                <a:spcPct val="120000"/>
              </a:lnSpc>
              <a:buNone/>
              <a:defRPr sz="13439"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4991A-86B5-9B46-B491-10C3DA813A11}"/>
              </a:ext>
            </a:extLst>
          </p:cNvPr>
          <p:cNvSpPr/>
          <p:nvPr/>
        </p:nvSpPr>
        <p:spPr>
          <a:xfrm>
            <a:off x="-66675" y="1063258"/>
            <a:ext cx="9277350" cy="193899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x[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E20E0-B212-2AFB-CE71-E8DA4F10CEA6}"/>
              </a:ext>
            </a:extLst>
          </p:cNvPr>
          <p:cNvSpPr/>
          <p:nvPr/>
        </p:nvSpPr>
        <p:spPr>
          <a:xfrm>
            <a:off x="5459731" y="255638"/>
            <a:ext cx="3684269" cy="532453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a0: &amp;x[0], a1: &amp;y[0], a2: &amp;output[0], a5: 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t1 = 0: loop index 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A6E22E"/>
                </a:solidFill>
                <a:latin typeface="Menlo" panose="020B0609030804020204" pitchFamily="49" charset="0"/>
              </a:rPr>
              <a:t>loop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load x[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 and y[</a:t>
            </a:r>
            <a:r>
              <a:rPr lang="en-US" sz="2000" dirty="0" err="1">
                <a:solidFill>
                  <a:srgbClr val="88846F"/>
                </a:solidFill>
                <a:latin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]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(a0)</a:t>
            </a: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lw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a3,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(a1)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multiplication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mul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a4,a4,a3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store word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sw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a4,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(a2)</a:t>
            </a:r>
          </a:p>
          <a:p>
            <a:r>
              <a:rPr lang="en-US" sz="2000" dirty="0">
                <a:solidFill>
                  <a:srgbClr val="88846F"/>
                </a:solidFill>
                <a:latin typeface="Menlo" panose="020B0609030804020204" pitchFamily="49" charset="0"/>
              </a:rPr>
              <a:t># Bump pointers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a0,a0,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a1,a1,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a2,a2,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4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addi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t1,t1,</a:t>
            </a:r>
            <a:r>
              <a:rPr lang="en-US" sz="20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endParaRPr lang="en-US" sz="20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sz="2000" dirty="0" err="1">
                <a:solidFill>
                  <a:srgbClr val="66D9EF"/>
                </a:solidFill>
                <a:latin typeface="Menlo" panose="020B0609030804020204" pitchFamily="49" charset="0"/>
              </a:rPr>
              <a:t>bne</a:t>
            </a:r>
            <a:r>
              <a:rPr lang="en-US" sz="2000" dirty="0">
                <a:solidFill>
                  <a:srgbClr val="F8F8F2"/>
                </a:solidFill>
                <a:latin typeface="Menlo" panose="020B0609030804020204" pitchFamily="49" charset="0"/>
              </a:rPr>
              <a:t> t1,a5,loop</a:t>
            </a:r>
          </a:p>
        </p:txBody>
      </p:sp>
    </p:spTree>
    <p:extLst>
      <p:ext uri="{BB962C8B-B14F-4D97-AF65-F5344CB8AC3E}">
        <p14:creationId xmlns:p14="http://schemas.microsoft.com/office/powerpoint/2010/main" val="2164099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40F6-3387-A244-8A45-7DB5AAEED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C6329-4B13-8547-B7BC-961BDBAD50A8}"/>
              </a:ext>
            </a:extLst>
          </p:cNvPr>
          <p:cNvSpPr/>
          <p:nvPr/>
        </p:nvSpPr>
        <p:spPr>
          <a:xfrm>
            <a:off x="142469" y="2920307"/>
            <a:ext cx="8618073" cy="444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total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9 * N / VLEN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many useful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4 * N / VLEN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How many useless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defTabSz="438912">
              <a:lnSpc>
                <a:spcPct val="120000"/>
              </a:lnSpc>
              <a:defRPr sz="13439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	5 * N / VLEN</a:t>
            </a:r>
          </a:p>
          <a:p>
            <a:pPr defTabSz="438912">
              <a:lnSpc>
                <a:spcPct val="120000"/>
              </a:lnSpc>
              <a:defRPr sz="13439"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09080-EC42-FB43-AEA3-A5ADB5E819CF}"/>
              </a:ext>
            </a:extLst>
          </p:cNvPr>
          <p:cNvSpPr/>
          <p:nvPr/>
        </p:nvSpPr>
        <p:spPr>
          <a:xfrm>
            <a:off x="142469" y="2212929"/>
            <a:ext cx="278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VLEN : Vector length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F6C1A-D517-A549-A7CC-D27B7FF1E8D7}"/>
              </a:ext>
            </a:extLst>
          </p:cNvPr>
          <p:cNvSpPr/>
          <p:nvPr/>
        </p:nvSpPr>
        <p:spPr>
          <a:xfrm>
            <a:off x="-33338" y="365762"/>
            <a:ext cx="9210676" cy="255454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&lt; 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N; 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=</a:t>
            </a:r>
            <a:r>
              <a:rPr lang="en-US" sz="40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US" sz="4000" dirty="0" err="1">
                <a:solidFill>
                  <a:srgbClr val="F92672"/>
                </a:solidFill>
                <a:latin typeface="Menlo" panose="020B0609030804020204" pitchFamily="49" charset="0"/>
              </a:rPr>
              <a:t>+VLEN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){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output[i:i+VLEN-1]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   x[i:i+VLEN-1] </a:t>
            </a:r>
            <a:r>
              <a:rPr lang="en-US" sz="40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 y[i:i+VLEN-1];</a:t>
            </a:r>
          </a:p>
          <a:p>
            <a:r>
              <a:rPr lang="en-US" sz="40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75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18941</TotalTime>
  <Words>3603</Words>
  <Application>Microsoft Macintosh PowerPoint</Application>
  <PresentationFormat>On-screen Show (4:3)</PresentationFormat>
  <Paragraphs>611</Paragraphs>
  <Slides>51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Arial Narrow</vt:lpstr>
      <vt:lpstr>Calibri</vt:lpstr>
      <vt:lpstr>Courier</vt:lpstr>
      <vt:lpstr>Courier New</vt:lpstr>
      <vt:lpstr>Graphik-Medium</vt:lpstr>
      <vt:lpstr>Menlo</vt:lpstr>
      <vt:lpstr>mplus-1mn-regular</vt:lpstr>
      <vt:lpstr>Roboto</vt:lpstr>
      <vt:lpstr>Roboto Regular</vt:lpstr>
      <vt:lpstr>Times New Roman</vt:lpstr>
      <vt:lpstr>Wingdings</vt:lpstr>
      <vt:lpstr>UWTheme-351-Au18</vt:lpstr>
      <vt:lpstr>Parallelism and Vector Instructions</vt:lpstr>
      <vt:lpstr>Parallelism and Vector Instructions</vt:lpstr>
      <vt:lpstr>Roadmap</vt:lpstr>
      <vt:lpstr>What is a computer program?</vt:lpstr>
      <vt:lpstr>PowerPoint Presentation</vt:lpstr>
      <vt:lpstr>Scalar Loop</vt:lpstr>
      <vt:lpstr>PowerPoint Presentation</vt:lpstr>
      <vt:lpstr>PowerPoint Presentation</vt:lpstr>
      <vt:lpstr>PowerPoint Presentation</vt:lpstr>
      <vt:lpstr>Parallel Model: Vector Processing</vt:lpstr>
      <vt:lpstr>Parallel Model: Vector Processing</vt:lpstr>
      <vt:lpstr>PowerPoint Presentation</vt:lpstr>
      <vt:lpstr>PowerPoint Presentation</vt:lpstr>
      <vt:lpstr>Speedup</vt:lpstr>
      <vt:lpstr>Vector Registers</vt:lpstr>
      <vt:lpstr>RISC-V Scalar State</vt:lpstr>
      <vt:lpstr>Vector Extension Additional State</vt:lpstr>
      <vt:lpstr>Baseline CPU</vt:lpstr>
      <vt:lpstr>Vector CPU: Add arithmetic units to increase compute capability</vt:lpstr>
      <vt:lpstr>Virtual Processor Vector Model</vt:lpstr>
      <vt:lpstr>Vector Architectural State</vt:lpstr>
      <vt:lpstr>Vector Terminology:  4 lanes, 2 vector functional units</vt:lpstr>
      <vt:lpstr>PowerPoint Presentation</vt:lpstr>
      <vt:lpstr>Agnostic vs Undisturbed</vt:lpstr>
      <vt:lpstr>Tail Processing 1: VLEN</vt:lpstr>
      <vt:lpstr>Masking and Conditional Ops</vt:lpstr>
      <vt:lpstr>Tail Processing 2 : Masks</vt:lpstr>
      <vt:lpstr>PowerPoint Presentation</vt:lpstr>
      <vt:lpstr>Mask Processing</vt:lpstr>
      <vt:lpstr>Utilization</vt:lpstr>
      <vt:lpstr>What about  conditional branches?</vt:lpstr>
      <vt:lpstr>PowerPoint Presentation</vt:lpstr>
      <vt:lpstr>PowerPoint Presentation</vt:lpstr>
      <vt:lpstr>PowerPoint Presentation</vt:lpstr>
      <vt:lpstr>Terminology</vt:lpstr>
      <vt:lpstr>New RISC-V “V” Vector Extension</vt:lpstr>
      <vt:lpstr>Vector Type Register (vtype)</vt:lpstr>
      <vt:lpstr>Example Vector Register Data Layouts (LMUL=1)</vt:lpstr>
      <vt:lpstr>Setting vector configuration, vsetvli/vsetivli/vsetvl</vt:lpstr>
      <vt:lpstr>Vector Length Multiplier, LMUL</vt:lpstr>
      <vt:lpstr>Simple stripmined vector memcpy example</vt:lpstr>
      <vt:lpstr>Vector Unit-Stride Loads/Stores</vt:lpstr>
      <vt:lpstr>Vector Strided Load/Store Instructions</vt:lpstr>
      <vt:lpstr>Vector Indexed Loads/Stores</vt:lpstr>
      <vt:lpstr>PowerPoint Presentation</vt:lpstr>
      <vt:lpstr>LMUL=8 stripmined vector memcpy example</vt:lpstr>
      <vt:lpstr>Masking</vt:lpstr>
      <vt:lpstr>Vector Integer Add Instructions</vt:lpstr>
      <vt:lpstr>Integer Compare Instructions</vt:lpstr>
      <vt:lpstr>Mask Logical Operations</vt:lpstr>
      <vt:lpstr>Agnostic vs Undisturbed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Arrvindh Shriraman</cp:lastModifiedBy>
  <cp:revision>221</cp:revision>
  <cp:lastPrinted>2019-11-23T01:58:58Z</cp:lastPrinted>
  <dcterms:created xsi:type="dcterms:W3CDTF">2016-11-26T04:13:12Z</dcterms:created>
  <dcterms:modified xsi:type="dcterms:W3CDTF">2025-03-16T18:41:36Z</dcterms:modified>
</cp:coreProperties>
</file>