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368" r:id="rId4"/>
    <p:sldId id="375" r:id="rId5"/>
    <p:sldId id="374" r:id="rId6"/>
    <p:sldId id="369" r:id="rId7"/>
    <p:sldId id="370" r:id="rId8"/>
    <p:sldId id="371" r:id="rId9"/>
    <p:sldId id="376" r:id="rId10"/>
    <p:sldId id="372" r:id="rId11"/>
    <p:sldId id="377" r:id="rId12"/>
    <p:sldId id="378" r:id="rId13"/>
    <p:sldId id="379" r:id="rId14"/>
  </p:sldIdLst>
  <p:sldSz cx="9144000" cy="6858000" type="screen4x3"/>
  <p:notesSz cx="6954838" cy="9240838"/>
  <p:defaultTextStyle>
    <a:defPPr>
      <a:defRPr lang="en-US">
        <a:uFillTx/>
      </a:defRPr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uFillTx/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0FF"/>
    <a:srgbClr val="B0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90" autoAdjust="0"/>
    <p:restoredTop sz="56044" autoAdjust="0"/>
  </p:normalViewPr>
  <p:slideViewPr>
    <p:cSldViewPr snapToGrid="0">
      <p:cViewPr>
        <p:scale>
          <a:sx n="94" d="100"/>
          <a:sy n="94" d="100"/>
        </p:scale>
        <p:origin x="608" y="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04" y="-72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defTabSz="874713">
              <a:defRPr sz="11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4662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algn="r" defTabSz="874713">
              <a:defRPr sz="11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4663" cy="4619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defTabSz="874713">
              <a:defRPr sz="11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7288"/>
            <a:ext cx="3014662" cy="4619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algn="r" defTabSz="874713">
              <a:defRPr sz="1100">
                <a:uFillTx/>
              </a:defRPr>
            </a:lvl1pPr>
          </a:lstStyle>
          <a:p>
            <a:fld id="{1AE13C71-FBB1-5E4B-BCB8-8000C9E8731E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54694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0175" y="0"/>
            <a:ext cx="3014663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21212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100" y="4389438"/>
            <a:ext cx="5100638" cy="4157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>
                <a:uFillTx/>
              </a:rPr>
              <a:t>Click to edit Master text styles</a:t>
            </a:r>
          </a:p>
          <a:p>
            <a:pPr lvl="1"/>
            <a:r>
              <a:rPr lang="en-US" noProof="0" smtClean="0">
                <a:uFillTx/>
              </a:rPr>
              <a:t>Second level</a:t>
            </a:r>
          </a:p>
          <a:p>
            <a:pPr lvl="2"/>
            <a:r>
              <a:rPr lang="en-US" noProof="0" smtClean="0">
                <a:uFillTx/>
              </a:rPr>
              <a:t>Third level</a:t>
            </a:r>
          </a:p>
          <a:p>
            <a:pPr lvl="3"/>
            <a:r>
              <a:rPr lang="en-US" noProof="0" smtClean="0">
                <a:uFillTx/>
              </a:rPr>
              <a:t>Fourth level</a:t>
            </a:r>
          </a:p>
          <a:p>
            <a:pPr lvl="4"/>
            <a:r>
              <a:rPr lang="en-US" noProof="0" smtClean="0">
                <a:uFillTx/>
              </a:rPr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175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uFillTx/>
              </a:defRPr>
            </a:lvl1pPr>
          </a:lstStyle>
          <a:p>
            <a:fld id="{F82CD84D-8FAF-F048-A766-2F2F0A038C85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81529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0352E87-DB76-2746-A92F-BBC140D05BB4}" type="slidenum">
              <a:rPr lang="en-US" altLang="x-none" sz="1200">
                <a:uFillTx/>
              </a:rPr>
              <a:pPr/>
              <a:t>1</a:t>
            </a:fld>
            <a:endParaRPr lang="en-US" altLang="x-none" sz="1200">
              <a:uFillTx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4389438"/>
            <a:ext cx="5564188" cy="4157662"/>
          </a:xfrm>
          <a:noFill/>
        </p:spPr>
        <p:txBody>
          <a:bodyPr/>
          <a:lstStyle/>
          <a:p>
            <a:endParaRPr lang="x-none" altLang="x-none">
              <a:uFillTx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12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69786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2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3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42284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6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09417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7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59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8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3204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9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21198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10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64650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A97BB1B-FA33-4D4B-8215-39FE4593A8AE}" type="slidenum">
              <a:rPr lang="en-US" altLang="x-none" sz="1200">
                <a:uFillTx/>
              </a:rPr>
              <a:pPr/>
              <a:t>11</a:t>
            </a:fld>
            <a:endParaRPr lang="en-US" altLang="x-none" sz="1200">
              <a:uFillTx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en-US" altLang="x-none" dirty="0" smtClean="0">
                <a:uFillTx/>
              </a:rPr>
              <a:t>enables</a:t>
            </a:r>
            <a:r>
              <a:rPr lang="en-US" altLang="x-none" baseline="0" dirty="0" smtClean="0">
                <a:uFillTx/>
              </a:rPr>
              <a:t> compartmentalization</a:t>
            </a: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enables concurrency</a:t>
            </a:r>
          </a:p>
          <a:p>
            <a:pPr marL="171450" indent="-171450">
              <a:buFontTx/>
              <a:buChar char="-"/>
            </a:pPr>
            <a:endParaRPr lang="en-US" altLang="x-none" baseline="0" dirty="0" smtClean="0">
              <a:uFillTx/>
            </a:endParaRPr>
          </a:p>
          <a:p>
            <a:pPr marL="171450" indent="-171450">
              <a:buFontTx/>
              <a:buChar char="-"/>
            </a:pPr>
            <a:r>
              <a:rPr lang="en-US" altLang="x-none" baseline="0" dirty="0" smtClean="0">
                <a:uFillTx/>
              </a:rPr>
              <a:t>Program is passive entity --- process is active entity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384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uFillTx/>
              </a:defRPr>
            </a:lvl1pPr>
            <a:lvl2pPr marL="457200" indent="0" algn="ctr">
              <a:buNone/>
              <a:defRPr>
                <a:uFillTx/>
              </a:defRPr>
            </a:lvl2pPr>
            <a:lvl3pPr marL="914400" indent="0" algn="ctr">
              <a:buNone/>
              <a:defRPr>
                <a:uFillTx/>
              </a:defRPr>
            </a:lvl3pPr>
            <a:lvl4pPr marL="1371600" indent="0" algn="ctr">
              <a:buNone/>
              <a:defRPr>
                <a:uFillTx/>
              </a:defRPr>
            </a:lvl4pPr>
            <a:lvl5pPr marL="1828800" indent="0" algn="ctr">
              <a:buNone/>
              <a:defRPr>
                <a:uFillTx/>
              </a:defRPr>
            </a:lvl5pPr>
            <a:lvl6pPr marL="2286000" indent="0" algn="ctr">
              <a:buNone/>
              <a:defRPr>
                <a:uFillTx/>
              </a:defRPr>
            </a:lvl6pPr>
            <a:lvl7pPr marL="2743200" indent="0" algn="ctr">
              <a:buNone/>
              <a:defRPr>
                <a:uFillTx/>
              </a:defRPr>
            </a:lvl7pPr>
            <a:lvl8pPr marL="3200400" indent="0" algn="ctr">
              <a:buNone/>
              <a:defRPr>
                <a:uFillTx/>
              </a:defRPr>
            </a:lvl8pPr>
            <a:lvl9pPr marL="3657600" indent="0" algn="ctr">
              <a:buNone/>
              <a:defRPr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>
              <a:uFillTx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57707314-B1B1-3046-84B0-5CDF6E46D7CC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09B38A01-618D-4944-B7D7-7FCDAA68C8C6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9863" y="120650"/>
            <a:ext cx="1993900" cy="6127750"/>
          </a:xfrm>
        </p:spPr>
        <p:txBody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0650"/>
            <a:ext cx="5834063" cy="6127750"/>
          </a:xfrm>
        </p:spPr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FBF6A88B-8C8C-A241-9F03-2C37DD931E63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9875" indent="-269875">
              <a:buFont typeface="Wingdings" charset="2"/>
              <a:buChar char="§"/>
              <a:tabLst/>
              <a:defRPr/>
            </a:lvl1pPr>
            <a:lvl2pPr marL="635000" indent="-311150">
              <a:buClr>
                <a:schemeClr val="tx1"/>
              </a:buClr>
              <a:buFont typeface="Wingdings" charset="2"/>
              <a:buChar char="Ø"/>
              <a:tabLst/>
              <a:defRPr/>
            </a:lvl2pPr>
            <a:lvl3pPr marL="809625" indent="-230188">
              <a:tabLst/>
              <a:defRPr sz="2000">
                <a:solidFill>
                  <a:schemeClr val="tx1"/>
                </a:solidFill>
              </a:defRPr>
            </a:lvl3pPr>
            <a:lvl4pPr marL="890588" indent="230188">
              <a:tabLst/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BD197ED7-A5E2-0048-A082-B57365651760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uFillTx/>
              </a:defRPr>
            </a:lvl1pPr>
            <a:lvl2pPr marL="457200" indent="0">
              <a:buNone/>
              <a:defRPr sz="1800">
                <a:uFillTx/>
              </a:defRPr>
            </a:lvl2pPr>
            <a:lvl3pPr marL="914400" indent="0">
              <a:buNone/>
              <a:defRPr sz="1600">
                <a:uFillTx/>
              </a:defRPr>
            </a:lvl3pPr>
            <a:lvl4pPr marL="1371600" indent="0">
              <a:buNone/>
              <a:defRPr sz="1400">
                <a:uFillTx/>
              </a:defRPr>
            </a:lvl4pPr>
            <a:lvl5pPr marL="1828800" indent="0">
              <a:buNone/>
              <a:defRPr sz="1400">
                <a:uFillTx/>
              </a:defRPr>
            </a:lvl5pPr>
            <a:lvl6pPr marL="2286000" indent="0">
              <a:buNone/>
              <a:defRPr sz="1400">
                <a:uFillTx/>
              </a:defRPr>
            </a:lvl6pPr>
            <a:lvl7pPr marL="2743200" indent="0">
              <a:buNone/>
              <a:defRPr sz="1400">
                <a:uFillTx/>
              </a:defRPr>
            </a:lvl7pPr>
            <a:lvl8pPr marL="3200400" indent="0">
              <a:buNone/>
              <a:defRPr sz="1400">
                <a:uFillTx/>
              </a:defRPr>
            </a:lvl8pPr>
            <a:lvl9pPr marL="3657600" indent="0">
              <a:buNone/>
              <a:defRPr sz="14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C9BE1A6B-6253-6C41-B68B-FCE719BD5EF9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375" y="1295400"/>
            <a:ext cx="3822700" cy="4953000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9475" y="1295400"/>
            <a:ext cx="3824288" cy="4953000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CBC4AC25-BC9C-FC4F-BFE7-97BBD1976424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2629B3E6-835A-1249-AB84-E79C6C4605AB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3199662B-A4EC-3C43-9256-4F317983CBFA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0E887B9C-0647-7C46-AA36-D482524936B4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D1FBEB06-9E08-4140-86AB-DAA1CABAF019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pPr lvl="0"/>
            <a:endParaRPr lang="en-US" noProof="0" smtClean="0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fld id="{4F769602-42E4-BD41-AD5C-102194E1F749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20650"/>
            <a:ext cx="8160224" cy="8286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uFillTx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295400"/>
            <a:ext cx="7799388" cy="495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>
                <a:uFillTx/>
              </a:rPr>
              <a:t>Click to edit Master text styles</a:t>
            </a:r>
          </a:p>
          <a:p>
            <a:pPr lvl="1"/>
            <a:r>
              <a:rPr lang="en-US" altLang="x-none" dirty="0">
                <a:uFillTx/>
              </a:rPr>
              <a:t>Second level</a:t>
            </a:r>
          </a:p>
          <a:p>
            <a:pPr lvl="2"/>
            <a:r>
              <a:rPr lang="en-US" altLang="x-none" dirty="0">
                <a:uFillTx/>
              </a:rPr>
              <a:t>Third level</a:t>
            </a:r>
          </a:p>
          <a:p>
            <a:pPr lvl="3"/>
            <a:r>
              <a:rPr lang="en-US" altLang="x-none" dirty="0">
                <a:uFillTx/>
              </a:rPr>
              <a:t>Fourth level</a:t>
            </a:r>
          </a:p>
          <a:p>
            <a:pPr lvl="4"/>
            <a:r>
              <a:rPr lang="en-US" altLang="x-none" dirty="0">
                <a:uFillTx/>
              </a:rPr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2547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uFillTx/>
              </a:defRPr>
            </a:lvl1pPr>
          </a:lstStyle>
          <a:p>
            <a:fld id="{67F521AC-620F-BE4A-9BEC-04F6BAAF7ACB}" type="slidenum">
              <a:rPr lang="en-US" altLang="x-none">
                <a:uFillTx/>
              </a:rPr>
              <a:pPr/>
              <a:t>‹#›</a:t>
            </a:fld>
            <a:endParaRPr lang="en-US" altLang="x-none">
              <a:uFillTx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042988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shade val="46275"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</a:ln>
          <a:effectLst/>
        </p:spPr>
        <p:txBody>
          <a:bodyPr wrap="none" lIns="90488" tIns="44450" rIns="90488" bIns="44450" anchor="ctr"/>
          <a:lstStyle/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uFillTx/>
          <a:latin typeface="Arial Rounded MT Bold" pitchFamily="34" charset="0"/>
        </a:defRPr>
      </a:lvl9pPr>
    </p:titleStyle>
    <p:bodyStyle>
      <a:lvl1pPr marL="341313" indent="-34131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•"/>
        <a:defRPr sz="24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Ø"/>
        <a:defRPr sz="2000">
          <a:solidFill>
            <a:schemeClr val="accent2"/>
          </a:solidFill>
          <a:uFillTx/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accent2"/>
          </a:solidFill>
          <a:uFillTx/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uFillTx/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uFillTx/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uFillTx/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uFillTx/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uFillTx/>
          <a:latin typeface="+mn-lt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7474E1A4-DCCE-A24A-8815-7C7290DA3A71}" type="slidenum">
              <a:rPr lang="en-US" altLang="x-none" sz="1400">
                <a:uFillTx/>
              </a:rPr>
              <a:pPr/>
              <a:t>1</a:t>
            </a:fld>
            <a:endParaRPr lang="en-US" altLang="x-none" sz="1400">
              <a:uFillTx/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8989" y="1502331"/>
            <a:ext cx="8027988" cy="4962525"/>
          </a:xfrm>
          <a:effectLst/>
        </p:spPr>
        <p:txBody>
          <a:bodyPr/>
          <a:lstStyle/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sz="1800" b="1" dirty="0" smtClean="0">
                <a:uFillTx/>
              </a:rPr>
              <a:t>School of Computing Science</a:t>
            </a: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sz="1800" b="1" dirty="0" smtClean="0">
                <a:uFillTx/>
              </a:rPr>
              <a:t>Simon Fraser University</a:t>
            </a: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endParaRPr lang="en-US" sz="1800" b="1" dirty="0" smtClean="0">
              <a:uFillTx/>
            </a:endParaRP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endParaRPr lang="en-US" sz="1800" b="1" dirty="0" smtClean="0">
              <a:uFillTx/>
            </a:endParaRP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dirty="0" smtClean="0">
                <a:solidFill>
                  <a:srgbClr val="B00004"/>
                </a:solidFill>
                <a:uFillTx/>
              </a:rPr>
              <a:t>CMPT 300: Operating Systems I</a:t>
            </a: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endParaRPr lang="en-US" dirty="0" smtClean="0">
              <a:solidFill>
                <a:srgbClr val="B00004"/>
              </a:solidFill>
              <a:uFillTx/>
            </a:endParaRP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dirty="0" smtClean="0">
                <a:solidFill>
                  <a:srgbClr val="B00004"/>
                </a:solidFill>
                <a:uFillTx/>
              </a:rPr>
              <a:t>Distributed Systems</a:t>
            </a: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endParaRPr lang="en-US" dirty="0" smtClean="0">
              <a:uFillTx/>
            </a:endParaRP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dirty="0" smtClean="0">
                <a:solidFill>
                  <a:schemeClr val="accent2"/>
                </a:solidFill>
                <a:uFillTx/>
              </a:rPr>
              <a:t>Keval </a:t>
            </a:r>
            <a:r>
              <a:rPr lang="en-US" dirty="0" err="1" smtClean="0">
                <a:solidFill>
                  <a:schemeClr val="accent2"/>
                </a:solidFill>
                <a:uFillTx/>
              </a:rPr>
              <a:t>Vora</a:t>
            </a:r>
            <a:endParaRPr lang="en-US" dirty="0" smtClean="0">
              <a:solidFill>
                <a:schemeClr val="accent2"/>
              </a:solidFill>
              <a:uFillTx/>
            </a:endParaRPr>
          </a:p>
          <a:p>
            <a:pPr algn="ctr">
              <a:buFont typeface="Wingdings" pitchFamily="2" charset="2"/>
              <a:buNone/>
              <a:defRPr>
                <a:uFillTx/>
              </a:defRPr>
            </a:pPr>
            <a:r>
              <a:rPr lang="en-US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FillTx/>
              </a:rPr>
              <a:t> </a:t>
            </a:r>
          </a:p>
        </p:txBody>
      </p:sp>
      <p:pic>
        <p:nvPicPr>
          <p:cNvPr id="4" name="Picture 3" descr="SFU_StdTag-Horz_Pos_CMY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0" y="-11758"/>
            <a:ext cx="3429000" cy="46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10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/>
              <a:t>Resource manager and </a:t>
            </a:r>
            <a:r>
              <a:rPr lang="en-US" altLang="x-none" dirty="0" smtClean="0"/>
              <a:t>scheduler</a:t>
            </a:r>
            <a:endParaRPr lang="en-US" altLang="x-none" dirty="0" smtClean="0">
              <a:uFillTx/>
            </a:endParaRPr>
          </a:p>
          <a:p>
            <a:r>
              <a:rPr lang="en-US" altLang="x-none" dirty="0" smtClean="0">
                <a:uFillTx/>
              </a:rPr>
              <a:t>Similar design philosophy as </a:t>
            </a:r>
            <a:r>
              <a:rPr lang="en-US" altLang="x-none" dirty="0"/>
              <a:t>L</a:t>
            </a:r>
            <a:r>
              <a:rPr lang="en-US" altLang="x-none" dirty="0" smtClean="0">
                <a:uFillTx/>
              </a:rPr>
              <a:t>inux, but on </a:t>
            </a:r>
            <a:r>
              <a:rPr lang="en-US" altLang="x-none" dirty="0" smtClean="0"/>
              <a:t>clusters </a:t>
            </a:r>
          </a:p>
          <a:p>
            <a:pPr lvl="1"/>
            <a:r>
              <a:rPr lang="en-US" altLang="x-none" dirty="0" smtClean="0">
                <a:uFillTx/>
              </a:rPr>
              <a:t>Linux process isolation &lt;-&gt; Containers</a:t>
            </a:r>
          </a:p>
          <a:p>
            <a:pPr lvl="1"/>
            <a:r>
              <a:rPr lang="en-US" altLang="x-none" dirty="0" smtClean="0"/>
              <a:t>Linux CPU scheduling &lt;-&gt; resource scheduler</a:t>
            </a:r>
            <a:endParaRPr lang="en-US" altLang="x-none" dirty="0" smtClean="0">
              <a:uFillTx/>
            </a:endParaRPr>
          </a:p>
          <a:p>
            <a:endParaRPr lang="en-US" altLang="x-none" dirty="0"/>
          </a:p>
          <a:p>
            <a:r>
              <a:rPr lang="en-US" altLang="x-none" dirty="0" smtClean="0"/>
              <a:t>Check out: http</a:t>
            </a:r>
            <a:r>
              <a:rPr lang="en-US" altLang="x-none" dirty="0"/>
              <a:t>://</a:t>
            </a:r>
            <a:r>
              <a:rPr lang="en-US" altLang="x-none" dirty="0" err="1"/>
              <a:t>mesos.apache.org</a:t>
            </a:r>
            <a:r>
              <a:rPr lang="en-US" altLang="x-none" dirty="0" smtClean="0"/>
              <a:t>/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 smtClean="0"/>
              <a:t>Mesos</a:t>
            </a:r>
            <a:r>
              <a:rPr lang="en-US" altLang="x-none" dirty="0" smtClean="0"/>
              <a:t>: Distributed Systems Kernel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8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11</a:t>
            </a:fld>
            <a:endParaRPr lang="en-US" altLang="x-none" sz="140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 smtClean="0"/>
              <a:t>Mesos</a:t>
            </a:r>
            <a:r>
              <a:rPr lang="en-US" altLang="x-none" dirty="0" smtClean="0"/>
              <a:t>: Distributed Systems Kernel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951928" y="4749421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82251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812574" y="4749421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42897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11885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642208" y="4749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72531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02854" y="4749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18960" y="1636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285490" y="1636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V="1">
            <a:off x="5529616" y="4640238"/>
            <a:ext cx="2661312" cy="764273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V="1">
            <a:off x="834786" y="4640236"/>
            <a:ext cx="4565173" cy="76427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480779" y="3667789"/>
            <a:ext cx="401472" cy="8397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 flipV="1">
            <a:off x="2175678" y="3667789"/>
            <a:ext cx="429902" cy="8397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auto">
          <a:xfrm flipV="1">
            <a:off x="3117372" y="3667789"/>
            <a:ext cx="132209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V="1">
            <a:off x="4000929" y="3671244"/>
            <a:ext cx="79170" cy="8363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flipH="1" flipV="1">
            <a:off x="4803428" y="3667789"/>
            <a:ext cx="98391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 bwMode="auto">
          <a:xfrm flipH="1" flipV="1">
            <a:off x="5625148" y="3667789"/>
            <a:ext cx="321859" cy="8534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 flipH="1" flipV="1">
            <a:off x="6387149" y="3667789"/>
            <a:ext cx="473123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 bwMode="auto">
          <a:xfrm flipH="1" flipV="1">
            <a:off x="7159385" y="3667789"/>
            <a:ext cx="583438" cy="8534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823240" y="1158331"/>
            <a:ext cx="2632387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(Hadoop)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66541" y="1158331"/>
            <a:ext cx="2432012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(Storm)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34786" y="2979025"/>
            <a:ext cx="7356142" cy="5459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Mesos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6572531" y="2296800"/>
            <a:ext cx="0" cy="57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flipV="1">
            <a:off x="3106001" y="2295094"/>
            <a:ext cx="0" cy="57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0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12</a:t>
            </a:fld>
            <a:endParaRPr lang="en-US" altLang="x-none" sz="140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 smtClean="0"/>
              <a:t>Mesos</a:t>
            </a:r>
            <a:r>
              <a:rPr lang="en-US" altLang="x-none" dirty="0" smtClean="0"/>
              <a:t>: Distributed Systems Kernel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951928" y="4749421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82251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812574" y="4749421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42897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11885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642208" y="4749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72531" y="4749420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02854" y="4749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18960" y="1636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285490" y="163641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V="1">
            <a:off x="2698839" y="4640237"/>
            <a:ext cx="5492089" cy="764273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V="1">
            <a:off x="834786" y="4640235"/>
            <a:ext cx="1746911" cy="76427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480779" y="3667789"/>
            <a:ext cx="401472" cy="8397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 flipV="1">
            <a:off x="2175678" y="3667789"/>
            <a:ext cx="429902" cy="8397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auto">
          <a:xfrm flipV="1">
            <a:off x="3117372" y="3667789"/>
            <a:ext cx="132209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V="1">
            <a:off x="4000929" y="3671244"/>
            <a:ext cx="79170" cy="8363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flipH="1" flipV="1">
            <a:off x="4803428" y="3667789"/>
            <a:ext cx="98391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 bwMode="auto">
          <a:xfrm flipH="1" flipV="1">
            <a:off x="5625148" y="3667789"/>
            <a:ext cx="321859" cy="8534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 flipH="1" flipV="1">
            <a:off x="6387149" y="3667789"/>
            <a:ext cx="473123" cy="839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 bwMode="auto">
          <a:xfrm flipH="1" flipV="1">
            <a:off x="7159385" y="3667789"/>
            <a:ext cx="583438" cy="8534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823240" y="1158331"/>
            <a:ext cx="2632387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(Hadoop)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66541" y="1158331"/>
            <a:ext cx="2432012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(Storm)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34786" y="2979025"/>
            <a:ext cx="7356142" cy="5459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Mesos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6572531" y="2296800"/>
            <a:ext cx="0" cy="57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flipV="1">
            <a:off x="3106001" y="2295094"/>
            <a:ext cx="0" cy="57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69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machines together used </a:t>
            </a:r>
          </a:p>
          <a:p>
            <a:pPr lvl="1"/>
            <a:r>
              <a:rPr lang="en-US" dirty="0" smtClean="0"/>
              <a:t>To serve a common goal (compute, storage, etc.)</a:t>
            </a:r>
          </a:p>
          <a:p>
            <a:r>
              <a:rPr lang="en-US" dirty="0" smtClean="0"/>
              <a:t>Similar design tradeoffs as regular OS</a:t>
            </a:r>
          </a:p>
          <a:p>
            <a:pPr lvl="1"/>
            <a:r>
              <a:rPr lang="en-US" dirty="0" smtClean="0"/>
              <a:t>Performance, interface, resource management</a:t>
            </a:r>
          </a:p>
          <a:p>
            <a:r>
              <a:rPr lang="en-US" dirty="0" smtClean="0"/>
              <a:t>Fault tolerance, load balancing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Distributed File System</a:t>
            </a:r>
          </a:p>
          <a:p>
            <a:pPr lvl="1"/>
            <a:r>
              <a:rPr lang="en-US" dirty="0" err="1" smtClean="0"/>
              <a:t>Mesos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7ED7-A5E2-0048-A082-B57365651760}" type="slidenum">
              <a:rPr lang="en-US" altLang="x-none" smtClean="0">
                <a:uFillTx/>
              </a:rPr>
              <a:pPr/>
              <a:t>13</a:t>
            </a:fld>
            <a:endParaRPr lang="en-US" altLang="x-non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855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2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 smtClean="0">
                <a:uFillTx/>
              </a:rPr>
              <a:t>Loosely decoupled nodes</a:t>
            </a:r>
          </a:p>
          <a:p>
            <a:pPr lvl="1"/>
            <a:r>
              <a:rPr lang="en-US" altLang="x-none" dirty="0" smtClean="0"/>
              <a:t>Machines with different resources</a:t>
            </a:r>
          </a:p>
          <a:p>
            <a:r>
              <a:rPr lang="en-US" altLang="x-none" dirty="0" smtClean="0">
                <a:uFillTx/>
              </a:rPr>
              <a:t>Together provide some functionality</a:t>
            </a:r>
          </a:p>
          <a:p>
            <a:pPr lvl="1"/>
            <a:r>
              <a:rPr lang="en-US" altLang="x-none" dirty="0" smtClean="0"/>
              <a:t>Compute, Storage, </a:t>
            </a:r>
            <a:r>
              <a:rPr lang="en-US" altLang="x-none" dirty="0" smtClean="0">
                <a:uFillTx/>
              </a:rPr>
              <a:t>Request/response</a:t>
            </a:r>
          </a:p>
          <a:p>
            <a:r>
              <a:rPr lang="en-US" altLang="x-none" dirty="0"/>
              <a:t>Benefits</a:t>
            </a:r>
          </a:p>
          <a:p>
            <a:pPr lvl="1"/>
            <a:r>
              <a:rPr lang="en-US" altLang="x-none" dirty="0"/>
              <a:t>Resource </a:t>
            </a:r>
            <a:r>
              <a:rPr lang="en-US" altLang="x-none" dirty="0" smtClean="0"/>
              <a:t>sharing </a:t>
            </a:r>
            <a:br>
              <a:rPr lang="en-US" altLang="x-none" dirty="0" smtClean="0"/>
            </a:br>
            <a:r>
              <a:rPr lang="en-US" altLang="x-none" dirty="0" smtClean="0"/>
              <a:t>(e.g., printer on some machines, memory for </a:t>
            </a:r>
            <a:r>
              <a:rPr lang="en-US" altLang="x-none" dirty="0" err="1" smtClean="0"/>
              <a:t>bigdata</a:t>
            </a:r>
            <a:r>
              <a:rPr lang="en-US" altLang="x-none" dirty="0" smtClean="0"/>
              <a:t>)</a:t>
            </a:r>
            <a:endParaRPr lang="en-US" altLang="x-none" dirty="0"/>
          </a:p>
          <a:p>
            <a:pPr lvl="1"/>
            <a:r>
              <a:rPr lang="en-US" altLang="x-none" dirty="0"/>
              <a:t>Computation </a:t>
            </a:r>
            <a:r>
              <a:rPr lang="en-US" altLang="x-none" dirty="0" smtClean="0"/>
              <a:t>speedup</a:t>
            </a:r>
            <a:br>
              <a:rPr lang="en-US" altLang="x-none" dirty="0" smtClean="0"/>
            </a:br>
            <a:r>
              <a:rPr lang="en-US" altLang="x-none" dirty="0" smtClean="0"/>
              <a:t>(e.g., multiple multicores and GPUs)</a:t>
            </a:r>
            <a:endParaRPr lang="en-US" altLang="x-none" dirty="0"/>
          </a:p>
          <a:p>
            <a:pPr lvl="1"/>
            <a:r>
              <a:rPr lang="en-US" altLang="x-none" dirty="0" smtClean="0"/>
              <a:t>Reliability</a:t>
            </a:r>
            <a:br>
              <a:rPr lang="en-US" altLang="x-none" dirty="0" smtClean="0"/>
            </a:br>
            <a:r>
              <a:rPr lang="en-US" altLang="x-none" dirty="0" smtClean="0"/>
              <a:t>(e.g., replication for availability)</a:t>
            </a:r>
            <a:endParaRPr lang="en-US" altLang="x-none" dirty="0"/>
          </a:p>
          <a:p>
            <a:pPr lvl="1"/>
            <a:endParaRPr lang="en-US" altLang="x-none" dirty="0" smtClean="0">
              <a:uFillTx/>
            </a:endParaRPr>
          </a:p>
          <a:p>
            <a:pPr lvl="1"/>
            <a:endParaRPr lang="en-US" altLang="x-none" dirty="0" smtClean="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Distributed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3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 smtClean="0">
                <a:uFillTx/>
              </a:rPr>
              <a:t>Provide same interface as regular OS</a:t>
            </a:r>
          </a:p>
          <a:p>
            <a:pPr lvl="1"/>
            <a:r>
              <a:rPr lang="en-US" altLang="x-none" dirty="0" smtClean="0"/>
              <a:t>Seamlessly backed with communication/coordination</a:t>
            </a:r>
            <a:endParaRPr lang="en-US" altLang="x-none" dirty="0" smtClean="0">
              <a:uFillTx/>
            </a:endParaRPr>
          </a:p>
          <a:p>
            <a:r>
              <a:rPr lang="en-US" altLang="x-none" dirty="0" smtClean="0">
                <a:uFillTx/>
              </a:rPr>
              <a:t>Data migration</a:t>
            </a:r>
          </a:p>
          <a:p>
            <a:pPr lvl="1"/>
            <a:r>
              <a:rPr lang="en-US" altLang="x-none" dirty="0" smtClean="0"/>
              <a:t>Read parts of (or entire) files from remote machine</a:t>
            </a:r>
          </a:p>
          <a:p>
            <a:r>
              <a:rPr lang="en-US" altLang="x-none" dirty="0" smtClean="0"/>
              <a:t>Compute migration </a:t>
            </a:r>
            <a:r>
              <a:rPr lang="mr-IN" altLang="x-none" dirty="0" smtClean="0"/>
              <a:t>–</a:t>
            </a:r>
            <a:r>
              <a:rPr lang="en-US" altLang="x-none" dirty="0" smtClean="0"/>
              <a:t> </a:t>
            </a:r>
            <a:r>
              <a:rPr lang="en-US" altLang="x-none" dirty="0" smtClean="0">
                <a:solidFill>
                  <a:srgbClr val="FF0000"/>
                </a:solidFill>
              </a:rPr>
              <a:t>Why?</a:t>
            </a:r>
          </a:p>
          <a:p>
            <a:pPr lvl="1"/>
            <a:r>
              <a:rPr lang="en-US" altLang="x-none" dirty="0" smtClean="0"/>
              <a:t>Bring computation to data</a:t>
            </a:r>
          </a:p>
          <a:p>
            <a:pPr lvl="1"/>
            <a:r>
              <a:rPr lang="en-US" altLang="x-none" dirty="0" smtClean="0"/>
              <a:t>Load balancing</a:t>
            </a:r>
          </a:p>
          <a:p>
            <a:pPr lvl="1"/>
            <a:r>
              <a:rPr lang="en-US" altLang="x-none" dirty="0" smtClean="0"/>
              <a:t>Hardware/software preferences</a:t>
            </a:r>
          </a:p>
          <a:p>
            <a:endParaRPr lang="en-US" altLang="x-none" dirty="0" smtClean="0"/>
          </a:p>
          <a:p>
            <a:r>
              <a:rPr lang="en-US" altLang="x-none" dirty="0" smtClean="0"/>
              <a:t>Design Goals</a:t>
            </a:r>
          </a:p>
          <a:p>
            <a:pPr lvl="1"/>
            <a:r>
              <a:rPr lang="en-US" altLang="x-none" dirty="0" smtClean="0"/>
              <a:t>Transparent</a:t>
            </a:r>
          </a:p>
          <a:p>
            <a:pPr lvl="1"/>
            <a:r>
              <a:rPr lang="en-US" altLang="x-none" dirty="0" smtClean="0"/>
              <a:t>Scalable (also relates to fault tolerance)</a:t>
            </a:r>
          </a:p>
          <a:p>
            <a:pPr lvl="1"/>
            <a:endParaRPr lang="en-US" altLang="x-none" dirty="0" smtClean="0"/>
          </a:p>
          <a:p>
            <a:endParaRPr lang="en-US" altLang="x-none" dirty="0" smtClean="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Distributed Operating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0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Components can fail any time</a:t>
            </a:r>
          </a:p>
          <a:p>
            <a:pPr lvl="1"/>
            <a:r>
              <a:rPr lang="en-US" dirty="0" smtClean="0"/>
              <a:t>Network, machine, disk, etc.</a:t>
            </a:r>
          </a:p>
          <a:p>
            <a:r>
              <a:rPr lang="en-US" dirty="0" smtClean="0"/>
              <a:t>Detecting failures</a:t>
            </a:r>
          </a:p>
          <a:p>
            <a:pPr lvl="1"/>
            <a:r>
              <a:rPr lang="en-US" dirty="0" smtClean="0"/>
              <a:t>Heartbeat mechanism (very common)</a:t>
            </a:r>
          </a:p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Adjust cluster information (like routing tables)</a:t>
            </a:r>
          </a:p>
          <a:p>
            <a:pPr lvl="1"/>
            <a:r>
              <a:rPr lang="en-US" dirty="0" smtClean="0"/>
              <a:t>Reschedule unfinished jobs</a:t>
            </a:r>
          </a:p>
          <a:p>
            <a:pPr lvl="1"/>
            <a:r>
              <a:rPr lang="en-US" dirty="0" smtClean="0"/>
              <a:t>Replicate files for future availability</a:t>
            </a:r>
          </a:p>
          <a:p>
            <a:endParaRPr lang="en-US" dirty="0"/>
          </a:p>
          <a:p>
            <a:r>
              <a:rPr lang="en-US" dirty="0" smtClean="0"/>
              <a:t>Application recovery</a:t>
            </a:r>
          </a:p>
          <a:p>
            <a:pPr lvl="1"/>
            <a:r>
              <a:rPr lang="en-US" dirty="0" err="1" smtClean="0"/>
              <a:t>Checkpointing</a:t>
            </a:r>
            <a:r>
              <a:rPr lang="en-US" dirty="0" smtClean="0"/>
              <a:t> &amp; Recovery</a:t>
            </a:r>
          </a:p>
          <a:p>
            <a:pPr lvl="1"/>
            <a:r>
              <a:rPr lang="en-US" dirty="0" smtClean="0"/>
              <a:t>Lineage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7ED7-A5E2-0048-A082-B57365651760}" type="slidenum">
              <a:rPr lang="en-US" altLang="x-none" smtClean="0">
                <a:uFillTx/>
              </a:rPr>
              <a:pPr/>
              <a:t>4</a:t>
            </a:fld>
            <a:endParaRPr lang="en-US" altLang="x-non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567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Systems &amp;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Storage systems like HDFS, Tachyon</a:t>
            </a:r>
          </a:p>
          <a:p>
            <a:pPr lvl="1"/>
            <a:r>
              <a:rPr lang="en-US" dirty="0" smtClean="0"/>
              <a:t>Caching systems like </a:t>
            </a:r>
            <a:r>
              <a:rPr lang="en-US" dirty="0" err="1" smtClean="0"/>
              <a:t>Memcached</a:t>
            </a:r>
            <a:r>
              <a:rPr lang="en-US" dirty="0" smtClean="0"/>
              <a:t>, Cassandra</a:t>
            </a:r>
          </a:p>
          <a:p>
            <a:r>
              <a:rPr lang="en-US" dirty="0" smtClean="0"/>
              <a:t>Compute</a:t>
            </a:r>
          </a:p>
          <a:p>
            <a:pPr lvl="1"/>
            <a:r>
              <a:rPr lang="en-US" dirty="0" smtClean="0"/>
              <a:t>Dataflow systems like Spark, Naiad</a:t>
            </a:r>
          </a:p>
          <a:p>
            <a:pPr lvl="1"/>
            <a:r>
              <a:rPr lang="en-US" dirty="0" smtClean="0"/>
              <a:t>Graph processing systems like </a:t>
            </a:r>
            <a:r>
              <a:rPr lang="en-US" dirty="0" err="1" smtClean="0"/>
              <a:t>GraphLab</a:t>
            </a:r>
            <a:endParaRPr lang="en-US" dirty="0" smtClean="0"/>
          </a:p>
          <a:p>
            <a:r>
              <a:rPr lang="en-US" dirty="0" smtClean="0"/>
              <a:t>Communication &amp; Coordination</a:t>
            </a:r>
          </a:p>
          <a:p>
            <a:pPr lvl="1"/>
            <a:r>
              <a:rPr lang="en-US" dirty="0" smtClean="0"/>
              <a:t>Queues like Kafka, </a:t>
            </a:r>
            <a:r>
              <a:rPr lang="en-US" dirty="0" err="1" smtClean="0"/>
              <a:t>Redis</a:t>
            </a:r>
            <a:endParaRPr lang="en-US" dirty="0" smtClean="0"/>
          </a:p>
          <a:p>
            <a:pPr lvl="1"/>
            <a:r>
              <a:rPr lang="en-US" dirty="0" smtClean="0"/>
              <a:t>Controllers like Zookeeper</a:t>
            </a:r>
          </a:p>
          <a:p>
            <a:r>
              <a:rPr lang="en-US" dirty="0" smtClean="0"/>
              <a:t>Schedulers</a:t>
            </a:r>
          </a:p>
          <a:p>
            <a:pPr lvl="1"/>
            <a:r>
              <a:rPr lang="en-US" dirty="0" smtClean="0"/>
              <a:t>Yarn, </a:t>
            </a:r>
            <a:r>
              <a:rPr lang="en-US" dirty="0" err="1" smtClean="0"/>
              <a:t>Mesos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. . 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7ED7-A5E2-0048-A082-B57365651760}" type="slidenum">
              <a:rPr lang="en-US" altLang="x-none" smtClean="0">
                <a:uFillTx/>
              </a:rPr>
              <a:pPr/>
              <a:t>5</a:t>
            </a:fld>
            <a:endParaRPr lang="en-US" altLang="x-none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557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6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 smtClean="0">
                <a:uFillTx/>
              </a:rPr>
              <a:t>Provide file system acces</a:t>
            </a:r>
            <a:r>
              <a:rPr lang="en-US" altLang="x-none" dirty="0" smtClean="0"/>
              <a:t>s to clients</a:t>
            </a:r>
          </a:p>
          <a:p>
            <a:pPr lvl="1"/>
            <a:r>
              <a:rPr lang="en-US" altLang="x-none" dirty="0" smtClean="0"/>
              <a:t>Transparency: </a:t>
            </a:r>
            <a:r>
              <a:rPr lang="en-US" altLang="x-none" dirty="0"/>
              <a:t>f</a:t>
            </a:r>
            <a:r>
              <a:rPr lang="en-US" altLang="x-none" dirty="0" smtClean="0">
                <a:uFillTx/>
              </a:rPr>
              <a:t>iles may be spread around the cluster</a:t>
            </a:r>
          </a:p>
          <a:p>
            <a:pPr lvl="1"/>
            <a:r>
              <a:rPr lang="en-US" altLang="x-none" dirty="0" smtClean="0"/>
              <a:t>Performance: read/write file access must be fast</a:t>
            </a:r>
          </a:p>
          <a:p>
            <a:r>
              <a:rPr lang="en-US" altLang="x-none" dirty="0" smtClean="0"/>
              <a:t>Example (we already discussed)?</a:t>
            </a:r>
          </a:p>
          <a:p>
            <a:endParaRPr lang="en-US" altLang="x-none" dirty="0"/>
          </a:p>
          <a:p>
            <a:r>
              <a:rPr lang="en-US" altLang="x-none" dirty="0" smtClean="0"/>
              <a:t>Logical to physical mapping (Naming)</a:t>
            </a:r>
          </a:p>
          <a:p>
            <a:pPr lvl="1"/>
            <a:r>
              <a:rPr lang="en-US" altLang="x-none" dirty="0" smtClean="0"/>
              <a:t>Location Transparency</a:t>
            </a:r>
          </a:p>
          <a:p>
            <a:pPr marL="323850" lvl="1" indent="0">
              <a:buNone/>
            </a:pPr>
            <a:r>
              <a:rPr lang="en-US" altLang="x-none" dirty="0"/>
              <a:t> </a:t>
            </a:r>
            <a:r>
              <a:rPr lang="en-US" altLang="x-none" dirty="0" smtClean="0"/>
              <a:t>    (typically, DFS provide static transparency)</a:t>
            </a:r>
          </a:p>
          <a:p>
            <a:pPr lvl="1"/>
            <a:r>
              <a:rPr lang="en-US" altLang="x-none" dirty="0" smtClean="0"/>
              <a:t>Location Independence</a:t>
            </a:r>
            <a:br>
              <a:rPr lang="en-US" altLang="x-none" dirty="0" smtClean="0"/>
            </a:br>
            <a:r>
              <a:rPr lang="en-US" altLang="x-none" dirty="0" smtClean="0"/>
              <a:t>(typically, </a:t>
            </a:r>
            <a:r>
              <a:rPr lang="en-US" altLang="x-none" dirty="0"/>
              <a:t>DFS provide </a:t>
            </a:r>
            <a:r>
              <a:rPr lang="en-US" altLang="x-none" dirty="0" smtClean="0"/>
              <a:t>file migration)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Distributed File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5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7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 smtClean="0">
                <a:uFillTx/>
              </a:rPr>
              <a:t>Caching</a:t>
            </a:r>
          </a:p>
          <a:p>
            <a:pPr lvl="1"/>
            <a:r>
              <a:rPr lang="en-US" altLang="x-none" dirty="0" smtClean="0"/>
              <a:t>Increase remote access speeds</a:t>
            </a:r>
          </a:p>
          <a:p>
            <a:r>
              <a:rPr lang="en-US" altLang="x-none" dirty="0" smtClean="0"/>
              <a:t>Cache-consistency</a:t>
            </a:r>
          </a:p>
          <a:p>
            <a:pPr lvl="1"/>
            <a:r>
              <a:rPr lang="en-US" altLang="x-none" dirty="0" smtClean="0"/>
              <a:t>Must keep cached copies consistent with master</a:t>
            </a:r>
          </a:p>
          <a:p>
            <a:r>
              <a:rPr lang="en-US" altLang="x-none" dirty="0" smtClean="0"/>
              <a:t>Tradeoffs</a:t>
            </a:r>
          </a:p>
          <a:p>
            <a:pPr lvl="1"/>
            <a:r>
              <a:rPr lang="en-US" altLang="x-none" dirty="0" smtClean="0"/>
              <a:t>Granularity</a:t>
            </a:r>
          </a:p>
          <a:p>
            <a:pPr lvl="2"/>
            <a:r>
              <a:rPr lang="en-US" altLang="x-none" dirty="0" smtClean="0"/>
              <a:t>Small blocks, large blocks, entire file</a:t>
            </a:r>
          </a:p>
          <a:p>
            <a:pPr lvl="1"/>
            <a:r>
              <a:rPr lang="en-US" altLang="x-none" dirty="0" smtClean="0"/>
              <a:t>Location</a:t>
            </a:r>
          </a:p>
          <a:p>
            <a:pPr lvl="2"/>
            <a:r>
              <a:rPr lang="en-US" altLang="x-none" dirty="0" smtClean="0"/>
              <a:t>In-memory or disk based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Distributed File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8</a:t>
            </a:fld>
            <a:endParaRPr lang="en-US" altLang="x-none" sz="1400">
              <a:uFillTx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4" y="1309688"/>
            <a:ext cx="8052178" cy="4986337"/>
          </a:xfrm>
        </p:spPr>
        <p:txBody>
          <a:bodyPr/>
          <a:lstStyle/>
          <a:p>
            <a:r>
              <a:rPr lang="en-US" altLang="x-none" dirty="0" smtClean="0"/>
              <a:t>Write-through</a:t>
            </a:r>
          </a:p>
          <a:p>
            <a:pPr lvl="1"/>
            <a:r>
              <a:rPr lang="en-US" altLang="x-none" dirty="0" smtClean="0"/>
              <a:t>Slow writes</a:t>
            </a:r>
          </a:p>
          <a:p>
            <a:r>
              <a:rPr lang="en-US" altLang="x-none" dirty="0" smtClean="0"/>
              <a:t>Write-back (also called delayed-write)</a:t>
            </a:r>
          </a:p>
          <a:p>
            <a:pPr lvl="1"/>
            <a:r>
              <a:rPr lang="en-US" altLang="x-none" dirty="0" smtClean="0"/>
              <a:t>Fast writes</a:t>
            </a:r>
          </a:p>
          <a:p>
            <a:pPr lvl="1"/>
            <a:r>
              <a:rPr lang="en-US" altLang="x-none" dirty="0" smtClean="0"/>
              <a:t>Overwrites get merged</a:t>
            </a:r>
          </a:p>
          <a:p>
            <a:pPr lvl="1"/>
            <a:r>
              <a:rPr lang="en-US" altLang="x-none" dirty="0" smtClean="0"/>
              <a:t>Issues related to consistency and reliability</a:t>
            </a:r>
          </a:p>
          <a:p>
            <a:endParaRPr lang="en-US" altLang="x-none" dirty="0" smtClean="0"/>
          </a:p>
          <a:p>
            <a:r>
              <a:rPr lang="en-US" altLang="x-none" dirty="0" smtClean="0"/>
              <a:t>Compromise</a:t>
            </a:r>
            <a:r>
              <a:rPr lang="en-US" altLang="x-none" dirty="0" smtClean="0"/>
              <a:t>: periodic scan cache and flush</a:t>
            </a:r>
            <a:endParaRPr lang="en-US" altLang="x-none" dirty="0"/>
          </a:p>
          <a:p>
            <a:endParaRPr lang="en-US" altLang="x-none" dirty="0" smtClean="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/>
              <a:t>DFS: Cache-Update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80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C2723EB-F660-404A-9018-733F87846D5F}" type="slidenum">
              <a:rPr lang="en-US" altLang="x-none" sz="1400">
                <a:uFillTx/>
              </a:rPr>
              <a:pPr/>
              <a:t>9</a:t>
            </a:fld>
            <a:endParaRPr lang="en-US" altLang="x-none" sz="1400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 smtClean="0"/>
              <a:t>Mesos</a:t>
            </a:r>
            <a:r>
              <a:rPr lang="en-US" altLang="x-none" dirty="0" smtClean="0"/>
              <a:t>: Distributed Systems Kernel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67769" y="3916907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798092" y="3916906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728415" y="3916907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658738" y="3916906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627726" y="3916906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558049" y="3916905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488372" y="3916906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18695" y="3916905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021842" y="216015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488372" y="2160159"/>
            <a:ext cx="586854" cy="54591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V="1">
            <a:off x="5445457" y="3807724"/>
            <a:ext cx="2661312" cy="764273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V="1">
            <a:off x="750627" y="3807722"/>
            <a:ext cx="4565173" cy="76427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uFillTx/>
              <a:latin typeface="Times New Roman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396620" y="2811439"/>
            <a:ext cx="1625222" cy="8636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 flipV="1">
            <a:off x="2091519" y="2825085"/>
            <a:ext cx="1059980" cy="84997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auto">
          <a:xfrm flipV="1">
            <a:off x="3033213" y="2825086"/>
            <a:ext cx="282056" cy="8499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3444926" y="2838730"/>
            <a:ext cx="401472" cy="8363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flipH="1" flipV="1">
            <a:off x="3645662" y="2811440"/>
            <a:ext cx="1171997" cy="8636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 bwMode="auto">
          <a:xfrm flipV="1">
            <a:off x="5862847" y="2811439"/>
            <a:ext cx="742669" cy="8772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 flipV="1">
            <a:off x="6776113" y="2838730"/>
            <a:ext cx="0" cy="8363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 bwMode="auto">
          <a:xfrm flipH="1" flipV="1">
            <a:off x="6946712" y="2838730"/>
            <a:ext cx="711952" cy="84997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stealth" w="lg" len="lg"/>
            <a:tailEnd type="stealth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026122" y="1682071"/>
            <a:ext cx="2632387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(Hadoop)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69423" y="1682071"/>
            <a:ext cx="2432012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Coordinator (Storm)</a:t>
            </a:r>
            <a:endParaRPr lang="en-US" sz="1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0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uFillTx/>
            <a:latin typeface="Times New Roman" charset="0"/>
          </a:defRPr>
        </a:defPPr>
      </a:lstStyle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uFillTx/>
            <a:latin typeface="Times New Roman" charset="0"/>
          </a:defRPr>
        </a:defPPr>
      </a:lstStyle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21788</TotalTime>
  <Words>553</Words>
  <Application>Microsoft Macintosh PowerPoint</Application>
  <PresentationFormat>On-screen Show (4:3)</PresentationFormat>
  <Paragraphs>173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Rounded MT Bold</vt:lpstr>
      <vt:lpstr>Times New Roman</vt:lpstr>
      <vt:lpstr>Wingdings</vt:lpstr>
      <vt:lpstr>Arial</vt:lpstr>
      <vt:lpstr>Default Design</vt:lpstr>
      <vt:lpstr>PowerPoint Presentation</vt:lpstr>
      <vt:lpstr>Distributed Systems</vt:lpstr>
      <vt:lpstr>Distributed Operating Systems</vt:lpstr>
      <vt:lpstr>Fault Tolerance</vt:lpstr>
      <vt:lpstr>Distributed Systems &amp; Components</vt:lpstr>
      <vt:lpstr>Distributed File Systems</vt:lpstr>
      <vt:lpstr>Distributed File Systems</vt:lpstr>
      <vt:lpstr>DFS: Cache-Update Policy</vt:lpstr>
      <vt:lpstr>Mesos: Distributed Systems Kernel</vt:lpstr>
      <vt:lpstr>Mesos: Distributed Systems Kernel</vt:lpstr>
      <vt:lpstr>Mesos: Distributed Systems Kernel</vt:lpstr>
      <vt:lpstr>Mesos: Distributed Systems Kernel</vt:lpstr>
      <vt:lpstr>Summary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880: Internet Architectures and Protocols</dc:title>
  <dc:creator>Mohamed Hefeeda</dc:creator>
  <dc:description/>
  <cp:lastModifiedBy>Keval Vora</cp:lastModifiedBy>
  <cp:revision>719</cp:revision>
  <cp:lastPrinted>2018-03-27T19:16:20Z</cp:lastPrinted>
  <dcterms:created xsi:type="dcterms:W3CDTF">1999-10-08T19:08:27Z</dcterms:created>
  <dcterms:modified xsi:type="dcterms:W3CDTF">2018-04-03T17:44:33Z</dcterms:modified>
</cp:coreProperties>
</file>