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371" r:id="rId2"/>
    <p:sldId id="430" r:id="rId3"/>
    <p:sldId id="449" r:id="rId4"/>
    <p:sldId id="433" r:id="rId5"/>
    <p:sldId id="432" r:id="rId6"/>
    <p:sldId id="434" r:id="rId7"/>
    <p:sldId id="376" r:id="rId8"/>
    <p:sldId id="435" r:id="rId9"/>
    <p:sldId id="377" r:id="rId10"/>
    <p:sldId id="452" r:id="rId11"/>
    <p:sldId id="436" r:id="rId12"/>
    <p:sldId id="379" r:id="rId13"/>
    <p:sldId id="380" r:id="rId14"/>
    <p:sldId id="381" r:id="rId15"/>
    <p:sldId id="410" r:id="rId16"/>
    <p:sldId id="382" r:id="rId17"/>
    <p:sldId id="384" r:id="rId18"/>
    <p:sldId id="385" r:id="rId19"/>
    <p:sldId id="453" r:id="rId20"/>
    <p:sldId id="389" r:id="rId21"/>
    <p:sldId id="439" r:id="rId22"/>
    <p:sldId id="438" r:id="rId23"/>
    <p:sldId id="454" r:id="rId24"/>
    <p:sldId id="392" r:id="rId25"/>
    <p:sldId id="393" r:id="rId26"/>
    <p:sldId id="394" r:id="rId27"/>
    <p:sldId id="443" r:id="rId28"/>
    <p:sldId id="444" r:id="rId29"/>
    <p:sldId id="455" r:id="rId30"/>
    <p:sldId id="427" r:id="rId31"/>
    <p:sldId id="396" r:id="rId32"/>
    <p:sldId id="397" r:id="rId33"/>
    <p:sldId id="398" r:id="rId34"/>
    <p:sldId id="445" r:id="rId35"/>
    <p:sldId id="456" r:id="rId36"/>
    <p:sldId id="448" r:id="rId37"/>
    <p:sldId id="400" r:id="rId38"/>
    <p:sldId id="401" r:id="rId39"/>
    <p:sldId id="414" r:id="rId40"/>
    <p:sldId id="416" r:id="rId41"/>
    <p:sldId id="418" r:id="rId42"/>
    <p:sldId id="459" r:id="rId43"/>
    <p:sldId id="458" r:id="rId44"/>
    <p:sldId id="426" r:id="rId45"/>
    <p:sldId id="403" r:id="rId46"/>
    <p:sldId id="404" r:id="rId47"/>
    <p:sldId id="405" r:id="rId48"/>
    <p:sldId id="406" r:id="rId49"/>
    <p:sldId id="407" r:id="rId50"/>
  </p:sldIdLst>
  <p:sldSz cx="9144000" cy="6858000" type="screen4x3"/>
  <p:notesSz cx="6954838" cy="92408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1">
          <p15:clr>
            <a:srgbClr val="A4A3A4"/>
          </p15:clr>
        </p15:guide>
        <p15:guide id="2" pos="219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0FF"/>
    <a:srgbClr val="FFFF00"/>
    <a:srgbClr val="DDDDDD"/>
    <a:srgbClr val="FFCCFF"/>
    <a:srgbClr val="FF99CC"/>
    <a:srgbClr val="CCFFFF"/>
    <a:srgbClr val="33CCCC"/>
    <a:srgbClr val="CC33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83242" autoAdjust="0"/>
  </p:normalViewPr>
  <p:slideViewPr>
    <p:cSldViewPr snapToGrid="0">
      <p:cViewPr>
        <p:scale>
          <a:sx n="100" d="100"/>
          <a:sy n="100" d="100"/>
        </p:scale>
        <p:origin x="202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02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552" y="-104"/>
      </p:cViewPr>
      <p:guideLst>
        <p:guide orient="horz" pos="2911"/>
        <p:guide pos="219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notesMaster" Target="notesMasters/notesMaster1.xml"/><Relationship Id="rId52" Type="http://schemas.openxmlformats.org/officeDocument/2006/relationships/handoutMaster" Target="handoutMasters/handoutMaster1.xml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36" tIns="43768" rIns="87536" bIns="43768" numCol="1" anchor="t" anchorCtr="0" compatLnSpc="1">
            <a:prstTxWarp prst="textNoShape">
              <a:avLst/>
            </a:prstTxWarp>
          </a:bodyPr>
          <a:lstStyle>
            <a:lvl1pPr defTabSz="874713">
              <a:defRPr sz="110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4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36" tIns="43768" rIns="87536" bIns="43768" numCol="1" anchor="t" anchorCtr="0" compatLnSpc="1">
            <a:prstTxWarp prst="textNoShape">
              <a:avLst/>
            </a:prstTxWarp>
          </a:bodyPr>
          <a:lstStyle>
            <a:lvl1pPr algn="r" defTabSz="874713">
              <a:defRPr sz="110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7288"/>
            <a:ext cx="30146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36" tIns="43768" rIns="87536" bIns="43768" numCol="1" anchor="b" anchorCtr="0" compatLnSpc="1">
            <a:prstTxWarp prst="textNoShape">
              <a:avLst/>
            </a:prstTxWarp>
          </a:bodyPr>
          <a:lstStyle>
            <a:lvl1pPr defTabSz="874713">
              <a:defRPr sz="110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7288"/>
            <a:ext cx="30146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36" tIns="43768" rIns="87536" bIns="43768" numCol="1" anchor="b" anchorCtr="0" compatLnSpc="1">
            <a:prstTxWarp prst="textNoShape">
              <a:avLst/>
            </a:prstTxWarp>
          </a:bodyPr>
          <a:lstStyle>
            <a:lvl1pPr algn="r" defTabSz="874713">
              <a:defRPr sz="1100"/>
            </a:lvl1pPr>
          </a:lstStyle>
          <a:p>
            <a:fld id="{6F848FF6-79B3-D240-95AF-5DE1A297B6E2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7" rIns="92534" bIns="46267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40175" y="0"/>
            <a:ext cx="301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7" rIns="92534" bIns="46267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6813" y="693738"/>
            <a:ext cx="4621212" cy="3465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7100" y="4389438"/>
            <a:ext cx="5100638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7" rIns="92534" bIns="462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8875"/>
            <a:ext cx="301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7" rIns="92534" bIns="46267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40175" y="8778875"/>
            <a:ext cx="301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7" rIns="92534" bIns="46267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94FF9103-2600-8548-846A-43ECE5810E7A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719BF5B-1457-B94B-8B07-68DB40EDFC04}" type="slidenum">
              <a:rPr lang="en-US" altLang="x-none" sz="1200"/>
              <a:pPr/>
              <a:t>1</a:t>
            </a:fld>
            <a:endParaRPr lang="en-US" altLang="x-none" sz="12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325" y="4389438"/>
            <a:ext cx="5564188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8C3F3DA7-A920-FD42-9E73-55C9616623C3}" type="slidenum">
              <a:rPr lang="en-US" altLang="x-none" sz="1200"/>
              <a:pPr/>
              <a:t>10</a:t>
            </a:fld>
            <a:endParaRPr lang="en-US" altLang="x-none" sz="12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8142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72290509-5E06-0546-AAAA-630907D231A9}" type="slidenum">
              <a:rPr lang="en-US" altLang="x-none" sz="1200"/>
              <a:pPr/>
              <a:t>11</a:t>
            </a:fld>
            <a:endParaRPr lang="en-US" altLang="x-none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3362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72290509-5E06-0546-AAAA-630907D231A9}" type="slidenum">
              <a:rPr lang="en-US" altLang="x-none" sz="1200"/>
              <a:pPr/>
              <a:t>12</a:t>
            </a:fld>
            <a:endParaRPr lang="en-US" altLang="x-none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60D18FE-744E-B84A-922E-E801D3549D97}" type="slidenum">
              <a:rPr lang="en-US" altLang="x-none" sz="1200"/>
              <a:pPr/>
              <a:t>13</a:t>
            </a:fld>
            <a:endParaRPr lang="en-US" altLang="x-none" sz="12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CED8A8B-D2CD-644C-A851-43697B4F24ED}" type="slidenum">
              <a:rPr lang="en-US" altLang="x-none" sz="1200"/>
              <a:pPr/>
              <a:t>14</a:t>
            </a:fld>
            <a:endParaRPr lang="en-US" altLang="x-none" sz="12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x-none" sz="1200" dirty="0" smtClean="0"/>
              <a:t>Solution for CS Problem must satisfy three requirements </a:t>
            </a:r>
            <a:r>
              <a:rPr lang="mr-IN" altLang="x-none" sz="1200" dirty="0" smtClean="0"/>
              <a:t>…</a:t>
            </a:r>
            <a:r>
              <a:rPr lang="en-US" altLang="x-none" sz="1200" dirty="0" smtClean="0"/>
              <a:t>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 Why this doesn’t generalize to multiprocessor systems?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F9103-2600-8548-846A-43ECE5810E7A}" type="slidenum">
              <a:rPr lang="en-US" altLang="x-none" smtClean="0"/>
              <a:pPr/>
              <a:t>15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240493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4ED3142-A38E-8D4A-A896-FC9A3BB4187D}" type="slidenum">
              <a:rPr lang="en-US" altLang="x-none" sz="1200"/>
              <a:pPr/>
              <a:t>16</a:t>
            </a:fld>
            <a:endParaRPr lang="en-US" altLang="x-none" sz="12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x-none" b="1" dirty="0" smtClean="0">
                <a:solidFill>
                  <a:schemeClr val="tx2"/>
                </a:solidFill>
                <a:latin typeface="Helvetica" charset="0"/>
              </a:rPr>
              <a:t>Answer:</a:t>
            </a:r>
            <a:r>
              <a:rPr lang="en-US" altLang="x-none" b="1" baseline="0" dirty="0" smtClean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altLang="x-none" b="1" dirty="0" smtClean="0">
                <a:solidFill>
                  <a:schemeClr val="tx2"/>
                </a:solidFill>
                <a:latin typeface="Helvetica" charset="0"/>
              </a:rPr>
              <a:t>Yes. Show this as an exercise.</a:t>
            </a:r>
          </a:p>
          <a:p>
            <a:endParaRPr lang="x-none" altLang="x-none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C367C75-22F4-9E48-9A46-19014B86DFC5}" type="slidenum">
              <a:rPr lang="en-US" altLang="x-none" sz="1200"/>
              <a:pPr/>
              <a:t>17</a:t>
            </a:fld>
            <a:endParaRPr lang="en-US" altLang="x-none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9D8CC8DB-2CFD-BA49-84F1-F4F23E1D0C14}" type="slidenum">
              <a:rPr lang="en-US" altLang="x-none" sz="1200"/>
              <a:pPr/>
              <a:t>18</a:t>
            </a:fld>
            <a:endParaRPr lang="en-US" altLang="x-none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x-none" sz="1200" b="1" dirty="0" smtClean="0"/>
              <a:t>- Implemented</a:t>
            </a:r>
            <a:r>
              <a:rPr lang="en-US" altLang="x-none" sz="1200" b="1" baseline="0" dirty="0" smtClean="0"/>
              <a:t> as</a:t>
            </a:r>
            <a:r>
              <a:rPr lang="en-US" altLang="x-none" sz="1200" b="1" dirty="0" smtClean="0"/>
              <a:t> </a:t>
            </a:r>
            <a:r>
              <a:rPr lang="en-US" altLang="x-none" sz="1200" b="1" dirty="0" smtClean="0">
                <a:solidFill>
                  <a:srgbClr val="FF0000"/>
                </a:solidFill>
              </a:rPr>
              <a:t>hardware</a:t>
            </a:r>
            <a:r>
              <a:rPr lang="en-US" altLang="x-none" sz="1200" b="1" dirty="0" smtClean="0"/>
              <a:t> instruction -- </a:t>
            </a:r>
            <a:r>
              <a:rPr lang="en-US" altLang="x-none" sz="1200" b="1" dirty="0" smtClean="0">
                <a:solidFill>
                  <a:srgbClr val="FF0000"/>
                </a:solidFill>
              </a:rPr>
              <a:t>not</a:t>
            </a:r>
            <a:r>
              <a:rPr lang="en-US" altLang="x-none" sz="1200" b="1" dirty="0" smtClean="0"/>
              <a:t> implemented in software </a:t>
            </a:r>
            <a:endParaRPr lang="en-US" altLang="x-none" dirty="0" smtClean="0">
              <a:latin typeface="Times New Roman" charset="0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x-none" sz="1200" b="1" dirty="0" smtClean="0">
                <a:solidFill>
                  <a:srgbClr val="0000FF"/>
                </a:solidFill>
                <a:latin typeface="Helvetica" charset="0"/>
              </a:rPr>
              <a:t>Answer: NO. A process can wait </a:t>
            </a:r>
            <a:r>
              <a:rPr lang="en-US" altLang="x-none" sz="1200" b="1" i="1" dirty="0" smtClean="0">
                <a:latin typeface="Helvetica" charset="0"/>
              </a:rPr>
              <a:t>indefinitely</a:t>
            </a:r>
            <a:r>
              <a:rPr lang="en-US" altLang="x-none" sz="1200" b="1" dirty="0" smtClean="0">
                <a:solidFill>
                  <a:srgbClr val="0000FF"/>
                </a:solidFill>
                <a:latin typeface="Helvetica" charset="0"/>
              </a:rPr>
              <a:t> for another </a:t>
            </a:r>
            <a:r>
              <a:rPr lang="en-US" altLang="x-none" sz="1200" b="1" i="1" dirty="0" smtClean="0">
                <a:latin typeface="Helvetica" charset="0"/>
              </a:rPr>
              <a:t>faster</a:t>
            </a:r>
            <a:r>
              <a:rPr lang="en-US" altLang="x-none" sz="1200" b="1" dirty="0" smtClean="0">
                <a:solidFill>
                  <a:srgbClr val="0000FF"/>
                </a:solidFill>
                <a:latin typeface="Helvetica" charset="0"/>
              </a:rPr>
              <a:t> process that is accessing its CS. 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x-none" sz="1200" b="1" dirty="0" smtClean="0">
                <a:solidFill>
                  <a:srgbClr val="0000FF"/>
                </a:solidFill>
                <a:latin typeface="Helvetica" charset="0"/>
              </a:rPr>
              <a:t>Check textbook for a modified version. </a:t>
            </a:r>
            <a:r>
              <a:rPr lang="en-US" altLang="x-none" b="1" dirty="0" smtClean="0">
                <a:solidFill>
                  <a:schemeClr val="tx2"/>
                </a:solidFill>
                <a:latin typeface="Helvetica" charset="0"/>
              </a:rPr>
              <a:t> </a:t>
            </a:r>
          </a:p>
          <a:p>
            <a:endParaRPr lang="x-none" altLang="x-none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9D8CC8DB-2CFD-BA49-84F1-F4F23E1D0C14}" type="slidenum">
              <a:rPr lang="en-US" altLang="x-none" sz="1200"/>
              <a:pPr/>
              <a:t>19</a:t>
            </a:fld>
            <a:endParaRPr lang="en-US" altLang="x-none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x-none" sz="1200" b="1" dirty="0" smtClean="0"/>
              <a:t>- Implemented</a:t>
            </a:r>
            <a:r>
              <a:rPr lang="en-US" altLang="x-none" sz="1200" b="1" baseline="0" dirty="0" smtClean="0"/>
              <a:t> as</a:t>
            </a:r>
            <a:r>
              <a:rPr lang="en-US" altLang="x-none" sz="1200" b="1" dirty="0" smtClean="0"/>
              <a:t> </a:t>
            </a:r>
            <a:r>
              <a:rPr lang="en-US" altLang="x-none" sz="1200" b="1" dirty="0" smtClean="0">
                <a:solidFill>
                  <a:srgbClr val="FF0000"/>
                </a:solidFill>
              </a:rPr>
              <a:t>hardware</a:t>
            </a:r>
            <a:r>
              <a:rPr lang="en-US" altLang="x-none" sz="1200" b="1" dirty="0" smtClean="0"/>
              <a:t> instruction -- </a:t>
            </a:r>
            <a:r>
              <a:rPr lang="en-US" altLang="x-none" sz="1200" b="1" dirty="0" smtClean="0">
                <a:solidFill>
                  <a:srgbClr val="FF0000"/>
                </a:solidFill>
              </a:rPr>
              <a:t>not</a:t>
            </a:r>
            <a:r>
              <a:rPr lang="en-US" altLang="x-none" sz="1200" b="1" dirty="0" smtClean="0"/>
              <a:t> implemented in software </a:t>
            </a:r>
            <a:endParaRPr lang="en-US" altLang="x-none" dirty="0" smtClean="0">
              <a:latin typeface="Times New Roman" charset="0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x-none" sz="1200" b="1" dirty="0" smtClean="0">
                <a:solidFill>
                  <a:srgbClr val="0000FF"/>
                </a:solidFill>
                <a:latin typeface="Helvetica" charset="0"/>
              </a:rPr>
              <a:t>Answer: NO. A process can wait </a:t>
            </a:r>
            <a:r>
              <a:rPr lang="en-US" altLang="x-none" sz="1200" b="1" i="1" dirty="0" smtClean="0">
                <a:latin typeface="Helvetica" charset="0"/>
              </a:rPr>
              <a:t>indefinitely</a:t>
            </a:r>
            <a:r>
              <a:rPr lang="en-US" altLang="x-none" sz="1200" b="1" dirty="0" smtClean="0">
                <a:solidFill>
                  <a:srgbClr val="0000FF"/>
                </a:solidFill>
                <a:latin typeface="Helvetica" charset="0"/>
              </a:rPr>
              <a:t> for another </a:t>
            </a:r>
            <a:r>
              <a:rPr lang="en-US" altLang="x-none" sz="1200" b="1" i="1" dirty="0" smtClean="0">
                <a:latin typeface="Helvetica" charset="0"/>
              </a:rPr>
              <a:t>faster</a:t>
            </a:r>
            <a:r>
              <a:rPr lang="en-US" altLang="x-none" sz="1200" b="1" dirty="0" smtClean="0">
                <a:solidFill>
                  <a:srgbClr val="0000FF"/>
                </a:solidFill>
                <a:latin typeface="Helvetica" charset="0"/>
              </a:rPr>
              <a:t> process that is accessing its CS. 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x-none" sz="1200" b="1" dirty="0" smtClean="0">
                <a:solidFill>
                  <a:srgbClr val="0000FF"/>
                </a:solidFill>
                <a:latin typeface="Helvetica" charset="0"/>
              </a:rPr>
              <a:t>Check textbook for a modified version. </a:t>
            </a:r>
            <a:r>
              <a:rPr lang="en-US" altLang="x-none" b="1" dirty="0" smtClean="0">
                <a:solidFill>
                  <a:schemeClr val="tx2"/>
                </a:solidFill>
                <a:latin typeface="Helvetica" charset="0"/>
              </a:rPr>
              <a:t> </a:t>
            </a:r>
          </a:p>
          <a:p>
            <a:endParaRPr lang="x-none" altLang="x-none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743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AE4C1236-A143-9F45-A30E-C51A50E484BE}" type="slidenum">
              <a:rPr lang="en-US" altLang="x-none" sz="1200"/>
              <a:pPr/>
              <a:t>2</a:t>
            </a:fld>
            <a:endParaRPr lang="en-US" altLang="x-none" sz="12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84213"/>
            <a:ext cx="4651375" cy="3487737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400550"/>
            <a:ext cx="5154612" cy="41703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4153326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E64DDFA-2B50-1641-8544-97394CAF0450}" type="slidenum">
              <a:rPr lang="en-US" altLang="x-none" sz="1200"/>
              <a:pPr/>
              <a:t>20</a:t>
            </a:fld>
            <a:endParaRPr lang="en-US" altLang="x-none" sz="12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E64DDFA-2B50-1641-8544-97394CAF0450}" type="slidenum">
              <a:rPr lang="en-US" altLang="x-none" sz="1200"/>
              <a:pPr/>
              <a:t>21</a:t>
            </a:fld>
            <a:endParaRPr lang="en-US" altLang="x-none" sz="12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r>
              <a:rPr lang="en-US" altLang="x-none" dirty="0" smtClean="0">
                <a:latin typeface="Times New Roman" charset="0"/>
              </a:rPr>
              <a:t>- Busy waiting is also present in </a:t>
            </a:r>
            <a:r>
              <a:rPr lang="en-US" altLang="x-none" dirty="0" err="1" smtClean="0">
                <a:latin typeface="Times New Roman" charset="0"/>
              </a:rPr>
              <a:t>test_and_set</a:t>
            </a:r>
            <a:r>
              <a:rPr lang="en-US" altLang="x-none" baseline="0" dirty="0" smtClean="0">
                <a:latin typeface="Times New Roman" charset="0"/>
              </a:rPr>
              <a:t> and </a:t>
            </a:r>
            <a:r>
              <a:rPr lang="en-US" altLang="x-none" baseline="0" dirty="0" err="1" smtClean="0">
                <a:latin typeface="Times New Roman" charset="0"/>
              </a:rPr>
              <a:t>compare_and_swap</a:t>
            </a:r>
            <a:endParaRPr lang="x-none" altLang="x-none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5885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E64DDFA-2B50-1641-8544-97394CAF0450}" type="slidenum">
              <a:rPr lang="en-US" altLang="x-none" sz="1200"/>
              <a:pPr/>
              <a:t>22</a:t>
            </a:fld>
            <a:endParaRPr lang="en-US" altLang="x-none" sz="12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r>
              <a:rPr lang="en-US" altLang="x-none" dirty="0" smtClean="0">
                <a:latin typeface="Times New Roman" charset="0"/>
              </a:rPr>
              <a:t>Based on initialization,</a:t>
            </a:r>
            <a:r>
              <a:rPr lang="en-US" altLang="x-none" baseline="0" dirty="0" smtClean="0">
                <a:latin typeface="Times New Roman" charset="0"/>
              </a:rPr>
              <a:t> it is of two types</a:t>
            </a:r>
            <a:endParaRPr lang="x-none" altLang="x-none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4037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will see each of the use later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F9103-2600-8548-846A-43ECE5810E7A}" type="slidenum">
              <a:rPr lang="en-US" altLang="x-none" smtClean="0"/>
              <a:pPr/>
              <a:t>23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508577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7790D22-AD33-154C-A4A3-47E286EE1BE8}" type="slidenum">
              <a:rPr lang="en-US" altLang="x-none" sz="1200"/>
              <a:pPr/>
              <a:t>24</a:t>
            </a:fld>
            <a:endParaRPr lang="en-US" altLang="x-none" sz="120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99C84F18-A99D-9E4F-ABF2-BA61FAE25A92}" type="slidenum">
              <a:rPr lang="en-US" altLang="x-none" sz="1200"/>
              <a:pPr/>
              <a:t>25</a:t>
            </a:fld>
            <a:endParaRPr lang="en-US" altLang="x-none" sz="120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D07D104-2496-EB49-AD86-BD38F76A5C8A}" type="slidenum">
              <a:rPr lang="en-US" altLang="x-none" sz="1200"/>
              <a:pPr/>
              <a:t>26</a:t>
            </a:fld>
            <a:endParaRPr lang="en-US" altLang="x-none" sz="120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r>
              <a:rPr lang="en-US" altLang="x-none" b="1" dirty="0" smtClean="0">
                <a:solidFill>
                  <a:srgbClr val="CC3300"/>
                </a:solidFill>
              </a:rPr>
              <a:t>Well, why do not we do the above in user’s critical</a:t>
            </a:r>
            <a:r>
              <a:rPr lang="en-US" altLang="x-none" b="1" baseline="0" dirty="0" smtClean="0">
                <a:solidFill>
                  <a:srgbClr val="CC3300"/>
                </a:solidFill>
              </a:rPr>
              <a:t> section</a:t>
            </a:r>
            <a:r>
              <a:rPr lang="en-US" altLang="x-none" b="1" dirty="0" smtClean="0">
                <a:solidFill>
                  <a:srgbClr val="CC3300"/>
                </a:solidFill>
              </a:rPr>
              <a:t>?</a:t>
            </a:r>
          </a:p>
          <a:p>
            <a:r>
              <a:rPr lang="en-US" altLang="x-none" b="1" dirty="0" smtClean="0">
                <a:solidFill>
                  <a:srgbClr val="CC3300"/>
                </a:solidFill>
              </a:rPr>
              <a:t>ANSWER:</a:t>
            </a:r>
            <a:r>
              <a:rPr lang="en-US" altLang="x-none" b="1" baseline="0" dirty="0" smtClean="0">
                <a:solidFill>
                  <a:srgbClr val="CC3300"/>
                </a:solidFill>
              </a:rPr>
              <a:t> </a:t>
            </a:r>
            <a:r>
              <a:rPr lang="en-US" altLang="x-none" dirty="0" smtClean="0">
                <a:solidFill>
                  <a:srgbClr val="0000FF"/>
                </a:solidFill>
              </a:rPr>
              <a:t>Apps may spend long (and unknown) time in CS, unlike kernel which spends short time in CS (</a:t>
            </a:r>
            <a:r>
              <a:rPr lang="en-US" altLang="x-none" b="1" dirty="0" smtClean="0">
                <a:solidFill>
                  <a:srgbClr val="0000FF"/>
                </a:solidFill>
              </a:rPr>
              <a:t>~ tens of instructions</a:t>
            </a:r>
            <a:r>
              <a:rPr lang="en-US" altLang="x-none" dirty="0" smtClean="0">
                <a:solidFill>
                  <a:srgbClr val="0000FF"/>
                </a:solidFill>
              </a:rPr>
              <a:t>)</a:t>
            </a:r>
            <a:endParaRPr lang="en-US" altLang="x-none" dirty="0" smtClean="0"/>
          </a:p>
          <a:p>
            <a:endParaRPr lang="x-none" altLang="x-none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D8A1B18-28C8-324A-9E0F-22FA486BE59F}" type="slidenum">
              <a:rPr lang="en-US" altLang="x-none" sz="1200"/>
              <a:pPr/>
              <a:t>27</a:t>
            </a:fld>
            <a:endParaRPr lang="en-US" altLang="x-none" sz="12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r>
              <a:rPr lang="en-US" altLang="x-none" dirty="0" smtClean="0">
                <a:latin typeface="Times New Roman" charset="0"/>
              </a:rPr>
              <a:t>We come back to </a:t>
            </a:r>
            <a:r>
              <a:rPr lang="en-US" altLang="x-none" dirty="0" err="1" smtClean="0">
                <a:latin typeface="Times New Roman" charset="0"/>
              </a:rPr>
              <a:t>usecases</a:t>
            </a:r>
            <a:r>
              <a:rPr lang="en-US" altLang="x-none" dirty="0" smtClean="0">
                <a:latin typeface="Times New Roman" charset="0"/>
              </a:rPr>
              <a:t> of semaphores:</a:t>
            </a:r>
          </a:p>
          <a:p>
            <a:pPr marL="228600" indent="-228600">
              <a:buAutoNum type="arabicParenR"/>
            </a:pPr>
            <a:r>
              <a:rPr lang="en-US" altLang="x-none" dirty="0" smtClean="0">
                <a:latin typeface="Times New Roman" charset="0"/>
              </a:rPr>
              <a:t>Mutual exclusion</a:t>
            </a:r>
          </a:p>
          <a:p>
            <a:pPr marL="228600" marR="0" lvl="1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endParaRPr lang="en-US" altLang="x-none" sz="1200" b="0" kern="1200" dirty="0">
              <a:solidFill>
                <a:schemeClr val="tx1"/>
              </a:solidFill>
              <a:latin typeface="Times New Roman" charset="0"/>
              <a:ea typeface="+mn-ea"/>
              <a:cs typeface="+mn-cs"/>
              <a:sym typeface="Wingdings"/>
            </a:endParaRP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x-none" sz="2000" b="1" kern="1200" dirty="0" smtClean="0">
                <a:solidFill>
                  <a:schemeClr val="tx1"/>
                </a:solidFill>
                <a:latin typeface="Times New Roman" pitchFamily="1" charset="0"/>
                <a:ea typeface="+mn-ea"/>
                <a:cs typeface="+mn-cs"/>
                <a:sym typeface="Wingdings"/>
              </a:rPr>
              <a:t>lock = -1  2 processes waiting </a:t>
            </a:r>
            <a:endParaRPr lang="en-US" altLang="x-none" sz="2000" b="1" kern="1200" dirty="0" smtClean="0">
              <a:solidFill>
                <a:schemeClr val="tx1"/>
              </a:solidFill>
              <a:latin typeface="Times New Roman" pitchFamily="1" charset="0"/>
              <a:ea typeface="+mn-ea"/>
              <a:cs typeface="+mn-cs"/>
              <a:sym typeface="MT Extra" charset="2"/>
            </a:endParaRPr>
          </a:p>
          <a:p>
            <a:pPr marL="228600" indent="-228600">
              <a:buAutoNum type="arabicParenR"/>
            </a:pPr>
            <a:endParaRPr lang="en-US" altLang="x-none" dirty="0" smtClean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6118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2A2EB17F-3BAC-9341-A859-D218487C02E2}" type="slidenum">
              <a:rPr lang="en-US" altLang="x-none" sz="1200"/>
              <a:pPr/>
              <a:t>28</a:t>
            </a:fld>
            <a:endParaRPr lang="en-US" altLang="x-none" sz="12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28533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B6231796-0522-6847-8EBD-45363A9DD23D}" type="slidenum">
              <a:rPr lang="en-US" altLang="x-none" sz="1200"/>
              <a:pPr/>
              <a:t>29</a:t>
            </a:fld>
            <a:endParaRPr lang="en-US" altLang="x-none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497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AE4C1236-A143-9F45-A30E-C51A50E484BE}" type="slidenum">
              <a:rPr lang="en-US" altLang="x-none" sz="1200"/>
              <a:pPr/>
              <a:t>3</a:t>
            </a:fld>
            <a:endParaRPr lang="en-US" altLang="x-none" sz="12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84213"/>
            <a:ext cx="4651375" cy="3487737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400550"/>
            <a:ext cx="5154612" cy="41703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x-none" dirty="0" smtClean="0"/>
              <a:t>- Only system calls when creating the shared space</a:t>
            </a:r>
            <a:endParaRPr lang="x-none" altLang="x-none" dirty="0" smtClean="0"/>
          </a:p>
          <a:p>
            <a:endParaRPr lang="x-none" altLang="x-none" dirty="0"/>
          </a:p>
        </p:txBody>
      </p:sp>
    </p:spTree>
    <p:extLst>
      <p:ext uri="{BB962C8B-B14F-4D97-AF65-F5344CB8AC3E}">
        <p14:creationId xmlns:p14="http://schemas.microsoft.com/office/powerpoint/2010/main" val="6146296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86812E4-1229-B74F-A9BB-1542B3B36CD5}" type="slidenum">
              <a:rPr lang="en-US" altLang="x-none" sz="1200"/>
              <a:pPr/>
              <a:t>30</a:t>
            </a:fld>
            <a:endParaRPr lang="en-US" altLang="x-none" sz="120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x-none" dirty="0" smtClean="0"/>
              <a:t>These are some common programming problems</a:t>
            </a:r>
            <a:endParaRPr lang="x-none" altLang="x-none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1EDB70D8-3883-7340-A9D4-53E170C26EF2}" type="slidenum">
              <a:rPr lang="en-US" altLang="x-none" sz="1200"/>
              <a:pPr/>
              <a:t>31</a:t>
            </a:fld>
            <a:endParaRPr lang="en-US" altLang="x-none" sz="120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B7E6B5F2-8BE0-A846-B564-ED648177B16B}" type="slidenum">
              <a:rPr lang="en-US" altLang="x-none" sz="1200"/>
              <a:pPr/>
              <a:t>32</a:t>
            </a:fld>
            <a:endParaRPr lang="en-US" altLang="x-none" sz="120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0E92D9A-39AF-1D45-B9AF-CDB8D0BB50FB}" type="slidenum">
              <a:rPr lang="en-US" altLang="x-none" sz="1200"/>
              <a:pPr/>
              <a:t>33</a:t>
            </a:fld>
            <a:endParaRPr lang="en-US" altLang="x-none" sz="120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 Many variations of this problem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F9103-2600-8548-846A-43ECE5810E7A}" type="slidenum">
              <a:rPr lang="en-US" altLang="x-none" smtClean="0"/>
              <a:pPr/>
              <a:t>34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5552117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lnSpc>
                <a:spcPct val="80000"/>
              </a:lnSpc>
              <a:buFontTx/>
              <a:buChar char="-"/>
            </a:pPr>
            <a:r>
              <a:rPr lang="en-US" altLang="x-none" sz="2000" dirty="0" err="1" smtClean="0"/>
              <a:t>mutex</a:t>
            </a:r>
            <a:r>
              <a:rPr lang="en-US" altLang="x-none" sz="2000" dirty="0" smtClean="0"/>
              <a:t> protects</a:t>
            </a:r>
            <a:r>
              <a:rPr lang="en-US" altLang="x-none" sz="2000" baseline="0" dirty="0" smtClean="0"/>
              <a:t> </a:t>
            </a:r>
            <a:r>
              <a:rPr lang="en-US" altLang="x-none" sz="2000" baseline="0" dirty="0" err="1" smtClean="0"/>
              <a:t>read_count</a:t>
            </a:r>
            <a:endParaRPr lang="en-US" altLang="x-none" sz="2000" baseline="0" dirty="0" smtClean="0"/>
          </a:p>
          <a:p>
            <a:pPr marL="285750" indent="-285750">
              <a:lnSpc>
                <a:spcPct val="80000"/>
              </a:lnSpc>
              <a:buFontTx/>
              <a:buChar char="-"/>
            </a:pPr>
            <a:r>
              <a:rPr lang="en-US" altLang="x-none" sz="1800" dirty="0" smtClean="0"/>
              <a:t>The </a:t>
            </a:r>
            <a:r>
              <a:rPr lang="en-US" altLang="x-none" sz="1800" u="sng" dirty="0" smtClean="0"/>
              <a:t>first</a:t>
            </a:r>
            <a:r>
              <a:rPr lang="en-US" altLang="x-none" sz="1800" dirty="0" smtClean="0"/>
              <a:t> reader needs to check that there is no writer in CS</a:t>
            </a:r>
          </a:p>
          <a:p>
            <a:pPr marL="285750" lvl="0" indent="-285750">
              <a:lnSpc>
                <a:spcPct val="80000"/>
              </a:lnSpc>
              <a:buFontTx/>
              <a:buChar char="-"/>
            </a:pPr>
            <a:r>
              <a:rPr lang="en-US" altLang="x-none" sz="1800" dirty="0" smtClean="0"/>
              <a:t>Other readers access CS right away, but they need to update the number of readers in CS (</a:t>
            </a:r>
            <a:r>
              <a:rPr lang="en-US" altLang="x-none" sz="1800" dirty="0" err="1" smtClean="0"/>
              <a:t>read_count</a:t>
            </a:r>
            <a:r>
              <a:rPr lang="en-US" altLang="x-none" sz="1800" dirty="0" smtClean="0"/>
              <a:t>)  </a:t>
            </a:r>
          </a:p>
          <a:p>
            <a:pPr lvl="0">
              <a:lnSpc>
                <a:spcPct val="80000"/>
              </a:lnSpc>
            </a:pPr>
            <a:endParaRPr lang="en-US" altLang="x-none" sz="18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F9103-2600-8548-846A-43ECE5810E7A}" type="slidenum">
              <a:rPr lang="en-US" altLang="x-none" smtClean="0"/>
              <a:pPr/>
              <a:t>35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6385383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5083BE4-D2FB-7D45-9836-556FD5357124}" type="slidenum">
              <a:rPr lang="en-US" altLang="x-none" sz="1200"/>
              <a:pPr/>
              <a:t>37</a:t>
            </a:fld>
            <a:endParaRPr lang="en-US" altLang="x-none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30E5148-6376-ED41-9BC3-12F26FDA07F0}" type="slidenum">
              <a:rPr lang="en-US" altLang="x-none" sz="1200"/>
              <a:pPr/>
              <a:t>38</a:t>
            </a:fld>
            <a:endParaRPr lang="en-US" altLang="x-none" sz="120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smtClean="0"/>
              <a:t>Internally use semaphores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Java has something like monitor (few methods can be “synchronized”)</a:t>
            </a:r>
          </a:p>
          <a:p>
            <a:pPr marL="628650" marR="0" lvl="1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x-none" sz="1200" dirty="0" smtClean="0"/>
              <a:t>Once a thread starts executing a synchronized method, no other thread can execute any other synchronized method in the class</a:t>
            </a:r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C doesn’t have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F9103-2600-8548-846A-43ECE5810E7A}" type="slidenum">
              <a:rPr lang="en-US" altLang="x-none" smtClean="0"/>
              <a:pPr/>
              <a:t>39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7247951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Difference between</a:t>
            </a:r>
            <a:r>
              <a:rPr lang="en-US" baseline="0" dirty="0" smtClean="0"/>
              <a:t> condition variable and semaphore:</a:t>
            </a: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- </a:t>
            </a:r>
            <a:r>
              <a:rPr lang="en-US" altLang="x-none" dirty="0" smtClean="0">
                <a:solidFill>
                  <a:schemeClr val="tx1"/>
                </a:solidFill>
              </a:rPr>
              <a:t>semaphores:</a:t>
            </a:r>
            <a:r>
              <a:rPr lang="en-US" altLang="x-none" dirty="0" smtClean="0">
                <a:solidFill>
                  <a:srgbClr val="0000FF"/>
                </a:solidFill>
              </a:rPr>
              <a:t> </a:t>
            </a:r>
            <a:r>
              <a:rPr lang="en-US" altLang="x-none" dirty="0" smtClean="0">
                <a:solidFill>
                  <a:schemeClr val="tx1"/>
                </a:solidFill>
              </a:rPr>
              <a:t>signal() always increments semaphore's value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F9103-2600-8548-846A-43ECE5810E7A}" type="slidenum">
              <a:rPr lang="en-US" altLang="x-none" smtClean="0"/>
              <a:pPr/>
              <a:t>40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81780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EF4803D-DB9A-404E-BDE6-0FCD5CC1F049}" type="slidenum">
              <a:rPr lang="en-US" altLang="x-none" sz="1200"/>
              <a:pPr/>
              <a:t>4</a:t>
            </a:fld>
            <a:endParaRPr lang="en-US" altLang="x-none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84213"/>
            <a:ext cx="4651375" cy="3487737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400550"/>
            <a:ext cx="5154612" cy="41703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 dirty="0"/>
          </a:p>
        </p:txBody>
      </p:sp>
    </p:spTree>
    <p:extLst>
      <p:ext uri="{BB962C8B-B14F-4D97-AF65-F5344CB8AC3E}">
        <p14:creationId xmlns:p14="http://schemas.microsoft.com/office/powerpoint/2010/main" val="124792521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smtClean="0"/>
              <a:t>Combination of MONITORS</a:t>
            </a:r>
            <a:r>
              <a:rPr lang="en-US" baseline="0" smtClean="0"/>
              <a:t> and CONDITION VARS</a:t>
            </a:r>
            <a:endParaRPr lang="en-US" dirty="0" smtClean="0"/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No </a:t>
            </a:r>
            <a:r>
              <a:rPr lang="en-US" dirty="0" smtClean="0"/>
              <a:t>deadlock:</a:t>
            </a:r>
            <a:r>
              <a:rPr lang="en-US" baseline="0" dirty="0" smtClean="0"/>
              <a:t> ensures no tow neighbors are eating simultaneously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Starvation possible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F9103-2600-8548-846A-43ECE5810E7A}" type="slidenum">
              <a:rPr lang="en-US" altLang="x-none" smtClean="0"/>
              <a:pPr/>
              <a:t>41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260856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NASA</a:t>
            </a:r>
            <a:r>
              <a:rPr lang="en-US" baseline="0" dirty="0" smtClean="0"/>
              <a:t> Pathfinder </a:t>
            </a:r>
            <a:r>
              <a:rPr lang="en-US" dirty="0" smtClean="0"/>
              <a:t>Mars 1997</a:t>
            </a:r>
            <a:r>
              <a:rPr lang="en-US" baseline="0" dirty="0" smtClean="0"/>
              <a:t> story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After boot, it kept restarting for some reason.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High priority process was waiting for a resource </a:t>
            </a:r>
            <a:r>
              <a:rPr lang="mr-IN" baseline="0" dirty="0" smtClean="0"/>
              <a:t>…</a:t>
            </a:r>
            <a:r>
              <a:rPr lang="en-US" baseline="0" dirty="0" smtClean="0"/>
              <a:t> and after a while it declared timeout and restarted the system (REALTIME philosophy).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Priority inheritance.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They patched it on Mars!!</a:t>
            </a:r>
          </a:p>
          <a:p>
            <a:pPr marL="628650" lvl="1" indent="-171450">
              <a:buFontTx/>
              <a:buChar char="-"/>
            </a:pPr>
            <a:r>
              <a:rPr lang="en-US" baseline="0" dirty="0" smtClean="0"/>
              <a:t>Global variable: priority inheritance</a:t>
            </a:r>
          </a:p>
          <a:p>
            <a:pPr marL="628650" lvl="1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F9103-2600-8548-846A-43ECE5810E7A}" type="slidenum">
              <a:rPr lang="en-US" altLang="x-none" smtClean="0"/>
              <a:pPr/>
              <a:t>42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8034019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904F089-2F95-024D-B767-9A171A29D3B9}" type="slidenum">
              <a:rPr lang="en-US" altLang="x-none" sz="1200"/>
              <a:pPr/>
              <a:t>45</a:t>
            </a:fld>
            <a:endParaRPr lang="en-US" altLang="x-none" sz="120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9F9091D2-6F55-C543-883E-C293EAAB6619}" type="slidenum">
              <a:rPr lang="en-US" altLang="x-none" sz="1200"/>
              <a:pPr/>
              <a:t>46</a:t>
            </a:fld>
            <a:endParaRPr lang="en-US" altLang="x-none" sz="120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78F7A44-C813-9641-AC46-125DD09AB522}" type="slidenum">
              <a:rPr lang="en-US" altLang="x-none" sz="1200"/>
              <a:pPr/>
              <a:t>47</a:t>
            </a:fld>
            <a:endParaRPr lang="en-US" altLang="x-none" sz="120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8B831AB2-4DCE-BC42-997D-01BB6B23A747}" type="slidenum">
              <a:rPr lang="en-US" altLang="x-none" sz="1200"/>
              <a:pPr/>
              <a:t>48</a:t>
            </a:fld>
            <a:endParaRPr lang="en-US" altLang="x-none" sz="120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F9103-2600-8548-846A-43ECE5810E7A}" type="slidenum">
              <a:rPr lang="en-US" altLang="x-none" smtClean="0"/>
              <a:pPr/>
              <a:t>49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03417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9DD78C8-3A52-4344-928C-0D183111B857}" type="slidenum">
              <a:rPr lang="en-US" altLang="x-none" sz="1200"/>
              <a:pPr/>
              <a:t>5</a:t>
            </a:fld>
            <a:endParaRPr lang="en-US" altLang="x-none" sz="12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84213"/>
            <a:ext cx="4651375" cy="3487737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400550"/>
            <a:ext cx="5154612" cy="41703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r>
              <a:rPr lang="en-US" altLang="x-none" dirty="0" smtClean="0"/>
              <a:t>- Only system calls when creating the shared space</a:t>
            </a:r>
            <a:endParaRPr lang="x-none" altLang="x-none" dirty="0"/>
          </a:p>
        </p:txBody>
      </p:sp>
    </p:spTree>
    <p:extLst>
      <p:ext uri="{BB962C8B-B14F-4D97-AF65-F5344CB8AC3E}">
        <p14:creationId xmlns:p14="http://schemas.microsoft.com/office/powerpoint/2010/main" val="1450868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 Chapter</a:t>
            </a:r>
            <a:r>
              <a:rPr lang="en-US" baseline="0" dirty="0" smtClean="0"/>
              <a:t>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F9103-2600-8548-846A-43ECE5810E7A}" type="slidenum">
              <a:rPr lang="en-US" altLang="x-none" smtClean="0"/>
              <a:pPr/>
              <a:t>6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1306752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EB8D283F-1886-3B4D-935D-9C5464D3035C}" type="slidenum">
              <a:rPr lang="en-US" altLang="x-none" sz="1200"/>
              <a:pPr/>
              <a:t>7</a:t>
            </a:fld>
            <a:endParaRPr lang="en-US" altLang="x-none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x-none" b="1" dirty="0" smtClean="0"/>
              <a:t>ASK:</a:t>
            </a:r>
            <a:r>
              <a:rPr lang="en-US" altLang="x-none" dirty="0" smtClean="0"/>
              <a:t> Do you see any issues here?</a:t>
            </a:r>
          </a:p>
          <a:p>
            <a:pPr marL="628650" marR="0" lvl="1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x-none" dirty="0" smtClean="0"/>
              <a:t>ANSWER: </a:t>
            </a:r>
            <a:r>
              <a:rPr lang="en-US" altLang="x-none" b="1" dirty="0" smtClean="0"/>
              <a:t>COORDINATION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x-none" b="1" dirty="0" smtClean="0"/>
              <a:t>ASK:</a:t>
            </a:r>
            <a:r>
              <a:rPr lang="en-US" altLang="x-none" b="1" baseline="0" dirty="0" smtClean="0"/>
              <a:t> </a:t>
            </a:r>
            <a:r>
              <a:rPr lang="en-US" altLang="x-none" b="0" baseline="0" dirty="0" smtClean="0"/>
              <a:t>How do we coordinate across processes?</a:t>
            </a:r>
          </a:p>
          <a:p>
            <a:pPr marL="628650" marR="0" lvl="1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x-none" b="0" baseline="0" dirty="0" smtClean="0"/>
              <a:t>ANSWER: counters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lang="en-US" altLang="x-none" b="1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x-none" dirty="0" smtClean="0"/>
              <a:t>- Classic example of process </a:t>
            </a:r>
            <a:r>
              <a:rPr lang="en-US" altLang="x-none" b="1" dirty="0" smtClean="0"/>
              <a:t>coordination</a:t>
            </a:r>
          </a:p>
          <a:p>
            <a:endParaRPr lang="x-none" altLang="x-none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EB8D283F-1886-3B4D-935D-9C5464D3035C}" type="slidenum">
              <a:rPr lang="en-US" altLang="x-none" sz="1200"/>
              <a:pPr/>
              <a:t>8</a:t>
            </a:fld>
            <a:endParaRPr lang="en-US" altLang="x-none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4754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8C3F3DA7-A920-FD42-9E73-55C9616623C3}" type="slidenum">
              <a:rPr lang="en-US" altLang="x-none" sz="1200"/>
              <a:pPr/>
              <a:t>9</a:t>
            </a:fld>
            <a:endParaRPr lang="en-US" altLang="x-none" sz="12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89438"/>
            <a:ext cx="5097462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 dirty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75" y="1295400"/>
            <a:ext cx="7799388" cy="4953000"/>
          </a:xfrm>
          <a:prstGeom prst="rect">
            <a:avLst/>
          </a:prstGeom>
        </p:spPr>
        <p:txBody>
          <a:bodyPr/>
          <a:lstStyle>
            <a:lvl1pPr marL="341313" indent="-341313">
              <a:buFont typeface="Arial" charset="0"/>
              <a:buChar char="•"/>
              <a:defRPr/>
            </a:lvl1pPr>
            <a:lvl2pPr marL="674688" indent="-314325">
              <a:buClr>
                <a:schemeClr val="tx1"/>
              </a:buClr>
              <a:buFont typeface="Wingdings" charset="2"/>
              <a:buChar char="Ø"/>
              <a:tabLst/>
              <a:defRPr sz="2000">
                <a:solidFill>
                  <a:schemeClr val="tx1"/>
                </a:solidFill>
              </a:defRPr>
            </a:lvl2pPr>
            <a:lvl3pPr marL="942975" indent="-220663">
              <a:tabLst>
                <a:tab pos="884238" algn="l"/>
              </a:tabLst>
              <a:defRPr sz="1800">
                <a:solidFill>
                  <a:schemeClr val="tx1"/>
                </a:solidFill>
              </a:defRPr>
            </a:lvl3pPr>
            <a:lvl4pPr marL="1163638" indent="-266700">
              <a:tabLst/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ABEFBB-93E8-2349-9426-01A488C98AB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6258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148182-5DEA-854A-B741-F3BD10E0F54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40761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0650"/>
            <a:ext cx="7772400" cy="828675"/>
          </a:xfrm>
        </p:spPr>
        <p:txBody>
          <a:bodyPr/>
          <a:lstStyle>
            <a:lvl1pPr>
              <a:defRPr lang="en-US" sz="2800" dirty="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F6544A-AC41-5342-B44E-71A58A8188DC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14375" y="1295400"/>
            <a:ext cx="7799388" cy="49530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Aft>
                <a:spcPct val="0"/>
              </a:spcAft>
              <a:buFont typeface="Arial" charset="0"/>
              <a:buChar char="•"/>
              <a:def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57250" indent="-285750" algn="l" rtl="0" eaLnBrk="0" fontAlgn="base" hangingPunct="0">
              <a:spcAft>
                <a:spcPct val="0"/>
              </a:spcAft>
              <a:buClr>
                <a:schemeClr val="tx1"/>
              </a:buClr>
              <a:buFont typeface="Wingdings" charset="2"/>
              <a:buChar char="Ø"/>
              <a:def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035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20650"/>
            <a:ext cx="77724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dirty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10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6400800"/>
            <a:ext cx="625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BE493F3-44E5-8348-A936-A2D9BF8B9B12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0" y="1042988"/>
            <a:ext cx="9144000" cy="50800"/>
          </a:xfrm>
          <a:prstGeom prst="rect">
            <a:avLst/>
          </a:prstGeom>
          <a:gradFill rotWithShape="0">
            <a:gsLst>
              <a:gs pos="0">
                <a:srgbClr val="99CCFF">
                  <a:gamma/>
                  <a:shade val="46275"/>
                  <a:invGamma/>
                </a:srgbClr>
              </a:gs>
              <a:gs pos="100000">
                <a:srgbClr val="99CCFF"/>
              </a:gs>
            </a:gsLst>
            <a:lin ang="0" scaled="1"/>
          </a:gradFill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>
              <a:defRPr/>
            </a:pPr>
            <a:endParaRPr lang="en-US">
              <a:latin typeface="Times New Roman" pitchFamily="1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4" r:id="rId2"/>
    <p:sldLayoutId id="2147483660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Rounded MT Bold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Rounded MT Bold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Rounded MT Bold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Rounded MT Bold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Rounded MT Bold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Rounded MT Bold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Rounded MT Bold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Rounded MT Bold" pitchFamily="34" charset="0"/>
        </a:defRPr>
      </a:lvl9pPr>
    </p:titleStyle>
    <p:bodyStyle>
      <a:lvl1pPr marL="341313" indent="-341313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Wingdings" charset="2"/>
        <a:buChar char="q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572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v"/>
        <a:defRPr sz="2000">
          <a:solidFill>
            <a:schemeClr val="accent2"/>
          </a:solidFill>
          <a:latin typeface="+mn-lt"/>
        </a:defRPr>
      </a:lvl2pPr>
      <a:lvl3pPr marL="12001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e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4.jpe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e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6CC8B34-1117-A647-A060-9BC500E911C7}" type="slidenum">
              <a:rPr lang="en-US" altLang="x-none" sz="1400"/>
              <a:pPr/>
              <a:t>1</a:t>
            </a:fld>
            <a:endParaRPr lang="en-US" altLang="x-none" sz="140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64" y="1438275"/>
            <a:ext cx="8027988" cy="4962525"/>
          </a:xfrm>
        </p:spPr>
        <p:txBody>
          <a:bodyPr/>
          <a:lstStyle/>
          <a:p>
            <a:pPr lvl="0" algn="ctr">
              <a:buClr>
                <a:srgbClr val="000000"/>
              </a:buClr>
              <a:buNone/>
              <a:defRPr>
                <a:uFillTx/>
              </a:defRPr>
            </a:pPr>
            <a:r>
              <a:rPr lang="en-US" sz="1800" b="1" dirty="0">
                <a:solidFill>
                  <a:srgbClr val="000000"/>
                </a:solidFill>
              </a:rPr>
              <a:t>School of Computing Science</a:t>
            </a:r>
          </a:p>
          <a:p>
            <a:pPr lvl="0" algn="ctr">
              <a:buClr>
                <a:srgbClr val="000000"/>
              </a:buClr>
              <a:buNone/>
              <a:defRPr>
                <a:uFillTx/>
              </a:defRPr>
            </a:pPr>
            <a:r>
              <a:rPr lang="en-US" sz="1800" b="1" dirty="0">
                <a:solidFill>
                  <a:srgbClr val="000000"/>
                </a:solidFill>
              </a:rPr>
              <a:t>Simon Fraser University</a:t>
            </a:r>
          </a:p>
          <a:p>
            <a:pPr algn="ctr">
              <a:buFont typeface="Wingdings" pitchFamily="1" charset="2"/>
              <a:buNone/>
              <a:defRPr/>
            </a:pPr>
            <a:endParaRPr lang="en-US" dirty="0" smtClean="0">
              <a:solidFill>
                <a:srgbClr val="C00000"/>
              </a:solidFill>
            </a:endParaRPr>
          </a:p>
          <a:p>
            <a:pPr algn="ctr">
              <a:buFont typeface="Wingdings" pitchFamily="1" charset="2"/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CMPT 300: Operating Systems I</a:t>
            </a:r>
          </a:p>
          <a:p>
            <a:pPr algn="ctr">
              <a:buFont typeface="Wingdings" pitchFamily="1" charset="2"/>
              <a:buNone/>
              <a:defRPr/>
            </a:pPr>
            <a:endParaRPr lang="en-US" dirty="0" smtClean="0">
              <a:solidFill>
                <a:srgbClr val="C00000"/>
              </a:solidFill>
            </a:endParaRPr>
          </a:p>
          <a:p>
            <a:pPr algn="ctr">
              <a:buFont typeface="Wingdings" pitchFamily="1" charset="2"/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Inter-Process Communication and Synchronization</a:t>
            </a:r>
          </a:p>
          <a:p>
            <a:pPr algn="ctr">
              <a:buFont typeface="Wingdings" pitchFamily="1" charset="2"/>
              <a:buNone/>
              <a:defRPr/>
            </a:pPr>
            <a:endParaRPr lang="en-US" dirty="0" smtClean="0"/>
          </a:p>
          <a:p>
            <a:pPr algn="ctr">
              <a:buFont typeface="Wingdings" pitchFamily="1" charset="2"/>
              <a:buNone/>
              <a:defRPr/>
            </a:pPr>
            <a:r>
              <a:rPr lang="en-US" dirty="0" smtClean="0">
                <a:solidFill>
                  <a:schemeClr val="accent2"/>
                </a:solidFill>
              </a:rPr>
              <a:t>Keval </a:t>
            </a:r>
            <a:r>
              <a:rPr lang="en-US" dirty="0" err="1" smtClean="0">
                <a:solidFill>
                  <a:schemeClr val="accent2"/>
                </a:solidFill>
              </a:rPr>
              <a:t>Vora</a:t>
            </a:r>
            <a:endParaRPr lang="en-US" dirty="0" smtClean="0">
              <a:solidFill>
                <a:schemeClr val="accent2"/>
              </a:solidFill>
            </a:endParaRPr>
          </a:p>
          <a:p>
            <a:pPr algn="ctr">
              <a:buFont typeface="Wingdings" pitchFamily="1" charset="2"/>
              <a:buNone/>
              <a:defRPr/>
            </a:pPr>
            <a:r>
              <a:rPr lang="en-US" sz="3200" dirty="0" smtClean="0"/>
              <a:t> </a:t>
            </a:r>
          </a:p>
        </p:txBody>
      </p:sp>
      <p:pic>
        <p:nvPicPr>
          <p:cNvPr id="4" name="Picture 3" descr="SFU_StdTag-Horz_Pos_CMYK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800" y="-11758"/>
            <a:ext cx="3429000" cy="469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D9FB4F4-733B-5342-98A4-646A1FDBE426}" type="slidenum">
              <a:rPr lang="en-US" altLang="x-none" sz="1400"/>
              <a:pPr/>
              <a:t>10</a:t>
            </a:fld>
            <a:endParaRPr lang="en-US" altLang="x-none" sz="140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/>
              <a:t>Producer &amp; Consumer Threads</a:t>
            </a:r>
            <a:endParaRPr lang="en-US" altLang="x-none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54199"/>
            <a:ext cx="4546599" cy="4429125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sz="1800" b="1" dirty="0"/>
              <a:t>while (true) </a:t>
            </a:r>
            <a:r>
              <a:rPr lang="en-US" altLang="x-none" sz="1800" b="1" dirty="0" smtClean="0"/>
              <a:t>{</a:t>
            </a:r>
          </a:p>
          <a:p>
            <a:pPr>
              <a:buFont typeface="Wingdings" charset="2"/>
              <a:buNone/>
            </a:pPr>
            <a:r>
              <a:rPr lang="en-US" altLang="x-none" sz="1800" b="1" dirty="0" smtClean="0">
                <a:solidFill>
                  <a:srgbClr val="FF0000"/>
                </a:solidFill>
              </a:rPr>
              <a:t>    while (count == BUFFER_SIZE)</a:t>
            </a:r>
          </a:p>
          <a:p>
            <a:pPr>
              <a:buFont typeface="Wingdings" charset="2"/>
              <a:buNone/>
            </a:pPr>
            <a:r>
              <a:rPr lang="en-US" altLang="x-none" sz="1800" b="1" dirty="0" smtClean="0">
                <a:solidFill>
                  <a:srgbClr val="FF0000"/>
                </a:solidFill>
              </a:rPr>
              <a:t>        ;  </a:t>
            </a:r>
            <a:r>
              <a:rPr lang="en-US" altLang="x-none" sz="1800" b="1" dirty="0">
                <a:solidFill>
                  <a:srgbClr val="FF0000"/>
                </a:solidFill>
              </a:rPr>
              <a:t>// do nothing</a:t>
            </a:r>
          </a:p>
          <a:p>
            <a:pPr>
              <a:buFont typeface="Wingdings" charset="2"/>
              <a:buNone/>
            </a:pPr>
            <a:r>
              <a:rPr lang="en-US" altLang="x-none" sz="1800" b="1" dirty="0"/>
              <a:t> </a:t>
            </a:r>
            <a:r>
              <a:rPr lang="en-US" altLang="x-none" sz="1800" b="1" dirty="0" smtClean="0"/>
              <a:t>   buffer </a:t>
            </a:r>
            <a:r>
              <a:rPr lang="en-US" altLang="x-none" sz="1800" b="1" dirty="0"/>
              <a:t>[in] = </a:t>
            </a:r>
            <a:r>
              <a:rPr lang="en-US" altLang="x-none" sz="1800" b="1" dirty="0" err="1"/>
              <a:t>nextProduced</a:t>
            </a:r>
            <a:r>
              <a:rPr lang="en-US" altLang="x-none" sz="1800" b="1" dirty="0"/>
              <a:t>;</a:t>
            </a:r>
          </a:p>
          <a:p>
            <a:pPr>
              <a:buFont typeface="Wingdings" charset="2"/>
              <a:buNone/>
            </a:pPr>
            <a:r>
              <a:rPr lang="en-US" altLang="x-none" sz="1800" b="1" dirty="0"/>
              <a:t> </a:t>
            </a:r>
            <a:r>
              <a:rPr lang="en-US" altLang="x-none" sz="1800" b="1" dirty="0" smtClean="0"/>
              <a:t>   in </a:t>
            </a:r>
            <a:r>
              <a:rPr lang="en-US" altLang="x-none" sz="1800" b="1" dirty="0"/>
              <a:t>= (in + 1) % BUFFER_SIZE;</a:t>
            </a:r>
          </a:p>
          <a:p>
            <a:pPr>
              <a:buFont typeface="Wingdings" charset="2"/>
              <a:buNone/>
            </a:pPr>
            <a:r>
              <a:rPr lang="en-US" altLang="x-none" sz="1800" b="1" dirty="0"/>
              <a:t> </a:t>
            </a:r>
            <a:r>
              <a:rPr lang="en-US" altLang="x-none" sz="1800" b="1" dirty="0" smtClean="0"/>
              <a:t>   </a:t>
            </a:r>
            <a:r>
              <a:rPr lang="en-US" altLang="x-none" sz="1800" b="1" dirty="0" smtClean="0">
                <a:solidFill>
                  <a:srgbClr val="FF0000"/>
                </a:solidFill>
              </a:rPr>
              <a:t>count++;</a:t>
            </a:r>
            <a:endParaRPr lang="en-US" altLang="x-none" sz="1800" b="1" dirty="0">
              <a:solidFill>
                <a:srgbClr val="FF0000"/>
              </a:solidFill>
            </a:endParaRPr>
          </a:p>
          <a:p>
            <a:pPr>
              <a:buFont typeface="Wingdings" charset="2"/>
              <a:buNone/>
            </a:pPr>
            <a:r>
              <a:rPr lang="en-US" altLang="x-none" sz="1800" b="1" dirty="0" smtClean="0"/>
              <a:t>}</a:t>
            </a:r>
            <a:endParaRPr lang="en-US" altLang="x-none" sz="1800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927599" y="1854199"/>
            <a:ext cx="3998913" cy="442912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4688" indent="-3143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Ø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942975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884238" algn="l"/>
              </a:tabLst>
              <a:defRPr sz="1800">
                <a:solidFill>
                  <a:schemeClr val="tx1"/>
                </a:solidFill>
                <a:latin typeface="+mn-lt"/>
              </a:defRPr>
            </a:lvl3pPr>
            <a:lvl4pPr marL="1163638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tabLst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altLang="x-none" sz="1800" b="1" kern="0" dirty="0" smtClean="0"/>
              <a:t>while (true)  {</a:t>
            </a:r>
          </a:p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altLang="x-none" sz="1800" b="1" kern="0" dirty="0" smtClean="0">
                <a:solidFill>
                  <a:srgbClr val="FF0000"/>
                </a:solidFill>
              </a:rPr>
              <a:t>    while (count == 0)</a:t>
            </a:r>
          </a:p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altLang="x-none" sz="1800" b="1" kern="0" dirty="0">
                <a:solidFill>
                  <a:srgbClr val="FF0000"/>
                </a:solidFill>
              </a:rPr>
              <a:t> </a:t>
            </a:r>
            <a:r>
              <a:rPr lang="en-US" altLang="x-none" sz="1800" b="1" kern="0" dirty="0" smtClean="0">
                <a:solidFill>
                  <a:srgbClr val="FF0000"/>
                </a:solidFill>
              </a:rPr>
              <a:t>       ;    // do nothing</a:t>
            </a:r>
          </a:p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altLang="x-none" sz="1800" b="1" kern="0" dirty="0"/>
              <a:t> </a:t>
            </a:r>
            <a:r>
              <a:rPr lang="en-US" altLang="x-none" sz="1800" b="1" kern="0" dirty="0" smtClean="0"/>
              <a:t>   </a:t>
            </a:r>
            <a:r>
              <a:rPr lang="en-US" altLang="x-none" sz="1800" b="1" kern="0" dirty="0" err="1" smtClean="0"/>
              <a:t>nextConsumed</a:t>
            </a:r>
            <a:r>
              <a:rPr lang="en-US" altLang="x-none" sz="1800" b="1" kern="0" dirty="0" smtClean="0"/>
              <a:t> = buffer[out];</a:t>
            </a:r>
          </a:p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altLang="x-none" sz="1800" b="1" kern="0" dirty="0"/>
              <a:t> </a:t>
            </a:r>
            <a:r>
              <a:rPr lang="en-US" altLang="x-none" sz="1800" b="1" kern="0" dirty="0" smtClean="0"/>
              <a:t>   out = (out + 1) % BUFFER_SIZE;</a:t>
            </a:r>
          </a:p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altLang="x-none" sz="1800" b="1" kern="0" dirty="0"/>
              <a:t> </a:t>
            </a:r>
            <a:r>
              <a:rPr lang="en-US" altLang="x-none" sz="1800" b="1" kern="0" dirty="0" smtClean="0"/>
              <a:t>   </a:t>
            </a:r>
            <a:r>
              <a:rPr lang="en-US" altLang="x-none" sz="1800" b="1" kern="0" dirty="0" smtClean="0">
                <a:solidFill>
                  <a:srgbClr val="FF0000"/>
                </a:solidFill>
              </a:rPr>
              <a:t>count--;</a:t>
            </a:r>
          </a:p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altLang="x-none" sz="1800" b="1" kern="0" dirty="0" smtClean="0"/>
              <a:t>}</a:t>
            </a:r>
            <a:endParaRPr lang="en-US" altLang="x-none" sz="1800" b="1" kern="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550988" y="1282700"/>
            <a:ext cx="1712912" cy="419099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4688" indent="-3143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Ø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942975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884238" algn="l"/>
              </a:tabLst>
              <a:defRPr sz="1800">
                <a:solidFill>
                  <a:schemeClr val="tx1"/>
                </a:solidFill>
                <a:latin typeface="+mn-lt"/>
              </a:defRPr>
            </a:lvl3pPr>
            <a:lvl4pPr marL="1163638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tabLst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altLang="x-none" kern="0" smtClean="0">
                <a:solidFill>
                  <a:schemeClr val="accent2"/>
                </a:solidFill>
              </a:rPr>
              <a:t>Producer</a:t>
            </a:r>
            <a:endParaRPr lang="en-US" altLang="x-none" kern="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595143" y="1282699"/>
            <a:ext cx="1712912" cy="419099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4688" indent="-3143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Ø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942975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884238" algn="l"/>
              </a:tabLst>
              <a:defRPr sz="1800">
                <a:solidFill>
                  <a:schemeClr val="tx1"/>
                </a:solidFill>
                <a:latin typeface="+mn-lt"/>
              </a:defRPr>
            </a:lvl3pPr>
            <a:lvl4pPr marL="1163638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tabLst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altLang="x-none" kern="0" dirty="0" smtClean="0">
                <a:solidFill>
                  <a:schemeClr val="accent2"/>
                </a:solidFill>
              </a:rPr>
              <a:t>Consumer</a:t>
            </a:r>
            <a:endParaRPr lang="en-US" altLang="x-none" kern="0" dirty="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099093" y="4737893"/>
            <a:ext cx="46410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x-none" b="1" dirty="0" smtClean="0">
                <a:solidFill>
                  <a:srgbClr val="CC3300"/>
                </a:solidFill>
                <a:latin typeface="Helvetica" charset="0"/>
              </a:rPr>
              <a:t>What </a:t>
            </a:r>
            <a:r>
              <a:rPr lang="en-US" altLang="x-none" b="1" dirty="0">
                <a:solidFill>
                  <a:srgbClr val="CC3300"/>
                </a:solidFill>
                <a:latin typeface="Helvetica" charset="0"/>
              </a:rPr>
              <a:t>can go wrong </a:t>
            </a:r>
            <a:r>
              <a:rPr lang="en-US" altLang="x-none" b="1">
                <a:solidFill>
                  <a:srgbClr val="CC3300"/>
                </a:solidFill>
                <a:latin typeface="Helvetica" charset="0"/>
              </a:rPr>
              <a:t>with </a:t>
            </a:r>
            <a:r>
              <a:rPr lang="en-US" altLang="x-none" b="1" smtClean="0">
                <a:solidFill>
                  <a:srgbClr val="CC3300"/>
                </a:solidFill>
                <a:latin typeface="Helvetica" charset="0"/>
              </a:rPr>
              <a:t>here?</a:t>
            </a:r>
            <a:endParaRPr lang="en-US" altLang="x-none" b="1" dirty="0">
              <a:solidFill>
                <a:srgbClr val="CC3300"/>
              </a:solidFill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0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1216286-5DBF-6541-BF64-47F23ED78CA3}" type="slidenum">
              <a:rPr lang="en-US" altLang="x-none" sz="1400"/>
              <a:pPr/>
              <a:t>11</a:t>
            </a:fld>
            <a:endParaRPr lang="en-US" altLang="x-none" sz="140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1285875"/>
            <a:ext cx="8067675" cy="5397500"/>
          </a:xfrm>
        </p:spPr>
        <p:txBody>
          <a:bodyPr/>
          <a:lstStyle/>
          <a:p>
            <a:r>
              <a:rPr lang="en-US" altLang="x-none" sz="1800" dirty="0" smtClean="0"/>
              <a:t>In Producer thread, </a:t>
            </a:r>
            <a:r>
              <a:rPr lang="en-US" altLang="x-none" sz="1800" dirty="0" smtClean="0">
                <a:solidFill>
                  <a:srgbClr val="FF0000"/>
                </a:solidFill>
              </a:rPr>
              <a:t>count</a:t>
            </a:r>
            <a:r>
              <a:rPr lang="en-US" altLang="x-none" sz="1800" dirty="0">
                <a:solidFill>
                  <a:srgbClr val="FF0000"/>
                </a:solidFill>
              </a:rPr>
              <a:t>++ </a:t>
            </a:r>
            <a:r>
              <a:rPr lang="en-US" altLang="x-none" sz="1800" dirty="0" smtClean="0"/>
              <a:t>is implemented </a:t>
            </a:r>
            <a:r>
              <a:rPr lang="en-US" altLang="x-none" sz="1800" dirty="0"/>
              <a:t>as </a:t>
            </a:r>
            <a:r>
              <a:rPr lang="en-US" altLang="x-none" sz="1800" dirty="0" smtClean="0"/>
              <a:t> </a:t>
            </a:r>
            <a:endParaRPr lang="en-US" altLang="x-none" sz="1800" dirty="0"/>
          </a:p>
          <a:p>
            <a:pPr lvl="1"/>
            <a:r>
              <a:rPr lang="en-US" altLang="x-none" sz="1800" dirty="0" smtClean="0">
                <a:solidFill>
                  <a:srgbClr val="0000FF"/>
                </a:solidFill>
              </a:rPr>
              <a:t>reg1 </a:t>
            </a:r>
            <a:r>
              <a:rPr lang="en-US" altLang="x-none" sz="1800" dirty="0">
                <a:solidFill>
                  <a:srgbClr val="0000FF"/>
                </a:solidFill>
              </a:rPr>
              <a:t>= count</a:t>
            </a:r>
          </a:p>
          <a:p>
            <a:pPr lvl="1"/>
            <a:r>
              <a:rPr lang="en-US" altLang="x-none" sz="1800" dirty="0" smtClean="0">
                <a:solidFill>
                  <a:srgbClr val="0000FF"/>
                </a:solidFill>
              </a:rPr>
              <a:t>reg1 </a:t>
            </a:r>
            <a:r>
              <a:rPr lang="en-US" altLang="x-none" sz="1800" dirty="0">
                <a:solidFill>
                  <a:srgbClr val="0000FF"/>
                </a:solidFill>
              </a:rPr>
              <a:t>= </a:t>
            </a:r>
            <a:r>
              <a:rPr lang="en-US" altLang="x-none" sz="1800" dirty="0" smtClean="0">
                <a:solidFill>
                  <a:srgbClr val="0000FF"/>
                </a:solidFill>
              </a:rPr>
              <a:t>reg1 </a:t>
            </a:r>
            <a:r>
              <a:rPr lang="en-US" altLang="x-none" sz="1800" dirty="0">
                <a:solidFill>
                  <a:srgbClr val="0000FF"/>
                </a:solidFill>
              </a:rPr>
              <a:t>+ 1</a:t>
            </a:r>
          </a:p>
          <a:p>
            <a:pPr lvl="1"/>
            <a:r>
              <a:rPr lang="en-US" altLang="x-none" sz="1800" dirty="0">
                <a:solidFill>
                  <a:srgbClr val="0000FF"/>
                </a:solidFill>
              </a:rPr>
              <a:t>count = </a:t>
            </a:r>
            <a:r>
              <a:rPr lang="en-US" altLang="x-none" sz="1800" dirty="0" smtClean="0">
                <a:solidFill>
                  <a:srgbClr val="0000FF"/>
                </a:solidFill>
              </a:rPr>
              <a:t>reg1</a:t>
            </a:r>
            <a:endParaRPr lang="en-US" altLang="x-none" sz="1800" dirty="0">
              <a:solidFill>
                <a:srgbClr val="0000FF"/>
              </a:solidFill>
            </a:endParaRPr>
          </a:p>
          <a:p>
            <a:r>
              <a:rPr lang="en-US" altLang="x-none" sz="1800" dirty="0" smtClean="0">
                <a:solidFill>
                  <a:schemeClr val="tx2"/>
                </a:solidFill>
              </a:rPr>
              <a:t>In Consumer thread, </a:t>
            </a:r>
            <a:r>
              <a:rPr lang="en-US" altLang="x-none" sz="1800" dirty="0" smtClean="0">
                <a:solidFill>
                  <a:srgbClr val="FF0000"/>
                </a:solidFill>
              </a:rPr>
              <a:t>count--</a:t>
            </a:r>
            <a:r>
              <a:rPr lang="en-US" altLang="x-none" sz="1800" dirty="0" smtClean="0"/>
              <a:t> is implemented </a:t>
            </a:r>
            <a:r>
              <a:rPr lang="en-US" altLang="x-none" sz="1800" dirty="0"/>
              <a:t>as</a:t>
            </a:r>
          </a:p>
          <a:p>
            <a:pPr lvl="1"/>
            <a:r>
              <a:rPr lang="en-US" altLang="x-none" sz="1800" dirty="0" smtClean="0">
                <a:solidFill>
                  <a:schemeClr val="tx2"/>
                </a:solidFill>
              </a:rPr>
              <a:t>reg2 </a:t>
            </a:r>
            <a:r>
              <a:rPr lang="en-US" altLang="x-none" sz="1800" dirty="0">
                <a:solidFill>
                  <a:schemeClr val="tx2"/>
                </a:solidFill>
              </a:rPr>
              <a:t>= count</a:t>
            </a:r>
          </a:p>
          <a:p>
            <a:pPr lvl="1"/>
            <a:r>
              <a:rPr lang="en-US" altLang="x-none" sz="1800" dirty="0" smtClean="0">
                <a:solidFill>
                  <a:schemeClr val="tx2"/>
                </a:solidFill>
              </a:rPr>
              <a:t>reg2 </a:t>
            </a:r>
            <a:r>
              <a:rPr lang="en-US" altLang="x-none" sz="1800" dirty="0">
                <a:solidFill>
                  <a:schemeClr val="tx2"/>
                </a:solidFill>
              </a:rPr>
              <a:t>= </a:t>
            </a:r>
            <a:r>
              <a:rPr lang="en-US" altLang="x-none" sz="1800" dirty="0" smtClean="0">
                <a:solidFill>
                  <a:schemeClr val="tx2"/>
                </a:solidFill>
              </a:rPr>
              <a:t>reg2 </a:t>
            </a:r>
            <a:r>
              <a:rPr lang="en-US" altLang="x-none" sz="1800" dirty="0">
                <a:solidFill>
                  <a:schemeClr val="tx2"/>
                </a:solidFill>
              </a:rPr>
              <a:t>- 1    </a:t>
            </a:r>
          </a:p>
          <a:p>
            <a:pPr lvl="1"/>
            <a:r>
              <a:rPr lang="en-US" altLang="x-none" sz="1800" dirty="0">
                <a:solidFill>
                  <a:schemeClr val="tx2"/>
                </a:solidFill>
              </a:rPr>
              <a:t>count = </a:t>
            </a:r>
            <a:r>
              <a:rPr lang="en-US" altLang="x-none" sz="1800" dirty="0" smtClean="0">
                <a:solidFill>
                  <a:schemeClr val="tx2"/>
                </a:solidFill>
              </a:rPr>
              <a:t>reg2</a:t>
            </a:r>
            <a:endParaRPr lang="en-US" altLang="x-none" sz="1800" dirty="0">
              <a:solidFill>
                <a:schemeClr val="tx2"/>
              </a:solidFill>
            </a:endParaRPr>
          </a:p>
          <a:p>
            <a:endParaRPr lang="en-US" altLang="x-none" sz="1800" dirty="0" smtClean="0"/>
          </a:p>
          <a:p>
            <a:r>
              <a:rPr lang="en-US" altLang="x-none" sz="1800" dirty="0" smtClean="0"/>
              <a:t>Consumer and Producer threads run independently </a:t>
            </a:r>
          </a:p>
          <a:p>
            <a:r>
              <a:rPr lang="en-US" altLang="x-none" sz="1800" dirty="0" smtClean="0">
                <a:solidFill>
                  <a:srgbClr val="FF0000"/>
                </a:solidFill>
              </a:rPr>
              <a:t>CPU Scheduler </a:t>
            </a:r>
            <a:r>
              <a:rPr lang="en-US" altLang="x-none" sz="1800" dirty="0" smtClean="0"/>
              <a:t>decides when to switch among them </a:t>
            </a:r>
          </a:p>
          <a:p>
            <a:pPr lvl="1"/>
            <a:r>
              <a:rPr lang="en-US" altLang="x-none" sz="1800" dirty="0">
                <a:solidFill>
                  <a:srgbClr val="0000FF"/>
                </a:solidFill>
              </a:rPr>
              <a:t>The switch can happen at </a:t>
            </a:r>
            <a:r>
              <a:rPr lang="en-US" altLang="x-none" sz="1800" dirty="0">
                <a:solidFill>
                  <a:srgbClr val="FF0000"/>
                </a:solidFill>
              </a:rPr>
              <a:t>ANY</a:t>
            </a:r>
            <a:r>
              <a:rPr lang="en-US" altLang="x-none" sz="1800" dirty="0">
                <a:solidFill>
                  <a:srgbClr val="0000FF"/>
                </a:solidFill>
              </a:rPr>
              <a:t> </a:t>
            </a:r>
            <a:r>
              <a:rPr lang="en-US" altLang="x-none" sz="1800" dirty="0" smtClean="0">
                <a:solidFill>
                  <a:srgbClr val="0000FF"/>
                </a:solidFill>
              </a:rPr>
              <a:t>moment (at any instruction)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Race Condition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847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1216286-5DBF-6541-BF64-47F23ED78CA3}" type="slidenum">
              <a:rPr lang="en-US" altLang="x-none" sz="1400"/>
              <a:pPr/>
              <a:t>12</a:t>
            </a:fld>
            <a:endParaRPr lang="en-US" altLang="x-none" sz="140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1285875"/>
            <a:ext cx="8067675" cy="5397500"/>
          </a:xfrm>
        </p:spPr>
        <p:txBody>
          <a:bodyPr/>
          <a:lstStyle/>
          <a:p>
            <a:r>
              <a:rPr lang="en-US" altLang="x-none" sz="2000" dirty="0" smtClean="0"/>
              <a:t>Example: </a:t>
            </a:r>
          </a:p>
          <a:p>
            <a:pPr lvl="1"/>
            <a:r>
              <a:rPr lang="en-US" altLang="x-none" sz="1800" dirty="0" smtClean="0"/>
              <a:t>Initially, </a:t>
            </a:r>
            <a:r>
              <a:rPr lang="en-US" altLang="x-none" sz="1800" dirty="0" smtClean="0">
                <a:solidFill>
                  <a:srgbClr val="FF0000"/>
                </a:solidFill>
              </a:rPr>
              <a:t>count</a:t>
            </a:r>
            <a:r>
              <a:rPr lang="en-US" altLang="x-none" sz="1800" dirty="0" smtClean="0"/>
              <a:t> is 5 </a:t>
            </a:r>
          </a:p>
          <a:p>
            <a:pPr lvl="1"/>
            <a:r>
              <a:rPr lang="en-US" altLang="x-none" sz="1800" dirty="0" smtClean="0"/>
              <a:t>Producer creates an item (</a:t>
            </a:r>
            <a:r>
              <a:rPr lang="en-US" altLang="x-none" sz="1800" dirty="0" smtClean="0">
                <a:solidFill>
                  <a:srgbClr val="FF0000"/>
                </a:solidFill>
              </a:rPr>
              <a:t>count</a:t>
            </a:r>
            <a:r>
              <a:rPr lang="en-US" altLang="x-none" sz="1800" dirty="0" smtClean="0"/>
              <a:t> becomes 6)</a:t>
            </a:r>
          </a:p>
          <a:p>
            <a:pPr lvl="1"/>
            <a:r>
              <a:rPr lang="en-US" altLang="x-none" sz="1800" dirty="0" smtClean="0"/>
              <a:t>Consumer consumes an item (</a:t>
            </a:r>
            <a:r>
              <a:rPr lang="en-US" altLang="x-none" sz="1800" dirty="0" smtClean="0">
                <a:solidFill>
                  <a:srgbClr val="FF0000"/>
                </a:solidFill>
              </a:rPr>
              <a:t>count</a:t>
            </a:r>
            <a:r>
              <a:rPr lang="en-US" altLang="x-none" sz="1800" dirty="0" smtClean="0"/>
              <a:t> goes back to 5)</a:t>
            </a:r>
          </a:p>
          <a:p>
            <a:pPr lvl="1"/>
            <a:r>
              <a:rPr lang="en-US" altLang="x-none" sz="1800" dirty="0" smtClean="0"/>
              <a:t>In the end, </a:t>
            </a:r>
            <a:r>
              <a:rPr lang="en-US" altLang="x-none" sz="1800" dirty="0" smtClean="0">
                <a:solidFill>
                  <a:srgbClr val="FF0000"/>
                </a:solidFill>
              </a:rPr>
              <a:t>count</a:t>
            </a:r>
            <a:r>
              <a:rPr lang="en-US" altLang="x-none" sz="1800" dirty="0" smtClean="0"/>
              <a:t> should be 5</a:t>
            </a:r>
          </a:p>
          <a:p>
            <a:pPr lvl="1"/>
            <a:endParaRPr lang="en-US" altLang="x-none" sz="1800" dirty="0" smtClean="0"/>
          </a:p>
          <a:p>
            <a:r>
              <a:rPr lang="en-US" altLang="x-none" sz="2000" dirty="0" smtClean="0"/>
              <a:t>A possible execution</a:t>
            </a:r>
            <a:endParaRPr lang="en-US" altLang="x-none" sz="1600" dirty="0" smtClean="0"/>
          </a:p>
          <a:p>
            <a:pPr lvl="1"/>
            <a:r>
              <a:rPr lang="en-US" altLang="x-none" sz="1800" dirty="0" smtClean="0">
                <a:solidFill>
                  <a:srgbClr val="0000FF"/>
                </a:solidFill>
              </a:rPr>
              <a:t>t0: Producer executes reg1 = count   {reg1 = 5}</a:t>
            </a:r>
          </a:p>
          <a:p>
            <a:pPr lvl="1"/>
            <a:r>
              <a:rPr lang="en-US" altLang="x-none" sz="1800" dirty="0" smtClean="0">
                <a:solidFill>
                  <a:srgbClr val="0000FF"/>
                </a:solidFill>
              </a:rPr>
              <a:t>t1</a:t>
            </a:r>
            <a:r>
              <a:rPr lang="en-US" altLang="x-none" sz="1800" dirty="0">
                <a:solidFill>
                  <a:srgbClr val="0000FF"/>
                </a:solidFill>
              </a:rPr>
              <a:t>: </a:t>
            </a:r>
            <a:r>
              <a:rPr lang="en-US" altLang="x-none" sz="1800" dirty="0" smtClean="0">
                <a:solidFill>
                  <a:srgbClr val="0000FF"/>
                </a:solidFill>
              </a:rPr>
              <a:t>Producer </a:t>
            </a:r>
            <a:r>
              <a:rPr lang="en-US" altLang="x-none" sz="1800" dirty="0">
                <a:solidFill>
                  <a:srgbClr val="0000FF"/>
                </a:solidFill>
              </a:rPr>
              <a:t>executes </a:t>
            </a:r>
            <a:r>
              <a:rPr lang="en-US" altLang="x-none" sz="1800" dirty="0" smtClean="0">
                <a:solidFill>
                  <a:srgbClr val="0000FF"/>
                </a:solidFill>
              </a:rPr>
              <a:t>reg1 </a:t>
            </a:r>
            <a:r>
              <a:rPr lang="en-US" altLang="x-none" sz="1800" dirty="0">
                <a:solidFill>
                  <a:srgbClr val="0000FF"/>
                </a:solidFill>
              </a:rPr>
              <a:t>= </a:t>
            </a:r>
            <a:r>
              <a:rPr lang="en-US" altLang="x-none" sz="1800" dirty="0" smtClean="0">
                <a:solidFill>
                  <a:srgbClr val="0000FF"/>
                </a:solidFill>
              </a:rPr>
              <a:t>reg1 </a:t>
            </a:r>
            <a:r>
              <a:rPr lang="en-US" altLang="x-none" sz="1800" dirty="0">
                <a:solidFill>
                  <a:srgbClr val="0000FF"/>
                </a:solidFill>
              </a:rPr>
              <a:t>+ 1   {</a:t>
            </a:r>
            <a:r>
              <a:rPr lang="en-US" altLang="x-none" sz="1800" dirty="0" smtClean="0">
                <a:solidFill>
                  <a:srgbClr val="0000FF"/>
                </a:solidFill>
              </a:rPr>
              <a:t>reg1 </a:t>
            </a:r>
            <a:r>
              <a:rPr lang="en-US" altLang="x-none" sz="1800" dirty="0">
                <a:solidFill>
                  <a:srgbClr val="0000FF"/>
                </a:solidFill>
              </a:rPr>
              <a:t>= 6}</a:t>
            </a:r>
            <a:r>
              <a:rPr lang="en-US" altLang="x-none" sz="1800" dirty="0"/>
              <a:t> </a:t>
            </a:r>
            <a:endParaRPr lang="en-US" altLang="x-none" sz="1800" dirty="0" smtClean="0"/>
          </a:p>
          <a:p>
            <a:pPr lvl="1"/>
            <a:r>
              <a:rPr lang="en-US" altLang="x-none" sz="1800" dirty="0" smtClean="0">
                <a:solidFill>
                  <a:schemeClr val="tx2"/>
                </a:solidFill>
              </a:rPr>
              <a:t>t2</a:t>
            </a:r>
            <a:r>
              <a:rPr lang="en-US" altLang="x-none" sz="1800" dirty="0">
                <a:solidFill>
                  <a:schemeClr val="tx2"/>
                </a:solidFill>
              </a:rPr>
              <a:t>:</a:t>
            </a:r>
            <a:r>
              <a:rPr lang="en-US" altLang="x-none" sz="1800" dirty="0"/>
              <a:t> </a:t>
            </a:r>
            <a:r>
              <a:rPr lang="en-US" altLang="x-none" sz="1800" dirty="0" smtClean="0">
                <a:solidFill>
                  <a:schemeClr val="tx2"/>
                </a:solidFill>
              </a:rPr>
              <a:t>Consumer </a:t>
            </a:r>
            <a:r>
              <a:rPr lang="en-US" altLang="x-none" sz="1800" dirty="0">
                <a:solidFill>
                  <a:schemeClr val="tx2"/>
                </a:solidFill>
              </a:rPr>
              <a:t>executes </a:t>
            </a:r>
            <a:r>
              <a:rPr lang="en-US" altLang="x-none" sz="1800" dirty="0" smtClean="0">
                <a:solidFill>
                  <a:schemeClr val="tx2"/>
                </a:solidFill>
              </a:rPr>
              <a:t>reg2 </a:t>
            </a:r>
            <a:r>
              <a:rPr lang="en-US" altLang="x-none" sz="1800" dirty="0">
                <a:solidFill>
                  <a:schemeClr val="tx2"/>
                </a:solidFill>
              </a:rPr>
              <a:t>= count   {</a:t>
            </a:r>
            <a:r>
              <a:rPr lang="en-US" altLang="x-none" sz="1800" dirty="0" smtClean="0">
                <a:solidFill>
                  <a:schemeClr val="tx2"/>
                </a:solidFill>
              </a:rPr>
              <a:t>reg2 </a:t>
            </a:r>
            <a:r>
              <a:rPr lang="en-US" altLang="x-none" sz="1800" dirty="0">
                <a:solidFill>
                  <a:schemeClr val="tx2"/>
                </a:solidFill>
              </a:rPr>
              <a:t>= 5}</a:t>
            </a:r>
            <a:r>
              <a:rPr lang="en-US" altLang="x-none" sz="1800" dirty="0"/>
              <a:t> </a:t>
            </a:r>
            <a:endParaRPr lang="en-US" altLang="x-none" sz="1800" dirty="0" smtClean="0"/>
          </a:p>
          <a:p>
            <a:pPr lvl="1"/>
            <a:r>
              <a:rPr lang="en-US" altLang="x-none" sz="1800" dirty="0" smtClean="0">
                <a:solidFill>
                  <a:schemeClr val="tx2"/>
                </a:solidFill>
              </a:rPr>
              <a:t>t3</a:t>
            </a:r>
            <a:r>
              <a:rPr lang="en-US" altLang="x-none" sz="1800" dirty="0">
                <a:solidFill>
                  <a:schemeClr val="tx2"/>
                </a:solidFill>
              </a:rPr>
              <a:t>:</a:t>
            </a:r>
            <a:r>
              <a:rPr lang="en-US" altLang="x-none" sz="1800" dirty="0"/>
              <a:t> </a:t>
            </a:r>
            <a:r>
              <a:rPr lang="en-US" altLang="x-none" sz="1800" dirty="0" smtClean="0">
                <a:solidFill>
                  <a:schemeClr val="tx2"/>
                </a:solidFill>
              </a:rPr>
              <a:t>Consumer </a:t>
            </a:r>
            <a:r>
              <a:rPr lang="en-US" altLang="x-none" sz="1800" dirty="0">
                <a:solidFill>
                  <a:schemeClr val="tx2"/>
                </a:solidFill>
              </a:rPr>
              <a:t>executes </a:t>
            </a:r>
            <a:r>
              <a:rPr lang="en-US" altLang="x-none" sz="1800" dirty="0" smtClean="0">
                <a:solidFill>
                  <a:schemeClr val="tx2"/>
                </a:solidFill>
              </a:rPr>
              <a:t>reg2 </a:t>
            </a:r>
            <a:r>
              <a:rPr lang="en-US" altLang="x-none" sz="1800" dirty="0">
                <a:solidFill>
                  <a:schemeClr val="tx2"/>
                </a:solidFill>
              </a:rPr>
              <a:t>= </a:t>
            </a:r>
            <a:r>
              <a:rPr lang="en-US" altLang="x-none" sz="1800" dirty="0" smtClean="0">
                <a:solidFill>
                  <a:schemeClr val="tx2"/>
                </a:solidFill>
              </a:rPr>
              <a:t>reg2 </a:t>
            </a:r>
            <a:r>
              <a:rPr lang="en-US" altLang="x-none" sz="1800" dirty="0">
                <a:solidFill>
                  <a:schemeClr val="tx2"/>
                </a:solidFill>
              </a:rPr>
              <a:t>- 1   {</a:t>
            </a:r>
            <a:r>
              <a:rPr lang="en-US" altLang="x-none" sz="1800" dirty="0" smtClean="0">
                <a:solidFill>
                  <a:schemeClr val="tx2"/>
                </a:solidFill>
              </a:rPr>
              <a:t>reg2 </a:t>
            </a:r>
            <a:r>
              <a:rPr lang="en-US" altLang="x-none" sz="1800" dirty="0">
                <a:solidFill>
                  <a:schemeClr val="tx2"/>
                </a:solidFill>
              </a:rPr>
              <a:t>= 4}</a:t>
            </a:r>
            <a:r>
              <a:rPr lang="en-US" altLang="x-none" sz="1800" dirty="0"/>
              <a:t> </a:t>
            </a:r>
            <a:endParaRPr lang="en-US" altLang="x-none" sz="1800" dirty="0" smtClean="0"/>
          </a:p>
          <a:p>
            <a:pPr lvl="1"/>
            <a:r>
              <a:rPr lang="en-US" altLang="x-none" sz="1800" dirty="0" smtClean="0">
                <a:solidFill>
                  <a:schemeClr val="tx2"/>
                </a:solidFill>
              </a:rPr>
              <a:t>t4: Consumer </a:t>
            </a:r>
            <a:r>
              <a:rPr lang="en-US" altLang="x-none" sz="1800" dirty="0">
                <a:solidFill>
                  <a:schemeClr val="tx2"/>
                </a:solidFill>
              </a:rPr>
              <a:t>executes count = </a:t>
            </a:r>
            <a:r>
              <a:rPr lang="en-US" altLang="x-none" sz="1800" dirty="0" smtClean="0">
                <a:solidFill>
                  <a:schemeClr val="tx2"/>
                </a:solidFill>
              </a:rPr>
              <a:t>reg2   </a:t>
            </a:r>
            <a:r>
              <a:rPr lang="en-US" altLang="x-none" sz="1800" dirty="0">
                <a:solidFill>
                  <a:schemeClr val="tx2"/>
                </a:solidFill>
              </a:rPr>
              <a:t>{count = 4</a:t>
            </a:r>
            <a:r>
              <a:rPr lang="en-US" altLang="x-none" sz="1800" dirty="0" smtClean="0">
                <a:solidFill>
                  <a:schemeClr val="tx2"/>
                </a:solidFill>
              </a:rPr>
              <a:t>}</a:t>
            </a:r>
          </a:p>
          <a:p>
            <a:pPr lvl="1"/>
            <a:r>
              <a:rPr lang="en-US" altLang="x-none" sz="1800" dirty="0" smtClean="0">
                <a:solidFill>
                  <a:srgbClr val="0000FF"/>
                </a:solidFill>
              </a:rPr>
              <a:t>t5: </a:t>
            </a:r>
            <a:r>
              <a:rPr lang="en-US" altLang="x-none" sz="1800" dirty="0">
                <a:solidFill>
                  <a:srgbClr val="0000FF"/>
                </a:solidFill>
              </a:rPr>
              <a:t>Producer executes count = reg1   {count = 6 } </a:t>
            </a:r>
            <a:endParaRPr lang="en-US" altLang="x-none" sz="1800" dirty="0" smtClean="0">
              <a:solidFill>
                <a:srgbClr val="0000FF"/>
              </a:solidFill>
            </a:endParaRPr>
          </a:p>
          <a:p>
            <a:r>
              <a:rPr lang="en-US" altLang="x-none" sz="2200" dirty="0" smtClean="0">
                <a:solidFill>
                  <a:srgbClr val="FF0000"/>
                </a:solidFill>
              </a:rPr>
              <a:t>This is Race Condition!</a:t>
            </a:r>
            <a:endParaRPr lang="en-US" altLang="x-none" sz="2200" dirty="0">
              <a:solidFill>
                <a:srgbClr val="FF0000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 flipV="1">
            <a:off x="1053057" y="4386913"/>
            <a:ext cx="926798" cy="7495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41961" y="4011859"/>
            <a:ext cx="1279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smtClean="0">
                <a:solidFill>
                  <a:srgbClr val="FF0000"/>
                </a:solidFill>
              </a:rPr>
              <a:t>Context switch </a:t>
            </a:r>
            <a:endParaRPr lang="en-US" sz="1800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1070547" y="5363769"/>
            <a:ext cx="926798" cy="7495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59451" y="4988715"/>
            <a:ext cx="1279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smtClean="0">
                <a:solidFill>
                  <a:srgbClr val="FF0000"/>
                </a:solidFill>
              </a:rPr>
              <a:t>Context switch 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7396163" y="4899815"/>
            <a:ext cx="1371600" cy="646331"/>
          </a:xfrm>
          <a:prstGeom prst="wedgeRoundRectCallout">
            <a:avLst>
              <a:gd name="adj1" fmla="val -87256"/>
              <a:gd name="adj2" fmla="val 44092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" charset="0"/>
              </a:rPr>
              <a:t>Wrong final value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Race Condition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474121"/>
            <a:ext cx="3875087" cy="2402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BC3C5431-003F-614D-B14A-BABDCF00698D}" type="slidenum">
              <a:rPr lang="en-US" altLang="x-none" sz="1400"/>
              <a:pPr/>
              <a:t>13</a:t>
            </a:fld>
            <a:endParaRPr lang="en-US" altLang="x-none" sz="140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4" y="1295400"/>
            <a:ext cx="7904969" cy="4953000"/>
          </a:xfrm>
        </p:spPr>
        <p:txBody>
          <a:bodyPr/>
          <a:lstStyle/>
          <a:p>
            <a:r>
              <a:rPr lang="en-US" altLang="x-none" sz="2000" dirty="0" smtClean="0"/>
              <a:t>Occurs when multiple processes manipulate </a:t>
            </a:r>
            <a:r>
              <a:rPr lang="en-US" altLang="x-none" sz="2000" dirty="0"/>
              <a:t>shared data </a:t>
            </a:r>
            <a:r>
              <a:rPr lang="en-US" altLang="x-none" sz="2000" dirty="0">
                <a:solidFill>
                  <a:srgbClr val="FF0000"/>
                </a:solidFill>
              </a:rPr>
              <a:t>concurrently</a:t>
            </a:r>
            <a:r>
              <a:rPr lang="en-US" altLang="x-none" sz="2000" dirty="0"/>
              <a:t> </a:t>
            </a:r>
            <a:r>
              <a:rPr lang="en-US" altLang="x-none" sz="2000" dirty="0" smtClean="0"/>
              <a:t>&amp; result </a:t>
            </a:r>
            <a:r>
              <a:rPr lang="en-US" altLang="x-none" sz="2000" dirty="0"/>
              <a:t>depends on </a:t>
            </a:r>
            <a:r>
              <a:rPr lang="en-US" altLang="x-none" sz="2000" dirty="0" smtClean="0"/>
              <a:t>the order </a:t>
            </a:r>
            <a:r>
              <a:rPr lang="en-US" altLang="x-none" sz="2000" dirty="0"/>
              <a:t>of manipulation </a:t>
            </a:r>
          </a:p>
          <a:p>
            <a:pPr lvl="1"/>
            <a:r>
              <a:rPr lang="en-US" altLang="x-none" sz="1800" dirty="0"/>
              <a:t>Data inconsistency may </a:t>
            </a:r>
            <a:r>
              <a:rPr lang="en-US" altLang="x-none" sz="1800" dirty="0" smtClean="0"/>
              <a:t>arise</a:t>
            </a:r>
          </a:p>
          <a:p>
            <a:pPr lvl="1"/>
            <a:endParaRPr lang="en-US" altLang="x-none" sz="1800" dirty="0"/>
          </a:p>
          <a:p>
            <a:r>
              <a:rPr lang="en-US" altLang="x-none" sz="2000" dirty="0" smtClean="0"/>
              <a:t>How to handle race condition?</a:t>
            </a:r>
            <a:endParaRPr lang="en-US" altLang="x-none" sz="2000" dirty="0"/>
          </a:p>
          <a:p>
            <a:pPr lvl="1"/>
            <a:r>
              <a:rPr lang="en-US" altLang="x-none" sz="1800" dirty="0"/>
              <a:t>Mark code segment that manipulates </a:t>
            </a:r>
            <a:r>
              <a:rPr lang="en-US" altLang="x-none" sz="1800" dirty="0" smtClean="0"/>
              <a:t/>
            </a:r>
            <a:br>
              <a:rPr lang="en-US" altLang="x-none" sz="1800" dirty="0" smtClean="0"/>
            </a:br>
            <a:r>
              <a:rPr lang="en-US" altLang="x-none" sz="1800" dirty="0" smtClean="0"/>
              <a:t>shared </a:t>
            </a:r>
            <a:r>
              <a:rPr lang="en-US" altLang="x-none" sz="1800" dirty="0"/>
              <a:t>data as </a:t>
            </a:r>
            <a:r>
              <a:rPr lang="en-US" altLang="x-none" sz="1800" b="1" dirty="0" smtClean="0">
                <a:solidFill>
                  <a:srgbClr val="FF0000"/>
                </a:solidFill>
              </a:rPr>
              <a:t>critical section (CS)</a:t>
            </a:r>
            <a:endParaRPr lang="en-US" altLang="x-none" sz="1800" b="1" dirty="0">
              <a:solidFill>
                <a:srgbClr val="FF0000"/>
              </a:solidFill>
            </a:endParaRPr>
          </a:p>
          <a:p>
            <a:pPr lvl="1"/>
            <a:r>
              <a:rPr lang="en-US" altLang="x-none" sz="1800" dirty="0"/>
              <a:t>If a process is executing </a:t>
            </a:r>
            <a:r>
              <a:rPr lang="en-US" altLang="x-none" sz="1800" dirty="0" smtClean="0"/>
              <a:t>its CS, </a:t>
            </a:r>
            <a:br>
              <a:rPr lang="en-US" altLang="x-none" sz="1800" dirty="0" smtClean="0"/>
            </a:br>
            <a:r>
              <a:rPr lang="en-US" altLang="x-none" sz="1800" dirty="0" smtClean="0"/>
              <a:t>no </a:t>
            </a:r>
            <a:r>
              <a:rPr lang="en-US" altLang="x-none" sz="1800" dirty="0"/>
              <a:t>other processes can execute their </a:t>
            </a:r>
            <a:r>
              <a:rPr lang="en-US" altLang="x-none" sz="1800" dirty="0" smtClean="0"/>
              <a:t>CS</a:t>
            </a:r>
            <a:endParaRPr lang="en-US" altLang="x-none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Race Condition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2803641-6E42-A44E-9B20-3C8EF794E9DD}" type="slidenum">
              <a:rPr lang="en-US" altLang="x-none" sz="1400"/>
              <a:pPr/>
              <a:t>14</a:t>
            </a:fld>
            <a:endParaRPr lang="en-US" altLang="x-none" sz="140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Critical-Section (CS) Problem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6275" y="1304144"/>
            <a:ext cx="7780338" cy="4991881"/>
          </a:xfrm>
        </p:spPr>
        <p:txBody>
          <a:bodyPr/>
          <a:lstStyle/>
          <a:p>
            <a:pPr marL="0" indent="0">
              <a:buNone/>
            </a:pPr>
            <a:r>
              <a:rPr lang="en-US" altLang="x-none" sz="2000" dirty="0"/>
              <a:t>Solution for CS Problem must satisfy three </a:t>
            </a:r>
            <a:r>
              <a:rPr lang="en-US" altLang="x-none" sz="2000" dirty="0" smtClean="0"/>
              <a:t>requirements: </a:t>
            </a:r>
            <a:endParaRPr lang="en-US" altLang="x-none" sz="2000" dirty="0"/>
          </a:p>
          <a:p>
            <a:pPr marL="342900" indent="-342900">
              <a:buFont typeface="Arial" charset="0"/>
              <a:buAutoNum type="arabicPeriod"/>
            </a:pPr>
            <a:endParaRPr lang="en-US" altLang="x-none" sz="2000" b="1" dirty="0" smtClean="0">
              <a:solidFill>
                <a:srgbClr val="FF0000"/>
              </a:solidFill>
            </a:endParaRPr>
          </a:p>
          <a:p>
            <a:pPr marL="342900" indent="-342900">
              <a:buFont typeface="Arial" charset="0"/>
              <a:buAutoNum type="arabicPeriod"/>
            </a:pPr>
            <a:r>
              <a:rPr lang="en-US" altLang="x-none" sz="2000" b="1" dirty="0" smtClean="0">
                <a:solidFill>
                  <a:srgbClr val="FF0000"/>
                </a:solidFill>
              </a:rPr>
              <a:t>Mutual Exclusion: </a:t>
            </a:r>
            <a:r>
              <a:rPr lang="en-US" altLang="x-none" sz="2000" dirty="0" smtClean="0"/>
              <a:t>If a process is </a:t>
            </a:r>
            <a:r>
              <a:rPr lang="en-US" altLang="x-none" sz="2000" dirty="0"/>
              <a:t>executing in its </a:t>
            </a:r>
            <a:r>
              <a:rPr lang="en-US" altLang="x-none" sz="2000" dirty="0" smtClean="0"/>
              <a:t>CS, </a:t>
            </a:r>
            <a:r>
              <a:rPr lang="en-US" altLang="x-none" sz="2000" dirty="0"/>
              <a:t>then no other processes can </a:t>
            </a:r>
            <a:r>
              <a:rPr lang="en-US" altLang="x-none" sz="2000" dirty="0" smtClean="0"/>
              <a:t>execute their CS</a:t>
            </a:r>
          </a:p>
          <a:p>
            <a:pPr marL="342900" indent="-342900">
              <a:buFont typeface="Arial" charset="0"/>
              <a:buAutoNum type="arabicPeriod"/>
            </a:pPr>
            <a:endParaRPr lang="en-US" altLang="x-none" sz="2000" dirty="0"/>
          </a:p>
          <a:p>
            <a:pPr marL="342900" indent="-342900">
              <a:buFont typeface="Arial" charset="0"/>
              <a:buAutoNum type="arabicPeriod" startAt="2"/>
            </a:pPr>
            <a:r>
              <a:rPr lang="en-US" altLang="x-none" sz="2000" b="1" dirty="0" smtClean="0">
                <a:solidFill>
                  <a:srgbClr val="FF0000"/>
                </a:solidFill>
              </a:rPr>
              <a:t>Progress:</a:t>
            </a:r>
            <a:r>
              <a:rPr lang="en-US" altLang="x-none" sz="2000" dirty="0" smtClean="0"/>
              <a:t> If </a:t>
            </a:r>
            <a:r>
              <a:rPr lang="en-US" altLang="x-none" sz="2000" dirty="0"/>
              <a:t>no process is executing in its </a:t>
            </a:r>
            <a:r>
              <a:rPr lang="en-US" altLang="x-none" sz="2000" dirty="0" smtClean="0"/>
              <a:t>CS and </a:t>
            </a:r>
            <a:r>
              <a:rPr lang="en-US" altLang="x-none" sz="2000" dirty="0"/>
              <a:t>there exist </a:t>
            </a:r>
            <a:r>
              <a:rPr lang="en-US" altLang="x-none" sz="2000" dirty="0" smtClean="0"/>
              <a:t>processes wanting </a:t>
            </a:r>
            <a:r>
              <a:rPr lang="en-US" altLang="x-none" sz="2000" dirty="0"/>
              <a:t>to enter their </a:t>
            </a:r>
            <a:r>
              <a:rPr lang="en-US" altLang="x-none" sz="2000" dirty="0" smtClean="0"/>
              <a:t>CS, </a:t>
            </a:r>
            <a:r>
              <a:rPr lang="en-US" altLang="x-none" sz="2000" dirty="0"/>
              <a:t>then </a:t>
            </a:r>
            <a:r>
              <a:rPr lang="en-US" altLang="x-none" sz="2000" dirty="0" smtClean="0"/>
              <a:t>selecting a process to </a:t>
            </a:r>
            <a:r>
              <a:rPr lang="en-US" altLang="x-none" sz="2000" dirty="0"/>
              <a:t>enter </a:t>
            </a:r>
            <a:r>
              <a:rPr lang="en-US" altLang="x-none" sz="2000" dirty="0" smtClean="0"/>
              <a:t>its CS cannot </a:t>
            </a:r>
            <a:r>
              <a:rPr lang="en-US" altLang="x-none" sz="2000" dirty="0"/>
              <a:t>be postponed </a:t>
            </a:r>
            <a:r>
              <a:rPr lang="en-US" altLang="x-none" sz="2000" dirty="0" smtClean="0"/>
              <a:t>indefinitely</a:t>
            </a:r>
          </a:p>
          <a:p>
            <a:pPr marL="342900" indent="-342900">
              <a:buFont typeface="Arial" charset="0"/>
              <a:buAutoNum type="arabicPeriod" startAt="2"/>
            </a:pPr>
            <a:endParaRPr lang="en-US" altLang="x-none" sz="2000" dirty="0"/>
          </a:p>
          <a:p>
            <a:pPr marL="342900" indent="-342900">
              <a:buFont typeface="Arial" charset="0"/>
              <a:buAutoNum type="arabicPeriod" startAt="3"/>
            </a:pPr>
            <a:r>
              <a:rPr lang="en-US" altLang="x-none" sz="2000" b="1" dirty="0">
                <a:solidFill>
                  <a:srgbClr val="FF0000"/>
                </a:solidFill>
              </a:rPr>
              <a:t>Bounded </a:t>
            </a:r>
            <a:r>
              <a:rPr lang="en-US" altLang="x-none" sz="2000" b="1" dirty="0" smtClean="0">
                <a:solidFill>
                  <a:srgbClr val="FF0000"/>
                </a:solidFill>
              </a:rPr>
              <a:t>Waiting:</a:t>
            </a:r>
            <a:r>
              <a:rPr lang="en-US" altLang="x-none" sz="2000" dirty="0" smtClean="0">
                <a:solidFill>
                  <a:srgbClr val="FF0000"/>
                </a:solidFill>
              </a:rPr>
              <a:t> </a:t>
            </a:r>
            <a:r>
              <a:rPr lang="en-US" altLang="x-none" sz="2000" dirty="0" smtClean="0"/>
              <a:t>A </a:t>
            </a:r>
            <a:r>
              <a:rPr lang="en-US" altLang="x-none" sz="2000" dirty="0"/>
              <a:t>bound must exist on </a:t>
            </a:r>
            <a:r>
              <a:rPr lang="en-US" altLang="x-none" sz="2000" dirty="0" smtClean="0"/>
              <a:t>number of </a:t>
            </a:r>
            <a:r>
              <a:rPr lang="en-US" altLang="x-none" sz="2000" dirty="0"/>
              <a:t>times </a:t>
            </a:r>
            <a:r>
              <a:rPr lang="en-US" altLang="x-none" sz="2000"/>
              <a:t>that </a:t>
            </a:r>
            <a:r>
              <a:rPr lang="en-US" altLang="x-none" sz="2000" smtClean="0"/>
              <a:t>other processes </a:t>
            </a:r>
            <a:r>
              <a:rPr lang="en-US" altLang="x-none" sz="2000" dirty="0"/>
              <a:t>are allowed to enter their </a:t>
            </a:r>
            <a:r>
              <a:rPr lang="en-US" altLang="x-none" sz="2000" dirty="0" smtClean="0"/>
              <a:t>CS after </a:t>
            </a:r>
            <a:r>
              <a:rPr lang="en-US" altLang="x-none" sz="2000" dirty="0"/>
              <a:t>a process </a:t>
            </a:r>
            <a:r>
              <a:rPr lang="en-US" altLang="x-none" sz="2000" dirty="0" smtClean="0"/>
              <a:t>requests </a:t>
            </a:r>
            <a:r>
              <a:rPr lang="en-US" altLang="x-none" sz="2000" dirty="0"/>
              <a:t>to enter its </a:t>
            </a:r>
            <a:r>
              <a:rPr lang="en-US" altLang="x-none" sz="2000" dirty="0" smtClean="0"/>
              <a:t>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79D6B87E-A06D-5945-9126-7448D209C00B}" type="slidenum">
              <a:rPr lang="en-US" altLang="x-none" sz="1400"/>
              <a:pPr/>
              <a:t>15</a:t>
            </a:fld>
            <a:endParaRPr lang="en-US" altLang="x-none" sz="140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Solutions for CS Problem</a:t>
            </a:r>
          </a:p>
        </p:txBody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4" y="1295400"/>
            <a:ext cx="7904969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 smtClean="0"/>
              <a:t>On uniprocessor systems</a:t>
            </a:r>
          </a:p>
          <a:p>
            <a:pPr lvl="1">
              <a:lnSpc>
                <a:spcPct val="90000"/>
              </a:lnSpc>
            </a:pPr>
            <a:r>
              <a:rPr lang="en-US" altLang="x-none" dirty="0" smtClean="0"/>
              <a:t>Disable </a:t>
            </a:r>
            <a:r>
              <a:rPr lang="en-US" altLang="x-none" dirty="0"/>
              <a:t>interrupts during running CS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Currently running code </a:t>
            </a:r>
            <a:r>
              <a:rPr lang="en-US" altLang="x-none" dirty="0" smtClean="0"/>
              <a:t>executes </a:t>
            </a:r>
            <a:r>
              <a:rPr lang="en-US" altLang="x-none" dirty="0"/>
              <a:t>without </a:t>
            </a:r>
            <a:r>
              <a:rPr lang="en-US" altLang="x-none" dirty="0" smtClean="0"/>
              <a:t>preemption</a:t>
            </a:r>
            <a:endParaRPr lang="en-US" altLang="x-none" dirty="0" smtClean="0">
              <a:solidFill>
                <a:srgbClr val="CC33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altLang="x-none" dirty="0" smtClean="0">
                <a:solidFill>
                  <a:srgbClr val="CC3300"/>
                </a:solidFill>
              </a:rPr>
              <a:t>Problems?</a:t>
            </a:r>
            <a:endParaRPr lang="en-US" altLang="x-none" dirty="0">
              <a:solidFill>
                <a:srgbClr val="CC3300"/>
              </a:solidFill>
            </a:endParaRPr>
          </a:p>
          <a:p>
            <a:pPr lvl="2">
              <a:lnSpc>
                <a:spcPct val="90000"/>
              </a:lnSpc>
            </a:pPr>
            <a:r>
              <a:rPr lang="en-US" altLang="x-none" dirty="0"/>
              <a:t>Users </a:t>
            </a:r>
            <a:r>
              <a:rPr lang="en-US" altLang="x-none" dirty="0" smtClean="0"/>
              <a:t>can make </a:t>
            </a:r>
            <a:r>
              <a:rPr lang="en-US" altLang="x-none" dirty="0"/>
              <a:t>CS arbitrary </a:t>
            </a:r>
            <a:r>
              <a:rPr lang="en-US" altLang="x-none" dirty="0" smtClean="0"/>
              <a:t>large </a:t>
            </a:r>
            <a:r>
              <a:rPr lang="en-US" altLang="x-none" sz="1600" dirty="0" smtClean="0">
                <a:sym typeface="Wingdings" charset="2"/>
              </a:rPr>
              <a:t></a:t>
            </a:r>
            <a:r>
              <a:rPr lang="en-US" altLang="x-none" dirty="0" smtClean="0">
                <a:sym typeface="Wingdings" charset="2"/>
              </a:rPr>
              <a:t> unresponsive system</a:t>
            </a:r>
            <a:endParaRPr lang="en-US" altLang="x-none" dirty="0"/>
          </a:p>
          <a:p>
            <a:pPr lvl="2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 smtClean="0"/>
              <a:t>Solutions </a:t>
            </a:r>
            <a:r>
              <a:rPr lang="en-US" altLang="x-none" dirty="0"/>
              <a:t>using software only</a:t>
            </a:r>
          </a:p>
          <a:p>
            <a:pPr>
              <a:lnSpc>
                <a:spcPct val="90000"/>
              </a:lnSpc>
            </a:pPr>
            <a:r>
              <a:rPr lang="en-US" altLang="x-none" dirty="0" smtClean="0"/>
              <a:t>Solutions </a:t>
            </a:r>
            <a:r>
              <a:rPr lang="en-US" altLang="x-none" dirty="0"/>
              <a:t>using hardware support</a:t>
            </a:r>
          </a:p>
          <a:p>
            <a:pPr>
              <a:lnSpc>
                <a:spcPct val="90000"/>
              </a:lnSpc>
            </a:pP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591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591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591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85CCC00A-C850-1C40-AE31-89380640C3A0}" type="slidenum">
              <a:rPr lang="en-US" altLang="x-none" sz="1400"/>
              <a:pPr/>
              <a:t>16</a:t>
            </a:fld>
            <a:endParaRPr lang="en-US" altLang="x-none" sz="140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Peterson’s Solution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262063"/>
            <a:ext cx="7697788" cy="1887537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sz="2000" dirty="0"/>
              <a:t>Software solution; no hardware support</a:t>
            </a:r>
          </a:p>
          <a:p>
            <a:pPr marL="342900" indent="-342900">
              <a:lnSpc>
                <a:spcPct val="90000"/>
              </a:lnSpc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sz="2000" dirty="0" smtClean="0"/>
              <a:t>Solution for </a:t>
            </a:r>
            <a:r>
              <a:rPr lang="en-US" altLang="x-none" sz="2000" dirty="0" smtClean="0">
                <a:solidFill>
                  <a:srgbClr val="FF0000"/>
                </a:solidFill>
              </a:rPr>
              <a:t>two</a:t>
            </a:r>
            <a:r>
              <a:rPr lang="en-US" altLang="x-none" sz="2000" dirty="0" smtClean="0"/>
              <a:t> processes </a:t>
            </a:r>
            <a:endParaRPr lang="en-US" altLang="x-none" sz="2000" dirty="0"/>
          </a:p>
          <a:p>
            <a:pPr marL="342900" indent="-342900">
              <a:lnSpc>
                <a:spcPct val="90000"/>
              </a:lnSpc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sz="2000" dirty="0" smtClean="0"/>
              <a:t>Assumes </a:t>
            </a:r>
            <a:r>
              <a:rPr lang="en-US" altLang="x-none" sz="2000" dirty="0"/>
              <a:t>LOAD and STORE instructions are </a:t>
            </a:r>
            <a:r>
              <a:rPr lang="en-US" altLang="x-none" sz="2000" dirty="0">
                <a:solidFill>
                  <a:srgbClr val="FF0000"/>
                </a:solidFill>
              </a:rPr>
              <a:t>atomic</a:t>
            </a:r>
            <a:r>
              <a:rPr lang="en-US" altLang="x-none" sz="2000" dirty="0"/>
              <a:t> </a:t>
            </a:r>
            <a:r>
              <a:rPr lang="en-US" altLang="x-none" sz="2000" dirty="0" smtClean="0"/>
              <a:t/>
            </a:r>
            <a:br>
              <a:rPr lang="en-US" altLang="x-none" sz="2000" dirty="0" smtClean="0"/>
            </a:br>
            <a:r>
              <a:rPr lang="en-US" altLang="x-none" sz="2000" dirty="0" smtClean="0"/>
              <a:t>(</a:t>
            </a:r>
            <a:r>
              <a:rPr lang="en-US" altLang="x-none" sz="2000" dirty="0"/>
              <a:t>i.e., cannot be interrupted)</a:t>
            </a:r>
          </a:p>
          <a:p>
            <a:pPr marL="742950" lvl="1">
              <a:lnSpc>
                <a:spcPct val="90000"/>
              </a:lnSpc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sz="1800" dirty="0" smtClean="0"/>
              <a:t>May </a:t>
            </a:r>
            <a:r>
              <a:rPr lang="en-US" altLang="x-none" sz="1800" dirty="0"/>
              <a:t>not always be true in modern </a:t>
            </a:r>
            <a:r>
              <a:rPr lang="en-US" altLang="x-none" sz="1800" dirty="0" smtClean="0"/>
              <a:t>computers</a:t>
            </a:r>
            <a:endParaRPr lang="en-US" altLang="x-none" sz="1800" dirty="0"/>
          </a:p>
        </p:txBody>
      </p:sp>
      <p:sp>
        <p:nvSpPr>
          <p:cNvPr id="2" name="Rectangle 1"/>
          <p:cNvSpPr/>
          <p:nvPr/>
        </p:nvSpPr>
        <p:spPr>
          <a:xfrm>
            <a:off x="533400" y="3073400"/>
            <a:ext cx="4318000" cy="2696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lvl="0" indent="-341313">
              <a:spcBef>
                <a:spcPct val="35000"/>
              </a:spcBef>
              <a:buClr>
                <a:srgbClr val="993300"/>
              </a:buClr>
              <a:buSzPct val="90000"/>
            </a:pPr>
            <a:r>
              <a:rPr kumimoji="1" lang="en-US" altLang="en-US" sz="18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do </a:t>
            </a:r>
            <a:r>
              <a:rPr kumimoji="1" lang="en-US" altLang="en-US" sz="16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{ </a:t>
            </a:r>
          </a:p>
          <a:p>
            <a:pPr marL="341313" lvl="0" indent="-341313">
              <a:spcBef>
                <a:spcPct val="35000"/>
              </a:spcBef>
              <a:buClr>
                <a:srgbClr val="993300"/>
              </a:buClr>
              <a:buSzPct val="90000"/>
            </a:pPr>
            <a:r>
              <a:rPr kumimoji="1" lang="en-US" altLang="en-US" sz="16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	</a:t>
            </a:r>
            <a:r>
              <a:rPr kumimoji="1" lang="en-US" altLang="en-US" sz="1600" b="1" kern="0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flag[</a:t>
            </a:r>
            <a:r>
              <a:rPr kumimoji="1" lang="en-US" altLang="en-US" sz="1600" b="1" kern="0" dirty="0" err="1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i</a:t>
            </a:r>
            <a:r>
              <a:rPr kumimoji="1" lang="en-US" altLang="en-US" sz="16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] = true; </a:t>
            </a:r>
          </a:p>
          <a:p>
            <a:pPr marL="341313" lvl="0" indent="-341313">
              <a:spcBef>
                <a:spcPct val="35000"/>
              </a:spcBef>
              <a:buClr>
                <a:srgbClr val="993300"/>
              </a:buClr>
              <a:buSzPct val="90000"/>
            </a:pPr>
            <a:r>
              <a:rPr kumimoji="1" lang="en-US" altLang="en-US" sz="16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	</a:t>
            </a:r>
            <a:r>
              <a:rPr kumimoji="1" lang="en-US" altLang="en-US" sz="1600" b="1" kern="0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turn </a:t>
            </a:r>
            <a:r>
              <a:rPr kumimoji="1" lang="en-US" altLang="en-US" sz="16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= j; </a:t>
            </a:r>
          </a:p>
          <a:p>
            <a:pPr marL="341313" lvl="0" indent="-341313">
              <a:spcBef>
                <a:spcPct val="35000"/>
              </a:spcBef>
              <a:buClr>
                <a:srgbClr val="993300"/>
              </a:buClr>
              <a:buSzPct val="90000"/>
            </a:pPr>
            <a:r>
              <a:rPr kumimoji="1" lang="en-US" altLang="en-US" sz="16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	</a:t>
            </a:r>
            <a:r>
              <a:rPr kumimoji="1" lang="en-US" altLang="en-US" sz="1600" b="1" kern="0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while </a:t>
            </a:r>
            <a:r>
              <a:rPr kumimoji="1" lang="en-US" altLang="en-US" sz="16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(flag[j] &amp;&amp; turn </a:t>
            </a:r>
            <a:r>
              <a:rPr kumimoji="1" lang="en-US" altLang="en-US" sz="1600" b="1" kern="0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== </a:t>
            </a:r>
            <a:r>
              <a:rPr kumimoji="1" lang="en-US" altLang="en-US" sz="16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j); </a:t>
            </a:r>
          </a:p>
          <a:p>
            <a:pPr marL="341313" lvl="0" indent="-341313">
              <a:spcBef>
                <a:spcPct val="35000"/>
              </a:spcBef>
              <a:buClr>
                <a:srgbClr val="993300"/>
              </a:buClr>
              <a:buSzPct val="90000"/>
            </a:pPr>
            <a:r>
              <a:rPr kumimoji="1" lang="en-US" altLang="en-US" sz="16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	</a:t>
            </a:r>
            <a:r>
              <a:rPr kumimoji="1" lang="en-US" altLang="en-US" sz="1600" b="1" kern="0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	critical </a:t>
            </a:r>
            <a:r>
              <a:rPr kumimoji="1" lang="en-US" altLang="en-US" sz="16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section </a:t>
            </a:r>
          </a:p>
          <a:p>
            <a:pPr marL="341313" lvl="0" indent="-341313">
              <a:spcBef>
                <a:spcPct val="35000"/>
              </a:spcBef>
              <a:buClr>
                <a:srgbClr val="993300"/>
              </a:buClr>
              <a:buSzPct val="90000"/>
            </a:pPr>
            <a:r>
              <a:rPr kumimoji="1" lang="en-US" altLang="en-US" sz="16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	</a:t>
            </a:r>
            <a:r>
              <a:rPr kumimoji="1" lang="en-US" altLang="en-US" sz="1600" b="1" kern="0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flag[</a:t>
            </a:r>
            <a:r>
              <a:rPr kumimoji="1" lang="en-US" altLang="en-US" sz="1600" b="1" kern="0" dirty="0" err="1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i</a:t>
            </a:r>
            <a:r>
              <a:rPr kumimoji="1" lang="en-US" altLang="en-US" sz="16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] = false; </a:t>
            </a:r>
          </a:p>
          <a:p>
            <a:pPr marL="341313" lvl="0" indent="-341313">
              <a:spcBef>
                <a:spcPct val="35000"/>
              </a:spcBef>
              <a:buClr>
                <a:srgbClr val="993300"/>
              </a:buClr>
              <a:buSzPct val="90000"/>
            </a:pPr>
            <a:r>
              <a:rPr kumimoji="1" lang="en-US" altLang="en-US" sz="16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	</a:t>
            </a:r>
            <a:r>
              <a:rPr kumimoji="1" lang="en-US" altLang="en-US" sz="1600" b="1" kern="0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	remainder </a:t>
            </a:r>
            <a:r>
              <a:rPr kumimoji="1" lang="en-US" altLang="en-US" sz="16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section </a:t>
            </a:r>
          </a:p>
          <a:p>
            <a:pPr marL="341313" lvl="0" indent="-341313">
              <a:spcBef>
                <a:spcPct val="35000"/>
              </a:spcBef>
              <a:buClr>
                <a:srgbClr val="993300"/>
              </a:buClr>
              <a:buSzPct val="90000"/>
            </a:pPr>
            <a:r>
              <a:rPr kumimoji="1" lang="en-US" altLang="en-US" sz="1600" b="1" kern="0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} </a:t>
            </a:r>
            <a:r>
              <a:rPr kumimoji="1" lang="en-US" altLang="en-US" sz="16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while (true); 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822325" y="3455987"/>
            <a:ext cx="3800475" cy="962025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64002" tIns="32001" rIns="64002" bIns="32001"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Verdana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39788" y="4719637"/>
            <a:ext cx="2162175" cy="387350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64002" tIns="32001" rIns="64002" bIns="32001"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Verdana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37100" y="3750141"/>
            <a:ext cx="44069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tx1"/>
              </a:buClr>
              <a:buFont typeface="Arial" charset="0"/>
              <a:buChar char="•"/>
            </a:pPr>
            <a:r>
              <a:rPr lang="en-US" sz="2000" dirty="0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turn</a:t>
            </a:r>
            <a: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and </a:t>
            </a:r>
            <a:r>
              <a:rPr lang="en-US" sz="2000" dirty="0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flag[2]</a:t>
            </a:r>
            <a: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are shared </a:t>
            </a:r>
          </a:p>
          <a:p>
            <a:pPr marL="342900" indent="-342900">
              <a:buClr>
                <a:schemeClr val="tx1"/>
              </a:buClr>
              <a:buFont typeface="Arial" charset="0"/>
              <a:buChar char="•"/>
            </a:pPr>
            <a:r>
              <a:rPr lang="en-US" sz="2000" dirty="0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turn</a:t>
            </a:r>
            <a: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</a:t>
            </a:r>
            <a:r>
              <a:rPr lang="en-US" sz="2000" dirty="0">
                <a:latin typeface="Arial Rounded MT Bold" charset="0"/>
                <a:ea typeface="Arial Rounded MT Bold" charset="0"/>
                <a:cs typeface="Arial Rounded MT Bold" charset="0"/>
              </a:rPr>
              <a:t>indicates whose turn it is </a:t>
            </a:r>
            <a: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/>
            </a:r>
            <a:b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</a:br>
            <a: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to </a:t>
            </a:r>
            <a:r>
              <a:rPr lang="en-US" sz="2000" dirty="0">
                <a:latin typeface="Arial Rounded MT Bold" charset="0"/>
                <a:ea typeface="Arial Rounded MT Bold" charset="0"/>
                <a:cs typeface="Arial Rounded MT Bold" charset="0"/>
              </a:rPr>
              <a:t>enter </a:t>
            </a:r>
            <a: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CS</a:t>
            </a:r>
          </a:p>
          <a:p>
            <a:pPr marL="342900" indent="-342900">
              <a:buClr>
                <a:schemeClr val="tx1"/>
              </a:buClr>
              <a:buFont typeface="Arial" charset="0"/>
              <a:buChar char="•"/>
            </a:pPr>
            <a:r>
              <a:rPr lang="en-US" sz="2000" dirty="0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flag</a:t>
            </a:r>
            <a: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</a:t>
            </a:r>
            <a:r>
              <a:rPr lang="en-US" sz="2000" dirty="0">
                <a:latin typeface="Arial Rounded MT Bold" charset="0"/>
                <a:ea typeface="Arial Rounded MT Bold" charset="0"/>
                <a:cs typeface="Arial Rounded MT Bold" charset="0"/>
              </a:rPr>
              <a:t>array indicates whether process is ready to enter CS </a:t>
            </a:r>
          </a:p>
          <a:p>
            <a:r>
              <a:rPr lang="en-US" sz="2000" dirty="0">
                <a:latin typeface="Arial Rounded MT Bold" charset="0"/>
                <a:ea typeface="Arial Rounded MT Bold" charset="0"/>
                <a:cs typeface="Arial Rounded MT Bold" charset="0"/>
              </a:rPr>
              <a:t> 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822325" y="5840315"/>
            <a:ext cx="7788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x-none" b="1" dirty="0">
                <a:solidFill>
                  <a:srgbClr val="CC33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Does this algorithm satisfy the three requirements</a:t>
            </a:r>
            <a:r>
              <a:rPr lang="en-US" altLang="x-none" b="1" dirty="0" smtClean="0">
                <a:solidFill>
                  <a:srgbClr val="CC33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?</a:t>
            </a:r>
            <a:endParaRPr lang="en-US" altLang="x-none" b="1" dirty="0">
              <a:solidFill>
                <a:srgbClr val="CC3300"/>
              </a:solidFill>
              <a:latin typeface="Helvetic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336FC3A-F39B-DC45-A1E1-D7755659BA1D}" type="slidenum">
              <a:rPr lang="en-US" altLang="x-none" sz="1400"/>
              <a:pPr/>
              <a:t>17</a:t>
            </a:fld>
            <a:endParaRPr lang="en-US" altLang="x-none" sz="140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Synchronization Hardware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1343025"/>
            <a:ext cx="7813675" cy="5080000"/>
          </a:xfrm>
        </p:spPr>
        <p:txBody>
          <a:bodyPr/>
          <a:lstStyle/>
          <a:p>
            <a:pPr marL="342900" indent="-342900"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dirty="0" smtClean="0"/>
              <a:t>Modern </a:t>
            </a:r>
            <a:r>
              <a:rPr lang="en-US" altLang="x-none" dirty="0"/>
              <a:t>machines provide </a:t>
            </a:r>
            <a:r>
              <a:rPr lang="en-US" altLang="x-none" dirty="0" smtClean="0"/>
              <a:t>special </a:t>
            </a:r>
            <a:r>
              <a:rPr lang="en-US" altLang="x-none" dirty="0" smtClean="0">
                <a:solidFill>
                  <a:srgbClr val="FF0000"/>
                </a:solidFill>
              </a:rPr>
              <a:t>atomic</a:t>
            </a:r>
            <a:r>
              <a:rPr lang="en-US" altLang="x-none" dirty="0" smtClean="0"/>
              <a:t> </a:t>
            </a:r>
            <a:br>
              <a:rPr lang="en-US" altLang="x-none" dirty="0" smtClean="0"/>
            </a:br>
            <a:r>
              <a:rPr lang="en-US" altLang="x-none" dirty="0" smtClean="0"/>
              <a:t>(</a:t>
            </a:r>
            <a:r>
              <a:rPr lang="en-US" altLang="x-none" dirty="0"/>
              <a:t>non-</a:t>
            </a:r>
            <a:r>
              <a:rPr lang="en-US" altLang="x-none" dirty="0" err="1"/>
              <a:t>interruptable</a:t>
            </a:r>
            <a:r>
              <a:rPr lang="en-US" altLang="x-none" dirty="0"/>
              <a:t>) </a:t>
            </a:r>
            <a:r>
              <a:rPr lang="en-US" altLang="x-none" dirty="0" smtClean="0"/>
              <a:t>instructions, e.g.:</a:t>
            </a:r>
            <a:endParaRPr lang="en-US" altLang="x-none" dirty="0"/>
          </a:p>
          <a:p>
            <a:pPr marL="742950" lvl="1"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dirty="0" err="1" smtClean="0">
                <a:solidFill>
                  <a:srgbClr val="FF0000"/>
                </a:solidFill>
              </a:rPr>
              <a:t>test_and_set</a:t>
            </a:r>
            <a:r>
              <a:rPr lang="en-US" altLang="x-none" dirty="0" smtClean="0">
                <a:solidFill>
                  <a:srgbClr val="FF0000"/>
                </a:solidFill>
              </a:rPr>
              <a:t>()</a:t>
            </a:r>
            <a:r>
              <a:rPr lang="en-US" altLang="x-none" dirty="0" smtClean="0"/>
              <a:t>: test </a:t>
            </a:r>
            <a:r>
              <a:rPr lang="en-US" altLang="x-none" dirty="0"/>
              <a:t>a memory word and set </a:t>
            </a:r>
            <a:r>
              <a:rPr lang="en-US" altLang="x-none" dirty="0" smtClean="0"/>
              <a:t>its value</a:t>
            </a:r>
            <a:endParaRPr lang="en-US" altLang="x-none" dirty="0"/>
          </a:p>
          <a:p>
            <a:pPr marL="742950" lvl="1"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dirty="0" err="1" smtClean="0">
                <a:solidFill>
                  <a:srgbClr val="FF0000"/>
                </a:solidFill>
              </a:rPr>
              <a:t>compare_and_swap</a:t>
            </a:r>
            <a:r>
              <a:rPr lang="en-US" altLang="x-none" dirty="0" smtClean="0">
                <a:solidFill>
                  <a:srgbClr val="FF0000"/>
                </a:solidFill>
              </a:rPr>
              <a:t>()</a:t>
            </a:r>
            <a:r>
              <a:rPr lang="en-US" altLang="x-none" dirty="0" smtClean="0"/>
              <a:t>: swap </a:t>
            </a:r>
            <a:r>
              <a:rPr lang="en-US" altLang="x-none" dirty="0"/>
              <a:t>contents of two memory words if </a:t>
            </a:r>
            <a:r>
              <a:rPr lang="en-US" altLang="x-none" dirty="0" smtClean="0"/>
              <a:t>a condition is satisfied  </a:t>
            </a:r>
          </a:p>
          <a:p>
            <a:pPr marL="742950" lvl="1">
              <a:tabLst>
                <a:tab pos="744538" algn="l"/>
                <a:tab pos="1025525" algn="l"/>
                <a:tab pos="1260475" algn="l"/>
              </a:tabLst>
            </a:pPr>
            <a:endParaRPr lang="en-US" altLang="x-none" dirty="0"/>
          </a:p>
          <a:p>
            <a:pPr marL="742950" lvl="1"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dirty="0" smtClean="0"/>
              <a:t>The above are abstract instructions</a:t>
            </a:r>
          </a:p>
          <a:p>
            <a:pPr marL="1085850" lvl="2"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dirty="0" smtClean="0"/>
              <a:t>Specific instructions depend on the architecture </a:t>
            </a:r>
          </a:p>
          <a:p>
            <a:pPr marL="1085850" lvl="2">
              <a:tabLst>
                <a:tab pos="744538" algn="l"/>
                <a:tab pos="1025525" algn="l"/>
                <a:tab pos="1260475" algn="l"/>
              </a:tabLst>
            </a:pPr>
            <a:endParaRPr lang="en-US" altLang="x-none" dirty="0"/>
          </a:p>
          <a:p>
            <a:pPr marL="484188"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dirty="0" smtClean="0"/>
              <a:t>Enable easier </a:t>
            </a:r>
            <a:r>
              <a:rPr lang="en-US" altLang="x-none" dirty="0" smtClean="0">
                <a:solidFill>
                  <a:srgbClr val="FF0000"/>
                </a:solidFill>
              </a:rPr>
              <a:t>software</a:t>
            </a:r>
            <a:r>
              <a:rPr lang="en-US" altLang="x-none" dirty="0" smtClean="0"/>
              <a:t> synchronization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8DC6DAFB-545A-5C44-B5AB-CA55FF316ADB}" type="slidenum">
              <a:rPr lang="en-US" altLang="x-none" sz="1400"/>
              <a:pPr/>
              <a:t>18</a:t>
            </a:fld>
            <a:endParaRPr lang="en-US" altLang="x-none" sz="140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err="1" smtClean="0"/>
              <a:t>test_and_set</a:t>
            </a:r>
            <a:r>
              <a:rPr lang="en-US" altLang="x-none" dirty="0" smtClean="0"/>
              <a:t>() Hardware Instruction </a:t>
            </a:r>
            <a:endParaRPr lang="en-US" altLang="x-none" dirty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7525" y="1270001"/>
            <a:ext cx="4949825" cy="1782764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5000"/>
              </a:spcBef>
              <a:buClr>
                <a:srgbClr val="993300"/>
              </a:buClr>
              <a:buSzPct val="90000"/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kumimoji="1" lang="en-US" altLang="x-none" sz="1800" b="1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bool </a:t>
            </a:r>
            <a:r>
              <a:rPr kumimoji="1" lang="en-US" altLang="x-none" sz="1800" b="1" dirty="0" err="1" smtClean="0">
                <a:solidFill>
                  <a:srgbClr val="FF0000"/>
                </a:solidFill>
                <a:latin typeface="Courier New" charset="0"/>
                <a:ea typeface="MS PGothic" charset="-128"/>
                <a:cs typeface="MS PGothic" charset="0"/>
              </a:rPr>
              <a:t>test_and_set</a:t>
            </a:r>
            <a:r>
              <a:rPr kumimoji="1" lang="en-US" altLang="x-none" sz="1800" b="1" dirty="0" smtClean="0">
                <a:solidFill>
                  <a:srgbClr val="FF0000"/>
                </a:solidFill>
                <a:latin typeface="Courier New" charset="0"/>
                <a:ea typeface="MS PGothic" charset="-128"/>
                <a:cs typeface="MS PGothic" charset="0"/>
              </a:rPr>
              <a:t> </a:t>
            </a:r>
            <a:r>
              <a:rPr kumimoji="1" lang="en-US" altLang="x-none" sz="1800" b="1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(bool </a:t>
            </a:r>
            <a:r>
              <a:rPr kumimoji="1" lang="en-US" altLang="x-none" sz="1800" b="1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*target</a:t>
            </a:r>
            <a:r>
              <a:rPr kumimoji="1" lang="en-US" altLang="x-none" sz="1800" b="1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) {</a:t>
            </a:r>
            <a:endParaRPr kumimoji="1" lang="en-US" altLang="x-none" sz="1800" b="1" dirty="0">
              <a:solidFill>
                <a:srgbClr val="000000"/>
              </a:solidFill>
              <a:latin typeface="Courier New" charset="0"/>
              <a:ea typeface="MS PGothic" charset="-128"/>
              <a:cs typeface="MS PGothic" charset="0"/>
            </a:endParaRPr>
          </a:p>
          <a:p>
            <a:pPr>
              <a:lnSpc>
                <a:spcPct val="90000"/>
              </a:lnSpc>
              <a:spcBef>
                <a:spcPct val="35000"/>
              </a:spcBef>
              <a:buClr>
                <a:srgbClr val="993300"/>
              </a:buClr>
              <a:buSzPct val="90000"/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kumimoji="1" lang="en-US" altLang="x-none" sz="1800" b="1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	bool </a:t>
            </a:r>
            <a:r>
              <a:rPr kumimoji="1" lang="en-US" altLang="x-none" sz="1800" b="1" dirty="0" err="1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rv</a:t>
            </a:r>
            <a:r>
              <a:rPr kumimoji="1" lang="en-US" altLang="x-none" sz="1800" b="1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 = *target;</a:t>
            </a:r>
          </a:p>
          <a:p>
            <a:pPr>
              <a:lnSpc>
                <a:spcPct val="90000"/>
              </a:lnSpc>
              <a:spcBef>
                <a:spcPct val="35000"/>
              </a:spcBef>
              <a:buClr>
                <a:srgbClr val="993300"/>
              </a:buClr>
              <a:buSzPct val="90000"/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kumimoji="1" lang="en-US" altLang="x-none" sz="1800" b="1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	*target = TRUE;</a:t>
            </a:r>
          </a:p>
          <a:p>
            <a:pPr>
              <a:lnSpc>
                <a:spcPct val="90000"/>
              </a:lnSpc>
              <a:spcBef>
                <a:spcPct val="35000"/>
              </a:spcBef>
              <a:buClr>
                <a:srgbClr val="993300"/>
              </a:buClr>
              <a:buSzPct val="90000"/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kumimoji="1" lang="en-US" altLang="x-none" sz="1800" b="1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	return </a:t>
            </a:r>
            <a:r>
              <a:rPr kumimoji="1" lang="en-US" altLang="x-none" sz="1800" b="1" dirty="0" err="1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rv</a:t>
            </a:r>
            <a:r>
              <a:rPr kumimoji="1" lang="en-US" altLang="x-none" sz="1800" b="1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35000"/>
              </a:spcBef>
              <a:buClr>
                <a:srgbClr val="993300"/>
              </a:buClr>
              <a:buSzPct val="90000"/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kumimoji="1" lang="en-US" altLang="x-none" sz="1800" b="1" dirty="0" smtClean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rPr>
              <a:t>}</a:t>
            </a: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endParaRPr lang="en-US" altLang="x-none" sz="1800" b="1" dirty="0" smtClean="0">
              <a:solidFill>
                <a:srgbClr val="0000FF"/>
              </a:solidFill>
            </a:endParaRP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endParaRPr lang="en-US" altLang="x-none" sz="1800" b="1" dirty="0" smtClean="0">
              <a:solidFill>
                <a:srgbClr val="0000FF"/>
              </a:solidFill>
            </a:endParaRP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endParaRPr lang="en-US" altLang="x-none" sz="1800" b="1" dirty="0" smtClean="0">
              <a:solidFill>
                <a:srgbClr val="0000FF"/>
              </a:solidFill>
            </a:endParaRP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endParaRPr lang="en-US" altLang="x-none" sz="1800" b="1" dirty="0">
              <a:solidFill>
                <a:srgbClr val="0000FF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229100" y="3687763"/>
            <a:ext cx="4826000" cy="2078038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4688" indent="-3143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Ø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942975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884238" algn="l"/>
              </a:tabLst>
              <a:defRPr sz="1800">
                <a:solidFill>
                  <a:schemeClr val="tx1"/>
                </a:solidFill>
                <a:latin typeface="+mn-lt"/>
              </a:defRPr>
            </a:lvl3pPr>
            <a:lvl4pPr marL="1163638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tabLst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sz="1800" b="1" kern="0" dirty="0">
                <a:latin typeface="Courier New" charset="0"/>
                <a:ea typeface="Courier New" charset="0"/>
                <a:cs typeface="Courier New" charset="0"/>
              </a:rPr>
              <a:t>d</a:t>
            </a: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o {</a:t>
            </a:r>
          </a:p>
          <a:p>
            <a:pPr marL="0" indent="0">
              <a:lnSpc>
                <a:spcPct val="90000"/>
              </a:lnSpc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sz="1800" b="1" kern="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while(</a:t>
            </a:r>
            <a:r>
              <a:rPr lang="en-US" altLang="x-none" sz="1800" b="1" kern="0" dirty="0" err="1" smtClean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test_and_set</a:t>
            </a: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 (&amp;lock));</a:t>
            </a: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x-none" sz="1800" b="1" kern="0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critical section</a:t>
            </a: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sz="1800" b="1" kern="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	lock = FALSE;</a:t>
            </a: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		  remainder section </a:t>
            </a: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} </a:t>
            </a:r>
            <a:r>
              <a:rPr lang="en-US" altLang="x-none" sz="1800" b="1" kern="0" dirty="0">
                <a:latin typeface="Courier New" charset="0"/>
                <a:ea typeface="Courier New" charset="0"/>
                <a:cs typeface="Courier New" charset="0"/>
              </a:rPr>
              <a:t>while(true</a:t>
            </a: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);</a:t>
            </a:r>
            <a:endParaRPr lang="en-US" altLang="x-none" sz="1800" b="1" kern="0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03381" y="1700143"/>
            <a:ext cx="18774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Implemented </a:t>
            </a:r>
            <a:b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</a:br>
            <a: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in </a:t>
            </a:r>
            <a:r>
              <a:rPr lang="en-US" sz="2000" dirty="0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hardware</a:t>
            </a:r>
            <a:endParaRPr lang="en-US" sz="2000" dirty="0">
              <a:solidFill>
                <a:srgbClr val="FF000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 flipV="1">
            <a:off x="269875" y="3344862"/>
            <a:ext cx="8661400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69875" y="3692526"/>
            <a:ext cx="3413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Shared variable </a:t>
            </a:r>
            <a:r>
              <a:rPr lang="en-US" sz="200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lock</a:t>
            </a:r>
            <a:r>
              <a:rPr lang="en-US" sz="2000">
                <a:latin typeface="Arial Rounded MT Bold" charset="0"/>
                <a:ea typeface="Arial Rounded MT Bold" charset="0"/>
                <a:cs typeface="Arial Rounded MT Bold" charset="0"/>
              </a:rPr>
              <a:t> </a:t>
            </a:r>
            <a:r>
              <a:rPr lang="en-US" sz="2000" smtClean="0">
                <a:latin typeface="Arial Rounded MT Bold" charset="0"/>
                <a:ea typeface="Arial Rounded MT Bold" charset="0"/>
                <a:cs typeface="Arial Rounded MT Bold" charset="0"/>
              </a:rPr>
              <a:t/>
            </a:r>
            <a:br>
              <a:rPr lang="en-US" sz="2000" smtClean="0">
                <a:latin typeface="Arial Rounded MT Bold" charset="0"/>
                <a:ea typeface="Arial Rounded MT Bold" charset="0"/>
                <a:cs typeface="Arial Rounded MT Bold" charset="0"/>
              </a:rPr>
            </a:br>
            <a:r>
              <a:rPr lang="en-US" sz="2000" smtClean="0">
                <a:latin typeface="Arial Rounded MT Bold" charset="0"/>
                <a:ea typeface="Arial Rounded MT Bold" charset="0"/>
                <a:cs typeface="Arial Rounded MT Bold" charset="0"/>
              </a:rPr>
              <a:t>is </a:t>
            </a:r>
            <a:r>
              <a:rPr lang="en-US" sz="2000" dirty="0">
                <a:latin typeface="Arial Rounded MT Bold" charset="0"/>
                <a:ea typeface="Arial Rounded MT Bold" charset="0"/>
                <a:cs typeface="Arial Rounded MT Bold" charset="0"/>
              </a:rPr>
              <a:t>initialized to FALSE</a:t>
            </a:r>
          </a:p>
          <a:p>
            <a:pPr algn="ctr"/>
            <a:endParaRPr lang="en-US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04813" y="5032514"/>
            <a:ext cx="35512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x-none" sz="2000" b="1" dirty="0">
                <a:solidFill>
                  <a:srgbClr val="CC3300"/>
                </a:solidFill>
                <a:latin typeface="Helvetica" charset="0"/>
              </a:rPr>
              <a:t>Does this algorithm satisfy the three requirements?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5742" y="5740400"/>
            <a:ext cx="24093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accent2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Indefinite waiting!</a:t>
            </a:r>
            <a:endParaRPr lang="en-US" sz="2000">
              <a:solidFill>
                <a:schemeClr val="accent2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1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8DC6DAFB-545A-5C44-B5AB-CA55FF316ADB}" type="slidenum">
              <a:rPr lang="en-US" altLang="x-none" sz="1400"/>
              <a:pPr/>
              <a:t>19</a:t>
            </a:fld>
            <a:endParaRPr lang="en-US" altLang="x-none" sz="140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err="1"/>
              <a:t>compare_and_swap</a:t>
            </a:r>
            <a:r>
              <a:rPr lang="en-US" altLang="x-none" dirty="0"/>
              <a:t>() </a:t>
            </a:r>
            <a:r>
              <a:rPr lang="en-US" altLang="x-none" dirty="0" smtClean="0"/>
              <a:t>Hardware Instruction </a:t>
            </a:r>
            <a:endParaRPr lang="en-US" altLang="x-none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340100" y="3878263"/>
            <a:ext cx="5651500" cy="2078038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4688" indent="-3143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Ø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942975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884238" algn="l"/>
              </a:tabLst>
              <a:defRPr sz="1800">
                <a:solidFill>
                  <a:schemeClr val="tx1"/>
                </a:solidFill>
                <a:latin typeface="+mn-lt"/>
              </a:defRPr>
            </a:lvl3pPr>
            <a:lvl4pPr marL="1163638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tabLst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sz="1800" b="1" kern="0" dirty="0">
                <a:latin typeface="Courier New" charset="0"/>
                <a:ea typeface="Courier New" charset="0"/>
                <a:cs typeface="Courier New" charset="0"/>
              </a:rPr>
              <a:t>d</a:t>
            </a: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o {</a:t>
            </a:r>
          </a:p>
          <a:p>
            <a:pPr marL="0" indent="0">
              <a:lnSpc>
                <a:spcPct val="90000"/>
              </a:lnSpc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  while(</a:t>
            </a:r>
            <a:r>
              <a:rPr lang="en-US" altLang="x-none" sz="1800" b="1" kern="0" dirty="0" err="1" smtClean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compare_and_swap</a:t>
            </a: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(&amp;lock, 0, 1));</a:t>
            </a: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sz="1800" b="1" kern="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   critical section</a:t>
            </a: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  lock = 0;</a:t>
            </a: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sz="1800" b="1" kern="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   remainder section </a:t>
            </a: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} </a:t>
            </a:r>
            <a:r>
              <a:rPr lang="en-US" altLang="x-none" sz="1800" b="1" kern="0" dirty="0">
                <a:latin typeface="Courier New" charset="0"/>
                <a:ea typeface="Courier New" charset="0"/>
                <a:cs typeface="Courier New" charset="0"/>
              </a:rPr>
              <a:t>while(true</a:t>
            </a:r>
            <a:r>
              <a:rPr lang="en-US" altLang="x-none" sz="1800" b="1" kern="0" dirty="0" smtClean="0">
                <a:latin typeface="Courier New" charset="0"/>
                <a:ea typeface="Courier New" charset="0"/>
                <a:cs typeface="Courier New" charset="0"/>
              </a:rPr>
              <a:t>);</a:t>
            </a:r>
            <a:endParaRPr lang="en-US" altLang="x-none" sz="1800" b="1" kern="0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03381" y="1700143"/>
            <a:ext cx="18774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Implemented </a:t>
            </a:r>
            <a:b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</a:br>
            <a: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in </a:t>
            </a:r>
            <a:r>
              <a:rPr lang="en-US" sz="2000" dirty="0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hardware</a:t>
            </a:r>
            <a:endParaRPr lang="en-US" sz="2000" dirty="0">
              <a:solidFill>
                <a:srgbClr val="FF000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 flipV="1">
            <a:off x="269875" y="3675062"/>
            <a:ext cx="8661400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46050" y="4474439"/>
            <a:ext cx="34131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Shared variable </a:t>
            </a:r>
            <a:r>
              <a:rPr lang="en-US" sz="2000" dirty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lock</a:t>
            </a:r>
            <a:r>
              <a:rPr lang="en-US" sz="2000" dirty="0">
                <a:latin typeface="Arial Rounded MT Bold" charset="0"/>
                <a:ea typeface="Arial Rounded MT Bold" charset="0"/>
                <a:cs typeface="Arial Rounded MT Bold" charset="0"/>
              </a:rPr>
              <a:t> </a:t>
            </a:r>
            <a: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/>
            </a:r>
            <a:b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</a:br>
            <a:r>
              <a:rPr lang="en-US" sz="2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is </a:t>
            </a:r>
            <a:r>
              <a:rPr lang="en-US" sz="2000" dirty="0">
                <a:latin typeface="Arial Rounded MT Bold" charset="0"/>
                <a:ea typeface="Arial Rounded MT Bold" charset="0"/>
                <a:cs typeface="Arial Rounded MT Bold" charset="0"/>
              </a:rPr>
              <a:t>initialized </a:t>
            </a:r>
            <a:r>
              <a:rPr lang="en-US" sz="2000">
                <a:latin typeface="Arial Rounded MT Bold" charset="0"/>
                <a:ea typeface="Arial Rounded MT Bold" charset="0"/>
                <a:cs typeface="Arial Rounded MT Bold" charset="0"/>
              </a:rPr>
              <a:t>to </a:t>
            </a:r>
            <a:r>
              <a:rPr lang="en-US" sz="2000" smtClean="0"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  <a:endParaRPr lang="en-US" sz="20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517525" y="1270000"/>
            <a:ext cx="5006975" cy="50165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4688" indent="-3143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Ø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942975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884238" algn="l"/>
              </a:tabLst>
              <a:defRPr sz="1800">
                <a:solidFill>
                  <a:schemeClr val="tx1"/>
                </a:solidFill>
                <a:latin typeface="+mn-lt"/>
              </a:defRPr>
            </a:lvl3pPr>
            <a:lvl4pPr marL="1163638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tabLst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ct val="35000"/>
              </a:spcBef>
              <a:buClr>
                <a:srgbClr val="993300"/>
              </a:buClr>
              <a:buSzPct val="90000"/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kumimoji="1" lang="mr-IN" altLang="x-none" sz="1800" b="1" kern="0" dirty="0" err="1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kumimoji="1" lang="mr-IN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kumimoji="1" lang="mr-IN" altLang="x-none" sz="1800" b="1" kern="0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compare_and_swap</a:t>
            </a:r>
            <a:r>
              <a:rPr kumimoji="1" lang="mr-IN" altLang="x-none" sz="1800" b="1" kern="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kumimoji="1" lang="mr-IN" altLang="x-none" sz="1800" b="1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kumimoji="1" lang="mr-IN" altLang="x-none" sz="1800" b="1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kumimoji="1" lang="mr-IN" altLang="x-none" sz="1800" b="1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kumimoji="1" lang="mr-IN" altLang="x-none" sz="1800" b="1" kern="0" dirty="0" err="1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value</a:t>
            </a:r>
            <a:r>
              <a:rPr kumimoji="1" lang="mr-IN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</a:t>
            </a:r>
            <a:r>
              <a:rPr kumimoji="1" lang="en-US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/>
            </a:r>
            <a:br>
              <a:rPr kumimoji="1" lang="en-US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kumimoji="1" lang="mr-IN" altLang="x-none" sz="1800" b="1" kern="0" dirty="0" err="1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kumimoji="1" lang="mr-IN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kumimoji="1" lang="mr-IN" altLang="x-none" sz="1800" b="1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expected</a:t>
            </a:r>
            <a:r>
              <a:rPr kumimoji="1" lang="mr-IN" altLang="x-none" sz="1800" b="1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kumimoji="1" lang="en-US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kumimoji="1" lang="mr-IN" altLang="x-none" sz="1800" b="1" kern="0" dirty="0" err="1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kumimoji="1" lang="mr-IN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kumimoji="1" lang="mr-IN" altLang="x-none" sz="1800" b="1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new_value</a:t>
            </a:r>
            <a:r>
              <a:rPr kumimoji="1" lang="mr-IN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r>
              <a:rPr kumimoji="1" lang="en-US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kumimoji="1" lang="mr-IN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{</a:t>
            </a:r>
            <a:endParaRPr kumimoji="1" lang="mr-IN" altLang="x-none" sz="1800" b="1" kern="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>
              <a:lnSpc>
                <a:spcPct val="90000"/>
              </a:lnSpc>
              <a:spcBef>
                <a:spcPct val="35000"/>
              </a:spcBef>
              <a:buClr>
                <a:srgbClr val="993300"/>
              </a:buClr>
              <a:buSzPct val="90000"/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kumimoji="1" lang="en-US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kumimoji="1" lang="mr-IN" altLang="x-none" sz="1800" b="1" kern="0" dirty="0" err="1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kumimoji="1" lang="mr-IN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kumimoji="1" lang="mr-IN" altLang="x-none" sz="1800" b="1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temp</a:t>
            </a:r>
            <a:r>
              <a:rPr kumimoji="1" lang="mr-IN" altLang="x-none" sz="1800" b="1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*</a:t>
            </a:r>
            <a:r>
              <a:rPr kumimoji="1" lang="mr-IN" altLang="x-none" sz="1800" b="1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value</a:t>
            </a:r>
            <a:r>
              <a:rPr kumimoji="1" lang="mr-IN" altLang="x-none" sz="1800" b="1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35000"/>
              </a:spcBef>
              <a:buClr>
                <a:srgbClr val="993300"/>
              </a:buClr>
              <a:buSzPct val="90000"/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kumimoji="1" lang="en-US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kumimoji="1" lang="mr-IN" altLang="x-none" sz="1800" b="1" kern="0" dirty="0" err="1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kumimoji="1" lang="mr-IN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kumimoji="1" lang="mr-IN" altLang="x-none" sz="1800" b="1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(*</a:t>
            </a:r>
            <a:r>
              <a:rPr kumimoji="1" lang="mr-IN" altLang="x-none" sz="1800" b="1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value</a:t>
            </a:r>
            <a:r>
              <a:rPr kumimoji="1" lang="mr-IN" altLang="x-none" sz="1800" b="1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== </a:t>
            </a:r>
            <a:r>
              <a:rPr kumimoji="1" lang="mr-IN" altLang="x-none" sz="1800" b="1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expected</a:t>
            </a:r>
            <a:r>
              <a:rPr kumimoji="1" lang="mr-IN" altLang="x-none" sz="1800" b="1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>
              <a:lnSpc>
                <a:spcPct val="90000"/>
              </a:lnSpc>
              <a:spcBef>
                <a:spcPct val="35000"/>
              </a:spcBef>
              <a:buClr>
                <a:srgbClr val="993300"/>
              </a:buClr>
              <a:buSzPct val="90000"/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kumimoji="1" lang="en-US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kumimoji="1" lang="mr-IN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kumimoji="1" lang="mr-IN" altLang="x-none" sz="1800" b="1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value</a:t>
            </a:r>
            <a:r>
              <a:rPr kumimoji="1" lang="mr-IN" altLang="x-none" sz="1800" b="1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kumimoji="1" lang="mr-IN" altLang="x-none" sz="1800" b="1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new_value</a:t>
            </a:r>
            <a:r>
              <a:rPr kumimoji="1" lang="mr-IN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  <a:endParaRPr kumimoji="1" lang="en-US" altLang="x-none" sz="1800" b="1" kern="0" dirty="0" smtClean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>
              <a:lnSpc>
                <a:spcPct val="90000"/>
              </a:lnSpc>
              <a:spcBef>
                <a:spcPct val="35000"/>
              </a:spcBef>
              <a:buClr>
                <a:srgbClr val="993300"/>
              </a:buClr>
              <a:buSzPct val="90000"/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kumimoji="1" lang="en-US" altLang="x-none" sz="1800" b="1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kumimoji="1" lang="mr-IN" altLang="x-none" sz="1800" b="1" kern="0" dirty="0" err="1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kumimoji="1" lang="mr-IN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kumimoji="1" lang="mr-IN" altLang="x-none" sz="1800" b="1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temp</a:t>
            </a:r>
            <a:r>
              <a:rPr kumimoji="1" lang="mr-IN" altLang="x-none" sz="1800" b="1" kern="0" dirty="0" smtClea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  <a:endParaRPr kumimoji="1" lang="en-US" altLang="x-none" sz="1800" b="1" kern="0" dirty="0" smtClean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>
              <a:lnSpc>
                <a:spcPct val="90000"/>
              </a:lnSpc>
              <a:spcBef>
                <a:spcPct val="35000"/>
              </a:spcBef>
              <a:buClr>
                <a:srgbClr val="993300"/>
              </a:buClr>
              <a:buSzPct val="90000"/>
              <a:buFont typeface="Wingdings" charset="2"/>
              <a:buNone/>
              <a:tabLst>
                <a:tab pos="744538" algn="l"/>
                <a:tab pos="1025525" algn="l"/>
                <a:tab pos="1260475" algn="l"/>
              </a:tabLst>
            </a:pPr>
            <a:r>
              <a:rPr kumimoji="1" lang="en-US" altLang="x-none" sz="1800" b="1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  <a:endParaRPr kumimoji="1" lang="mr-IN" altLang="x-none" sz="1800" b="1" kern="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196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ED96FC5-1FBF-AF48-8727-2C41F04C1FEB}" type="slidenum">
              <a:rPr lang="en-US" altLang="x-none" sz="1400"/>
              <a:pPr/>
              <a:t>2</a:t>
            </a:fld>
            <a:endParaRPr lang="en-US" altLang="x-none" sz="14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Cooperating Processes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 smtClean="0"/>
              <a:t>Why </a:t>
            </a:r>
            <a:r>
              <a:rPr lang="en-US" altLang="x-none" dirty="0"/>
              <a:t>processes cooperate?</a:t>
            </a:r>
          </a:p>
          <a:p>
            <a:pPr lvl="1"/>
            <a:r>
              <a:rPr lang="en-US" altLang="x-none" dirty="0"/>
              <a:t>Information sharing </a:t>
            </a:r>
          </a:p>
          <a:p>
            <a:pPr lvl="1"/>
            <a:r>
              <a:rPr lang="en-US" altLang="x-none" dirty="0"/>
              <a:t>Computation speed-up</a:t>
            </a:r>
          </a:p>
          <a:p>
            <a:pPr lvl="1"/>
            <a:r>
              <a:rPr lang="en-US" altLang="x-none" dirty="0"/>
              <a:t>Modularity, Convenience</a:t>
            </a:r>
          </a:p>
          <a:p>
            <a:endParaRPr lang="en-US" altLang="x-none" dirty="0"/>
          </a:p>
          <a:p>
            <a:r>
              <a:rPr lang="en-US" altLang="x-none" dirty="0"/>
              <a:t>Interprocess Communication (IPC) methods  </a:t>
            </a:r>
          </a:p>
          <a:p>
            <a:pPr lvl="1"/>
            <a:r>
              <a:rPr lang="en-US" altLang="x-none" dirty="0"/>
              <a:t>Shared memory</a:t>
            </a:r>
          </a:p>
          <a:p>
            <a:pPr lvl="1"/>
            <a:r>
              <a:rPr lang="en-US" altLang="x-none" dirty="0"/>
              <a:t>Message passing </a:t>
            </a:r>
          </a:p>
        </p:txBody>
      </p:sp>
    </p:spTree>
    <p:extLst>
      <p:ext uri="{BB962C8B-B14F-4D97-AF65-F5344CB8AC3E}">
        <p14:creationId xmlns:p14="http://schemas.microsoft.com/office/powerpoint/2010/main" val="210220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7A002C8-84B0-E944-A414-F1747913CA85}" type="slidenum">
              <a:rPr lang="en-US" altLang="x-none" sz="1400"/>
              <a:pPr/>
              <a:t>20</a:t>
            </a:fld>
            <a:endParaRPr lang="en-US" altLang="x-none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Execution (Mutex) Locks</a:t>
            </a:r>
            <a:endParaRPr lang="en-US" altLang="x-none" dirty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7238" y="1314450"/>
            <a:ext cx="7921625" cy="51530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 smtClean="0"/>
              <a:t>Hardware instructions are not easy to use</a:t>
            </a:r>
          </a:p>
          <a:p>
            <a:pPr lvl="1">
              <a:lnSpc>
                <a:spcPct val="90000"/>
              </a:lnSpc>
            </a:pPr>
            <a:r>
              <a:rPr lang="en-US" altLang="x-none" dirty="0" smtClean="0"/>
              <a:t>May not even be accessible to application programmers </a:t>
            </a:r>
          </a:p>
          <a:p>
            <a:pPr>
              <a:lnSpc>
                <a:spcPct val="90000"/>
              </a:lnSpc>
            </a:pPr>
            <a:r>
              <a:rPr lang="en-US" altLang="x-none" dirty="0"/>
              <a:t>OS provides software </a:t>
            </a:r>
            <a:r>
              <a:rPr lang="en-US" altLang="x-none" dirty="0" smtClean="0"/>
              <a:t>tools</a:t>
            </a:r>
          </a:p>
          <a:p>
            <a:pPr lvl="1">
              <a:lnSpc>
                <a:spcPct val="90000"/>
              </a:lnSpc>
            </a:pPr>
            <a:r>
              <a:rPr lang="en-US" altLang="x-none" dirty="0" err="1" smtClean="0"/>
              <a:t>Mutex</a:t>
            </a:r>
            <a:r>
              <a:rPr lang="en-US" altLang="x-none" dirty="0" smtClean="0"/>
              <a:t> locks </a:t>
            </a:r>
          </a:p>
          <a:p>
            <a:pPr lvl="1">
              <a:lnSpc>
                <a:spcPct val="90000"/>
              </a:lnSpc>
            </a:pPr>
            <a:r>
              <a:rPr lang="en-US" altLang="x-none" dirty="0" smtClean="0"/>
              <a:t>Semaphores </a:t>
            </a:r>
          </a:p>
          <a:p>
            <a:pPr>
              <a:lnSpc>
                <a:spcPct val="90000"/>
              </a:lnSpc>
            </a:pPr>
            <a:endParaRPr lang="en-US" altLang="x-none" dirty="0" smtClean="0"/>
          </a:p>
          <a:p>
            <a:pPr>
              <a:lnSpc>
                <a:spcPct val="90000"/>
              </a:lnSpc>
            </a:pPr>
            <a:r>
              <a:rPr lang="en-US" altLang="x-none" dirty="0" smtClean="0"/>
              <a:t>Mutex locks </a:t>
            </a:r>
          </a:p>
          <a:p>
            <a:pPr lvl="1">
              <a:lnSpc>
                <a:spcPct val="90000"/>
              </a:lnSpc>
            </a:pPr>
            <a:r>
              <a:rPr lang="en-US" altLang="x-none" dirty="0" smtClean="0">
                <a:solidFill>
                  <a:srgbClr val="FF0000"/>
                </a:solidFill>
              </a:rPr>
              <a:t>Atomic</a:t>
            </a:r>
            <a:r>
              <a:rPr lang="en-US" altLang="x-none" dirty="0" smtClean="0"/>
              <a:t> acquire</a:t>
            </a:r>
            <a:r>
              <a:rPr lang="en-US" altLang="x-none" dirty="0"/>
              <a:t>() and </a:t>
            </a:r>
            <a:r>
              <a:rPr lang="en-US" altLang="x-none" dirty="0" smtClean="0"/>
              <a:t>release()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846763" y="3395216"/>
            <a:ext cx="3297237" cy="2239074"/>
            <a:chOff x="6037263" y="3217416"/>
            <a:chExt cx="3297237" cy="2239074"/>
          </a:xfrm>
        </p:grpSpPr>
        <p:sp>
          <p:nvSpPr>
            <p:cNvPr id="2" name="Rectangle 1"/>
            <p:cNvSpPr/>
            <p:nvPr/>
          </p:nvSpPr>
          <p:spPr>
            <a:xfrm>
              <a:off x="6037263" y="3217416"/>
              <a:ext cx="3297237" cy="22390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1313" lvl="0" indent="-341313">
                <a:spcBef>
                  <a:spcPct val="35000"/>
                </a:spcBef>
                <a:buClr>
                  <a:srgbClr val="993300"/>
                </a:buClr>
                <a:buSzPct val="90000"/>
              </a:pPr>
              <a:r>
                <a:rPr kumimoji="1" lang="en-US" altLang="en-US" sz="1800" b="1" kern="0" dirty="0" smtClean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do </a:t>
              </a:r>
              <a:r>
                <a:rPr kumimoji="1" lang="en-US" altLang="en-US" sz="1800" b="1" kern="0" dirty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{ </a:t>
              </a:r>
            </a:p>
            <a:p>
              <a:pPr marL="341313" lvl="0" indent="-341313">
                <a:spcBef>
                  <a:spcPct val="35000"/>
                </a:spcBef>
                <a:buClr>
                  <a:srgbClr val="993300"/>
                </a:buClr>
                <a:buSzPct val="90000"/>
              </a:pPr>
              <a:r>
                <a:rPr kumimoji="1" lang="en-US" altLang="en-US" sz="1800" b="1" kern="0" dirty="0" smtClean="0">
                  <a:solidFill>
                    <a:srgbClr val="FF0000"/>
                  </a:solidFill>
                  <a:latin typeface="Courier New" charset="0"/>
                  <a:ea typeface="MS PGothic" charset="-128"/>
                  <a:cs typeface="MS PGothic" charset="0"/>
                </a:rPr>
                <a:t>	acquire </a:t>
              </a:r>
              <a:r>
                <a:rPr kumimoji="1" lang="en-US" altLang="en-US" sz="1800" b="1" kern="0" dirty="0">
                  <a:solidFill>
                    <a:srgbClr val="FF0000"/>
                  </a:solidFill>
                  <a:latin typeface="Courier New" charset="0"/>
                  <a:ea typeface="MS PGothic" charset="-128"/>
                  <a:cs typeface="MS PGothic" charset="0"/>
                </a:rPr>
                <a:t>lock </a:t>
              </a:r>
            </a:p>
            <a:p>
              <a:pPr marL="341313" lvl="0" indent="-341313">
                <a:spcBef>
                  <a:spcPct val="35000"/>
                </a:spcBef>
                <a:buClr>
                  <a:srgbClr val="993300"/>
                </a:buClr>
                <a:buSzPct val="90000"/>
              </a:pPr>
              <a:r>
                <a:rPr kumimoji="1" lang="en-US" altLang="en-US" sz="1800" b="1" kern="0" dirty="0" smtClean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	  critical </a:t>
              </a:r>
              <a:r>
                <a:rPr kumimoji="1" lang="en-US" altLang="en-US" sz="1800" b="1" kern="0" dirty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section </a:t>
              </a:r>
            </a:p>
            <a:p>
              <a:pPr marL="341313" lvl="0" indent="-341313">
                <a:spcBef>
                  <a:spcPct val="35000"/>
                </a:spcBef>
                <a:buClr>
                  <a:srgbClr val="993300"/>
                </a:buClr>
                <a:buSzPct val="90000"/>
              </a:pPr>
              <a:r>
                <a:rPr kumimoji="1" lang="en-US" altLang="en-US" sz="1800" b="1" kern="0" dirty="0">
                  <a:solidFill>
                    <a:srgbClr val="FF0000"/>
                  </a:solidFill>
                  <a:latin typeface="Courier New" charset="0"/>
                  <a:ea typeface="MS PGothic" charset="-128"/>
                  <a:cs typeface="MS PGothic" charset="0"/>
                </a:rPr>
                <a:t>	</a:t>
              </a:r>
              <a:r>
                <a:rPr kumimoji="1" lang="en-US" altLang="en-US" sz="1800" b="1" kern="0" dirty="0" smtClean="0">
                  <a:solidFill>
                    <a:srgbClr val="FF0000"/>
                  </a:solidFill>
                  <a:latin typeface="Courier New" charset="0"/>
                  <a:ea typeface="MS PGothic" charset="-128"/>
                  <a:cs typeface="MS PGothic" charset="0"/>
                </a:rPr>
                <a:t>release </a:t>
              </a:r>
              <a:r>
                <a:rPr kumimoji="1" lang="en-US" altLang="en-US" sz="1800" b="1" kern="0" dirty="0">
                  <a:solidFill>
                    <a:srgbClr val="FF0000"/>
                  </a:solidFill>
                  <a:latin typeface="Courier New" charset="0"/>
                  <a:ea typeface="MS PGothic" charset="-128"/>
                  <a:cs typeface="MS PGothic" charset="0"/>
                </a:rPr>
                <a:t>lock </a:t>
              </a:r>
            </a:p>
            <a:p>
              <a:pPr marL="341313" lvl="0" indent="-341313">
                <a:spcBef>
                  <a:spcPct val="35000"/>
                </a:spcBef>
                <a:buClr>
                  <a:srgbClr val="993300"/>
                </a:buClr>
                <a:buSzPct val="90000"/>
              </a:pPr>
              <a:r>
                <a:rPr kumimoji="1" lang="en-US" altLang="en-US" sz="1800" b="1" kern="0" dirty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	 </a:t>
              </a:r>
              <a:r>
                <a:rPr kumimoji="1" lang="en-US" altLang="en-US" sz="1800" b="1" kern="0" dirty="0" smtClean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 remainder </a:t>
              </a:r>
              <a:r>
                <a:rPr kumimoji="1" lang="en-US" altLang="en-US" sz="1800" b="1" kern="0" dirty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section </a:t>
              </a:r>
            </a:p>
            <a:p>
              <a:pPr marL="341313" lvl="0" indent="-341313">
                <a:spcBef>
                  <a:spcPct val="35000"/>
                </a:spcBef>
                <a:buClr>
                  <a:srgbClr val="993300"/>
                </a:buClr>
                <a:buSzPct val="90000"/>
              </a:pPr>
              <a:r>
                <a:rPr kumimoji="1" lang="en-US" altLang="en-US" sz="1800" b="1" kern="0" dirty="0" smtClean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} </a:t>
              </a:r>
              <a:r>
                <a:rPr kumimoji="1" lang="en-US" altLang="en-US" sz="1800" b="1" kern="0" dirty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while </a:t>
              </a:r>
              <a:r>
                <a:rPr kumimoji="1" lang="en-US" altLang="en-US" sz="1800" b="1" kern="0" dirty="0" smtClean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(true); </a:t>
              </a:r>
              <a:endParaRPr kumimoji="1" lang="en-US" altLang="en-US" sz="18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6372225" y="3579812"/>
              <a:ext cx="1844675" cy="38735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lIns="64002" tIns="32001" rIns="64002" bIns="32001"/>
            <a:lstStyle/>
            <a:p>
              <a:pPr>
                <a:defRPr/>
              </a:pPr>
              <a:endParaRPr lang="en-US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372225" y="4313163"/>
              <a:ext cx="1844675" cy="38735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lIns="64002" tIns="32001" rIns="64002" bIns="32001"/>
            <a:lstStyle/>
            <a:p>
              <a:pPr>
                <a:defRPr/>
              </a:pPr>
              <a:endParaRPr lang="en-US">
                <a:solidFill>
                  <a:schemeClr val="tx1"/>
                </a:solidFill>
                <a:latin typeface="Verdana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7A002C8-84B0-E944-A414-F1747913CA85}" type="slidenum">
              <a:rPr lang="en-US" altLang="x-none" sz="1400"/>
              <a:pPr/>
              <a:t>21</a:t>
            </a:fld>
            <a:endParaRPr lang="en-US" altLang="x-none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Mutex Locks (Spinlocks)</a:t>
            </a:r>
            <a:endParaRPr lang="en-US" altLang="x-none" dirty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7238" y="2881513"/>
            <a:ext cx="7742185" cy="327306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000" dirty="0" smtClean="0">
                <a:solidFill>
                  <a:srgbClr val="FF0000"/>
                </a:solidFill>
              </a:rPr>
              <a:t>Spinlocks</a:t>
            </a:r>
            <a:r>
              <a:rPr lang="en-US" altLang="x-none" sz="2000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x-none" sz="1800" dirty="0" smtClean="0"/>
              <a:t>Process waiting on lock keeps spinning</a:t>
            </a:r>
          </a:p>
          <a:p>
            <a:pPr lvl="2">
              <a:lnSpc>
                <a:spcPct val="90000"/>
              </a:lnSpc>
            </a:pPr>
            <a:r>
              <a:rPr lang="en-US" altLang="x-none" sz="1600" dirty="0" smtClean="0">
                <a:sym typeface="Wingdings"/>
              </a:rPr>
              <a:t>i.e., it </a:t>
            </a:r>
            <a:r>
              <a:rPr lang="en-US" altLang="x-none" sz="1600" dirty="0" smtClean="0">
                <a:solidFill>
                  <a:schemeClr val="accent2"/>
                </a:solidFill>
                <a:sym typeface="Wingdings"/>
              </a:rPr>
              <a:t>wastes </a:t>
            </a:r>
            <a:r>
              <a:rPr lang="en-US" altLang="x-none" sz="1600" dirty="0" smtClean="0">
                <a:solidFill>
                  <a:schemeClr val="accent2"/>
                </a:solidFill>
              </a:rPr>
              <a:t>CPU cycles</a:t>
            </a:r>
          </a:p>
          <a:p>
            <a:pPr>
              <a:lnSpc>
                <a:spcPct val="90000"/>
              </a:lnSpc>
            </a:pPr>
            <a:r>
              <a:rPr lang="en-US" altLang="x-none" sz="2000" dirty="0" smtClean="0"/>
              <a:t>Spinlocks typically used on multiprocessor systems </a:t>
            </a:r>
          </a:p>
          <a:p>
            <a:pPr lvl="1">
              <a:lnSpc>
                <a:spcPct val="90000"/>
              </a:lnSpc>
            </a:pPr>
            <a:r>
              <a:rPr lang="en-US" altLang="x-none" sz="1800" dirty="0" smtClean="0"/>
              <a:t>A thread keeps spinning on one processor (waiting for lock)</a:t>
            </a:r>
          </a:p>
          <a:p>
            <a:pPr lvl="1">
              <a:lnSpc>
                <a:spcPct val="90000"/>
              </a:lnSpc>
            </a:pPr>
            <a:r>
              <a:rPr lang="en-US" altLang="x-none" sz="1800" dirty="0" smtClean="0"/>
              <a:t>While another thread performs CS on another processor,</a:t>
            </a:r>
            <a:r>
              <a:rPr lang="en-US" altLang="x-none" sz="1800" dirty="0">
                <a:sym typeface="Wingdings"/>
              </a:rPr>
              <a:t/>
            </a:r>
            <a:br>
              <a:rPr lang="en-US" altLang="x-none" sz="1800" dirty="0">
                <a:sym typeface="Wingdings"/>
              </a:rPr>
            </a:br>
            <a:r>
              <a:rPr lang="en-US" altLang="x-none" sz="1800" dirty="0" smtClean="0">
                <a:sym typeface="Wingdings"/>
              </a:rPr>
              <a:t>which will eventually release the lock for the spinning thread </a:t>
            </a:r>
          </a:p>
          <a:p>
            <a:pPr>
              <a:lnSpc>
                <a:spcPct val="90000"/>
              </a:lnSpc>
            </a:pPr>
            <a:r>
              <a:rPr lang="en-US" altLang="x-none" sz="2000" dirty="0" smtClean="0">
                <a:solidFill>
                  <a:schemeClr val="accent2"/>
                </a:solidFill>
                <a:sym typeface="Wingdings"/>
              </a:rPr>
              <a:t>Advantage</a:t>
            </a:r>
            <a:r>
              <a:rPr lang="en-US" altLang="x-none" sz="2200" dirty="0" smtClean="0">
                <a:solidFill>
                  <a:schemeClr val="accent2"/>
                </a:solidFill>
                <a:sym typeface="Wingdings"/>
              </a:rPr>
              <a:t>?</a:t>
            </a:r>
          </a:p>
          <a:p>
            <a:pPr lvl="1">
              <a:lnSpc>
                <a:spcPct val="90000"/>
              </a:lnSpc>
            </a:pPr>
            <a:r>
              <a:rPr lang="en-US" altLang="x-none" sz="1800" dirty="0" smtClean="0">
                <a:sym typeface="Wingdings"/>
              </a:rPr>
              <a:t>No context switching occurs when thread is spinning </a:t>
            </a:r>
            <a:endParaRPr lang="en-US" altLang="x-none" sz="1800" dirty="0" smtClean="0"/>
          </a:p>
          <a:p>
            <a:pPr lvl="2">
              <a:lnSpc>
                <a:spcPct val="90000"/>
              </a:lnSpc>
            </a:pPr>
            <a:r>
              <a:rPr lang="en-US" altLang="x-none" sz="1600" dirty="0">
                <a:sym typeface="Wingdings"/>
              </a:rPr>
              <a:t>U</a:t>
            </a:r>
            <a:r>
              <a:rPr lang="en-US" altLang="x-none" sz="1600" dirty="0" smtClean="0"/>
              <a:t>seful especially when CS is small code </a:t>
            </a:r>
          </a:p>
        </p:txBody>
      </p:sp>
      <p:sp>
        <p:nvSpPr>
          <p:cNvPr id="2" name="Rectangle 1"/>
          <p:cNvSpPr/>
          <p:nvPr/>
        </p:nvSpPr>
        <p:spPr>
          <a:xfrm>
            <a:off x="4992974" y="1246005"/>
            <a:ext cx="3312826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altLang="x-none" sz="1800" b="1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release</a:t>
            </a:r>
            <a:r>
              <a:rPr lang="en-US" altLang="x-none" sz="1800" b="1" dirty="0">
                <a:latin typeface="Courier" charset="0"/>
                <a:ea typeface="Courier" charset="0"/>
                <a:cs typeface="Courier" charset="0"/>
              </a:rPr>
              <a:t>() {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x-non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1800" b="1" dirty="0" smtClean="0">
                <a:latin typeface="Courier" charset="0"/>
                <a:ea typeface="Courier" charset="0"/>
                <a:cs typeface="Courier" charset="0"/>
              </a:rPr>
              <a:t>  available </a:t>
            </a:r>
            <a:r>
              <a:rPr lang="en-US" altLang="x-none" sz="1800" b="1" dirty="0">
                <a:latin typeface="Courier" charset="0"/>
                <a:ea typeface="Courier" charset="0"/>
                <a:cs typeface="Courier" charset="0"/>
              </a:rPr>
              <a:t>= true;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x-none" sz="1800" b="1" dirty="0">
                <a:latin typeface="Courier" charset="0"/>
                <a:ea typeface="Courier" charset="0"/>
                <a:cs typeface="Courier" charset="0"/>
              </a:rPr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757238" y="1246005"/>
            <a:ext cx="364966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x-none" sz="1800" b="1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acquire</a:t>
            </a:r>
            <a:r>
              <a:rPr lang="en-US" altLang="x-none" sz="1800" b="1" dirty="0">
                <a:latin typeface="Courier" charset="0"/>
                <a:ea typeface="Courier" charset="0"/>
                <a:cs typeface="Courier" charset="0"/>
              </a:rPr>
              <a:t>() {</a:t>
            </a:r>
          </a:p>
          <a:p>
            <a:pPr>
              <a:lnSpc>
                <a:spcPct val="90000"/>
              </a:lnSpc>
            </a:pPr>
            <a:r>
              <a:rPr lang="en-US" altLang="x-non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1800" b="1" dirty="0" smtClean="0">
                <a:latin typeface="Courier" charset="0"/>
                <a:ea typeface="Courier" charset="0"/>
                <a:cs typeface="Courier" charset="0"/>
              </a:rPr>
              <a:t>  while </a:t>
            </a:r>
            <a:r>
              <a:rPr lang="en-US" altLang="x-none" sz="1800" b="1" dirty="0">
                <a:latin typeface="Courier" charset="0"/>
                <a:ea typeface="Courier" charset="0"/>
                <a:cs typeface="Courier" charset="0"/>
              </a:rPr>
              <a:t>(!available</a:t>
            </a:r>
            <a:r>
              <a:rPr lang="en-US" altLang="x-none" sz="1800" b="1" dirty="0" smtClean="0"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altLang="x-none" sz="1800" b="1" dirty="0" smtClean="0">
                <a:latin typeface="Courier" charset="0"/>
                <a:ea typeface="Courier" charset="0"/>
                <a:cs typeface="Courier" charset="0"/>
              </a:rPr>
              <a:t>      ;  //busy wait </a:t>
            </a:r>
          </a:p>
          <a:p>
            <a:pPr>
              <a:lnSpc>
                <a:spcPct val="90000"/>
              </a:lnSpc>
            </a:pPr>
            <a:r>
              <a:rPr lang="en-US" altLang="x-none" sz="1800" b="1" dirty="0" smtClean="0">
                <a:latin typeface="Courier" charset="0"/>
                <a:ea typeface="Courier" charset="0"/>
                <a:cs typeface="Courier" charset="0"/>
              </a:rPr>
              <a:t>   available </a:t>
            </a:r>
            <a:r>
              <a:rPr lang="en-US" altLang="x-none" sz="1800" b="1" dirty="0">
                <a:latin typeface="Courier" charset="0"/>
                <a:ea typeface="Courier" charset="0"/>
                <a:cs typeface="Courier" charset="0"/>
              </a:rPr>
              <a:t>= false</a:t>
            </a:r>
          </a:p>
          <a:p>
            <a:pPr>
              <a:lnSpc>
                <a:spcPct val="90000"/>
              </a:lnSpc>
            </a:pPr>
            <a:r>
              <a:rPr lang="en-US" altLang="x-none" sz="1800" b="1" dirty="0">
                <a:latin typeface="Courier" charset="0"/>
                <a:ea typeface="Courier" charset="0"/>
                <a:cs typeface="Courier" charset="0"/>
              </a:rPr>
              <a:t>}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 flipV="1">
            <a:off x="269875" y="2733172"/>
            <a:ext cx="8661400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H="1" flipV="1">
            <a:off x="4378507" y="1256765"/>
            <a:ext cx="1" cy="1296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520744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18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184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7A002C8-84B0-E944-A414-F1747913CA85}" type="slidenum">
              <a:rPr lang="en-US" altLang="x-none" sz="1400"/>
              <a:pPr/>
              <a:t>22</a:t>
            </a:fld>
            <a:endParaRPr lang="en-US" altLang="x-none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Semaphores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7238" y="1314450"/>
            <a:ext cx="7921625" cy="51530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 smtClean="0"/>
              <a:t>A semaphore </a:t>
            </a:r>
            <a:r>
              <a:rPr lang="en-US" altLang="x-none" i="1" dirty="0"/>
              <a:t>S</a:t>
            </a:r>
            <a:r>
              <a:rPr lang="en-US" altLang="x-none" dirty="0"/>
              <a:t> </a:t>
            </a:r>
            <a:r>
              <a:rPr lang="en-US" altLang="x-none" dirty="0" smtClean="0"/>
              <a:t> is an </a:t>
            </a:r>
            <a:r>
              <a:rPr lang="en-US" altLang="x-none" dirty="0" smtClean="0">
                <a:solidFill>
                  <a:srgbClr val="FF0000"/>
                </a:solidFill>
              </a:rPr>
              <a:t>integer</a:t>
            </a:r>
            <a:r>
              <a:rPr lang="en-US" altLang="x-none" dirty="0" smtClean="0"/>
              <a:t> variable accessed through two </a:t>
            </a:r>
            <a:r>
              <a:rPr lang="en-US" altLang="x-none" dirty="0" smtClean="0">
                <a:solidFill>
                  <a:srgbClr val="FF0000"/>
                </a:solidFill>
              </a:rPr>
              <a:t>atomic</a:t>
            </a:r>
            <a:r>
              <a:rPr lang="en-US" altLang="x-none" dirty="0" smtClean="0"/>
              <a:t> operations:</a:t>
            </a:r>
            <a:r>
              <a:rPr lang="en-US" altLang="x-none" dirty="0" smtClean="0">
                <a:solidFill>
                  <a:srgbClr val="0000FF"/>
                </a:solidFill>
              </a:rPr>
              <a:t> </a:t>
            </a:r>
            <a:endParaRPr lang="en-US" altLang="x-none" dirty="0">
              <a:solidFill>
                <a:srgbClr val="0000FF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altLang="x-none" dirty="0">
                <a:solidFill>
                  <a:srgbClr val="0000FF"/>
                </a:solidFill>
              </a:rPr>
              <a:t>wait</a:t>
            </a:r>
            <a:r>
              <a:rPr lang="en-US" altLang="x-none" dirty="0" smtClean="0">
                <a:solidFill>
                  <a:srgbClr val="0000FF"/>
                </a:solidFill>
              </a:rPr>
              <a:t>()</a:t>
            </a:r>
            <a:endParaRPr lang="en-US" altLang="x-none" dirty="0"/>
          </a:p>
          <a:p>
            <a:pPr lvl="1">
              <a:lnSpc>
                <a:spcPct val="90000"/>
              </a:lnSpc>
            </a:pPr>
            <a:r>
              <a:rPr lang="en-US" altLang="x-none" dirty="0">
                <a:solidFill>
                  <a:srgbClr val="0000FF"/>
                </a:solidFill>
              </a:rPr>
              <a:t>signal</a:t>
            </a:r>
            <a:r>
              <a:rPr lang="en-US" altLang="x-none" dirty="0" smtClean="0">
                <a:solidFill>
                  <a:srgbClr val="0000FF"/>
                </a:solidFill>
              </a:rPr>
              <a:t>()  </a:t>
            </a:r>
          </a:p>
          <a:p>
            <a:pPr lvl="1">
              <a:lnSpc>
                <a:spcPct val="90000"/>
              </a:lnSpc>
            </a:pPr>
            <a:endParaRPr lang="en-US" altLang="x-none" dirty="0" smtClean="0">
              <a:solidFill>
                <a:srgbClr val="0000FF"/>
              </a:solidFill>
            </a:endParaRPr>
          </a:p>
          <a:p>
            <a:pPr lvl="1">
              <a:lnSpc>
                <a:spcPct val="90000"/>
              </a:lnSpc>
            </a:pPr>
            <a:endParaRPr lang="en-US" altLang="x-none" dirty="0" smtClean="0">
              <a:solidFill>
                <a:srgbClr val="0000FF"/>
              </a:solidFill>
            </a:endParaRPr>
          </a:p>
          <a:p>
            <a:pPr lvl="1">
              <a:lnSpc>
                <a:spcPct val="90000"/>
              </a:lnSpc>
            </a:pPr>
            <a:endParaRPr lang="en-US" altLang="x-none" dirty="0" smtClean="0">
              <a:solidFill>
                <a:srgbClr val="0000FF"/>
              </a:solidFill>
            </a:endParaRPr>
          </a:p>
          <a:p>
            <a:pPr lvl="1">
              <a:lnSpc>
                <a:spcPct val="90000"/>
              </a:lnSpc>
            </a:pPr>
            <a:endParaRPr lang="en-US" altLang="x-none" dirty="0">
              <a:solidFill>
                <a:srgbClr val="0000FF"/>
              </a:solidFill>
            </a:endParaRPr>
          </a:p>
          <a:p>
            <a:pPr lvl="1">
              <a:lnSpc>
                <a:spcPct val="90000"/>
              </a:lnSpc>
            </a:pPr>
            <a:endParaRPr lang="en-US" altLang="x-none" dirty="0" smtClean="0">
              <a:solidFill>
                <a:srgbClr val="0000FF"/>
              </a:solidFill>
            </a:endParaRPr>
          </a:p>
          <a:p>
            <a:pPr lvl="1">
              <a:lnSpc>
                <a:spcPct val="90000"/>
              </a:lnSpc>
            </a:pPr>
            <a:endParaRPr lang="en-US" altLang="x-none" dirty="0">
              <a:solidFill>
                <a:srgbClr val="0000FF"/>
              </a:solidFill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altLang="x-none" dirty="0" smtClean="0">
                <a:solidFill>
                  <a:schemeClr val="accent6"/>
                </a:solidFill>
              </a:rPr>
              <a:t>What should S be initialized to?</a:t>
            </a:r>
            <a:endParaRPr lang="en-US" altLang="x-none" dirty="0">
              <a:solidFill>
                <a:schemeClr val="accent6"/>
              </a:solidFill>
            </a:endParaRPr>
          </a:p>
          <a:p>
            <a:pPr>
              <a:lnSpc>
                <a:spcPct val="90000"/>
              </a:lnSpc>
            </a:pPr>
            <a:endParaRPr lang="en-US" altLang="x-none" dirty="0">
              <a:solidFill>
                <a:srgbClr val="0000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75574" y="2985905"/>
            <a:ext cx="3312826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altLang="x-none" sz="18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signal</a:t>
            </a:r>
            <a:r>
              <a:rPr lang="en-US" altLang="x-none" sz="1800" b="1" dirty="0" smtClean="0">
                <a:latin typeface="Courier" charset="0"/>
                <a:ea typeface="Courier" charset="0"/>
                <a:cs typeface="Courier" charset="0"/>
              </a:rPr>
              <a:t>(S) </a:t>
            </a:r>
            <a:r>
              <a:rPr lang="en-US" altLang="x-none" sz="1800" b="1" dirty="0">
                <a:latin typeface="Courier" charset="0"/>
                <a:ea typeface="Courier" charset="0"/>
                <a:cs typeface="Courier" charset="0"/>
              </a:rPr>
              <a:t>{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x-non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1800" b="1" dirty="0" smtClean="0">
                <a:latin typeface="Courier" charset="0"/>
                <a:ea typeface="Courier" charset="0"/>
                <a:cs typeface="Courier" charset="0"/>
              </a:rPr>
              <a:t>  S++; </a:t>
            </a:r>
            <a:endParaRPr lang="en-US" altLang="x-none" sz="1800" b="1" dirty="0">
              <a:latin typeface="Courier" charset="0"/>
              <a:ea typeface="Courier" charset="0"/>
              <a:cs typeface="Courier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altLang="x-none" sz="1800" b="1" dirty="0">
                <a:latin typeface="Courier" charset="0"/>
                <a:ea typeface="Courier" charset="0"/>
                <a:cs typeface="Courier" charset="0"/>
              </a:rPr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1239838" y="2985905"/>
            <a:ext cx="364966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x-none" sz="18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wait</a:t>
            </a:r>
            <a:r>
              <a:rPr lang="en-US" altLang="x-none" sz="1800" b="1" dirty="0" smtClean="0">
                <a:latin typeface="Courier" charset="0"/>
                <a:ea typeface="Courier" charset="0"/>
                <a:cs typeface="Courier" charset="0"/>
              </a:rPr>
              <a:t>(S) </a:t>
            </a:r>
            <a:r>
              <a:rPr lang="en-US" altLang="x-none" sz="1800" b="1" dirty="0">
                <a:latin typeface="Courier" charset="0"/>
                <a:ea typeface="Courier" charset="0"/>
                <a:cs typeface="Courier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altLang="x-none" sz="18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1800" b="1" dirty="0" smtClean="0">
                <a:latin typeface="Courier" charset="0"/>
                <a:ea typeface="Courier" charset="0"/>
                <a:cs typeface="Courier" charset="0"/>
              </a:rPr>
              <a:t>  while (S &lt;= 0)</a:t>
            </a:r>
          </a:p>
          <a:p>
            <a:pPr>
              <a:lnSpc>
                <a:spcPct val="90000"/>
              </a:lnSpc>
            </a:pPr>
            <a:r>
              <a:rPr lang="en-US" altLang="x-none" sz="1800" b="1" dirty="0" smtClean="0">
                <a:latin typeface="Courier" charset="0"/>
                <a:ea typeface="Courier" charset="0"/>
                <a:cs typeface="Courier" charset="0"/>
              </a:rPr>
              <a:t>      ;  //busy wait </a:t>
            </a:r>
          </a:p>
          <a:p>
            <a:pPr>
              <a:lnSpc>
                <a:spcPct val="90000"/>
              </a:lnSpc>
            </a:pPr>
            <a:r>
              <a:rPr lang="en-US" altLang="x-none" sz="1800" b="1" dirty="0" smtClean="0">
                <a:latin typeface="Courier" charset="0"/>
                <a:ea typeface="Courier" charset="0"/>
                <a:cs typeface="Courier" charset="0"/>
              </a:rPr>
              <a:t>   S--;</a:t>
            </a:r>
            <a:endParaRPr lang="en-US" altLang="x-none" sz="1800" b="1" dirty="0">
              <a:latin typeface="Courier" charset="0"/>
              <a:ea typeface="Courier" charset="0"/>
              <a:cs typeface="Courier" charset="0"/>
            </a:endParaRPr>
          </a:p>
          <a:p>
            <a:pPr>
              <a:lnSpc>
                <a:spcPct val="90000"/>
              </a:lnSpc>
            </a:pPr>
            <a:r>
              <a:rPr lang="en-US" altLang="x-none" sz="1800" b="1" dirty="0">
                <a:latin typeface="Courier" charset="0"/>
                <a:ea typeface="Courier" charset="0"/>
                <a:cs typeface="Courier" charset="0"/>
              </a:rPr>
              <a:t>}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 flipH="1" flipV="1">
            <a:off x="4800600" y="2985905"/>
            <a:ext cx="1" cy="1296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230791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184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Semaphores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8182-5DEA-854A-B741-F3BD10E0F54B}" type="slidenum">
              <a:rPr lang="en-US" altLang="x-none" smtClean="0"/>
              <a:pPr/>
              <a:t>23</a:t>
            </a:fld>
            <a:endParaRPr lang="en-US" altLang="x-none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57238" y="1319213"/>
            <a:ext cx="7956550" cy="4792662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q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572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charset="2"/>
              <a:buChar char="v"/>
              <a:defRPr sz="2000">
                <a:solidFill>
                  <a:schemeClr val="accent2"/>
                </a:solidFill>
                <a:latin typeface="+mn-lt"/>
              </a:defRPr>
            </a:lvl2pPr>
            <a:lvl3pPr marL="12001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accent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buFont typeface="Arial" charset="0"/>
              <a:buChar char="•"/>
              <a:tabLst>
                <a:tab pos="2005013" algn="ctr"/>
                <a:tab pos="4518025" algn="ctr"/>
              </a:tabLst>
            </a:pPr>
            <a:r>
              <a:rPr lang="en-US" altLang="x-none" b="1" kern="0" dirty="0" smtClean="0">
                <a:solidFill>
                  <a:schemeClr val="tx2"/>
                </a:solidFill>
              </a:rPr>
              <a:t>Two types</a:t>
            </a:r>
          </a:p>
          <a:p>
            <a:pPr marL="800100" lvl="1" indent="-342900">
              <a:lnSpc>
                <a:spcPct val="90000"/>
              </a:lnSpc>
              <a:buClr>
                <a:schemeClr val="tx1"/>
              </a:buClr>
              <a:buFont typeface="Wingdings" charset="2"/>
              <a:buChar char="Ø"/>
              <a:tabLst>
                <a:tab pos="2005013" algn="ctr"/>
                <a:tab pos="4518025" algn="ctr"/>
              </a:tabLst>
            </a:pPr>
            <a:r>
              <a:rPr lang="en-US" altLang="x-none" kern="0" dirty="0" smtClean="0">
                <a:solidFill>
                  <a:srgbClr val="FF0000"/>
                </a:solidFill>
              </a:rPr>
              <a:t>Binary</a:t>
            </a:r>
            <a:r>
              <a:rPr lang="en-US" altLang="x-none" kern="0" dirty="0" smtClean="0"/>
              <a:t> </a:t>
            </a:r>
            <a:r>
              <a:rPr lang="en-US" altLang="x-none" kern="0" dirty="0" smtClean="0">
                <a:solidFill>
                  <a:srgbClr val="FF0000"/>
                </a:solidFill>
              </a:rPr>
              <a:t>semaphore</a:t>
            </a:r>
            <a:r>
              <a:rPr lang="en-US" altLang="x-none" kern="0" dirty="0" smtClean="0">
                <a:solidFill>
                  <a:schemeClr val="tx1"/>
                </a:solidFill>
              </a:rPr>
              <a:t>: can be 0 or 1</a:t>
            </a:r>
            <a:r>
              <a:rPr lang="en-US" altLang="x-none" kern="0" dirty="0" smtClean="0"/>
              <a:t> </a:t>
            </a:r>
          </a:p>
          <a:p>
            <a:pPr marL="1085850" lvl="2">
              <a:lnSpc>
                <a:spcPct val="90000"/>
              </a:lnSpc>
              <a:tabLst>
                <a:tab pos="2005013" algn="ctr"/>
                <a:tab pos="4518025" algn="ctr"/>
              </a:tabLst>
            </a:pPr>
            <a:r>
              <a:rPr lang="en-US" altLang="x-none" sz="2000" kern="0" dirty="0" smtClean="0">
                <a:solidFill>
                  <a:schemeClr val="tx1"/>
                </a:solidFill>
                <a:sym typeface="MT Extra" charset="2"/>
              </a:rPr>
              <a:t>Similar to </a:t>
            </a:r>
            <a:r>
              <a:rPr lang="en-US" altLang="x-none" sz="2000" kern="0" dirty="0" err="1" smtClean="0">
                <a:solidFill>
                  <a:schemeClr val="tx1"/>
                </a:solidFill>
                <a:sym typeface="MT Extra" charset="2"/>
              </a:rPr>
              <a:t>mutex</a:t>
            </a:r>
            <a:endParaRPr lang="en-US" altLang="x-none" sz="2000" kern="0" dirty="0" smtClean="0">
              <a:sym typeface="MT Extra" charset="2"/>
            </a:endParaRPr>
          </a:p>
          <a:p>
            <a:pPr marL="800100" lvl="1" indent="-342900">
              <a:lnSpc>
                <a:spcPct val="90000"/>
              </a:lnSpc>
              <a:buClr>
                <a:schemeClr val="tx1"/>
              </a:buClr>
              <a:buFont typeface="Wingdings" charset="2"/>
              <a:buChar char="Ø"/>
              <a:tabLst>
                <a:tab pos="2005013" algn="ctr"/>
                <a:tab pos="4518025" algn="ctr"/>
              </a:tabLst>
            </a:pPr>
            <a:r>
              <a:rPr lang="en-US" altLang="x-none" kern="0" dirty="0">
                <a:solidFill>
                  <a:srgbClr val="FF0000"/>
                </a:solidFill>
              </a:rPr>
              <a:t>Counting</a:t>
            </a:r>
            <a:r>
              <a:rPr lang="en-US" altLang="x-none" kern="0" dirty="0">
                <a:solidFill>
                  <a:schemeClr val="tx2"/>
                </a:solidFill>
              </a:rPr>
              <a:t> </a:t>
            </a:r>
            <a:r>
              <a:rPr lang="en-US" altLang="x-none" kern="0" dirty="0">
                <a:solidFill>
                  <a:srgbClr val="FF0000"/>
                </a:solidFill>
              </a:rPr>
              <a:t>semaphore</a:t>
            </a:r>
            <a:r>
              <a:rPr lang="en-US" altLang="x-none" kern="0" dirty="0">
                <a:solidFill>
                  <a:schemeClr val="tx2"/>
                </a:solidFill>
              </a:rPr>
              <a:t>:  can be any integer value</a:t>
            </a:r>
            <a:r>
              <a:rPr lang="en-US" altLang="x-none" kern="0" dirty="0"/>
              <a:t> </a:t>
            </a:r>
          </a:p>
          <a:p>
            <a:pPr marL="1085850" lvl="2">
              <a:lnSpc>
                <a:spcPct val="90000"/>
              </a:lnSpc>
              <a:tabLst>
                <a:tab pos="2005013" algn="ctr"/>
                <a:tab pos="4518025" algn="ctr"/>
              </a:tabLst>
            </a:pPr>
            <a:r>
              <a:rPr lang="en-US" altLang="x-none" sz="2000" kern="0" dirty="0" smtClean="0">
                <a:solidFill>
                  <a:schemeClr val="tx2"/>
                </a:solidFill>
              </a:rPr>
              <a:t>Makes it more general</a:t>
            </a:r>
          </a:p>
          <a:p>
            <a:pPr marL="342900" indent="-342900">
              <a:lnSpc>
                <a:spcPct val="90000"/>
              </a:lnSpc>
              <a:tabLst>
                <a:tab pos="2005013" algn="ctr"/>
                <a:tab pos="4518025" algn="ctr"/>
              </a:tabLst>
            </a:pPr>
            <a:endParaRPr lang="en-US" altLang="x-none" b="1" kern="0" dirty="0" smtClean="0">
              <a:sym typeface="MT Extra" charset="2"/>
            </a:endParaRPr>
          </a:p>
          <a:p>
            <a:pPr>
              <a:lnSpc>
                <a:spcPct val="90000"/>
              </a:lnSpc>
              <a:buFont typeface="Arial" charset="0"/>
              <a:buChar char="•"/>
              <a:tabLst>
                <a:tab pos="2005013" algn="ctr"/>
                <a:tab pos="4518025" algn="ctr"/>
              </a:tabLst>
            </a:pPr>
            <a:r>
              <a:rPr lang="en-US" altLang="x-none" b="1" kern="0" dirty="0" smtClean="0">
                <a:sym typeface="MT Extra" charset="2"/>
              </a:rPr>
              <a:t>Uses</a:t>
            </a:r>
          </a:p>
          <a:p>
            <a:pPr marL="858837" lvl="1" indent="-342900">
              <a:lnSpc>
                <a:spcPct val="90000"/>
              </a:lnSpc>
              <a:buClr>
                <a:schemeClr val="tx1"/>
              </a:buClr>
              <a:buFont typeface="Wingdings" charset="2"/>
              <a:buChar char="Ø"/>
              <a:tabLst>
                <a:tab pos="2005013" algn="ctr"/>
                <a:tab pos="4518025" algn="ctr"/>
              </a:tabLst>
            </a:pPr>
            <a:r>
              <a:rPr lang="en-US" altLang="x-none" b="1" kern="0" dirty="0" smtClean="0">
                <a:solidFill>
                  <a:schemeClr val="tx2"/>
                </a:solidFill>
                <a:sym typeface="MT Extra" charset="2"/>
              </a:rPr>
              <a:t>Ensuring mutual exclusion </a:t>
            </a:r>
          </a:p>
          <a:p>
            <a:pPr marL="858837" lvl="1" indent="-342900">
              <a:lnSpc>
                <a:spcPct val="90000"/>
              </a:lnSpc>
              <a:buClr>
                <a:schemeClr val="tx1"/>
              </a:buClr>
              <a:buFont typeface="Wingdings" charset="2"/>
              <a:buChar char="Ø"/>
              <a:tabLst>
                <a:tab pos="2005013" algn="ctr"/>
                <a:tab pos="4518025" algn="ctr"/>
              </a:tabLst>
            </a:pPr>
            <a:r>
              <a:rPr lang="en-US" altLang="x-none" b="1" kern="0" dirty="0" smtClean="0">
                <a:solidFill>
                  <a:schemeClr val="tx2"/>
                </a:solidFill>
                <a:sym typeface="MT Extra" charset="2"/>
              </a:rPr>
              <a:t>Synchronizing steps in </a:t>
            </a:r>
            <a:br>
              <a:rPr lang="en-US" altLang="x-none" b="1" kern="0" dirty="0" smtClean="0">
                <a:solidFill>
                  <a:schemeClr val="tx2"/>
                </a:solidFill>
                <a:sym typeface="MT Extra" charset="2"/>
              </a:rPr>
            </a:br>
            <a:r>
              <a:rPr lang="en-US" altLang="x-none" b="1" kern="0" dirty="0" smtClean="0">
                <a:solidFill>
                  <a:schemeClr val="tx2"/>
                </a:solidFill>
                <a:sym typeface="MT Extra" charset="2"/>
              </a:rPr>
              <a:t>different processes </a:t>
            </a:r>
          </a:p>
          <a:p>
            <a:pPr marL="858837" lvl="1" indent="-342900">
              <a:lnSpc>
                <a:spcPct val="90000"/>
              </a:lnSpc>
              <a:buClr>
                <a:schemeClr val="tx1"/>
              </a:buClr>
              <a:buFont typeface="Wingdings" charset="2"/>
              <a:buChar char="Ø"/>
              <a:tabLst>
                <a:tab pos="2005013" algn="ctr"/>
                <a:tab pos="4518025" algn="ctr"/>
              </a:tabLst>
            </a:pPr>
            <a:r>
              <a:rPr lang="en-US" altLang="x-none" b="1" kern="0" dirty="0" smtClean="0">
                <a:solidFill>
                  <a:schemeClr val="tx2"/>
                </a:solidFill>
                <a:sym typeface="MT Extra" charset="2"/>
              </a:rPr>
              <a:t>Controlling access to finite</a:t>
            </a:r>
            <a:br>
              <a:rPr lang="en-US" altLang="x-none" b="1" kern="0" dirty="0" smtClean="0">
                <a:solidFill>
                  <a:schemeClr val="tx2"/>
                </a:solidFill>
                <a:sym typeface="MT Extra" charset="2"/>
              </a:rPr>
            </a:br>
            <a:r>
              <a:rPr lang="en-US" altLang="x-none" b="1" kern="0" dirty="0" smtClean="0">
                <a:solidFill>
                  <a:schemeClr val="tx2"/>
                </a:solidFill>
                <a:sym typeface="MT Extra" charset="2"/>
              </a:rPr>
              <a:t>resources (shared buffers) </a:t>
            </a:r>
          </a:p>
          <a:p>
            <a:pPr marL="858837" lvl="1" indent="-342900">
              <a:lnSpc>
                <a:spcPct val="90000"/>
              </a:lnSpc>
              <a:buClr>
                <a:schemeClr val="tx1"/>
              </a:buClr>
              <a:buFont typeface="Wingdings" charset="2"/>
              <a:buChar char="Ø"/>
              <a:tabLst>
                <a:tab pos="2005013" algn="ctr"/>
                <a:tab pos="4518025" algn="ctr"/>
              </a:tabLst>
            </a:pPr>
            <a:endParaRPr lang="en-US" altLang="x-none" b="1" kern="0" dirty="0" smtClean="0">
              <a:sym typeface="MT Extra" charset="2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846763" y="3715544"/>
            <a:ext cx="3297237" cy="2239074"/>
            <a:chOff x="6037263" y="3217416"/>
            <a:chExt cx="3297237" cy="2239074"/>
          </a:xfrm>
        </p:grpSpPr>
        <p:sp>
          <p:nvSpPr>
            <p:cNvPr id="6" name="Rectangle 5"/>
            <p:cNvSpPr/>
            <p:nvPr/>
          </p:nvSpPr>
          <p:spPr>
            <a:xfrm>
              <a:off x="6037263" y="3217416"/>
              <a:ext cx="3297237" cy="22390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1313" lvl="0" indent="-341313">
                <a:spcBef>
                  <a:spcPct val="35000"/>
                </a:spcBef>
                <a:buClr>
                  <a:srgbClr val="993300"/>
                </a:buClr>
                <a:buSzPct val="90000"/>
              </a:pPr>
              <a:r>
                <a:rPr kumimoji="1" lang="en-US" altLang="en-US" sz="1800" b="1" kern="0" dirty="0" smtClean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do </a:t>
              </a:r>
              <a:r>
                <a:rPr kumimoji="1" lang="en-US" altLang="en-US" sz="1800" b="1" kern="0" dirty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{ </a:t>
              </a:r>
            </a:p>
            <a:p>
              <a:pPr marL="341313" lvl="0" indent="-341313">
                <a:spcBef>
                  <a:spcPct val="35000"/>
                </a:spcBef>
                <a:buClr>
                  <a:srgbClr val="993300"/>
                </a:buClr>
                <a:buSzPct val="90000"/>
              </a:pPr>
              <a:r>
                <a:rPr kumimoji="1" lang="en-US" altLang="en-US" sz="1800" b="1" kern="0" dirty="0" smtClean="0">
                  <a:solidFill>
                    <a:srgbClr val="FF0000"/>
                  </a:solidFill>
                  <a:latin typeface="Courier New" charset="0"/>
                  <a:ea typeface="MS PGothic" charset="-128"/>
                  <a:cs typeface="MS PGothic" charset="0"/>
                </a:rPr>
                <a:t>	wait(S)</a:t>
              </a:r>
              <a:endParaRPr kumimoji="1" lang="en-US" altLang="en-US" sz="1800" b="1" kern="0" dirty="0">
                <a:solidFill>
                  <a:srgbClr val="FF0000"/>
                </a:solidFill>
                <a:latin typeface="Courier New" charset="0"/>
                <a:ea typeface="MS PGothic" charset="-128"/>
                <a:cs typeface="MS PGothic" charset="0"/>
              </a:endParaRPr>
            </a:p>
            <a:p>
              <a:pPr marL="341313" lvl="0" indent="-341313">
                <a:spcBef>
                  <a:spcPct val="35000"/>
                </a:spcBef>
                <a:buClr>
                  <a:srgbClr val="993300"/>
                </a:buClr>
                <a:buSzPct val="90000"/>
              </a:pPr>
              <a:r>
                <a:rPr kumimoji="1" lang="en-US" altLang="en-US" sz="1800" b="1" kern="0" dirty="0" smtClean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	  critical </a:t>
              </a:r>
              <a:r>
                <a:rPr kumimoji="1" lang="en-US" altLang="en-US" sz="1800" b="1" kern="0" dirty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section </a:t>
              </a:r>
            </a:p>
            <a:p>
              <a:pPr marL="341313" lvl="0" indent="-341313">
                <a:spcBef>
                  <a:spcPct val="35000"/>
                </a:spcBef>
                <a:buClr>
                  <a:srgbClr val="993300"/>
                </a:buClr>
                <a:buSzPct val="90000"/>
              </a:pPr>
              <a:r>
                <a:rPr kumimoji="1" lang="en-US" altLang="en-US" sz="1800" b="1" kern="0" dirty="0">
                  <a:solidFill>
                    <a:srgbClr val="FF0000"/>
                  </a:solidFill>
                  <a:latin typeface="Courier New" charset="0"/>
                  <a:ea typeface="MS PGothic" charset="-128"/>
                  <a:cs typeface="MS PGothic" charset="0"/>
                </a:rPr>
                <a:t>	</a:t>
              </a:r>
              <a:r>
                <a:rPr kumimoji="1" lang="en-US" altLang="en-US" sz="1800" b="1" kern="0" dirty="0" smtClean="0">
                  <a:solidFill>
                    <a:srgbClr val="FF0000"/>
                  </a:solidFill>
                  <a:latin typeface="Courier New" charset="0"/>
                  <a:ea typeface="MS PGothic" charset="-128"/>
                  <a:cs typeface="MS PGothic" charset="0"/>
                </a:rPr>
                <a:t>signal(S) </a:t>
              </a:r>
              <a:endParaRPr kumimoji="1" lang="en-US" altLang="en-US" sz="1800" b="1" kern="0" dirty="0">
                <a:solidFill>
                  <a:srgbClr val="FF0000"/>
                </a:solidFill>
                <a:latin typeface="Courier New" charset="0"/>
                <a:ea typeface="MS PGothic" charset="-128"/>
                <a:cs typeface="MS PGothic" charset="0"/>
              </a:endParaRPr>
            </a:p>
            <a:p>
              <a:pPr marL="341313" lvl="0" indent="-341313">
                <a:spcBef>
                  <a:spcPct val="35000"/>
                </a:spcBef>
                <a:buClr>
                  <a:srgbClr val="993300"/>
                </a:buClr>
                <a:buSzPct val="90000"/>
              </a:pPr>
              <a:r>
                <a:rPr kumimoji="1" lang="en-US" altLang="en-US" sz="1800" b="1" kern="0" dirty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	 </a:t>
              </a:r>
              <a:r>
                <a:rPr kumimoji="1" lang="en-US" altLang="en-US" sz="1800" b="1" kern="0" dirty="0" smtClean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 remainder </a:t>
              </a:r>
              <a:r>
                <a:rPr kumimoji="1" lang="en-US" altLang="en-US" sz="1800" b="1" kern="0" dirty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section </a:t>
              </a:r>
            </a:p>
            <a:p>
              <a:pPr marL="341313" lvl="0" indent="-341313">
                <a:spcBef>
                  <a:spcPct val="35000"/>
                </a:spcBef>
                <a:buClr>
                  <a:srgbClr val="993300"/>
                </a:buClr>
                <a:buSzPct val="90000"/>
              </a:pPr>
              <a:r>
                <a:rPr kumimoji="1" lang="en-US" altLang="en-US" sz="1800" b="1" kern="0" dirty="0" smtClean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} </a:t>
              </a:r>
              <a:r>
                <a:rPr kumimoji="1" lang="en-US" altLang="en-US" sz="1800" b="1" kern="0" dirty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while </a:t>
              </a:r>
              <a:r>
                <a:rPr kumimoji="1" lang="en-US" altLang="en-US" sz="1800" b="1" kern="0" dirty="0" smtClean="0">
                  <a:solidFill>
                    <a:srgbClr val="000000"/>
                  </a:solidFill>
                  <a:latin typeface="Courier New" charset="0"/>
                  <a:ea typeface="MS PGothic" charset="-128"/>
                  <a:cs typeface="MS PGothic" charset="0"/>
                </a:rPr>
                <a:t>(true); </a:t>
              </a:r>
              <a:endParaRPr kumimoji="1" lang="en-US" altLang="en-US" sz="1800" b="1" kern="0" dirty="0">
                <a:solidFill>
                  <a:srgbClr val="000000"/>
                </a:solidFill>
                <a:latin typeface="Courier New" charset="0"/>
                <a:ea typeface="MS PGothic" charset="-128"/>
                <a:cs typeface="MS PGothic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372225" y="3579812"/>
              <a:ext cx="1400175" cy="38735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lIns="64002" tIns="32001" rIns="64002" bIns="32001"/>
            <a:lstStyle/>
            <a:p>
              <a:pPr>
                <a:defRPr/>
              </a:pPr>
              <a:endParaRPr lang="en-US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372225" y="4300463"/>
              <a:ext cx="1400175" cy="38735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lIns="64002" tIns="32001" rIns="64002" bIns="32001"/>
            <a:lstStyle/>
            <a:p>
              <a:pPr>
                <a:defRPr/>
              </a:pPr>
              <a:endParaRPr lang="en-US">
                <a:solidFill>
                  <a:schemeClr val="tx1"/>
                </a:solidFill>
                <a:latin typeface="Verdana" charset="0"/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 bwMode="auto">
          <a:xfrm>
            <a:off x="5054600" y="4191000"/>
            <a:ext cx="792163" cy="27429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4969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F702AD4-9168-3B4C-BE09-889DE896255A}" type="slidenum">
              <a:rPr lang="en-US" altLang="x-none" sz="1400"/>
              <a:pPr/>
              <a:t>24</a:t>
            </a:fld>
            <a:endParaRPr lang="en-US" altLang="x-none" sz="140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300163"/>
            <a:ext cx="7754781" cy="5011737"/>
          </a:xfrm>
        </p:spPr>
        <p:txBody>
          <a:bodyPr/>
          <a:lstStyle/>
          <a:p>
            <a:r>
              <a:rPr lang="en-US" altLang="x-none" dirty="0" smtClean="0"/>
              <a:t>Non-busy waiting </a:t>
            </a:r>
            <a:br>
              <a:rPr lang="en-US" altLang="x-none" dirty="0" smtClean="0"/>
            </a:br>
            <a:r>
              <a:rPr lang="en-US" altLang="x-none" dirty="0" smtClean="0"/>
              <a:t>semaphore has</a:t>
            </a:r>
            <a:r>
              <a:rPr lang="en-US" altLang="x-none" dirty="0"/>
              <a:t>:  </a:t>
            </a:r>
          </a:p>
          <a:p>
            <a:pPr lvl="1"/>
            <a:r>
              <a:rPr lang="en-US" altLang="x-none" dirty="0"/>
              <a:t>V</a:t>
            </a:r>
            <a:r>
              <a:rPr lang="en-US" altLang="x-none" dirty="0" smtClean="0"/>
              <a:t>alue </a:t>
            </a:r>
            <a:r>
              <a:rPr lang="en-US" altLang="x-none" dirty="0"/>
              <a:t>(of type integer)</a:t>
            </a:r>
          </a:p>
          <a:p>
            <a:pPr lvl="1"/>
            <a:r>
              <a:rPr lang="en-US" altLang="x-none" dirty="0"/>
              <a:t> </a:t>
            </a:r>
            <a:r>
              <a:rPr lang="en-US" altLang="x-none" dirty="0" smtClean="0"/>
              <a:t>Waiting </a:t>
            </a:r>
            <a:r>
              <a:rPr lang="en-US" altLang="x-none" dirty="0"/>
              <a:t>queue </a:t>
            </a:r>
          </a:p>
          <a:p>
            <a:pPr lvl="1"/>
            <a:endParaRPr lang="en-US" altLang="x-none" dirty="0" smtClean="0"/>
          </a:p>
          <a:p>
            <a:pPr lvl="1"/>
            <a:endParaRPr lang="en-US" altLang="x-none" dirty="0"/>
          </a:p>
          <a:p>
            <a:pPr lvl="1"/>
            <a:endParaRPr lang="en-US" altLang="x-none" dirty="0" smtClean="0"/>
          </a:p>
          <a:p>
            <a:pPr lvl="1"/>
            <a:r>
              <a:rPr lang="en-US" altLang="x-none" dirty="0" smtClean="0"/>
              <a:t>Two </a:t>
            </a:r>
            <a:r>
              <a:rPr lang="en-US" altLang="x-none" dirty="0"/>
              <a:t>internal operations:</a:t>
            </a:r>
          </a:p>
          <a:p>
            <a:pPr lvl="2">
              <a:buClr>
                <a:schemeClr val="tx1"/>
              </a:buClr>
            </a:pPr>
            <a:r>
              <a:rPr lang="en-US" altLang="x-none" dirty="0">
                <a:solidFill>
                  <a:srgbClr val="FF0000"/>
                </a:solidFill>
              </a:rPr>
              <a:t>B</a:t>
            </a:r>
            <a:r>
              <a:rPr lang="en-US" altLang="x-none" dirty="0" smtClean="0">
                <a:solidFill>
                  <a:srgbClr val="FF0000"/>
                </a:solidFill>
              </a:rPr>
              <a:t>lock</a:t>
            </a:r>
            <a:r>
              <a:rPr lang="en-US" altLang="x-none" dirty="0" smtClean="0"/>
              <a:t> </a:t>
            </a:r>
            <a:r>
              <a:rPr lang="en-US" altLang="x-none" dirty="0"/>
              <a:t>– </a:t>
            </a:r>
            <a:r>
              <a:rPr lang="en-US" altLang="x-none" dirty="0" smtClean="0"/>
              <a:t>suspends the process that invokes it</a:t>
            </a:r>
            <a:br>
              <a:rPr lang="en-US" altLang="x-none" dirty="0" smtClean="0"/>
            </a:br>
            <a:r>
              <a:rPr lang="en-US" altLang="x-none" dirty="0" smtClean="0"/>
              <a:t>(places the process in </a:t>
            </a:r>
            <a:r>
              <a:rPr lang="en-US" altLang="x-none" dirty="0"/>
              <a:t>the waiting </a:t>
            </a:r>
            <a:r>
              <a:rPr lang="en-US" altLang="x-none" dirty="0" smtClean="0"/>
              <a:t>queue)</a:t>
            </a:r>
            <a:endParaRPr lang="en-US" altLang="x-none" dirty="0"/>
          </a:p>
          <a:p>
            <a:pPr lvl="2">
              <a:buClr>
                <a:schemeClr val="tx1"/>
              </a:buClr>
            </a:pPr>
            <a:r>
              <a:rPr lang="en-US" altLang="x-none" dirty="0">
                <a:solidFill>
                  <a:srgbClr val="FF0000"/>
                </a:solidFill>
              </a:rPr>
              <a:t>W</a:t>
            </a:r>
            <a:r>
              <a:rPr lang="en-US" altLang="x-none" dirty="0" smtClean="0">
                <a:solidFill>
                  <a:srgbClr val="FF0000"/>
                </a:solidFill>
              </a:rPr>
              <a:t>akeup</a:t>
            </a:r>
            <a:r>
              <a:rPr lang="en-US" altLang="x-none" dirty="0" smtClean="0">
                <a:solidFill>
                  <a:srgbClr val="0000FF"/>
                </a:solidFill>
              </a:rPr>
              <a:t> </a:t>
            </a:r>
            <a:r>
              <a:rPr lang="en-US" altLang="x-none" dirty="0"/>
              <a:t>– </a:t>
            </a:r>
            <a:r>
              <a:rPr lang="en-US" altLang="x-none" dirty="0" smtClean="0"/>
              <a:t>resumes the execution of blocked process</a:t>
            </a:r>
            <a:br>
              <a:rPr lang="en-US" altLang="x-none" dirty="0" smtClean="0"/>
            </a:br>
            <a:r>
              <a:rPr lang="en-US" altLang="x-none" dirty="0" smtClean="0"/>
              <a:t>(removes one of the processes </a:t>
            </a:r>
            <a:r>
              <a:rPr lang="en-US" altLang="x-none" dirty="0"/>
              <a:t>from the waiting </a:t>
            </a:r>
            <a:r>
              <a:rPr lang="en-US" altLang="x-none" dirty="0" smtClean="0"/>
              <a:t>queue and places it in the ready queue)</a:t>
            </a:r>
            <a:endParaRPr lang="en-US" altLang="x-none" dirty="0"/>
          </a:p>
        </p:txBody>
      </p:sp>
      <p:sp>
        <p:nvSpPr>
          <p:cNvPr id="2" name="Rectangle 1"/>
          <p:cNvSpPr/>
          <p:nvPr/>
        </p:nvSpPr>
        <p:spPr>
          <a:xfrm>
            <a:off x="4406900" y="1452563"/>
            <a:ext cx="4439912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571500" lvl="1" indent="0">
              <a:buNone/>
            </a:pPr>
            <a:r>
              <a:rPr lang="en-US" altLang="x-none" sz="2000" b="1" dirty="0" err="1">
                <a:latin typeface="Courier" charset="0"/>
                <a:ea typeface="Courier" charset="0"/>
                <a:cs typeface="Courier" charset="0"/>
              </a:rPr>
              <a:t>typedef</a:t>
            </a: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2000" b="1" dirty="0" err="1">
                <a:latin typeface="Courier" charset="0"/>
                <a:ea typeface="Courier" charset="0"/>
                <a:cs typeface="Courier" charset="0"/>
              </a:rPr>
              <a:t>struct</a:t>
            </a: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 {</a:t>
            </a:r>
          </a:p>
          <a:p>
            <a:pPr marL="971550" lvl="2" indent="0">
              <a:buNone/>
            </a:pPr>
            <a:r>
              <a:rPr lang="en-US" altLang="x-none" sz="2000" b="1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 value;</a:t>
            </a:r>
          </a:p>
          <a:p>
            <a:pPr marL="971550" lvl="2" indent="0">
              <a:buNone/>
            </a:pPr>
            <a:r>
              <a:rPr lang="en-US" altLang="x-none" sz="2000" b="1" dirty="0" err="1">
                <a:latin typeface="Courier" charset="0"/>
                <a:ea typeface="Courier" charset="0"/>
                <a:cs typeface="Courier" charset="0"/>
              </a:rPr>
              <a:t>struct</a:t>
            </a: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process* list</a:t>
            </a: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pPr marL="571500" lvl="1" indent="0">
              <a:buNone/>
            </a:pP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} </a:t>
            </a:r>
            <a:r>
              <a:rPr lang="en-US" altLang="x-none" sz="2000" b="1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semaphore</a:t>
            </a: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Semaphore Implementation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 bwMode="auto">
          <a:xfrm flipH="1" flipV="1">
            <a:off x="4607107" y="1371065"/>
            <a:ext cx="1" cy="1676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345113F-2D95-9941-AE2C-39E9479CAAC9}" type="slidenum">
              <a:rPr lang="en-US" altLang="x-none" sz="1400"/>
              <a:pPr/>
              <a:t>25</a:t>
            </a:fld>
            <a:endParaRPr lang="en-US" altLang="x-none" sz="1400"/>
          </a:p>
        </p:txBody>
      </p:sp>
      <p:sp>
        <p:nvSpPr>
          <p:cNvPr id="557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7856" y="1278730"/>
            <a:ext cx="7961781" cy="5210969"/>
          </a:xfrm>
        </p:spPr>
        <p:txBody>
          <a:bodyPr/>
          <a:lstStyle/>
          <a:p>
            <a:pPr indent="0">
              <a:spcBef>
                <a:spcPct val="0"/>
              </a:spcBef>
              <a:buNone/>
            </a:pPr>
            <a:r>
              <a:rPr lang="en-US" altLang="x-none" sz="2000" b="1" kern="1200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wait</a:t>
            </a:r>
            <a:r>
              <a:rPr lang="en-US" altLang="x-none" sz="2000" b="1" kern="1200" dirty="0" smtClean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2000" b="1" kern="1200" dirty="0">
                <a:latin typeface="Courier" charset="0"/>
                <a:ea typeface="Courier" charset="0"/>
                <a:cs typeface="Courier" charset="0"/>
              </a:rPr>
              <a:t>(semaphore *S) { </a:t>
            </a:r>
            <a:endParaRPr lang="en-US" altLang="x-none" sz="2000" b="1" kern="1200" dirty="0" smtClean="0">
              <a:latin typeface="Courier" charset="0"/>
              <a:ea typeface="Courier" charset="0"/>
              <a:cs typeface="Courier" charset="0"/>
            </a:endParaRPr>
          </a:p>
          <a:p>
            <a:pPr indent="0">
              <a:spcBef>
                <a:spcPct val="0"/>
              </a:spcBef>
              <a:buNone/>
            </a:pPr>
            <a:r>
              <a:rPr lang="en-US" altLang="x-none" sz="2000" b="1" kern="12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2000" b="1" kern="1200" dirty="0" smtClean="0">
                <a:latin typeface="Courier" charset="0"/>
                <a:ea typeface="Courier" charset="0"/>
                <a:cs typeface="Courier" charset="0"/>
              </a:rPr>
              <a:t> S-</a:t>
            </a:r>
            <a:r>
              <a:rPr lang="en-US" altLang="x-none" sz="2000" b="1" kern="1200" dirty="0">
                <a:latin typeface="Courier" charset="0"/>
                <a:ea typeface="Courier" charset="0"/>
                <a:cs typeface="Courier" charset="0"/>
              </a:rPr>
              <a:t>&gt;value--;</a:t>
            </a:r>
          </a:p>
          <a:p>
            <a:pPr indent="0">
              <a:spcBef>
                <a:spcPct val="0"/>
              </a:spcBef>
              <a:buNone/>
            </a:pPr>
            <a:r>
              <a:rPr lang="en-US" altLang="x-none" sz="2000" b="1" kern="12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2000" b="1" kern="1200" dirty="0" smtClean="0">
                <a:latin typeface="Courier" charset="0"/>
                <a:ea typeface="Courier" charset="0"/>
                <a:cs typeface="Courier" charset="0"/>
              </a:rPr>
              <a:t> if </a:t>
            </a:r>
            <a:r>
              <a:rPr lang="en-US" altLang="x-none" sz="2000" b="1" kern="1200" dirty="0">
                <a:latin typeface="Courier" charset="0"/>
                <a:ea typeface="Courier" charset="0"/>
                <a:cs typeface="Courier" charset="0"/>
              </a:rPr>
              <a:t>(S-&gt;value &lt; 0) { </a:t>
            </a:r>
            <a:endParaRPr lang="en-US" altLang="x-none" sz="2000" b="1" kern="1200" dirty="0" smtClean="0">
              <a:latin typeface="Courier" charset="0"/>
              <a:ea typeface="Courier" charset="0"/>
              <a:cs typeface="Courier" charset="0"/>
            </a:endParaRPr>
          </a:p>
          <a:p>
            <a:pPr indent="0">
              <a:spcBef>
                <a:spcPct val="0"/>
              </a:spcBef>
              <a:buNone/>
            </a:pPr>
            <a:r>
              <a:rPr lang="en-US" altLang="x-none" sz="2000" b="1" kern="1200" dirty="0" smtClean="0">
                <a:latin typeface="Courier" charset="0"/>
                <a:ea typeface="Courier" charset="0"/>
                <a:cs typeface="Courier" charset="0"/>
              </a:rPr>
              <a:t>     add </a:t>
            </a:r>
            <a:r>
              <a:rPr lang="en-US" altLang="x-none" sz="2000" b="1" kern="1200" dirty="0">
                <a:latin typeface="Courier" charset="0"/>
                <a:ea typeface="Courier" charset="0"/>
                <a:cs typeface="Courier" charset="0"/>
              </a:rPr>
              <a:t>this process to S-&gt;list;</a:t>
            </a:r>
          </a:p>
          <a:p>
            <a:pPr indent="0">
              <a:spcBef>
                <a:spcPct val="0"/>
              </a:spcBef>
              <a:buNone/>
            </a:pPr>
            <a:r>
              <a:rPr lang="en-US" altLang="x-none" sz="2000" b="1" kern="12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2000" b="1" kern="1200" dirty="0" smtClean="0">
                <a:latin typeface="Courier" charset="0"/>
                <a:ea typeface="Courier" charset="0"/>
                <a:cs typeface="Courier" charset="0"/>
              </a:rPr>
              <a:t>    block</a:t>
            </a:r>
            <a:r>
              <a:rPr lang="en-US" altLang="x-none" sz="2000" b="1" kern="1200" dirty="0">
                <a:latin typeface="Courier" charset="0"/>
                <a:ea typeface="Courier" charset="0"/>
                <a:cs typeface="Courier" charset="0"/>
              </a:rPr>
              <a:t>(); </a:t>
            </a:r>
          </a:p>
          <a:p>
            <a:pPr indent="0">
              <a:spcBef>
                <a:spcPct val="0"/>
              </a:spcBef>
              <a:buNone/>
            </a:pPr>
            <a:r>
              <a:rPr lang="en-US" altLang="x-none" sz="2000" b="1" kern="12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2000" b="1" kern="1200" dirty="0" smtClean="0">
                <a:latin typeface="Courier" charset="0"/>
                <a:ea typeface="Courier" charset="0"/>
                <a:cs typeface="Courier" charset="0"/>
              </a:rPr>
              <a:t> }</a:t>
            </a:r>
            <a:endParaRPr lang="en-US" altLang="x-none" sz="2000" b="1" kern="1200" dirty="0">
              <a:latin typeface="Courier" charset="0"/>
              <a:ea typeface="Courier" charset="0"/>
              <a:cs typeface="Courier" charset="0"/>
            </a:endParaRPr>
          </a:p>
          <a:p>
            <a:pPr indent="0">
              <a:spcBef>
                <a:spcPct val="0"/>
              </a:spcBef>
              <a:buNone/>
            </a:pPr>
            <a:r>
              <a:rPr lang="en-US" altLang="x-none" sz="2000" b="1" kern="1200" dirty="0" smtClean="0">
                <a:latin typeface="Courier" charset="0"/>
                <a:ea typeface="Courier" charset="0"/>
                <a:cs typeface="Courier" charset="0"/>
              </a:rPr>
              <a:t>}</a:t>
            </a:r>
            <a:endParaRPr lang="en-US" altLang="x-none" sz="2000" b="1" kern="1200" dirty="0">
              <a:latin typeface="Courier" charset="0"/>
              <a:ea typeface="Courier" charset="0"/>
              <a:cs typeface="Courier" charset="0"/>
            </a:endParaRPr>
          </a:p>
          <a:p>
            <a:pPr indent="0">
              <a:lnSpc>
                <a:spcPct val="80000"/>
              </a:lnSpc>
              <a:spcBef>
                <a:spcPct val="0"/>
              </a:spcBef>
              <a:buNone/>
            </a:pPr>
            <a:endParaRPr lang="en-US" altLang="x-none" sz="2000" b="1" dirty="0">
              <a:solidFill>
                <a:srgbClr val="0000FF"/>
              </a:solidFill>
            </a:endParaRPr>
          </a:p>
          <a:p>
            <a:pPr indent="0">
              <a:lnSpc>
                <a:spcPct val="80000"/>
              </a:lnSpc>
              <a:spcBef>
                <a:spcPct val="0"/>
              </a:spcBef>
              <a:buNone/>
            </a:pPr>
            <a:endParaRPr lang="en-US" altLang="x-none" sz="2000" b="1" kern="1200" dirty="0">
              <a:solidFill>
                <a:srgbClr val="0000FF"/>
              </a:solidFill>
              <a:latin typeface="Courier" charset="0"/>
              <a:ea typeface="Courier" charset="0"/>
              <a:cs typeface="Courier" charset="0"/>
            </a:endParaRPr>
          </a:p>
          <a:p>
            <a:pPr indent="0">
              <a:lnSpc>
                <a:spcPct val="80000"/>
              </a:lnSpc>
              <a:spcBef>
                <a:spcPct val="0"/>
              </a:spcBef>
              <a:buNone/>
            </a:pPr>
            <a:endParaRPr lang="en-US" altLang="x-none" sz="2000" b="1" kern="1200" dirty="0" smtClean="0">
              <a:latin typeface="Courier" charset="0"/>
              <a:ea typeface="Courier" charset="0"/>
              <a:cs typeface="Courier" charset="0"/>
            </a:endParaRPr>
          </a:p>
          <a:p>
            <a:pPr indent="0">
              <a:spcBef>
                <a:spcPct val="0"/>
              </a:spcBef>
              <a:buNone/>
            </a:pPr>
            <a:r>
              <a:rPr lang="en-US" altLang="x-none" sz="2000" b="1" kern="1200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signal</a:t>
            </a:r>
            <a:r>
              <a:rPr lang="en-US" altLang="x-none" sz="2000" b="1" kern="1200" dirty="0" smtClean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2000" b="1" kern="1200" dirty="0">
                <a:latin typeface="Courier" charset="0"/>
                <a:ea typeface="Courier" charset="0"/>
                <a:cs typeface="Courier" charset="0"/>
              </a:rPr>
              <a:t>(semaphore *S) { </a:t>
            </a:r>
            <a:endParaRPr lang="en-US" altLang="x-none" sz="2000" b="1" kern="1200" dirty="0" smtClean="0">
              <a:latin typeface="Courier" charset="0"/>
              <a:ea typeface="Courier" charset="0"/>
              <a:cs typeface="Courier" charset="0"/>
            </a:endParaRPr>
          </a:p>
          <a:p>
            <a:pPr indent="0">
              <a:spcBef>
                <a:spcPct val="0"/>
              </a:spcBef>
              <a:buNone/>
            </a:pPr>
            <a:r>
              <a:rPr lang="en-US" altLang="x-none" sz="2000" b="1" kern="12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2000" b="1" kern="1200" dirty="0" smtClean="0">
                <a:latin typeface="Courier" charset="0"/>
                <a:ea typeface="Courier" charset="0"/>
                <a:cs typeface="Courier" charset="0"/>
              </a:rPr>
              <a:t> S-</a:t>
            </a:r>
            <a:r>
              <a:rPr lang="en-US" altLang="x-none" sz="2000" b="1" kern="1200" dirty="0">
                <a:latin typeface="Courier" charset="0"/>
                <a:ea typeface="Courier" charset="0"/>
                <a:cs typeface="Courier" charset="0"/>
              </a:rPr>
              <a:t>&gt;value++;</a:t>
            </a:r>
          </a:p>
          <a:p>
            <a:pPr indent="0">
              <a:spcBef>
                <a:spcPct val="0"/>
              </a:spcBef>
              <a:buNone/>
            </a:pPr>
            <a:r>
              <a:rPr lang="en-US" altLang="x-none" sz="2000" b="1" kern="1200" dirty="0" smtClean="0">
                <a:latin typeface="Courier" charset="0"/>
                <a:ea typeface="Courier" charset="0"/>
                <a:cs typeface="Courier" charset="0"/>
              </a:rPr>
              <a:t>  if </a:t>
            </a:r>
            <a:r>
              <a:rPr lang="en-US" altLang="x-none" sz="2000" b="1" kern="1200" dirty="0">
                <a:latin typeface="Courier" charset="0"/>
                <a:ea typeface="Courier" charset="0"/>
                <a:cs typeface="Courier" charset="0"/>
              </a:rPr>
              <a:t>(S-&gt;value &lt;= 0) </a:t>
            </a:r>
            <a:r>
              <a:rPr lang="en-US" altLang="x-none" sz="2000" b="1" kern="1200" dirty="0" smtClean="0">
                <a:latin typeface="Courier" charset="0"/>
                <a:ea typeface="Courier" charset="0"/>
                <a:cs typeface="Courier" charset="0"/>
              </a:rPr>
              <a:t>{</a:t>
            </a:r>
            <a:br>
              <a:rPr lang="en-US" altLang="x-none" sz="2000" b="1" kern="1200" dirty="0" smtClean="0">
                <a:latin typeface="Courier" charset="0"/>
                <a:ea typeface="Courier" charset="0"/>
                <a:cs typeface="Courier" charset="0"/>
              </a:rPr>
            </a:br>
            <a:r>
              <a:rPr lang="en-US" altLang="x-none" sz="2000" b="1" kern="1200" dirty="0" smtClean="0">
                <a:latin typeface="Courier" charset="0"/>
                <a:ea typeface="Courier" charset="0"/>
                <a:cs typeface="Courier" charset="0"/>
              </a:rPr>
              <a:t>     remove </a:t>
            </a:r>
            <a:r>
              <a:rPr lang="en-US" altLang="x-none" sz="2000" b="1" kern="1200" dirty="0">
                <a:latin typeface="Courier" charset="0"/>
                <a:ea typeface="Courier" charset="0"/>
                <a:cs typeface="Courier" charset="0"/>
              </a:rPr>
              <a:t>a process P from S-&gt;list;</a:t>
            </a:r>
          </a:p>
          <a:p>
            <a:pPr indent="0">
              <a:spcBef>
                <a:spcPct val="0"/>
              </a:spcBef>
              <a:buNone/>
            </a:pPr>
            <a:r>
              <a:rPr lang="en-US" altLang="x-none" sz="2000" b="1" kern="1200" dirty="0" smtClean="0">
                <a:latin typeface="Courier" charset="0"/>
                <a:ea typeface="Courier" charset="0"/>
                <a:cs typeface="Courier" charset="0"/>
              </a:rPr>
              <a:t>     wakeup(P</a:t>
            </a:r>
            <a:r>
              <a:rPr lang="en-US" altLang="x-none" sz="2000" b="1" kern="1200" dirty="0">
                <a:latin typeface="Courier" charset="0"/>
                <a:ea typeface="Courier" charset="0"/>
                <a:cs typeface="Courier" charset="0"/>
              </a:rPr>
              <a:t>);  </a:t>
            </a:r>
          </a:p>
          <a:p>
            <a:pPr indent="0">
              <a:spcBef>
                <a:spcPct val="0"/>
              </a:spcBef>
              <a:buNone/>
            </a:pPr>
            <a:r>
              <a:rPr lang="en-US" altLang="x-none" sz="2000" b="1" kern="1200" dirty="0">
                <a:latin typeface="Courier" charset="0"/>
                <a:ea typeface="Courier" charset="0"/>
                <a:cs typeface="Courier" charset="0"/>
              </a:rPr>
              <a:t>  </a:t>
            </a:r>
            <a:r>
              <a:rPr lang="en-US" altLang="x-none" sz="2000" b="1" kern="1200" dirty="0" smtClean="0">
                <a:latin typeface="Courier" charset="0"/>
                <a:ea typeface="Courier" charset="0"/>
                <a:cs typeface="Courier" charset="0"/>
              </a:rPr>
              <a:t>}</a:t>
            </a:r>
          </a:p>
          <a:p>
            <a:pPr indent="0">
              <a:spcBef>
                <a:spcPct val="0"/>
              </a:spcBef>
              <a:buNone/>
            </a:pPr>
            <a:r>
              <a:rPr lang="en-US" altLang="x-none" sz="2000" b="1" kern="1200" dirty="0" smtClean="0">
                <a:latin typeface="Courier" charset="0"/>
                <a:ea typeface="Courier" charset="0"/>
                <a:cs typeface="Courier" charset="0"/>
              </a:rPr>
              <a:t>}</a:t>
            </a:r>
            <a:endParaRPr lang="en-US" altLang="x-none" sz="2000" b="1" kern="12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Semaphore Implementation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 bwMode="auto">
          <a:xfrm flipV="1">
            <a:off x="559100" y="3863472"/>
            <a:ext cx="6372000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7237789" y="3601862"/>
            <a:ext cx="15135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6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Issues?</a:t>
            </a:r>
            <a:endParaRPr lang="en-US" sz="2800" dirty="0">
              <a:solidFill>
                <a:schemeClr val="accent6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998DB3A1-74DE-DB48-B3DD-43ABB5B3B1E7}" type="slidenum">
              <a:rPr lang="en-US" altLang="x-none" sz="1400"/>
              <a:pPr/>
              <a:t>26</a:t>
            </a:fld>
            <a:endParaRPr lang="en-US" altLang="x-none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Semaphore Implementation</a:t>
            </a: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0" y="1171575"/>
            <a:ext cx="8020050" cy="5259388"/>
          </a:xfrm>
        </p:spPr>
        <p:txBody>
          <a:bodyPr/>
          <a:lstStyle/>
          <a:p>
            <a:r>
              <a:rPr lang="en-US" altLang="x-none" dirty="0" smtClean="0"/>
              <a:t>No two processes must execute </a:t>
            </a:r>
            <a:r>
              <a:rPr lang="en-US" altLang="x-none" dirty="0">
                <a:solidFill>
                  <a:schemeClr val="accent2"/>
                </a:solidFill>
              </a:rPr>
              <a:t>wait </a:t>
            </a:r>
            <a:r>
              <a:rPr lang="en-US" altLang="x-none" dirty="0"/>
              <a:t>and </a:t>
            </a:r>
            <a:r>
              <a:rPr lang="en-US" altLang="x-none" dirty="0">
                <a:solidFill>
                  <a:schemeClr val="accent2"/>
                </a:solidFill>
              </a:rPr>
              <a:t>signal </a:t>
            </a:r>
            <a:r>
              <a:rPr lang="en-US" altLang="x-none" dirty="0"/>
              <a:t>on same semaphore at same </a:t>
            </a:r>
            <a:r>
              <a:rPr lang="en-US" altLang="x-none" dirty="0" smtClean="0"/>
              <a:t>time</a:t>
            </a:r>
          </a:p>
          <a:p>
            <a:r>
              <a:rPr lang="en-US" altLang="x-none" dirty="0">
                <a:solidFill>
                  <a:schemeClr val="accent2"/>
                </a:solidFill>
              </a:rPr>
              <a:t>w</a:t>
            </a:r>
            <a:r>
              <a:rPr lang="en-US" altLang="x-none" dirty="0" smtClean="0">
                <a:solidFill>
                  <a:schemeClr val="accent2"/>
                </a:solidFill>
              </a:rPr>
              <a:t>ait</a:t>
            </a:r>
            <a:r>
              <a:rPr lang="en-US" altLang="x-none" dirty="0" smtClean="0"/>
              <a:t> and </a:t>
            </a:r>
            <a:r>
              <a:rPr lang="en-US" altLang="x-none" dirty="0" smtClean="0">
                <a:solidFill>
                  <a:schemeClr val="accent2"/>
                </a:solidFill>
              </a:rPr>
              <a:t>signal</a:t>
            </a:r>
            <a:r>
              <a:rPr lang="en-US" altLang="x-none" dirty="0" smtClean="0"/>
              <a:t> become CS (must be protected)</a:t>
            </a:r>
            <a:endParaRPr lang="en-US" altLang="x-none" dirty="0"/>
          </a:p>
          <a:p>
            <a:pPr lvl="1"/>
            <a:r>
              <a:rPr lang="en-US" altLang="x-none" dirty="0" smtClean="0"/>
              <a:t>Disable </a:t>
            </a:r>
            <a:r>
              <a:rPr lang="en-US" altLang="x-none" dirty="0"/>
              <a:t>interrupts (uniprocessor systems only)</a:t>
            </a:r>
          </a:p>
          <a:p>
            <a:pPr lvl="1"/>
            <a:r>
              <a:rPr lang="en-US" altLang="x-none" dirty="0"/>
              <a:t>Busy waiting or spinlocks (multiprocessor systems) </a:t>
            </a:r>
            <a:endParaRPr lang="en-US" altLang="x-none" dirty="0" smtClean="0"/>
          </a:p>
          <a:p>
            <a:pPr lvl="1"/>
            <a:endParaRPr lang="en-US" altLang="x-none" dirty="0"/>
          </a:p>
          <a:p>
            <a:r>
              <a:rPr lang="en-US" altLang="x-none" dirty="0" smtClean="0"/>
              <a:t>Busy waiting not completely eliminated</a:t>
            </a:r>
          </a:p>
          <a:p>
            <a:pPr lvl="1"/>
            <a:r>
              <a:rPr lang="en-US" altLang="x-none" dirty="0" smtClean="0"/>
              <a:t>Just got shifted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559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559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1C103A9F-C054-234F-AB36-A5244E66387A}" type="slidenum">
              <a:rPr lang="en-US" altLang="x-none" sz="1400"/>
              <a:pPr/>
              <a:t>27</a:t>
            </a:fld>
            <a:endParaRPr lang="en-US" altLang="x-none" sz="140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497" y="1491599"/>
            <a:ext cx="7923603" cy="599528"/>
          </a:xfrm>
        </p:spPr>
        <p:txBody>
          <a:bodyPr/>
          <a:lstStyle/>
          <a:p>
            <a:pPr marL="1085850" lvl="2">
              <a:lnSpc>
                <a:spcPct val="90000"/>
              </a:lnSpc>
              <a:buFontTx/>
              <a:buNone/>
              <a:tabLst>
                <a:tab pos="2005013" algn="ctr"/>
                <a:tab pos="4518025" algn="ctr"/>
              </a:tabLst>
            </a:pPr>
            <a:r>
              <a:rPr lang="en-US" altLang="x-none" sz="2000" b="1" dirty="0" smtClean="0">
                <a:solidFill>
                  <a:srgbClr val="0000FF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Semaphore lock;    // initialized </a:t>
            </a:r>
            <a:r>
              <a:rPr lang="en-US" altLang="x-none" sz="2000" b="1" dirty="0">
                <a:solidFill>
                  <a:srgbClr val="0000FF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to 1</a:t>
            </a:r>
          </a:p>
          <a:p>
            <a:pPr marL="227013">
              <a:lnSpc>
                <a:spcPct val="90000"/>
              </a:lnSpc>
              <a:buFontTx/>
              <a:buNone/>
              <a:tabLst>
                <a:tab pos="2005013" algn="ctr"/>
                <a:tab pos="4518025" algn="ctr"/>
              </a:tabLst>
            </a:pPr>
            <a:endParaRPr lang="en-US" altLang="x-none" sz="2800" dirty="0">
              <a:solidFill>
                <a:srgbClr val="0000FF"/>
              </a:solidFill>
              <a:sym typeface="MT Extra" charset="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96007" y="2131791"/>
            <a:ext cx="371089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algn="ctr">
              <a:lnSpc>
                <a:spcPct val="90000"/>
              </a:lnSpc>
              <a:buFontTx/>
              <a:buNone/>
              <a:tabLst>
                <a:tab pos="2005013" algn="ctr"/>
                <a:tab pos="4518025" algn="ctr"/>
              </a:tabLst>
            </a:pPr>
            <a:r>
              <a:rPr lang="en-US" altLang="x-none" sz="2000" b="1" dirty="0">
                <a:latin typeface="Arial Rounded MT Bold" charset="0"/>
                <a:ea typeface="Arial Rounded MT Bold" charset="0"/>
                <a:cs typeface="Arial Rounded MT Bold" charset="0"/>
                <a:sym typeface="MT Extra" charset="2"/>
              </a:rPr>
              <a:t>Process </a:t>
            </a:r>
            <a:r>
              <a:rPr lang="en-US" altLang="x-none" sz="2000" b="1" dirty="0" smtClean="0">
                <a:latin typeface="Arial Rounded MT Bold" charset="0"/>
                <a:ea typeface="Arial Rounded MT Bold" charset="0"/>
                <a:cs typeface="Arial Rounded MT Bold" charset="0"/>
                <a:sym typeface="MT Extra" charset="2"/>
              </a:rPr>
              <a:t>2</a:t>
            </a:r>
          </a:p>
          <a:p>
            <a:pPr marL="227013">
              <a:lnSpc>
                <a:spcPct val="150000"/>
              </a:lnSpc>
              <a:buFontTx/>
              <a:buNone/>
              <a:tabLst>
                <a:tab pos="2005013" algn="ctr"/>
                <a:tab pos="4518025" algn="ctr"/>
              </a:tabLst>
            </a:pPr>
            <a:r>
              <a:rPr lang="en-US" altLang="x-none" sz="2000" b="1" dirty="0" smtClean="0">
                <a:solidFill>
                  <a:srgbClr val="0000FF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wait (lock)</a:t>
            </a:r>
          </a:p>
          <a:p>
            <a:pPr marL="227013">
              <a:lnSpc>
                <a:spcPct val="90000"/>
              </a:lnSpc>
              <a:buFontTx/>
              <a:buNone/>
              <a:tabLst>
                <a:tab pos="2005013" algn="ctr"/>
                <a:tab pos="4518025" algn="ctr"/>
              </a:tabLst>
            </a:pPr>
            <a:r>
              <a:rPr lang="en-US" altLang="x-none" sz="2000" b="1" dirty="0" smtClean="0">
                <a:solidFill>
                  <a:srgbClr val="CC3300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	Critical Section 2</a:t>
            </a:r>
          </a:p>
          <a:p>
            <a:pPr marL="227013">
              <a:lnSpc>
                <a:spcPct val="90000"/>
              </a:lnSpc>
              <a:buFontTx/>
              <a:buNone/>
              <a:tabLst>
                <a:tab pos="2005013" algn="ctr"/>
                <a:tab pos="4518025" algn="ctr"/>
              </a:tabLst>
            </a:pPr>
            <a:r>
              <a:rPr lang="en-US" altLang="x-none" sz="2000" b="1" dirty="0" smtClean="0">
                <a:solidFill>
                  <a:srgbClr val="0000FF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signal (lock);</a:t>
            </a:r>
            <a:endParaRPr lang="en-US" altLang="x-none" sz="2000" b="1" dirty="0">
              <a:solidFill>
                <a:srgbClr val="0000FF"/>
              </a:solidFill>
              <a:latin typeface="Courier" charset="0"/>
              <a:ea typeface="Courier" charset="0"/>
              <a:cs typeface="Courier" charset="0"/>
              <a:sym typeface="MT Extra" charset="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1108" y="2091127"/>
            <a:ext cx="383789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algn="ctr">
              <a:lnSpc>
                <a:spcPct val="90000"/>
              </a:lnSpc>
              <a:buFontTx/>
              <a:buNone/>
              <a:tabLst>
                <a:tab pos="2005013" algn="ctr"/>
                <a:tab pos="4518025" algn="ctr"/>
              </a:tabLst>
            </a:pPr>
            <a:r>
              <a:rPr lang="en-US" altLang="x-none" sz="2000" b="1" dirty="0">
                <a:latin typeface="Arial Rounded MT Bold" charset="0"/>
                <a:ea typeface="Arial Rounded MT Bold" charset="0"/>
                <a:cs typeface="Arial Rounded MT Bold" charset="0"/>
                <a:sym typeface="MT Extra" charset="2"/>
              </a:rPr>
              <a:t>Process </a:t>
            </a:r>
            <a:r>
              <a:rPr lang="en-US" altLang="x-none" sz="2000" b="1" dirty="0" smtClean="0">
                <a:latin typeface="Arial Rounded MT Bold" charset="0"/>
                <a:ea typeface="Arial Rounded MT Bold" charset="0"/>
                <a:cs typeface="Arial Rounded MT Bold" charset="0"/>
                <a:sym typeface="MT Extra" charset="2"/>
              </a:rPr>
              <a:t>1</a:t>
            </a:r>
          </a:p>
          <a:p>
            <a:pPr marL="227013">
              <a:lnSpc>
                <a:spcPct val="150000"/>
              </a:lnSpc>
              <a:buFontTx/>
              <a:buNone/>
              <a:tabLst>
                <a:tab pos="2005013" algn="ctr"/>
                <a:tab pos="4518025" algn="ctr"/>
              </a:tabLst>
            </a:pPr>
            <a:r>
              <a:rPr lang="en-US" altLang="x-none" sz="2000" b="1" dirty="0" smtClean="0">
                <a:solidFill>
                  <a:srgbClr val="0000FF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wait (lock)</a:t>
            </a:r>
          </a:p>
          <a:p>
            <a:pPr marL="227013">
              <a:lnSpc>
                <a:spcPct val="90000"/>
              </a:lnSpc>
              <a:buFontTx/>
              <a:buNone/>
              <a:tabLst>
                <a:tab pos="2005013" algn="ctr"/>
                <a:tab pos="4518025" algn="ctr"/>
              </a:tabLst>
            </a:pPr>
            <a:r>
              <a:rPr lang="en-US" altLang="x-none" sz="2000" b="1" dirty="0">
                <a:solidFill>
                  <a:srgbClr val="0000FF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	</a:t>
            </a:r>
            <a:r>
              <a:rPr lang="en-US" altLang="x-none" sz="2000" b="1" dirty="0" smtClean="0">
                <a:solidFill>
                  <a:srgbClr val="CC3300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Critical Section 1 </a:t>
            </a:r>
          </a:p>
          <a:p>
            <a:pPr marL="227013">
              <a:lnSpc>
                <a:spcPct val="90000"/>
              </a:lnSpc>
              <a:buFontTx/>
              <a:buNone/>
              <a:tabLst>
                <a:tab pos="2005013" algn="ctr"/>
                <a:tab pos="4518025" algn="ctr"/>
              </a:tabLst>
            </a:pPr>
            <a:r>
              <a:rPr lang="en-US" altLang="x-none" sz="2000" b="1" dirty="0" smtClean="0">
                <a:solidFill>
                  <a:srgbClr val="0000FF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signal (lock);</a:t>
            </a:r>
            <a:endParaRPr lang="en-US" altLang="x-none" sz="2000" b="1" dirty="0">
              <a:solidFill>
                <a:srgbClr val="0000FF"/>
              </a:solidFill>
              <a:latin typeface="Courier" charset="0"/>
              <a:ea typeface="Courier" charset="0"/>
              <a:cs typeface="Courier" charset="0"/>
              <a:sym typeface="MT Extra" charset="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9035" y="3961932"/>
            <a:ext cx="837950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9913" indent="-342900">
              <a:spcBef>
                <a:spcPts val="600"/>
              </a:spcBef>
              <a:buFont typeface="Arial" charset="0"/>
              <a:buChar char="•"/>
              <a:tabLst>
                <a:tab pos="2005013" algn="ctr"/>
                <a:tab pos="4518025" algn="ctr"/>
              </a:tabLst>
            </a:pPr>
            <a:r>
              <a:rPr lang="en-US" altLang="x-none" sz="2000" b="1" dirty="0">
                <a:latin typeface="+mn-lt"/>
                <a:sym typeface="MT Extra" charset="2"/>
              </a:rPr>
              <a:t>First process to </a:t>
            </a:r>
            <a:r>
              <a:rPr lang="en-US" altLang="x-none" sz="2000" b="1" dirty="0" smtClean="0">
                <a:latin typeface="+mn-lt"/>
                <a:sym typeface="MT Extra" charset="2"/>
              </a:rPr>
              <a:t>execute </a:t>
            </a:r>
            <a:r>
              <a:rPr lang="en-US" altLang="x-none" sz="2000" b="1" dirty="0" smtClean="0">
                <a:solidFill>
                  <a:schemeClr val="accent2"/>
                </a:solidFill>
                <a:latin typeface="+mn-lt"/>
                <a:sym typeface="MT Extra" charset="2"/>
              </a:rPr>
              <a:t>wait</a:t>
            </a:r>
            <a:r>
              <a:rPr lang="en-US" altLang="x-none" sz="2000" b="1" dirty="0" smtClean="0">
                <a:latin typeface="+mn-lt"/>
                <a:sym typeface="MT Extra" charset="2"/>
              </a:rPr>
              <a:t> </a:t>
            </a:r>
            <a:r>
              <a:rPr lang="en-US" altLang="x-none" sz="2000" b="1" dirty="0" smtClean="0">
                <a:latin typeface="+mn-lt"/>
                <a:sym typeface="Wingdings"/>
              </a:rPr>
              <a:t> lock </a:t>
            </a:r>
            <a:r>
              <a:rPr lang="en-US" altLang="x-none" sz="2000" b="1" dirty="0">
                <a:latin typeface="+mn-lt"/>
                <a:sym typeface="Wingdings"/>
              </a:rPr>
              <a:t>is decremented to 0</a:t>
            </a:r>
          </a:p>
          <a:p>
            <a:pPr marL="569913" indent="-342900">
              <a:spcBef>
                <a:spcPts val="600"/>
              </a:spcBef>
              <a:buFont typeface="Arial" charset="0"/>
              <a:buChar char="•"/>
              <a:tabLst>
                <a:tab pos="2005013" algn="ctr"/>
                <a:tab pos="4518025" algn="ctr"/>
              </a:tabLst>
            </a:pPr>
            <a:r>
              <a:rPr lang="en-US" altLang="x-none" sz="2000" b="1" dirty="0" smtClean="0">
                <a:latin typeface="+mn-lt"/>
                <a:sym typeface="Wingdings"/>
              </a:rPr>
              <a:t>Other process waits </a:t>
            </a:r>
            <a:r>
              <a:rPr lang="en-US" altLang="x-none" sz="2000" b="1" dirty="0">
                <a:latin typeface="+mn-lt"/>
                <a:sym typeface="Wingdings"/>
              </a:rPr>
              <a:t>until lock becomes &gt; </a:t>
            </a:r>
            <a:r>
              <a:rPr lang="en-US" altLang="x-none" sz="2000" b="1" dirty="0" smtClean="0">
                <a:latin typeface="+mn-lt"/>
                <a:sym typeface="Wingdings"/>
              </a:rPr>
              <a:t>0, which happens </a:t>
            </a:r>
            <a:r>
              <a:rPr lang="en-US" altLang="x-none" sz="2000" b="1" dirty="0">
                <a:latin typeface="+mn-lt"/>
                <a:sym typeface="Wingdings"/>
              </a:rPr>
              <a:t>only when the first process </a:t>
            </a:r>
            <a:r>
              <a:rPr lang="en-US" altLang="x-none" sz="2000" b="1" dirty="0" smtClean="0">
                <a:latin typeface="+mn-lt"/>
                <a:sym typeface="Wingdings"/>
              </a:rPr>
              <a:t>executes </a:t>
            </a:r>
            <a:r>
              <a:rPr lang="en-US" altLang="x-none" sz="2000" b="1" dirty="0" smtClean="0">
                <a:solidFill>
                  <a:schemeClr val="accent2"/>
                </a:solidFill>
                <a:latin typeface="+mn-lt"/>
                <a:sym typeface="Wingdings"/>
              </a:rPr>
              <a:t>signal</a:t>
            </a:r>
          </a:p>
          <a:p>
            <a:pPr marL="569913" indent="-342900">
              <a:spcBef>
                <a:spcPts val="600"/>
              </a:spcBef>
              <a:buFont typeface="Arial" charset="0"/>
              <a:buChar char="•"/>
              <a:tabLst>
                <a:tab pos="2005013" algn="ctr"/>
                <a:tab pos="4518025" algn="ctr"/>
              </a:tabLst>
            </a:pPr>
            <a:r>
              <a:rPr lang="en-US" altLang="x-none" sz="2000" b="1" dirty="0" smtClean="0">
                <a:latin typeface="+mn-lt"/>
                <a:sym typeface="Wingdings"/>
              </a:rPr>
              <a:t>Value of semaphore indicates number of waiting processes</a:t>
            </a:r>
          </a:p>
          <a:p>
            <a:pPr marL="1027113" lvl="1" indent="-342900">
              <a:spcBef>
                <a:spcPts val="600"/>
              </a:spcBef>
              <a:buFont typeface="Arial" charset="0"/>
              <a:buChar char="•"/>
              <a:tabLst>
                <a:tab pos="2005013" algn="ctr"/>
                <a:tab pos="4518025" algn="ctr"/>
              </a:tabLst>
            </a:pPr>
            <a:r>
              <a:rPr lang="en-US" altLang="x-none" sz="2000" b="1" dirty="0" smtClean="0">
                <a:latin typeface="+mn-lt"/>
                <a:sym typeface="Wingdings"/>
              </a:rPr>
              <a:t>lock = 0 means 1 process may be waiting </a:t>
            </a:r>
          </a:p>
          <a:p>
            <a:pPr marL="1027113" lvl="1" indent="-342900">
              <a:spcBef>
                <a:spcPts val="600"/>
              </a:spcBef>
              <a:buFont typeface="Arial" charset="0"/>
              <a:buChar char="•"/>
              <a:tabLst>
                <a:tab pos="2005013" algn="ctr"/>
                <a:tab pos="4518025" algn="ctr"/>
              </a:tabLst>
            </a:pPr>
            <a:r>
              <a:rPr lang="en-US" altLang="x-none" sz="2000" b="1" dirty="0">
                <a:latin typeface="+mn-lt"/>
                <a:sym typeface="Wingdings"/>
              </a:rPr>
              <a:t>l</a:t>
            </a:r>
            <a:r>
              <a:rPr lang="en-US" altLang="x-none" sz="2000" b="1" dirty="0" smtClean="0">
                <a:latin typeface="+mn-lt"/>
                <a:sym typeface="Wingdings"/>
              </a:rPr>
              <a:t>ock = 1 means no process is waiting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Mutual Exclusion using Semaphores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 bwMode="auto">
          <a:xfrm flipH="1" flipV="1">
            <a:off x="4569007" y="1981930"/>
            <a:ext cx="1" cy="1676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1523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4300A7F-7900-A940-8BD6-F128D28972A6}" type="slidenum">
              <a:rPr lang="en-US" altLang="x-none" sz="1400"/>
              <a:pPr/>
              <a:t>28</a:t>
            </a:fld>
            <a:endParaRPr lang="en-US" altLang="x-none" sz="140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319214"/>
            <a:ext cx="8197850" cy="4699338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tabLst>
                <a:tab pos="2005013" algn="ctr"/>
                <a:tab pos="4518025" algn="ctr"/>
              </a:tabLst>
            </a:pPr>
            <a:r>
              <a:rPr lang="en-US" altLang="x-none" b="1" dirty="0" smtClean="0">
                <a:sym typeface="MT Extra" charset="2"/>
              </a:rPr>
              <a:t>Suppose we want </a:t>
            </a:r>
            <a:r>
              <a:rPr lang="en-US" altLang="x-none" b="1" dirty="0" smtClean="0">
                <a:solidFill>
                  <a:srgbClr val="0700FF"/>
                </a:solidFill>
                <a:sym typeface="MT Extra" charset="2"/>
              </a:rPr>
              <a:t>S</a:t>
            </a:r>
            <a:r>
              <a:rPr lang="en-US" altLang="x-none" b="1" baseline="-25000" dirty="0" smtClean="0">
                <a:solidFill>
                  <a:srgbClr val="0700FF"/>
                </a:solidFill>
                <a:sym typeface="MT Extra" charset="2"/>
              </a:rPr>
              <a:t>2</a:t>
            </a:r>
            <a:r>
              <a:rPr lang="en-US" altLang="x-none" b="1" dirty="0" smtClean="0">
                <a:solidFill>
                  <a:srgbClr val="0700FF"/>
                </a:solidFill>
                <a:sym typeface="MT Extra" charset="2"/>
              </a:rPr>
              <a:t> </a:t>
            </a:r>
            <a:r>
              <a:rPr lang="en-US" altLang="x-none" b="1" dirty="0" smtClean="0">
                <a:sym typeface="MT Extra" charset="2"/>
              </a:rPr>
              <a:t>in process </a:t>
            </a:r>
            <a:r>
              <a:rPr lang="en-US" altLang="x-none" b="1" dirty="0" smtClean="0">
                <a:solidFill>
                  <a:srgbClr val="0700FF"/>
                </a:solidFill>
                <a:sym typeface="MT Extra" charset="2"/>
              </a:rPr>
              <a:t>P</a:t>
            </a:r>
            <a:r>
              <a:rPr lang="en-US" altLang="x-none" b="1" baseline="-25000" dirty="0" smtClean="0">
                <a:solidFill>
                  <a:srgbClr val="0700FF"/>
                </a:solidFill>
                <a:sym typeface="MT Extra" charset="2"/>
              </a:rPr>
              <a:t>2</a:t>
            </a:r>
            <a:r>
              <a:rPr lang="en-US" altLang="x-none" b="1" dirty="0" smtClean="0">
                <a:sym typeface="MT Extra" charset="2"/>
              </a:rPr>
              <a:t> to be executed </a:t>
            </a:r>
            <a:r>
              <a:rPr lang="en-US" altLang="x-none" b="1" dirty="0" smtClean="0">
                <a:solidFill>
                  <a:srgbClr val="FF0000"/>
                </a:solidFill>
                <a:sym typeface="MT Extra" charset="2"/>
              </a:rPr>
              <a:t>only after </a:t>
            </a:r>
            <a:r>
              <a:rPr lang="en-US" altLang="x-none" b="1" dirty="0" smtClean="0">
                <a:solidFill>
                  <a:srgbClr val="0700FF"/>
                </a:solidFill>
                <a:sym typeface="MT Extra" charset="2"/>
              </a:rPr>
              <a:t>S</a:t>
            </a:r>
            <a:r>
              <a:rPr lang="en-US" altLang="x-none" b="1" baseline="-25000" dirty="0" smtClean="0">
                <a:solidFill>
                  <a:srgbClr val="0700FF"/>
                </a:solidFill>
                <a:sym typeface="MT Extra" charset="2"/>
              </a:rPr>
              <a:t>1</a:t>
            </a:r>
            <a:r>
              <a:rPr lang="en-US" altLang="x-none" b="1" dirty="0" smtClean="0">
                <a:sym typeface="MT Extra" charset="2"/>
              </a:rPr>
              <a:t> in process </a:t>
            </a:r>
            <a:r>
              <a:rPr lang="en-US" altLang="x-none" b="1" dirty="0" smtClean="0">
                <a:solidFill>
                  <a:srgbClr val="0700FF"/>
                </a:solidFill>
                <a:sym typeface="MT Extra" charset="2"/>
              </a:rPr>
              <a:t>P</a:t>
            </a:r>
            <a:r>
              <a:rPr lang="en-US" altLang="x-none" b="1" baseline="-25000" dirty="0" smtClean="0">
                <a:solidFill>
                  <a:srgbClr val="0700FF"/>
                </a:solidFill>
                <a:sym typeface="MT Extra" charset="2"/>
              </a:rPr>
              <a:t>1</a:t>
            </a:r>
            <a:r>
              <a:rPr lang="en-US" altLang="x-none" b="1" dirty="0" smtClean="0">
                <a:sym typeface="MT Extra" charset="2"/>
              </a:rPr>
              <a:t> </a:t>
            </a:r>
          </a:p>
          <a:p>
            <a:pPr marL="858837" lvl="1" indent="-342900">
              <a:lnSpc>
                <a:spcPct val="90000"/>
              </a:lnSpc>
              <a:tabLst>
                <a:tab pos="2005013" algn="ctr"/>
                <a:tab pos="4518025" algn="ctr"/>
              </a:tabLst>
            </a:pPr>
            <a:r>
              <a:rPr lang="en-US" altLang="x-none" b="1" dirty="0" smtClean="0">
                <a:sym typeface="MT Extra" charset="2"/>
              </a:rPr>
              <a:t>No mutual exclusion or CS is needed here! </a:t>
            </a:r>
          </a:p>
          <a:p>
            <a:pPr marL="342900" indent="-342900">
              <a:lnSpc>
                <a:spcPct val="90000"/>
              </a:lnSpc>
              <a:tabLst>
                <a:tab pos="2005013" algn="ctr"/>
                <a:tab pos="4518025" algn="ctr"/>
              </a:tabLst>
            </a:pPr>
            <a:endParaRPr lang="en-US" altLang="x-none" sz="2000" b="1" dirty="0" smtClean="0">
              <a:solidFill>
                <a:srgbClr val="0000FF"/>
              </a:solidFill>
              <a:sym typeface="MT Extra" charset="2"/>
            </a:endParaRPr>
          </a:p>
          <a:p>
            <a:pPr marL="169863">
              <a:lnSpc>
                <a:spcPct val="90000"/>
              </a:lnSpc>
              <a:buNone/>
              <a:tabLst>
                <a:tab pos="2005013" algn="ctr"/>
                <a:tab pos="4518025" algn="ctr"/>
              </a:tabLst>
            </a:pPr>
            <a:r>
              <a:rPr lang="en-US" altLang="x-none" b="1" dirty="0" smtClean="0">
                <a:solidFill>
                  <a:srgbClr val="0000FF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    Semaphore synch;  // initialized to 0 </a:t>
            </a:r>
          </a:p>
        </p:txBody>
      </p:sp>
      <p:sp>
        <p:nvSpPr>
          <p:cNvPr id="2" name="Rectangle 1"/>
          <p:cNvSpPr/>
          <p:nvPr/>
        </p:nvSpPr>
        <p:spPr>
          <a:xfrm>
            <a:off x="4787900" y="3371416"/>
            <a:ext cx="3517900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9863" algn="ctr">
              <a:lnSpc>
                <a:spcPct val="90000"/>
              </a:lnSpc>
              <a:buFontTx/>
              <a:buNone/>
              <a:tabLst>
                <a:tab pos="2005013" algn="ctr"/>
                <a:tab pos="4518025" algn="ctr"/>
              </a:tabLst>
            </a:pPr>
            <a:r>
              <a:rPr lang="en-US" altLang="x-none" b="1" dirty="0" smtClean="0">
                <a:latin typeface="Arial Rounded MT Bold" charset="0"/>
                <a:ea typeface="Arial Rounded MT Bold" charset="0"/>
                <a:cs typeface="Arial Rounded MT Bold" charset="0"/>
                <a:sym typeface="MT Extra" charset="2"/>
              </a:rPr>
              <a:t>Process P</a:t>
            </a:r>
            <a:r>
              <a:rPr lang="en-US" altLang="x-none" b="1" baseline="-25000" dirty="0" smtClean="0">
                <a:latin typeface="Arial Rounded MT Bold" charset="0"/>
                <a:ea typeface="Arial Rounded MT Bold" charset="0"/>
                <a:cs typeface="Arial Rounded MT Bold" charset="0"/>
                <a:sym typeface="MT Extra" charset="2"/>
              </a:rPr>
              <a:t>2</a:t>
            </a:r>
            <a:endParaRPr lang="en-US" altLang="x-none" b="1" dirty="0">
              <a:latin typeface="Arial Rounded MT Bold" charset="0"/>
              <a:ea typeface="Arial Rounded MT Bold" charset="0"/>
              <a:cs typeface="Arial Rounded MT Bold" charset="0"/>
              <a:sym typeface="MT Extra" charset="2"/>
            </a:endParaRPr>
          </a:p>
          <a:p>
            <a:pPr marL="685800" lvl="1">
              <a:lnSpc>
                <a:spcPct val="150000"/>
              </a:lnSpc>
              <a:buFontTx/>
              <a:buNone/>
              <a:tabLst>
                <a:tab pos="2005013" algn="ctr"/>
                <a:tab pos="4518025" algn="ctr"/>
              </a:tabLst>
            </a:pPr>
            <a:r>
              <a:rPr lang="en-US" altLang="x-none" b="1" dirty="0">
                <a:solidFill>
                  <a:srgbClr val="0000FF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wait (synch);</a:t>
            </a:r>
          </a:p>
          <a:p>
            <a:pPr marL="685800" lvl="1">
              <a:lnSpc>
                <a:spcPct val="90000"/>
              </a:lnSpc>
              <a:buFontTx/>
              <a:buNone/>
              <a:tabLst>
                <a:tab pos="2005013" algn="ctr"/>
                <a:tab pos="4518025" algn="ctr"/>
              </a:tabLst>
            </a:pPr>
            <a:r>
              <a:rPr lang="en-US" altLang="x-none" b="1" dirty="0" smtClean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Statement S</a:t>
            </a:r>
            <a:r>
              <a:rPr lang="en-US" altLang="x-none" b="1" baseline="-25000" dirty="0" smtClean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2</a:t>
            </a:r>
            <a:r>
              <a:rPr lang="en-US" altLang="x-none" b="1" dirty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;</a:t>
            </a:r>
          </a:p>
        </p:txBody>
      </p:sp>
      <p:sp>
        <p:nvSpPr>
          <p:cNvPr id="3" name="Rectangle 2"/>
          <p:cNvSpPr/>
          <p:nvPr/>
        </p:nvSpPr>
        <p:spPr>
          <a:xfrm>
            <a:off x="927100" y="3371417"/>
            <a:ext cx="3723547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9863" algn="ctr">
              <a:lnSpc>
                <a:spcPct val="90000"/>
              </a:lnSpc>
              <a:buNone/>
              <a:tabLst>
                <a:tab pos="2005013" algn="ctr"/>
                <a:tab pos="4518025" algn="ctr"/>
              </a:tabLst>
            </a:pPr>
            <a:r>
              <a:rPr lang="en-US" altLang="x-none" b="1" dirty="0" smtClean="0">
                <a:latin typeface="Arial Rounded MT Bold" charset="0"/>
                <a:ea typeface="Arial Rounded MT Bold" charset="0"/>
                <a:cs typeface="Arial Rounded MT Bold" charset="0"/>
                <a:sym typeface="MT Extra" charset="2"/>
              </a:rPr>
              <a:t>Process P</a:t>
            </a:r>
            <a:r>
              <a:rPr lang="en-US" altLang="x-none" b="1" baseline="-25000" dirty="0" smtClean="0">
                <a:latin typeface="Arial Rounded MT Bold" charset="0"/>
                <a:ea typeface="Arial Rounded MT Bold" charset="0"/>
                <a:cs typeface="Arial Rounded MT Bold" charset="0"/>
                <a:sym typeface="MT Extra" charset="2"/>
              </a:rPr>
              <a:t>1</a:t>
            </a:r>
            <a:r>
              <a:rPr lang="en-CA" altLang="x-none" b="1" dirty="0" smtClean="0">
                <a:latin typeface="Arial Rounded MT Bold" charset="0"/>
                <a:ea typeface="Arial Rounded MT Bold" charset="0"/>
                <a:cs typeface="Arial Rounded MT Bold" charset="0"/>
                <a:sym typeface="MT Extra" charset="2"/>
              </a:rPr>
              <a:t> </a:t>
            </a:r>
            <a:endParaRPr lang="en-US" altLang="x-none" b="1" dirty="0" smtClean="0">
              <a:latin typeface="Arial Rounded MT Bold" charset="0"/>
              <a:ea typeface="Arial Rounded MT Bold" charset="0"/>
              <a:cs typeface="Arial Rounded MT Bold" charset="0"/>
              <a:sym typeface="MT Extra" charset="2"/>
            </a:endParaRPr>
          </a:p>
          <a:p>
            <a:pPr marL="685800" lvl="1">
              <a:lnSpc>
                <a:spcPct val="150000"/>
              </a:lnSpc>
              <a:buNone/>
              <a:tabLst>
                <a:tab pos="2005013" algn="ctr"/>
                <a:tab pos="4518025" algn="ctr"/>
              </a:tabLst>
            </a:pPr>
            <a:r>
              <a:rPr lang="en-US" altLang="x-none" b="1" dirty="0" smtClean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Statement S</a:t>
            </a:r>
            <a:r>
              <a:rPr lang="en-US" altLang="x-none" b="1" baseline="-25000" dirty="0" smtClean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1</a:t>
            </a:r>
            <a:r>
              <a:rPr lang="en-US" altLang="x-none" b="1" dirty="0" smtClean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;</a:t>
            </a:r>
          </a:p>
          <a:p>
            <a:pPr marL="685800" lvl="1">
              <a:lnSpc>
                <a:spcPct val="90000"/>
              </a:lnSpc>
              <a:buNone/>
              <a:tabLst>
                <a:tab pos="2005013" algn="ctr"/>
                <a:tab pos="4518025" algn="ctr"/>
              </a:tabLst>
            </a:pPr>
            <a:r>
              <a:rPr lang="en-US" altLang="x-none" b="1" dirty="0" smtClean="0">
                <a:solidFill>
                  <a:srgbClr val="0000FF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signal </a:t>
            </a:r>
            <a:r>
              <a:rPr lang="en-US" altLang="x-none" b="1" dirty="0">
                <a:solidFill>
                  <a:srgbClr val="0000FF"/>
                </a:solidFill>
                <a:latin typeface="Courier" charset="0"/>
                <a:ea typeface="Courier" charset="0"/>
                <a:cs typeface="Courier" charset="0"/>
                <a:sym typeface="MT Extra" charset="2"/>
              </a:rPr>
              <a:t>(synch);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Synchronizing Steps using Semaphores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4719273" y="3302730"/>
            <a:ext cx="0" cy="144707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3545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AC36E335-16E0-374F-BD4D-C3D7A4DF2389}" type="slidenum">
              <a:rPr lang="en-US" altLang="x-none" sz="1400"/>
              <a:pPr/>
              <a:t>29</a:t>
            </a:fld>
            <a:endParaRPr lang="en-US" altLang="x-none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/>
              <a:t>Semaphores</a:t>
            </a:r>
            <a:endParaRPr lang="en-US" altLang="x-none" dirty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295400"/>
            <a:ext cx="7799388" cy="3708400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tabLst>
                <a:tab pos="1887538" algn="ctr"/>
                <a:tab pos="4572000" algn="ctr"/>
              </a:tabLst>
            </a:pPr>
            <a:r>
              <a:rPr lang="en-US" altLang="x-none" sz="2000" dirty="0" smtClean="0"/>
              <a:t>Let </a:t>
            </a:r>
            <a:r>
              <a:rPr lang="en-US" altLang="x-none" sz="2000" dirty="0">
                <a:solidFill>
                  <a:srgbClr val="0000FF"/>
                </a:solidFill>
              </a:rPr>
              <a:t>S</a:t>
            </a:r>
            <a:r>
              <a:rPr lang="en-US" altLang="x-none" sz="2000" dirty="0"/>
              <a:t> and </a:t>
            </a:r>
            <a:r>
              <a:rPr lang="en-US" altLang="x-none" sz="2000" dirty="0">
                <a:solidFill>
                  <a:srgbClr val="0000FF"/>
                </a:solidFill>
              </a:rPr>
              <a:t>Q</a:t>
            </a:r>
            <a:r>
              <a:rPr lang="en-US" altLang="x-none" sz="2000" dirty="0"/>
              <a:t> be two semaphores initialized to 1</a:t>
            </a:r>
          </a:p>
          <a:p>
            <a:pPr marL="342900" indent="-342900">
              <a:lnSpc>
                <a:spcPct val="150000"/>
              </a:lnSpc>
              <a:buFont typeface="Wingdings" charset="2"/>
              <a:buNone/>
              <a:tabLst>
                <a:tab pos="1887538" algn="ctr"/>
                <a:tab pos="4572000" algn="ctr"/>
              </a:tabLst>
            </a:pPr>
            <a:r>
              <a:rPr lang="en-US" altLang="x-none" sz="2000" i="1" dirty="0"/>
              <a:t>		P</a:t>
            </a:r>
            <a:r>
              <a:rPr lang="en-US" altLang="x-none" sz="2000" baseline="-25000" dirty="0"/>
              <a:t>0</a:t>
            </a:r>
            <a:r>
              <a:rPr lang="en-US" altLang="x-none" sz="2000" dirty="0"/>
              <a:t>		</a:t>
            </a:r>
            <a:r>
              <a:rPr lang="en-US" altLang="x-none" sz="2000" i="1" dirty="0"/>
              <a:t>P</a:t>
            </a:r>
            <a:r>
              <a:rPr lang="en-US" altLang="x-none" sz="2000" baseline="-25000" dirty="0"/>
              <a:t>1</a:t>
            </a:r>
          </a:p>
          <a:p>
            <a:pPr marL="342900" indent="-342900">
              <a:lnSpc>
                <a:spcPct val="150000"/>
              </a:lnSpc>
              <a:buFont typeface="Wingdings" charset="2"/>
              <a:buNone/>
              <a:tabLst>
                <a:tab pos="1887538" algn="ctr"/>
                <a:tab pos="4572000" algn="ctr"/>
              </a:tabLst>
            </a:pPr>
            <a:r>
              <a:rPr lang="en-US" altLang="x-none" sz="2000" dirty="0">
                <a:solidFill>
                  <a:srgbClr val="0000FF"/>
                </a:solidFill>
              </a:rPr>
              <a:t>		    wait (S); 	                                </a:t>
            </a:r>
            <a:r>
              <a:rPr lang="en-US" altLang="x-none" sz="2000" dirty="0" smtClean="0">
                <a:solidFill>
                  <a:srgbClr val="0000FF"/>
                </a:solidFill>
              </a:rPr>
              <a:t>  wait </a:t>
            </a:r>
            <a:r>
              <a:rPr lang="en-US" altLang="x-none" sz="2000" dirty="0">
                <a:solidFill>
                  <a:srgbClr val="0000FF"/>
                </a:solidFill>
              </a:rPr>
              <a:t>(Q);</a:t>
            </a: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1887538" algn="ctr"/>
                <a:tab pos="4572000" algn="ctr"/>
              </a:tabLst>
            </a:pPr>
            <a:r>
              <a:rPr lang="en-US" altLang="x-none" sz="2000" dirty="0">
                <a:solidFill>
                  <a:srgbClr val="0000FF"/>
                </a:solidFill>
              </a:rPr>
              <a:t>		     </a:t>
            </a:r>
            <a:r>
              <a:rPr lang="en-US" altLang="x-none" sz="2000" dirty="0" smtClean="0">
                <a:solidFill>
                  <a:srgbClr val="0000FF"/>
                </a:solidFill>
              </a:rPr>
              <a:t>wait </a:t>
            </a:r>
            <a:r>
              <a:rPr lang="en-US" altLang="x-none" sz="2000" dirty="0">
                <a:solidFill>
                  <a:srgbClr val="0000FF"/>
                </a:solidFill>
              </a:rPr>
              <a:t>(Q); 	                                </a:t>
            </a:r>
            <a:r>
              <a:rPr lang="en-US" altLang="x-none" sz="2000" dirty="0" smtClean="0">
                <a:solidFill>
                  <a:srgbClr val="0000FF"/>
                </a:solidFill>
              </a:rPr>
              <a:t>  wait </a:t>
            </a:r>
            <a:r>
              <a:rPr lang="en-US" altLang="x-none" sz="2000" dirty="0">
                <a:solidFill>
                  <a:srgbClr val="0000FF"/>
                </a:solidFill>
              </a:rPr>
              <a:t>(S);</a:t>
            </a:r>
          </a:p>
          <a:p>
            <a:pPr marL="342900" indent="-342900">
              <a:lnSpc>
                <a:spcPct val="90000"/>
              </a:lnSpc>
              <a:spcBef>
                <a:spcPts val="200"/>
              </a:spcBef>
              <a:buFont typeface="Wingdings" charset="2"/>
              <a:buNone/>
              <a:tabLst>
                <a:tab pos="1887538" algn="ctr"/>
                <a:tab pos="4572000" algn="ctr"/>
              </a:tabLst>
            </a:pPr>
            <a:r>
              <a:rPr lang="en-US" altLang="x-none" sz="2000" dirty="0">
                <a:solidFill>
                  <a:srgbClr val="0000FF"/>
                </a:solidFill>
              </a:rPr>
              <a:t>		. 		.</a:t>
            </a: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1887538" algn="ctr"/>
                <a:tab pos="4572000" algn="ctr"/>
              </a:tabLst>
            </a:pPr>
            <a:r>
              <a:rPr lang="en-US" altLang="x-none" sz="2000" dirty="0">
                <a:solidFill>
                  <a:srgbClr val="0000FF"/>
                </a:solidFill>
              </a:rPr>
              <a:t>		. 		.</a:t>
            </a: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1887538" algn="ctr"/>
                <a:tab pos="4572000" algn="ctr"/>
              </a:tabLst>
            </a:pPr>
            <a:r>
              <a:rPr lang="en-US" altLang="x-none" sz="2000" dirty="0">
                <a:solidFill>
                  <a:srgbClr val="0000FF"/>
                </a:solidFill>
              </a:rPr>
              <a:t>		. 		.</a:t>
            </a: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1887538" algn="ctr"/>
                <a:tab pos="4572000" algn="ctr"/>
              </a:tabLst>
            </a:pPr>
            <a:r>
              <a:rPr lang="en-US" altLang="x-none" sz="2000" dirty="0">
                <a:solidFill>
                  <a:srgbClr val="0000FF"/>
                </a:solidFill>
              </a:rPr>
              <a:t>		      </a:t>
            </a:r>
            <a:r>
              <a:rPr lang="en-US" altLang="x-none" sz="2000" dirty="0" smtClean="0">
                <a:solidFill>
                  <a:srgbClr val="0000FF"/>
                </a:solidFill>
              </a:rPr>
              <a:t>signal  </a:t>
            </a:r>
            <a:r>
              <a:rPr lang="en-US" altLang="x-none" sz="2000" dirty="0">
                <a:solidFill>
                  <a:srgbClr val="0000FF"/>
                </a:solidFill>
              </a:rPr>
              <a:t>(S); 	       </a:t>
            </a:r>
            <a:r>
              <a:rPr lang="en-US" altLang="x-none" sz="2000" dirty="0" smtClean="0">
                <a:solidFill>
                  <a:srgbClr val="0000FF"/>
                </a:solidFill>
              </a:rPr>
              <a:t>                             signal </a:t>
            </a:r>
            <a:r>
              <a:rPr lang="en-US" altLang="x-none" sz="2000" dirty="0">
                <a:solidFill>
                  <a:srgbClr val="0000FF"/>
                </a:solidFill>
              </a:rPr>
              <a:t>(Q);</a:t>
            </a:r>
          </a:p>
          <a:p>
            <a:pPr marL="342900" indent="-342900">
              <a:lnSpc>
                <a:spcPct val="90000"/>
              </a:lnSpc>
              <a:buFont typeface="Wingdings" charset="2"/>
              <a:buNone/>
              <a:tabLst>
                <a:tab pos="1887538" algn="ctr"/>
                <a:tab pos="4572000" algn="ctr"/>
              </a:tabLst>
            </a:pPr>
            <a:r>
              <a:rPr lang="en-US" altLang="x-none" sz="2000" dirty="0">
                <a:solidFill>
                  <a:srgbClr val="0000FF"/>
                </a:solidFill>
              </a:rPr>
              <a:t>		      </a:t>
            </a:r>
            <a:r>
              <a:rPr lang="en-US" altLang="x-none" sz="2000" dirty="0" smtClean="0">
                <a:solidFill>
                  <a:srgbClr val="0000FF"/>
                </a:solidFill>
              </a:rPr>
              <a:t>signal </a:t>
            </a:r>
            <a:r>
              <a:rPr lang="en-US" altLang="x-none" sz="2000" dirty="0">
                <a:solidFill>
                  <a:srgbClr val="0000FF"/>
                </a:solidFill>
              </a:rPr>
              <a:t>(Q); 	                                  </a:t>
            </a:r>
            <a:r>
              <a:rPr lang="en-US" altLang="x-none" sz="2000" dirty="0" smtClean="0">
                <a:solidFill>
                  <a:srgbClr val="0000FF"/>
                </a:solidFill>
              </a:rPr>
              <a:t>  signal </a:t>
            </a:r>
            <a:r>
              <a:rPr lang="en-US" altLang="x-none" sz="2000" dirty="0">
                <a:solidFill>
                  <a:srgbClr val="0000FF"/>
                </a:solidFill>
              </a:rPr>
              <a:t>(S</a:t>
            </a:r>
            <a:r>
              <a:rPr lang="en-US" altLang="x-none" sz="2000" dirty="0" smtClean="0">
                <a:solidFill>
                  <a:srgbClr val="0000FF"/>
                </a:solidFill>
              </a:rPr>
              <a:t>);</a:t>
            </a:r>
            <a:endParaRPr lang="en-US" altLang="x-none" sz="2000" dirty="0">
              <a:solidFill>
                <a:srgbClr val="00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93237" y="5219091"/>
            <a:ext cx="5841664" cy="9664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ct val="30000"/>
              </a:spcBef>
              <a:buClr>
                <a:srgbClr val="000000"/>
              </a:buClr>
              <a:tabLst>
                <a:tab pos="1887538" algn="ctr"/>
                <a:tab pos="4572000" algn="ctr"/>
              </a:tabLst>
            </a:pPr>
            <a:r>
              <a:rPr lang="en-US" altLang="x-none" kern="0" dirty="0">
                <a:solidFill>
                  <a:srgbClr val="FF0000"/>
                </a:solidFill>
                <a:latin typeface="Arial Rounded MT Bold"/>
                <a:sym typeface="MT Extra" charset="2"/>
              </a:rPr>
              <a:t>Deadlock</a:t>
            </a:r>
          </a:p>
          <a:p>
            <a:pPr marL="676275" lvl="1" indent="-342900">
              <a:lnSpc>
                <a:spcPct val="90000"/>
              </a:lnSpc>
              <a:spcBef>
                <a:spcPct val="20000"/>
              </a:spcBef>
              <a:buClr>
                <a:srgbClr val="000000"/>
              </a:buClr>
              <a:buFont typeface="Wingdings" charset="2"/>
              <a:buChar char="Ø"/>
              <a:tabLst>
                <a:tab pos="1887538" algn="ctr"/>
                <a:tab pos="4572000" algn="ctr"/>
              </a:tabLst>
            </a:pPr>
            <a:r>
              <a:rPr lang="en-US" altLang="x-none" sz="1600" kern="0" dirty="0">
                <a:solidFill>
                  <a:srgbClr val="000000"/>
                </a:solidFill>
                <a:latin typeface="Arial Rounded MT Bold"/>
                <a:sym typeface="MT Extra" charset="2"/>
              </a:rPr>
              <a:t>If </a:t>
            </a:r>
            <a:r>
              <a:rPr lang="en-US" altLang="x-none" sz="1600" i="1" kern="0" dirty="0">
                <a:solidFill>
                  <a:srgbClr val="000000"/>
                </a:solidFill>
                <a:latin typeface="Arial Rounded MT Bold"/>
                <a:sym typeface="MT Extra" charset="2"/>
              </a:rPr>
              <a:t>P</a:t>
            </a:r>
            <a:r>
              <a:rPr lang="en-US" altLang="x-none" sz="1600" i="1" kern="0" baseline="-25000" dirty="0">
                <a:solidFill>
                  <a:srgbClr val="000000"/>
                </a:solidFill>
                <a:latin typeface="Arial Rounded MT Bold"/>
                <a:sym typeface="MT Extra" charset="2"/>
              </a:rPr>
              <a:t>0</a:t>
            </a:r>
            <a:r>
              <a:rPr lang="en-US" altLang="x-none" sz="1600" kern="0" dirty="0">
                <a:solidFill>
                  <a:srgbClr val="000000"/>
                </a:solidFill>
                <a:latin typeface="Arial Rounded MT Bold"/>
                <a:sym typeface="MT Extra" charset="2"/>
              </a:rPr>
              <a:t> acquires S while </a:t>
            </a:r>
            <a:r>
              <a:rPr lang="en-US" altLang="x-none" sz="1600" i="1" kern="0" dirty="0">
                <a:solidFill>
                  <a:srgbClr val="000000"/>
                </a:solidFill>
                <a:latin typeface="Arial Rounded MT Bold"/>
                <a:sym typeface="MT Extra" charset="2"/>
              </a:rPr>
              <a:t>P</a:t>
            </a:r>
            <a:r>
              <a:rPr lang="en-US" altLang="x-none" sz="1600" i="1" kern="0" baseline="-25000" dirty="0">
                <a:solidFill>
                  <a:srgbClr val="000000"/>
                </a:solidFill>
                <a:latin typeface="Arial Rounded MT Bold"/>
                <a:sym typeface="MT Extra" charset="2"/>
              </a:rPr>
              <a:t>1</a:t>
            </a:r>
            <a:r>
              <a:rPr lang="en-US" altLang="x-none" sz="1600" kern="0" dirty="0">
                <a:solidFill>
                  <a:srgbClr val="000000"/>
                </a:solidFill>
                <a:latin typeface="Arial Rounded MT Bold"/>
                <a:sym typeface="MT Extra" charset="2"/>
              </a:rPr>
              <a:t>  holds Q</a:t>
            </a:r>
          </a:p>
          <a:p>
            <a:pPr marL="676275" lvl="1" indent="-342900">
              <a:lnSpc>
                <a:spcPct val="90000"/>
              </a:lnSpc>
              <a:spcBef>
                <a:spcPct val="20000"/>
              </a:spcBef>
              <a:buClr>
                <a:srgbClr val="000000"/>
              </a:buClr>
              <a:buFont typeface="Wingdings" charset="2"/>
              <a:buChar char="Ø"/>
              <a:tabLst>
                <a:tab pos="1887538" algn="ctr"/>
                <a:tab pos="4572000" algn="ctr"/>
              </a:tabLst>
            </a:pPr>
            <a:r>
              <a:rPr lang="en-US" altLang="x-none" sz="1600" kern="0" dirty="0">
                <a:solidFill>
                  <a:srgbClr val="000000"/>
                </a:solidFill>
                <a:latin typeface="Arial Rounded MT Bold"/>
                <a:sym typeface="MT Extra" charset="2"/>
              </a:rPr>
              <a:t>Processes will wait for the each other indefinitely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57291" y="3385962"/>
            <a:ext cx="15135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Issues?</a:t>
            </a:r>
            <a:endParaRPr lang="en-US" sz="2800" dirty="0">
              <a:solidFill>
                <a:srgbClr val="C0000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 flipH="1" flipV="1">
            <a:off x="4569007" y="1804130"/>
            <a:ext cx="1" cy="151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flipH="1" flipV="1">
            <a:off x="4569006" y="4058159"/>
            <a:ext cx="1" cy="900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42981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120900" y="1600200"/>
            <a:ext cx="6353175" cy="4502150"/>
            <a:chOff x="2578100" y="1600200"/>
            <a:chExt cx="6353175" cy="4502150"/>
          </a:xfrm>
        </p:grpSpPr>
        <p:pic>
          <p:nvPicPr>
            <p:cNvPr id="6" name="Picture 5" descr="3_12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0513" y="1645443"/>
              <a:ext cx="6100762" cy="4252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/>
            <p:cNvSpPr/>
            <p:nvPr/>
          </p:nvSpPr>
          <p:spPr bwMode="auto">
            <a:xfrm>
              <a:off x="2578100" y="1600200"/>
              <a:ext cx="3327400" cy="43561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320146" y="5581650"/>
              <a:ext cx="3327400" cy="5207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" charset="0"/>
              </a:endParaRPr>
            </a:p>
          </p:txBody>
        </p:sp>
      </p:grp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ED96FC5-1FBF-AF48-8727-2C41F04C1FEB}" type="slidenum">
              <a:rPr lang="en-US" altLang="x-none" sz="1400"/>
              <a:pPr/>
              <a:t>3</a:t>
            </a:fld>
            <a:endParaRPr lang="en-US" altLang="x-none" sz="14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/>
              <a:t>Shared </a:t>
            </a:r>
            <a:r>
              <a:rPr lang="en-US" altLang="x-none" dirty="0"/>
              <a:t>Memory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6" y="1295400"/>
            <a:ext cx="4605770" cy="4953000"/>
          </a:xfrm>
        </p:spPr>
        <p:txBody>
          <a:bodyPr/>
          <a:lstStyle/>
          <a:p>
            <a:r>
              <a:rPr lang="en-US" altLang="x-none" sz="2000" dirty="0"/>
              <a:t>One process </a:t>
            </a:r>
            <a:r>
              <a:rPr lang="en-US" altLang="x-none" sz="2000" dirty="0">
                <a:solidFill>
                  <a:srgbClr val="0000FF"/>
                </a:solidFill>
              </a:rPr>
              <a:t>creates</a:t>
            </a:r>
            <a:r>
              <a:rPr lang="en-US" altLang="x-none" sz="2000" dirty="0"/>
              <a:t> shared memory</a:t>
            </a:r>
          </a:p>
          <a:p>
            <a:r>
              <a:rPr lang="en-US" altLang="x-none" sz="2000" dirty="0" smtClean="0"/>
              <a:t>Other processes </a:t>
            </a:r>
            <a:r>
              <a:rPr lang="en-US" altLang="x-none" sz="2000" dirty="0" smtClean="0">
                <a:solidFill>
                  <a:srgbClr val="0000FF"/>
                </a:solidFill>
              </a:rPr>
              <a:t>attach</a:t>
            </a:r>
            <a:r>
              <a:rPr lang="en-US" altLang="x-none" sz="2000" dirty="0" smtClean="0"/>
              <a:t> shared memory to their own address space</a:t>
            </a:r>
            <a:r>
              <a:rPr lang="en-US" altLang="x-none" sz="20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altLang="x-none" sz="2000" dirty="0" smtClean="0"/>
              <a:t>Shared memory is treated as regular memory</a:t>
            </a:r>
          </a:p>
          <a:p>
            <a:r>
              <a:rPr lang="en-US" altLang="x-none" sz="2000" dirty="0" smtClean="0">
                <a:solidFill>
                  <a:srgbClr val="FF0000"/>
                </a:solidFill>
              </a:rPr>
              <a:t>Synchronization</a:t>
            </a:r>
            <a:r>
              <a:rPr lang="en-US" altLang="x-none" sz="2000" dirty="0" smtClean="0"/>
              <a:t> is needed to prevent conflicts </a:t>
            </a:r>
          </a:p>
          <a:p>
            <a:endParaRPr lang="en-US" altLang="x-none" sz="2000" dirty="0"/>
          </a:p>
          <a:p>
            <a:pPr marL="341313" lvl="1" indent="-341313">
              <a:spcBef>
                <a:spcPct val="30000"/>
              </a:spcBef>
              <a:buFont typeface="Arial" charset="0"/>
              <a:buChar char="•"/>
            </a:pPr>
            <a:r>
              <a:rPr lang="en-US" altLang="x-none" dirty="0" smtClean="0"/>
              <a:t>POSIX: </a:t>
            </a:r>
            <a:r>
              <a:rPr lang="en-US" altLang="x-none" dirty="0" err="1" smtClean="0">
                <a:solidFill>
                  <a:srgbClr val="FF0000"/>
                </a:solidFill>
              </a:rPr>
              <a:t>shm_open</a:t>
            </a:r>
            <a:r>
              <a:rPr lang="en-US" altLang="x-none" dirty="0" smtClean="0">
                <a:solidFill>
                  <a:srgbClr val="FF0000"/>
                </a:solidFill>
              </a:rPr>
              <a:t>(), </a:t>
            </a:r>
            <a:r>
              <a:rPr lang="en-US" altLang="x-none" dirty="0" err="1">
                <a:solidFill>
                  <a:srgbClr val="FF0000"/>
                </a:solidFill>
              </a:rPr>
              <a:t>mmap</a:t>
            </a:r>
            <a:r>
              <a:rPr lang="en-US" altLang="x-none" dirty="0" smtClean="0">
                <a:solidFill>
                  <a:srgbClr val="FF0000"/>
                </a:solidFill>
              </a:rPr>
              <a:t>()</a:t>
            </a:r>
            <a:endParaRPr lang="en-US" altLang="x-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25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70BF9EE-0BA7-0145-A5FA-97D5D331F60A}" type="slidenum">
              <a:rPr lang="en-US" altLang="x-none" sz="1400"/>
              <a:pPr/>
              <a:t>30</a:t>
            </a:fld>
            <a:endParaRPr lang="en-US" altLang="x-none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Be Careful When Using Semaphores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282700"/>
            <a:ext cx="7889692" cy="5043488"/>
          </a:xfrm>
        </p:spPr>
        <p:txBody>
          <a:bodyPr/>
          <a:lstStyle/>
          <a:p>
            <a:r>
              <a:rPr lang="en-US" altLang="x-none" dirty="0" smtClean="0"/>
              <a:t>Incorrect order accessing </a:t>
            </a:r>
            <a:r>
              <a:rPr lang="en-US" altLang="x-none" dirty="0"/>
              <a:t>multiple </a:t>
            </a:r>
            <a:r>
              <a:rPr lang="en-US" altLang="x-none" dirty="0" smtClean="0"/>
              <a:t>semaphores across processes</a:t>
            </a:r>
          </a:p>
          <a:p>
            <a:pPr lvl="1"/>
            <a:r>
              <a:rPr lang="en-US" altLang="x-none" sz="2000" dirty="0" smtClean="0"/>
              <a:t>May cause deadlock</a:t>
            </a:r>
          </a:p>
          <a:p>
            <a:pPr lvl="1"/>
            <a:endParaRPr lang="en-US" altLang="x-none" sz="2000" dirty="0" smtClean="0"/>
          </a:p>
          <a:p>
            <a:r>
              <a:rPr lang="en-US" altLang="x-none" sz="2400" dirty="0" smtClean="0"/>
              <a:t>signal (</a:t>
            </a:r>
            <a:r>
              <a:rPr lang="en-US" altLang="x-none" sz="2400" dirty="0" err="1" smtClean="0"/>
              <a:t>mutex</a:t>
            </a:r>
            <a:r>
              <a:rPr lang="en-US" altLang="x-none" sz="2400" dirty="0" smtClean="0"/>
              <a:t>)  ….  wait (</a:t>
            </a:r>
            <a:r>
              <a:rPr lang="en-US" altLang="x-none" sz="2400" dirty="0" err="1" smtClean="0"/>
              <a:t>mutex</a:t>
            </a:r>
            <a:r>
              <a:rPr lang="en-US" altLang="x-none" sz="2400" dirty="0" smtClean="0"/>
              <a:t>)</a:t>
            </a:r>
          </a:p>
          <a:p>
            <a:pPr lvl="1"/>
            <a:r>
              <a:rPr lang="en-US" altLang="x-none" dirty="0" smtClean="0"/>
              <a:t>Multiple </a:t>
            </a:r>
            <a:r>
              <a:rPr lang="en-US" altLang="x-none" dirty="0"/>
              <a:t>processes can access CS at the same </a:t>
            </a:r>
            <a:r>
              <a:rPr lang="en-US" altLang="x-none" dirty="0" smtClean="0"/>
              <a:t>time</a:t>
            </a:r>
            <a:endParaRPr lang="en-US" altLang="x-none" dirty="0"/>
          </a:p>
          <a:p>
            <a:pPr lvl="1"/>
            <a:endParaRPr lang="en-US" altLang="x-none" dirty="0"/>
          </a:p>
          <a:p>
            <a:r>
              <a:rPr lang="en-US" altLang="x-none" dirty="0"/>
              <a:t> wait (mutex)  …  wait (mutex)</a:t>
            </a:r>
          </a:p>
          <a:p>
            <a:pPr lvl="1"/>
            <a:r>
              <a:rPr lang="en-US" altLang="x-none" dirty="0"/>
              <a:t>Processes may block for </a:t>
            </a:r>
            <a:r>
              <a:rPr lang="en-US" altLang="x-none" dirty="0" smtClean="0"/>
              <a:t>ever</a:t>
            </a:r>
          </a:p>
          <a:p>
            <a:pPr lvl="1"/>
            <a:endParaRPr lang="en-US" altLang="x-none" dirty="0"/>
          </a:p>
          <a:p>
            <a:r>
              <a:rPr lang="en-US" altLang="x-none" dirty="0"/>
              <a:t> Forgetting  wait (mutex) or signal (mutex</a:t>
            </a:r>
            <a:r>
              <a:rPr lang="en-US" altLang="x-none" dirty="0" smtClean="0"/>
              <a:t>)</a:t>
            </a:r>
          </a:p>
          <a:p>
            <a:pPr lvl="1"/>
            <a:r>
              <a:rPr lang="en-US" altLang="x-none" dirty="0" smtClean="0"/>
              <a:t>Various problems, inconsistent data, </a:t>
            </a:r>
            <a:r>
              <a:rPr lang="mr-IN" altLang="x-none" dirty="0" smtClean="0"/>
              <a:t>…</a:t>
            </a:r>
            <a:endParaRPr lang="en-US" altLang="x-non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"/>
                                        <p:tgtEl>
                                          <p:spTgt spid="266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"/>
                                        <p:tgtEl>
                                          <p:spTgt spid="266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16139C70-BD08-7643-B4CD-257ADD8F06C4}" type="slidenum">
              <a:rPr lang="en-US" altLang="x-none" sz="1400"/>
              <a:pPr/>
              <a:t>31</a:t>
            </a:fld>
            <a:endParaRPr lang="en-US" altLang="x-none" sz="140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Bounded-Buffer (Producer-Consumer) Problem</a:t>
            </a:r>
          </a:p>
          <a:p>
            <a:r>
              <a:rPr lang="en-US" altLang="x-none" dirty="0" smtClean="0"/>
              <a:t>Readers-Writers Problem</a:t>
            </a:r>
          </a:p>
          <a:p>
            <a:r>
              <a:rPr lang="en-US" altLang="x-none" dirty="0"/>
              <a:t>Dining-Philosophers Problem</a:t>
            </a:r>
          </a:p>
          <a:p>
            <a:endParaRPr lang="en-US" altLang="x-none" dirty="0"/>
          </a:p>
          <a:p>
            <a:endParaRPr lang="en-US" altLang="x-none" dirty="0"/>
          </a:p>
          <a:p>
            <a:r>
              <a:rPr lang="en-US" altLang="x-none" dirty="0"/>
              <a:t>These problems are</a:t>
            </a:r>
          </a:p>
          <a:p>
            <a:pPr lvl="1"/>
            <a:r>
              <a:rPr lang="en-US" altLang="x-none" dirty="0"/>
              <a:t>A</a:t>
            </a:r>
            <a:r>
              <a:rPr lang="en-US" altLang="x-none" dirty="0" smtClean="0"/>
              <a:t>bstractions </a:t>
            </a:r>
            <a:r>
              <a:rPr lang="en-US" altLang="x-none" dirty="0"/>
              <a:t>that can be used to model many other resource sharing problems </a:t>
            </a:r>
          </a:p>
          <a:p>
            <a:pPr lvl="1"/>
            <a:r>
              <a:rPr lang="en-US" altLang="x-none" dirty="0" smtClean="0"/>
              <a:t>Used </a:t>
            </a:r>
            <a:r>
              <a:rPr lang="en-US" altLang="x-none" dirty="0"/>
              <a:t>to test newly proposed synchronization schemes</a:t>
            </a:r>
          </a:p>
          <a:p>
            <a:pPr>
              <a:buFont typeface="Wingdings" charset="2"/>
              <a:buNone/>
            </a:pPr>
            <a:endParaRPr lang="en-US" altLang="x-non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Classical Problems of Synchronization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AC351CFF-DB50-EB44-9DDF-D7E387F4F727}" type="slidenum">
              <a:rPr lang="en-US" altLang="x-none" sz="1400"/>
              <a:pPr/>
              <a:t>32</a:t>
            </a:fld>
            <a:endParaRPr lang="en-US" altLang="x-none" sz="14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Bounded-Buffer Problem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5975" y="1362075"/>
            <a:ext cx="8115300" cy="4851348"/>
          </a:xfrm>
        </p:spPr>
        <p:txBody>
          <a:bodyPr/>
          <a:lstStyle/>
          <a:p>
            <a:r>
              <a:rPr lang="en-US" altLang="x-none" dirty="0" smtClean="0"/>
              <a:t>Buffer of size N</a:t>
            </a:r>
            <a:endParaRPr lang="en-US" altLang="x-none" dirty="0"/>
          </a:p>
          <a:p>
            <a:pPr lvl="1"/>
            <a:r>
              <a:rPr lang="en-US" altLang="x-none" dirty="0" smtClean="0"/>
              <a:t>Want to coordinate production &amp; consumption of items </a:t>
            </a:r>
          </a:p>
          <a:p>
            <a:endParaRPr lang="en-US" altLang="x-none" dirty="0" smtClean="0"/>
          </a:p>
          <a:p>
            <a:r>
              <a:rPr lang="en-US" altLang="x-none" dirty="0" smtClean="0"/>
              <a:t>Recall issues?</a:t>
            </a:r>
          </a:p>
          <a:p>
            <a:pPr lvl="1"/>
            <a:r>
              <a:rPr lang="en-US" altLang="x-none" dirty="0" smtClean="0"/>
              <a:t>Violation of buffer structure (count++/count--)</a:t>
            </a:r>
          </a:p>
          <a:p>
            <a:pPr lvl="1"/>
            <a:r>
              <a:rPr lang="en-US" altLang="x-none" dirty="0" smtClean="0"/>
              <a:t>Producing when full</a:t>
            </a:r>
          </a:p>
          <a:p>
            <a:pPr lvl="1"/>
            <a:r>
              <a:rPr lang="en-US" altLang="x-none" dirty="0" smtClean="0"/>
              <a:t>Consuming when empty</a:t>
            </a:r>
          </a:p>
          <a:p>
            <a:endParaRPr lang="en-US" altLang="x-none" dirty="0" smtClean="0"/>
          </a:p>
          <a:p>
            <a:r>
              <a:rPr lang="en-US" altLang="x-none" dirty="0" smtClean="0"/>
              <a:t>We define </a:t>
            </a:r>
            <a:r>
              <a:rPr lang="en-US" altLang="x-none" u="sng" dirty="0" smtClean="0"/>
              <a:t>three</a:t>
            </a:r>
            <a:r>
              <a:rPr lang="en-US" altLang="x-none" dirty="0" smtClean="0"/>
              <a:t> semaphores </a:t>
            </a:r>
          </a:p>
          <a:p>
            <a:pPr lvl="1"/>
            <a:r>
              <a:rPr lang="en-US" altLang="x-none" dirty="0" smtClean="0">
                <a:solidFill>
                  <a:srgbClr val="FF0000"/>
                </a:solidFill>
              </a:rPr>
              <a:t>mutex</a:t>
            </a:r>
            <a:r>
              <a:rPr lang="en-US" altLang="x-none" dirty="0" smtClean="0"/>
              <a:t> </a:t>
            </a:r>
            <a:r>
              <a:rPr lang="en-US" altLang="x-none" dirty="0"/>
              <a:t>initialized </a:t>
            </a:r>
            <a:r>
              <a:rPr lang="en-US" altLang="x-none" dirty="0" smtClean="0"/>
              <a:t>1</a:t>
            </a:r>
            <a:endParaRPr lang="en-US" altLang="x-none" dirty="0"/>
          </a:p>
          <a:p>
            <a:pPr lvl="1"/>
            <a:r>
              <a:rPr lang="en-US" altLang="x-none" dirty="0" smtClean="0">
                <a:solidFill>
                  <a:srgbClr val="FF0000"/>
                </a:solidFill>
              </a:rPr>
              <a:t>full </a:t>
            </a:r>
            <a:r>
              <a:rPr lang="en-US" altLang="x-none" dirty="0"/>
              <a:t>initialized to </a:t>
            </a:r>
            <a:r>
              <a:rPr lang="en-US" altLang="x-none" dirty="0" smtClean="0"/>
              <a:t>0</a:t>
            </a:r>
            <a:endParaRPr lang="en-US" altLang="x-none" dirty="0"/>
          </a:p>
          <a:p>
            <a:pPr lvl="1"/>
            <a:r>
              <a:rPr lang="en-US" altLang="x-none" dirty="0" smtClean="0">
                <a:solidFill>
                  <a:srgbClr val="FF0000"/>
                </a:solidFill>
              </a:rPr>
              <a:t>empty</a:t>
            </a:r>
            <a:r>
              <a:rPr lang="en-US" altLang="x-none" dirty="0" smtClean="0"/>
              <a:t> </a:t>
            </a:r>
            <a:r>
              <a:rPr lang="en-US" altLang="x-none" dirty="0"/>
              <a:t>initialized to </a:t>
            </a:r>
            <a:r>
              <a:rPr lang="en-US" altLang="x-none" dirty="0" smtClean="0"/>
              <a:t>N</a:t>
            </a:r>
            <a:endParaRPr lang="en-US" altLang="x-none" dirty="0"/>
          </a:p>
          <a:p>
            <a:endParaRPr lang="en-US" altLang="x-none" dirty="0"/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2492375" y="32464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endParaRPr kumimoji="1" lang="x-none" altLang="x-none" sz="1800">
              <a:latin typeface="Helvetica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17755" y="4165600"/>
            <a:ext cx="1585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Solution?</a:t>
            </a:r>
            <a:endParaRPr lang="en-US" dirty="0">
              <a:solidFill>
                <a:srgbClr val="C0000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"/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"/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"/>
                                        <p:tgtEl>
                                          <p:spTgt spid="28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"/>
                                        <p:tgtEl>
                                          <p:spTgt spid="286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00"/>
                                        <p:tgtEl>
                                          <p:spTgt spid="286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286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F916C802-5FE5-FA47-82C6-39CAE3775693}" type="slidenum">
              <a:rPr lang="en-US" altLang="x-none" sz="1400"/>
              <a:pPr/>
              <a:t>33</a:t>
            </a:fld>
            <a:endParaRPr lang="en-US" altLang="x-none" sz="14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Bounded Buffer Problem (cont’d)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1530353"/>
            <a:ext cx="2917825" cy="4327525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x-none" b="1" dirty="0" smtClean="0">
                <a:latin typeface="Arial Rounded MT Bold" charset="0"/>
                <a:ea typeface="Arial Rounded MT Bold" charset="0"/>
                <a:cs typeface="Arial Rounded MT Bold" charset="0"/>
              </a:rPr>
              <a:t>Producer</a:t>
            </a:r>
            <a:endParaRPr lang="en-US" altLang="x-none" sz="2000" b="1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pPr marL="0" indent="0">
              <a:buNone/>
            </a:pP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  <a:p>
            <a:pPr marL="0" indent="0">
              <a:buNone/>
            </a:pP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while </a:t>
            </a: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(true)  {</a:t>
            </a:r>
          </a:p>
          <a:p>
            <a:pPr>
              <a:buFont typeface="Wingdings" charset="2"/>
              <a:buNone/>
            </a:pP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 </a:t>
            </a:r>
            <a:r>
              <a:rPr lang="en-US" altLang="x-none" sz="2000" b="1" dirty="0" smtClean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wait </a:t>
            </a:r>
            <a:r>
              <a:rPr lang="en-US" altLang="x-none" sz="2000" b="1" dirty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(empty);</a:t>
            </a:r>
          </a:p>
          <a:p>
            <a:pPr>
              <a:buFont typeface="Wingdings" charset="2"/>
              <a:buNone/>
            </a:pPr>
            <a:r>
              <a:rPr lang="en-US" altLang="x-none" sz="2000" b="1" dirty="0" smtClean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  wait </a:t>
            </a:r>
            <a:r>
              <a:rPr lang="en-US" altLang="x-none" sz="2000" b="1" dirty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(mutex);</a:t>
            </a:r>
          </a:p>
          <a:p>
            <a:pPr>
              <a:buFont typeface="Wingdings" charset="2"/>
              <a:buNone/>
            </a:pP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altLang="x-none" sz="2000" b="1" dirty="0" smtClean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</a:rPr>
              <a:t>// add </a:t>
            </a:r>
            <a:r>
              <a:rPr lang="en-US" altLang="x-none" sz="2000" b="1" dirty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</a:rPr>
              <a:t>item </a:t>
            </a:r>
            <a:r>
              <a:rPr lang="en-US" altLang="x-none" sz="2000" b="1" dirty="0" smtClean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altLang="x-none" sz="2000" b="1" dirty="0" smtClean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</a:rPr>
            </a:br>
            <a:r>
              <a:rPr lang="en-US" altLang="x-none" sz="2000" b="1" dirty="0" smtClean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</a:rPr>
              <a:t>  // to </a:t>
            </a:r>
            <a:r>
              <a:rPr lang="en-US" altLang="x-none" sz="2000" b="1" dirty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</a:rPr>
              <a:t>buffer</a:t>
            </a:r>
          </a:p>
          <a:p>
            <a:pPr>
              <a:buFont typeface="Wingdings" charset="2"/>
              <a:buNone/>
            </a:pP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 </a:t>
            </a:r>
            <a:r>
              <a:rPr lang="en-US" altLang="x-none" sz="2000" b="1" dirty="0" smtClean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signal </a:t>
            </a:r>
            <a:r>
              <a:rPr lang="en-US" altLang="x-none" sz="2000" b="1" dirty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(mutex);</a:t>
            </a:r>
          </a:p>
          <a:p>
            <a:pPr>
              <a:buFont typeface="Wingdings" charset="2"/>
              <a:buNone/>
            </a:pPr>
            <a:r>
              <a:rPr lang="en-US" altLang="x-none" sz="2000" b="1" dirty="0" smtClean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  signal </a:t>
            </a:r>
            <a:r>
              <a:rPr lang="en-US" altLang="x-none" sz="2000" b="1" dirty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(full);</a:t>
            </a:r>
          </a:p>
          <a:p>
            <a:pPr>
              <a:buFont typeface="Wingdings" charset="2"/>
              <a:buNone/>
            </a:pP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}</a:t>
            </a: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003801" y="1530353"/>
            <a:ext cx="3047999" cy="432752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4688" indent="-3143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Ø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942975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884238" algn="l"/>
              </a:tabLst>
              <a:defRPr sz="1800">
                <a:solidFill>
                  <a:schemeClr val="tx1"/>
                </a:solidFill>
                <a:latin typeface="+mn-lt"/>
              </a:defRPr>
            </a:lvl3pPr>
            <a:lvl4pPr marL="1163638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tabLst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en-US" altLang="x-none" b="1" kern="0" dirty="0" smtClean="0">
                <a:latin typeface="Arial Rounded MT Bold" charset="0"/>
                <a:ea typeface="Arial Rounded MT Bold" charset="0"/>
                <a:cs typeface="Arial Rounded MT Bold" charset="0"/>
              </a:rPr>
              <a:t>Consumer</a:t>
            </a:r>
          </a:p>
          <a:p>
            <a:pPr marL="0" indent="0">
              <a:buFont typeface="Arial" charset="0"/>
              <a:buNone/>
            </a:pPr>
            <a:endParaRPr lang="en-US" altLang="x-none" sz="2000" b="1" kern="0" dirty="0" smtClean="0">
              <a:latin typeface="Courier" charset="0"/>
              <a:ea typeface="Courier" charset="0"/>
              <a:cs typeface="Courier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x-none" sz="2000" b="1" kern="0" dirty="0" smtClean="0">
                <a:latin typeface="Courier" charset="0"/>
                <a:ea typeface="Courier" charset="0"/>
                <a:cs typeface="Courier" charset="0"/>
              </a:rPr>
              <a:t>while (true)  {</a:t>
            </a:r>
          </a:p>
          <a:p>
            <a:pPr>
              <a:buFont typeface="Wingdings" charset="2"/>
              <a:buNone/>
            </a:pPr>
            <a:r>
              <a:rPr lang="en-US" altLang="x-none" sz="2000" b="1" kern="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2000" b="1" kern="0" dirty="0" smtClean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2000" b="1" kern="0" dirty="0" smtClean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wait (full);</a:t>
            </a:r>
          </a:p>
          <a:p>
            <a:pPr>
              <a:buFont typeface="Wingdings" charset="2"/>
              <a:buNone/>
            </a:pPr>
            <a:r>
              <a:rPr lang="en-US" altLang="x-none" sz="2000" b="1" kern="0" dirty="0" smtClean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  wait (</a:t>
            </a:r>
            <a:r>
              <a:rPr lang="en-US" altLang="x-none" sz="2000" b="1" kern="0" dirty="0" err="1" smtClean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US" altLang="x-none" sz="2000" b="1" kern="0" dirty="0" smtClean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x-none" sz="2000" b="1" kern="0" dirty="0" smtClean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altLang="x-none" sz="2000" b="1" kern="0" dirty="0" smtClean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</a:rPr>
              <a:t>// remove item </a:t>
            </a:r>
            <a:br>
              <a:rPr lang="en-US" altLang="x-none" sz="2000" b="1" kern="0" dirty="0" smtClean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</a:rPr>
            </a:br>
            <a:r>
              <a:rPr lang="en-US" altLang="x-none" sz="2000" b="1" kern="0" dirty="0" smtClean="0">
                <a:solidFill>
                  <a:srgbClr val="C00000"/>
                </a:solidFill>
                <a:latin typeface="Courier" charset="0"/>
                <a:ea typeface="Courier" charset="0"/>
                <a:cs typeface="Courier" charset="0"/>
              </a:rPr>
              <a:t>  // from buffer</a:t>
            </a:r>
          </a:p>
          <a:p>
            <a:pPr>
              <a:buFont typeface="Wingdings" charset="2"/>
              <a:buNone/>
            </a:pPr>
            <a:r>
              <a:rPr lang="en-US" altLang="x-none" sz="2000" b="1" kern="0" dirty="0" smtClean="0">
                <a:latin typeface="Courier" charset="0"/>
                <a:ea typeface="Courier" charset="0"/>
                <a:cs typeface="Courier" charset="0"/>
              </a:rPr>
              <a:t>  </a:t>
            </a:r>
            <a:r>
              <a:rPr lang="en-US" altLang="x-none" sz="2000" b="1" kern="0" dirty="0" smtClean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signal (</a:t>
            </a:r>
            <a:r>
              <a:rPr lang="en-US" altLang="x-none" sz="2000" b="1" kern="0" dirty="0" err="1" smtClean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US" altLang="x-none" sz="2000" b="1" kern="0" dirty="0" smtClean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x-none" sz="2000" b="1" kern="0" dirty="0" smtClean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  signal (empty);</a:t>
            </a:r>
          </a:p>
          <a:p>
            <a:pPr>
              <a:buFont typeface="Wingdings" charset="2"/>
              <a:buNone/>
            </a:pPr>
            <a:r>
              <a:rPr lang="en-US" altLang="x-none" sz="2000" b="1" kern="0" dirty="0" smtClean="0">
                <a:latin typeface="Courier" charset="0"/>
                <a:ea typeface="Courier" charset="0"/>
                <a:cs typeface="Courier" charset="0"/>
              </a:rPr>
              <a:t>}</a:t>
            </a:r>
            <a:endParaRPr lang="en-US" altLang="x-none" sz="2000" b="1" kern="0" dirty="0">
              <a:latin typeface="Courier" charset="0"/>
              <a:ea typeface="Courier" charset="0"/>
              <a:cs typeface="Courier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 flipH="1" flipV="1">
            <a:off x="4365807" y="1492246"/>
            <a:ext cx="1" cy="4248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13B42D40-8BF6-A14F-8816-2902B149EFC3}" type="slidenum">
              <a:rPr lang="en-US" altLang="x-none" sz="1400"/>
              <a:pPr/>
              <a:t>34</a:t>
            </a:fld>
            <a:endParaRPr lang="en-US" altLang="x-none" sz="140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Readers-Writers Problem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1363" y="1279525"/>
            <a:ext cx="7794625" cy="4759325"/>
          </a:xfrm>
        </p:spPr>
        <p:txBody>
          <a:bodyPr/>
          <a:lstStyle/>
          <a:p>
            <a:r>
              <a:rPr lang="en-US" altLang="x-none" dirty="0"/>
              <a:t>D</a:t>
            </a:r>
            <a:r>
              <a:rPr lang="en-US" altLang="x-none" dirty="0" smtClean="0"/>
              <a:t>ata </a:t>
            </a:r>
            <a:r>
              <a:rPr lang="en-US" altLang="x-none" dirty="0"/>
              <a:t>set is shared among </a:t>
            </a:r>
            <a:r>
              <a:rPr lang="en-US" altLang="x-none" dirty="0" smtClean="0"/>
              <a:t>multiple processes</a:t>
            </a:r>
            <a:endParaRPr lang="en-US" altLang="x-none" dirty="0"/>
          </a:p>
          <a:p>
            <a:pPr lvl="1"/>
            <a:r>
              <a:rPr lang="en-US" altLang="x-none" dirty="0"/>
              <a:t>Readers – only </a:t>
            </a:r>
            <a:r>
              <a:rPr lang="en-US" altLang="x-none" dirty="0" smtClean="0"/>
              <a:t>read; </a:t>
            </a:r>
            <a:r>
              <a:rPr lang="en-US" altLang="x-none" dirty="0" smtClean="0">
                <a:solidFill>
                  <a:schemeClr val="accent2"/>
                </a:solidFill>
              </a:rPr>
              <a:t>do </a:t>
            </a:r>
            <a:r>
              <a:rPr lang="en-US" altLang="x-none" dirty="0">
                <a:solidFill>
                  <a:schemeClr val="accent2"/>
                </a:solidFill>
              </a:rPr>
              <a:t>not perform any updates</a:t>
            </a:r>
          </a:p>
          <a:p>
            <a:pPr lvl="1"/>
            <a:r>
              <a:rPr lang="en-US" altLang="x-none" dirty="0"/>
              <a:t>Writers </a:t>
            </a:r>
            <a:r>
              <a:rPr lang="en-US" altLang="x-none" dirty="0" smtClean="0"/>
              <a:t>– </a:t>
            </a:r>
            <a:r>
              <a:rPr lang="en-US" altLang="x-none" dirty="0"/>
              <a:t>can read and write</a:t>
            </a:r>
          </a:p>
          <a:p>
            <a:r>
              <a:rPr lang="en-US" altLang="x-none" dirty="0"/>
              <a:t>Problem </a:t>
            </a:r>
            <a:endParaRPr lang="en-US" altLang="x-none" dirty="0" smtClean="0"/>
          </a:p>
          <a:p>
            <a:pPr lvl="1"/>
            <a:r>
              <a:rPr lang="en-US" altLang="x-none" dirty="0"/>
              <a:t>A</a:t>
            </a:r>
            <a:r>
              <a:rPr lang="en-US" altLang="x-none" dirty="0" smtClean="0"/>
              <a:t>llow multiple concurrent readers and no writer</a:t>
            </a:r>
          </a:p>
          <a:p>
            <a:pPr lvl="1"/>
            <a:r>
              <a:rPr lang="en-US" altLang="x-none" dirty="0" smtClean="0"/>
              <a:t>Allow one writer and no reader</a:t>
            </a:r>
            <a:endParaRPr lang="en-US" altLang="x-none" dirty="0"/>
          </a:p>
          <a:p>
            <a:endParaRPr lang="en-US" altLang="x-none" dirty="0" smtClean="0"/>
          </a:p>
          <a:p>
            <a:r>
              <a:rPr lang="en-US" altLang="x-none" dirty="0" smtClean="0"/>
              <a:t>Shared </a:t>
            </a:r>
            <a:r>
              <a:rPr lang="en-US" altLang="x-none" dirty="0"/>
              <a:t>Data</a:t>
            </a:r>
          </a:p>
          <a:p>
            <a:pPr lvl="1"/>
            <a:r>
              <a:rPr lang="en-US" altLang="x-none" dirty="0"/>
              <a:t>Data set</a:t>
            </a:r>
          </a:p>
          <a:p>
            <a:pPr lvl="1"/>
            <a:r>
              <a:rPr lang="en-US" altLang="x-none" dirty="0"/>
              <a:t>Semaphore </a:t>
            </a:r>
            <a:r>
              <a:rPr lang="en-US" altLang="x-none" dirty="0" smtClean="0">
                <a:solidFill>
                  <a:srgbClr val="FF0000"/>
                </a:solidFill>
              </a:rPr>
              <a:t>rw_mutex</a:t>
            </a:r>
            <a:r>
              <a:rPr lang="en-US" altLang="x-none" dirty="0" smtClean="0"/>
              <a:t> </a:t>
            </a:r>
            <a:r>
              <a:rPr lang="en-US" altLang="x-none" dirty="0"/>
              <a:t>initialized to 1</a:t>
            </a:r>
          </a:p>
          <a:p>
            <a:pPr lvl="1"/>
            <a:r>
              <a:rPr lang="en-US" altLang="x-none" dirty="0" smtClean="0"/>
              <a:t>Semaphore </a:t>
            </a:r>
            <a:r>
              <a:rPr lang="en-US" altLang="x-none" dirty="0">
                <a:solidFill>
                  <a:srgbClr val="FF0000"/>
                </a:solidFill>
              </a:rPr>
              <a:t>mutex</a:t>
            </a:r>
            <a:r>
              <a:rPr lang="en-US" altLang="x-none" dirty="0"/>
              <a:t> initialized to 1</a:t>
            </a:r>
          </a:p>
          <a:p>
            <a:pPr lvl="1"/>
            <a:r>
              <a:rPr lang="en-US" altLang="x-none" dirty="0" smtClean="0"/>
              <a:t>Integer </a:t>
            </a:r>
            <a:r>
              <a:rPr lang="en-US" altLang="x-none" dirty="0" smtClean="0">
                <a:solidFill>
                  <a:srgbClr val="FF0000"/>
                </a:solidFill>
              </a:rPr>
              <a:t>read_count</a:t>
            </a:r>
            <a:r>
              <a:rPr lang="en-US" altLang="x-none" dirty="0" smtClean="0"/>
              <a:t> </a:t>
            </a:r>
            <a:r>
              <a:rPr lang="en-US" altLang="x-none" dirty="0"/>
              <a:t>initialized to 0</a:t>
            </a:r>
          </a:p>
          <a:p>
            <a:pPr lvl="1"/>
            <a:endParaRPr lang="en-US" altLang="x-none" dirty="0"/>
          </a:p>
        </p:txBody>
      </p:sp>
      <p:sp>
        <p:nvSpPr>
          <p:cNvPr id="5" name="TextBox 4"/>
          <p:cNvSpPr txBox="1"/>
          <p:nvPr/>
        </p:nvSpPr>
        <p:spPr>
          <a:xfrm>
            <a:off x="6317755" y="3810000"/>
            <a:ext cx="1585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Solution?</a:t>
            </a:r>
            <a:endParaRPr lang="en-US" dirty="0">
              <a:solidFill>
                <a:srgbClr val="C0000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916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"/>
                                        <p:tgtEl>
                                          <p:spTgt spid="337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337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"/>
                                        <p:tgtEl>
                                          <p:spTgt spid="337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"/>
                                        <p:tgtEl>
                                          <p:spTgt spid="337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"/>
                                        <p:tgtEl>
                                          <p:spTgt spid="3379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A170D80-80A7-CC46-9DA6-B399C21E6611}" type="slidenum">
              <a:rPr lang="en-US" altLang="x-none" sz="1400"/>
              <a:pPr/>
              <a:t>35</a:t>
            </a:fld>
            <a:endParaRPr lang="en-US" altLang="x-none" sz="140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Readers-Writers Problem (cont’d)</a:t>
            </a:r>
          </a:p>
        </p:txBody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93800"/>
            <a:ext cx="7747000" cy="55753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while </a:t>
            </a: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(true) {</a:t>
            </a:r>
          </a:p>
          <a:p>
            <a:pPr>
              <a:buFont typeface="Wingdings" charset="2"/>
              <a:buNone/>
            </a:pP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  </a:t>
            </a:r>
            <a:r>
              <a:rPr lang="en-US" altLang="x-none" sz="20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wait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altLang="x-none" sz="2000" b="1" dirty="0" err="1" smtClean="0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 </a:t>
            </a:r>
            <a:r>
              <a:rPr lang="en-US" altLang="x-none" sz="2000" b="1" dirty="0" err="1" smtClean="0">
                <a:latin typeface="Courier" charset="0"/>
                <a:ea typeface="Courier" charset="0"/>
                <a:cs typeface="Courier" charset="0"/>
              </a:rPr>
              <a:t>read_count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++;</a:t>
            </a:r>
          </a:p>
          <a:p>
            <a:pPr>
              <a:buFont typeface="Wingdings" charset="2"/>
              <a:buNone/>
            </a:pP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 if (</a:t>
            </a:r>
            <a:r>
              <a:rPr lang="en-US" altLang="x-none" sz="2000" b="1" dirty="0" err="1" smtClean="0">
                <a:latin typeface="Courier" charset="0"/>
                <a:ea typeface="Courier" charset="0"/>
                <a:cs typeface="Courier" charset="0"/>
              </a:rPr>
              <a:t>read_count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== 1)  </a:t>
            </a:r>
            <a:b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</a:b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altLang="x-none" sz="20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wait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altLang="x-none" sz="2000" b="1" dirty="0" err="1" smtClean="0">
                <a:latin typeface="Courier" charset="0"/>
                <a:ea typeface="Courier" charset="0"/>
                <a:cs typeface="Courier" charset="0"/>
              </a:rPr>
              <a:t>rw_mutex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  </a:t>
            </a:r>
            <a:r>
              <a:rPr lang="en-US" altLang="x-none" sz="20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signal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altLang="x-none" sz="2000" b="1" dirty="0" err="1" smtClean="0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)</a:t>
            </a:r>
            <a:b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</a:b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  <a:p>
            <a:pPr>
              <a:buFont typeface="Wingdings" charset="2"/>
              <a:buNone/>
            </a:pP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   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 </a:t>
            </a:r>
            <a:r>
              <a:rPr lang="en-US" altLang="x-none" sz="2000" b="1" dirty="0" smtClean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// perform reading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</a:b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  <a:p>
            <a:pPr>
              <a:buFont typeface="Wingdings" charset="2"/>
              <a:buNone/>
            </a:pP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  </a:t>
            </a:r>
            <a:r>
              <a:rPr lang="en-US" altLang="x-none" sz="20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wait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altLang="x-none" sz="2000" b="1" dirty="0" err="1" smtClean="0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);</a:t>
            </a: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  <a:p>
            <a:pPr>
              <a:buFont typeface="Wingdings" charset="2"/>
              <a:buNone/>
            </a:pP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  </a:t>
            </a:r>
            <a:r>
              <a:rPr lang="en-US" altLang="x-none" sz="2000" b="1" dirty="0" err="1" smtClean="0">
                <a:latin typeface="Courier" charset="0"/>
                <a:ea typeface="Courier" charset="0"/>
                <a:cs typeface="Courier" charset="0"/>
              </a:rPr>
              <a:t>read_count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--;</a:t>
            </a: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  <a:p>
            <a:pPr>
              <a:buFont typeface="Wingdings" charset="2"/>
              <a:buNone/>
            </a:pP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  if </a:t>
            </a: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read_count  </a:t>
            </a: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== 0)  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</a:b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altLang="x-none" sz="20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signal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altLang="x-none" sz="2000" b="1" dirty="0" err="1" smtClean="0">
                <a:latin typeface="Courier" charset="0"/>
                <a:ea typeface="Courier" charset="0"/>
                <a:cs typeface="Courier" charset="0"/>
              </a:rPr>
              <a:t>rw_mutex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);</a:t>
            </a: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  <a:p>
            <a:pPr>
              <a:buFont typeface="Wingdings" charset="2"/>
              <a:buNone/>
            </a:pP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   </a:t>
            </a:r>
            <a:r>
              <a:rPr lang="en-US" altLang="x-none" sz="20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signal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altLang="x-none" sz="2000" b="1" dirty="0" err="1" smtClean="0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);</a:t>
            </a: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  <a:p>
            <a:pPr>
              <a:buFont typeface="Wingdings" charset="2"/>
              <a:buNone/>
            </a:pP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}</a:t>
            </a: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29181" y="4095750"/>
            <a:ext cx="1484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Issues</a:t>
            </a:r>
            <a:r>
              <a:rPr lang="en-US" dirty="0" smtClean="0">
                <a:solidFill>
                  <a:srgbClr val="C0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?</a:t>
            </a:r>
            <a:endParaRPr lang="en-US" dirty="0">
              <a:solidFill>
                <a:srgbClr val="C0000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88090" y="4682470"/>
            <a:ext cx="19668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Starvation</a:t>
            </a:r>
            <a:endParaRPr lang="en-US" sz="2800" dirty="0">
              <a:solidFill>
                <a:schemeClr val="accent2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060950" y="1193800"/>
            <a:ext cx="4768056" cy="303847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4688" indent="-3143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Ø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942975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884238" algn="l"/>
              </a:tabLst>
              <a:defRPr sz="1800">
                <a:solidFill>
                  <a:schemeClr val="tx1"/>
                </a:solidFill>
                <a:latin typeface="+mn-lt"/>
              </a:defRPr>
            </a:lvl3pPr>
            <a:lvl4pPr marL="1163638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tabLst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charset="2"/>
              <a:buNone/>
            </a:pPr>
            <a:r>
              <a:rPr lang="en-US" altLang="x-none" sz="2000" b="1" kern="0" dirty="0" smtClean="0">
                <a:latin typeface="Courier" charset="0"/>
                <a:ea typeface="Courier" charset="0"/>
                <a:cs typeface="Courier" charset="0"/>
              </a:rPr>
              <a:t> while (true) {</a:t>
            </a:r>
          </a:p>
          <a:p>
            <a:pPr>
              <a:buFont typeface="Wingdings" charset="2"/>
              <a:buNone/>
            </a:pPr>
            <a:r>
              <a:rPr lang="en-US" altLang="x-none" sz="2000" b="1" kern="0" dirty="0" smtClean="0"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en-US" altLang="x-none" sz="2000" b="1" kern="0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wait</a:t>
            </a:r>
            <a:r>
              <a:rPr lang="en-US" altLang="x-none" sz="2000" b="1" kern="0" dirty="0" smtClean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altLang="x-none" sz="2000" b="1" kern="0" dirty="0" err="1" smtClean="0">
                <a:latin typeface="Courier" charset="0"/>
                <a:ea typeface="Courier" charset="0"/>
                <a:cs typeface="Courier" charset="0"/>
              </a:rPr>
              <a:t>rw_mutex</a:t>
            </a:r>
            <a:r>
              <a:rPr lang="en-US" altLang="x-none" sz="2000" b="1" kern="0" dirty="0" smtClean="0">
                <a:latin typeface="Courier" charset="0"/>
                <a:ea typeface="Courier" charset="0"/>
                <a:cs typeface="Courier" charset="0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x-none" sz="2000" b="1" kern="0" dirty="0" smtClean="0"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en-US" altLang="x-none" sz="2000" b="1" kern="0" dirty="0" smtClean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// perform writing</a:t>
            </a:r>
          </a:p>
          <a:p>
            <a:pPr>
              <a:buFont typeface="Wingdings" charset="2"/>
              <a:buNone/>
            </a:pPr>
            <a:r>
              <a:rPr lang="en-US" altLang="x-none" sz="2000" b="1" kern="0" dirty="0" smtClean="0"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en-US" altLang="x-none" sz="2000" b="1" kern="0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signal</a:t>
            </a:r>
            <a:r>
              <a:rPr lang="en-US" altLang="x-none" sz="2000" b="1" kern="0" dirty="0" smtClean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altLang="x-none" sz="2000" b="1" kern="0" dirty="0" err="1" smtClean="0">
                <a:latin typeface="Courier" charset="0"/>
                <a:ea typeface="Courier" charset="0"/>
                <a:cs typeface="Courier" charset="0"/>
              </a:rPr>
              <a:t>rw_mutex</a:t>
            </a:r>
            <a:r>
              <a:rPr lang="en-US" altLang="x-none" sz="2000" b="1" kern="0" dirty="0" smtClean="0">
                <a:latin typeface="Courier" charset="0"/>
                <a:ea typeface="Courier" charset="0"/>
                <a:cs typeface="Courier" charset="0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x-none" sz="2000" b="1" kern="0" dirty="0" smtClean="0">
                <a:latin typeface="Courier" charset="0"/>
                <a:ea typeface="Courier" charset="0"/>
                <a:cs typeface="Courier" charset="0"/>
              </a:rPr>
              <a:t>  }</a:t>
            </a:r>
          </a:p>
          <a:p>
            <a:pPr>
              <a:buFont typeface="Wingdings" charset="2"/>
              <a:buNone/>
            </a:pPr>
            <a:r>
              <a:rPr lang="en-US" altLang="x-none" sz="2000" b="1" kern="0" dirty="0" smtClean="0">
                <a:solidFill>
                  <a:srgbClr val="0000FF"/>
                </a:solidFill>
                <a:latin typeface="Courier" charset="0"/>
                <a:ea typeface="Courier" charset="0"/>
                <a:cs typeface="Courier" charset="0"/>
              </a:rPr>
              <a:t>       </a:t>
            </a:r>
            <a:endParaRPr lang="en-US" altLang="x-none" sz="2000" b="1" kern="0" dirty="0">
              <a:solidFill>
                <a:srgbClr val="0000FF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H="1" flipV="1">
            <a:off x="4786924" y="1193797"/>
            <a:ext cx="1" cy="4068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4978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05BCD66-DFF2-044C-880E-5F8E0DB6DBC4}" type="slidenum">
              <a:rPr lang="en-US" altLang="x-none" sz="1400"/>
              <a:pPr/>
              <a:t>36</a:t>
            </a:fld>
            <a:endParaRPr lang="en-US" altLang="x-none" sz="140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Readers-Writers Problem (cont’d)</a:t>
            </a:r>
          </a:p>
        </p:txBody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4050" y="1416050"/>
            <a:ext cx="8032750" cy="5202238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1000"/>
              </a:spcBef>
            </a:pPr>
            <a:r>
              <a:rPr lang="en-US" altLang="x-none" dirty="0"/>
              <a:t>Some systems implement </a:t>
            </a:r>
            <a:r>
              <a:rPr lang="en-US" altLang="x-none" dirty="0" smtClean="0">
                <a:solidFill>
                  <a:srgbClr val="CC3300"/>
                </a:solidFill>
              </a:rPr>
              <a:t>readers-writers </a:t>
            </a:r>
            <a:r>
              <a:rPr lang="en-US" altLang="x-none" dirty="0">
                <a:solidFill>
                  <a:srgbClr val="CC3300"/>
                </a:solidFill>
              </a:rPr>
              <a:t>locks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en-US" altLang="x-none" dirty="0" smtClean="0"/>
              <a:t>Solaris</a:t>
            </a:r>
            <a:r>
              <a:rPr lang="en-US" altLang="x-none" dirty="0"/>
              <a:t>, Linux, </a:t>
            </a:r>
            <a:r>
              <a:rPr lang="en-US" altLang="x-none" dirty="0" err="1"/>
              <a:t>Pthreads</a:t>
            </a:r>
            <a:r>
              <a:rPr lang="en-US" altLang="x-none" dirty="0"/>
              <a:t> API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en-US" altLang="x-none" dirty="0"/>
              <a:t>A process can ask for a </a:t>
            </a:r>
            <a:r>
              <a:rPr lang="en-US" altLang="x-none" dirty="0" smtClean="0"/>
              <a:t>readers-writes </a:t>
            </a:r>
            <a:r>
              <a:rPr lang="en-US" altLang="x-none" dirty="0"/>
              <a:t>lock either in </a:t>
            </a:r>
            <a:r>
              <a:rPr lang="en-US" altLang="x-none" dirty="0" smtClean="0"/>
              <a:t/>
            </a:r>
            <a:br>
              <a:rPr lang="en-US" altLang="x-none" dirty="0" smtClean="0"/>
            </a:br>
            <a:r>
              <a:rPr lang="en-US" altLang="x-none" dirty="0" smtClean="0"/>
              <a:t>read </a:t>
            </a:r>
            <a:r>
              <a:rPr lang="en-US" altLang="x-none" dirty="0"/>
              <a:t>or write mode</a:t>
            </a:r>
          </a:p>
          <a:p>
            <a:pPr>
              <a:lnSpc>
                <a:spcPct val="80000"/>
              </a:lnSpc>
              <a:spcBef>
                <a:spcPts val="1000"/>
              </a:spcBef>
            </a:pPr>
            <a:endParaRPr lang="en-US" altLang="x-none" dirty="0"/>
          </a:p>
          <a:p>
            <a:pPr>
              <a:lnSpc>
                <a:spcPct val="80000"/>
              </a:lnSpc>
              <a:spcBef>
                <a:spcPts val="1000"/>
              </a:spcBef>
            </a:pPr>
            <a:r>
              <a:rPr lang="en-US" altLang="x-none" dirty="0">
                <a:solidFill>
                  <a:srgbClr val="CC3300"/>
                </a:solidFill>
              </a:rPr>
              <a:t>When would you use reader-writer locks?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en-US" altLang="x-none" dirty="0"/>
              <a:t>Applications where it is easy to identify readers only </a:t>
            </a:r>
            <a:r>
              <a:rPr lang="en-US" altLang="x-none" dirty="0" smtClean="0"/>
              <a:t/>
            </a:r>
            <a:br>
              <a:rPr lang="en-US" altLang="x-none" dirty="0" smtClean="0"/>
            </a:br>
            <a:r>
              <a:rPr lang="en-US" altLang="x-none" dirty="0" smtClean="0"/>
              <a:t>and </a:t>
            </a:r>
            <a:r>
              <a:rPr lang="en-US" altLang="x-none" dirty="0"/>
              <a:t>writers only processes 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en-US" altLang="x-none" dirty="0"/>
              <a:t>Applications with more readers than writers</a:t>
            </a:r>
          </a:p>
          <a:p>
            <a:pPr>
              <a:lnSpc>
                <a:spcPct val="80000"/>
              </a:lnSpc>
              <a:spcBef>
                <a:spcPts val="1000"/>
              </a:spcBef>
            </a:pPr>
            <a:endParaRPr lang="en-US" altLang="x-none" sz="2000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spcBef>
                <a:spcPts val="1000"/>
              </a:spcBef>
            </a:pPr>
            <a:r>
              <a:rPr lang="en-US" altLang="x-none" dirty="0">
                <a:solidFill>
                  <a:srgbClr val="CC3300"/>
                </a:solidFill>
              </a:rPr>
              <a:t>Tradeoff: cost vs. concurrency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en-US" altLang="x-none" dirty="0" smtClean="0"/>
              <a:t>Require </a:t>
            </a:r>
            <a:r>
              <a:rPr lang="en-US" altLang="x-none" dirty="0"/>
              <a:t>more overhead to establish than </a:t>
            </a:r>
            <a:r>
              <a:rPr lang="en-US" altLang="x-none" dirty="0" smtClean="0"/>
              <a:t>semaphores</a:t>
            </a:r>
            <a:endParaRPr lang="en-US" altLang="x-none" dirty="0"/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en-US" altLang="x-none" dirty="0"/>
              <a:t>P</a:t>
            </a:r>
            <a:r>
              <a:rPr lang="en-US" altLang="x-none" dirty="0" smtClean="0"/>
              <a:t>rovide </a:t>
            </a:r>
            <a:r>
              <a:rPr lang="en-US" altLang="x-none" dirty="0"/>
              <a:t>higher concurrency by allowing multiples </a:t>
            </a:r>
            <a:r>
              <a:rPr lang="en-US" altLang="x-none" dirty="0" smtClean="0"/>
              <a:t>readers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88934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609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3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"/>
                                        <p:tgtEl>
                                          <p:spTgt spid="609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"/>
                                        <p:tgtEl>
                                          <p:spTgt spid="609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"/>
                                        <p:tgtEl>
                                          <p:spTgt spid="609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"/>
                                        <p:tgtEl>
                                          <p:spTgt spid="609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"/>
                                        <p:tgtEl>
                                          <p:spTgt spid="609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02C9986-5D5B-0B41-8C5B-61E200E34508}" type="slidenum">
              <a:rPr lang="en-US" altLang="x-none" sz="1400"/>
              <a:pPr/>
              <a:t>37</a:t>
            </a:fld>
            <a:endParaRPr lang="en-US" altLang="x-none" sz="140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/>
              <a:t>Dining Philosophers </a:t>
            </a:r>
            <a:r>
              <a:rPr lang="en-US" altLang="x-none" dirty="0"/>
              <a:t>Problem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3275" y="3530600"/>
            <a:ext cx="7718425" cy="2816225"/>
          </a:xfrm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ts val="1000"/>
              </a:spcBef>
              <a:tabLst>
                <a:tab pos="1370013" algn="l"/>
                <a:tab pos="1541463" algn="l"/>
              </a:tabLst>
            </a:pPr>
            <a:r>
              <a:rPr lang="en-US" altLang="x-none" sz="1800" dirty="0"/>
              <a:t>Philosophers alternate between eating and thinking</a:t>
            </a:r>
          </a:p>
          <a:p>
            <a:pPr marL="742950" lvl="1">
              <a:lnSpc>
                <a:spcPct val="80000"/>
              </a:lnSpc>
              <a:spcBef>
                <a:spcPts val="1000"/>
              </a:spcBef>
              <a:tabLst>
                <a:tab pos="1370013" algn="l"/>
                <a:tab pos="1541463" algn="l"/>
              </a:tabLst>
            </a:pPr>
            <a:r>
              <a:rPr lang="en-US" altLang="x-none" sz="1600" dirty="0"/>
              <a:t>To eat, a philosopher needs two chopsticks (at </a:t>
            </a:r>
            <a:r>
              <a:rPr lang="en-US" altLang="x-none" sz="1600" dirty="0" smtClean="0"/>
              <a:t>her left </a:t>
            </a:r>
            <a:r>
              <a:rPr lang="en-US" altLang="x-none" sz="1600" dirty="0"/>
              <a:t>and right)</a:t>
            </a:r>
          </a:p>
          <a:p>
            <a:pPr marL="342900" indent="-342900">
              <a:lnSpc>
                <a:spcPct val="80000"/>
              </a:lnSpc>
              <a:spcBef>
                <a:spcPts val="1000"/>
              </a:spcBef>
              <a:tabLst>
                <a:tab pos="1370013" algn="l"/>
                <a:tab pos="1541463" algn="l"/>
              </a:tabLst>
            </a:pPr>
            <a:r>
              <a:rPr lang="en-US" altLang="x-none" sz="1800" dirty="0" smtClean="0">
                <a:solidFill>
                  <a:srgbClr val="FF0000"/>
                </a:solidFill>
              </a:rPr>
              <a:t>Models </a:t>
            </a:r>
            <a:r>
              <a:rPr lang="en-US" altLang="x-none" sz="1800" dirty="0">
                <a:solidFill>
                  <a:srgbClr val="FF0000"/>
                </a:solidFill>
              </a:rPr>
              <a:t>multiple processes sharing multiple resources</a:t>
            </a:r>
          </a:p>
          <a:p>
            <a:pPr marL="342900" indent="-342900">
              <a:lnSpc>
                <a:spcPct val="80000"/>
              </a:lnSpc>
              <a:spcBef>
                <a:spcPts val="1000"/>
              </a:spcBef>
              <a:tabLst>
                <a:tab pos="1370013" algn="l"/>
                <a:tab pos="1541463" algn="l"/>
              </a:tabLst>
            </a:pPr>
            <a:r>
              <a:rPr lang="en-US" altLang="x-none" sz="1800" dirty="0"/>
              <a:t>Write </a:t>
            </a:r>
            <a:r>
              <a:rPr lang="en-US" altLang="x-none" sz="1800" dirty="0" smtClean="0"/>
              <a:t>program </a:t>
            </a:r>
            <a:r>
              <a:rPr lang="en-US" altLang="x-none" sz="1800" dirty="0"/>
              <a:t>for each philosopher </a:t>
            </a:r>
            <a:r>
              <a:rPr lang="en-US" altLang="x-none" sz="1800" dirty="0" smtClean="0"/>
              <a:t>such that </a:t>
            </a:r>
            <a:r>
              <a:rPr lang="en-US" altLang="x-none" sz="1800" dirty="0"/>
              <a:t>no </a:t>
            </a:r>
            <a:r>
              <a:rPr lang="en-US" altLang="x-none" sz="1800" dirty="0" smtClean="0"/>
              <a:t/>
            </a:r>
            <a:br>
              <a:rPr lang="en-US" altLang="x-none" sz="1800" dirty="0" smtClean="0"/>
            </a:br>
            <a:r>
              <a:rPr lang="en-US" altLang="x-none" sz="1800" dirty="0" smtClean="0"/>
              <a:t>starvation / deadlock </a:t>
            </a:r>
            <a:r>
              <a:rPr lang="en-US" altLang="x-none" sz="1800" dirty="0"/>
              <a:t>occurs </a:t>
            </a:r>
          </a:p>
          <a:p>
            <a:pPr marL="342900" indent="-342900">
              <a:lnSpc>
                <a:spcPct val="80000"/>
              </a:lnSpc>
              <a:spcBef>
                <a:spcPts val="1000"/>
              </a:spcBef>
              <a:tabLst>
                <a:tab pos="1370013" algn="l"/>
                <a:tab pos="1541463" algn="l"/>
              </a:tabLst>
            </a:pPr>
            <a:r>
              <a:rPr lang="en-US" altLang="x-none" sz="1800" dirty="0" smtClean="0"/>
              <a:t>Solution? </a:t>
            </a:r>
            <a:endParaRPr lang="en-US" altLang="x-none" sz="1800" dirty="0"/>
          </a:p>
          <a:p>
            <a:pPr marL="742950" lvl="1">
              <a:lnSpc>
                <a:spcPct val="80000"/>
              </a:lnSpc>
              <a:spcBef>
                <a:spcPts val="1000"/>
              </a:spcBef>
              <a:tabLst>
                <a:tab pos="1370013" algn="l"/>
                <a:tab pos="1541463" algn="l"/>
              </a:tabLst>
            </a:pPr>
            <a:r>
              <a:rPr lang="en-US" altLang="x-none" sz="1800" dirty="0"/>
              <a:t>Bowl of rice (data set)</a:t>
            </a:r>
          </a:p>
          <a:p>
            <a:pPr marL="742950" lvl="1">
              <a:lnSpc>
                <a:spcPct val="80000"/>
              </a:lnSpc>
              <a:spcBef>
                <a:spcPts val="1000"/>
              </a:spcBef>
              <a:tabLst>
                <a:tab pos="1370013" algn="l"/>
                <a:tab pos="1541463" algn="l"/>
              </a:tabLst>
            </a:pPr>
            <a:r>
              <a:rPr lang="en-US" altLang="x-none" sz="1800" dirty="0"/>
              <a:t>Array of semaphores:  </a:t>
            </a:r>
            <a:r>
              <a:rPr lang="en-US" altLang="x-none" sz="1800" dirty="0">
                <a:solidFill>
                  <a:srgbClr val="FF0000"/>
                </a:solidFill>
              </a:rPr>
              <a:t>chopstick [5]</a:t>
            </a:r>
            <a:r>
              <a:rPr lang="en-US" altLang="x-none" sz="1800" dirty="0"/>
              <a:t> initialized to 1</a:t>
            </a:r>
          </a:p>
        </p:txBody>
      </p:sp>
      <p:pic>
        <p:nvPicPr>
          <p:cNvPr id="6" name="Picture 5" descr="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381" y="1192212"/>
            <a:ext cx="2208212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31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"/>
                                        <p:tgtEl>
                                          <p:spTgt spid="317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9903A3E-D261-BB4D-810B-21EF2BD8CF50}" type="slidenum">
              <a:rPr lang="en-US" altLang="x-none" sz="1400"/>
              <a:pPr/>
              <a:t>38</a:t>
            </a:fld>
            <a:endParaRPr lang="en-US" altLang="x-none" sz="140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2800"/>
              <a:t>Dining-Philosophers Problem: Philosopher </a:t>
            </a:r>
            <a:r>
              <a:rPr lang="en-US" altLang="x-none" sz="2800" i="1"/>
              <a:t>i</a:t>
            </a:r>
          </a:p>
        </p:txBody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236663"/>
            <a:ext cx="7724775" cy="5367337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  <a:tabLst>
                <a:tab pos="1712913" algn="l"/>
                <a:tab pos="2005013" algn="l"/>
                <a:tab pos="2232025" algn="l"/>
                <a:tab pos="2459038" algn="l"/>
              </a:tabLst>
            </a:pP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     while(true</a:t>
            </a: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) 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{ </a:t>
            </a: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  <a:p>
            <a:pPr lvl="2" indent="-342900">
              <a:lnSpc>
                <a:spcPct val="90000"/>
              </a:lnSpc>
              <a:buFontTx/>
              <a:buNone/>
              <a:tabLst>
                <a:tab pos="1712913" algn="l"/>
                <a:tab pos="2005013" algn="l"/>
                <a:tab pos="2232025" algn="l"/>
                <a:tab pos="2459038" algn="l"/>
              </a:tabLst>
            </a:pP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  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   </a:t>
            </a:r>
            <a:r>
              <a:rPr lang="en-US" altLang="x-none" sz="20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wait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(chopstick[</a:t>
            </a:r>
            <a:r>
              <a:rPr lang="en-US" altLang="x-none" sz="2000" b="1" dirty="0" err="1" smtClean="0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]);</a:t>
            </a: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  <a:p>
            <a:pPr lvl="2" indent="-342900">
              <a:lnSpc>
                <a:spcPct val="90000"/>
              </a:lnSpc>
              <a:buFontTx/>
              <a:buNone/>
              <a:tabLst>
                <a:tab pos="1712913" algn="l"/>
                <a:tab pos="2005013" algn="l"/>
                <a:tab pos="2232025" algn="l"/>
                <a:tab pos="2459038" algn="l"/>
              </a:tabLst>
            </a:pP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	    </a:t>
            </a:r>
            <a:r>
              <a:rPr lang="en-US" altLang="x-none" sz="20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wait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(chopstick[(</a:t>
            </a:r>
            <a:r>
              <a:rPr lang="en-US" altLang="x-none" sz="2000" b="1" dirty="0" err="1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 + 1) % 5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]);</a:t>
            </a: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  <a:p>
            <a:pPr lvl="2" indent="-342900">
              <a:lnSpc>
                <a:spcPct val="90000"/>
              </a:lnSpc>
              <a:buFontTx/>
              <a:buNone/>
              <a:tabLst>
                <a:tab pos="1712913" algn="l"/>
                <a:tab pos="2005013" algn="l"/>
                <a:tab pos="2232025" algn="l"/>
                <a:tab pos="2459038" algn="l"/>
              </a:tabLst>
            </a:pP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	      </a:t>
            </a:r>
            <a:r>
              <a:rPr lang="en-US" altLang="x-none" sz="2000" b="1" dirty="0" smtClean="0">
                <a:solidFill>
                  <a:srgbClr val="0700FF"/>
                </a:solidFill>
                <a:latin typeface="Courier" charset="0"/>
                <a:ea typeface="Courier" charset="0"/>
                <a:cs typeface="Courier" charset="0"/>
              </a:rPr>
              <a:t>//  Eat</a:t>
            </a:r>
            <a:endParaRPr lang="en-US" altLang="x-none" sz="2000" b="1" dirty="0">
              <a:solidFill>
                <a:srgbClr val="0700FF"/>
              </a:solidFill>
              <a:latin typeface="Courier" charset="0"/>
              <a:ea typeface="Courier" charset="0"/>
              <a:cs typeface="Courier" charset="0"/>
            </a:endParaRPr>
          </a:p>
          <a:p>
            <a:pPr lvl="2" indent="-342900">
              <a:lnSpc>
                <a:spcPct val="90000"/>
              </a:lnSpc>
              <a:buFontTx/>
              <a:buNone/>
              <a:tabLst>
                <a:tab pos="1712913" algn="l"/>
                <a:tab pos="2005013" algn="l"/>
                <a:tab pos="2232025" algn="l"/>
                <a:tab pos="2459038" algn="l"/>
              </a:tabLst>
            </a:pP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	    </a:t>
            </a:r>
            <a:r>
              <a:rPr lang="en-US" altLang="x-none" sz="20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signal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(chopstick[</a:t>
            </a:r>
            <a:r>
              <a:rPr lang="en-US" altLang="x-none" sz="2000" b="1" dirty="0" err="1" smtClean="0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]);</a:t>
            </a: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  <a:p>
            <a:pPr lvl="2" indent="-342900">
              <a:lnSpc>
                <a:spcPct val="90000"/>
              </a:lnSpc>
              <a:buFontTx/>
              <a:buNone/>
              <a:tabLst>
                <a:tab pos="1712913" algn="l"/>
                <a:tab pos="2005013" algn="l"/>
                <a:tab pos="2232025" algn="l"/>
                <a:tab pos="2459038" algn="l"/>
              </a:tabLst>
            </a:pP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	    </a:t>
            </a:r>
            <a:r>
              <a:rPr lang="en-US" altLang="x-none" sz="20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signal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(chopstick[(</a:t>
            </a:r>
            <a:r>
              <a:rPr lang="en-US" altLang="x-none" sz="2000" b="1" dirty="0" err="1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 + 1) % 5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]);</a:t>
            </a: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  <a:p>
            <a:pPr lvl="2" indent="-342900">
              <a:lnSpc>
                <a:spcPct val="90000"/>
              </a:lnSpc>
              <a:buFontTx/>
              <a:buNone/>
              <a:tabLst>
                <a:tab pos="1712913" algn="l"/>
                <a:tab pos="2005013" algn="l"/>
                <a:tab pos="2232025" algn="l"/>
                <a:tab pos="2459038" algn="l"/>
              </a:tabLst>
            </a:pP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 }</a:t>
            </a: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  <a:p>
            <a:pPr marL="381000" indent="-381000">
              <a:lnSpc>
                <a:spcPct val="90000"/>
              </a:lnSpc>
              <a:spcBef>
                <a:spcPts val="1000"/>
              </a:spcBef>
              <a:tabLst>
                <a:tab pos="1712913" algn="l"/>
                <a:tab pos="2005013" algn="l"/>
                <a:tab pos="2232025" algn="l"/>
                <a:tab pos="2459038" algn="l"/>
              </a:tabLst>
            </a:pPr>
            <a:r>
              <a:rPr lang="en-US" altLang="x-none" sz="2000" b="1" dirty="0" smtClean="0">
                <a:solidFill>
                  <a:srgbClr val="CC3300"/>
                </a:solidFill>
              </a:rPr>
              <a:t>Issues?</a:t>
            </a:r>
            <a:endParaRPr lang="en-US" altLang="x-none" sz="2000" b="1" dirty="0">
              <a:solidFill>
                <a:srgbClr val="CC3300"/>
              </a:solidFill>
            </a:endParaRP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tabLst>
                <a:tab pos="1712913" algn="l"/>
                <a:tab pos="2005013" algn="l"/>
                <a:tab pos="2232025" algn="l"/>
                <a:tab pos="2459038" algn="l"/>
              </a:tabLst>
            </a:pPr>
            <a:r>
              <a:rPr lang="en-US" altLang="x-none" b="1" dirty="0"/>
              <a:t>All philosophers pick their left chopsticks at same </a:t>
            </a:r>
            <a:r>
              <a:rPr lang="en-US" altLang="x-none" b="1" dirty="0" smtClean="0"/>
              <a:t>time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tabLst>
                <a:tab pos="1712913" algn="l"/>
                <a:tab pos="2005013" algn="l"/>
                <a:tab pos="2232025" algn="l"/>
                <a:tab pos="2459038" algn="l"/>
              </a:tabLst>
            </a:pPr>
            <a:r>
              <a:rPr lang="en-US" altLang="x-none" b="1" dirty="0" smtClean="0"/>
              <a:t>Deadlock!</a:t>
            </a:r>
            <a:endParaRPr lang="en-US" altLang="x-none" b="1" dirty="0"/>
          </a:p>
          <a:p>
            <a:pPr marL="381000" indent="-381000">
              <a:lnSpc>
                <a:spcPct val="90000"/>
              </a:lnSpc>
              <a:spcBef>
                <a:spcPts val="1000"/>
              </a:spcBef>
              <a:tabLst>
                <a:tab pos="1712913" algn="l"/>
                <a:tab pos="2005013" algn="l"/>
                <a:tab pos="2232025" algn="l"/>
                <a:tab pos="2459038" algn="l"/>
              </a:tabLst>
            </a:pPr>
            <a:r>
              <a:rPr lang="en-US" altLang="x-none" sz="2000" b="1" dirty="0">
                <a:solidFill>
                  <a:srgbClr val="CC3300"/>
                </a:solidFill>
              </a:rPr>
              <a:t>Solutions?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tabLst>
                <a:tab pos="1712913" algn="l"/>
                <a:tab pos="2005013" algn="l"/>
                <a:tab pos="2232025" algn="l"/>
                <a:tab pos="2459038" algn="l"/>
              </a:tabLst>
            </a:pPr>
            <a:r>
              <a:rPr lang="en-US" altLang="x-none" b="1" dirty="0"/>
              <a:t>Pick chopsticks only if both are available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tabLst>
                <a:tab pos="1712913" algn="l"/>
                <a:tab pos="2005013" algn="l"/>
                <a:tab pos="2232025" algn="l"/>
                <a:tab pos="2459038" algn="l"/>
              </a:tabLst>
            </a:pPr>
            <a:r>
              <a:rPr lang="en-US" altLang="x-none" b="1" dirty="0"/>
              <a:t>Asymmetric: odd philosopher picks left chopstick first, even picks right first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73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573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"/>
                                        <p:tgtEl>
                                          <p:spTgt spid="573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"/>
                                        <p:tgtEl>
                                          <p:spTgt spid="573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"/>
                                        <p:tgtEl>
                                          <p:spTgt spid="5734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300"/>
                                        <p:tgtEl>
                                          <p:spTgt spid="5734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A19D433A-97CE-C446-A4B4-4EC444B442F4}" type="slidenum">
              <a:rPr lang="en-US" altLang="x-none" sz="1400"/>
              <a:pPr/>
              <a:t>39</a:t>
            </a:fld>
            <a:endParaRPr lang="en-US" altLang="x-none" sz="140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Monitors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3263" y="1282700"/>
            <a:ext cx="7985125" cy="5145088"/>
          </a:xfrm>
        </p:spPr>
        <p:txBody>
          <a:bodyPr/>
          <a:lstStyle/>
          <a:p>
            <a:r>
              <a:rPr lang="en-US" altLang="x-none" sz="2000" u="sng" dirty="0" smtClean="0"/>
              <a:t>High-level</a:t>
            </a:r>
            <a:r>
              <a:rPr lang="en-US" altLang="x-none" sz="2000" dirty="0" smtClean="0"/>
              <a:t> </a:t>
            </a:r>
            <a:r>
              <a:rPr lang="en-US" altLang="x-none" sz="2000" dirty="0"/>
              <a:t>abstraction </a:t>
            </a:r>
            <a:r>
              <a:rPr lang="en-US" altLang="x-none" sz="2000" dirty="0" smtClean="0"/>
              <a:t>for </a:t>
            </a:r>
            <a:r>
              <a:rPr lang="en-US" altLang="x-none" sz="2000" dirty="0"/>
              <a:t>process synchronization</a:t>
            </a:r>
          </a:p>
          <a:p>
            <a:pPr lvl="1"/>
            <a:r>
              <a:rPr lang="en-US" altLang="x-none" sz="1800" dirty="0"/>
              <a:t>Compiler (not programmer) takes care of mutual exclusion</a:t>
            </a:r>
          </a:p>
          <a:p>
            <a:r>
              <a:rPr lang="en-US" altLang="x-none" sz="2000" dirty="0"/>
              <a:t>Only one process may be active within the monitor at a time</a:t>
            </a:r>
          </a:p>
          <a:p>
            <a:pPr lvl="2">
              <a:buFontTx/>
              <a:buNone/>
            </a:pPr>
            <a:endParaRPr lang="en-US" altLang="x-none" sz="1400" dirty="0" smtClean="0">
              <a:solidFill>
                <a:srgbClr val="0000FF"/>
              </a:solidFill>
            </a:endParaRPr>
          </a:p>
          <a:p>
            <a:pPr lvl="2">
              <a:buFontTx/>
              <a:buNone/>
            </a:pPr>
            <a:endParaRPr lang="en-US" altLang="x-none" sz="1400" dirty="0">
              <a:solidFill>
                <a:srgbClr val="0000FF"/>
              </a:solidFill>
            </a:endParaRPr>
          </a:p>
          <a:p>
            <a:pPr lvl="2">
              <a:buFontTx/>
              <a:buNone/>
            </a:pP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monitor 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name {</a:t>
            </a: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  <a:p>
            <a:pPr lvl="2">
              <a:buFontTx/>
              <a:buNone/>
            </a:pPr>
            <a:r>
              <a:rPr lang="en-US" altLang="x-none" sz="2000" b="1" dirty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altLang="x-none" sz="2000" b="1" dirty="0" smtClean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   //</a:t>
            </a:r>
            <a:r>
              <a:rPr lang="en-US" altLang="x-none" sz="2000" b="1" dirty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shared variable declarations</a:t>
            </a:r>
          </a:p>
          <a:p>
            <a:pPr lvl="2">
              <a:spcBef>
                <a:spcPts val="0"/>
              </a:spcBef>
              <a:buFontTx/>
              <a:buNone/>
            </a:pP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  <a:p>
            <a:pPr lvl="2">
              <a:buFontTx/>
              <a:buNone/>
            </a:pPr>
            <a:r>
              <a:rPr lang="en-US" altLang="x-none" sz="2000" b="1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altLang="x-none" sz="20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   function P1 (...) </a:t>
            </a:r>
            <a:r>
              <a:rPr lang="en-US" altLang="x-none" sz="2000" b="1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{ </a:t>
            </a:r>
            <a:r>
              <a:rPr lang="en-US" altLang="x-none" sz="20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... }</a:t>
            </a:r>
            <a:endParaRPr lang="en-US" altLang="x-none" sz="2000" b="1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  <a:p>
            <a:pPr lvl="2">
              <a:buFontTx/>
              <a:buNone/>
            </a:pPr>
            <a:r>
              <a:rPr lang="en-US" altLang="x-none" sz="2000" b="1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</a:t>
            </a:r>
            <a:r>
              <a:rPr lang="en-US" altLang="x-none" sz="20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   ...</a:t>
            </a:r>
            <a:endParaRPr lang="en-US" altLang="x-none" sz="2000" b="1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  <a:p>
            <a:pPr lvl="2">
              <a:buFontTx/>
              <a:buNone/>
            </a:pPr>
            <a:r>
              <a:rPr lang="en-US" altLang="x-none" sz="2000" b="1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altLang="x-none" sz="20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   function </a:t>
            </a:r>
            <a:r>
              <a:rPr lang="en-US" altLang="x-none" sz="2000" b="1" dirty="0" err="1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Pn</a:t>
            </a:r>
            <a:r>
              <a:rPr lang="en-US" altLang="x-none" sz="2000" b="1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20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(...) { ... }</a:t>
            </a:r>
            <a:endParaRPr lang="en-US" altLang="x-none" sz="2000" b="1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  <a:p>
            <a:pPr lvl="2">
              <a:spcBef>
                <a:spcPts val="0"/>
              </a:spcBef>
              <a:buFontTx/>
              <a:buNone/>
            </a:pPr>
            <a:endParaRPr lang="en-US" altLang="x-none" sz="2000" b="1" dirty="0">
              <a:latin typeface="Courier" charset="0"/>
              <a:ea typeface="Courier" charset="0"/>
              <a:cs typeface="Courier" charset="0"/>
            </a:endParaRPr>
          </a:p>
          <a:p>
            <a:pPr lvl="2">
              <a:buFontTx/>
              <a:buNone/>
            </a:pP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   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altLang="x-none" sz="2000" b="1" dirty="0" err="1" smtClean="0">
                <a:latin typeface="Courier" charset="0"/>
                <a:ea typeface="Courier" charset="0"/>
                <a:cs typeface="Courier" charset="0"/>
              </a:rPr>
              <a:t>initialization_code</a:t>
            </a:r>
            <a:r>
              <a:rPr lang="en-US" altLang="x-none" sz="2000" b="1" dirty="0" smtClean="0">
                <a:latin typeface="Courier" charset="0"/>
                <a:ea typeface="Courier" charset="0"/>
                <a:cs typeface="Courier" charset="0"/>
              </a:rPr>
              <a:t> (...) { ... </a:t>
            </a: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}</a:t>
            </a:r>
          </a:p>
          <a:p>
            <a:pPr lvl="2">
              <a:buFontTx/>
              <a:buNone/>
            </a:pPr>
            <a:r>
              <a:rPr lang="en-US" altLang="x-none" sz="2000" b="1" dirty="0">
                <a:latin typeface="Courier" charset="0"/>
                <a:ea typeface="Courier" charset="0"/>
                <a:cs typeface="Courier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32283B3-4E98-3644-8E9D-043A42C909E5}" type="slidenum">
              <a:rPr lang="en-US" altLang="x-none" sz="1400"/>
              <a:pPr/>
              <a:t>4</a:t>
            </a:fld>
            <a:endParaRPr lang="en-US" altLang="x-none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/>
              <a:t>Message </a:t>
            </a:r>
            <a:r>
              <a:rPr lang="en-US" altLang="x-none" dirty="0"/>
              <a:t>Passing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9" y="1273175"/>
            <a:ext cx="4673722" cy="5127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 smtClean="0"/>
              <a:t>Process A sends message to B </a:t>
            </a:r>
            <a:r>
              <a:rPr lang="en-US" altLang="x-none" u="sng" dirty="0" smtClean="0"/>
              <a:t>via kernel </a:t>
            </a:r>
          </a:p>
          <a:p>
            <a:pPr lvl="1">
              <a:lnSpc>
                <a:spcPct val="90000"/>
              </a:lnSpc>
            </a:pPr>
            <a:r>
              <a:rPr lang="en-US" altLang="x-none" sz="2000" b="1" i="1" dirty="0" smtClean="0"/>
              <a:t>send </a:t>
            </a:r>
            <a:r>
              <a:rPr lang="en-US" altLang="x-none" sz="2000" i="1" dirty="0"/>
              <a:t>(</a:t>
            </a:r>
            <a:r>
              <a:rPr lang="en-US" altLang="x-none" sz="2000" i="1" dirty="0" err="1" smtClean="0"/>
              <a:t>msg</a:t>
            </a:r>
            <a:r>
              <a:rPr lang="en-US" altLang="x-none" sz="2000" i="1" dirty="0" smtClean="0"/>
              <a:t>), </a:t>
            </a:r>
            <a:r>
              <a:rPr lang="en-US" altLang="x-none" sz="2000" b="1" i="1" dirty="0" smtClean="0"/>
              <a:t>receive </a:t>
            </a:r>
            <a:r>
              <a:rPr lang="en-US" altLang="x-none" sz="2000" i="1" dirty="0"/>
              <a:t>(</a:t>
            </a:r>
            <a:r>
              <a:rPr lang="en-US" altLang="x-none" sz="2000" i="1" dirty="0" err="1" smtClean="0"/>
              <a:t>msg</a:t>
            </a:r>
            <a:r>
              <a:rPr lang="en-US" altLang="x-none" sz="2000" i="1" dirty="0" smtClean="0"/>
              <a:t>)</a:t>
            </a:r>
          </a:p>
          <a:p>
            <a:pPr>
              <a:lnSpc>
                <a:spcPct val="90000"/>
              </a:lnSpc>
            </a:pPr>
            <a:endParaRPr lang="en-US" altLang="x-none" i="1" dirty="0" smtClean="0"/>
          </a:p>
          <a:p>
            <a:pPr>
              <a:lnSpc>
                <a:spcPct val="90000"/>
              </a:lnSpc>
            </a:pPr>
            <a:r>
              <a:rPr lang="en-US" altLang="x-none" dirty="0" smtClean="0"/>
              <a:t>Direct v/s Indirect</a:t>
            </a:r>
          </a:p>
          <a:p>
            <a:pPr lvl="1">
              <a:lnSpc>
                <a:spcPct val="90000"/>
              </a:lnSpc>
            </a:pPr>
            <a:r>
              <a:rPr lang="en-US" altLang="x-none" dirty="0" smtClean="0"/>
              <a:t>Naming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P</a:t>
            </a:r>
            <a:r>
              <a:rPr lang="en-US" altLang="x-none" dirty="0" smtClean="0"/>
              <a:t>orts, mailboxes</a:t>
            </a:r>
          </a:p>
          <a:p>
            <a:pPr>
              <a:lnSpc>
                <a:spcPct val="90000"/>
              </a:lnSpc>
            </a:pPr>
            <a:endParaRPr lang="en-US" altLang="x-none" dirty="0" smtClean="0"/>
          </a:p>
          <a:p>
            <a:pPr>
              <a:lnSpc>
                <a:spcPct val="90000"/>
              </a:lnSpc>
            </a:pPr>
            <a:r>
              <a:rPr lang="en-US" altLang="x-none" dirty="0" smtClean="0"/>
              <a:t>Blocking v/s non-blocking</a:t>
            </a:r>
            <a:endParaRPr lang="en-US" altLang="x-none" sz="2400" dirty="0"/>
          </a:p>
          <a:p>
            <a:pPr>
              <a:lnSpc>
                <a:spcPct val="90000"/>
              </a:lnSpc>
            </a:pPr>
            <a:endParaRPr lang="en-US" altLang="x-none" dirty="0" smtClean="0"/>
          </a:p>
          <a:p>
            <a:pPr>
              <a:lnSpc>
                <a:spcPct val="90000"/>
              </a:lnSpc>
            </a:pPr>
            <a:r>
              <a:rPr lang="en-US" altLang="x-none" dirty="0" smtClean="0"/>
              <a:t>Buffering 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678611" y="1375569"/>
            <a:ext cx="6242627" cy="4605337"/>
            <a:chOff x="2830513" y="1542256"/>
            <a:chExt cx="6242627" cy="4605337"/>
          </a:xfrm>
        </p:grpSpPr>
        <p:pic>
          <p:nvPicPr>
            <p:cNvPr id="7" name="Picture 6" descr="3_12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0513" y="1645443"/>
              <a:ext cx="6100762" cy="4252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7"/>
            <p:cNvSpPr/>
            <p:nvPr/>
          </p:nvSpPr>
          <p:spPr bwMode="auto">
            <a:xfrm>
              <a:off x="5745740" y="1542256"/>
              <a:ext cx="3327400" cy="43561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491346" y="5626893"/>
              <a:ext cx="3327400" cy="5207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52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F20A2D69-E061-B64A-A971-A5973C396E05}" type="slidenum">
              <a:rPr lang="en-US" altLang="x-none" sz="1400"/>
              <a:pPr/>
              <a:t>40</a:t>
            </a:fld>
            <a:endParaRPr lang="en-US" altLang="x-none" sz="140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Condition Variables</a:t>
            </a:r>
          </a:p>
        </p:txBody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0238" y="1222375"/>
            <a:ext cx="8013700" cy="5110163"/>
          </a:xfrm>
        </p:spPr>
        <p:txBody>
          <a:bodyPr/>
          <a:lstStyle/>
          <a:p>
            <a:r>
              <a:rPr lang="en-US" altLang="x-none" dirty="0"/>
              <a:t>Condition x;</a:t>
            </a:r>
          </a:p>
          <a:p>
            <a:pPr lvl="1"/>
            <a:r>
              <a:rPr lang="en-US" altLang="x-none" dirty="0" err="1" smtClean="0">
                <a:solidFill>
                  <a:srgbClr val="FF0000"/>
                </a:solidFill>
              </a:rPr>
              <a:t>x.wait</a:t>
            </a:r>
            <a:r>
              <a:rPr lang="en-US" altLang="x-none" dirty="0" smtClean="0">
                <a:solidFill>
                  <a:srgbClr val="FF0000"/>
                </a:solidFill>
              </a:rPr>
              <a:t> () </a:t>
            </a:r>
            <a:r>
              <a:rPr lang="en-US" altLang="x-none" dirty="0" smtClean="0"/>
              <a:t>– </a:t>
            </a:r>
            <a:r>
              <a:rPr lang="en-US" altLang="x-none" dirty="0">
                <a:solidFill>
                  <a:srgbClr val="0000FF"/>
                </a:solidFill>
              </a:rPr>
              <a:t>suspends the calling </a:t>
            </a:r>
            <a:r>
              <a:rPr lang="en-US" altLang="x-none" dirty="0" smtClean="0">
                <a:solidFill>
                  <a:srgbClr val="0000FF"/>
                </a:solidFill>
              </a:rPr>
              <a:t>process</a:t>
            </a:r>
            <a:r>
              <a:rPr lang="en-US" altLang="x-none" dirty="0" smtClean="0"/>
              <a:t>                 </a:t>
            </a:r>
            <a:endParaRPr lang="en-US" altLang="x-none" dirty="0"/>
          </a:p>
          <a:p>
            <a:pPr lvl="1"/>
            <a:r>
              <a:rPr lang="en-US" altLang="x-none" dirty="0" err="1">
                <a:solidFill>
                  <a:srgbClr val="FF0000"/>
                </a:solidFill>
              </a:rPr>
              <a:t>x.signal</a:t>
            </a:r>
            <a:r>
              <a:rPr lang="en-US" altLang="x-none" dirty="0">
                <a:solidFill>
                  <a:srgbClr val="FF0000"/>
                </a:solidFill>
              </a:rPr>
              <a:t> () </a:t>
            </a:r>
            <a:r>
              <a:rPr lang="en-US" altLang="x-none" dirty="0"/>
              <a:t>–</a:t>
            </a:r>
            <a:r>
              <a:rPr lang="en-US" altLang="x-none" dirty="0">
                <a:solidFill>
                  <a:srgbClr val="0000FF"/>
                </a:solidFill>
              </a:rPr>
              <a:t> resumes one of the processes (if any) </a:t>
            </a:r>
            <a:r>
              <a:rPr lang="en-US" altLang="x-none" dirty="0" smtClean="0">
                <a:solidFill>
                  <a:srgbClr val="0000FF"/>
                </a:solidFill>
              </a:rPr>
              <a:t>that </a:t>
            </a:r>
            <a:br>
              <a:rPr lang="en-US" altLang="x-none" dirty="0" smtClean="0">
                <a:solidFill>
                  <a:srgbClr val="0000FF"/>
                </a:solidFill>
              </a:rPr>
            </a:br>
            <a:r>
              <a:rPr lang="en-US" altLang="x-none" dirty="0" smtClean="0">
                <a:solidFill>
                  <a:srgbClr val="0000FF"/>
                </a:solidFill>
              </a:rPr>
              <a:t>                       invoked </a:t>
            </a:r>
            <a:r>
              <a:rPr lang="en-US" altLang="x-none" dirty="0" err="1">
                <a:solidFill>
                  <a:srgbClr val="0000FF"/>
                </a:solidFill>
              </a:rPr>
              <a:t>x.wait</a:t>
            </a:r>
            <a:r>
              <a:rPr lang="en-US" altLang="x-none" dirty="0">
                <a:solidFill>
                  <a:srgbClr val="0000FF"/>
                </a:solidFill>
              </a:rPr>
              <a:t> </a:t>
            </a:r>
            <a:r>
              <a:rPr lang="en-US" altLang="x-none" dirty="0" smtClean="0">
                <a:solidFill>
                  <a:srgbClr val="0000FF"/>
                </a:solidFill>
              </a:rPr>
              <a:t>()</a:t>
            </a:r>
            <a:endParaRPr lang="en-US" altLang="x-none" dirty="0" smtClean="0">
              <a:solidFill>
                <a:schemeClr val="tx1"/>
              </a:solidFill>
            </a:endParaRPr>
          </a:p>
          <a:p>
            <a:pPr lvl="1"/>
            <a:r>
              <a:rPr lang="en-US" altLang="x-none" dirty="0" smtClean="0">
                <a:solidFill>
                  <a:schemeClr val="tx1"/>
                </a:solidFill>
              </a:rPr>
              <a:t>If </a:t>
            </a:r>
            <a:r>
              <a:rPr lang="en-US" altLang="x-none" dirty="0">
                <a:solidFill>
                  <a:schemeClr val="tx1"/>
                </a:solidFill>
              </a:rPr>
              <a:t>no process is suspended, signal() has no effect </a:t>
            </a:r>
          </a:p>
          <a:p>
            <a:endParaRPr lang="en-US" altLang="x-none" dirty="0" smtClean="0"/>
          </a:p>
          <a:p>
            <a:r>
              <a:rPr lang="en-US" altLang="x-none" sz="2000" dirty="0" smtClean="0"/>
              <a:t>Typically </a:t>
            </a:r>
            <a:r>
              <a:rPr lang="en-US" altLang="x-none" sz="2000" dirty="0"/>
              <a:t>used to </a:t>
            </a:r>
            <a:r>
              <a:rPr lang="en-US" altLang="x-none" sz="2000" dirty="0" smtClean="0"/>
              <a:t>suspend/awake processes</a:t>
            </a:r>
          </a:p>
          <a:p>
            <a:r>
              <a:rPr lang="en-US" altLang="x-none" sz="2000" dirty="0" smtClean="0"/>
              <a:t>Example: </a:t>
            </a:r>
            <a:r>
              <a:rPr lang="en-US" altLang="x-none" sz="2000" dirty="0" err="1" smtClean="0"/>
              <a:t>Pthreads</a:t>
            </a:r>
            <a:endParaRPr lang="en-US" altLang="x-none" sz="2000" dirty="0" smtClean="0"/>
          </a:p>
          <a:p>
            <a:pPr lvl="1"/>
            <a:r>
              <a:rPr lang="en-US" altLang="x-none" sz="1800" dirty="0" err="1" smtClean="0"/>
              <a:t>pthread_cond_wait</a:t>
            </a:r>
            <a:r>
              <a:rPr lang="en-US" altLang="x-none" sz="1800" dirty="0" smtClean="0"/>
              <a:t>()</a:t>
            </a:r>
            <a:br>
              <a:rPr lang="en-US" altLang="x-none" sz="1800" dirty="0" smtClean="0"/>
            </a:br>
            <a:r>
              <a:rPr lang="en-US" altLang="x-none" sz="1800" dirty="0" err="1" smtClean="0"/>
              <a:t>pthread_cond_signal</a:t>
            </a:r>
            <a:r>
              <a:rPr lang="en-US" altLang="x-none" sz="1800" dirty="0" smtClean="0"/>
              <a:t>()</a:t>
            </a:r>
            <a:br>
              <a:rPr lang="en-US" altLang="x-none" sz="1800" dirty="0" smtClean="0"/>
            </a:br>
            <a:r>
              <a:rPr lang="en-US" altLang="x-none" sz="1800" dirty="0" err="1" smtClean="0"/>
              <a:t>pthread_cond_broadcast</a:t>
            </a:r>
            <a:r>
              <a:rPr lang="en-US" altLang="x-none" sz="1800" dirty="0" smtClean="0"/>
              <a:t>()</a:t>
            </a:r>
            <a:endParaRPr lang="en-US" altLang="x-non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5011624-9CF4-1840-93A2-2B10EC9E1630}" type="slidenum">
              <a:rPr lang="en-US" altLang="x-none" sz="1400"/>
              <a:pPr/>
              <a:t>41</a:t>
            </a:fld>
            <a:endParaRPr lang="en-US" altLang="x-none" sz="1400"/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82600"/>
            <a:ext cx="5727700" cy="61341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sz="1800" dirty="0"/>
              <a:t>monitor </a:t>
            </a:r>
            <a:r>
              <a:rPr lang="en-US" altLang="x-none" sz="1800" dirty="0" err="1" smtClean="0"/>
              <a:t>DiningPhilos</a:t>
            </a:r>
            <a:r>
              <a:rPr lang="en-US" altLang="x-none" sz="1800" dirty="0" smtClean="0"/>
              <a:t> { </a:t>
            </a:r>
            <a:endParaRPr lang="en-US" altLang="x-none" sz="1800" dirty="0"/>
          </a:p>
          <a:p>
            <a:pPr>
              <a:buFont typeface="Wingdings" charset="2"/>
              <a:buNone/>
            </a:pPr>
            <a:r>
              <a:rPr lang="en-US" altLang="x-none" sz="1800" dirty="0"/>
              <a:t> </a:t>
            </a:r>
            <a:r>
              <a:rPr lang="en-US" altLang="x-none" sz="1800" dirty="0" smtClean="0"/>
              <a:t>  </a:t>
            </a:r>
            <a:r>
              <a:rPr lang="en-US" altLang="x-none" sz="1800" dirty="0" err="1" smtClean="0"/>
              <a:t>enum</a:t>
            </a:r>
            <a:r>
              <a:rPr lang="en-US" altLang="x-none" sz="1800" dirty="0" smtClean="0"/>
              <a:t> </a:t>
            </a:r>
            <a:r>
              <a:rPr lang="en-US" altLang="x-none" sz="1800" dirty="0"/>
              <a:t>{THINKING, HUNGRY, EATING}  </a:t>
            </a:r>
            <a:r>
              <a:rPr lang="en-US" altLang="x-none" sz="1800" dirty="0" smtClean="0"/>
              <a:t>state[5</a:t>
            </a:r>
            <a:r>
              <a:rPr lang="en-US" altLang="x-none" sz="1800" dirty="0"/>
              <a:t>] ;</a:t>
            </a:r>
          </a:p>
          <a:p>
            <a:pPr>
              <a:buFont typeface="Wingdings" charset="2"/>
              <a:buNone/>
            </a:pPr>
            <a:r>
              <a:rPr lang="en-US" altLang="x-none" sz="1800" dirty="0"/>
              <a:t> </a:t>
            </a:r>
            <a:r>
              <a:rPr lang="en-US" altLang="x-none" sz="1800" dirty="0" smtClean="0"/>
              <a:t>  </a:t>
            </a:r>
            <a:r>
              <a:rPr lang="en-US" altLang="x-none" sz="1800" dirty="0" smtClean="0">
                <a:solidFill>
                  <a:srgbClr val="FF0000"/>
                </a:solidFill>
              </a:rPr>
              <a:t>condition </a:t>
            </a:r>
            <a:r>
              <a:rPr lang="en-US" altLang="x-none" sz="1800" dirty="0"/>
              <a:t>self [5];</a:t>
            </a:r>
          </a:p>
          <a:p>
            <a:pPr>
              <a:buFont typeface="Wingdings" charset="2"/>
              <a:buNone/>
            </a:pPr>
            <a:endParaRPr lang="en-US" altLang="x-none" sz="1800" dirty="0"/>
          </a:p>
          <a:p>
            <a:pPr>
              <a:buFont typeface="Wingdings" charset="2"/>
              <a:buNone/>
            </a:pPr>
            <a:r>
              <a:rPr lang="en-US" altLang="x-none" sz="1800" dirty="0"/>
              <a:t> </a:t>
            </a:r>
            <a:r>
              <a:rPr lang="en-US" altLang="x-none" sz="1800" dirty="0" smtClean="0"/>
              <a:t>  void </a:t>
            </a:r>
            <a:r>
              <a:rPr lang="en-US" altLang="x-none" sz="1800" dirty="0">
                <a:solidFill>
                  <a:schemeClr val="accent2"/>
                </a:solidFill>
              </a:rPr>
              <a:t>pickup </a:t>
            </a:r>
            <a:r>
              <a:rPr lang="en-US" altLang="x-none" sz="1800" dirty="0"/>
              <a:t>(</a:t>
            </a:r>
            <a:r>
              <a:rPr lang="en-US" altLang="x-none" sz="1800" dirty="0" err="1"/>
              <a:t>int</a:t>
            </a:r>
            <a:r>
              <a:rPr lang="en-US" altLang="x-none" sz="1800" dirty="0"/>
              <a:t> </a:t>
            </a:r>
            <a:r>
              <a:rPr lang="en-US" altLang="x-none" sz="1800" dirty="0" err="1"/>
              <a:t>i</a:t>
            </a:r>
            <a:r>
              <a:rPr lang="en-US" altLang="x-none" sz="1800" dirty="0"/>
              <a:t>) </a:t>
            </a:r>
            <a:r>
              <a:rPr lang="en-US" altLang="x-none" sz="1800" dirty="0" smtClean="0"/>
              <a:t>{</a:t>
            </a:r>
          </a:p>
          <a:p>
            <a:pPr>
              <a:buFont typeface="Wingdings" charset="2"/>
              <a:buNone/>
            </a:pPr>
            <a:r>
              <a:rPr lang="en-US" altLang="x-none" sz="1800" dirty="0"/>
              <a:t> </a:t>
            </a:r>
            <a:r>
              <a:rPr lang="en-US" altLang="x-none" sz="1800" dirty="0" smtClean="0"/>
              <a:t>     state[</a:t>
            </a:r>
            <a:r>
              <a:rPr lang="en-US" altLang="x-none" sz="1800" dirty="0" err="1" smtClean="0"/>
              <a:t>i</a:t>
            </a:r>
            <a:r>
              <a:rPr lang="en-US" altLang="x-none" sz="1800" dirty="0"/>
              <a:t>] = HUNGRY;</a:t>
            </a:r>
          </a:p>
          <a:p>
            <a:pPr>
              <a:buFont typeface="Wingdings" charset="2"/>
              <a:buNone/>
            </a:pPr>
            <a:r>
              <a:rPr lang="en-US" altLang="x-none" sz="1800" dirty="0"/>
              <a:t>	</a:t>
            </a:r>
            <a:r>
              <a:rPr lang="en-US" altLang="x-none" sz="1800" dirty="0" smtClean="0"/>
              <a:t>test(</a:t>
            </a:r>
            <a:r>
              <a:rPr lang="en-US" altLang="x-none" sz="1800" dirty="0" err="1" smtClean="0"/>
              <a:t>i</a:t>
            </a:r>
            <a:r>
              <a:rPr lang="en-US" altLang="x-none" sz="1800" dirty="0" smtClean="0"/>
              <a:t>);</a:t>
            </a:r>
            <a:endParaRPr lang="en-US" altLang="x-none" sz="1800" dirty="0"/>
          </a:p>
          <a:p>
            <a:pPr>
              <a:buFont typeface="Wingdings" charset="2"/>
              <a:buNone/>
            </a:pPr>
            <a:r>
              <a:rPr lang="en-US" altLang="x-none" sz="1800" dirty="0"/>
              <a:t>	 </a:t>
            </a:r>
            <a:r>
              <a:rPr lang="en-US" altLang="x-none" sz="1800" dirty="0" smtClean="0"/>
              <a:t>if </a:t>
            </a:r>
            <a:r>
              <a:rPr lang="en-US" altLang="x-none" sz="1800" dirty="0"/>
              <a:t>(state[</a:t>
            </a:r>
            <a:r>
              <a:rPr lang="en-US" altLang="x-none" sz="1800" dirty="0" err="1"/>
              <a:t>i</a:t>
            </a:r>
            <a:r>
              <a:rPr lang="en-US" altLang="x-none" sz="1800" dirty="0"/>
              <a:t>] != EATING) </a:t>
            </a:r>
            <a:endParaRPr lang="en-US" altLang="x-none" sz="1800" dirty="0" smtClean="0"/>
          </a:p>
          <a:p>
            <a:pPr>
              <a:buFont typeface="Wingdings" charset="2"/>
              <a:buNone/>
            </a:pPr>
            <a:r>
              <a:rPr lang="en-US" altLang="x-none" sz="1800" dirty="0"/>
              <a:t> </a:t>
            </a:r>
            <a:r>
              <a:rPr lang="en-US" altLang="x-none" sz="1800" dirty="0" smtClean="0"/>
              <a:t>        self [</a:t>
            </a:r>
            <a:r>
              <a:rPr lang="en-US" altLang="x-none" sz="1800" dirty="0" err="1" smtClean="0"/>
              <a:t>i</a:t>
            </a:r>
            <a:r>
              <a:rPr lang="en-US" altLang="x-none" sz="1800" dirty="0"/>
              <a:t>].</a:t>
            </a:r>
            <a:r>
              <a:rPr lang="en-US" altLang="x-none" sz="1800" dirty="0" smtClean="0">
                <a:solidFill>
                  <a:srgbClr val="FF0000"/>
                </a:solidFill>
              </a:rPr>
              <a:t>wait </a:t>
            </a:r>
            <a:r>
              <a:rPr lang="en-US" altLang="x-none" sz="1800" dirty="0" smtClean="0"/>
              <a:t>();</a:t>
            </a:r>
          </a:p>
          <a:p>
            <a:pPr>
              <a:buFont typeface="Wingdings" charset="2"/>
              <a:buNone/>
            </a:pPr>
            <a:r>
              <a:rPr lang="en-US" altLang="x-none" sz="1800" dirty="0"/>
              <a:t> </a:t>
            </a:r>
            <a:r>
              <a:rPr lang="en-US" altLang="x-none" sz="1800" dirty="0" smtClean="0"/>
              <a:t>  }</a:t>
            </a:r>
            <a:endParaRPr lang="en-US" altLang="x-none" sz="1800" dirty="0"/>
          </a:p>
          <a:p>
            <a:pPr>
              <a:buFont typeface="Wingdings" charset="2"/>
              <a:buNone/>
            </a:pPr>
            <a:endParaRPr lang="en-US" altLang="x-none" sz="1800" dirty="0"/>
          </a:p>
          <a:p>
            <a:pPr>
              <a:buFont typeface="Wingdings" charset="2"/>
              <a:buNone/>
            </a:pPr>
            <a:r>
              <a:rPr lang="en-US" altLang="x-none" sz="1800" dirty="0"/>
              <a:t> </a:t>
            </a:r>
            <a:r>
              <a:rPr lang="en-US" altLang="x-none" sz="1800" dirty="0" smtClean="0"/>
              <a:t>  void </a:t>
            </a:r>
            <a:r>
              <a:rPr lang="en-US" altLang="x-none" sz="1800" dirty="0">
                <a:solidFill>
                  <a:schemeClr val="accent2"/>
                </a:solidFill>
              </a:rPr>
              <a:t>putdown</a:t>
            </a:r>
            <a:r>
              <a:rPr lang="en-US" altLang="x-none" sz="1800" dirty="0"/>
              <a:t> (</a:t>
            </a:r>
            <a:r>
              <a:rPr lang="en-US" altLang="x-none" sz="1800" dirty="0" err="1"/>
              <a:t>int</a:t>
            </a:r>
            <a:r>
              <a:rPr lang="en-US" altLang="x-none" sz="1800" dirty="0"/>
              <a:t> </a:t>
            </a:r>
            <a:r>
              <a:rPr lang="en-US" altLang="x-none" sz="1800" dirty="0" err="1"/>
              <a:t>i</a:t>
            </a:r>
            <a:r>
              <a:rPr lang="en-US" altLang="x-none" sz="1800" dirty="0"/>
              <a:t>) { </a:t>
            </a:r>
            <a:endParaRPr lang="en-US" altLang="x-none" sz="1800" dirty="0" smtClean="0"/>
          </a:p>
          <a:p>
            <a:pPr>
              <a:buFont typeface="Wingdings" charset="2"/>
              <a:buNone/>
            </a:pPr>
            <a:r>
              <a:rPr lang="en-US" altLang="x-none" sz="1800" dirty="0"/>
              <a:t> </a:t>
            </a:r>
            <a:r>
              <a:rPr lang="en-US" altLang="x-none" sz="1800" dirty="0" smtClean="0"/>
              <a:t>     state[</a:t>
            </a:r>
            <a:r>
              <a:rPr lang="en-US" altLang="x-none" sz="1800" dirty="0" err="1" smtClean="0"/>
              <a:t>i</a:t>
            </a:r>
            <a:r>
              <a:rPr lang="en-US" altLang="x-none" sz="1800" dirty="0"/>
              <a:t>] = THINKING;</a:t>
            </a:r>
          </a:p>
          <a:p>
            <a:pPr>
              <a:buFont typeface="Wingdings" charset="2"/>
              <a:buNone/>
            </a:pPr>
            <a:r>
              <a:rPr lang="en-US" altLang="x-none" sz="1800" dirty="0" smtClean="0"/>
              <a:t>      test</a:t>
            </a:r>
            <a:r>
              <a:rPr lang="en-US" altLang="x-none" sz="1800" dirty="0"/>
              <a:t>((</a:t>
            </a:r>
            <a:r>
              <a:rPr lang="en-US" altLang="x-none" sz="1800" dirty="0" err="1"/>
              <a:t>i</a:t>
            </a:r>
            <a:r>
              <a:rPr lang="en-US" altLang="x-none" sz="1800" dirty="0"/>
              <a:t> + 4) % 5</a:t>
            </a:r>
            <a:r>
              <a:rPr lang="en-US" altLang="x-none" sz="1800" dirty="0" smtClean="0"/>
              <a:t>);</a:t>
            </a:r>
            <a:endParaRPr lang="en-US" altLang="x-none" sz="1800" dirty="0"/>
          </a:p>
          <a:p>
            <a:pPr>
              <a:buFont typeface="Wingdings" charset="2"/>
              <a:buNone/>
            </a:pPr>
            <a:r>
              <a:rPr lang="en-US" altLang="x-none" sz="1800" dirty="0"/>
              <a:t> </a:t>
            </a:r>
            <a:r>
              <a:rPr lang="en-US" altLang="x-none" sz="1800" dirty="0" smtClean="0"/>
              <a:t>     test</a:t>
            </a:r>
            <a:r>
              <a:rPr lang="en-US" altLang="x-none" sz="1800" dirty="0"/>
              <a:t>((</a:t>
            </a:r>
            <a:r>
              <a:rPr lang="en-US" altLang="x-none" sz="1800" dirty="0" err="1"/>
              <a:t>i</a:t>
            </a:r>
            <a:r>
              <a:rPr lang="en-US" altLang="x-none" sz="1800" dirty="0"/>
              <a:t> + 1) % 5</a:t>
            </a:r>
            <a:r>
              <a:rPr lang="en-US" altLang="x-none" sz="1800" dirty="0" smtClean="0"/>
              <a:t>);</a:t>
            </a:r>
          </a:p>
          <a:p>
            <a:pPr>
              <a:buFont typeface="Wingdings" charset="2"/>
              <a:buNone/>
            </a:pPr>
            <a:r>
              <a:rPr lang="en-US" altLang="x-none" sz="1800" dirty="0"/>
              <a:t> </a:t>
            </a:r>
            <a:r>
              <a:rPr lang="en-US" altLang="x-none" sz="1800" dirty="0" smtClean="0"/>
              <a:t>  }</a:t>
            </a:r>
            <a:endParaRPr lang="en-US" altLang="x-none" sz="18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241800" y="1625600"/>
            <a:ext cx="4851400" cy="51054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4688" indent="-3143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Ø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942975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884238" algn="l"/>
              </a:tabLst>
              <a:defRPr sz="1800">
                <a:solidFill>
                  <a:schemeClr val="tx1"/>
                </a:solidFill>
                <a:latin typeface="+mn-lt"/>
              </a:defRPr>
            </a:lvl3pPr>
            <a:lvl4pPr marL="1163638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tabLst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charset="2"/>
              <a:buNone/>
            </a:pPr>
            <a:r>
              <a:rPr lang="en-US" altLang="x-none" sz="1800" kern="0" dirty="0" smtClean="0"/>
              <a:t>   void </a:t>
            </a:r>
            <a:r>
              <a:rPr lang="en-US" altLang="x-none" sz="1800" kern="0" dirty="0" smtClean="0">
                <a:solidFill>
                  <a:schemeClr val="accent2"/>
                </a:solidFill>
              </a:rPr>
              <a:t>test</a:t>
            </a:r>
            <a:r>
              <a:rPr lang="en-US" altLang="x-none" sz="1800" kern="0" dirty="0" smtClean="0"/>
              <a:t> (</a:t>
            </a:r>
            <a:r>
              <a:rPr lang="en-US" altLang="x-none" sz="1800" kern="0" dirty="0" err="1" smtClean="0"/>
              <a:t>int</a:t>
            </a:r>
            <a:r>
              <a:rPr lang="en-US" altLang="x-none" sz="1800" kern="0" dirty="0" smtClean="0"/>
              <a:t> </a:t>
            </a:r>
            <a:r>
              <a:rPr lang="en-US" altLang="x-none" sz="1800" kern="0" dirty="0" err="1" smtClean="0"/>
              <a:t>i</a:t>
            </a:r>
            <a:r>
              <a:rPr lang="en-US" altLang="x-none" sz="1800" kern="0" dirty="0" smtClean="0"/>
              <a:t>) {</a:t>
            </a:r>
          </a:p>
          <a:p>
            <a:pPr>
              <a:buFont typeface="Wingdings" charset="2"/>
              <a:buNone/>
            </a:pPr>
            <a:r>
              <a:rPr lang="en-US" altLang="x-none" sz="1800" kern="0" dirty="0"/>
              <a:t> </a:t>
            </a:r>
            <a:r>
              <a:rPr lang="en-US" altLang="x-none" sz="1800" kern="0" dirty="0" smtClean="0"/>
              <a:t>     if (  (state[</a:t>
            </a:r>
            <a:r>
              <a:rPr lang="en-US" altLang="x-none" sz="1800" kern="0" dirty="0" err="1" smtClean="0"/>
              <a:t>i</a:t>
            </a:r>
            <a:r>
              <a:rPr lang="en-US" altLang="x-none" sz="1800" kern="0" dirty="0" smtClean="0"/>
              <a:t>] == HUNGRY) &amp;&amp;</a:t>
            </a:r>
          </a:p>
          <a:p>
            <a:pPr>
              <a:buFont typeface="Wingdings" charset="2"/>
              <a:buNone/>
            </a:pPr>
            <a:r>
              <a:rPr lang="en-US" altLang="x-none" sz="1800" kern="0" dirty="0" smtClean="0"/>
              <a:t>             (state[(</a:t>
            </a:r>
            <a:r>
              <a:rPr lang="en-US" altLang="x-none" sz="1800" kern="0" dirty="0" err="1" smtClean="0"/>
              <a:t>i</a:t>
            </a:r>
            <a:r>
              <a:rPr lang="en-US" altLang="x-none" sz="1800" kern="0" dirty="0" smtClean="0"/>
              <a:t> + 4) % 5] != EATING) &amp;&amp;</a:t>
            </a:r>
          </a:p>
          <a:p>
            <a:pPr>
              <a:buFont typeface="Wingdings" charset="2"/>
              <a:buNone/>
            </a:pPr>
            <a:r>
              <a:rPr lang="en-US" altLang="x-none" sz="1800" kern="0" dirty="0" smtClean="0"/>
              <a:t>	      (state[(</a:t>
            </a:r>
            <a:r>
              <a:rPr lang="en-US" altLang="x-none" sz="1800" kern="0" dirty="0" err="1" smtClean="0"/>
              <a:t>i</a:t>
            </a:r>
            <a:r>
              <a:rPr lang="en-US" altLang="x-none" sz="1800" kern="0" dirty="0" smtClean="0"/>
              <a:t> + 1) % 5] != EATING)  ) {  </a:t>
            </a:r>
          </a:p>
          <a:p>
            <a:pPr>
              <a:buFont typeface="Wingdings" charset="2"/>
              <a:buNone/>
            </a:pPr>
            <a:r>
              <a:rPr lang="en-US" altLang="x-none" sz="1800" kern="0" dirty="0"/>
              <a:t> </a:t>
            </a:r>
            <a:r>
              <a:rPr lang="en-US" altLang="x-none" sz="1800" kern="0" dirty="0" smtClean="0"/>
              <a:t>        state[</a:t>
            </a:r>
            <a:r>
              <a:rPr lang="en-US" altLang="x-none" sz="1800" kern="0" dirty="0" err="1" smtClean="0"/>
              <a:t>i</a:t>
            </a:r>
            <a:r>
              <a:rPr lang="en-US" altLang="x-none" sz="1800" kern="0" dirty="0" smtClean="0"/>
              <a:t>] = EATING ;</a:t>
            </a:r>
          </a:p>
          <a:p>
            <a:pPr>
              <a:buFont typeface="Wingdings" charset="2"/>
              <a:buNone/>
            </a:pPr>
            <a:r>
              <a:rPr lang="en-US" altLang="x-none" sz="1800" kern="0" dirty="0" smtClean="0"/>
              <a:t>	   self [</a:t>
            </a:r>
            <a:r>
              <a:rPr lang="en-US" altLang="x-none" sz="1800" kern="0" dirty="0" err="1" smtClean="0"/>
              <a:t>i</a:t>
            </a:r>
            <a:r>
              <a:rPr lang="en-US" altLang="x-none" sz="1800" kern="0" dirty="0" smtClean="0"/>
              <a:t>].</a:t>
            </a:r>
            <a:r>
              <a:rPr lang="en-US" altLang="x-none" sz="1800" kern="0" dirty="0" smtClean="0">
                <a:solidFill>
                  <a:srgbClr val="FF0000"/>
                </a:solidFill>
              </a:rPr>
              <a:t>signal</a:t>
            </a:r>
            <a:r>
              <a:rPr lang="en-US" altLang="x-none" sz="1800" kern="0" dirty="0" smtClean="0"/>
              <a:t> ();</a:t>
            </a:r>
          </a:p>
          <a:p>
            <a:pPr>
              <a:buFont typeface="Wingdings" charset="2"/>
              <a:buNone/>
            </a:pPr>
            <a:r>
              <a:rPr lang="en-US" altLang="x-none" sz="1800" kern="0" dirty="0"/>
              <a:t> </a:t>
            </a:r>
            <a:r>
              <a:rPr lang="en-US" altLang="x-none" sz="1800" kern="0" dirty="0" smtClean="0"/>
              <a:t>     }</a:t>
            </a:r>
          </a:p>
          <a:p>
            <a:pPr>
              <a:buFont typeface="Wingdings" charset="2"/>
              <a:buNone/>
            </a:pPr>
            <a:r>
              <a:rPr lang="en-US" altLang="x-none" sz="1800" kern="0" dirty="0"/>
              <a:t> </a:t>
            </a:r>
            <a:r>
              <a:rPr lang="en-US" altLang="x-none" sz="1800" kern="0" dirty="0" smtClean="0"/>
              <a:t>  }</a:t>
            </a:r>
          </a:p>
          <a:p>
            <a:pPr>
              <a:buFont typeface="Wingdings" charset="2"/>
              <a:buNone/>
            </a:pPr>
            <a:endParaRPr lang="en-US" altLang="x-none" sz="1800" kern="0" dirty="0" smtClean="0"/>
          </a:p>
          <a:p>
            <a:pPr>
              <a:buFont typeface="Wingdings" charset="2"/>
              <a:buNone/>
            </a:pPr>
            <a:r>
              <a:rPr lang="en-US" altLang="x-none" sz="1800" kern="0" dirty="0"/>
              <a:t> </a:t>
            </a:r>
            <a:r>
              <a:rPr lang="en-US" altLang="x-none" sz="1800" kern="0" dirty="0" smtClean="0"/>
              <a:t>  </a:t>
            </a:r>
            <a:r>
              <a:rPr lang="en-US" altLang="x-none" sz="1800" kern="0" dirty="0" err="1" smtClean="0">
                <a:solidFill>
                  <a:schemeClr val="accent2"/>
                </a:solidFill>
              </a:rPr>
              <a:t>initialization_code</a:t>
            </a:r>
            <a:r>
              <a:rPr lang="en-US" altLang="x-none" sz="1800" kern="0" dirty="0" smtClean="0"/>
              <a:t>() {</a:t>
            </a:r>
          </a:p>
          <a:p>
            <a:pPr>
              <a:buFont typeface="Wingdings" charset="2"/>
              <a:buNone/>
            </a:pPr>
            <a:r>
              <a:rPr lang="en-US" altLang="x-none" sz="1800" kern="0" dirty="0"/>
              <a:t> </a:t>
            </a:r>
            <a:r>
              <a:rPr lang="en-US" altLang="x-none" sz="1800" kern="0" dirty="0" smtClean="0"/>
              <a:t>     for (</a:t>
            </a:r>
            <a:r>
              <a:rPr lang="en-US" altLang="x-none" sz="1800" kern="0" dirty="0" err="1" smtClean="0"/>
              <a:t>int</a:t>
            </a:r>
            <a:r>
              <a:rPr lang="en-US" altLang="x-none" sz="1800" kern="0" dirty="0" smtClean="0"/>
              <a:t> </a:t>
            </a:r>
            <a:r>
              <a:rPr lang="en-US" altLang="x-none" sz="1800" kern="0" dirty="0" err="1" smtClean="0"/>
              <a:t>i</a:t>
            </a:r>
            <a:r>
              <a:rPr lang="en-US" altLang="x-none" sz="1800" kern="0" dirty="0" smtClean="0"/>
              <a:t> = 0; </a:t>
            </a:r>
            <a:r>
              <a:rPr lang="en-US" altLang="x-none" sz="1800" kern="0" dirty="0" err="1" smtClean="0"/>
              <a:t>i</a:t>
            </a:r>
            <a:r>
              <a:rPr lang="en-US" altLang="x-none" sz="1800" kern="0" dirty="0" smtClean="0"/>
              <a:t> &lt; 5; </a:t>
            </a:r>
            <a:r>
              <a:rPr lang="en-US" altLang="x-none" sz="1800" kern="0" dirty="0" err="1" smtClean="0"/>
              <a:t>i</a:t>
            </a:r>
            <a:r>
              <a:rPr lang="en-US" altLang="x-none" sz="1800" kern="0" dirty="0" smtClean="0"/>
              <a:t>++)</a:t>
            </a:r>
          </a:p>
          <a:p>
            <a:pPr>
              <a:buFont typeface="Wingdings" charset="2"/>
              <a:buNone/>
            </a:pPr>
            <a:r>
              <a:rPr lang="en-US" altLang="x-none" sz="1800" kern="0" dirty="0"/>
              <a:t> </a:t>
            </a:r>
            <a:r>
              <a:rPr lang="en-US" altLang="x-none" sz="1800" kern="0" dirty="0" smtClean="0"/>
              <a:t>        state[</a:t>
            </a:r>
            <a:r>
              <a:rPr lang="en-US" altLang="x-none" sz="1800" kern="0" dirty="0" err="1" smtClean="0"/>
              <a:t>i</a:t>
            </a:r>
            <a:r>
              <a:rPr lang="en-US" altLang="x-none" sz="1800" kern="0" dirty="0" smtClean="0"/>
              <a:t>] = THINKING;</a:t>
            </a:r>
          </a:p>
          <a:p>
            <a:pPr>
              <a:buFont typeface="Wingdings" charset="2"/>
              <a:buNone/>
            </a:pPr>
            <a:r>
              <a:rPr lang="en-US" altLang="x-none" sz="1800" kern="0" dirty="0"/>
              <a:t> </a:t>
            </a:r>
            <a:r>
              <a:rPr lang="en-US" altLang="x-none" sz="1800" kern="0" dirty="0" smtClean="0"/>
              <a:t>  }</a:t>
            </a:r>
          </a:p>
          <a:p>
            <a:pPr>
              <a:buFont typeface="Wingdings" charset="2"/>
              <a:buNone/>
            </a:pPr>
            <a:r>
              <a:rPr lang="en-US" altLang="x-none" sz="1800" kern="0" dirty="0" smtClean="0"/>
              <a:t>}</a:t>
            </a:r>
            <a:endParaRPr lang="en-US" altLang="x-none" sz="1800" kern="0" dirty="0"/>
          </a:p>
        </p:txBody>
      </p:sp>
      <p:cxnSp>
        <p:nvCxnSpPr>
          <p:cNvPr id="7" name="Straight Connector 6"/>
          <p:cNvCxnSpPr/>
          <p:nvPr/>
        </p:nvCxnSpPr>
        <p:spPr bwMode="auto">
          <a:xfrm flipH="1" flipV="1">
            <a:off x="3872524" y="1460497"/>
            <a:ext cx="1" cy="5400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3876907" y="1460499"/>
            <a:ext cx="5256000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flipH="1" flipV="1">
            <a:off x="519724" y="2298697"/>
            <a:ext cx="1" cy="14040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H="1" flipV="1">
            <a:off x="519724" y="4775197"/>
            <a:ext cx="1" cy="10800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H="1" flipV="1">
            <a:off x="4532924" y="2034992"/>
            <a:ext cx="1" cy="20520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H="1" flipV="1">
            <a:off x="4532923" y="5260792"/>
            <a:ext cx="1" cy="6480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 flipH="1" flipV="1">
            <a:off x="341924" y="847392"/>
            <a:ext cx="1" cy="5184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H="1" flipV="1">
            <a:off x="4349260" y="1943100"/>
            <a:ext cx="1" cy="4320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H="1" flipV="1">
            <a:off x="344114" y="6063193"/>
            <a:ext cx="1" cy="324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 flipH="1" flipV="1">
            <a:off x="4349259" y="1628592"/>
            <a:ext cx="1" cy="540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" name="Rectangle 2"/>
          <p:cNvSpPr/>
          <p:nvPr/>
        </p:nvSpPr>
        <p:spPr>
          <a:xfrm>
            <a:off x="6057901" y="55602"/>
            <a:ext cx="3035300" cy="1006429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341313" indent="-341313">
              <a:lnSpc>
                <a:spcPct val="90000"/>
              </a:lnSpc>
              <a:spcBef>
                <a:spcPct val="30000"/>
              </a:spcBef>
              <a:buClr>
                <a:srgbClr val="000000"/>
              </a:buClr>
            </a:pPr>
            <a:r>
              <a:rPr lang="en-US" altLang="x-none" sz="1800" kern="0" dirty="0" err="1" smtClean="0">
                <a:solidFill>
                  <a:srgbClr val="000000"/>
                </a:solidFill>
                <a:latin typeface="Arial Rounded MT Bold"/>
              </a:rPr>
              <a:t>DiningPhilos</a:t>
            </a:r>
            <a:r>
              <a:rPr lang="en-US" altLang="x-none" sz="1800" kern="0" dirty="0" err="1" smtClean="0">
                <a:latin typeface="Arial Rounded MT Bold"/>
              </a:rPr>
              <a:t>.pickup</a:t>
            </a:r>
            <a:r>
              <a:rPr lang="en-US" altLang="x-none" sz="1800" kern="0" dirty="0" smtClean="0">
                <a:latin typeface="Arial Rounded MT Bold"/>
              </a:rPr>
              <a:t> </a:t>
            </a:r>
            <a:r>
              <a:rPr lang="en-US" altLang="x-none" sz="1800" kern="0" dirty="0">
                <a:latin typeface="Arial Rounded MT Bold"/>
              </a:rPr>
              <a:t>(</a:t>
            </a:r>
            <a:r>
              <a:rPr lang="en-US" altLang="x-none" sz="1800" kern="0" dirty="0" err="1">
                <a:latin typeface="Arial Rounded MT Bold"/>
              </a:rPr>
              <a:t>i</a:t>
            </a:r>
            <a:r>
              <a:rPr lang="en-US" altLang="x-none" sz="1800" kern="0" dirty="0" smtClean="0">
                <a:latin typeface="Arial Rounded MT Bold"/>
              </a:rPr>
              <a:t>);</a:t>
            </a:r>
            <a:endParaRPr lang="en-US" altLang="x-none" sz="1800" kern="0" dirty="0">
              <a:latin typeface="Arial Rounded MT Bold"/>
            </a:endParaRPr>
          </a:p>
          <a:p>
            <a:pPr marL="341313" lvl="0" indent="-341313">
              <a:lnSpc>
                <a:spcPct val="90000"/>
              </a:lnSpc>
              <a:spcBef>
                <a:spcPct val="30000"/>
              </a:spcBef>
              <a:buClr>
                <a:srgbClr val="000000"/>
              </a:buClr>
            </a:pPr>
            <a:r>
              <a:rPr lang="en-US" altLang="x-none" sz="1800" kern="0" dirty="0" smtClean="0">
                <a:solidFill>
                  <a:srgbClr val="C00000"/>
                </a:solidFill>
                <a:latin typeface="Arial Rounded MT Bold"/>
              </a:rPr>
              <a:t>// EAT</a:t>
            </a:r>
            <a:endParaRPr lang="en-US" altLang="x-none" sz="1800" kern="0" dirty="0">
              <a:latin typeface="Arial Rounded MT Bold"/>
            </a:endParaRPr>
          </a:p>
          <a:p>
            <a:pPr marL="341313" lvl="0" indent="-341313">
              <a:lnSpc>
                <a:spcPct val="90000"/>
              </a:lnSpc>
              <a:spcBef>
                <a:spcPct val="30000"/>
              </a:spcBef>
              <a:buClr>
                <a:srgbClr val="000000"/>
              </a:buClr>
            </a:pPr>
            <a:r>
              <a:rPr lang="en-US" altLang="x-none" sz="1800" kern="0" dirty="0" err="1">
                <a:solidFill>
                  <a:srgbClr val="000000"/>
                </a:solidFill>
                <a:latin typeface="Arial Rounded MT Bold"/>
              </a:rPr>
              <a:t>DiningPhilos</a:t>
            </a:r>
            <a:r>
              <a:rPr lang="en-US" altLang="x-none" sz="1800" kern="0" dirty="0" err="1" smtClean="0">
                <a:latin typeface="Arial Rounded MT Bold"/>
              </a:rPr>
              <a:t>.putdown</a:t>
            </a:r>
            <a:r>
              <a:rPr lang="en-US" altLang="x-none" sz="1800" kern="0" dirty="0" smtClean="0">
                <a:latin typeface="Arial Rounded MT Bold"/>
              </a:rPr>
              <a:t> </a:t>
            </a:r>
            <a:r>
              <a:rPr lang="en-US" altLang="x-none" sz="1800" kern="0" dirty="0">
                <a:latin typeface="Arial Rounded MT Bold"/>
              </a:rPr>
              <a:t>(</a:t>
            </a:r>
            <a:r>
              <a:rPr lang="en-US" altLang="x-none" sz="1800" kern="0" dirty="0" err="1">
                <a:latin typeface="Arial Rounded MT Bold"/>
              </a:rPr>
              <a:t>i</a:t>
            </a:r>
            <a:r>
              <a:rPr lang="en-US" altLang="x-none" sz="1800" kern="0" dirty="0" smtClean="0">
                <a:latin typeface="Arial Rounded MT Bold"/>
              </a:rPr>
              <a:t>);</a:t>
            </a:r>
            <a:endParaRPr lang="en-US" altLang="x-none" sz="1800" kern="0" dirty="0">
              <a:latin typeface="Arial Rounded MT Bol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40308" y="3918597"/>
            <a:ext cx="18909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Deadlock?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Starvation?</a:t>
            </a:r>
            <a:endParaRPr lang="en-US" dirty="0">
              <a:solidFill>
                <a:srgbClr val="FF000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 &amp; Priorities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8182-5DEA-854A-B741-F3BD10E0F54B}" type="slidenum">
              <a:rPr lang="en-US" altLang="x-none" smtClean="0"/>
              <a:pPr/>
              <a:t>42</a:t>
            </a:fld>
            <a:endParaRPr lang="en-US" altLang="x-none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703263" y="1282700"/>
            <a:ext cx="8034337" cy="5145088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q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572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charset="2"/>
              <a:buChar char="v"/>
              <a:defRPr sz="2000">
                <a:solidFill>
                  <a:schemeClr val="accent2"/>
                </a:solidFill>
                <a:latin typeface="+mn-lt"/>
              </a:defRPr>
            </a:lvl2pPr>
            <a:lvl3pPr marL="12001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accent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altLang="x-none" sz="2000" kern="0" dirty="0" smtClean="0"/>
              <a:t>What if a higher-priority process needs to access to a resource which is being accessed by lower-priority process?</a:t>
            </a:r>
          </a:p>
          <a:p>
            <a:pPr lvl="1">
              <a:buFont typeface="Wingdings" charset="2"/>
              <a:buChar char="§"/>
            </a:pPr>
            <a:r>
              <a:rPr lang="en-US" altLang="x-none" sz="1800" kern="0" dirty="0" smtClean="0"/>
              <a:t>The higher-priority process has to wait</a:t>
            </a:r>
          </a:p>
          <a:p>
            <a:pPr>
              <a:buFont typeface="Wingdings" charset="2"/>
              <a:buChar char="§"/>
            </a:pPr>
            <a:r>
              <a:rPr lang="en-US" altLang="x-none" sz="2000" kern="0" dirty="0" smtClean="0"/>
              <a:t>Let’s say there are 3 processes: P</a:t>
            </a:r>
            <a:r>
              <a:rPr lang="en-US" altLang="x-none" sz="2000" kern="0" baseline="-25000" dirty="0" smtClean="0"/>
              <a:t>L</a:t>
            </a:r>
            <a:r>
              <a:rPr lang="en-US" altLang="x-none" sz="2000" kern="0" dirty="0" smtClean="0"/>
              <a:t>, P</a:t>
            </a:r>
            <a:r>
              <a:rPr lang="en-US" altLang="x-none" sz="2000" kern="0" baseline="-25000" dirty="0" smtClean="0"/>
              <a:t>M</a:t>
            </a:r>
            <a:r>
              <a:rPr lang="en-US" altLang="x-none" sz="2000" kern="0" dirty="0" smtClean="0"/>
              <a:t>, and P</a:t>
            </a:r>
            <a:r>
              <a:rPr lang="en-US" altLang="x-none" sz="2000" kern="0" baseline="-25000" dirty="0" smtClean="0"/>
              <a:t>H</a:t>
            </a:r>
          </a:p>
          <a:p>
            <a:pPr lvl="1">
              <a:buFont typeface="Wingdings" charset="2"/>
              <a:buChar char="§"/>
            </a:pPr>
            <a:r>
              <a:rPr lang="en-US" altLang="x-none" sz="1800" kern="0" dirty="0" smtClean="0"/>
              <a:t>Priorities: L &lt; M &lt; H</a:t>
            </a:r>
          </a:p>
          <a:p>
            <a:pPr>
              <a:buFont typeface="Wingdings" charset="2"/>
              <a:buChar char="§"/>
            </a:pPr>
            <a:r>
              <a:rPr lang="en-US" altLang="x-none" sz="2000" kern="0" dirty="0" smtClean="0"/>
              <a:t>P</a:t>
            </a:r>
            <a:r>
              <a:rPr lang="en-US" altLang="x-none" sz="2000" kern="0" baseline="-25000" dirty="0" smtClean="0"/>
              <a:t>M</a:t>
            </a:r>
            <a:r>
              <a:rPr lang="en-US" altLang="x-none" sz="2000" kern="0" dirty="0" smtClean="0"/>
              <a:t> becomes runnable, so it preempts P</a:t>
            </a:r>
            <a:r>
              <a:rPr lang="en-US" altLang="x-none" sz="2000" kern="0" baseline="-25000" dirty="0" smtClean="0"/>
              <a:t>L</a:t>
            </a:r>
            <a:r>
              <a:rPr lang="en-US" altLang="x-none" sz="2000" kern="0" dirty="0" smtClean="0"/>
              <a:t> </a:t>
            </a:r>
            <a:r>
              <a:rPr lang="mr-IN" altLang="x-none" sz="2000" kern="0" dirty="0" smtClean="0"/>
              <a:t>–</a:t>
            </a:r>
            <a:r>
              <a:rPr lang="en-US" altLang="x-none" sz="2000" kern="0" dirty="0" smtClean="0"/>
              <a:t> Any problem?</a:t>
            </a:r>
          </a:p>
          <a:p>
            <a:pPr lvl="1">
              <a:buFont typeface="Wingdings" charset="2"/>
              <a:buChar char="§"/>
            </a:pPr>
            <a:r>
              <a:rPr lang="en-US" altLang="x-none" sz="1800" kern="0" dirty="0" smtClean="0"/>
              <a:t>P</a:t>
            </a:r>
            <a:r>
              <a:rPr lang="en-US" altLang="x-none" sz="1800" kern="0" baseline="-25000" dirty="0" smtClean="0"/>
              <a:t>M</a:t>
            </a:r>
            <a:r>
              <a:rPr lang="en-US" altLang="x-none" sz="1800" kern="0" dirty="0" smtClean="0"/>
              <a:t> is now affecting waiting time for P</a:t>
            </a:r>
            <a:r>
              <a:rPr lang="en-US" altLang="x-none" sz="1800" kern="0" baseline="-25000" dirty="0" smtClean="0"/>
              <a:t>H</a:t>
            </a:r>
          </a:p>
          <a:p>
            <a:pPr lvl="1">
              <a:buFont typeface="Wingdings" charset="2"/>
              <a:buChar char="§"/>
            </a:pPr>
            <a:r>
              <a:rPr lang="en-US" altLang="x-none" kern="0" dirty="0" smtClean="0">
                <a:solidFill>
                  <a:srgbClr val="FF0000"/>
                </a:solidFill>
              </a:rPr>
              <a:t>Priority Inversion!</a:t>
            </a:r>
          </a:p>
          <a:p>
            <a:pPr>
              <a:buFont typeface="Wingdings" charset="2"/>
              <a:buChar char="§"/>
            </a:pPr>
            <a:r>
              <a:rPr lang="en-US" altLang="x-none" sz="2000" kern="0" dirty="0" smtClean="0"/>
              <a:t>Solution?</a:t>
            </a:r>
          </a:p>
          <a:p>
            <a:pPr>
              <a:buFont typeface="Wingdings" charset="2"/>
              <a:buChar char="§"/>
            </a:pPr>
            <a:r>
              <a:rPr lang="en-US" altLang="x-none" sz="2000" kern="0" dirty="0" smtClean="0">
                <a:solidFill>
                  <a:srgbClr val="FF0000"/>
                </a:solidFill>
              </a:rPr>
              <a:t>Priority Inheritance</a:t>
            </a:r>
          </a:p>
          <a:p>
            <a:pPr lvl="1">
              <a:buFont typeface="Wingdings" charset="2"/>
              <a:buChar char="§"/>
            </a:pPr>
            <a:r>
              <a:rPr lang="en-US" altLang="x-none" sz="1800" kern="0" dirty="0" smtClean="0"/>
              <a:t>P</a:t>
            </a:r>
            <a:r>
              <a:rPr lang="en-US" altLang="x-none" sz="1800" kern="0" baseline="-25000" dirty="0" smtClean="0"/>
              <a:t>L</a:t>
            </a:r>
            <a:r>
              <a:rPr lang="en-US" altLang="x-none" sz="1800" kern="0" dirty="0" smtClean="0"/>
              <a:t> inherits H since P</a:t>
            </a:r>
            <a:r>
              <a:rPr lang="en-US" altLang="x-none" sz="1800" kern="0" baseline="-25000" dirty="0" smtClean="0"/>
              <a:t>H</a:t>
            </a:r>
            <a:r>
              <a:rPr lang="en-US" altLang="x-none" sz="1800" kern="0" dirty="0" smtClean="0"/>
              <a:t> is waiting on resource held by P</a:t>
            </a:r>
            <a:r>
              <a:rPr lang="en-US" altLang="x-none" sz="1800" kern="0" baseline="-25000" dirty="0" smtClean="0"/>
              <a:t>L</a:t>
            </a:r>
          </a:p>
          <a:p>
            <a:pPr lvl="1">
              <a:buFont typeface="Wingdings" charset="2"/>
              <a:buChar char="§"/>
            </a:pPr>
            <a:r>
              <a:rPr lang="en-US" altLang="x-none" sz="1800" kern="0" dirty="0" smtClean="0"/>
              <a:t>P</a:t>
            </a:r>
            <a:r>
              <a:rPr lang="en-US" altLang="x-none" sz="1800" kern="0" baseline="-25000" dirty="0" smtClean="0"/>
              <a:t>M</a:t>
            </a:r>
            <a:r>
              <a:rPr lang="en-US" altLang="x-none" sz="1800" kern="0" dirty="0" smtClean="0"/>
              <a:t> cannot preempt</a:t>
            </a:r>
          </a:p>
          <a:p>
            <a:pPr lvl="1">
              <a:buFont typeface="Wingdings" charset="2"/>
              <a:buChar char="§"/>
            </a:pPr>
            <a:endParaRPr lang="en-US" altLang="x-none" sz="1600" kern="0" dirty="0" smtClean="0"/>
          </a:p>
          <a:p>
            <a:pPr>
              <a:buFont typeface="Wingdings" charset="2"/>
              <a:buChar char="§"/>
            </a:pPr>
            <a:endParaRPr lang="en-US" altLang="x-none" sz="2000" kern="0" dirty="0" smtClean="0"/>
          </a:p>
          <a:p>
            <a:pPr lvl="2">
              <a:buFontTx/>
              <a:buNone/>
            </a:pPr>
            <a:endParaRPr lang="en-US" altLang="x-none" sz="1400" kern="0" dirty="0" smtClean="0">
              <a:solidFill>
                <a:srgbClr val="0000FF"/>
              </a:solidFill>
            </a:endParaRPr>
          </a:p>
          <a:p>
            <a:pPr lvl="2">
              <a:buFontTx/>
              <a:buNone/>
            </a:pPr>
            <a:endParaRPr lang="en-US" altLang="x-none" sz="1400" kern="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541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C20A49F-22A3-2C47-A6AE-F0F0708769D1}" type="slidenum">
              <a:rPr lang="en-US" altLang="x-none" sz="1400"/>
              <a:pPr/>
              <a:t>43</a:t>
            </a:fld>
            <a:endParaRPr lang="en-US" altLang="x-none" sz="140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Summary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27088" y="1206500"/>
            <a:ext cx="7791450" cy="528478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000" dirty="0" smtClean="0"/>
              <a:t>Synchronization</a:t>
            </a:r>
            <a:endParaRPr lang="en-US" altLang="x-none" sz="2000" dirty="0"/>
          </a:p>
          <a:p>
            <a:pPr lvl="1">
              <a:lnSpc>
                <a:spcPct val="90000"/>
              </a:lnSpc>
            </a:pPr>
            <a:r>
              <a:rPr lang="en-US" altLang="x-none" dirty="0"/>
              <a:t>Techniques to coordinate access to shared data </a:t>
            </a:r>
          </a:p>
          <a:p>
            <a:pPr>
              <a:lnSpc>
                <a:spcPct val="90000"/>
              </a:lnSpc>
            </a:pPr>
            <a:r>
              <a:rPr lang="en-US" altLang="x-none" sz="2000" dirty="0"/>
              <a:t>Race condition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Multiple processes manipulating shared data and result depends on execution order</a:t>
            </a:r>
          </a:p>
          <a:p>
            <a:pPr>
              <a:lnSpc>
                <a:spcPct val="90000"/>
              </a:lnSpc>
            </a:pPr>
            <a:r>
              <a:rPr lang="en-US" altLang="x-none" sz="2000" dirty="0"/>
              <a:t>Critical section problem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Three requirements: mutual exclusion, progress, bounded waiting  </a:t>
            </a:r>
          </a:p>
          <a:p>
            <a:pPr lvl="1">
              <a:lnSpc>
                <a:spcPct val="90000"/>
              </a:lnSpc>
            </a:pPr>
            <a:r>
              <a:rPr lang="en-US" altLang="x-none" dirty="0" smtClean="0"/>
              <a:t>Software: </a:t>
            </a:r>
            <a:r>
              <a:rPr lang="en-US" altLang="x-none" dirty="0"/>
              <a:t>Peterson’s Algorithm</a:t>
            </a:r>
          </a:p>
          <a:p>
            <a:pPr lvl="1">
              <a:lnSpc>
                <a:spcPct val="90000"/>
              </a:lnSpc>
            </a:pPr>
            <a:r>
              <a:rPr lang="en-US" altLang="x-none" dirty="0" smtClean="0"/>
              <a:t>Hardware: </a:t>
            </a:r>
            <a:r>
              <a:rPr lang="en-US" altLang="x-none" dirty="0" err="1" smtClean="0"/>
              <a:t>test_and_set</a:t>
            </a:r>
            <a:r>
              <a:rPr lang="en-US" altLang="x-none" dirty="0" smtClean="0"/>
              <a:t>(), </a:t>
            </a:r>
            <a:r>
              <a:rPr lang="en-US" altLang="x-none" dirty="0" err="1" smtClean="0"/>
              <a:t>compare_and_swap</a:t>
            </a:r>
            <a:r>
              <a:rPr lang="en-US" altLang="x-none" dirty="0" smtClean="0"/>
              <a:t>()</a:t>
            </a:r>
            <a:endParaRPr lang="en-US" altLang="x-none" dirty="0"/>
          </a:p>
          <a:p>
            <a:pPr lvl="2">
              <a:lnSpc>
                <a:spcPct val="90000"/>
              </a:lnSpc>
            </a:pPr>
            <a:r>
              <a:rPr lang="en-US" altLang="x-none" sz="1800" dirty="0">
                <a:solidFill>
                  <a:schemeClr val="tx1"/>
                </a:solidFill>
              </a:rPr>
              <a:t>Busy waiting (or spinlocks)</a:t>
            </a:r>
          </a:p>
          <a:p>
            <a:pPr lvl="1">
              <a:lnSpc>
                <a:spcPct val="90000"/>
              </a:lnSpc>
            </a:pPr>
            <a:r>
              <a:rPr lang="en-US" altLang="x-none" dirty="0" err="1" smtClean="0"/>
              <a:t>Mutexes</a:t>
            </a:r>
            <a:endParaRPr lang="en-US" altLang="x-none" dirty="0" smtClean="0"/>
          </a:p>
          <a:p>
            <a:pPr lvl="1">
              <a:lnSpc>
                <a:spcPct val="90000"/>
              </a:lnSpc>
            </a:pPr>
            <a:r>
              <a:rPr lang="en-US" altLang="x-none" dirty="0" smtClean="0"/>
              <a:t>Semaphores</a:t>
            </a:r>
            <a:endParaRPr lang="en-US" altLang="x-none" sz="1800" dirty="0" smtClean="0">
              <a:solidFill>
                <a:schemeClr val="tx1"/>
              </a:solidFill>
              <a:sym typeface="Wingdings" charset="2"/>
            </a:endParaRPr>
          </a:p>
          <a:p>
            <a:pPr lvl="1">
              <a:lnSpc>
                <a:spcPct val="90000"/>
              </a:lnSpc>
            </a:pPr>
            <a:r>
              <a:rPr lang="en-US" altLang="x-none" dirty="0" smtClean="0">
                <a:sym typeface="Wingdings" charset="2"/>
              </a:rPr>
              <a:t>Monitors: high-level constructs (compiler)</a:t>
            </a:r>
          </a:p>
          <a:p>
            <a:pPr>
              <a:lnSpc>
                <a:spcPct val="90000"/>
              </a:lnSpc>
            </a:pPr>
            <a:r>
              <a:rPr lang="en-US" altLang="x-none" sz="2000" dirty="0" smtClean="0">
                <a:sym typeface="Wingdings" charset="2"/>
              </a:rPr>
              <a:t>Classical </a:t>
            </a:r>
            <a:r>
              <a:rPr lang="en-US" altLang="x-none" sz="2000" dirty="0">
                <a:sym typeface="Wingdings" charset="2"/>
              </a:rPr>
              <a:t>synchronization </a:t>
            </a:r>
            <a:r>
              <a:rPr lang="en-US" altLang="x-none" sz="2000" dirty="0" smtClean="0">
                <a:sym typeface="Wingdings" charset="2"/>
              </a:rPr>
              <a:t>problems</a:t>
            </a:r>
            <a:endParaRPr lang="en-US" altLang="x-none" sz="2000" dirty="0">
              <a:sym typeface="Wingdings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7704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49CF61F-F162-6D45-A25B-10302EDA7AC5}" type="slidenum">
              <a:rPr lang="en-US" altLang="x-none" sz="1400"/>
              <a:pPr/>
              <a:t>44</a:t>
            </a:fld>
            <a:endParaRPr lang="en-US" altLang="x-none" sz="140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385763" y="219075"/>
            <a:ext cx="8429625" cy="638175"/>
          </a:xfrm>
        </p:spPr>
        <p:txBody>
          <a:bodyPr/>
          <a:lstStyle/>
          <a:p>
            <a:r>
              <a:rPr lang="en-US" altLang="x-none" sz="2800" dirty="0" smtClean="0"/>
              <a:t>Monitor </a:t>
            </a:r>
            <a:r>
              <a:rPr lang="en-US" altLang="x-none" sz="2800" dirty="0"/>
              <a:t>Implementation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8325" y="1279525"/>
            <a:ext cx="8064500" cy="5268913"/>
          </a:xfrm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n-US" altLang="x-none" sz="1800" dirty="0"/>
              <a:t>It is up to the compiler to ensure mutual exclusion in monitors </a:t>
            </a:r>
          </a:p>
          <a:p>
            <a:pPr marL="876300" lvl="1" indent="-304800">
              <a:lnSpc>
                <a:spcPct val="80000"/>
              </a:lnSpc>
            </a:pPr>
            <a:r>
              <a:rPr lang="en-US" altLang="x-none" sz="1600" dirty="0">
                <a:solidFill>
                  <a:srgbClr val="0000FF"/>
                </a:solidFill>
              </a:rPr>
              <a:t>Semaphores are usually used</a:t>
            </a:r>
          </a:p>
          <a:p>
            <a:pPr marL="342900" indent="-342900">
              <a:lnSpc>
                <a:spcPct val="80000"/>
              </a:lnSpc>
            </a:pPr>
            <a:r>
              <a:rPr lang="en-US" altLang="x-none" sz="1800" dirty="0"/>
              <a:t>Languages like Java, C# (not C), and Concurrent Pascal provide monitors-like mechanisms </a:t>
            </a:r>
          </a:p>
          <a:p>
            <a:pPr marL="342900" indent="-342900">
              <a:lnSpc>
                <a:spcPct val="80000"/>
              </a:lnSpc>
            </a:pPr>
            <a:r>
              <a:rPr lang="en-US" altLang="x-none" sz="1800" dirty="0"/>
              <a:t>Java </a:t>
            </a:r>
          </a:p>
          <a:p>
            <a:pPr marL="876300" lvl="1" indent="-304800">
              <a:lnSpc>
                <a:spcPct val="80000"/>
              </a:lnSpc>
              <a:buFont typeface="Wingdings" charset="2"/>
              <a:buNone/>
            </a:pPr>
            <a:r>
              <a:rPr lang="en-US" altLang="x-none" sz="1600" dirty="0"/>
              <a:t>public class </a:t>
            </a:r>
            <a:r>
              <a:rPr lang="en-US" altLang="x-none" sz="1600" dirty="0" err="1"/>
              <a:t>SimpleClass</a:t>
            </a:r>
            <a:r>
              <a:rPr lang="en-US" altLang="x-none" sz="1600" dirty="0"/>
              <a:t> {</a:t>
            </a:r>
          </a:p>
          <a:p>
            <a:pPr marL="1238250" lvl="2" indent="-266700">
              <a:lnSpc>
                <a:spcPct val="80000"/>
              </a:lnSpc>
              <a:buFontTx/>
              <a:buNone/>
            </a:pPr>
            <a:r>
              <a:rPr lang="en-US" altLang="x-none" sz="1600" dirty="0"/>
              <a:t>....</a:t>
            </a:r>
          </a:p>
          <a:p>
            <a:pPr marL="1238250" lvl="2" indent="-266700">
              <a:lnSpc>
                <a:spcPct val="80000"/>
              </a:lnSpc>
              <a:buFontTx/>
              <a:buNone/>
            </a:pPr>
            <a:r>
              <a:rPr lang="en-US" altLang="x-none" sz="1600" dirty="0"/>
              <a:t>public </a:t>
            </a:r>
            <a:r>
              <a:rPr lang="en-US" altLang="x-none" sz="1600" dirty="0">
                <a:solidFill>
                  <a:srgbClr val="CC3300"/>
                </a:solidFill>
              </a:rPr>
              <a:t>synchronized</a:t>
            </a:r>
            <a:r>
              <a:rPr lang="en-US" altLang="x-none" sz="1600" dirty="0"/>
              <a:t> void insert(…) { …}</a:t>
            </a:r>
          </a:p>
          <a:p>
            <a:pPr marL="1238250" lvl="2" indent="-266700">
              <a:lnSpc>
                <a:spcPct val="80000"/>
              </a:lnSpc>
              <a:buFontTx/>
              <a:buNone/>
            </a:pPr>
            <a:r>
              <a:rPr lang="en-US" altLang="x-none" sz="1600" dirty="0"/>
              <a:t>public </a:t>
            </a:r>
            <a:r>
              <a:rPr lang="en-US" altLang="x-none" sz="1600" dirty="0">
                <a:solidFill>
                  <a:srgbClr val="CC3300"/>
                </a:solidFill>
              </a:rPr>
              <a:t>synchronized</a:t>
            </a:r>
            <a:r>
              <a:rPr lang="en-US" altLang="x-none" sz="1600" dirty="0"/>
              <a:t> void remove(…) { …}</a:t>
            </a:r>
          </a:p>
          <a:p>
            <a:pPr marL="1238250" lvl="2" indent="-266700">
              <a:lnSpc>
                <a:spcPct val="80000"/>
              </a:lnSpc>
              <a:buFontTx/>
              <a:buNone/>
            </a:pPr>
            <a:r>
              <a:rPr lang="en-US" altLang="x-none" sz="1600" dirty="0"/>
              <a:t>….</a:t>
            </a:r>
          </a:p>
          <a:p>
            <a:pPr marL="876300" lvl="1" indent="-304800">
              <a:lnSpc>
                <a:spcPct val="80000"/>
              </a:lnSpc>
              <a:buFont typeface="Wingdings" charset="2"/>
              <a:buNone/>
            </a:pPr>
            <a:r>
              <a:rPr lang="en-US" altLang="x-none" sz="1600" dirty="0"/>
              <a:t>} </a:t>
            </a:r>
          </a:p>
          <a:p>
            <a:pPr marL="342900" indent="-342900">
              <a:lnSpc>
                <a:spcPct val="80000"/>
              </a:lnSpc>
            </a:pPr>
            <a:r>
              <a:rPr lang="en-US" altLang="x-none" sz="1800" dirty="0"/>
              <a:t>Java guarantees that once a thread starts executing a synchronized method, no other thread can execute any other synchronized method in the class</a:t>
            </a:r>
          </a:p>
          <a:p>
            <a:pPr marL="342900" indent="-342900">
              <a:lnSpc>
                <a:spcPct val="80000"/>
              </a:lnSpc>
              <a:buFont typeface="Wingdings" charset="2"/>
              <a:buNone/>
            </a:pPr>
            <a:r>
              <a:rPr lang="en-US" altLang="x-none" sz="1800" dirty="0"/>
              <a:t>  </a:t>
            </a:r>
            <a:endParaRPr lang="en-US" altLang="x-none" sz="1800" dirty="0" smtClean="0"/>
          </a:p>
          <a:p>
            <a:pPr marL="342900" indent="-342900">
              <a:lnSpc>
                <a:spcPct val="80000"/>
              </a:lnSpc>
            </a:pPr>
            <a:r>
              <a:rPr lang="en-US" altLang="x-none" sz="1800" dirty="0" smtClean="0"/>
              <a:t>Java 1.5+ has semaphores, condition variables, </a:t>
            </a:r>
            <a:r>
              <a:rPr lang="en-US" altLang="x-none" sz="1800" dirty="0" err="1" smtClean="0"/>
              <a:t>mutex</a:t>
            </a:r>
            <a:r>
              <a:rPr lang="en-US" altLang="x-none" sz="1800" dirty="0" smtClean="0"/>
              <a:t> locks, … </a:t>
            </a:r>
          </a:p>
          <a:p>
            <a:pPr marL="876300" lvl="1" indent="-304800">
              <a:lnSpc>
                <a:spcPct val="80000"/>
              </a:lnSpc>
            </a:pPr>
            <a:r>
              <a:rPr lang="en-US" altLang="x-none" sz="1600" dirty="0" smtClean="0">
                <a:solidFill>
                  <a:srgbClr val="0000FF"/>
                </a:solidFill>
              </a:rPr>
              <a:t>In  </a:t>
            </a:r>
            <a:r>
              <a:rPr lang="en-US" altLang="x-none" sz="1600" dirty="0" err="1">
                <a:solidFill>
                  <a:srgbClr val="0000FF"/>
                </a:solidFill>
              </a:rPr>
              <a:t>java.util.concurrent</a:t>
            </a:r>
            <a:r>
              <a:rPr lang="en-US" altLang="x-none" sz="1600" dirty="0">
                <a:solidFill>
                  <a:srgbClr val="0000FF"/>
                </a:solidFill>
              </a:rPr>
              <a:t>  package</a:t>
            </a:r>
          </a:p>
          <a:p>
            <a:pPr marL="342900" indent="-342900">
              <a:lnSpc>
                <a:spcPct val="80000"/>
              </a:lnSpc>
            </a:pPr>
            <a:endParaRPr lang="en-US" altLang="x-none" sz="1800" dirty="0" smtClean="0">
              <a:solidFill>
                <a:srgbClr val="0000FF"/>
              </a:solidFill>
            </a:endParaRPr>
          </a:p>
          <a:p>
            <a:pPr marL="342900" indent="-342900">
              <a:lnSpc>
                <a:spcPct val="80000"/>
              </a:lnSpc>
            </a:pPr>
            <a:r>
              <a:rPr lang="en-US" altLang="x-none" sz="1800" dirty="0" smtClean="0">
                <a:solidFill>
                  <a:srgbClr val="0000FF"/>
                </a:solidFill>
              </a:rPr>
              <a:t>Exercise</a:t>
            </a:r>
            <a:r>
              <a:rPr lang="en-US" altLang="x-none" sz="1800" dirty="0">
                <a:solidFill>
                  <a:srgbClr val="0000FF"/>
                </a:solidFill>
              </a:rPr>
              <a:t>: write java programs for the Producer-Consumer and dinning philosophers problems</a:t>
            </a:r>
            <a:endParaRPr lang="en-US" altLang="x-none" sz="1800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277FF867-CA28-E941-B896-1A2B7B347624}" type="slidenum">
              <a:rPr lang="en-US" altLang="x-none" sz="1400"/>
              <a:pPr/>
              <a:t>45</a:t>
            </a:fld>
            <a:endParaRPr lang="en-US" altLang="x-none" sz="140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Synchronization Examples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endParaRPr lang="en-US" altLang="x-none" dirty="0"/>
          </a:p>
          <a:p>
            <a:r>
              <a:rPr lang="en-US" altLang="x-none" dirty="0" smtClean="0"/>
              <a:t>Windows</a:t>
            </a:r>
            <a:endParaRPr lang="en-US" altLang="x-none" dirty="0"/>
          </a:p>
          <a:p>
            <a:endParaRPr lang="en-US" altLang="x-none" dirty="0"/>
          </a:p>
          <a:p>
            <a:r>
              <a:rPr lang="en-US" altLang="x-none" dirty="0"/>
              <a:t>Linux</a:t>
            </a:r>
          </a:p>
          <a:p>
            <a:endParaRPr lang="en-US" altLang="x-none" dirty="0"/>
          </a:p>
          <a:p>
            <a:r>
              <a:rPr lang="en-US" altLang="x-none" dirty="0" err="1"/>
              <a:t>Pthreads</a:t>
            </a:r>
            <a:endParaRPr lang="en-US" altLang="x-none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5A04C5E-FEDC-C94A-8E12-1765CC53CDF9}" type="slidenum">
              <a:rPr lang="en-US" altLang="x-none" sz="1400"/>
              <a:pPr/>
              <a:t>46</a:t>
            </a:fld>
            <a:endParaRPr lang="en-US" altLang="x-none" sz="140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Windows </a:t>
            </a:r>
            <a:r>
              <a:rPr lang="en-US" altLang="x-none" dirty="0" smtClean="0"/>
              <a:t>Synchronization</a:t>
            </a:r>
            <a:endParaRPr lang="en-US" altLang="x-none" dirty="0"/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336675"/>
            <a:ext cx="7912100" cy="4911725"/>
          </a:xfrm>
        </p:spPr>
        <p:txBody>
          <a:bodyPr/>
          <a:lstStyle/>
          <a:p>
            <a:r>
              <a:rPr lang="en-US" altLang="x-none" dirty="0"/>
              <a:t>Masks interrupts to protect access to global resources on uniprocessor systems (</a:t>
            </a:r>
            <a:r>
              <a:rPr lang="en-US" altLang="x-none" u="sng" dirty="0"/>
              <a:t>inside kernel</a:t>
            </a:r>
            <a:r>
              <a:rPr lang="en-US" altLang="x-none" dirty="0"/>
              <a:t>)</a:t>
            </a:r>
          </a:p>
          <a:p>
            <a:r>
              <a:rPr lang="en-US" altLang="x-none" dirty="0"/>
              <a:t>Uses </a:t>
            </a:r>
            <a:r>
              <a:rPr lang="en-US" altLang="x-none" dirty="0">
                <a:solidFill>
                  <a:schemeClr val="tx2"/>
                </a:solidFill>
              </a:rPr>
              <a:t>spinlocks</a:t>
            </a:r>
            <a:r>
              <a:rPr lang="en-US" altLang="x-none" dirty="0"/>
              <a:t> on multiprocessor systems</a:t>
            </a:r>
          </a:p>
          <a:p>
            <a:endParaRPr lang="en-US" altLang="x-none" dirty="0"/>
          </a:p>
          <a:p>
            <a:r>
              <a:rPr lang="en-US" altLang="x-none" dirty="0"/>
              <a:t>Provides </a:t>
            </a:r>
            <a:r>
              <a:rPr lang="en-US" altLang="x-none" dirty="0">
                <a:solidFill>
                  <a:srgbClr val="FF0000"/>
                </a:solidFill>
              </a:rPr>
              <a:t>dispatcher objects </a:t>
            </a:r>
            <a:r>
              <a:rPr lang="en-US" altLang="x-none" dirty="0"/>
              <a:t>for thread synchronization outside kernel, which can act as </a:t>
            </a:r>
            <a:r>
              <a:rPr lang="en-US" altLang="x-none" dirty="0" err="1"/>
              <a:t>mutexes</a:t>
            </a:r>
            <a:r>
              <a:rPr lang="en-US" altLang="x-none" dirty="0" smtClean="0"/>
              <a:t>, </a:t>
            </a:r>
            <a:r>
              <a:rPr lang="en-US" altLang="x-none" dirty="0"/>
              <a:t>semaphores, or events (condition variables)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A35C62D-306D-5B44-BE78-B6548C713BFF}" type="slidenum">
              <a:rPr lang="en-US" altLang="x-none" sz="1400"/>
              <a:pPr/>
              <a:t>47</a:t>
            </a:fld>
            <a:endParaRPr lang="en-US" altLang="x-none" sz="140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Linux Synchronization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Linux:</a:t>
            </a:r>
          </a:p>
          <a:p>
            <a:pPr lvl="1"/>
            <a:r>
              <a:rPr lang="en-US" altLang="x-none"/>
              <a:t>disables interrupts to implement short critical sections (on single processor systems)</a:t>
            </a:r>
          </a:p>
          <a:p>
            <a:endParaRPr lang="en-US" altLang="x-none"/>
          </a:p>
          <a:p>
            <a:r>
              <a:rPr lang="en-US" altLang="x-none"/>
              <a:t>Linux provides:</a:t>
            </a:r>
          </a:p>
          <a:p>
            <a:pPr lvl="1"/>
            <a:r>
              <a:rPr lang="en-US" altLang="x-none"/>
              <a:t>semaphores</a:t>
            </a:r>
          </a:p>
          <a:p>
            <a:pPr lvl="1"/>
            <a:r>
              <a:rPr lang="en-US" altLang="x-none"/>
              <a:t>Spinlocks (on SMP)</a:t>
            </a:r>
          </a:p>
          <a:p>
            <a:pPr lvl="1"/>
            <a:r>
              <a:rPr lang="en-US" altLang="x-none"/>
              <a:t>Reader-writer locks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24C9FC1E-96E8-6042-B2AF-9FC7BB682B33}" type="slidenum">
              <a:rPr lang="en-US" altLang="x-none" sz="1400"/>
              <a:pPr/>
              <a:t>48</a:t>
            </a:fld>
            <a:endParaRPr lang="en-US" altLang="x-none" sz="140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Pthreads Synchronization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5613" y="1308100"/>
            <a:ext cx="4090987" cy="4845050"/>
          </a:xfrm>
          <a:prstGeom prst="rect">
            <a:avLst/>
          </a:prstGeom>
        </p:spPr>
        <p:txBody>
          <a:bodyPr/>
          <a:lstStyle/>
          <a:p>
            <a:r>
              <a:rPr lang="en-US" altLang="x-none" dirty="0" err="1"/>
              <a:t>Pthreads</a:t>
            </a:r>
            <a:r>
              <a:rPr lang="en-US" altLang="x-none" dirty="0"/>
              <a:t> API is </a:t>
            </a:r>
            <a:r>
              <a:rPr lang="en-US" altLang="x-none" dirty="0" smtClean="0"/>
              <a:t/>
            </a:r>
            <a:br>
              <a:rPr lang="en-US" altLang="x-none" dirty="0" smtClean="0"/>
            </a:br>
            <a:r>
              <a:rPr lang="en-US" altLang="x-none" dirty="0" smtClean="0"/>
              <a:t>OS-independent</a:t>
            </a:r>
            <a:endParaRPr lang="en-US" altLang="x-none" dirty="0"/>
          </a:p>
          <a:p>
            <a:r>
              <a:rPr lang="en-US" altLang="x-none" dirty="0"/>
              <a:t>It provides:</a:t>
            </a:r>
          </a:p>
          <a:p>
            <a:pPr lvl="1"/>
            <a:r>
              <a:rPr lang="en-US" altLang="x-none" dirty="0"/>
              <a:t>mutex locks</a:t>
            </a:r>
          </a:p>
          <a:p>
            <a:pPr lvl="1"/>
            <a:r>
              <a:rPr lang="en-US" altLang="x-none" dirty="0"/>
              <a:t>condition variables</a:t>
            </a:r>
            <a:br>
              <a:rPr lang="en-US" altLang="x-none" dirty="0"/>
            </a:br>
            <a:endParaRPr lang="en-US" altLang="x-none" dirty="0"/>
          </a:p>
          <a:p>
            <a:r>
              <a:rPr lang="en-US" altLang="x-none" dirty="0" smtClean="0"/>
              <a:t>Extensions </a:t>
            </a:r>
            <a:r>
              <a:rPr lang="en-US" altLang="x-none" dirty="0"/>
              <a:t>include:</a:t>
            </a:r>
          </a:p>
          <a:p>
            <a:pPr lvl="1"/>
            <a:r>
              <a:rPr lang="en-US" altLang="x-none" dirty="0"/>
              <a:t>semaphores </a:t>
            </a:r>
          </a:p>
          <a:p>
            <a:pPr lvl="1"/>
            <a:r>
              <a:rPr lang="en-US" altLang="x-none" dirty="0"/>
              <a:t>read-write locks</a:t>
            </a:r>
          </a:p>
          <a:p>
            <a:pPr lvl="1"/>
            <a:r>
              <a:rPr lang="en-US" altLang="x-none" dirty="0"/>
              <a:t>spin locks</a:t>
            </a:r>
          </a:p>
          <a:p>
            <a:pPr lvl="1">
              <a:buClr>
                <a:schemeClr val="tx1"/>
              </a:buClr>
            </a:pPr>
            <a:r>
              <a:rPr lang="en-US" altLang="x-none" dirty="0">
                <a:solidFill>
                  <a:schemeClr val="tx2"/>
                </a:solidFill>
              </a:rPr>
              <a:t>May not be portable</a:t>
            </a:r>
          </a:p>
        </p:txBody>
      </p:sp>
      <p:sp>
        <p:nvSpPr>
          <p:cNvPr id="583684" name="Rectangle 4"/>
          <p:cNvSpPr>
            <a:spLocks noChangeArrowheads="1"/>
          </p:cNvSpPr>
          <p:nvPr/>
        </p:nvSpPr>
        <p:spPr bwMode="auto">
          <a:xfrm>
            <a:off x="4165600" y="1141413"/>
            <a:ext cx="4638675" cy="523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1313" indent="-3413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None/>
            </a:pPr>
            <a:r>
              <a:rPr lang="en-US" altLang="x-none" sz="2000" dirty="0">
                <a:latin typeface="Arial Rounded MT Bold" charset="0"/>
              </a:rPr>
              <a:t>#include &lt;</a:t>
            </a:r>
            <a:r>
              <a:rPr lang="en-US" altLang="x-none" sz="2000" dirty="0" err="1">
                <a:latin typeface="Arial Rounded MT Bold" charset="0"/>
              </a:rPr>
              <a:t>pthread.h</a:t>
            </a:r>
            <a:r>
              <a:rPr lang="en-US" altLang="x-none" sz="2000" dirty="0">
                <a:latin typeface="Arial Rounded MT Bold" charset="0"/>
              </a:rPr>
              <a:t>&gt;</a:t>
            </a: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None/>
            </a:pPr>
            <a:r>
              <a:rPr lang="en-US" altLang="x-none" sz="2000" dirty="0" err="1">
                <a:latin typeface="Arial Rounded MT Bold" charset="0"/>
              </a:rPr>
              <a:t>pthread_mutex_t</a:t>
            </a:r>
            <a:r>
              <a:rPr lang="en-US" altLang="x-none" sz="2000" dirty="0">
                <a:latin typeface="Arial Rounded MT Bold" charset="0"/>
              </a:rPr>
              <a:t> mutex;</a:t>
            </a: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None/>
            </a:pPr>
            <a:endParaRPr lang="en-US" altLang="x-none" sz="2000" dirty="0">
              <a:latin typeface="Arial Rounded MT Bold" charset="0"/>
            </a:endParaRP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None/>
            </a:pPr>
            <a:r>
              <a:rPr lang="en-US" altLang="x-none" sz="2000" dirty="0" err="1">
                <a:latin typeface="Arial Rounded MT Bold" charset="0"/>
              </a:rPr>
              <a:t>pthread_mutex_init</a:t>
            </a:r>
            <a:r>
              <a:rPr lang="en-US" altLang="x-none" sz="2000" dirty="0">
                <a:latin typeface="Arial Rounded MT Bold" charset="0"/>
              </a:rPr>
              <a:t>(&amp;mutex, null);</a:t>
            </a: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None/>
            </a:pPr>
            <a:r>
              <a:rPr lang="en-US" altLang="x-none" sz="2000" dirty="0" err="1">
                <a:latin typeface="Arial Rounded MT Bold" charset="0"/>
              </a:rPr>
              <a:t>pthread_mutex_lock</a:t>
            </a:r>
            <a:r>
              <a:rPr lang="en-US" altLang="x-none" sz="2000" dirty="0">
                <a:latin typeface="Arial Rounded MT Bold" charset="0"/>
              </a:rPr>
              <a:t>(&amp;mutex);</a:t>
            </a: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None/>
            </a:pPr>
            <a:r>
              <a:rPr lang="en-US" altLang="x-none" sz="2000" dirty="0" err="1">
                <a:latin typeface="Arial Rounded MT Bold" charset="0"/>
              </a:rPr>
              <a:t>pthread_mutex_unlock</a:t>
            </a:r>
            <a:r>
              <a:rPr lang="en-US" altLang="x-none" sz="2000" dirty="0">
                <a:latin typeface="Arial Rounded MT Bold" charset="0"/>
              </a:rPr>
              <a:t>(&amp;mutex);</a:t>
            </a: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None/>
            </a:pPr>
            <a:endParaRPr lang="en-US" altLang="x-none" sz="2000" dirty="0">
              <a:latin typeface="Arial Rounded MT Bold" charset="0"/>
            </a:endParaRP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None/>
            </a:pPr>
            <a:r>
              <a:rPr lang="en-US" altLang="x-none" sz="2000" dirty="0">
                <a:latin typeface="Arial Rounded MT Bold" charset="0"/>
              </a:rPr>
              <a:t>#include &lt;</a:t>
            </a:r>
            <a:r>
              <a:rPr lang="en-US" altLang="x-none" sz="2000" dirty="0" err="1">
                <a:latin typeface="Arial Rounded MT Bold" charset="0"/>
              </a:rPr>
              <a:t>semaphore.h</a:t>
            </a:r>
            <a:r>
              <a:rPr lang="en-US" altLang="x-none" sz="2000" dirty="0">
                <a:latin typeface="Arial Rounded MT Bold" charset="0"/>
              </a:rPr>
              <a:t>&gt;</a:t>
            </a: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None/>
            </a:pPr>
            <a:r>
              <a:rPr lang="en-US" altLang="x-none" sz="2000" dirty="0" err="1">
                <a:latin typeface="Arial Rounded MT Bold" charset="0"/>
              </a:rPr>
              <a:t>sem_t</a:t>
            </a:r>
            <a:r>
              <a:rPr lang="en-US" altLang="x-none" sz="2000" dirty="0">
                <a:latin typeface="Arial Rounded MT Bold" charset="0"/>
              </a:rPr>
              <a:t>  </a:t>
            </a:r>
            <a:r>
              <a:rPr lang="en-US" altLang="x-none" sz="2000" dirty="0" err="1">
                <a:latin typeface="Arial Rounded MT Bold" charset="0"/>
              </a:rPr>
              <a:t>sem</a:t>
            </a:r>
            <a:r>
              <a:rPr lang="en-US" altLang="x-none" sz="2000" dirty="0">
                <a:latin typeface="Arial Rounded MT Bold" charset="0"/>
              </a:rPr>
              <a:t>;</a:t>
            </a: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None/>
            </a:pPr>
            <a:r>
              <a:rPr lang="en-US" altLang="x-none" sz="2000" dirty="0" err="1">
                <a:latin typeface="Arial Rounded MT Bold" charset="0"/>
              </a:rPr>
              <a:t>sem_init</a:t>
            </a:r>
            <a:r>
              <a:rPr lang="en-US" altLang="x-none" sz="2000" dirty="0">
                <a:latin typeface="Arial Rounded MT Bold" charset="0"/>
              </a:rPr>
              <a:t>(&amp;</a:t>
            </a:r>
            <a:r>
              <a:rPr lang="en-US" altLang="x-none" sz="2000" dirty="0" err="1">
                <a:latin typeface="Arial Rounded MT Bold" charset="0"/>
              </a:rPr>
              <a:t>sem</a:t>
            </a:r>
            <a:r>
              <a:rPr lang="en-US" altLang="x-none" sz="2000" dirty="0">
                <a:latin typeface="Arial Rounded MT Bold" charset="0"/>
              </a:rPr>
              <a:t>, 0, 5);</a:t>
            </a: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None/>
            </a:pPr>
            <a:r>
              <a:rPr lang="en-US" altLang="x-none" sz="2000" dirty="0" err="1">
                <a:latin typeface="Arial Rounded MT Bold" charset="0"/>
              </a:rPr>
              <a:t>sem_wait</a:t>
            </a:r>
            <a:r>
              <a:rPr lang="en-US" altLang="x-none" sz="2000" dirty="0">
                <a:latin typeface="Arial Rounded MT Bold" charset="0"/>
              </a:rPr>
              <a:t>(&amp;</a:t>
            </a:r>
            <a:r>
              <a:rPr lang="en-US" altLang="x-none" sz="2000" dirty="0" err="1">
                <a:latin typeface="Arial Rounded MT Bold" charset="0"/>
              </a:rPr>
              <a:t>sem</a:t>
            </a:r>
            <a:r>
              <a:rPr lang="en-US" altLang="x-none" sz="2000" dirty="0">
                <a:latin typeface="Arial Rounded MT Bold" charset="0"/>
              </a:rPr>
              <a:t>);</a:t>
            </a: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None/>
            </a:pPr>
            <a:r>
              <a:rPr lang="en-US" altLang="x-none" sz="2000" dirty="0" err="1">
                <a:latin typeface="Arial Rounded MT Bold" charset="0"/>
              </a:rPr>
              <a:t>sem_post</a:t>
            </a:r>
            <a:r>
              <a:rPr lang="en-US" altLang="x-none" sz="2000" dirty="0">
                <a:latin typeface="Arial Rounded MT Bold" charset="0"/>
              </a:rPr>
              <a:t>(&amp;</a:t>
            </a:r>
            <a:r>
              <a:rPr lang="en-US" altLang="x-none" sz="2000" dirty="0" err="1">
                <a:latin typeface="Arial Rounded MT Bold" charset="0"/>
              </a:rPr>
              <a:t>sem</a:t>
            </a:r>
            <a:r>
              <a:rPr lang="en-US" altLang="x-none" sz="2000" dirty="0">
                <a:latin typeface="Arial Rounded MT Bold" charset="0"/>
              </a:rPr>
              <a:t>);</a:t>
            </a:r>
          </a:p>
          <a:p>
            <a:pPr>
              <a:spcBef>
                <a:spcPct val="30000"/>
              </a:spcBef>
              <a:buClr>
                <a:schemeClr val="tx1"/>
              </a:buClr>
              <a:buFont typeface="Wingdings" charset="2"/>
              <a:buChar char="q"/>
            </a:pPr>
            <a:endParaRPr lang="en-US" altLang="x-none" sz="2000" dirty="0">
              <a:latin typeface="Arial Rounded MT Bold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3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4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C20A49F-22A3-2C47-A6AE-F0F0708769D1}" type="slidenum">
              <a:rPr lang="en-US" altLang="x-none" sz="1400"/>
              <a:pPr/>
              <a:t>49</a:t>
            </a:fld>
            <a:endParaRPr lang="en-US" altLang="x-none" sz="140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Summary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27088" y="1206500"/>
            <a:ext cx="7791450" cy="528478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000" dirty="0"/>
              <a:t>Processor Synchronization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Techniques to coordinate access to shared data </a:t>
            </a:r>
          </a:p>
          <a:p>
            <a:pPr>
              <a:lnSpc>
                <a:spcPct val="90000"/>
              </a:lnSpc>
            </a:pPr>
            <a:r>
              <a:rPr lang="en-US" altLang="x-none" sz="2000" dirty="0"/>
              <a:t>Race condition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Multiple processes manipulating shared data and result depends on execution order</a:t>
            </a:r>
          </a:p>
          <a:p>
            <a:pPr>
              <a:lnSpc>
                <a:spcPct val="90000"/>
              </a:lnSpc>
            </a:pPr>
            <a:r>
              <a:rPr lang="en-US" altLang="x-none" sz="2000" dirty="0"/>
              <a:t>Critical section problem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Three requirements: mutual exclusion, progress, bounded waiting  </a:t>
            </a:r>
          </a:p>
          <a:p>
            <a:pPr lvl="1">
              <a:lnSpc>
                <a:spcPct val="90000"/>
              </a:lnSpc>
            </a:pPr>
            <a:r>
              <a:rPr lang="en-US" altLang="x-none" dirty="0" smtClean="0"/>
              <a:t>Software: </a:t>
            </a:r>
            <a:r>
              <a:rPr lang="en-US" altLang="x-none" dirty="0"/>
              <a:t>Peterson’s Algorithm</a:t>
            </a:r>
          </a:p>
          <a:p>
            <a:pPr lvl="1">
              <a:lnSpc>
                <a:spcPct val="90000"/>
              </a:lnSpc>
            </a:pPr>
            <a:r>
              <a:rPr lang="en-US" altLang="x-none" dirty="0" smtClean="0"/>
              <a:t>Hardware: </a:t>
            </a:r>
            <a:r>
              <a:rPr lang="en-US" altLang="x-none" dirty="0" err="1" smtClean="0"/>
              <a:t>test_and_set</a:t>
            </a:r>
            <a:r>
              <a:rPr lang="en-US" altLang="x-none" dirty="0" smtClean="0"/>
              <a:t>(), </a:t>
            </a:r>
            <a:r>
              <a:rPr lang="en-US" altLang="x-none" dirty="0" err="1" smtClean="0"/>
              <a:t>compare_and_swap</a:t>
            </a:r>
            <a:r>
              <a:rPr lang="en-US" altLang="x-none" dirty="0" smtClean="0"/>
              <a:t>()</a:t>
            </a:r>
            <a:endParaRPr lang="en-US" altLang="x-none" dirty="0"/>
          </a:p>
          <a:p>
            <a:pPr lvl="2">
              <a:lnSpc>
                <a:spcPct val="90000"/>
              </a:lnSpc>
            </a:pPr>
            <a:r>
              <a:rPr lang="en-US" altLang="x-none" sz="1800" dirty="0">
                <a:solidFill>
                  <a:schemeClr val="tx1"/>
                </a:solidFill>
              </a:rPr>
              <a:t>Busy waiting (or spinlocks)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Semaphores: </a:t>
            </a:r>
          </a:p>
          <a:p>
            <a:pPr lvl="2">
              <a:lnSpc>
                <a:spcPct val="90000"/>
              </a:lnSpc>
            </a:pPr>
            <a:r>
              <a:rPr lang="en-US" altLang="x-none" sz="1800" dirty="0">
                <a:solidFill>
                  <a:schemeClr val="tx1"/>
                </a:solidFill>
              </a:rPr>
              <a:t>wait(), signal() must be atomic </a:t>
            </a:r>
            <a:r>
              <a:rPr lang="en-US" altLang="x-none" sz="1800" dirty="0">
                <a:solidFill>
                  <a:schemeClr val="tx1"/>
                </a:solidFill>
                <a:sym typeface="Wingdings" charset="2"/>
              </a:rPr>
              <a:t> moves the CS problem to kernel </a:t>
            </a:r>
          </a:p>
          <a:p>
            <a:pPr lvl="1">
              <a:lnSpc>
                <a:spcPct val="90000"/>
              </a:lnSpc>
            </a:pPr>
            <a:r>
              <a:rPr lang="en-US" altLang="x-none" dirty="0">
                <a:sym typeface="Wingdings" charset="2"/>
              </a:rPr>
              <a:t>Monitors: high-level constructs (compiler)</a:t>
            </a:r>
          </a:p>
          <a:p>
            <a:pPr>
              <a:lnSpc>
                <a:spcPct val="90000"/>
              </a:lnSpc>
            </a:pPr>
            <a:r>
              <a:rPr lang="en-US" altLang="x-none" sz="2000" dirty="0" smtClean="0">
                <a:sym typeface="Wingdings" charset="2"/>
              </a:rPr>
              <a:t>Classical </a:t>
            </a:r>
            <a:r>
              <a:rPr lang="en-US" altLang="x-none" sz="2000" dirty="0">
                <a:sym typeface="Wingdings" charset="2"/>
              </a:rPr>
              <a:t>synchronization </a:t>
            </a:r>
            <a:r>
              <a:rPr lang="en-US" altLang="x-none" sz="2000" dirty="0" smtClean="0">
                <a:sym typeface="Wingdings" charset="2"/>
              </a:rPr>
              <a:t>problems &amp; OS examples </a:t>
            </a:r>
            <a:endParaRPr lang="en-US" altLang="x-none" sz="2000" dirty="0">
              <a:sym typeface="Wingdings" charset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1440CF12-BD61-AF49-833B-001D0A46FC40}" type="slidenum">
              <a:rPr lang="en-US" altLang="x-none" sz="1400"/>
              <a:pPr/>
              <a:t>5</a:t>
            </a:fld>
            <a:endParaRPr lang="en-US" altLang="x-none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IPC: Shared </a:t>
            </a:r>
            <a:r>
              <a:rPr lang="en-US" altLang="x-none" dirty="0" smtClean="0"/>
              <a:t>Memory v/s Message Passing</a:t>
            </a:r>
            <a:endParaRPr lang="en-US" altLang="x-none" dirty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101" y="1301750"/>
            <a:ext cx="4432300" cy="4953000"/>
          </a:xfrm>
        </p:spPr>
        <p:txBody>
          <a:bodyPr/>
          <a:lstStyle/>
          <a:p>
            <a:r>
              <a:rPr lang="en-US" altLang="x-none" dirty="0" smtClean="0"/>
              <a:t>Pros</a:t>
            </a:r>
          </a:p>
          <a:p>
            <a:pPr lvl="1"/>
            <a:r>
              <a:rPr lang="en-US" altLang="x-none" dirty="0" smtClean="0"/>
              <a:t>Fast (memory speed)</a:t>
            </a:r>
          </a:p>
          <a:p>
            <a:pPr lvl="1"/>
            <a:r>
              <a:rPr lang="en-US" altLang="x-none" dirty="0" smtClean="0"/>
              <a:t>Convenient to programmers </a:t>
            </a:r>
            <a:br>
              <a:rPr lang="en-US" altLang="x-none" dirty="0" smtClean="0"/>
            </a:br>
            <a:r>
              <a:rPr lang="en-US" altLang="x-none" dirty="0" smtClean="0"/>
              <a:t>(just regular memory)</a:t>
            </a:r>
          </a:p>
          <a:p>
            <a:endParaRPr lang="en-US" altLang="x-none" dirty="0" smtClean="0"/>
          </a:p>
          <a:p>
            <a:r>
              <a:rPr lang="en-US" altLang="x-none" dirty="0" smtClean="0"/>
              <a:t>Cons</a:t>
            </a:r>
          </a:p>
          <a:p>
            <a:pPr lvl="1"/>
            <a:r>
              <a:rPr lang="en-US" altLang="x-none" dirty="0" smtClean="0"/>
              <a:t>Need to manage conflicts</a:t>
            </a:r>
            <a:br>
              <a:rPr lang="en-US" altLang="x-none" dirty="0" smtClean="0"/>
            </a:br>
            <a:r>
              <a:rPr lang="en-US" altLang="x-none" dirty="0" smtClean="0"/>
              <a:t>(tricky for distributed)</a:t>
            </a:r>
            <a:endParaRPr lang="en-US" altLang="x-none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97401" y="1301750"/>
            <a:ext cx="4673722" cy="512762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4688" indent="-3143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Ø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942975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884238" algn="l"/>
              </a:tabLst>
              <a:defRPr sz="1800">
                <a:solidFill>
                  <a:schemeClr val="tx1"/>
                </a:solidFill>
                <a:latin typeface="+mn-lt"/>
              </a:defRPr>
            </a:lvl3pPr>
            <a:lvl4pPr marL="1163638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tabLst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kern="0" dirty="0" smtClean="0"/>
              <a:t>Pros</a:t>
            </a:r>
          </a:p>
          <a:p>
            <a:pPr lvl="1">
              <a:lnSpc>
                <a:spcPct val="90000"/>
              </a:lnSpc>
            </a:pPr>
            <a:r>
              <a:rPr lang="en-US" altLang="x-none" kern="0" dirty="0" smtClean="0"/>
              <a:t>No conflict</a:t>
            </a:r>
          </a:p>
          <a:p>
            <a:pPr lvl="2">
              <a:lnSpc>
                <a:spcPct val="90000"/>
              </a:lnSpc>
            </a:pPr>
            <a:r>
              <a:rPr lang="en-US" altLang="x-none" kern="0" dirty="0" smtClean="0">
                <a:sym typeface="Wingdings" charset="2"/>
              </a:rPr>
              <a:t>easy to exchange messages especially in distributed </a:t>
            </a:r>
            <a:r>
              <a:rPr lang="en-US" altLang="x-none" kern="0" dirty="0" smtClean="0"/>
              <a:t>systems</a:t>
            </a:r>
          </a:p>
          <a:p>
            <a:pPr lvl="1">
              <a:lnSpc>
                <a:spcPct val="90000"/>
              </a:lnSpc>
            </a:pPr>
            <a:endParaRPr lang="en-US" altLang="x-none" kern="0" dirty="0" smtClean="0"/>
          </a:p>
          <a:p>
            <a:pPr>
              <a:lnSpc>
                <a:spcPct val="90000"/>
              </a:lnSpc>
            </a:pPr>
            <a:r>
              <a:rPr lang="en-US" altLang="x-none" kern="0" dirty="0" smtClean="0"/>
              <a:t>Cons</a:t>
            </a:r>
          </a:p>
          <a:p>
            <a:pPr lvl="1">
              <a:lnSpc>
                <a:spcPct val="90000"/>
              </a:lnSpc>
            </a:pPr>
            <a:r>
              <a:rPr lang="en-US" altLang="x-none" kern="0" dirty="0" smtClean="0"/>
              <a:t>High overhead &amp; slow</a:t>
            </a:r>
          </a:p>
          <a:p>
            <a:pPr lvl="2">
              <a:lnSpc>
                <a:spcPct val="90000"/>
              </a:lnSpc>
            </a:pPr>
            <a:r>
              <a:rPr lang="en-US" altLang="x-none" kern="0" dirty="0" smtClean="0"/>
              <a:t>Prepare messages</a:t>
            </a:r>
          </a:p>
          <a:p>
            <a:pPr lvl="2">
              <a:lnSpc>
                <a:spcPct val="90000"/>
              </a:lnSpc>
            </a:pPr>
            <a:r>
              <a:rPr lang="en-US" altLang="x-none" kern="0" dirty="0" smtClean="0"/>
              <a:t>Kernel involvement: </a:t>
            </a:r>
            <a:br>
              <a:rPr lang="en-US" altLang="x-none" kern="0" dirty="0" smtClean="0"/>
            </a:br>
            <a:r>
              <a:rPr lang="en-US" altLang="x-none" kern="0" dirty="0" smtClean="0"/>
              <a:t>sender </a:t>
            </a:r>
            <a:r>
              <a:rPr lang="en-US" altLang="x-none" kern="0" dirty="0" smtClean="0">
                <a:sym typeface="Wingdings" charset="2"/>
              </a:rPr>
              <a:t></a:t>
            </a:r>
            <a:r>
              <a:rPr lang="en-US" altLang="x-none" kern="0" dirty="0" smtClean="0"/>
              <a:t> kernel </a:t>
            </a:r>
            <a:r>
              <a:rPr lang="en-US" altLang="x-none" kern="0" dirty="0" smtClean="0">
                <a:sym typeface="Wingdings" charset="2"/>
              </a:rPr>
              <a:t> receiver</a:t>
            </a:r>
          </a:p>
          <a:p>
            <a:pPr lvl="2">
              <a:lnSpc>
                <a:spcPct val="90000"/>
              </a:lnSpc>
            </a:pPr>
            <a:r>
              <a:rPr lang="en-US" altLang="x-none" kern="0" dirty="0" smtClean="0"/>
              <a:t>Several system calls </a:t>
            </a:r>
            <a:endParaRPr lang="en-US" altLang="x-none" kern="0" dirty="0"/>
          </a:p>
        </p:txBody>
      </p:sp>
    </p:spTree>
    <p:extLst>
      <p:ext uri="{BB962C8B-B14F-4D97-AF65-F5344CB8AC3E}">
        <p14:creationId xmlns:p14="http://schemas.microsoft.com/office/powerpoint/2010/main" val="41560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8182-5DEA-854A-B741-F3BD10E0F54B}" type="slidenum">
              <a:rPr lang="en-US" altLang="x-none" smtClean="0"/>
              <a:pPr/>
              <a:t>6</a:t>
            </a:fld>
            <a:endParaRPr lang="en-US" altLang="x-none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14375" y="1295400"/>
            <a:ext cx="7799388" cy="49530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q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572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charset="2"/>
              <a:buChar char="v"/>
              <a:defRPr sz="2000">
                <a:solidFill>
                  <a:schemeClr val="accent2"/>
                </a:solidFill>
                <a:latin typeface="+mn-lt"/>
              </a:defRPr>
            </a:lvl2pPr>
            <a:lvl3pPr marL="12001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accent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endParaRPr lang="en-US" altLang="x-none" kern="0" dirty="0" smtClean="0"/>
          </a:p>
          <a:p>
            <a:pPr marL="0" indent="0" algn="ctr">
              <a:buNone/>
            </a:pPr>
            <a:endParaRPr lang="en-US" altLang="x-none" kern="0" dirty="0"/>
          </a:p>
          <a:p>
            <a:pPr marL="0" indent="0" algn="ctr">
              <a:buNone/>
            </a:pPr>
            <a:endParaRPr lang="en-US" altLang="x-none" kern="0" dirty="0" smtClean="0"/>
          </a:p>
          <a:p>
            <a:pPr marL="0" indent="0" algn="ctr">
              <a:buNone/>
            </a:pPr>
            <a:endParaRPr lang="en-US" altLang="x-none" kern="0" dirty="0"/>
          </a:p>
          <a:p>
            <a:pPr marL="0" indent="0" algn="ctr">
              <a:buNone/>
            </a:pPr>
            <a:r>
              <a:rPr lang="en-US" altLang="x-none" sz="4000" kern="0" dirty="0" smtClean="0">
                <a:solidFill>
                  <a:srgbClr val="FF0000"/>
                </a:solidFill>
              </a:rPr>
              <a:t>Process Synchronization </a:t>
            </a:r>
            <a:endParaRPr lang="en-US" altLang="x-none" sz="4000" kern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90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C15BBD7-7717-B348-83DA-D39FD2C2770E}" type="slidenum">
              <a:rPr lang="en-US" altLang="x-none" sz="1400"/>
              <a:pPr/>
              <a:t>7</a:t>
            </a:fld>
            <a:endParaRPr lang="en-US" altLang="x-none" sz="140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/>
              <a:t>Producer-Consumer </a:t>
            </a:r>
            <a:r>
              <a:rPr lang="en-US" altLang="x-none" dirty="0"/>
              <a:t>Problem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1688" y="1282700"/>
            <a:ext cx="7789862" cy="2841065"/>
          </a:xfrm>
        </p:spPr>
        <p:txBody>
          <a:bodyPr/>
          <a:lstStyle/>
          <a:p>
            <a:r>
              <a:rPr lang="en-US" altLang="x-none" dirty="0" smtClean="0"/>
              <a:t>Two </a:t>
            </a:r>
            <a:r>
              <a:rPr lang="en-US" altLang="x-none" dirty="0"/>
              <a:t>processes </a:t>
            </a:r>
            <a:r>
              <a:rPr lang="en-US" altLang="x-none" dirty="0" smtClean="0"/>
              <a:t>(threads) sharing </a:t>
            </a:r>
            <a:r>
              <a:rPr lang="en-US" altLang="x-none" dirty="0"/>
              <a:t>a buffer </a:t>
            </a:r>
          </a:p>
          <a:p>
            <a:r>
              <a:rPr lang="en-US" altLang="x-none" dirty="0"/>
              <a:t>One places items into the buffer (</a:t>
            </a:r>
            <a:r>
              <a:rPr lang="en-US" altLang="x-none" dirty="0">
                <a:solidFill>
                  <a:srgbClr val="FF0000"/>
                </a:solidFill>
              </a:rPr>
              <a:t>producer</a:t>
            </a:r>
            <a:r>
              <a:rPr lang="en-US" altLang="x-none" dirty="0"/>
              <a:t>)</a:t>
            </a:r>
          </a:p>
          <a:p>
            <a:pPr lvl="1"/>
            <a:r>
              <a:rPr lang="en-US" altLang="x-none" dirty="0"/>
              <a:t>Must wait if the buffer is full</a:t>
            </a:r>
          </a:p>
          <a:p>
            <a:r>
              <a:rPr lang="en-US" altLang="x-none" dirty="0"/>
              <a:t>The other takes items from the buffer (</a:t>
            </a:r>
            <a:r>
              <a:rPr lang="en-US" altLang="x-none" dirty="0">
                <a:solidFill>
                  <a:srgbClr val="FF0000"/>
                </a:solidFill>
              </a:rPr>
              <a:t>consumer</a:t>
            </a:r>
            <a:r>
              <a:rPr lang="en-US" altLang="x-none" dirty="0"/>
              <a:t>)</a:t>
            </a:r>
          </a:p>
          <a:p>
            <a:pPr lvl="1"/>
            <a:r>
              <a:rPr lang="en-US" altLang="x-none" dirty="0"/>
              <a:t>Must wait if buffer is empty</a:t>
            </a:r>
          </a:p>
          <a:p>
            <a:endParaRPr lang="en-US" altLang="x-none" dirty="0" smtClean="0"/>
          </a:p>
        </p:txBody>
      </p:sp>
      <p:grpSp>
        <p:nvGrpSpPr>
          <p:cNvPr id="27" name="Group 26"/>
          <p:cNvGrpSpPr/>
          <p:nvPr/>
        </p:nvGrpSpPr>
        <p:grpSpPr>
          <a:xfrm>
            <a:off x="2908300" y="4457140"/>
            <a:ext cx="3453788" cy="517146"/>
            <a:chOff x="2286000" y="4882523"/>
            <a:chExt cx="3453788" cy="517146"/>
          </a:xfrm>
        </p:grpSpPr>
        <p:grpSp>
          <p:nvGrpSpPr>
            <p:cNvPr id="6" name="Group 5"/>
            <p:cNvGrpSpPr/>
            <p:nvPr/>
          </p:nvGrpSpPr>
          <p:grpSpPr>
            <a:xfrm>
              <a:off x="2286000" y="4882523"/>
              <a:ext cx="3453788" cy="517146"/>
              <a:chOff x="2286000" y="4673203"/>
              <a:chExt cx="3453788" cy="517146"/>
            </a:xfrm>
          </p:grpSpPr>
          <p:sp>
            <p:nvSpPr>
              <p:cNvPr id="2" name="Rectangle 1"/>
              <p:cNvSpPr/>
              <p:nvPr/>
            </p:nvSpPr>
            <p:spPr bwMode="auto">
              <a:xfrm>
                <a:off x="2286000" y="4679361"/>
                <a:ext cx="3453788" cy="510988"/>
              </a:xfrm>
              <a:prstGeom prst="rect">
                <a:avLst/>
              </a:prstGeom>
              <a:solidFill>
                <a:srgbClr val="FFFF00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" charset="0"/>
                </a:endParaRPr>
              </a:p>
            </p:txBody>
          </p:sp>
          <p:cxnSp>
            <p:nvCxnSpPr>
              <p:cNvPr id="4" name="Straight Connector 3"/>
              <p:cNvCxnSpPr/>
              <p:nvPr/>
            </p:nvCxnSpPr>
            <p:spPr bwMode="auto">
              <a:xfrm>
                <a:off x="2707341" y="4679361"/>
                <a:ext cx="8965" cy="502024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" name="Straight Connector 7"/>
              <p:cNvCxnSpPr/>
              <p:nvPr/>
            </p:nvCxnSpPr>
            <p:spPr bwMode="auto">
              <a:xfrm>
                <a:off x="3128682" y="4679792"/>
                <a:ext cx="8965" cy="502024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" name="Straight Connector 8"/>
              <p:cNvCxnSpPr/>
              <p:nvPr/>
            </p:nvCxnSpPr>
            <p:spPr bwMode="auto">
              <a:xfrm>
                <a:off x="3541058" y="4673203"/>
                <a:ext cx="8965" cy="502024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" name="Straight Connector 9"/>
              <p:cNvCxnSpPr/>
              <p:nvPr/>
            </p:nvCxnSpPr>
            <p:spPr bwMode="auto">
              <a:xfrm>
                <a:off x="3935128" y="4673203"/>
                <a:ext cx="8965" cy="502024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" name="Straight Connector 10"/>
              <p:cNvCxnSpPr/>
              <p:nvPr/>
            </p:nvCxnSpPr>
            <p:spPr bwMode="auto">
              <a:xfrm>
                <a:off x="4365810" y="4679792"/>
                <a:ext cx="8965" cy="502024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" name="Straight Connector 11"/>
              <p:cNvCxnSpPr/>
              <p:nvPr/>
            </p:nvCxnSpPr>
            <p:spPr bwMode="auto">
              <a:xfrm>
                <a:off x="4805081" y="4673203"/>
                <a:ext cx="8965" cy="502024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" name="Straight Connector 12"/>
              <p:cNvCxnSpPr/>
              <p:nvPr/>
            </p:nvCxnSpPr>
            <p:spPr bwMode="auto">
              <a:xfrm>
                <a:off x="5244352" y="4673203"/>
                <a:ext cx="8965" cy="502024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5" name="TextBox 4"/>
            <p:cNvSpPr txBox="1"/>
            <p:nvPr/>
          </p:nvSpPr>
          <p:spPr>
            <a:xfrm>
              <a:off x="3155953" y="4926976"/>
              <a:ext cx="366799" cy="406613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3</a:t>
              </a:r>
              <a:endParaRPr lang="en-US" sz="20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577294" y="4926976"/>
              <a:ext cx="335771" cy="400110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2000" b="1">
                  <a:solidFill>
                    <a:schemeClr val="accent2"/>
                  </a:solidFill>
                </a:defRPr>
              </a:lvl1pPr>
            </a:lstStyle>
            <a:p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962399" y="4926976"/>
              <a:ext cx="366799" cy="400110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2000" b="1">
                  <a:solidFill>
                    <a:schemeClr val="accent2"/>
                  </a:solidFill>
                </a:defRPr>
              </a:lvl1pPr>
            </a:lstStyle>
            <a:p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cxnSp>
        <p:nvCxnSpPr>
          <p:cNvPr id="19" name="Curved Connector 18"/>
          <p:cNvCxnSpPr/>
          <p:nvPr/>
        </p:nvCxnSpPr>
        <p:spPr bwMode="auto">
          <a:xfrm rot="5400000">
            <a:off x="5168489" y="3996162"/>
            <a:ext cx="492301" cy="429655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4929624" y="4028900"/>
            <a:ext cx="5419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chemeClr val="accent2"/>
                </a:solidFill>
              </a:rPr>
              <a:t>in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91594" y="4885320"/>
            <a:ext cx="5419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/>
                </a:solidFill>
              </a:rPr>
              <a:t>out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54796" y="3594296"/>
            <a:ext cx="20416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/>
                </a:solidFill>
              </a:rPr>
              <a:t>Producer inserts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391960" y="5506966"/>
            <a:ext cx="2281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chemeClr val="accent2"/>
                </a:solidFill>
              </a:rPr>
              <a:t>Consumer removes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cxnSp>
        <p:nvCxnSpPr>
          <p:cNvPr id="33" name="Curved Connector 32"/>
          <p:cNvCxnSpPr/>
          <p:nvPr/>
        </p:nvCxnSpPr>
        <p:spPr bwMode="auto">
          <a:xfrm rot="5400000">
            <a:off x="3443088" y="5024188"/>
            <a:ext cx="615787" cy="522484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1902074" y="4501593"/>
            <a:ext cx="951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chemeClr val="accent2"/>
                </a:solidFill>
              </a:rPr>
              <a:t>buffer</a:t>
            </a:r>
            <a:endParaRPr lang="en-US" sz="20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C15BBD7-7717-B348-83DA-D39FD2C2770E}" type="slidenum">
              <a:rPr lang="en-US" altLang="x-none" sz="1400"/>
              <a:pPr/>
              <a:t>8</a:t>
            </a:fld>
            <a:endParaRPr lang="en-US" altLang="x-none" sz="140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/>
              <a:t>Producer-Consumer </a:t>
            </a:r>
            <a:r>
              <a:rPr lang="en-US" altLang="x-none" dirty="0"/>
              <a:t>Problem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1688" y="1282700"/>
            <a:ext cx="7789862" cy="5051425"/>
          </a:xfrm>
        </p:spPr>
        <p:txBody>
          <a:bodyPr/>
          <a:lstStyle/>
          <a:p>
            <a:r>
              <a:rPr lang="en-US" altLang="x-none" dirty="0" smtClean="0">
                <a:solidFill>
                  <a:schemeClr val="accent2"/>
                </a:solidFill>
              </a:rPr>
              <a:t>How do we coordinate producer &amp; consumer? </a:t>
            </a:r>
          </a:p>
          <a:p>
            <a:pPr lvl="1"/>
            <a:r>
              <a:rPr lang="en-US" altLang="x-none" dirty="0" smtClean="0"/>
              <a:t>Keep </a:t>
            </a:r>
            <a:r>
              <a:rPr lang="en-US" altLang="x-none" dirty="0"/>
              <a:t>a </a:t>
            </a:r>
            <a:r>
              <a:rPr lang="en-US" altLang="x-none" dirty="0">
                <a:solidFill>
                  <a:srgbClr val="FF0000"/>
                </a:solidFill>
              </a:rPr>
              <a:t>counter</a:t>
            </a:r>
            <a:r>
              <a:rPr lang="en-US" altLang="x-none" dirty="0">
                <a:solidFill>
                  <a:srgbClr val="C00000"/>
                </a:solidFill>
              </a:rPr>
              <a:t> </a:t>
            </a:r>
            <a:r>
              <a:rPr lang="en-US" altLang="x-none" dirty="0"/>
              <a:t>on number of items in the </a:t>
            </a:r>
            <a:r>
              <a:rPr lang="en-US" altLang="x-none" dirty="0" smtClean="0"/>
              <a:t>buffer</a:t>
            </a:r>
          </a:p>
          <a:p>
            <a:pPr lvl="1"/>
            <a:r>
              <a:rPr lang="en-US" altLang="x-none" dirty="0" smtClean="0"/>
              <a:t>Producer increases it after creating an item</a:t>
            </a:r>
          </a:p>
          <a:p>
            <a:pPr lvl="2"/>
            <a:r>
              <a:rPr lang="en-US" altLang="x-none" dirty="0" smtClean="0"/>
              <a:t>Waits if buffer is full </a:t>
            </a:r>
          </a:p>
          <a:p>
            <a:pPr lvl="1"/>
            <a:r>
              <a:rPr lang="en-US" altLang="x-none" dirty="0" smtClean="0"/>
              <a:t>Consumer decreases it after using an item</a:t>
            </a:r>
          </a:p>
          <a:p>
            <a:pPr lvl="2"/>
            <a:r>
              <a:rPr lang="en-US" altLang="x-none" dirty="0" smtClean="0"/>
              <a:t>Waits if buffer is empty 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99704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D9FB4F4-733B-5342-98A4-646A1FDBE426}" type="slidenum">
              <a:rPr lang="en-US" altLang="x-none" sz="1400"/>
              <a:pPr/>
              <a:t>9</a:t>
            </a:fld>
            <a:endParaRPr lang="en-US" altLang="x-none" sz="140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/>
              <a:t>Producer &amp; Consumer Threads</a:t>
            </a:r>
            <a:endParaRPr lang="en-US" altLang="x-none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54199"/>
            <a:ext cx="4546599" cy="4429125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sz="1800" b="1" dirty="0"/>
              <a:t>while (true) </a:t>
            </a:r>
            <a:r>
              <a:rPr lang="en-US" altLang="x-none" sz="1800" b="1" dirty="0" smtClean="0"/>
              <a:t>{</a:t>
            </a:r>
          </a:p>
          <a:p>
            <a:pPr>
              <a:buFont typeface="Wingdings" charset="2"/>
              <a:buNone/>
            </a:pPr>
            <a:r>
              <a:rPr lang="en-US" altLang="x-none" sz="1800" b="1" dirty="0" smtClean="0">
                <a:solidFill>
                  <a:srgbClr val="FF0000"/>
                </a:solidFill>
              </a:rPr>
              <a:t>    while </a:t>
            </a:r>
            <a:r>
              <a:rPr lang="en-US" altLang="x-none" sz="1800" b="1" dirty="0">
                <a:solidFill>
                  <a:srgbClr val="FF0000"/>
                </a:solidFill>
              </a:rPr>
              <a:t>(count == BUFFER_SIZE</a:t>
            </a:r>
            <a:r>
              <a:rPr lang="en-US" altLang="x-none" sz="1800" b="1" dirty="0" smtClean="0">
                <a:solidFill>
                  <a:srgbClr val="FF0000"/>
                </a:solidFill>
              </a:rPr>
              <a:t>)</a:t>
            </a:r>
          </a:p>
          <a:p>
            <a:pPr>
              <a:buFont typeface="Wingdings" charset="2"/>
              <a:buNone/>
            </a:pPr>
            <a:r>
              <a:rPr lang="en-US" altLang="x-none" sz="1800" b="1" dirty="0">
                <a:solidFill>
                  <a:srgbClr val="FF0000"/>
                </a:solidFill>
              </a:rPr>
              <a:t> </a:t>
            </a:r>
            <a:r>
              <a:rPr lang="en-US" altLang="x-none" sz="1800" b="1" dirty="0" smtClean="0">
                <a:solidFill>
                  <a:srgbClr val="FF0000"/>
                </a:solidFill>
              </a:rPr>
              <a:t>       ;  </a:t>
            </a:r>
            <a:r>
              <a:rPr lang="en-US" altLang="x-none" sz="1800" b="1" dirty="0">
                <a:solidFill>
                  <a:srgbClr val="FF0000"/>
                </a:solidFill>
              </a:rPr>
              <a:t>// do nothing</a:t>
            </a:r>
          </a:p>
          <a:p>
            <a:pPr>
              <a:buFont typeface="Wingdings" charset="2"/>
              <a:buNone/>
            </a:pPr>
            <a:r>
              <a:rPr lang="en-US" altLang="x-none" sz="1800" b="1" dirty="0"/>
              <a:t> </a:t>
            </a:r>
            <a:r>
              <a:rPr lang="en-US" altLang="x-none" sz="1800" b="1" dirty="0" smtClean="0"/>
              <a:t>   buffer </a:t>
            </a:r>
            <a:r>
              <a:rPr lang="en-US" altLang="x-none" sz="1800" b="1" dirty="0"/>
              <a:t>[in] = </a:t>
            </a:r>
            <a:r>
              <a:rPr lang="en-US" altLang="x-none" sz="1800" b="1" dirty="0" err="1"/>
              <a:t>nextProduced</a:t>
            </a:r>
            <a:r>
              <a:rPr lang="en-US" altLang="x-none" sz="1800" b="1" dirty="0"/>
              <a:t>;</a:t>
            </a:r>
          </a:p>
          <a:p>
            <a:pPr>
              <a:buFont typeface="Wingdings" charset="2"/>
              <a:buNone/>
            </a:pPr>
            <a:r>
              <a:rPr lang="en-US" altLang="x-none" sz="1800" b="1" dirty="0"/>
              <a:t> </a:t>
            </a:r>
            <a:r>
              <a:rPr lang="en-US" altLang="x-none" sz="1800" b="1" dirty="0" smtClean="0"/>
              <a:t>   in </a:t>
            </a:r>
            <a:r>
              <a:rPr lang="en-US" altLang="x-none" sz="1800" b="1" dirty="0"/>
              <a:t>= (in + 1) % BUFFER_SIZE;</a:t>
            </a:r>
          </a:p>
          <a:p>
            <a:pPr>
              <a:buFont typeface="Wingdings" charset="2"/>
              <a:buNone/>
            </a:pPr>
            <a:r>
              <a:rPr lang="en-US" altLang="x-none" sz="1800" b="1" dirty="0"/>
              <a:t> </a:t>
            </a:r>
            <a:r>
              <a:rPr lang="en-US" altLang="x-none" sz="1800" b="1" dirty="0" smtClean="0"/>
              <a:t>   </a:t>
            </a:r>
            <a:r>
              <a:rPr lang="en-US" altLang="x-none" sz="1800" b="1" dirty="0" smtClean="0">
                <a:solidFill>
                  <a:srgbClr val="FF0000"/>
                </a:solidFill>
              </a:rPr>
              <a:t>count++;</a:t>
            </a:r>
            <a:endParaRPr lang="en-US" altLang="x-none" sz="1800" b="1" dirty="0">
              <a:solidFill>
                <a:srgbClr val="FF0000"/>
              </a:solidFill>
            </a:endParaRPr>
          </a:p>
          <a:p>
            <a:pPr>
              <a:buFont typeface="Wingdings" charset="2"/>
              <a:buNone/>
            </a:pPr>
            <a:r>
              <a:rPr lang="en-US" altLang="x-none" sz="1800" b="1" dirty="0" smtClean="0"/>
              <a:t>}</a:t>
            </a:r>
            <a:endParaRPr lang="en-US" altLang="x-none" sz="1800" b="1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550988" y="1282700"/>
            <a:ext cx="1712912" cy="419099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4688" indent="-3143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Ø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942975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884238" algn="l"/>
              </a:tabLst>
              <a:defRPr sz="1800">
                <a:solidFill>
                  <a:schemeClr val="tx1"/>
                </a:solidFill>
                <a:latin typeface="+mn-lt"/>
              </a:defRPr>
            </a:lvl3pPr>
            <a:lvl4pPr marL="1163638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tabLst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altLang="x-none" kern="0" smtClean="0">
                <a:solidFill>
                  <a:schemeClr val="accent2"/>
                </a:solidFill>
              </a:rPr>
              <a:t>Producer</a:t>
            </a:r>
            <a:endParaRPr lang="en-US" altLang="x-none" kern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19922</TotalTime>
  <Words>2838</Words>
  <Application>Microsoft Macintosh PowerPoint</Application>
  <PresentationFormat>On-screen Show (4:3)</PresentationFormat>
  <Paragraphs>794</Paragraphs>
  <Slides>49</Slides>
  <Notes>46</Notes>
  <HiddenSlides>6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61" baseType="lpstr">
      <vt:lpstr>Arial Rounded MT Bold</vt:lpstr>
      <vt:lpstr>Courier</vt:lpstr>
      <vt:lpstr>Courier New</vt:lpstr>
      <vt:lpstr>Helvetica</vt:lpstr>
      <vt:lpstr>Mangal</vt:lpstr>
      <vt:lpstr>MS PGothic</vt:lpstr>
      <vt:lpstr>MT Extra</vt:lpstr>
      <vt:lpstr>Times New Roman</vt:lpstr>
      <vt:lpstr>Verdana</vt:lpstr>
      <vt:lpstr>Wingdings</vt:lpstr>
      <vt:lpstr>Arial</vt:lpstr>
      <vt:lpstr>Default Design</vt:lpstr>
      <vt:lpstr>PowerPoint Presentation</vt:lpstr>
      <vt:lpstr>Cooperating Processes</vt:lpstr>
      <vt:lpstr>Shared Memory</vt:lpstr>
      <vt:lpstr>Message Passing</vt:lpstr>
      <vt:lpstr>IPC: Shared Memory v/s Message Passing</vt:lpstr>
      <vt:lpstr>PowerPoint Presentation</vt:lpstr>
      <vt:lpstr>Producer-Consumer Problem</vt:lpstr>
      <vt:lpstr>Producer-Consumer Problem</vt:lpstr>
      <vt:lpstr>Producer &amp; Consumer Threads</vt:lpstr>
      <vt:lpstr>Producer &amp; Consumer Threads</vt:lpstr>
      <vt:lpstr>Race Condition</vt:lpstr>
      <vt:lpstr>Race Condition</vt:lpstr>
      <vt:lpstr>Race Condition</vt:lpstr>
      <vt:lpstr>Critical-Section (CS) Problem</vt:lpstr>
      <vt:lpstr>Solutions for CS Problem</vt:lpstr>
      <vt:lpstr>Peterson’s Solution</vt:lpstr>
      <vt:lpstr>Synchronization Hardware</vt:lpstr>
      <vt:lpstr>test_and_set() Hardware Instruction </vt:lpstr>
      <vt:lpstr>compare_and_swap() Hardware Instruction </vt:lpstr>
      <vt:lpstr>Mutual Execution (Mutex) Locks</vt:lpstr>
      <vt:lpstr>Mutex Locks (Spinlocks)</vt:lpstr>
      <vt:lpstr>Semaphores</vt:lpstr>
      <vt:lpstr>Semaphores</vt:lpstr>
      <vt:lpstr>Semaphore Implementation</vt:lpstr>
      <vt:lpstr>Semaphore Implementation</vt:lpstr>
      <vt:lpstr>Semaphore Implementation</vt:lpstr>
      <vt:lpstr>Mutual Exclusion using Semaphores</vt:lpstr>
      <vt:lpstr>Synchronizing Steps using Semaphores</vt:lpstr>
      <vt:lpstr>Semaphores</vt:lpstr>
      <vt:lpstr>Be Careful When Using Semaphores</vt:lpstr>
      <vt:lpstr>Classical Problems of Synchronization</vt:lpstr>
      <vt:lpstr>Bounded-Buffer Problem</vt:lpstr>
      <vt:lpstr>Bounded Buffer Problem (cont’d)</vt:lpstr>
      <vt:lpstr>Readers-Writers Problem</vt:lpstr>
      <vt:lpstr>Readers-Writers Problem (cont’d)</vt:lpstr>
      <vt:lpstr>Readers-Writers Problem (cont’d)</vt:lpstr>
      <vt:lpstr>Dining Philosophers Problem</vt:lpstr>
      <vt:lpstr>Dining-Philosophers Problem: Philosopher i</vt:lpstr>
      <vt:lpstr>Monitors</vt:lpstr>
      <vt:lpstr>Condition Variables</vt:lpstr>
      <vt:lpstr>PowerPoint Presentation</vt:lpstr>
      <vt:lpstr>Synchronization &amp; Priorities</vt:lpstr>
      <vt:lpstr>Summary</vt:lpstr>
      <vt:lpstr>Monitor Implementation</vt:lpstr>
      <vt:lpstr>Synchronization Examples</vt:lpstr>
      <vt:lpstr>Windows Synchronization</vt:lpstr>
      <vt:lpstr>Linux Synchronization</vt:lpstr>
      <vt:lpstr>Pthreads Synchronization</vt:lpstr>
      <vt:lpstr>Summary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CMPT 880: Internet Architectures and Protocols</dc:title>
  <dc:creator>Mohamed Hefeeda</dc:creator>
  <dc:description/>
  <cp:lastModifiedBy>Keval Vora</cp:lastModifiedBy>
  <cp:revision>798</cp:revision>
  <cp:lastPrinted>2018-02-01T17:37:17Z</cp:lastPrinted>
  <dcterms:created xsi:type="dcterms:W3CDTF">1999-10-08T19:08:27Z</dcterms:created>
  <dcterms:modified xsi:type="dcterms:W3CDTF">2018-10-10T06:03:11Z</dcterms:modified>
</cp:coreProperties>
</file>