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71" r:id="rId2"/>
    <p:sldId id="438" r:id="rId3"/>
    <p:sldId id="374" r:id="rId4"/>
    <p:sldId id="375" r:id="rId5"/>
    <p:sldId id="376" r:id="rId6"/>
    <p:sldId id="430" r:id="rId7"/>
    <p:sldId id="377" r:id="rId8"/>
    <p:sldId id="429" r:id="rId9"/>
    <p:sldId id="426" r:id="rId10"/>
    <p:sldId id="424" r:id="rId11"/>
    <p:sldId id="381" r:id="rId12"/>
    <p:sldId id="382" r:id="rId13"/>
    <p:sldId id="383" r:id="rId14"/>
    <p:sldId id="440" r:id="rId15"/>
    <p:sldId id="433" r:id="rId16"/>
    <p:sldId id="434" r:id="rId17"/>
    <p:sldId id="435" r:id="rId18"/>
    <p:sldId id="385" r:id="rId19"/>
    <p:sldId id="386" r:id="rId20"/>
    <p:sldId id="387" r:id="rId21"/>
    <p:sldId id="428" r:id="rId22"/>
    <p:sldId id="441" r:id="rId23"/>
    <p:sldId id="443" r:id="rId24"/>
    <p:sldId id="388" r:id="rId25"/>
    <p:sldId id="391" r:id="rId26"/>
    <p:sldId id="392" r:id="rId27"/>
    <p:sldId id="393" r:id="rId28"/>
    <p:sldId id="394" r:id="rId29"/>
    <p:sldId id="395" r:id="rId30"/>
    <p:sldId id="396" r:id="rId31"/>
    <p:sldId id="398" r:id="rId32"/>
    <p:sldId id="399" r:id="rId33"/>
    <p:sldId id="400" r:id="rId34"/>
    <p:sldId id="425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37" r:id="rId45"/>
    <p:sldId id="410" r:id="rId46"/>
    <p:sldId id="432" r:id="rId47"/>
    <p:sldId id="412" r:id="rId48"/>
    <p:sldId id="413" r:id="rId49"/>
    <p:sldId id="414" r:id="rId50"/>
    <p:sldId id="415" r:id="rId51"/>
    <p:sldId id="416" r:id="rId52"/>
    <p:sldId id="444" r:id="rId53"/>
    <p:sldId id="418" r:id="rId54"/>
    <p:sldId id="419" r:id="rId55"/>
    <p:sldId id="420" r:id="rId56"/>
    <p:sldId id="422" r:id="rId57"/>
    <p:sldId id="421" r:id="rId58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FF"/>
    <a:srgbClr val="CC3300"/>
    <a:srgbClr val="DDDDDD"/>
    <a:srgbClr val="FFCCFF"/>
    <a:srgbClr val="FF99CC"/>
    <a:srgbClr val="33CC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1" autoAdjust="0"/>
    <p:restoredTop sz="86538" autoAdjust="0"/>
  </p:normalViewPr>
  <p:slideViewPr>
    <p:cSldViewPr snapToGrid="0">
      <p:cViewPr>
        <p:scale>
          <a:sx n="100" d="100"/>
          <a:sy n="100" d="100"/>
        </p:scale>
        <p:origin x="-23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04" y="-72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t" anchorCtr="0" compatLnSpc="1">
            <a:prstTxWarp prst="textNoShape">
              <a:avLst/>
            </a:prstTxWarp>
          </a:bodyPr>
          <a:lstStyle>
            <a:lvl1pPr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t" anchorCtr="0" compatLnSpc="1">
            <a:prstTxWarp prst="textNoShape">
              <a:avLst/>
            </a:prstTxWarp>
          </a:bodyPr>
          <a:lstStyle>
            <a:lvl1pPr algn="r"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b" anchorCtr="0" compatLnSpc="1">
            <a:prstTxWarp prst="textNoShape">
              <a:avLst/>
            </a:prstTxWarp>
          </a:bodyPr>
          <a:lstStyle>
            <a:lvl1pPr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7288"/>
            <a:ext cx="301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b" anchorCtr="0" compatLnSpc="1">
            <a:prstTxWarp prst="textNoShape">
              <a:avLst/>
            </a:prstTxWarp>
          </a:bodyPr>
          <a:lstStyle>
            <a:lvl1pPr algn="r" defTabSz="874713">
              <a:defRPr sz="1100" smtClean="0"/>
            </a:lvl1pPr>
          </a:lstStyle>
          <a:p>
            <a:pPr>
              <a:defRPr/>
            </a:pPr>
            <a:fld id="{4EF6341B-0BC1-4340-96D7-555572A575F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866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21212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smtClean="0"/>
            </a:lvl1pPr>
          </a:lstStyle>
          <a:p>
            <a:pPr>
              <a:defRPr/>
            </a:pPr>
            <a:fld id="{BAB9F02A-E01C-4E4E-AD20-10EC3A2196F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4648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F02A4AE-A698-C541-9534-C6DFA08275D7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9438"/>
            <a:ext cx="556418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331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F2D1793-1EC7-5E4B-AE9F-B5257111FA08}" type="slidenum">
              <a:rPr lang="en-US" altLang="x-none" sz="1200"/>
              <a:pPr/>
              <a:t>45</a:t>
            </a:fld>
            <a:endParaRPr lang="en-US" altLang="x-none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Linux uses SLUB (optimized </a:t>
            </a:r>
            <a:r>
              <a:rPr lang="en-US" dirty="0" err="1" smtClean="0"/>
              <a:t>ver</a:t>
            </a:r>
            <a:r>
              <a:rPr lang="en-US" dirty="0" smtClean="0"/>
              <a:t> of SLAB) </a:t>
            </a:r>
            <a:r>
              <a:rPr lang="mr-IN" dirty="0" smtClean="0"/>
              <a:t>–</a:t>
            </a:r>
            <a:r>
              <a:rPr lang="en-US" dirty="0" smtClean="0"/>
              <a:t> page 439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9F02A-E01C-4E4E-AD20-10EC3A2196F9}" type="slidenum">
              <a:rPr lang="en-US" altLang="x-none" smtClean="0"/>
              <a:pPr>
                <a:defRPr/>
              </a:pPr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32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processes can share same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9F02A-E01C-4E4E-AD20-10EC3A2196F9}" type="slidenum">
              <a:rPr lang="en-US" altLang="x-none" smtClean="0"/>
              <a:pPr>
                <a:defRPr/>
              </a:pPr>
              <a:t>52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15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9F02A-E01C-4E4E-AD20-10EC3A2196F9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652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74B1069F-72C5-D74D-B827-F0E52290BDE0}" type="slidenum">
              <a:rPr lang="en-US" altLang="en-US">
                <a:latin typeface="Times New Roman" charset="0"/>
              </a:rPr>
              <a:pPr/>
              <a:t>9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44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below to clear cache so that major fault changes for “ls”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sync 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-c "/bin/echo 3 &gt; /proc/sys/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drop_caches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Vmstat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2 6 === report every 2 seconds for 6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9F02A-E01C-4E4E-AD20-10EC3A2196F9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383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need to kill</a:t>
            </a:r>
            <a:r>
              <a:rPr lang="en-US" baseline="0" dirty="0" smtClean="0"/>
              <a:t> an entire process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9F02A-E01C-4E4E-AD20-10EC3A2196F9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88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A9B3887-14E1-4B40-B609-198080451140}" type="slidenum">
              <a:rPr lang="en-US" altLang="x-none" sz="1200"/>
              <a:pPr/>
              <a:t>26</a:t>
            </a:fld>
            <a:endParaRPr lang="en-US" altLang="x-none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 smtClean="0">
                <a:latin typeface="Times New Roman" charset="0"/>
              </a:rPr>
              <a:t>Stack</a:t>
            </a:r>
            <a:r>
              <a:rPr lang="en-US" altLang="x-none" baseline="0" dirty="0" smtClean="0">
                <a:latin typeface="Times New Roman" charset="0"/>
              </a:rPr>
              <a:t> Algorithms:</a:t>
            </a:r>
          </a:p>
          <a:p>
            <a:r>
              <a:rPr lang="en-US" altLang="x-none" baseline="0" dirty="0" smtClean="0">
                <a:latin typeface="Times New Roman" charset="0"/>
              </a:rPr>
              <a:t>Can be shown that set of pages in memory with n frames will be subset of those with n + 1 frames</a:t>
            </a:r>
            <a:endParaRPr lang="x-none" altLang="x-none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8001123-C1BA-F94F-A541-DA77DF39C188}" type="slidenum">
              <a:rPr lang="en-US" altLang="x-none" sz="1200"/>
              <a:pPr/>
              <a:t>40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F7B6E0E-3FF6-A14B-97F7-7D918E456EA3}" type="slidenum">
              <a:rPr lang="en-US" altLang="x-none" sz="1200"/>
              <a:pPr/>
              <a:t>42</a:t>
            </a:fld>
            <a:endParaRPr lang="en-US" altLang="x-none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sym typeface="Symbol" charset="2"/>
              </a:rPr>
              <a:t>Why is this not completely accurate?</a:t>
            </a:r>
          </a:p>
          <a:p>
            <a:pPr lvl="1"/>
            <a:r>
              <a:rPr lang="en-US" altLang="x-none">
                <a:latin typeface="Times New Roman" charset="0"/>
                <a:sym typeface="Symbol" charset="2"/>
              </a:rPr>
              <a:t>We do not know where, within an interval of 5,000, a reference occurred</a:t>
            </a:r>
          </a:p>
          <a:p>
            <a:r>
              <a:rPr lang="en-US" altLang="x-none">
                <a:latin typeface="Times New Roman" charset="0"/>
                <a:sym typeface="Symbol" charset="2"/>
              </a:rPr>
              <a:t>Improvement </a:t>
            </a:r>
            <a:r>
              <a:rPr lang="en-US" altLang="x-none">
                <a:latin typeface="Times New Roman" charset="0"/>
                <a:sym typeface="Wingdings" charset="2"/>
              </a:rPr>
              <a:t></a:t>
            </a:r>
            <a:r>
              <a:rPr lang="en-US" altLang="x-none">
                <a:latin typeface="Times New Roman" charset="0"/>
                <a:sym typeface="Symbol" charset="2"/>
              </a:rPr>
              <a:t> 10 in-memory bits and interrupt every 1000 time units</a:t>
            </a:r>
          </a:p>
          <a:p>
            <a:endParaRPr lang="en-US" altLang="x-non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7D6E4D8-9E65-3547-969D-09B92AD46923}" type="slidenum">
              <a:rPr lang="en-US" altLang="x-none" sz="1200"/>
              <a:pPr/>
              <a:t>43</a:t>
            </a:fld>
            <a:endParaRPr lang="en-US" altLang="x-none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A6DD-9F47-9849-9E6B-24EF3B1E520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613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F825C2-98FC-3447-B4B6-5D8E3B768EA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90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0650"/>
            <a:ext cx="79803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176" y="1295400"/>
            <a:ext cx="835062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7808DAF-C74F-7347-A5D6-3BD14A2E19C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1042988"/>
            <a:ext cx="9144000" cy="508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x-none" sz="2800" dirty="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9pPr>
    </p:titleStyle>
    <p:bodyStyle>
      <a:lvl1pPr marL="341313" indent="-34131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charset="2"/>
        <a:buChar char="§"/>
        <a:defRPr lang="en-US" altLang="x-none"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06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Ø"/>
        <a:tabLst/>
        <a:defRPr lang="en-US" altLang="x-none" sz="2000" dirty="0">
          <a:solidFill>
            <a:schemeClr val="accent2"/>
          </a:solidFill>
          <a:latin typeface="+mn-lt"/>
        </a:defRPr>
      </a:lvl2pPr>
      <a:lvl3pPr marL="762000" indent="-2682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tabLst/>
        <a:defRPr lang="en-US" altLang="x-none" dirty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lang="en-US" altLang="x-none" dirty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3D321F-32B9-AD4B-AB1E-8DEC66B5B358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5875"/>
            <a:ext cx="8027988" cy="49625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sz="1800" b="1" dirty="0"/>
              <a:t>School of Computing Science</a:t>
            </a:r>
          </a:p>
          <a:p>
            <a:pPr algn="ctr">
              <a:buFont typeface="Wingdings" pitchFamily="2" charset="2"/>
              <a:buNone/>
              <a:defRPr/>
            </a:pPr>
            <a:r>
              <a:rPr sz="1800" b="1" dirty="0"/>
              <a:t>Simon Fraser University</a:t>
            </a:r>
          </a:p>
          <a:p>
            <a:pPr algn="ctr">
              <a:buFont typeface="Wingdings" pitchFamily="2" charset="2"/>
              <a:buNone/>
              <a:defRPr/>
            </a:pPr>
            <a:endParaRPr sz="1800" b="1" dirty="0"/>
          </a:p>
          <a:p>
            <a:pPr algn="ctr">
              <a:buFont typeface="Wingdings" pitchFamily="2" charset="2"/>
              <a:buNone/>
              <a:defRPr/>
            </a:pPr>
            <a:endParaRPr sz="1800" b="1" dirty="0"/>
          </a:p>
          <a:p>
            <a:pPr algn="ctr">
              <a:buFont typeface="Wingdings" pitchFamily="2" charset="2"/>
              <a:buNone/>
              <a:defRPr/>
            </a:pPr>
            <a:r>
              <a:rPr dirty="0">
                <a:solidFill>
                  <a:srgbClr val="C00000"/>
                </a:solidFill>
              </a:rPr>
              <a:t>CMPT 300: Operating Systems I</a:t>
            </a:r>
          </a:p>
          <a:p>
            <a:pPr algn="ctr">
              <a:buFont typeface="Wingdings" pitchFamily="2" charset="2"/>
              <a:buNone/>
              <a:defRPr/>
            </a:pPr>
            <a:endParaRPr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dirty="0" smtClean="0">
                <a:solidFill>
                  <a:srgbClr val="C00000"/>
                </a:solidFill>
              </a:rPr>
              <a:t>Virtual Memory</a:t>
            </a:r>
          </a:p>
          <a:p>
            <a:pPr algn="ctr">
              <a:buFont typeface="Wingdings" pitchFamily="2" charset="2"/>
              <a:buNone/>
              <a:defRPr/>
            </a:pPr>
            <a:endParaRPr dirty="0"/>
          </a:p>
          <a:p>
            <a:pPr algn="ctr">
              <a:buFont typeface="Wingdings" pitchFamily="2" charset="2"/>
              <a:buNone/>
              <a:defRPr/>
            </a:pPr>
            <a:r>
              <a:rPr sz="3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 descr="SFU_StdTag-Horz_Pos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0" y="-11758"/>
            <a:ext cx="3429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97D56F-13AB-2B4C-902C-6472289E56C5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3960" y="1158875"/>
            <a:ext cx="7492181" cy="5338763"/>
          </a:xfrm>
        </p:spPr>
        <p:txBody>
          <a:bodyPr/>
          <a:lstStyle/>
          <a:p>
            <a:r>
              <a:rPr sz="1600" dirty="0">
                <a:sym typeface="Symbol" charset="2"/>
              </a:rPr>
              <a:t>Restarting an instruction: e.g., </a:t>
            </a:r>
            <a:r>
              <a:rPr sz="1600" dirty="0">
                <a:solidFill>
                  <a:srgbClr val="CC3300"/>
                </a:solidFill>
                <a:sym typeface="Symbol" charset="2"/>
              </a:rPr>
              <a:t> C </a:t>
            </a:r>
            <a:r>
              <a:rPr sz="1600" dirty="0">
                <a:solidFill>
                  <a:srgbClr val="CC3300"/>
                </a:solidFill>
                <a:sym typeface="Wingdings" charset="2"/>
              </a:rPr>
              <a:t> A + B</a:t>
            </a:r>
            <a:r>
              <a:rPr sz="1600" dirty="0">
                <a:sym typeface="Wingdings" charset="2"/>
              </a:rPr>
              <a:t> </a:t>
            </a:r>
          </a:p>
          <a:p>
            <a:pPr lvl="1"/>
            <a:r>
              <a:rPr lang="en-US" sz="1400" dirty="0" smtClean="0">
                <a:sym typeface="Wingdings" charset="2"/>
              </a:rPr>
              <a:t>Let’s say </a:t>
            </a:r>
            <a:r>
              <a:rPr sz="1400" dirty="0" smtClean="0">
                <a:sym typeface="Wingdings" charset="2"/>
              </a:rPr>
              <a:t>page </a:t>
            </a:r>
            <a:r>
              <a:rPr sz="1400" dirty="0">
                <a:sym typeface="Wingdings" charset="2"/>
              </a:rPr>
              <a:t>fault </a:t>
            </a:r>
            <a:r>
              <a:rPr lang="en-US" sz="1400" dirty="0" smtClean="0">
                <a:sym typeface="Wingdings" charset="2"/>
              </a:rPr>
              <a:t>occurs </a:t>
            </a:r>
            <a:r>
              <a:rPr sz="1400" dirty="0" smtClean="0">
                <a:sym typeface="Wingdings" charset="2"/>
              </a:rPr>
              <a:t>when </a:t>
            </a:r>
            <a:r>
              <a:rPr sz="1400" dirty="0">
                <a:sym typeface="Wingdings" charset="2"/>
              </a:rPr>
              <a:t>accessing C (</a:t>
            </a:r>
            <a:r>
              <a:rPr sz="1400" dirty="0" smtClean="0">
                <a:sym typeface="Wingdings" charset="2"/>
              </a:rPr>
              <a:t>after</a:t>
            </a:r>
            <a:r>
              <a:rPr lang="en-US" sz="1400" dirty="0" smtClean="0">
                <a:sym typeface="Wingdings" charset="2"/>
              </a:rPr>
              <a:t> </a:t>
            </a:r>
            <a:r>
              <a:rPr sz="1400" dirty="0" smtClean="0">
                <a:sym typeface="Wingdings" charset="2"/>
              </a:rPr>
              <a:t>adding </a:t>
            </a:r>
            <a:r>
              <a:rPr sz="1400" dirty="0">
                <a:sym typeface="Wingdings" charset="2"/>
              </a:rPr>
              <a:t>A and B)</a:t>
            </a:r>
          </a:p>
          <a:p>
            <a:pPr lvl="1"/>
            <a:r>
              <a:rPr lang="en-US" sz="1400" dirty="0">
                <a:sym typeface="Wingdings" charset="2"/>
              </a:rPr>
              <a:t>B</a:t>
            </a:r>
            <a:r>
              <a:rPr sz="1400" dirty="0" smtClean="0">
                <a:sym typeface="Wingdings" charset="2"/>
              </a:rPr>
              <a:t>ring </a:t>
            </a:r>
            <a:r>
              <a:rPr sz="1400" dirty="0">
                <a:sym typeface="Wingdings" charset="2"/>
              </a:rPr>
              <a:t>page that has C in memory (</a:t>
            </a:r>
            <a:r>
              <a:rPr sz="1400" dirty="0" smtClean="0">
                <a:sym typeface="Wingdings" charset="2"/>
              </a:rPr>
              <a:t>I/O</a:t>
            </a:r>
            <a:r>
              <a:rPr lang="en-US" sz="1400" dirty="0" smtClean="0">
                <a:sym typeface="Wingdings" charset="2"/>
              </a:rPr>
              <a:t>: </a:t>
            </a:r>
            <a:r>
              <a:rPr sz="1400" dirty="0" smtClean="0">
                <a:sym typeface="Wingdings" charset="2"/>
              </a:rPr>
              <a:t> </a:t>
            </a:r>
            <a:r>
              <a:rPr lang="en-US" sz="1400" dirty="0" smtClean="0">
                <a:sym typeface="Wingdings" charset="2"/>
              </a:rPr>
              <a:t>so </a:t>
            </a:r>
            <a:r>
              <a:rPr sz="1400" dirty="0" smtClean="0">
                <a:sym typeface="Wingdings" charset="2"/>
              </a:rPr>
              <a:t>process </a:t>
            </a:r>
            <a:r>
              <a:rPr sz="1400" dirty="0">
                <a:sym typeface="Wingdings" charset="2"/>
              </a:rPr>
              <a:t>may be suspended)</a:t>
            </a:r>
          </a:p>
          <a:p>
            <a:pPr lvl="1"/>
            <a:r>
              <a:rPr lang="en-US" sz="1400" dirty="0" smtClean="0">
                <a:sym typeface="Wingdings" charset="2"/>
              </a:rPr>
              <a:t>(Again) F</a:t>
            </a:r>
            <a:r>
              <a:rPr sz="1400" dirty="0" smtClean="0">
                <a:sym typeface="Wingdings" charset="2"/>
              </a:rPr>
              <a:t>etch </a:t>
            </a:r>
            <a:r>
              <a:rPr sz="1400" dirty="0">
                <a:sym typeface="Wingdings" charset="2"/>
              </a:rPr>
              <a:t>ADD instruction </a:t>
            </a:r>
            <a:endParaRPr lang="en-US" sz="1400" dirty="0">
              <a:sym typeface="Wingdings" charset="2"/>
            </a:endParaRPr>
          </a:p>
          <a:p>
            <a:pPr lvl="1"/>
            <a:r>
              <a:rPr lang="en-US" sz="1400" dirty="0" smtClean="0">
                <a:sym typeface="Wingdings" charset="2"/>
              </a:rPr>
              <a:t>(Again) </a:t>
            </a:r>
            <a:r>
              <a:rPr lang="en-US" sz="1400" dirty="0">
                <a:sym typeface="Wingdings" charset="2"/>
              </a:rPr>
              <a:t>F</a:t>
            </a:r>
            <a:r>
              <a:rPr sz="1400" dirty="0" smtClean="0">
                <a:sym typeface="Wingdings" charset="2"/>
              </a:rPr>
              <a:t>etch A</a:t>
            </a:r>
            <a:r>
              <a:rPr lang="en-US" sz="1400" dirty="0" smtClean="0">
                <a:sym typeface="Wingdings" charset="2"/>
              </a:rPr>
              <a:t> and</a:t>
            </a:r>
            <a:r>
              <a:rPr sz="1400" dirty="0" smtClean="0">
                <a:sym typeface="Wingdings" charset="2"/>
              </a:rPr>
              <a:t> B</a:t>
            </a:r>
            <a:endParaRPr sz="1400" dirty="0">
              <a:sym typeface="Wingdings" charset="2"/>
            </a:endParaRPr>
          </a:p>
          <a:p>
            <a:pPr lvl="1"/>
            <a:r>
              <a:rPr lang="en-US" sz="1400" dirty="0" smtClean="0">
                <a:sym typeface="Wingdings" charset="2"/>
              </a:rPr>
              <a:t>(Again) Perform</a:t>
            </a:r>
            <a:r>
              <a:rPr sz="1400" dirty="0" smtClean="0">
                <a:sym typeface="Wingdings" charset="2"/>
              </a:rPr>
              <a:t> addition</a:t>
            </a:r>
            <a:r>
              <a:rPr lang="en-US" sz="1400" dirty="0" smtClean="0">
                <a:sym typeface="Wingdings" charset="2"/>
              </a:rPr>
              <a:t> of A and B</a:t>
            </a:r>
            <a:endParaRPr sz="1400" dirty="0">
              <a:sym typeface="Wingdings" charset="2"/>
            </a:endParaRPr>
          </a:p>
          <a:p>
            <a:pPr lvl="1"/>
            <a:r>
              <a:rPr lang="en-US" sz="1400" dirty="0">
                <a:sym typeface="Wingdings" charset="2"/>
              </a:rPr>
              <a:t>T</a:t>
            </a:r>
            <a:r>
              <a:rPr sz="1400" dirty="0" smtClean="0">
                <a:sym typeface="Wingdings" charset="2"/>
              </a:rPr>
              <a:t>hen store</a:t>
            </a:r>
            <a:r>
              <a:rPr lang="en-US" sz="1400" dirty="0" smtClean="0">
                <a:sym typeface="Wingdings" charset="2"/>
              </a:rPr>
              <a:t> result</a:t>
            </a:r>
            <a:r>
              <a:rPr sz="1400" dirty="0" smtClean="0">
                <a:sym typeface="Wingdings" charset="2"/>
              </a:rPr>
              <a:t> </a:t>
            </a:r>
            <a:r>
              <a:rPr sz="1400" dirty="0">
                <a:sym typeface="Wingdings" charset="2"/>
              </a:rPr>
              <a:t>in C</a:t>
            </a:r>
          </a:p>
          <a:p>
            <a:pPr lvl="1"/>
            <a:endParaRPr sz="1400" dirty="0">
              <a:sym typeface="Symbol" charset="2"/>
            </a:endParaRPr>
          </a:p>
          <a:p>
            <a:r>
              <a:rPr sz="1600" dirty="0">
                <a:sym typeface="Symbol" charset="2"/>
              </a:rPr>
              <a:t>Restarting an instruction can be complicated, e.g.,</a:t>
            </a:r>
          </a:p>
          <a:p>
            <a:pPr lvl="1"/>
            <a:r>
              <a:rPr sz="1400" dirty="0">
                <a:sym typeface="Symbol" charset="2"/>
              </a:rPr>
              <a:t>MVC (Move Character) instruction in IBM 360/370 systems</a:t>
            </a:r>
          </a:p>
          <a:p>
            <a:pPr lvl="1"/>
            <a:r>
              <a:rPr sz="1400" dirty="0">
                <a:sym typeface="Symbol" charset="2"/>
              </a:rPr>
              <a:t>Can move up to 256 bytes from one location to another, possibly overlapping </a:t>
            </a:r>
          </a:p>
          <a:p>
            <a:pPr lvl="1"/>
            <a:r>
              <a:rPr sz="1400" dirty="0">
                <a:sym typeface="Symbol" charset="2"/>
              </a:rPr>
              <a:t>Page fault may occur in the middle of </a:t>
            </a:r>
            <a:r>
              <a:rPr sz="1400" dirty="0" smtClean="0">
                <a:sym typeface="Symbol" charset="2"/>
              </a:rPr>
              <a:t>copying</a:t>
            </a:r>
            <a:endParaRPr lang="en-US" sz="1400" dirty="0" smtClean="0">
              <a:sym typeface="Symbol" charset="2"/>
            </a:endParaRPr>
          </a:p>
          <a:p>
            <a:pPr lvl="1"/>
            <a:r>
              <a:rPr lang="en-US" sz="1400" dirty="0" smtClean="0">
                <a:sym typeface="Symbol" charset="2"/>
              </a:rPr>
              <a:t>Issues?</a:t>
            </a:r>
            <a:endParaRPr sz="1400" dirty="0">
              <a:sym typeface="Symbol" charset="2"/>
            </a:endParaRPr>
          </a:p>
          <a:p>
            <a:pPr lvl="2"/>
            <a:r>
              <a:rPr lang="en-US" sz="1400" dirty="0">
                <a:sym typeface="Symbol" charset="2"/>
              </a:rPr>
              <a:t>S</a:t>
            </a:r>
            <a:r>
              <a:rPr sz="1400" dirty="0" smtClean="0">
                <a:sym typeface="Symbol" charset="2"/>
              </a:rPr>
              <a:t>ome </a:t>
            </a:r>
            <a:r>
              <a:rPr sz="1400" dirty="0">
                <a:sym typeface="Symbol" charset="2"/>
              </a:rPr>
              <a:t>data may be </a:t>
            </a:r>
            <a:r>
              <a:rPr sz="1400" dirty="0" smtClean="0">
                <a:sym typeface="Symbol" charset="2"/>
              </a:rPr>
              <a:t>overwritten</a:t>
            </a:r>
            <a:r>
              <a:rPr lang="en-US" sz="1400" dirty="0" smtClean="0">
                <a:sym typeface="Symbol" charset="2"/>
              </a:rPr>
              <a:t> so restarting instruction won’t work</a:t>
            </a:r>
            <a:endParaRPr sz="1400" dirty="0">
              <a:sym typeface="Symbol" charset="2"/>
            </a:endParaRPr>
          </a:p>
          <a:p>
            <a:pPr lvl="1"/>
            <a:r>
              <a:rPr lang="en-US" sz="1400" dirty="0" smtClean="0">
                <a:sym typeface="Symbol" charset="2"/>
              </a:rPr>
              <a:t>Solution?</a:t>
            </a:r>
          </a:p>
          <a:p>
            <a:pPr lvl="2"/>
            <a:r>
              <a:rPr lang="en-US" sz="1400" dirty="0">
                <a:sym typeface="Symbol" charset="2"/>
              </a:rPr>
              <a:t>Maintain previous values in registers so that work can be </a:t>
            </a:r>
            <a:r>
              <a:rPr lang="en-US" sz="1400" dirty="0" smtClean="0">
                <a:sym typeface="Symbol" charset="2"/>
              </a:rPr>
              <a:t>undone</a:t>
            </a:r>
            <a:endParaRPr sz="1400" dirty="0">
              <a:sym typeface="Symbol" charset="2"/>
            </a:endParaRPr>
          </a:p>
          <a:p>
            <a:pPr lvl="2"/>
            <a:r>
              <a:rPr lang="en-US" sz="1400" dirty="0">
                <a:sym typeface="Symbol" charset="2"/>
              </a:rPr>
              <a:t>H</a:t>
            </a:r>
            <a:r>
              <a:rPr sz="1400" dirty="0" smtClean="0">
                <a:sym typeface="Symbol" charset="2"/>
              </a:rPr>
              <a:t>ardware attempts to access ends of both blocks; if any is not in memory, a page fault occurs before executing instruction</a:t>
            </a:r>
            <a:endParaRPr lang="en-US" sz="1400" dirty="0">
              <a:sym typeface="Symbol" charset="2"/>
            </a:endParaRPr>
          </a:p>
          <a:p>
            <a:pPr lvl="2"/>
            <a:endParaRPr sz="1400" dirty="0">
              <a:sym typeface="Symbol" charset="2"/>
            </a:endParaRPr>
          </a:p>
          <a:p>
            <a:pPr marL="0" indent="0" algn="ctr">
              <a:buNone/>
            </a:pPr>
            <a:r>
              <a:rPr sz="1600" dirty="0">
                <a:solidFill>
                  <a:srgbClr val="CC3300"/>
                </a:solidFill>
                <a:sym typeface="Symbol" charset="2"/>
              </a:rPr>
              <a:t>Bottom line: </a:t>
            </a:r>
            <a:r>
              <a:rPr lang="en-US" sz="1600" dirty="0" smtClean="0">
                <a:solidFill>
                  <a:srgbClr val="CC3300"/>
                </a:solidFill>
                <a:sym typeface="Symbol" charset="2"/>
              </a:rPr>
              <a:t>D</a:t>
            </a:r>
            <a:r>
              <a:rPr sz="1600" dirty="0" smtClean="0">
                <a:solidFill>
                  <a:srgbClr val="CC3300"/>
                </a:solidFill>
                <a:sym typeface="Symbol" charset="2"/>
              </a:rPr>
              <a:t>emanding </a:t>
            </a:r>
            <a:r>
              <a:rPr sz="1600" dirty="0">
                <a:solidFill>
                  <a:srgbClr val="CC3300"/>
                </a:solidFill>
                <a:sym typeface="Symbol" charset="2"/>
              </a:rPr>
              <a:t>paging may raise subtle problems and they must be addressed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Handling a Page Fault (cont’d)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99604" y="4013867"/>
            <a:ext cx="1490663" cy="1501775"/>
            <a:chOff x="2099" y="1238"/>
            <a:chExt cx="939" cy="946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099" y="1336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Times New Roman" charset="0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454" y="1608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Times New Roman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2702" y="1238"/>
              <a:ext cx="336" cy="336"/>
            </a:xfrm>
            <a:custGeom>
              <a:avLst/>
              <a:gdLst>
                <a:gd name="T0" fmla="*/ 278 w 344"/>
                <a:gd name="T1" fmla="*/ 153 h 376"/>
                <a:gd name="T2" fmla="*/ 238 w 344"/>
                <a:gd name="T3" fmla="*/ 17 h 376"/>
                <a:gd name="T4" fmla="*/ 0 w 344"/>
                <a:gd name="T5" fmla="*/ 56 h 376"/>
                <a:gd name="T6" fmla="*/ 0 60000 65536"/>
                <a:gd name="T7" fmla="*/ 0 60000 65536"/>
                <a:gd name="T8" fmla="*/ 0 60000 65536"/>
                <a:gd name="T9" fmla="*/ 0 w 344"/>
                <a:gd name="T10" fmla="*/ 0 h 376"/>
                <a:gd name="T11" fmla="*/ 344 w 344"/>
                <a:gd name="T12" fmla="*/ 376 h 3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376">
                  <a:moveTo>
                    <a:pt x="336" y="376"/>
                  </a:moveTo>
                  <a:cubicBezTo>
                    <a:pt x="340" y="228"/>
                    <a:pt x="344" y="80"/>
                    <a:pt x="288" y="40"/>
                  </a:cubicBezTo>
                  <a:cubicBezTo>
                    <a:pt x="232" y="0"/>
                    <a:pt x="116" y="68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5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51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51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751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7516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7516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516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7516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7516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7516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1DE8C2-4FAE-E84B-85C4-5093A3662A7F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Performance of Demand Paging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95400"/>
            <a:ext cx="8013700" cy="4953000"/>
          </a:xfrm>
        </p:spPr>
        <p:txBody>
          <a:bodyPr/>
          <a:lstStyle/>
          <a:p>
            <a:pPr marL="342900" indent="-342900">
              <a:tabLst>
                <a:tab pos="2165350" algn="l"/>
                <a:tab pos="2857500" algn="l"/>
              </a:tabLst>
            </a:pPr>
            <a:r>
              <a:rPr sz="2000" dirty="0"/>
              <a:t>Page Fault Rate 0 </a:t>
            </a:r>
            <a:r>
              <a:rPr sz="2000" dirty="0">
                <a:sym typeface="Symbol" charset="2"/>
              </a:rPr>
              <a:t> </a:t>
            </a:r>
            <a:r>
              <a:rPr sz="2000" i="1" dirty="0">
                <a:sym typeface="Symbol" charset="2"/>
              </a:rPr>
              <a:t>p</a:t>
            </a:r>
            <a:r>
              <a:rPr sz="2000" dirty="0">
                <a:sym typeface="Symbol" charset="2"/>
              </a:rPr>
              <a:t>  1.0</a:t>
            </a:r>
          </a:p>
          <a:p>
            <a:pPr marL="742950" lvl="1">
              <a:tabLst>
                <a:tab pos="2165350" algn="l"/>
                <a:tab pos="2857500" algn="l"/>
              </a:tabLst>
            </a:pPr>
            <a:r>
              <a:rPr dirty="0" smtClean="0">
                <a:sym typeface="Symbol" charset="2"/>
              </a:rPr>
              <a:t> 0 </a:t>
            </a:r>
            <a:r>
              <a:rPr lang="en-US" dirty="0" smtClean="0">
                <a:sym typeface="Wingdings"/>
              </a:rPr>
              <a:t>= </a:t>
            </a:r>
            <a:r>
              <a:rPr dirty="0" smtClean="0">
                <a:sym typeface="Symbol" charset="2"/>
              </a:rPr>
              <a:t>no </a:t>
            </a:r>
            <a:r>
              <a:rPr dirty="0">
                <a:sym typeface="Symbol" charset="2"/>
              </a:rPr>
              <a:t>page </a:t>
            </a:r>
            <a:r>
              <a:rPr dirty="0" smtClean="0">
                <a:sym typeface="Symbol" charset="2"/>
              </a:rPr>
              <a:t>faults</a:t>
            </a:r>
            <a:r>
              <a:rPr lang="en-US" dirty="0" smtClean="0">
                <a:sym typeface="Symbol" charset="2"/>
              </a:rPr>
              <a:t>; </a:t>
            </a:r>
            <a:r>
              <a:rPr dirty="0" smtClean="0">
                <a:sym typeface="Symbol" charset="2"/>
              </a:rPr>
              <a:t>1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Wingdings"/>
              </a:rPr>
              <a:t>=</a:t>
            </a:r>
            <a:r>
              <a:rPr lang="en-US" dirty="0" smtClean="0">
                <a:sym typeface="Wingdings"/>
              </a:rPr>
              <a:t> </a:t>
            </a:r>
            <a:r>
              <a:rPr dirty="0" smtClean="0">
                <a:sym typeface="Symbol" charset="2"/>
              </a:rPr>
              <a:t>every </a:t>
            </a:r>
            <a:r>
              <a:rPr dirty="0">
                <a:sym typeface="Symbol" charset="2"/>
              </a:rPr>
              <a:t>reference is a fault</a:t>
            </a:r>
            <a:r>
              <a:rPr sz="1600" dirty="0">
                <a:sym typeface="Symbol" charset="2"/>
              </a:rPr>
              <a:t/>
            </a:r>
            <a:br>
              <a:rPr sz="1600" dirty="0">
                <a:sym typeface="Symbol" charset="2"/>
              </a:rPr>
            </a:br>
            <a:endParaRPr sz="1600" dirty="0">
              <a:sym typeface="Symbol" charset="2"/>
            </a:endParaRPr>
          </a:p>
          <a:p>
            <a:pPr marL="342900" indent="-342900">
              <a:tabLst>
                <a:tab pos="2165350" algn="l"/>
                <a:tab pos="2857500" algn="l"/>
              </a:tabLst>
            </a:pPr>
            <a:r>
              <a:rPr sz="2000" dirty="0">
                <a:solidFill>
                  <a:srgbClr val="FF0000"/>
                </a:solidFill>
                <a:sym typeface="Symbol" charset="2"/>
              </a:rPr>
              <a:t>Effective Access </a:t>
            </a:r>
            <a:r>
              <a:rPr sz="2000" dirty="0" smtClean="0">
                <a:solidFill>
                  <a:srgbClr val="FF0000"/>
                </a:solidFill>
                <a:sym typeface="Symbol" charset="2"/>
              </a:rPr>
              <a:t>Time?</a:t>
            </a:r>
            <a:endParaRPr sz="2000" dirty="0">
              <a:solidFill>
                <a:srgbClr val="FF0000"/>
              </a:solidFill>
              <a:sym typeface="Symbol" charset="2"/>
            </a:endParaRP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>
                <a:sym typeface="Symbol" charset="2"/>
              </a:rPr>
              <a:t> </a:t>
            </a:r>
            <a:r>
              <a:rPr lang="en-US" sz="2000" dirty="0" smtClean="0">
                <a:sym typeface="Symbol" charset="2"/>
              </a:rPr>
              <a:t>	         </a:t>
            </a:r>
            <a:r>
              <a:rPr sz="2000" dirty="0" smtClean="0">
                <a:sym typeface="Symbol" charset="2"/>
              </a:rPr>
              <a:t>=  </a:t>
            </a:r>
            <a:r>
              <a:rPr sz="2000" dirty="0">
                <a:sym typeface="Symbol" charset="2"/>
              </a:rPr>
              <a:t>(1 – </a:t>
            </a:r>
            <a:r>
              <a:rPr sz="2000" i="1" dirty="0">
                <a:sym typeface="Symbol" charset="2"/>
              </a:rPr>
              <a:t>p</a:t>
            </a:r>
            <a:r>
              <a:rPr sz="2000" dirty="0">
                <a:sym typeface="Symbol" charset="2"/>
              </a:rPr>
              <a:t>) x memory access time</a:t>
            </a: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>
                <a:sym typeface="Symbol" charset="2"/>
              </a:rPr>
              <a:t>	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smtClean="0">
                <a:sym typeface="Symbol" charset="2"/>
              </a:rPr>
              <a:t>             </a:t>
            </a:r>
            <a:r>
              <a:rPr sz="2000" dirty="0" smtClean="0">
                <a:sym typeface="Symbol" charset="2"/>
              </a:rPr>
              <a:t>+ </a:t>
            </a:r>
            <a:r>
              <a:rPr lang="en-US" sz="2000" dirty="0" smtClean="0">
                <a:sym typeface="Symbol" charset="2"/>
              </a:rPr>
              <a:t>  </a:t>
            </a:r>
            <a:r>
              <a:rPr sz="2000" i="1" dirty="0" smtClean="0">
                <a:sym typeface="Symbol" charset="2"/>
              </a:rPr>
              <a:t>p</a:t>
            </a:r>
            <a:r>
              <a:rPr sz="2000" dirty="0" smtClean="0">
                <a:sym typeface="Symbol" charset="2"/>
              </a:rPr>
              <a:t> </a:t>
            </a:r>
            <a:r>
              <a:rPr sz="2000" dirty="0">
                <a:sym typeface="Symbol" charset="2"/>
              </a:rPr>
              <a:t>x </a:t>
            </a:r>
            <a:r>
              <a:rPr sz="2000" dirty="0" smtClean="0">
                <a:sym typeface="Symbol" charset="2"/>
              </a:rPr>
              <a:t>page </a:t>
            </a:r>
            <a:r>
              <a:rPr sz="2000" dirty="0">
                <a:sym typeface="Symbol" charset="2"/>
              </a:rPr>
              <a:t>fault </a:t>
            </a:r>
            <a:r>
              <a:rPr sz="2000" dirty="0" smtClean="0">
                <a:sym typeface="Symbol" charset="2"/>
              </a:rPr>
              <a:t>time </a:t>
            </a:r>
            <a:endParaRPr sz="2000" dirty="0">
              <a:sym typeface="Symbol" charset="2"/>
            </a:endParaRP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endParaRPr sz="2000" dirty="0">
              <a:sym typeface="Symbol" charset="2"/>
            </a:endParaRP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lang="en-US" sz="2000" dirty="0">
                <a:sym typeface="Symbol" charset="2"/>
              </a:rPr>
              <a:t>p</a:t>
            </a:r>
            <a:r>
              <a:rPr sz="2000" dirty="0" smtClean="0">
                <a:sym typeface="Symbol" charset="2"/>
              </a:rPr>
              <a:t>age </a:t>
            </a:r>
            <a:r>
              <a:rPr sz="2000" dirty="0">
                <a:sym typeface="Symbol" charset="2"/>
              </a:rPr>
              <a:t>fault time =  service page-fault interrupt   </a:t>
            </a:r>
            <a:r>
              <a:rPr sz="2000" dirty="0">
                <a:solidFill>
                  <a:schemeClr val="accent2"/>
                </a:solidFill>
                <a:sym typeface="Symbol" charset="2"/>
              </a:rPr>
              <a:t>(~microseconds)</a:t>
            </a: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>
                <a:sym typeface="Symbol" charset="2"/>
              </a:rPr>
              <a:t>     	                            +  read in requested page        </a:t>
            </a:r>
            <a:r>
              <a:rPr sz="2000" dirty="0">
                <a:solidFill>
                  <a:srgbClr val="CC3300"/>
                </a:solidFill>
                <a:sym typeface="Symbol" charset="2"/>
              </a:rPr>
              <a:t>(~</a:t>
            </a:r>
            <a:r>
              <a:rPr sz="2000" u="sng" dirty="0">
                <a:solidFill>
                  <a:srgbClr val="CC3300"/>
                </a:solidFill>
                <a:sym typeface="Symbol" charset="2"/>
              </a:rPr>
              <a:t>milliseconds</a:t>
            </a:r>
            <a:r>
              <a:rPr sz="2000" dirty="0">
                <a:solidFill>
                  <a:srgbClr val="CC3300"/>
                </a:solidFill>
                <a:sym typeface="Symbol" charset="2"/>
              </a:rPr>
              <a:t>)</a:t>
            </a: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>
                <a:sym typeface="Symbol" charset="2"/>
              </a:rPr>
              <a:t>		+ restart process                       </a:t>
            </a:r>
            <a:r>
              <a:rPr sz="2000" dirty="0">
                <a:solidFill>
                  <a:schemeClr val="accent2"/>
                </a:solidFill>
                <a:sym typeface="Symbol" charset="2"/>
              </a:rPr>
              <a:t>(~microseconds)</a:t>
            </a: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endParaRPr lang="en-US" sz="2000" dirty="0" smtClean="0">
              <a:sym typeface="Symbol" charset="2"/>
            </a:endParaRP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endParaRPr lang="en-US" sz="2000" dirty="0" smtClean="0">
              <a:sym typeface="Symbol" charset="2"/>
            </a:endParaRPr>
          </a:p>
          <a:p>
            <a:pPr marL="342900" indent="-342900" algn="ctr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 smtClean="0">
                <a:solidFill>
                  <a:srgbClr val="FF0000"/>
                </a:solidFill>
                <a:sym typeface="Symbol" charset="2"/>
              </a:rPr>
              <a:t>Note</a:t>
            </a:r>
            <a:r>
              <a:rPr sz="2000" dirty="0">
                <a:solidFill>
                  <a:srgbClr val="FF0000"/>
                </a:solidFill>
                <a:sym typeface="Symbol" charset="2"/>
              </a:rPr>
              <a:t>: </a:t>
            </a:r>
            <a:r>
              <a:rPr lang="en-US" sz="2000" dirty="0">
                <a:sym typeface="Symbol" charset="2"/>
              </a:rPr>
              <a:t>R</a:t>
            </a:r>
            <a:r>
              <a:rPr sz="2000" dirty="0" smtClean="0">
                <a:sym typeface="Symbol" charset="2"/>
              </a:rPr>
              <a:t>eading </a:t>
            </a:r>
            <a:r>
              <a:rPr sz="2000" dirty="0">
                <a:sym typeface="Symbol" charset="2"/>
              </a:rPr>
              <a:t>in requested page may require writing another page to disk if there is no free frame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0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72619C-947B-8846-B60E-DA93CCAA25D5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Demand Paging: Example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tabLst>
                <a:tab pos="1774825" algn="l"/>
                <a:tab pos="2279650" algn="l"/>
              </a:tabLst>
            </a:pPr>
            <a:r>
              <a:rPr sz="2000" dirty="0"/>
              <a:t>Memory access time = 200 nanoseconds</a:t>
            </a:r>
          </a:p>
          <a:p>
            <a:pPr marL="342900" indent="-342900">
              <a:tabLst>
                <a:tab pos="1774825" algn="l"/>
                <a:tab pos="2279650" algn="l"/>
              </a:tabLst>
            </a:pPr>
            <a:r>
              <a:rPr sz="2000" dirty="0"/>
              <a:t>Average page fault time = 8 milliseconds </a:t>
            </a:r>
          </a:p>
          <a:p>
            <a:pPr marL="742950" lvl="1">
              <a:tabLst>
                <a:tab pos="1774825" algn="l"/>
                <a:tab pos="2279650" algn="l"/>
              </a:tabLst>
            </a:pPr>
            <a:r>
              <a:rPr sz="1800" dirty="0"/>
              <a:t>(disk latency, seek and transfer time</a:t>
            </a:r>
            <a:r>
              <a:rPr sz="1800" dirty="0" smtClean="0"/>
              <a:t>)</a:t>
            </a:r>
            <a:endParaRPr lang="en-US" sz="1800" dirty="0" smtClean="0"/>
          </a:p>
          <a:p>
            <a:pPr marL="457200" indent="-442913">
              <a:tabLst>
                <a:tab pos="1774825" algn="l"/>
                <a:tab pos="2279650" algn="l"/>
              </a:tabLst>
            </a:pPr>
            <a:endParaRPr lang="en-US" sz="2000" dirty="0"/>
          </a:p>
          <a:p>
            <a:pPr marL="363538" indent="-349250">
              <a:tabLst>
                <a:tab pos="1774825" algn="l"/>
                <a:tab pos="2279650" algn="l"/>
              </a:tabLst>
            </a:pPr>
            <a:r>
              <a:rPr lang="en-US" sz="2000" dirty="0" smtClean="0"/>
              <a:t>Effective access time?</a:t>
            </a:r>
          </a:p>
          <a:p>
            <a:pPr marL="14288" indent="0">
              <a:buNone/>
              <a:tabLst>
                <a:tab pos="1774825" algn="l"/>
                <a:tab pos="2279650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sz="2000" dirty="0" smtClean="0"/>
              <a:t>= </a:t>
            </a:r>
            <a:r>
              <a:rPr lang="en-US" sz="2000" dirty="0" smtClean="0"/>
              <a:t> </a:t>
            </a:r>
            <a:r>
              <a:rPr sz="2000" dirty="0" smtClean="0"/>
              <a:t>(1 – p) x 200</a:t>
            </a:r>
            <a:r>
              <a:rPr lang="en-US" sz="2000" dirty="0" smtClean="0"/>
              <a:t> (</a:t>
            </a:r>
            <a:r>
              <a:rPr lang="en-US" sz="2000" dirty="0" err="1" smtClean="0"/>
              <a:t>nsec</a:t>
            </a:r>
            <a:r>
              <a:rPr lang="en-US" sz="2000" dirty="0" smtClean="0"/>
              <a:t>)</a:t>
            </a:r>
            <a:r>
              <a:rPr sz="2000" dirty="0" smtClean="0"/>
              <a:t> + p </a:t>
            </a:r>
            <a:r>
              <a:rPr lang="en-US" sz="2000" dirty="0" smtClean="0"/>
              <a:t>x </a:t>
            </a:r>
            <a:r>
              <a:rPr sz="2000" dirty="0" smtClean="0"/>
              <a:t>8 </a:t>
            </a:r>
            <a:r>
              <a:rPr lang="en-US" sz="2000" dirty="0" smtClean="0"/>
              <a:t>(</a:t>
            </a:r>
            <a:r>
              <a:rPr sz="2000" dirty="0" err="1" smtClean="0"/>
              <a:t>m</a:t>
            </a:r>
            <a:r>
              <a:rPr lang="en-US" sz="2000" dirty="0" err="1" smtClean="0"/>
              <a:t>sec</a:t>
            </a:r>
            <a:r>
              <a:rPr sz="2000" dirty="0" smtClean="0"/>
              <a:t>) </a:t>
            </a:r>
          </a:p>
          <a:p>
            <a:pPr marL="342900" indent="-342900">
              <a:buFont typeface="Wingdings" charset="2"/>
              <a:buNone/>
              <a:tabLst>
                <a:tab pos="1774825" algn="l"/>
                <a:tab pos="2279650" algn="l"/>
              </a:tabLst>
            </a:pPr>
            <a:r>
              <a:rPr lang="en-US" sz="2000" dirty="0"/>
              <a:t>	</a:t>
            </a:r>
            <a:r>
              <a:rPr sz="2000" dirty="0" smtClean="0"/>
              <a:t>       </a:t>
            </a:r>
            <a:r>
              <a:rPr lang="en-US" sz="2000" dirty="0" smtClean="0"/>
              <a:t> </a:t>
            </a:r>
            <a:r>
              <a:rPr sz="2000" dirty="0" smtClean="0"/>
              <a:t> </a:t>
            </a:r>
            <a:r>
              <a:rPr sz="2000" dirty="0"/>
              <a:t>= </a:t>
            </a:r>
            <a:r>
              <a:rPr lang="en-US" sz="2000" dirty="0" smtClean="0"/>
              <a:t> </a:t>
            </a:r>
            <a:r>
              <a:rPr sz="2000" dirty="0" smtClean="0"/>
              <a:t>(</a:t>
            </a:r>
            <a:r>
              <a:rPr sz="2000" dirty="0"/>
              <a:t>1 – p)  x 200 + p x </a:t>
            </a:r>
            <a:r>
              <a:rPr sz="2000" dirty="0" smtClean="0"/>
              <a:t>8,000,000</a:t>
            </a:r>
            <a:endParaRPr lang="en-US" sz="2000" dirty="0"/>
          </a:p>
          <a:p>
            <a:pPr marL="342900" indent="-342900">
              <a:buFont typeface="Wingdings" charset="2"/>
              <a:buNone/>
              <a:tabLst>
                <a:tab pos="1774825" algn="l"/>
                <a:tab pos="2279650" algn="l"/>
              </a:tabLst>
            </a:pPr>
            <a:r>
              <a:rPr lang="en-US" sz="2000" dirty="0" smtClean="0"/>
              <a:t>	         </a:t>
            </a:r>
            <a:r>
              <a:rPr sz="2000" dirty="0" smtClean="0"/>
              <a:t>= </a:t>
            </a:r>
            <a:r>
              <a:rPr lang="en-US" sz="2000" dirty="0" smtClean="0"/>
              <a:t> </a:t>
            </a:r>
            <a:r>
              <a:rPr sz="2000" dirty="0" smtClean="0"/>
              <a:t>200 </a:t>
            </a:r>
            <a:r>
              <a:rPr sz="2000" dirty="0"/>
              <a:t>+ p x 7,999,800  (</a:t>
            </a:r>
            <a:r>
              <a:rPr sz="2000" dirty="0" smtClean="0"/>
              <a:t>n</a:t>
            </a:r>
            <a:r>
              <a:rPr lang="en-US" sz="2000" dirty="0" smtClean="0"/>
              <a:t>sec</a:t>
            </a:r>
            <a:r>
              <a:rPr sz="2000" dirty="0" smtClean="0"/>
              <a:t>)</a:t>
            </a:r>
            <a:endParaRPr sz="2000" dirty="0"/>
          </a:p>
          <a:p>
            <a:pPr marL="342900" indent="-342900">
              <a:tabLst>
                <a:tab pos="1774825" algn="l"/>
                <a:tab pos="2279650" algn="l"/>
              </a:tabLst>
            </a:pPr>
            <a:r>
              <a:rPr lang="en-US" sz="2000" dirty="0" smtClean="0"/>
              <a:t>For </a:t>
            </a:r>
            <a:r>
              <a:rPr lang="mr-IN" sz="2000" b="1" dirty="0" err="1" smtClean="0"/>
              <a:t>p</a:t>
            </a:r>
            <a:r>
              <a:rPr lang="mr-IN" sz="2000" b="1" dirty="0" smtClean="0"/>
              <a:t> </a:t>
            </a:r>
            <a:r>
              <a:rPr lang="mr-IN" sz="2000" b="1" dirty="0"/>
              <a:t>= </a:t>
            </a:r>
            <a:r>
              <a:rPr lang="mr-IN" sz="2000" b="1" dirty="0" smtClean="0"/>
              <a:t>0.001</a:t>
            </a:r>
            <a:r>
              <a:rPr lang="en-CA" sz="2000" b="1" dirty="0" smtClean="0"/>
              <a:t>  (1 page fault every 1</a:t>
            </a:r>
            <a:r>
              <a:rPr sz="2000" dirty="0" smtClean="0"/>
              <a:t>,000 </a:t>
            </a:r>
            <a:r>
              <a:rPr sz="2000" dirty="0"/>
              <a:t>memory </a:t>
            </a:r>
            <a:r>
              <a:rPr sz="2000" dirty="0" smtClean="0"/>
              <a:t>references</a:t>
            </a:r>
            <a:r>
              <a:rPr lang="en-US" sz="2000" dirty="0" smtClean="0"/>
              <a:t>)</a:t>
            </a:r>
            <a:r>
              <a:rPr sz="2000" dirty="0" smtClean="0"/>
              <a:t>:    </a:t>
            </a:r>
            <a:endParaRPr lang="en-US" sz="2000" dirty="0" smtClean="0"/>
          </a:p>
          <a:p>
            <a:pPr marL="858837" lvl="1" indent="-342900">
              <a:tabLst>
                <a:tab pos="1774825" algn="l"/>
                <a:tab pos="2279650" algn="l"/>
              </a:tabLst>
            </a:pPr>
            <a:r>
              <a:rPr dirty="0" smtClean="0"/>
              <a:t>E</a:t>
            </a:r>
            <a:r>
              <a:rPr lang="en-US" dirty="0" smtClean="0"/>
              <a:t>ffective </a:t>
            </a:r>
            <a:r>
              <a:rPr dirty="0" smtClean="0"/>
              <a:t>A</a:t>
            </a:r>
            <a:r>
              <a:rPr lang="en-US" dirty="0" smtClean="0"/>
              <a:t>ccess </a:t>
            </a:r>
            <a:r>
              <a:rPr dirty="0" smtClean="0"/>
              <a:t>T</a:t>
            </a:r>
            <a:r>
              <a:rPr lang="en-US" dirty="0" smtClean="0"/>
              <a:t>ime</a:t>
            </a:r>
            <a:r>
              <a:rPr dirty="0" smtClean="0"/>
              <a:t> </a:t>
            </a:r>
            <a:r>
              <a:rPr dirty="0"/>
              <a:t>= 8200 </a:t>
            </a:r>
            <a:r>
              <a:rPr dirty="0" smtClean="0"/>
              <a:t>ns</a:t>
            </a:r>
            <a:r>
              <a:rPr lang="en-US" dirty="0" smtClean="0"/>
              <a:t>ec</a:t>
            </a:r>
            <a:r>
              <a:rPr lang="en-US" dirty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(40X slowdown)</a:t>
            </a:r>
            <a:endParaRPr b="1" dirty="0" smtClean="0">
              <a:solidFill>
                <a:schemeClr val="accent2"/>
              </a:solidFill>
            </a:endParaRPr>
          </a:p>
          <a:p>
            <a:pPr marL="342900" indent="-342900">
              <a:tabLst>
                <a:tab pos="1774825" algn="l"/>
                <a:tab pos="2279650" algn="l"/>
              </a:tabLst>
            </a:pPr>
            <a:endParaRPr sz="2000" b="1" dirty="0">
              <a:solidFill>
                <a:srgbClr val="CC3300"/>
              </a:solidFill>
            </a:endParaRPr>
          </a:p>
          <a:p>
            <a:pPr marL="0" indent="0" algn="ctr">
              <a:buNone/>
              <a:tabLst>
                <a:tab pos="1774825" algn="l"/>
                <a:tab pos="2279650" algn="l"/>
              </a:tabLst>
            </a:pPr>
            <a:r>
              <a:rPr sz="2000" b="1" dirty="0">
                <a:solidFill>
                  <a:srgbClr val="CC3300"/>
                </a:solidFill>
              </a:rPr>
              <a:t>Bottom line: We should minimize number of page </a:t>
            </a:r>
            <a:r>
              <a:rPr sz="2000" b="1" dirty="0" smtClean="0">
                <a:solidFill>
                  <a:srgbClr val="CC3300"/>
                </a:solidFill>
              </a:rPr>
              <a:t>faults</a:t>
            </a:r>
            <a:r>
              <a:rPr lang="en-US" sz="2000" b="1" dirty="0" smtClean="0">
                <a:solidFill>
                  <a:srgbClr val="CC3300"/>
                </a:solidFill>
              </a:rPr>
              <a:t> because </a:t>
            </a:r>
            <a:r>
              <a:rPr sz="2000" b="1" dirty="0" smtClean="0">
                <a:solidFill>
                  <a:srgbClr val="CC3300"/>
                </a:solidFill>
              </a:rPr>
              <a:t>they </a:t>
            </a:r>
            <a:r>
              <a:rPr sz="2000" b="1" dirty="0">
                <a:solidFill>
                  <a:srgbClr val="CC3300"/>
                </a:solidFill>
              </a:rPr>
              <a:t>are very very costly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00800"/>
            <a:ext cx="6254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916891-3400-D343-ACC8-E4D2383CA6BE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4863" y="88900"/>
            <a:ext cx="7772400" cy="828675"/>
          </a:xfrm>
        </p:spPr>
        <p:txBody>
          <a:bodyPr/>
          <a:lstStyle/>
          <a:p>
            <a:r>
              <a:t>Virtual Memory and Process Creation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69988"/>
            <a:ext cx="7783512" cy="2089150"/>
          </a:xfrm>
        </p:spPr>
        <p:txBody>
          <a:bodyPr/>
          <a:lstStyle/>
          <a:p>
            <a:pPr marL="381000" indent="-381000"/>
            <a:r>
              <a:rPr sz="2000" dirty="0">
                <a:solidFill>
                  <a:srgbClr val="FF0000"/>
                </a:solidFill>
              </a:rPr>
              <a:t>VM allows faster/efficient process creation using</a:t>
            </a:r>
          </a:p>
          <a:p>
            <a:pPr marL="800100" lvl="1" indent="-342900"/>
            <a:r>
              <a:rPr dirty="0">
                <a:solidFill>
                  <a:srgbClr val="0000CC"/>
                </a:solidFill>
              </a:rPr>
              <a:t>Copy-on-Write</a:t>
            </a:r>
            <a:r>
              <a:rPr dirty="0"/>
              <a:t> (COW) technique </a:t>
            </a:r>
          </a:p>
          <a:p>
            <a:pPr marL="381000" indent="-381000"/>
            <a:r>
              <a:rPr sz="2000" dirty="0"/>
              <a:t>COW allows both parent and child processes to initially </a:t>
            </a:r>
            <a:r>
              <a:rPr sz="2000" b="1" i="1" dirty="0">
                <a:solidFill>
                  <a:srgbClr val="FF0000"/>
                </a:solidFill>
              </a:rPr>
              <a:t>share</a:t>
            </a:r>
            <a:r>
              <a:rPr sz="2000" dirty="0"/>
              <a:t>  the same pages in memory (during fork</a:t>
            </a:r>
            <a:r>
              <a:rPr sz="2000" dirty="0" smtClean="0"/>
              <a:t>())</a:t>
            </a:r>
            <a:endParaRPr sz="2000" dirty="0"/>
          </a:p>
        </p:txBody>
      </p:sp>
      <p:pic>
        <p:nvPicPr>
          <p:cNvPr id="13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17" y="3402000"/>
            <a:ext cx="6042355" cy="24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17" y="3400269"/>
            <a:ext cx="6042355" cy="27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00800"/>
            <a:ext cx="6254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916891-3400-D343-ACC8-E4D2383CA6BE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4863" y="88900"/>
            <a:ext cx="7772400" cy="828675"/>
          </a:xfrm>
        </p:spPr>
        <p:txBody>
          <a:bodyPr/>
          <a:lstStyle/>
          <a:p>
            <a:r>
              <a:t>Virtual Memory and Process Creation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69988"/>
            <a:ext cx="7783512" cy="2089150"/>
          </a:xfrm>
        </p:spPr>
        <p:txBody>
          <a:bodyPr/>
          <a:lstStyle/>
          <a:p>
            <a:pPr marL="381000" indent="-381000"/>
            <a:r>
              <a:rPr sz="2000">
                <a:solidFill>
                  <a:srgbClr val="FF0000"/>
                </a:solidFill>
              </a:rPr>
              <a:t>VM allows faster/efficient process creation using</a:t>
            </a:r>
          </a:p>
          <a:p>
            <a:pPr marL="800100" lvl="1" indent="-342900"/>
            <a:r>
              <a:rPr>
                <a:solidFill>
                  <a:srgbClr val="0000CC"/>
                </a:solidFill>
              </a:rPr>
              <a:t>Copy-on-Write</a:t>
            </a:r>
            <a:r>
              <a:t> (COW) technique </a:t>
            </a:r>
          </a:p>
          <a:p>
            <a:pPr marL="381000" indent="-381000"/>
            <a:r>
              <a:rPr sz="2000"/>
              <a:t>COW allows both parent and child processes to initially </a:t>
            </a:r>
            <a:r>
              <a:rPr sz="2000" b="1" i="1">
                <a:solidFill>
                  <a:srgbClr val="FF0000"/>
                </a:solidFill>
              </a:rPr>
              <a:t>share</a:t>
            </a:r>
            <a:r>
              <a:rPr sz="2000"/>
              <a:t>  the same pages in memory (during fork())</a:t>
            </a:r>
          </a:p>
          <a:p>
            <a:pPr marL="381000" indent="-381000"/>
            <a:r>
              <a:rPr sz="2000"/>
              <a:t>If either process modifies a shared page, page is copied</a:t>
            </a:r>
          </a:p>
        </p:txBody>
      </p:sp>
    </p:spTree>
    <p:extLst>
      <p:ext uri="{BB962C8B-B14F-4D97-AF65-F5344CB8AC3E}">
        <p14:creationId xmlns:p14="http://schemas.microsoft.com/office/powerpoint/2010/main" val="214728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CF06C6-5BDB-174A-9F97-BF6E278784C3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v/s Major Page Faults</a:t>
            </a:r>
            <a:endParaRPr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1238044"/>
            <a:ext cx="8047037" cy="5238750"/>
          </a:xfrm>
        </p:spPr>
        <p:txBody>
          <a:bodyPr/>
          <a:lstStyle/>
          <a:p>
            <a:r>
              <a:rPr lang="en-US" b="1" dirty="0" smtClean="0"/>
              <a:t>Major Page fault</a:t>
            </a:r>
          </a:p>
          <a:p>
            <a:pPr lvl="1"/>
            <a:r>
              <a:rPr lang="en-US" b="1" dirty="0" smtClean="0"/>
              <a:t>Need to bring page from disk </a:t>
            </a:r>
          </a:p>
          <a:p>
            <a:pPr lvl="1"/>
            <a:r>
              <a:rPr lang="en-US" b="1" dirty="0" smtClean="0"/>
              <a:t>Expensive, includes I/O</a:t>
            </a:r>
          </a:p>
          <a:p>
            <a:endParaRPr lang="en-US" b="1" dirty="0" smtClean="0"/>
          </a:p>
          <a:p>
            <a:r>
              <a:rPr lang="en-US" b="1" dirty="0" smtClean="0"/>
              <a:t>Minor Page Fault </a:t>
            </a:r>
          </a:p>
          <a:p>
            <a:pPr lvl="1"/>
            <a:r>
              <a:rPr lang="en-US" b="1" dirty="0"/>
              <a:t>Does not need to bring page from disk </a:t>
            </a:r>
          </a:p>
          <a:p>
            <a:pPr lvl="1"/>
            <a:r>
              <a:rPr lang="en-US" b="1" dirty="0"/>
              <a:t>Very fast </a:t>
            </a:r>
            <a:r>
              <a:rPr lang="en-US" b="1" dirty="0" smtClean="0"/>
              <a:t>(</a:t>
            </a:r>
            <a:r>
              <a:rPr lang="en-US" b="1" dirty="0" smtClean="0">
                <a:sym typeface="Wingdings"/>
              </a:rPr>
              <a:t>just </a:t>
            </a:r>
            <a:r>
              <a:rPr lang="en-US" b="1" dirty="0"/>
              <a:t>updates the page </a:t>
            </a:r>
            <a:r>
              <a:rPr lang="en-US" b="1" dirty="0" smtClean="0"/>
              <a:t>table</a:t>
            </a:r>
            <a:r>
              <a:rPr lang="en-US" b="1" dirty="0">
                <a:sym typeface="Wingdings"/>
              </a:rPr>
              <a:t>)</a:t>
            </a:r>
            <a:endParaRPr lang="en-US" b="1" dirty="0"/>
          </a:p>
          <a:p>
            <a:pPr lvl="1"/>
            <a:r>
              <a:rPr lang="en-US" b="1" dirty="0" smtClean="0"/>
              <a:t>Examples: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hared pages </a:t>
            </a:r>
            <a:r>
              <a:rPr lang="en-US" b="1" dirty="0" smtClean="0"/>
              <a:t>(which already in memory) but not linked with the process address space yet</a:t>
            </a:r>
          </a:p>
          <a:p>
            <a:pPr lvl="2"/>
            <a:r>
              <a:rPr lang="en-US" b="1" dirty="0"/>
              <a:t>D</a:t>
            </a:r>
            <a:r>
              <a:rPr lang="en-US" b="1" dirty="0" smtClean="0"/>
              <a:t>ynamic memory allocation (</a:t>
            </a:r>
            <a:r>
              <a:rPr lang="en-US" b="1" dirty="0" err="1" smtClean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malloc</a:t>
            </a:r>
            <a:r>
              <a:rPr lang="en-US" b="1" dirty="0" smtClean="0"/>
              <a:t>) </a:t>
            </a:r>
            <a:r>
              <a:rPr lang="en-US" b="1" dirty="0" smtClean="0">
                <a:sym typeface="Wingdings"/>
              </a:rPr>
              <a:t>where </a:t>
            </a:r>
            <a:r>
              <a:rPr lang="en-US" b="1" dirty="0" smtClean="0"/>
              <a:t>kernel may not actually allocate physical memory until it is accessed </a:t>
            </a:r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0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CF06C6-5BDB-174A-9F97-BF6E278784C3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Commands to Explore</a:t>
            </a:r>
            <a:endParaRPr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162050"/>
            <a:ext cx="8047037" cy="5238750"/>
          </a:xfrm>
        </p:spPr>
        <p:txBody>
          <a:bodyPr/>
          <a:lstStyle/>
          <a:p>
            <a:r>
              <a:rPr lang="en-US" altLang="x-none" b="1" dirty="0" err="1">
                <a:latin typeface="Courier" charset="0"/>
                <a:ea typeface="Courier" charset="0"/>
                <a:cs typeface="Courier" charset="0"/>
              </a:rPr>
              <a:t>ps</a:t>
            </a:r>
            <a:r>
              <a:rPr lang="en-US" altLang="x-none" b="1" dirty="0"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altLang="x-none" b="1" dirty="0" err="1">
                <a:latin typeface="Courier" charset="0"/>
                <a:ea typeface="Courier" charset="0"/>
                <a:cs typeface="Courier" charset="0"/>
              </a:rPr>
              <a:t>eo</a:t>
            </a:r>
            <a:r>
              <a:rPr lang="en-US" altLang="x-none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x-none" b="1" dirty="0" err="1" smtClean="0">
                <a:latin typeface="Courier" charset="0"/>
                <a:ea typeface="Courier" charset="0"/>
                <a:cs typeface="Courier" charset="0"/>
              </a:rPr>
              <a:t>min_flt,maj_flt,pid,cmd</a:t>
            </a:r>
            <a:endParaRPr lang="en-US" altLang="x-none" b="1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altLang="x-none" dirty="0"/>
              <a:t>Prints minor and major page faults for all (-e)  processes running in the system with the format (-o) specified</a:t>
            </a:r>
          </a:p>
          <a:p>
            <a:r>
              <a:rPr lang="en-US" altLang="x-none" b="1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x-none" b="1" dirty="0" err="1" smtClean="0"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altLang="x-none" b="1" dirty="0" smtClean="0">
                <a:latin typeface="Courier" charset="0"/>
                <a:ea typeface="Courier" charset="0"/>
                <a:cs typeface="Courier" charset="0"/>
              </a:rPr>
              <a:t>/bin/time -v ls</a:t>
            </a:r>
          </a:p>
          <a:p>
            <a:pPr lvl="1"/>
            <a:r>
              <a:rPr lang="en-US" altLang="x-none" dirty="0" smtClean="0"/>
              <a:t>Prints details             running a command (“</a:t>
            </a:r>
            <a:r>
              <a:rPr lang="en-US" altLang="x-none" b="1" dirty="0" smtClean="0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altLang="x-none" dirty="0" smtClean="0"/>
              <a:t>” in this case) including minor/major page faults </a:t>
            </a:r>
          </a:p>
          <a:p>
            <a:r>
              <a:rPr lang="en-US" altLang="x-none" b="1" dirty="0" err="1" smtClean="0">
                <a:latin typeface="Courier" charset="0"/>
                <a:ea typeface="Courier" charset="0"/>
                <a:cs typeface="Courier" charset="0"/>
              </a:rPr>
              <a:t>vmstat</a:t>
            </a:r>
            <a:endParaRPr lang="en-US" altLang="x-none" b="1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altLang="x-none" dirty="0"/>
              <a:t>reports information about processes, memory, paging, </a:t>
            </a:r>
            <a:r>
              <a:rPr lang="en-US" altLang="x-none" dirty="0" smtClean="0"/>
              <a:t>IO</a:t>
            </a:r>
            <a:r>
              <a:rPr lang="en-US" altLang="x-none" dirty="0"/>
              <a:t>, traps, and </a:t>
            </a:r>
            <a:r>
              <a:rPr lang="en-US" altLang="x-none" dirty="0" err="1"/>
              <a:t>cpu</a:t>
            </a:r>
            <a:r>
              <a:rPr lang="en-US" altLang="x-none" dirty="0"/>
              <a:t> </a:t>
            </a:r>
            <a:r>
              <a:rPr lang="en-US" altLang="x-none" dirty="0" smtClean="0"/>
              <a:t>activity</a:t>
            </a:r>
          </a:p>
          <a:p>
            <a:r>
              <a:rPr lang="en-US" altLang="x-none" b="1" dirty="0" err="1" smtClean="0">
                <a:latin typeface="Courier" charset="0"/>
                <a:ea typeface="Courier" charset="0"/>
                <a:cs typeface="Courier" charset="0"/>
              </a:rPr>
              <a:t>getconf</a:t>
            </a:r>
            <a:r>
              <a:rPr lang="en-US" altLang="x-none" b="1" dirty="0" smtClean="0">
                <a:latin typeface="Courier" charset="0"/>
                <a:ea typeface="Courier" charset="0"/>
                <a:cs typeface="Courier" charset="0"/>
              </a:rPr>
              <a:t> PAGESIZE </a:t>
            </a:r>
          </a:p>
          <a:p>
            <a:pPr lvl="1"/>
            <a:r>
              <a:rPr lang="en-US" altLang="x-none" dirty="0" smtClean="0"/>
              <a:t>Displays the page size</a:t>
            </a:r>
          </a:p>
          <a:p>
            <a:r>
              <a:rPr lang="en-US" altLang="x-none" b="1" dirty="0" smtClean="0">
                <a:latin typeface="Courier" charset="0"/>
                <a:ea typeface="Courier" charset="0"/>
                <a:cs typeface="Courier" charset="0"/>
              </a:rPr>
              <a:t>top</a:t>
            </a:r>
            <a:r>
              <a:rPr lang="en-US" altLang="x-none" dirty="0" smtClean="0"/>
              <a:t> </a:t>
            </a:r>
          </a:p>
          <a:p>
            <a:pPr lvl="1"/>
            <a:r>
              <a:rPr lang="en-US" altLang="x-none" dirty="0" smtClean="0"/>
              <a:t>Press ‘f’ while running, then chose </a:t>
            </a:r>
            <a:r>
              <a:rPr lang="en-US" altLang="x-none" dirty="0" err="1" smtClean="0"/>
              <a:t>nMaj</a:t>
            </a:r>
            <a:r>
              <a:rPr lang="en-US" altLang="x-none" dirty="0" smtClean="0"/>
              <a:t> and </a:t>
            </a:r>
            <a:r>
              <a:rPr lang="en-US" altLang="x-none" dirty="0" err="1" smtClean="0"/>
              <a:t>nMin</a:t>
            </a:r>
            <a:r>
              <a:rPr lang="en-US" altLang="x-none" dirty="0" smtClean="0"/>
              <a:t> to show major and minor page faults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74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FD90A-34EF-C849-B5E2-AB2CED4EFA96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Page Replacement: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249363"/>
            <a:ext cx="8097838" cy="4843462"/>
          </a:xfrm>
        </p:spPr>
        <p:txBody>
          <a:bodyPr/>
          <a:lstStyle/>
          <a:p>
            <a:pPr marL="381000" indent="-381000"/>
            <a:r>
              <a:rPr lang="en-US" dirty="0" smtClean="0"/>
              <a:t>When </a:t>
            </a:r>
            <a:r>
              <a:rPr dirty="0" smtClean="0"/>
              <a:t>Page </a:t>
            </a:r>
            <a:r>
              <a:rPr dirty="0"/>
              <a:t>fault </a:t>
            </a:r>
            <a:r>
              <a:rPr dirty="0" smtClean="0"/>
              <a:t>occurs</a:t>
            </a:r>
            <a:r>
              <a:rPr lang="en-US" dirty="0" smtClean="0"/>
              <a:t>, OS </a:t>
            </a:r>
            <a:r>
              <a:rPr dirty="0" smtClean="0">
                <a:sym typeface="Wingdings" charset="2"/>
              </a:rPr>
              <a:t>need</a:t>
            </a:r>
            <a:r>
              <a:rPr lang="en-US" dirty="0" smtClean="0">
                <a:sym typeface="Wingdings" charset="2"/>
              </a:rPr>
              <a:t>s</a:t>
            </a:r>
            <a:r>
              <a:rPr dirty="0" smtClean="0">
                <a:sym typeface="Wingdings" charset="2"/>
              </a:rPr>
              <a:t> </a:t>
            </a:r>
            <a:r>
              <a:rPr dirty="0">
                <a:sym typeface="Wingdings" charset="2"/>
              </a:rPr>
              <a:t>to bring requested page from disk to </a:t>
            </a:r>
            <a:r>
              <a:rPr dirty="0" smtClean="0">
                <a:sym typeface="Wingdings" charset="2"/>
              </a:rPr>
              <a:t>memory</a:t>
            </a:r>
            <a:endParaRPr dirty="0"/>
          </a:p>
          <a:p>
            <a:pPr marL="800100" lvl="1" indent="-342900"/>
            <a:r>
              <a:rPr dirty="0"/>
              <a:t>Find location of the requested page on disk</a:t>
            </a:r>
          </a:p>
          <a:p>
            <a:pPr marL="800100" lvl="1" indent="-342900"/>
            <a:r>
              <a:rPr dirty="0"/>
              <a:t>Find a free frame:</a:t>
            </a:r>
          </a:p>
          <a:p>
            <a:pPr marL="1143000" lvl="2" indent="-342900"/>
            <a:r>
              <a:rPr sz="2000" dirty="0"/>
              <a:t>If there is a free frame, use it</a:t>
            </a:r>
          </a:p>
          <a:p>
            <a:pPr marL="1143000" lvl="2" indent="-342900"/>
            <a:r>
              <a:rPr sz="2000" dirty="0"/>
              <a:t>Else use </a:t>
            </a:r>
            <a:r>
              <a:rPr sz="2000" dirty="0">
                <a:solidFill>
                  <a:srgbClr val="CC3300"/>
                </a:solidFill>
              </a:rPr>
              <a:t>page replacement algorithm</a:t>
            </a:r>
            <a:r>
              <a:rPr sz="2000" dirty="0">
                <a:solidFill>
                  <a:schemeClr val="tx2"/>
                </a:solidFill>
              </a:rPr>
              <a:t> </a:t>
            </a:r>
            <a:r>
              <a:rPr sz="2000" dirty="0"/>
              <a:t>to select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sz="2000" dirty="0" smtClean="0"/>
              <a:t>a </a:t>
            </a:r>
            <a:r>
              <a:rPr sz="2000" dirty="0">
                <a:solidFill>
                  <a:srgbClr val="CC3300"/>
                </a:solidFill>
              </a:rPr>
              <a:t>victim</a:t>
            </a:r>
            <a:r>
              <a:rPr sz="2000" dirty="0"/>
              <a:t> page to evict from memory</a:t>
            </a:r>
          </a:p>
          <a:p>
            <a:pPr marL="1143000" lvl="2" indent="-342900">
              <a:buFontTx/>
              <a:buNone/>
            </a:pPr>
            <a:endParaRPr sz="2000" dirty="0"/>
          </a:p>
          <a:p>
            <a:pPr marL="800100" lvl="1" indent="-342900"/>
            <a:r>
              <a:rPr dirty="0"/>
              <a:t>Bring  requested page into the free frame</a:t>
            </a:r>
          </a:p>
          <a:p>
            <a:pPr marL="800100" lvl="1" indent="-342900"/>
            <a:r>
              <a:rPr dirty="0"/>
              <a:t>Update the page table and free frame list</a:t>
            </a:r>
          </a:p>
          <a:p>
            <a:pPr marL="800100" lvl="1" indent="-342900"/>
            <a:r>
              <a:rPr dirty="0" smtClean="0"/>
              <a:t>Res</a:t>
            </a:r>
            <a:r>
              <a:rPr lang="en-US" dirty="0" smtClean="0"/>
              <a:t>ume</a:t>
            </a:r>
            <a:r>
              <a:rPr dirty="0" smtClean="0"/>
              <a:t> </a:t>
            </a:r>
            <a:r>
              <a:rPr dirty="0"/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199650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35" y="1322389"/>
            <a:ext cx="545332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7CF288-E12D-3B42-BF9D-B0F1E0FE9D8A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Page Replacement: Overview (cont’d) 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24466" y="1425625"/>
            <a:ext cx="336263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8572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 marL="147638" indent="-342900">
              <a:buFont typeface="Wingdings" charset="2"/>
              <a:buChar char="§"/>
            </a:pPr>
            <a:r>
              <a:rPr lang="en-US" altLang="x-none" sz="2000" dirty="0" smtClean="0"/>
              <a:t>We </a:t>
            </a:r>
            <a:r>
              <a:rPr lang="en-US" altLang="x-none" sz="2000" dirty="0"/>
              <a:t>can save </a:t>
            </a:r>
            <a:r>
              <a:rPr lang="en-US" altLang="x-none" sz="2000" dirty="0" smtClean="0">
                <a:solidFill>
                  <a:srgbClr val="CC3300"/>
                </a:solidFill>
              </a:rPr>
              <a:t>swap </a:t>
            </a:r>
            <a:br>
              <a:rPr lang="en-US" altLang="x-none" sz="2000" dirty="0" smtClean="0">
                <a:solidFill>
                  <a:srgbClr val="CC3300"/>
                </a:solidFill>
              </a:rPr>
            </a:br>
            <a:r>
              <a:rPr lang="en-US" altLang="x-none" sz="2000" dirty="0" smtClean="0">
                <a:solidFill>
                  <a:srgbClr val="CC3300"/>
                </a:solidFill>
              </a:rPr>
              <a:t>   out</a:t>
            </a:r>
            <a:r>
              <a:rPr lang="en-US" altLang="x-none" sz="2000" dirty="0">
                <a:solidFill>
                  <a:srgbClr val="CC3300"/>
                </a:solidFill>
              </a:rPr>
              <a:t> </a:t>
            </a:r>
            <a:r>
              <a:rPr lang="en-US" altLang="x-none" sz="2000" dirty="0" smtClean="0">
                <a:solidFill>
                  <a:srgbClr val="CC3300"/>
                </a:solidFill>
              </a:rPr>
              <a:t>overhead</a:t>
            </a:r>
            <a:r>
              <a:rPr lang="en-US" altLang="x-none" sz="2000" dirty="0" smtClean="0"/>
              <a:t> </a:t>
            </a:r>
            <a:r>
              <a:rPr lang="en-US" altLang="x-none" sz="2000" dirty="0"/>
              <a:t>if </a:t>
            </a:r>
            <a:r>
              <a:rPr lang="en-US" altLang="x-none" sz="2000" dirty="0" smtClean="0"/>
              <a:t>victim</a:t>
            </a:r>
            <a:br>
              <a:rPr lang="en-US" altLang="x-none" sz="2000" dirty="0" smtClean="0"/>
            </a:br>
            <a:r>
              <a:rPr lang="en-US" altLang="x-none" sz="2000" dirty="0" smtClean="0"/>
              <a:t>   page was NOT</a:t>
            </a:r>
            <a:br>
              <a:rPr lang="en-US" altLang="x-none" sz="2000" dirty="0" smtClean="0"/>
            </a:br>
            <a:r>
              <a:rPr lang="en-US" altLang="x-none" sz="2000" dirty="0" smtClean="0"/>
              <a:t>   modified</a:t>
            </a:r>
            <a:endParaRPr lang="en-US" altLang="x-none" sz="2000" dirty="0"/>
          </a:p>
          <a:p>
            <a:pPr marL="147638" indent="-342900">
              <a:buFont typeface="Wingdings" charset="2"/>
              <a:buChar char="§"/>
            </a:pPr>
            <a:r>
              <a:rPr lang="en-US" altLang="x-none" sz="2000" dirty="0" smtClean="0">
                <a:sym typeface="Wingdings" charset="2"/>
              </a:rPr>
              <a:t>Significant </a:t>
            </a:r>
            <a:r>
              <a:rPr lang="en-US" altLang="x-none" sz="2000" dirty="0">
                <a:sym typeface="Wingdings" charset="2"/>
              </a:rPr>
              <a:t>savings </a:t>
            </a:r>
            <a:br>
              <a:rPr lang="en-US" altLang="x-none" sz="2000" dirty="0">
                <a:sym typeface="Wingdings" charset="2"/>
              </a:rPr>
            </a:br>
            <a:r>
              <a:rPr lang="en-US" altLang="x-none" sz="2000" dirty="0" smtClean="0">
                <a:sym typeface="Wingdings" charset="2"/>
              </a:rPr>
              <a:t>   (I/O </a:t>
            </a:r>
            <a:r>
              <a:rPr lang="en-US" altLang="x-none" sz="2000" dirty="0">
                <a:sym typeface="Wingdings" charset="2"/>
              </a:rPr>
              <a:t>operation</a:t>
            </a:r>
            <a:r>
              <a:rPr lang="en-US" altLang="x-none" sz="2000" dirty="0" smtClean="0">
                <a:sym typeface="Wingdings" charset="2"/>
              </a:rPr>
              <a:t>)</a:t>
            </a:r>
            <a:endParaRPr lang="en-US" altLang="x-none" sz="2000" dirty="0"/>
          </a:p>
          <a:p>
            <a:pPr marL="147638" indent="-342900">
              <a:buFont typeface="Wingdings" charset="2"/>
              <a:buChar char="§"/>
            </a:pPr>
            <a:r>
              <a:rPr lang="en-US" altLang="x-none" sz="2000" dirty="0" smtClean="0"/>
              <a:t>Associate </a:t>
            </a:r>
            <a:r>
              <a:rPr lang="en-US" altLang="x-none" sz="2000" dirty="0"/>
              <a:t>a </a:t>
            </a:r>
            <a:r>
              <a:rPr lang="en-US" altLang="x-none" sz="2000" dirty="0" smtClean="0">
                <a:solidFill>
                  <a:srgbClr val="CC3300"/>
                </a:solidFill>
              </a:rPr>
              <a:t>dirty</a:t>
            </a:r>
            <a:r>
              <a:rPr lang="en-US" altLang="x-none" sz="2000" dirty="0"/>
              <a:t/>
            </a:r>
            <a:br>
              <a:rPr lang="en-US" altLang="x-none" sz="2000" dirty="0"/>
            </a:br>
            <a:r>
              <a:rPr lang="en-US" altLang="x-none" sz="2000" dirty="0" smtClean="0"/>
              <a:t>   (modify</a:t>
            </a:r>
            <a:r>
              <a:rPr lang="en-US" altLang="x-none" sz="2000" dirty="0"/>
              <a:t>) bit with </a:t>
            </a:r>
            <a:r>
              <a:rPr lang="en-US" altLang="x-none" sz="2000" dirty="0" smtClean="0"/>
              <a:t>each</a:t>
            </a:r>
            <a:br>
              <a:rPr lang="en-US" altLang="x-none" sz="2000" dirty="0" smtClean="0"/>
            </a:br>
            <a:r>
              <a:rPr lang="en-US" altLang="x-none" sz="2000" dirty="0" smtClean="0"/>
              <a:t>   page </a:t>
            </a:r>
            <a:r>
              <a:rPr lang="en-US" altLang="x-none" sz="2000" dirty="0"/>
              <a:t>to </a:t>
            </a:r>
            <a:r>
              <a:rPr lang="en-US" altLang="x-none" sz="2000" dirty="0" smtClean="0"/>
              <a:t>indicate</a:t>
            </a:r>
            <a:br>
              <a:rPr lang="en-US" altLang="x-none" sz="2000" dirty="0" smtClean="0"/>
            </a:br>
            <a:r>
              <a:rPr lang="en-US" altLang="x-none" sz="2000" dirty="0" smtClean="0"/>
              <a:t>   whether </a:t>
            </a:r>
            <a:r>
              <a:rPr lang="en-US" altLang="x-none" sz="2000" dirty="0"/>
              <a:t>a page </a:t>
            </a:r>
            <a:r>
              <a:rPr lang="en-US" altLang="x-none" sz="2000" dirty="0" smtClean="0"/>
              <a:t>has</a:t>
            </a:r>
            <a:br>
              <a:rPr lang="en-US" altLang="x-none" sz="2000" dirty="0" smtClean="0"/>
            </a:br>
            <a:r>
              <a:rPr lang="en-US" altLang="x-none" sz="2000" dirty="0" smtClean="0"/>
              <a:t>   been </a:t>
            </a:r>
            <a:r>
              <a:rPr lang="en-US" altLang="x-none" sz="2000" dirty="0"/>
              <a:t>modified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5938" y="5608537"/>
            <a:ext cx="80692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8572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 marL="0" indent="0" algn="ctr">
              <a:buNone/>
            </a:pPr>
            <a:r>
              <a:rPr lang="en-US" altLang="x-none" sz="2000" b="1" dirty="0">
                <a:solidFill>
                  <a:srgbClr val="FF0000"/>
                </a:solidFill>
              </a:rPr>
              <a:t>How do we choose the victim page? What would be the goal of this selection algorithm?</a:t>
            </a:r>
          </a:p>
          <a:p>
            <a:pPr lvl="1"/>
            <a:endParaRPr lang="en-US" altLang="x-none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674741-40DA-AB42-835C-6CDF2E396017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Page Replacement Algorithms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227138"/>
            <a:ext cx="8102600" cy="5111750"/>
          </a:xfrm>
        </p:spPr>
        <p:txBody>
          <a:bodyPr/>
          <a:lstStyle/>
          <a:p>
            <a:pPr marL="342900" indent="-342900">
              <a:tabLst>
                <a:tab pos="3146425" algn="ctr"/>
              </a:tabLst>
            </a:pPr>
            <a:r>
              <a:rPr sz="2000" dirty="0">
                <a:solidFill>
                  <a:srgbClr val="FF0000"/>
                </a:solidFill>
              </a:rPr>
              <a:t>Objective: minimize page-fault rate</a:t>
            </a:r>
          </a:p>
          <a:p>
            <a:pPr marL="342900" indent="-342900">
              <a:tabLst>
                <a:tab pos="3146425" algn="ctr"/>
              </a:tabLst>
            </a:pPr>
            <a:r>
              <a:rPr sz="2000" dirty="0"/>
              <a:t>Algorithm evaluation</a:t>
            </a:r>
          </a:p>
          <a:p>
            <a:pPr marL="742950" lvl="1">
              <a:tabLst>
                <a:tab pos="3146425" algn="ctr"/>
              </a:tabLst>
            </a:pPr>
            <a:r>
              <a:rPr dirty="0"/>
              <a:t>Take a particular string of memory references, and </a:t>
            </a:r>
          </a:p>
          <a:p>
            <a:pPr marL="742950" lvl="1">
              <a:tabLst>
                <a:tab pos="3146425" algn="ctr"/>
              </a:tabLst>
            </a:pPr>
            <a:r>
              <a:rPr dirty="0"/>
              <a:t>Compute number of page faults on that string</a:t>
            </a:r>
          </a:p>
          <a:p>
            <a:pPr marL="342900" indent="-342900">
              <a:tabLst>
                <a:tab pos="3146425" algn="ctr"/>
              </a:tabLst>
            </a:pPr>
            <a:r>
              <a:rPr sz="2000" dirty="0"/>
              <a:t>The reference string looks like: </a:t>
            </a:r>
            <a:br>
              <a:rPr sz="2000" dirty="0"/>
            </a:br>
            <a:endParaRPr sz="2000" dirty="0"/>
          </a:p>
          <a:p>
            <a:pPr marL="342900" indent="-342900">
              <a:buFont typeface="Wingdings" charset="2"/>
              <a:buNone/>
              <a:tabLst>
                <a:tab pos="3146425" algn="ctr"/>
              </a:tabLst>
            </a:pPr>
            <a:r>
              <a:rPr sz="2000" dirty="0"/>
              <a:t>	                  </a:t>
            </a:r>
            <a:r>
              <a:rPr sz="2000" b="1" dirty="0">
                <a:solidFill>
                  <a:srgbClr val="FF0000"/>
                </a:solidFill>
              </a:rPr>
              <a:t>1, 2, 3, 4, 1, 2, 5, 1, 2, 3, 4, 5</a:t>
            </a:r>
          </a:p>
          <a:p>
            <a:pPr marL="342900" indent="-342900">
              <a:tabLst>
                <a:tab pos="3146425" algn="ctr"/>
              </a:tabLst>
            </a:pPr>
            <a:endParaRPr sz="2000" dirty="0"/>
          </a:p>
          <a:p>
            <a:pPr marL="342900" indent="-342900">
              <a:tabLst>
                <a:tab pos="3146425" algn="ctr"/>
              </a:tabLst>
            </a:pPr>
            <a:r>
              <a:rPr sz="2000" dirty="0"/>
              <a:t>Notes</a:t>
            </a:r>
          </a:p>
          <a:p>
            <a:pPr marL="742950" lvl="1">
              <a:tabLst>
                <a:tab pos="3146425" algn="ctr"/>
              </a:tabLst>
            </a:pPr>
            <a:r>
              <a:rPr dirty="0"/>
              <a:t>We use </a:t>
            </a:r>
            <a:r>
              <a:rPr i="1" dirty="0">
                <a:solidFill>
                  <a:srgbClr val="FF0000"/>
                </a:solidFill>
              </a:rPr>
              <a:t>page</a:t>
            </a:r>
            <a:r>
              <a:rPr dirty="0"/>
              <a:t> numbers </a:t>
            </a:r>
          </a:p>
          <a:p>
            <a:pPr marL="742950" lvl="1">
              <a:tabLst>
                <a:tab pos="3146425" algn="ctr"/>
              </a:tabLst>
            </a:pPr>
            <a:r>
              <a:rPr dirty="0"/>
              <a:t>The address sequence could have been: 100, </a:t>
            </a:r>
            <a:r>
              <a:rPr b="1" u="sng" dirty="0"/>
              <a:t>250</a:t>
            </a:r>
            <a:r>
              <a:rPr b="1" dirty="0"/>
              <a:t>, </a:t>
            </a:r>
            <a:r>
              <a:rPr b="1" u="sng" dirty="0"/>
              <a:t>270</a:t>
            </a:r>
            <a:r>
              <a:rPr dirty="0"/>
              <a:t>, 301, </a:t>
            </a:r>
            <a:r>
              <a:rPr dirty="0" smtClean="0"/>
              <a:t>490</a:t>
            </a:r>
            <a:r>
              <a:rPr lang="en-US" dirty="0" smtClean="0"/>
              <a:t>, 100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dirty="0" smtClean="0"/>
              <a:t> </a:t>
            </a:r>
            <a:r>
              <a:rPr dirty="0"/>
              <a:t>Assuming a page of size 100 bytes. </a:t>
            </a:r>
          </a:p>
          <a:p>
            <a:pPr marL="742950" lvl="1">
              <a:tabLst>
                <a:tab pos="3146425" algn="ctr"/>
              </a:tabLst>
            </a:pPr>
            <a:r>
              <a:rPr dirty="0"/>
              <a:t>References 250 and 270 are in the same page </a:t>
            </a:r>
            <a:r>
              <a:rPr dirty="0" smtClean="0"/>
              <a:t>(</a:t>
            </a:r>
            <a:r>
              <a:rPr lang="en-US" dirty="0" smtClean="0"/>
              <a:t>page </a:t>
            </a:r>
            <a:r>
              <a:rPr dirty="0" smtClean="0"/>
              <a:t>2</a:t>
            </a:r>
            <a:r>
              <a:rPr dirty="0"/>
              <a:t>); only the first one may cause a page fault.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139953" cy="4953000"/>
          </a:xfrm>
        </p:spPr>
        <p:txBody>
          <a:bodyPr/>
          <a:lstStyle/>
          <a:p>
            <a:r>
              <a:rPr lang="en-US" sz="2200" dirty="0" smtClean="0"/>
              <a:t>Instructions must be in physical memory to be executed</a:t>
            </a:r>
          </a:p>
          <a:p>
            <a:pPr lvl="1"/>
            <a:r>
              <a:rPr lang="en-US" sz="1800" dirty="0" smtClean="0"/>
              <a:t>Limits program size to physical memory size</a:t>
            </a:r>
          </a:p>
          <a:p>
            <a:pPr lvl="1"/>
            <a:r>
              <a:rPr lang="en-US" sz="1800" dirty="0" smtClean="0"/>
              <a:t>Limits multiprogramming</a:t>
            </a:r>
          </a:p>
          <a:p>
            <a:r>
              <a:rPr lang="en-US" sz="2200" dirty="0" smtClean="0"/>
              <a:t>Entire program is typically not need</a:t>
            </a:r>
          </a:p>
          <a:p>
            <a:pPr lvl="1"/>
            <a:r>
              <a:rPr lang="en-US" sz="1800" dirty="0" smtClean="0"/>
              <a:t>Unusual exception handling</a:t>
            </a:r>
          </a:p>
          <a:p>
            <a:pPr lvl="1"/>
            <a:r>
              <a:rPr lang="en-US" sz="1800" dirty="0" smtClean="0"/>
              <a:t>Arrays, lists, etc. have only some values which are heavily used</a:t>
            </a:r>
          </a:p>
          <a:p>
            <a:endParaRPr lang="en-US" sz="2200" dirty="0" smtClean="0"/>
          </a:p>
          <a:p>
            <a:r>
              <a:rPr lang="en-US" sz="2200" dirty="0" smtClean="0"/>
              <a:t>Can we hold partial programs in memory?</a:t>
            </a:r>
          </a:p>
          <a:p>
            <a:pPr lvl="1"/>
            <a:r>
              <a:rPr lang="en-US" sz="1800" dirty="0" smtClean="0"/>
              <a:t>Yes, using </a:t>
            </a:r>
            <a:r>
              <a:rPr lang="en-US" sz="1800" dirty="0" smtClean="0">
                <a:solidFill>
                  <a:srgbClr val="FF0000"/>
                </a:solidFill>
              </a:rPr>
              <a:t>Virtual Memory</a:t>
            </a:r>
          </a:p>
          <a:p>
            <a:pPr lvl="1"/>
            <a:endParaRPr lang="en-US" sz="1800" dirty="0" smtClean="0"/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825C2-98FC-3447-B4B6-5D8E3B768EA5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265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CE2B81-C652-114F-9D78-820800BA353E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30263" y="5387975"/>
            <a:ext cx="75739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8572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x-none" sz="2000" dirty="0"/>
              <a:t>We expect number of page faults </a:t>
            </a:r>
            <a:r>
              <a:rPr lang="en-US" altLang="x-none" sz="2000" dirty="0" smtClean="0"/>
              <a:t>to decrease </a:t>
            </a:r>
            <a:r>
              <a:rPr lang="en-US" altLang="x-none" sz="2000" dirty="0"/>
              <a:t>as number of physical frames allocated to process increases </a:t>
            </a:r>
          </a:p>
          <a:p>
            <a:pPr lvl="1"/>
            <a:endParaRPr lang="en-US" altLang="x-non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Faults vs. Number of Frames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38250"/>
            <a:ext cx="60452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9EB230-7E73-8345-911E-7E6D59DA4D82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0650"/>
            <a:ext cx="8229600" cy="828675"/>
          </a:xfrm>
        </p:spPr>
        <p:txBody>
          <a:bodyPr/>
          <a:lstStyle/>
          <a:p>
            <a:r>
              <a:t>Page Replacement: First-In-First-Out (FIFO)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31850" y="1265238"/>
            <a:ext cx="78057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8572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2001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x-none" dirty="0"/>
              <a:t>Reference string: 1, 2, 3, 4, 1, 2, 5, 1, 2, 3, 4, 5</a:t>
            </a:r>
          </a:p>
          <a:p>
            <a:pPr>
              <a:buFont typeface="Wingdings" charset="2"/>
              <a:buChar char="§"/>
            </a:pPr>
            <a:r>
              <a:rPr lang="en-US" altLang="x-none" dirty="0"/>
              <a:t>3 frames (3 pages can be in memory at any time)</a:t>
            </a:r>
          </a:p>
          <a:p>
            <a:pPr>
              <a:buFont typeface="Wingdings" charset="2"/>
              <a:buChar char="§"/>
            </a:pPr>
            <a:r>
              <a:rPr lang="en-US" altLang="x-none" dirty="0" smtClean="0">
                <a:solidFill>
                  <a:srgbClr val="CC3300"/>
                </a:solidFill>
              </a:rPr>
              <a:t>Let’s </a:t>
            </a:r>
            <a:r>
              <a:rPr lang="en-US" altLang="x-none" dirty="0">
                <a:solidFill>
                  <a:srgbClr val="CC3300"/>
                </a:solidFill>
              </a:rPr>
              <a:t>work it out</a:t>
            </a:r>
          </a:p>
          <a:p>
            <a:pPr lvl="1">
              <a:buFont typeface="Wingdings" charset="2"/>
              <a:buChar char="Ø"/>
            </a:pPr>
            <a:r>
              <a:rPr lang="en-US" altLang="x-none" dirty="0"/>
              <a:t>On every page fault, we show memory contents</a:t>
            </a:r>
          </a:p>
          <a:p>
            <a:pPr lvl="1">
              <a:buFont typeface="Wingdings" charset="2"/>
              <a:buChar char="Ø"/>
            </a:pPr>
            <a:r>
              <a:rPr lang="en-US" altLang="x-none" dirty="0"/>
              <a:t>Number of page faults: </a:t>
            </a:r>
            <a:r>
              <a:rPr lang="en-US" altLang="x-none" dirty="0">
                <a:solidFill>
                  <a:srgbClr val="0000CC"/>
                </a:solidFill>
              </a:rPr>
              <a:t>9</a:t>
            </a:r>
            <a:r>
              <a:rPr lang="en-US" altLang="x-none" dirty="0"/>
              <a:t> </a:t>
            </a:r>
            <a:endParaRPr lang="en-US" altLang="x-none" dirty="0" smtClean="0"/>
          </a:p>
          <a:p>
            <a:pPr lvl="1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1, </a:t>
            </a:r>
            <a:r>
              <a:rPr lang="en-US" altLang="x-none" dirty="0" smtClean="0"/>
              <a:t>   2</a:t>
            </a:r>
            <a:r>
              <a:rPr lang="en-US" altLang="x-none" dirty="0"/>
              <a:t>, </a:t>
            </a:r>
            <a:r>
              <a:rPr lang="en-US" altLang="x-none" dirty="0" smtClean="0"/>
              <a:t>   3</a:t>
            </a:r>
            <a:r>
              <a:rPr lang="en-US" altLang="x-none" dirty="0"/>
              <a:t>, </a:t>
            </a:r>
            <a:r>
              <a:rPr lang="en-US" altLang="x-none" dirty="0" smtClean="0"/>
              <a:t>   4</a:t>
            </a:r>
            <a:r>
              <a:rPr lang="en-US" altLang="x-none" dirty="0"/>
              <a:t>, </a:t>
            </a:r>
            <a:r>
              <a:rPr lang="en-US" altLang="x-none" dirty="0" smtClean="0"/>
              <a:t>  1</a:t>
            </a:r>
            <a:r>
              <a:rPr lang="en-US" altLang="x-none" dirty="0"/>
              <a:t>, </a:t>
            </a:r>
            <a:r>
              <a:rPr lang="en-US" altLang="x-none" dirty="0" smtClean="0"/>
              <a:t>    2</a:t>
            </a:r>
            <a:r>
              <a:rPr lang="en-US" altLang="x-none" dirty="0"/>
              <a:t>, </a:t>
            </a:r>
            <a:r>
              <a:rPr lang="en-US" altLang="x-none" dirty="0" smtClean="0"/>
              <a:t>   5</a:t>
            </a:r>
            <a:r>
              <a:rPr lang="en-US" altLang="x-none" dirty="0"/>
              <a:t>, </a:t>
            </a:r>
            <a:r>
              <a:rPr lang="en-US" altLang="x-none" dirty="0" smtClean="0"/>
              <a:t>  1,   </a:t>
            </a:r>
            <a:r>
              <a:rPr lang="en-US" altLang="x-none" dirty="0"/>
              <a:t>2, </a:t>
            </a:r>
            <a:r>
              <a:rPr lang="en-US" altLang="x-none" dirty="0" smtClean="0"/>
              <a:t>   3</a:t>
            </a:r>
            <a:r>
              <a:rPr lang="en-US" altLang="x-none" dirty="0"/>
              <a:t>, </a:t>
            </a:r>
            <a:r>
              <a:rPr lang="en-US" altLang="x-none" dirty="0" smtClean="0"/>
              <a:t>   4</a:t>
            </a:r>
            <a:r>
              <a:rPr lang="en-US" altLang="x-none" dirty="0"/>
              <a:t>, </a:t>
            </a:r>
            <a:r>
              <a:rPr lang="en-US" altLang="x-none" dirty="0" smtClean="0"/>
              <a:t>   5</a:t>
            </a:r>
            <a:endParaRPr lang="en-US" altLang="x-none" dirty="0"/>
          </a:p>
          <a:p>
            <a:endParaRPr lang="en-US" altLang="x-none" dirty="0" smtClean="0"/>
          </a:p>
          <a:p>
            <a:pPr lvl="1"/>
            <a:endParaRPr lang="en-US" altLang="x-none" dirty="0"/>
          </a:p>
        </p:txBody>
      </p:sp>
      <p:grpSp>
        <p:nvGrpSpPr>
          <p:cNvPr id="3" name="Group 2"/>
          <p:cNvGrpSpPr/>
          <p:nvPr/>
        </p:nvGrpSpPr>
        <p:grpSpPr>
          <a:xfrm>
            <a:off x="780004" y="4321439"/>
            <a:ext cx="444706" cy="1705911"/>
            <a:chOff x="1884184" y="3838361"/>
            <a:chExt cx="444706" cy="1705911"/>
          </a:xfrm>
        </p:grpSpPr>
        <p:sp>
          <p:nvSpPr>
            <p:cNvPr id="20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21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15483" y="4321438"/>
            <a:ext cx="444706" cy="1705911"/>
            <a:chOff x="1884184" y="3838361"/>
            <a:chExt cx="444706" cy="1705911"/>
          </a:xfrm>
        </p:grpSpPr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2</a:t>
              </a:r>
              <a:endParaRPr lang="x-none" altLang="x-none" sz="1800" dirty="0">
                <a:latin typeface="Helvetica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99116" y="4321438"/>
            <a:ext cx="444706" cy="1705911"/>
            <a:chOff x="1884184" y="3838361"/>
            <a:chExt cx="444706" cy="1705911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2</a:t>
              </a:r>
              <a:endParaRPr lang="x-none" altLang="x-none" sz="1800" dirty="0">
                <a:latin typeface="Helvetica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3</a:t>
              </a:r>
              <a:endParaRPr lang="x-none" altLang="x-none" sz="1800" dirty="0">
                <a:latin typeface="Helvetica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82749" y="4321437"/>
            <a:ext cx="444706" cy="1705911"/>
            <a:chOff x="1884184" y="3838361"/>
            <a:chExt cx="444706" cy="1705911"/>
          </a:xfrm>
        </p:grpSpPr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2</a:t>
              </a:r>
              <a:endParaRPr lang="x-none" altLang="x-none" sz="1800" dirty="0">
                <a:latin typeface="Helvetica" charset="0"/>
              </a:endParaRP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3</a:t>
              </a:r>
              <a:endParaRPr lang="x-none" altLang="x-none" sz="1800" dirty="0">
                <a:latin typeface="Helvetica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40174" y="4321437"/>
            <a:ext cx="444706" cy="1705911"/>
            <a:chOff x="1884184" y="3838361"/>
            <a:chExt cx="444706" cy="1705911"/>
          </a:xfrm>
        </p:grpSpPr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1</a:t>
              </a:r>
              <a:endParaRPr lang="x-none" altLang="x-none" sz="1800" dirty="0">
                <a:latin typeface="Helvetica" charset="0"/>
              </a:endParaRP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3</a:t>
              </a:r>
              <a:endParaRPr lang="x-none" altLang="x-none" sz="1800" dirty="0">
                <a:latin typeface="Helvetica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97599" y="4329666"/>
            <a:ext cx="444706" cy="1705911"/>
            <a:chOff x="1884184" y="3838361"/>
            <a:chExt cx="444706" cy="1705911"/>
          </a:xfrm>
        </p:grpSpPr>
        <p:sp>
          <p:nvSpPr>
            <p:cNvPr id="55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1</a:t>
              </a:r>
              <a:endParaRPr lang="x-none" altLang="x-none" sz="1800" dirty="0">
                <a:latin typeface="Helvetica" charset="0"/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2</a:t>
              </a:r>
              <a:endParaRPr lang="x-none" altLang="x-none" sz="1800" dirty="0">
                <a:latin typeface="Helvetica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46757" y="4329665"/>
            <a:ext cx="444706" cy="1705911"/>
            <a:chOff x="1884184" y="3838361"/>
            <a:chExt cx="444706" cy="1705911"/>
          </a:xfrm>
        </p:grpSpPr>
        <p:sp>
          <p:nvSpPr>
            <p:cNvPr id="59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5</a:t>
              </a:r>
              <a:endParaRPr lang="en-US" altLang="x-none" sz="1800" dirty="0">
                <a:latin typeface="Helvetica" charset="0"/>
              </a:endParaRPr>
            </a:p>
          </p:txBody>
        </p:sp>
        <p:sp>
          <p:nvSpPr>
            <p:cNvPr id="60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1</a:t>
              </a:r>
              <a:endParaRPr lang="x-none" altLang="x-none" sz="1800" dirty="0">
                <a:latin typeface="Helvetica" charset="0"/>
              </a:endParaRPr>
            </a:p>
          </p:txBody>
        </p:sp>
        <p:sp>
          <p:nvSpPr>
            <p:cNvPr id="61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2</a:t>
              </a:r>
              <a:endParaRPr lang="x-none" altLang="x-none" sz="1800" dirty="0">
                <a:latin typeface="Helvetica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88151" y="4329665"/>
            <a:ext cx="444706" cy="1705911"/>
            <a:chOff x="1884184" y="3838361"/>
            <a:chExt cx="444706" cy="1705911"/>
          </a:xfrm>
        </p:grpSpPr>
        <p:sp>
          <p:nvSpPr>
            <p:cNvPr id="63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5</a:t>
              </a:r>
              <a:endParaRPr lang="en-US" altLang="x-none" sz="1800" dirty="0">
                <a:latin typeface="Helvetica" charset="0"/>
              </a:endParaRPr>
            </a:p>
          </p:txBody>
        </p:sp>
        <p:sp>
          <p:nvSpPr>
            <p:cNvPr id="64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3</a:t>
              </a:r>
              <a:endParaRPr lang="x-none" altLang="x-none" sz="1800" dirty="0">
                <a:latin typeface="Helvetica" charset="0"/>
              </a:endParaRP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2</a:t>
              </a:r>
              <a:endParaRPr lang="x-none" altLang="x-none" sz="1800" dirty="0">
                <a:latin typeface="Helvetica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450629" y="4329665"/>
            <a:ext cx="444706" cy="1705911"/>
            <a:chOff x="1884184" y="3838361"/>
            <a:chExt cx="444706" cy="1705911"/>
          </a:xfrm>
        </p:grpSpPr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884184" y="3838361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5</a:t>
              </a:r>
              <a:endParaRPr lang="en-US" altLang="x-none" sz="1800" dirty="0">
                <a:latin typeface="Helvetica" charset="0"/>
              </a:endParaRP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884184" y="4406998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 smtClean="0">
                  <a:latin typeface="Helvetica" charset="0"/>
                </a:rPr>
                <a:t>3</a:t>
              </a:r>
              <a:endParaRPr lang="x-none" altLang="x-none" sz="1800" dirty="0">
                <a:latin typeface="Helvetica" charset="0"/>
              </a:endParaRPr>
            </a:p>
          </p:txBody>
        </p:sp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>
              <a:off x="1884184" y="4975635"/>
              <a:ext cx="444706" cy="568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  <a:endParaRPr lang="x-none" altLang="x-none" sz="1800" dirty="0"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3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9EB230-7E73-8345-911E-7E6D59DA4D82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0650"/>
            <a:ext cx="8229600" cy="828675"/>
          </a:xfrm>
        </p:spPr>
        <p:txBody>
          <a:bodyPr/>
          <a:lstStyle/>
          <a:p>
            <a:r>
              <a:t>Page Replacement: First-In-First-Out (FIFO)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31850" y="1265238"/>
            <a:ext cx="78057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8572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2001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x-none" dirty="0"/>
              <a:t>Reference string: 1, 2, 3, 4, 1, 2, 5, 1, 2, 3, 4, 5</a:t>
            </a:r>
          </a:p>
          <a:p>
            <a:pPr>
              <a:buFont typeface="Wingdings" charset="2"/>
              <a:buChar char="§"/>
            </a:pPr>
            <a:r>
              <a:rPr lang="en-US" altLang="x-none" dirty="0">
                <a:solidFill>
                  <a:srgbClr val="FF0000"/>
                </a:solidFill>
              </a:rPr>
              <a:t>4</a:t>
            </a:r>
            <a:r>
              <a:rPr lang="en-US" altLang="x-none" dirty="0" smtClean="0">
                <a:solidFill>
                  <a:srgbClr val="FF0000"/>
                </a:solidFill>
              </a:rPr>
              <a:t> </a:t>
            </a:r>
            <a:r>
              <a:rPr lang="en-US" altLang="x-none" dirty="0">
                <a:solidFill>
                  <a:srgbClr val="FF0000"/>
                </a:solidFill>
              </a:rPr>
              <a:t>frames </a:t>
            </a:r>
            <a:r>
              <a:rPr lang="en-US" altLang="x-none" dirty="0" smtClean="0">
                <a:solidFill>
                  <a:srgbClr val="FF0000"/>
                </a:solidFill>
              </a:rPr>
              <a:t>(4 </a:t>
            </a:r>
            <a:r>
              <a:rPr lang="en-US" altLang="x-none" dirty="0">
                <a:solidFill>
                  <a:srgbClr val="FF0000"/>
                </a:solidFill>
              </a:rPr>
              <a:t>pages can be in memory at any time)</a:t>
            </a:r>
          </a:p>
          <a:p>
            <a:pPr>
              <a:buFont typeface="Wingdings" charset="2"/>
              <a:buChar char="§"/>
            </a:pPr>
            <a:r>
              <a:rPr lang="en-US" altLang="x-none" dirty="0" smtClean="0">
                <a:solidFill>
                  <a:srgbClr val="CC3300"/>
                </a:solidFill>
              </a:rPr>
              <a:t>Let’s </a:t>
            </a:r>
            <a:r>
              <a:rPr lang="en-US" altLang="x-none" dirty="0">
                <a:solidFill>
                  <a:srgbClr val="CC3300"/>
                </a:solidFill>
              </a:rPr>
              <a:t>work it out</a:t>
            </a:r>
          </a:p>
          <a:p>
            <a:pPr lvl="1">
              <a:buFont typeface="Wingdings" charset="2"/>
              <a:buChar char="Ø"/>
            </a:pPr>
            <a:r>
              <a:rPr lang="en-US" altLang="x-none" dirty="0" smtClean="0"/>
              <a:t>Number </a:t>
            </a:r>
            <a:r>
              <a:rPr lang="en-US" altLang="x-none" dirty="0"/>
              <a:t>of page faults: </a:t>
            </a:r>
            <a:r>
              <a:rPr lang="en-US" altLang="x-none" dirty="0" smtClean="0">
                <a:solidFill>
                  <a:srgbClr val="0000CC"/>
                </a:solidFill>
              </a:rPr>
              <a:t>10</a:t>
            </a:r>
            <a:r>
              <a:rPr lang="en-US" altLang="x-none" dirty="0" smtClean="0"/>
              <a:t> </a:t>
            </a:r>
            <a:endParaRPr lang="en-US" altLang="x-none" dirty="0">
              <a:solidFill>
                <a:srgbClr val="FF0000"/>
              </a:solidFill>
            </a:endParaRPr>
          </a:p>
          <a:p>
            <a:pPr marL="571500" lvl="1" indent="0">
              <a:buNone/>
            </a:pPr>
            <a:endParaRPr lang="en-US" altLang="x-none" dirty="0" smtClean="0"/>
          </a:p>
          <a:p>
            <a:pPr marL="571500" lvl="1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1, </a:t>
            </a:r>
            <a:r>
              <a:rPr lang="en-US" altLang="x-none" dirty="0" smtClean="0"/>
              <a:t>   2</a:t>
            </a:r>
            <a:r>
              <a:rPr lang="en-US" altLang="x-none" dirty="0"/>
              <a:t>, </a:t>
            </a:r>
            <a:r>
              <a:rPr lang="en-US" altLang="x-none" dirty="0" smtClean="0"/>
              <a:t>   3</a:t>
            </a:r>
            <a:r>
              <a:rPr lang="en-US" altLang="x-none" dirty="0"/>
              <a:t>, </a:t>
            </a:r>
            <a:r>
              <a:rPr lang="en-US" altLang="x-none" dirty="0" smtClean="0"/>
              <a:t>   4</a:t>
            </a:r>
            <a:r>
              <a:rPr lang="en-US" altLang="x-none" dirty="0"/>
              <a:t>, </a:t>
            </a:r>
            <a:r>
              <a:rPr lang="en-US" altLang="x-none" dirty="0" smtClean="0"/>
              <a:t>  1</a:t>
            </a:r>
            <a:r>
              <a:rPr lang="en-US" altLang="x-none" dirty="0"/>
              <a:t>, </a:t>
            </a:r>
            <a:r>
              <a:rPr lang="en-US" altLang="x-none" dirty="0" smtClean="0"/>
              <a:t>    2</a:t>
            </a:r>
            <a:r>
              <a:rPr lang="en-US" altLang="x-none" dirty="0"/>
              <a:t>, </a:t>
            </a:r>
            <a:r>
              <a:rPr lang="en-US" altLang="x-none" dirty="0" smtClean="0"/>
              <a:t>   5</a:t>
            </a:r>
            <a:r>
              <a:rPr lang="en-US" altLang="x-none" dirty="0"/>
              <a:t>, </a:t>
            </a:r>
            <a:r>
              <a:rPr lang="en-US" altLang="x-none" dirty="0" smtClean="0"/>
              <a:t>  1,   </a:t>
            </a:r>
            <a:r>
              <a:rPr lang="en-US" altLang="x-none" dirty="0"/>
              <a:t>2, </a:t>
            </a:r>
            <a:r>
              <a:rPr lang="en-US" altLang="x-none" dirty="0" smtClean="0"/>
              <a:t>   3</a:t>
            </a:r>
            <a:r>
              <a:rPr lang="en-US" altLang="x-none" dirty="0"/>
              <a:t>, </a:t>
            </a:r>
            <a:r>
              <a:rPr lang="en-US" altLang="x-none" dirty="0" smtClean="0"/>
              <a:t>   4</a:t>
            </a:r>
            <a:r>
              <a:rPr lang="en-US" altLang="x-none" dirty="0"/>
              <a:t>, </a:t>
            </a:r>
            <a:r>
              <a:rPr lang="en-US" altLang="x-none" dirty="0" smtClean="0"/>
              <a:t>   5</a:t>
            </a:r>
            <a:endParaRPr lang="en-US" altLang="x-none" dirty="0"/>
          </a:p>
          <a:p>
            <a:endParaRPr lang="en-US" altLang="x-none" dirty="0" smtClean="0"/>
          </a:p>
          <a:p>
            <a:pPr lvl="1"/>
            <a:endParaRPr lang="en-US" altLang="x-none" dirty="0"/>
          </a:p>
        </p:txBody>
      </p:sp>
      <p:grpSp>
        <p:nvGrpSpPr>
          <p:cNvPr id="70" name="Group 34"/>
          <p:cNvGrpSpPr>
            <a:grpSpLocks/>
          </p:cNvGrpSpPr>
          <p:nvPr/>
        </p:nvGrpSpPr>
        <p:grpSpPr bwMode="auto">
          <a:xfrm>
            <a:off x="2525143" y="4363200"/>
            <a:ext cx="381000" cy="1828800"/>
            <a:chOff x="2271" y="1823"/>
            <a:chExt cx="240" cy="1152"/>
          </a:xfrm>
        </p:grpSpPr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2271" y="182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2271" y="2111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2271" y="239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74" name="Rectangle 20"/>
            <p:cNvSpPr>
              <a:spLocks noChangeArrowheads="1"/>
            </p:cNvSpPr>
            <p:nvPr/>
          </p:nvSpPr>
          <p:spPr bwMode="auto">
            <a:xfrm>
              <a:off x="2271" y="268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</p:grpSp>
      <p:grpSp>
        <p:nvGrpSpPr>
          <p:cNvPr id="75" name="Group 55"/>
          <p:cNvGrpSpPr>
            <a:grpSpLocks/>
          </p:cNvGrpSpPr>
          <p:nvPr/>
        </p:nvGrpSpPr>
        <p:grpSpPr bwMode="auto">
          <a:xfrm>
            <a:off x="4319476" y="4363200"/>
            <a:ext cx="381000" cy="1828800"/>
            <a:chOff x="3586" y="1789"/>
            <a:chExt cx="240" cy="1152"/>
          </a:xfrm>
        </p:grpSpPr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3586" y="178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5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3586" y="207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3586" y="236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3586" y="265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</p:grpSp>
      <p:grpSp>
        <p:nvGrpSpPr>
          <p:cNvPr id="85" name="Group 40"/>
          <p:cNvGrpSpPr>
            <a:grpSpLocks/>
          </p:cNvGrpSpPr>
          <p:nvPr/>
        </p:nvGrpSpPr>
        <p:grpSpPr bwMode="auto">
          <a:xfrm>
            <a:off x="831850" y="4363200"/>
            <a:ext cx="381000" cy="1828800"/>
            <a:chOff x="2271" y="1823"/>
            <a:chExt cx="240" cy="1152"/>
          </a:xfrm>
        </p:grpSpPr>
        <p:sp>
          <p:nvSpPr>
            <p:cNvPr id="86" name="Rectangle 41"/>
            <p:cNvSpPr>
              <a:spLocks noChangeArrowheads="1"/>
            </p:cNvSpPr>
            <p:nvPr/>
          </p:nvSpPr>
          <p:spPr bwMode="auto">
            <a:xfrm>
              <a:off x="2271" y="182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/>
          </p:nvSpPr>
          <p:spPr bwMode="auto">
            <a:xfrm>
              <a:off x="2271" y="2111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  <p:sp>
          <p:nvSpPr>
            <p:cNvPr id="88" name="Rectangle 43"/>
            <p:cNvSpPr>
              <a:spLocks noChangeArrowheads="1"/>
            </p:cNvSpPr>
            <p:nvPr/>
          </p:nvSpPr>
          <p:spPr bwMode="auto">
            <a:xfrm>
              <a:off x="2271" y="239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  <p:sp>
          <p:nvSpPr>
            <p:cNvPr id="89" name="Rectangle 44"/>
            <p:cNvSpPr>
              <a:spLocks noChangeArrowheads="1"/>
            </p:cNvSpPr>
            <p:nvPr/>
          </p:nvSpPr>
          <p:spPr bwMode="auto">
            <a:xfrm>
              <a:off x="2271" y="268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</p:grpSp>
      <p:grpSp>
        <p:nvGrpSpPr>
          <p:cNvPr id="90" name="Group 57"/>
          <p:cNvGrpSpPr>
            <a:grpSpLocks/>
          </p:cNvGrpSpPr>
          <p:nvPr/>
        </p:nvGrpSpPr>
        <p:grpSpPr bwMode="auto">
          <a:xfrm>
            <a:off x="1389777" y="4363200"/>
            <a:ext cx="381000" cy="1828800"/>
            <a:chOff x="2620" y="1788"/>
            <a:chExt cx="240" cy="1152"/>
          </a:xfrm>
        </p:grpSpPr>
        <p:sp>
          <p:nvSpPr>
            <p:cNvPr id="91" name="Rectangle 45"/>
            <p:cNvSpPr>
              <a:spLocks noChangeArrowheads="1"/>
            </p:cNvSpPr>
            <p:nvPr/>
          </p:nvSpPr>
          <p:spPr bwMode="auto">
            <a:xfrm>
              <a:off x="2620" y="1788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92" name="Rectangle 46"/>
            <p:cNvSpPr>
              <a:spLocks noChangeArrowheads="1"/>
            </p:cNvSpPr>
            <p:nvPr/>
          </p:nvSpPr>
          <p:spPr bwMode="auto">
            <a:xfrm>
              <a:off x="2620" y="2076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93" name="Rectangle 47"/>
            <p:cNvSpPr>
              <a:spLocks noChangeArrowheads="1"/>
            </p:cNvSpPr>
            <p:nvPr/>
          </p:nvSpPr>
          <p:spPr bwMode="auto">
            <a:xfrm>
              <a:off x="2620" y="2364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  <p:sp>
          <p:nvSpPr>
            <p:cNvPr id="94" name="Rectangle 48"/>
            <p:cNvSpPr>
              <a:spLocks noChangeArrowheads="1"/>
            </p:cNvSpPr>
            <p:nvPr/>
          </p:nvSpPr>
          <p:spPr bwMode="auto">
            <a:xfrm>
              <a:off x="2620" y="265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CC3300"/>
                </a:solidFill>
                <a:latin typeface="Helvetica" charset="0"/>
              </a:endParaRPr>
            </a:p>
          </p:txBody>
        </p:sp>
      </p:grpSp>
      <p:grpSp>
        <p:nvGrpSpPr>
          <p:cNvPr id="95" name="Group 56"/>
          <p:cNvGrpSpPr>
            <a:grpSpLocks/>
          </p:cNvGrpSpPr>
          <p:nvPr/>
        </p:nvGrpSpPr>
        <p:grpSpPr bwMode="auto">
          <a:xfrm>
            <a:off x="1968803" y="4363200"/>
            <a:ext cx="381000" cy="1828800"/>
            <a:chOff x="2947" y="1775"/>
            <a:chExt cx="240" cy="1152"/>
          </a:xfrm>
        </p:grpSpPr>
        <p:sp>
          <p:nvSpPr>
            <p:cNvPr id="96" name="Rectangle 49"/>
            <p:cNvSpPr>
              <a:spLocks noChangeArrowheads="1"/>
            </p:cNvSpPr>
            <p:nvPr/>
          </p:nvSpPr>
          <p:spPr bwMode="auto">
            <a:xfrm>
              <a:off x="2947" y="177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97" name="Rectangle 50"/>
            <p:cNvSpPr>
              <a:spLocks noChangeArrowheads="1"/>
            </p:cNvSpPr>
            <p:nvPr/>
          </p:nvSpPr>
          <p:spPr bwMode="auto">
            <a:xfrm>
              <a:off x="2947" y="206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2947" y="2351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2947" y="263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 </a:t>
              </a:r>
            </a:p>
          </p:txBody>
        </p:sp>
      </p:grpSp>
      <p:grpSp>
        <p:nvGrpSpPr>
          <p:cNvPr id="100" name="Group 55"/>
          <p:cNvGrpSpPr>
            <a:grpSpLocks/>
          </p:cNvGrpSpPr>
          <p:nvPr/>
        </p:nvGrpSpPr>
        <p:grpSpPr bwMode="auto">
          <a:xfrm>
            <a:off x="4834525" y="4363200"/>
            <a:ext cx="381000" cy="1828800"/>
            <a:chOff x="3586" y="1789"/>
            <a:chExt cx="240" cy="1152"/>
          </a:xfrm>
        </p:grpSpPr>
        <p:sp>
          <p:nvSpPr>
            <p:cNvPr id="101" name="Rectangle 21"/>
            <p:cNvSpPr>
              <a:spLocks noChangeArrowheads="1"/>
            </p:cNvSpPr>
            <p:nvPr/>
          </p:nvSpPr>
          <p:spPr bwMode="auto">
            <a:xfrm>
              <a:off x="3586" y="178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5</a:t>
              </a:r>
            </a:p>
          </p:txBody>
        </p:sp>
        <p:sp>
          <p:nvSpPr>
            <p:cNvPr id="102" name="Rectangle 22"/>
            <p:cNvSpPr>
              <a:spLocks noChangeArrowheads="1"/>
            </p:cNvSpPr>
            <p:nvPr/>
          </p:nvSpPr>
          <p:spPr bwMode="auto">
            <a:xfrm>
              <a:off x="3586" y="207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3586" y="236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104" name="Rectangle 24"/>
            <p:cNvSpPr>
              <a:spLocks noChangeArrowheads="1"/>
            </p:cNvSpPr>
            <p:nvPr/>
          </p:nvSpPr>
          <p:spPr bwMode="auto">
            <a:xfrm>
              <a:off x="3586" y="265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</p:grpSp>
      <p:grpSp>
        <p:nvGrpSpPr>
          <p:cNvPr id="105" name="Group 55"/>
          <p:cNvGrpSpPr>
            <a:grpSpLocks/>
          </p:cNvGrpSpPr>
          <p:nvPr/>
        </p:nvGrpSpPr>
        <p:grpSpPr bwMode="auto">
          <a:xfrm>
            <a:off x="5349574" y="4363200"/>
            <a:ext cx="381000" cy="1828800"/>
            <a:chOff x="3586" y="1789"/>
            <a:chExt cx="240" cy="1152"/>
          </a:xfrm>
        </p:grpSpPr>
        <p:sp>
          <p:nvSpPr>
            <p:cNvPr id="106" name="Rectangle 21"/>
            <p:cNvSpPr>
              <a:spLocks noChangeArrowheads="1"/>
            </p:cNvSpPr>
            <p:nvPr/>
          </p:nvSpPr>
          <p:spPr bwMode="auto">
            <a:xfrm>
              <a:off x="3586" y="178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5</a:t>
              </a:r>
            </a:p>
          </p:txBody>
        </p:sp>
        <p:sp>
          <p:nvSpPr>
            <p:cNvPr id="107" name="Rectangle 22"/>
            <p:cNvSpPr>
              <a:spLocks noChangeArrowheads="1"/>
            </p:cNvSpPr>
            <p:nvPr/>
          </p:nvSpPr>
          <p:spPr bwMode="auto">
            <a:xfrm>
              <a:off x="3586" y="207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108" name="Rectangle 23"/>
            <p:cNvSpPr>
              <a:spLocks noChangeArrowheads="1"/>
            </p:cNvSpPr>
            <p:nvPr/>
          </p:nvSpPr>
          <p:spPr bwMode="auto">
            <a:xfrm>
              <a:off x="3586" y="236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2</a:t>
              </a:r>
            </a:p>
          </p:txBody>
        </p:sp>
        <p:sp>
          <p:nvSpPr>
            <p:cNvPr id="109" name="Rectangle 24"/>
            <p:cNvSpPr>
              <a:spLocks noChangeArrowheads="1"/>
            </p:cNvSpPr>
            <p:nvPr/>
          </p:nvSpPr>
          <p:spPr bwMode="auto">
            <a:xfrm>
              <a:off x="3586" y="265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</p:grpSp>
      <p:grpSp>
        <p:nvGrpSpPr>
          <p:cNvPr id="110" name="Group 55"/>
          <p:cNvGrpSpPr>
            <a:grpSpLocks/>
          </p:cNvGrpSpPr>
          <p:nvPr/>
        </p:nvGrpSpPr>
        <p:grpSpPr bwMode="auto">
          <a:xfrm>
            <a:off x="5923309" y="4363200"/>
            <a:ext cx="381000" cy="1828800"/>
            <a:chOff x="3586" y="1789"/>
            <a:chExt cx="240" cy="1152"/>
          </a:xfrm>
        </p:grpSpPr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3586" y="178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5</a:t>
              </a: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3586" y="207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3586" y="236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2</a:t>
              </a: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3586" y="265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3</a:t>
              </a:r>
            </a:p>
          </p:txBody>
        </p:sp>
      </p:grpSp>
      <p:grpSp>
        <p:nvGrpSpPr>
          <p:cNvPr id="115" name="Group 55"/>
          <p:cNvGrpSpPr>
            <a:grpSpLocks/>
          </p:cNvGrpSpPr>
          <p:nvPr/>
        </p:nvGrpSpPr>
        <p:grpSpPr bwMode="auto">
          <a:xfrm>
            <a:off x="6491550" y="4363200"/>
            <a:ext cx="381000" cy="1828800"/>
            <a:chOff x="3586" y="1789"/>
            <a:chExt cx="240" cy="1152"/>
          </a:xfrm>
        </p:grpSpPr>
        <p:sp>
          <p:nvSpPr>
            <p:cNvPr id="116" name="Rectangle 21"/>
            <p:cNvSpPr>
              <a:spLocks noChangeArrowheads="1"/>
            </p:cNvSpPr>
            <p:nvPr/>
          </p:nvSpPr>
          <p:spPr bwMode="auto">
            <a:xfrm>
              <a:off x="3586" y="178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  <p:sp>
          <p:nvSpPr>
            <p:cNvPr id="117" name="Rectangle 22"/>
            <p:cNvSpPr>
              <a:spLocks noChangeArrowheads="1"/>
            </p:cNvSpPr>
            <p:nvPr/>
          </p:nvSpPr>
          <p:spPr bwMode="auto">
            <a:xfrm>
              <a:off x="3586" y="207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118" name="Rectangle 23"/>
            <p:cNvSpPr>
              <a:spLocks noChangeArrowheads="1"/>
            </p:cNvSpPr>
            <p:nvPr/>
          </p:nvSpPr>
          <p:spPr bwMode="auto">
            <a:xfrm>
              <a:off x="3586" y="236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2</a:t>
              </a:r>
            </a:p>
          </p:txBody>
        </p:sp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3586" y="265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3</a:t>
              </a:r>
            </a:p>
          </p:txBody>
        </p:sp>
      </p:grpSp>
      <p:grpSp>
        <p:nvGrpSpPr>
          <p:cNvPr id="120" name="Group 55"/>
          <p:cNvGrpSpPr>
            <a:grpSpLocks/>
          </p:cNvGrpSpPr>
          <p:nvPr/>
        </p:nvGrpSpPr>
        <p:grpSpPr bwMode="auto">
          <a:xfrm>
            <a:off x="7089948" y="4363200"/>
            <a:ext cx="381000" cy="1828800"/>
            <a:chOff x="3586" y="1789"/>
            <a:chExt cx="240" cy="1152"/>
          </a:xfrm>
        </p:grpSpPr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3586" y="178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  <p:sp>
          <p:nvSpPr>
            <p:cNvPr id="122" name="Rectangle 22"/>
            <p:cNvSpPr>
              <a:spLocks noChangeArrowheads="1"/>
            </p:cNvSpPr>
            <p:nvPr/>
          </p:nvSpPr>
          <p:spPr bwMode="auto">
            <a:xfrm>
              <a:off x="3586" y="207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5</a:t>
              </a:r>
            </a:p>
          </p:txBody>
        </p:sp>
        <p:sp>
          <p:nvSpPr>
            <p:cNvPr id="123" name="Rectangle 23"/>
            <p:cNvSpPr>
              <a:spLocks noChangeArrowheads="1"/>
            </p:cNvSpPr>
            <p:nvPr/>
          </p:nvSpPr>
          <p:spPr bwMode="auto">
            <a:xfrm>
              <a:off x="3586" y="236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2</a:t>
              </a:r>
            </a:p>
          </p:txBody>
        </p:sp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3586" y="265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3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476389" y="311123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Anything odd?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0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FIFO: </a:t>
            </a:r>
            <a:r>
              <a:rPr lang="en-US" dirty="0" err="1"/>
              <a:t>Belady’s</a:t>
            </a:r>
            <a:r>
              <a:rPr lang="en-US" dirty="0"/>
              <a:t>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frames may result in more page faults!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8A6DD-9F47-9849-9E6B-24EF3B1E5200}" type="slidenum">
              <a:rPr lang="en-US" altLang="x-none" smtClean="0"/>
              <a:pPr>
                <a:defRPr/>
              </a:pPr>
              <a:t>23</a:t>
            </a:fld>
            <a:endParaRPr lang="en-US" altLang="x-none"/>
          </a:p>
        </p:txBody>
      </p:sp>
      <p:pic>
        <p:nvPicPr>
          <p:cNvPr id="5" name="Picture 4" descr="9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38" y="2009009"/>
            <a:ext cx="56769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18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9EB230-7E73-8345-911E-7E6D59DA4D82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0650"/>
            <a:ext cx="8229600" cy="828675"/>
          </a:xfrm>
        </p:spPr>
        <p:txBody>
          <a:bodyPr/>
          <a:lstStyle/>
          <a:p>
            <a:r>
              <a:t>Page Replacement: First-In-First-Out (FIFO)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31850" y="1265238"/>
            <a:ext cx="78057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8572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2001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x-none" dirty="0" smtClean="0"/>
              <a:t>Pros </a:t>
            </a:r>
          </a:p>
          <a:p>
            <a:pPr marL="669925" lvl="1" indent="-306388">
              <a:buFont typeface="Wingdings" charset="2"/>
              <a:buChar char="Ø"/>
            </a:pPr>
            <a:r>
              <a:rPr lang="en-US" altLang="x-none" dirty="0" smtClean="0"/>
              <a:t>Easy to understand and implement</a:t>
            </a:r>
          </a:p>
          <a:p>
            <a:pPr>
              <a:buFont typeface="Wingdings" charset="2"/>
              <a:buChar char="§"/>
            </a:pPr>
            <a:r>
              <a:rPr lang="en-US" altLang="x-none" dirty="0" smtClean="0"/>
              <a:t>Cons</a:t>
            </a:r>
          </a:p>
          <a:p>
            <a:pPr marL="669925" lvl="1" indent="-306388">
              <a:buFont typeface="Wingdings" charset="2"/>
              <a:buChar char="Ø"/>
            </a:pPr>
            <a:r>
              <a:rPr lang="en-US" altLang="x-none" dirty="0" smtClean="0"/>
              <a:t>Performance may not always be good:</a:t>
            </a:r>
          </a:p>
          <a:p>
            <a:pPr marL="933450" lvl="2" indent="-263525">
              <a:buClr>
                <a:schemeClr val="tx1"/>
              </a:buClr>
            </a:pPr>
            <a:r>
              <a:rPr lang="en-US" altLang="x-none" sz="1800" dirty="0" smtClean="0">
                <a:solidFill>
                  <a:schemeClr val="accent2"/>
                </a:solidFill>
              </a:rPr>
              <a:t>May replace a page that is used heavily</a:t>
            </a:r>
          </a:p>
          <a:p>
            <a:pPr marL="933450" lvl="2" indent="-263525">
              <a:buClr>
                <a:schemeClr val="tx1"/>
              </a:buClr>
            </a:pPr>
            <a:r>
              <a:rPr lang="en-US" altLang="x-none" sz="1800" dirty="0" err="1" smtClean="0">
                <a:solidFill>
                  <a:srgbClr val="CC3300"/>
                </a:solidFill>
              </a:rPr>
              <a:t>Belady’s</a:t>
            </a:r>
            <a:r>
              <a:rPr lang="en-US" altLang="x-none" sz="1800" dirty="0" smtClean="0">
                <a:solidFill>
                  <a:srgbClr val="CC3300"/>
                </a:solidFill>
              </a:rPr>
              <a:t> anomaly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9B246C-D5AA-0E4F-8C63-DB353BEA2B9C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36663"/>
            <a:ext cx="8524875" cy="5051425"/>
          </a:xfrm>
        </p:spPr>
        <p:txBody>
          <a:bodyPr/>
          <a:lstStyle/>
          <a:p>
            <a:pPr marL="342900" indent="-342900">
              <a:tabLst>
                <a:tab pos="1890713" algn="l"/>
              </a:tabLst>
            </a:pPr>
            <a:r>
              <a:rPr dirty="0">
                <a:solidFill>
                  <a:srgbClr val="FF0000"/>
                </a:solidFill>
              </a:rPr>
              <a:t>Can you guess the optimal replacement algorithm?</a:t>
            </a:r>
          </a:p>
          <a:p>
            <a:pPr lvl="1" indent="-342900">
              <a:tabLst>
                <a:tab pos="1890713" algn="l"/>
              </a:tabLst>
            </a:pPr>
            <a:r>
              <a:rPr dirty="0"/>
              <a:t>Replace page that </a:t>
            </a:r>
            <a:r>
              <a:rPr b="1" u="sng" dirty="0"/>
              <a:t>will not </a:t>
            </a:r>
            <a:r>
              <a:rPr dirty="0"/>
              <a:t>be used for longest period of time</a:t>
            </a:r>
          </a:p>
          <a:p>
            <a:pPr marL="342900" indent="-342900">
              <a:tabLst>
                <a:tab pos="1890713" algn="l"/>
              </a:tabLst>
            </a:pPr>
            <a:r>
              <a:rPr dirty="0"/>
              <a:t>4-frame example:  1,  </a:t>
            </a:r>
            <a:r>
              <a:rPr lang="en-US" dirty="0" smtClean="0"/>
              <a:t> </a:t>
            </a:r>
            <a:r>
              <a:rPr dirty="0" smtClean="0"/>
              <a:t>2,  </a:t>
            </a:r>
            <a:r>
              <a:rPr dirty="0"/>
              <a:t>3,  4,  </a:t>
            </a:r>
            <a:r>
              <a:rPr lang="en-US" dirty="0" smtClean="0"/>
              <a:t> </a:t>
            </a:r>
            <a:r>
              <a:rPr dirty="0" smtClean="0"/>
              <a:t>1</a:t>
            </a:r>
            <a:r>
              <a:rPr dirty="0"/>
              <a:t>,  2,  </a:t>
            </a:r>
            <a:r>
              <a:rPr dirty="0">
                <a:solidFill>
                  <a:srgbClr val="CC3300"/>
                </a:solidFill>
              </a:rPr>
              <a:t>5</a:t>
            </a:r>
            <a:r>
              <a:rPr dirty="0"/>
              <a:t>,  1,  2,  3,  </a:t>
            </a:r>
            <a:r>
              <a:rPr dirty="0">
                <a:solidFill>
                  <a:srgbClr val="CC3300"/>
                </a:solidFill>
              </a:rPr>
              <a:t>4</a:t>
            </a:r>
            <a:r>
              <a:rPr dirty="0"/>
              <a:t>,  5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  <a:p>
            <a:pPr marL="342900" indent="-342900">
              <a:tabLst>
                <a:tab pos="1890713" algn="l"/>
              </a:tabLst>
            </a:pPr>
            <a:r>
              <a:rPr dirty="0" smtClean="0"/>
              <a:t>6 </a:t>
            </a:r>
            <a:r>
              <a:rPr dirty="0"/>
              <a:t>page faults</a:t>
            </a:r>
          </a:p>
          <a:p>
            <a:pPr marL="342900" indent="-342900">
              <a:tabLst>
                <a:tab pos="1890713" algn="l"/>
              </a:tabLst>
            </a:pPr>
            <a:r>
              <a:rPr lang="en-US" dirty="0" smtClean="0">
                <a:solidFill>
                  <a:srgbClr val="CC3300"/>
                </a:solidFill>
              </a:rPr>
              <a:t>How do we implement this policy in practice? </a:t>
            </a:r>
          </a:p>
          <a:p>
            <a:pPr marL="858837" lvl="1" indent="-342900">
              <a:tabLst>
                <a:tab pos="1890713" algn="l"/>
              </a:tabLst>
            </a:pPr>
            <a:r>
              <a:rPr lang="en-US" altLang="x-none" dirty="0" smtClean="0"/>
              <a:t>Cannot, because we can’t know the future</a:t>
            </a:r>
          </a:p>
          <a:p>
            <a:pPr marL="858837" lvl="1" indent="-342900">
              <a:tabLst>
                <a:tab pos="1890713" algn="l"/>
              </a:tabLst>
            </a:pPr>
            <a:r>
              <a:rPr dirty="0" smtClean="0"/>
              <a:t>Used</a:t>
            </a:r>
            <a:r>
              <a:rPr lang="en-US" dirty="0" smtClean="0"/>
              <a:t> as benchmark</a:t>
            </a:r>
            <a:r>
              <a:rPr dirty="0" smtClean="0"/>
              <a:t> </a:t>
            </a:r>
            <a:r>
              <a:rPr dirty="0"/>
              <a:t>for comparing algorithms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Optimal Page Replacement Algorithm</a:t>
            </a:r>
          </a:p>
        </p:txBody>
      </p:sp>
      <p:grpSp>
        <p:nvGrpSpPr>
          <p:cNvPr id="25605" name="Group 34"/>
          <p:cNvGrpSpPr>
            <a:grpSpLocks/>
          </p:cNvGrpSpPr>
          <p:nvPr/>
        </p:nvGrpSpPr>
        <p:grpSpPr bwMode="auto">
          <a:xfrm>
            <a:off x="4894263" y="2829600"/>
            <a:ext cx="381000" cy="1828800"/>
            <a:chOff x="2271" y="1823"/>
            <a:chExt cx="240" cy="1152"/>
          </a:xfrm>
        </p:grpSpPr>
        <p:sp>
          <p:nvSpPr>
            <p:cNvPr id="25631" name="Rectangle 17"/>
            <p:cNvSpPr>
              <a:spLocks noChangeArrowheads="1"/>
            </p:cNvSpPr>
            <p:nvPr/>
          </p:nvSpPr>
          <p:spPr bwMode="auto">
            <a:xfrm>
              <a:off x="2271" y="182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25632" name="Rectangle 18"/>
            <p:cNvSpPr>
              <a:spLocks noChangeArrowheads="1"/>
            </p:cNvSpPr>
            <p:nvPr/>
          </p:nvSpPr>
          <p:spPr bwMode="auto">
            <a:xfrm>
              <a:off x="2271" y="2111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5633" name="Rectangle 19"/>
            <p:cNvSpPr>
              <a:spLocks noChangeArrowheads="1"/>
            </p:cNvSpPr>
            <p:nvPr/>
          </p:nvSpPr>
          <p:spPr bwMode="auto">
            <a:xfrm>
              <a:off x="2271" y="239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25634" name="Rectangle 20"/>
            <p:cNvSpPr>
              <a:spLocks noChangeArrowheads="1"/>
            </p:cNvSpPr>
            <p:nvPr/>
          </p:nvSpPr>
          <p:spPr bwMode="auto">
            <a:xfrm>
              <a:off x="2271" y="268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</p:grpSp>
      <p:grpSp>
        <p:nvGrpSpPr>
          <p:cNvPr id="25606" name="Group 55"/>
          <p:cNvGrpSpPr>
            <a:grpSpLocks/>
          </p:cNvGrpSpPr>
          <p:nvPr/>
        </p:nvGrpSpPr>
        <p:grpSpPr bwMode="auto">
          <a:xfrm>
            <a:off x="6142910" y="2829600"/>
            <a:ext cx="381000" cy="1828800"/>
            <a:chOff x="3586" y="1789"/>
            <a:chExt cx="240" cy="1152"/>
          </a:xfrm>
        </p:grpSpPr>
        <p:sp>
          <p:nvSpPr>
            <p:cNvPr id="25627" name="Rectangle 21"/>
            <p:cNvSpPr>
              <a:spLocks noChangeArrowheads="1"/>
            </p:cNvSpPr>
            <p:nvPr/>
          </p:nvSpPr>
          <p:spPr bwMode="auto">
            <a:xfrm>
              <a:off x="3586" y="178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25628" name="Rectangle 22"/>
            <p:cNvSpPr>
              <a:spLocks noChangeArrowheads="1"/>
            </p:cNvSpPr>
            <p:nvPr/>
          </p:nvSpPr>
          <p:spPr bwMode="auto">
            <a:xfrm>
              <a:off x="3586" y="207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3586" y="236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25630" name="Rectangle 24"/>
            <p:cNvSpPr>
              <a:spLocks noChangeArrowheads="1"/>
            </p:cNvSpPr>
            <p:nvPr/>
          </p:nvSpPr>
          <p:spPr bwMode="auto">
            <a:xfrm>
              <a:off x="3586" y="265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u="sng">
                  <a:solidFill>
                    <a:srgbClr val="CC3300"/>
                  </a:solidFill>
                  <a:latin typeface="Helvetica" charset="0"/>
                </a:rPr>
                <a:t>5</a:t>
              </a:r>
            </a:p>
          </p:txBody>
        </p:sp>
      </p:grpSp>
      <p:grpSp>
        <p:nvGrpSpPr>
          <p:cNvPr id="25607" name="Group 54"/>
          <p:cNvGrpSpPr>
            <a:grpSpLocks/>
          </p:cNvGrpSpPr>
          <p:nvPr/>
        </p:nvGrpSpPr>
        <p:grpSpPr bwMode="auto">
          <a:xfrm>
            <a:off x="7856950" y="2829600"/>
            <a:ext cx="381000" cy="1828800"/>
            <a:chOff x="3913" y="1776"/>
            <a:chExt cx="240" cy="1152"/>
          </a:xfrm>
        </p:grpSpPr>
        <p:sp>
          <p:nvSpPr>
            <p:cNvPr id="25623" name="Rectangle 25"/>
            <p:cNvSpPr>
              <a:spLocks noChangeArrowheads="1"/>
            </p:cNvSpPr>
            <p:nvPr/>
          </p:nvSpPr>
          <p:spPr bwMode="auto">
            <a:xfrm>
              <a:off x="3913" y="1776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u="sng">
                  <a:solidFill>
                    <a:srgbClr val="CC33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25624" name="Rectangle 26"/>
            <p:cNvSpPr>
              <a:spLocks noChangeArrowheads="1"/>
            </p:cNvSpPr>
            <p:nvPr/>
          </p:nvSpPr>
          <p:spPr bwMode="auto">
            <a:xfrm>
              <a:off x="3913" y="2064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5625" name="Rectangle 27"/>
            <p:cNvSpPr>
              <a:spLocks noChangeArrowheads="1"/>
            </p:cNvSpPr>
            <p:nvPr/>
          </p:nvSpPr>
          <p:spPr bwMode="auto">
            <a:xfrm>
              <a:off x="3913" y="235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25626" name="Rectangle 28"/>
            <p:cNvSpPr>
              <a:spLocks noChangeArrowheads="1"/>
            </p:cNvSpPr>
            <p:nvPr/>
          </p:nvSpPr>
          <p:spPr bwMode="auto">
            <a:xfrm>
              <a:off x="3913" y="2640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5</a:t>
              </a:r>
            </a:p>
          </p:txBody>
        </p:sp>
      </p:grpSp>
      <p:grpSp>
        <p:nvGrpSpPr>
          <p:cNvPr id="25608" name="Group 40"/>
          <p:cNvGrpSpPr>
            <a:grpSpLocks/>
          </p:cNvGrpSpPr>
          <p:nvPr/>
        </p:nvGrpSpPr>
        <p:grpSpPr bwMode="auto">
          <a:xfrm>
            <a:off x="3436938" y="2829600"/>
            <a:ext cx="381000" cy="1828800"/>
            <a:chOff x="2271" y="1823"/>
            <a:chExt cx="240" cy="1152"/>
          </a:xfrm>
        </p:grpSpPr>
        <p:sp>
          <p:nvSpPr>
            <p:cNvPr id="25619" name="Rectangle 41"/>
            <p:cNvSpPr>
              <a:spLocks noChangeArrowheads="1"/>
            </p:cNvSpPr>
            <p:nvPr/>
          </p:nvSpPr>
          <p:spPr bwMode="auto">
            <a:xfrm>
              <a:off x="2271" y="182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1</a:t>
              </a:r>
            </a:p>
          </p:txBody>
        </p:sp>
        <p:sp>
          <p:nvSpPr>
            <p:cNvPr id="25620" name="Rectangle 42"/>
            <p:cNvSpPr>
              <a:spLocks noChangeArrowheads="1"/>
            </p:cNvSpPr>
            <p:nvPr/>
          </p:nvSpPr>
          <p:spPr bwMode="auto">
            <a:xfrm>
              <a:off x="2271" y="2111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  <p:sp>
          <p:nvSpPr>
            <p:cNvPr id="25621" name="Rectangle 43"/>
            <p:cNvSpPr>
              <a:spLocks noChangeArrowheads="1"/>
            </p:cNvSpPr>
            <p:nvPr/>
          </p:nvSpPr>
          <p:spPr bwMode="auto">
            <a:xfrm>
              <a:off x="2271" y="239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  <p:sp>
          <p:nvSpPr>
            <p:cNvPr id="25622" name="Rectangle 44"/>
            <p:cNvSpPr>
              <a:spLocks noChangeArrowheads="1"/>
            </p:cNvSpPr>
            <p:nvPr/>
          </p:nvSpPr>
          <p:spPr bwMode="auto">
            <a:xfrm>
              <a:off x="2271" y="268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</p:grpSp>
      <p:grpSp>
        <p:nvGrpSpPr>
          <p:cNvPr id="25609" name="Group 57"/>
          <p:cNvGrpSpPr>
            <a:grpSpLocks/>
          </p:cNvGrpSpPr>
          <p:nvPr/>
        </p:nvGrpSpPr>
        <p:grpSpPr bwMode="auto">
          <a:xfrm>
            <a:off x="3921125" y="2829600"/>
            <a:ext cx="381000" cy="1828800"/>
            <a:chOff x="2620" y="1788"/>
            <a:chExt cx="240" cy="1152"/>
          </a:xfrm>
        </p:grpSpPr>
        <p:sp>
          <p:nvSpPr>
            <p:cNvPr id="25615" name="Rectangle 45"/>
            <p:cNvSpPr>
              <a:spLocks noChangeArrowheads="1"/>
            </p:cNvSpPr>
            <p:nvPr/>
          </p:nvSpPr>
          <p:spPr bwMode="auto">
            <a:xfrm>
              <a:off x="2620" y="1788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25616" name="Rectangle 46"/>
            <p:cNvSpPr>
              <a:spLocks noChangeArrowheads="1"/>
            </p:cNvSpPr>
            <p:nvPr/>
          </p:nvSpPr>
          <p:spPr bwMode="auto">
            <a:xfrm>
              <a:off x="2620" y="2076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5617" name="Rectangle 47"/>
            <p:cNvSpPr>
              <a:spLocks noChangeArrowheads="1"/>
            </p:cNvSpPr>
            <p:nvPr/>
          </p:nvSpPr>
          <p:spPr bwMode="auto">
            <a:xfrm>
              <a:off x="2620" y="2364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latin typeface="Helvetica" charset="0"/>
              </a:endParaRPr>
            </a:p>
          </p:txBody>
        </p:sp>
        <p:sp>
          <p:nvSpPr>
            <p:cNvPr id="25618" name="Rectangle 48"/>
            <p:cNvSpPr>
              <a:spLocks noChangeArrowheads="1"/>
            </p:cNvSpPr>
            <p:nvPr/>
          </p:nvSpPr>
          <p:spPr bwMode="auto">
            <a:xfrm>
              <a:off x="2620" y="265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CC3300"/>
                </a:solidFill>
                <a:latin typeface="Helvetica" charset="0"/>
              </a:endParaRPr>
            </a:p>
          </p:txBody>
        </p:sp>
      </p:grpSp>
      <p:grpSp>
        <p:nvGrpSpPr>
          <p:cNvPr id="25610" name="Group 56"/>
          <p:cNvGrpSpPr>
            <a:grpSpLocks/>
          </p:cNvGrpSpPr>
          <p:nvPr/>
        </p:nvGrpSpPr>
        <p:grpSpPr bwMode="auto">
          <a:xfrm>
            <a:off x="4411663" y="2829600"/>
            <a:ext cx="381000" cy="1828800"/>
            <a:chOff x="2947" y="1775"/>
            <a:chExt cx="240" cy="1152"/>
          </a:xfrm>
        </p:grpSpPr>
        <p:sp>
          <p:nvSpPr>
            <p:cNvPr id="25611" name="Rectangle 49"/>
            <p:cNvSpPr>
              <a:spLocks noChangeArrowheads="1"/>
            </p:cNvSpPr>
            <p:nvPr/>
          </p:nvSpPr>
          <p:spPr bwMode="auto">
            <a:xfrm>
              <a:off x="2947" y="177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25612" name="Rectangle 50"/>
            <p:cNvSpPr>
              <a:spLocks noChangeArrowheads="1"/>
            </p:cNvSpPr>
            <p:nvPr/>
          </p:nvSpPr>
          <p:spPr bwMode="auto">
            <a:xfrm>
              <a:off x="2947" y="2063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5613" name="Rectangle 51"/>
            <p:cNvSpPr>
              <a:spLocks noChangeArrowheads="1"/>
            </p:cNvSpPr>
            <p:nvPr/>
          </p:nvSpPr>
          <p:spPr bwMode="auto">
            <a:xfrm>
              <a:off x="2947" y="2351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25614" name="Rectangle 52"/>
            <p:cNvSpPr>
              <a:spLocks noChangeArrowheads="1"/>
            </p:cNvSpPr>
            <p:nvPr/>
          </p:nvSpPr>
          <p:spPr bwMode="auto">
            <a:xfrm>
              <a:off x="2947" y="263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59B217-ACDC-9D4F-BC9E-FEF215780D35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Least Recently Used (LRU) Algorithm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271588"/>
            <a:ext cx="8215313" cy="5175250"/>
          </a:xfrm>
        </p:spPr>
        <p:txBody>
          <a:bodyPr/>
          <a:lstStyle/>
          <a:p>
            <a:r>
              <a:rPr sz="2000" dirty="0"/>
              <a:t>Try to approximate Optimal policy: </a:t>
            </a:r>
            <a:r>
              <a:rPr sz="2000" dirty="0">
                <a:solidFill>
                  <a:srgbClr val="FF0000"/>
                </a:solidFill>
              </a:rPr>
              <a:t>look at past to infer future</a:t>
            </a:r>
          </a:p>
          <a:p>
            <a:pPr lvl="1"/>
            <a:r>
              <a:rPr sz="1800" dirty="0" smtClean="0"/>
              <a:t>Replace </a:t>
            </a:r>
            <a:r>
              <a:rPr sz="1800" dirty="0"/>
              <a:t>page that </a:t>
            </a:r>
            <a:r>
              <a:rPr sz="1800" b="1" u="sng" dirty="0"/>
              <a:t>has not been </a:t>
            </a:r>
            <a:r>
              <a:rPr sz="1800" dirty="0"/>
              <a:t>used for longest period</a:t>
            </a:r>
          </a:p>
          <a:p>
            <a:pPr lvl="1"/>
            <a:r>
              <a:rPr sz="1800" dirty="0"/>
              <a:t>Rationale:  this page may not be needed anymore (e.g., pages of  initialization module)</a:t>
            </a:r>
          </a:p>
          <a:p>
            <a:r>
              <a:rPr sz="2000" dirty="0"/>
              <a:t>4-frame example:  1,    2,    3,    4,   1,   2,   </a:t>
            </a:r>
            <a:r>
              <a:rPr sz="2000" dirty="0">
                <a:solidFill>
                  <a:srgbClr val="CC3300"/>
                </a:solidFill>
              </a:rPr>
              <a:t>5</a:t>
            </a:r>
            <a:r>
              <a:rPr sz="2000" dirty="0"/>
              <a:t>,   1,   2,   </a:t>
            </a:r>
            <a:r>
              <a:rPr sz="2000" dirty="0">
                <a:solidFill>
                  <a:srgbClr val="FF0000"/>
                </a:solidFill>
              </a:rPr>
              <a:t>3</a:t>
            </a:r>
            <a:r>
              <a:rPr sz="2000" dirty="0"/>
              <a:t>,   </a:t>
            </a:r>
            <a:r>
              <a:rPr sz="2000" dirty="0">
                <a:solidFill>
                  <a:srgbClr val="CC3300"/>
                </a:solidFill>
              </a:rPr>
              <a:t>4</a:t>
            </a:r>
            <a:r>
              <a:rPr sz="2000" dirty="0"/>
              <a:t>, </a:t>
            </a:r>
            <a:r>
              <a:rPr sz="2000" dirty="0" smtClean="0"/>
              <a:t> </a:t>
            </a:r>
            <a:r>
              <a:rPr lang="en-US" sz="2000" dirty="0" smtClean="0"/>
              <a:t> </a:t>
            </a:r>
            <a:r>
              <a:rPr sz="2000" dirty="0" smtClean="0">
                <a:solidFill>
                  <a:srgbClr val="FF0000"/>
                </a:solidFill>
              </a:rPr>
              <a:t>5</a:t>
            </a: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endParaRPr sz="2000" dirty="0"/>
          </a:p>
          <a:p>
            <a:pPr>
              <a:lnSpc>
                <a:spcPct val="90000"/>
              </a:lnSpc>
            </a:pPr>
            <a:endParaRPr sz="2000" dirty="0"/>
          </a:p>
          <a:p>
            <a:pPr>
              <a:lnSpc>
                <a:spcPct val="90000"/>
              </a:lnSpc>
            </a:pPr>
            <a:r>
              <a:rPr sz="2000" dirty="0"/>
              <a:t>8 page faults (</a:t>
            </a:r>
            <a:r>
              <a:rPr sz="2000" dirty="0" smtClean="0"/>
              <a:t>compare</a:t>
            </a:r>
            <a:r>
              <a:rPr lang="en-US" sz="2000" dirty="0" smtClean="0"/>
              <a:t>d</a:t>
            </a:r>
            <a:r>
              <a:rPr sz="2000" dirty="0" smtClean="0"/>
              <a:t> </a:t>
            </a:r>
            <a:r>
              <a:rPr sz="2000" dirty="0"/>
              <a:t>to: optimal 6,  FIFO 10)</a:t>
            </a:r>
          </a:p>
          <a:p>
            <a:pPr>
              <a:lnSpc>
                <a:spcPct val="90000"/>
              </a:lnSpc>
            </a:pPr>
            <a:r>
              <a:rPr sz="2000" dirty="0">
                <a:solidFill>
                  <a:srgbClr val="0000CC"/>
                </a:solidFill>
              </a:rPr>
              <a:t>LRU and Optimal </a:t>
            </a:r>
            <a:r>
              <a:rPr sz="2000" b="1" dirty="0">
                <a:solidFill>
                  <a:srgbClr val="0000CC"/>
                </a:solidFill>
              </a:rPr>
              <a:t>do not </a:t>
            </a:r>
            <a:r>
              <a:rPr sz="2000" dirty="0">
                <a:solidFill>
                  <a:srgbClr val="0000CC"/>
                </a:solidFill>
              </a:rPr>
              <a:t>suffer from Belady’s anomaly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25700" y="3114000"/>
            <a:ext cx="381000" cy="1828800"/>
            <a:chOff x="4189" y="1790"/>
            <a:chExt cx="240" cy="1152"/>
          </a:xfrm>
        </p:grpSpPr>
        <p:sp>
          <p:nvSpPr>
            <p:cNvPr id="26665" name="Rectangle 5"/>
            <p:cNvSpPr>
              <a:spLocks noChangeArrowheads="1"/>
            </p:cNvSpPr>
            <p:nvPr/>
          </p:nvSpPr>
          <p:spPr bwMode="auto">
            <a:xfrm>
              <a:off x="4189" y="1790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CC3300"/>
                  </a:solidFill>
                  <a:latin typeface="Helvetica" charset="0"/>
                </a:rPr>
                <a:t>5</a:t>
              </a:r>
            </a:p>
          </p:txBody>
        </p:sp>
        <p:sp>
          <p:nvSpPr>
            <p:cNvPr id="26666" name="Rectangle 6"/>
            <p:cNvSpPr>
              <a:spLocks noChangeArrowheads="1"/>
            </p:cNvSpPr>
            <p:nvPr/>
          </p:nvSpPr>
          <p:spPr bwMode="auto">
            <a:xfrm>
              <a:off x="4189" y="2078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6667" name="Rectangle 7"/>
            <p:cNvSpPr>
              <a:spLocks noChangeArrowheads="1"/>
            </p:cNvSpPr>
            <p:nvPr/>
          </p:nvSpPr>
          <p:spPr bwMode="auto">
            <a:xfrm>
              <a:off x="4189" y="2366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4</a:t>
              </a:r>
            </a:p>
          </p:txBody>
        </p:sp>
        <p:sp>
          <p:nvSpPr>
            <p:cNvPr id="26668" name="Rectangle 8"/>
            <p:cNvSpPr>
              <a:spLocks noChangeArrowheads="1"/>
            </p:cNvSpPr>
            <p:nvPr/>
          </p:nvSpPr>
          <p:spPr bwMode="auto">
            <a:xfrm>
              <a:off x="4189" y="2654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888038" y="3114000"/>
            <a:ext cx="381000" cy="1828800"/>
            <a:chOff x="3235" y="1794"/>
            <a:chExt cx="240" cy="1152"/>
          </a:xfrm>
        </p:grpSpPr>
        <p:sp>
          <p:nvSpPr>
            <p:cNvPr id="26661" name="Rectangle 13"/>
            <p:cNvSpPr>
              <a:spLocks noChangeArrowheads="1"/>
            </p:cNvSpPr>
            <p:nvPr/>
          </p:nvSpPr>
          <p:spPr bwMode="auto">
            <a:xfrm>
              <a:off x="3235" y="1794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26662" name="Rectangle 14"/>
            <p:cNvSpPr>
              <a:spLocks noChangeArrowheads="1"/>
            </p:cNvSpPr>
            <p:nvPr/>
          </p:nvSpPr>
          <p:spPr bwMode="auto">
            <a:xfrm>
              <a:off x="3235" y="208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6663" name="Rectangle 15"/>
            <p:cNvSpPr>
              <a:spLocks noChangeArrowheads="1"/>
            </p:cNvSpPr>
            <p:nvPr/>
          </p:nvSpPr>
          <p:spPr bwMode="auto">
            <a:xfrm>
              <a:off x="3235" y="2370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CC3300"/>
                  </a:solidFill>
                  <a:latin typeface="Helvetica" charset="0"/>
                </a:rPr>
                <a:t>5</a:t>
              </a:r>
            </a:p>
          </p:txBody>
        </p:sp>
        <p:sp>
          <p:nvSpPr>
            <p:cNvPr id="26664" name="Rectangle 16"/>
            <p:cNvSpPr>
              <a:spLocks noChangeArrowheads="1"/>
            </p:cNvSpPr>
            <p:nvPr/>
          </p:nvSpPr>
          <p:spPr bwMode="auto">
            <a:xfrm>
              <a:off x="3235" y="2658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4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097713" y="3114000"/>
            <a:ext cx="381000" cy="1828800"/>
            <a:chOff x="3562" y="1781"/>
            <a:chExt cx="240" cy="1152"/>
          </a:xfrm>
        </p:grpSpPr>
        <p:sp>
          <p:nvSpPr>
            <p:cNvPr id="26657" name="Rectangle 17"/>
            <p:cNvSpPr>
              <a:spLocks noChangeArrowheads="1"/>
            </p:cNvSpPr>
            <p:nvPr/>
          </p:nvSpPr>
          <p:spPr bwMode="auto">
            <a:xfrm>
              <a:off x="3562" y="1781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26658" name="Rectangle 18"/>
            <p:cNvSpPr>
              <a:spLocks noChangeArrowheads="1"/>
            </p:cNvSpPr>
            <p:nvPr/>
          </p:nvSpPr>
          <p:spPr bwMode="auto">
            <a:xfrm>
              <a:off x="3562" y="2069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6659" name="Rectangle 19"/>
            <p:cNvSpPr>
              <a:spLocks noChangeArrowheads="1"/>
            </p:cNvSpPr>
            <p:nvPr/>
          </p:nvSpPr>
          <p:spPr bwMode="auto">
            <a:xfrm>
              <a:off x="3562" y="2357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5</a:t>
              </a:r>
            </a:p>
          </p:txBody>
        </p:sp>
        <p:sp>
          <p:nvSpPr>
            <p:cNvPr id="26660" name="Rectangle 20"/>
            <p:cNvSpPr>
              <a:spLocks noChangeArrowheads="1"/>
            </p:cNvSpPr>
            <p:nvPr/>
          </p:nvSpPr>
          <p:spPr bwMode="auto">
            <a:xfrm>
              <a:off x="3562" y="2645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CC3300"/>
                  </a:solidFill>
                  <a:latin typeface="Helvetica" charset="0"/>
                </a:rPr>
                <a:t>3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7564438" y="3114000"/>
            <a:ext cx="381000" cy="1828800"/>
            <a:chOff x="3879" y="1786"/>
            <a:chExt cx="240" cy="1152"/>
          </a:xfrm>
        </p:grpSpPr>
        <p:sp>
          <p:nvSpPr>
            <p:cNvPr id="26653" name="Rectangle 21"/>
            <p:cNvSpPr>
              <a:spLocks noChangeArrowheads="1"/>
            </p:cNvSpPr>
            <p:nvPr/>
          </p:nvSpPr>
          <p:spPr bwMode="auto">
            <a:xfrm>
              <a:off x="3879" y="1786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26654" name="Rectangle 22"/>
            <p:cNvSpPr>
              <a:spLocks noChangeArrowheads="1"/>
            </p:cNvSpPr>
            <p:nvPr/>
          </p:nvSpPr>
          <p:spPr bwMode="auto">
            <a:xfrm>
              <a:off x="3879" y="2074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26655" name="Rectangle 23"/>
            <p:cNvSpPr>
              <a:spLocks noChangeArrowheads="1"/>
            </p:cNvSpPr>
            <p:nvPr/>
          </p:nvSpPr>
          <p:spPr bwMode="auto">
            <a:xfrm>
              <a:off x="3879" y="236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CC33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26656" name="Rectangle 24"/>
            <p:cNvSpPr>
              <a:spLocks noChangeArrowheads="1"/>
            </p:cNvSpPr>
            <p:nvPr/>
          </p:nvSpPr>
          <p:spPr bwMode="auto">
            <a:xfrm>
              <a:off x="3879" y="2650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68650" y="3114000"/>
            <a:ext cx="1844675" cy="1828800"/>
            <a:chOff x="3168650" y="3114000"/>
            <a:chExt cx="1844675" cy="1828800"/>
          </a:xfrm>
        </p:grpSpPr>
        <p:grpSp>
          <p:nvGrpSpPr>
            <p:cNvPr id="26633" name="Group 46"/>
            <p:cNvGrpSpPr>
              <a:grpSpLocks/>
            </p:cNvGrpSpPr>
            <p:nvPr/>
          </p:nvGrpSpPr>
          <p:grpSpPr bwMode="auto">
            <a:xfrm>
              <a:off x="4632325" y="3114000"/>
              <a:ext cx="381000" cy="1828800"/>
              <a:chOff x="2918" y="1789"/>
              <a:chExt cx="240" cy="1152"/>
            </a:xfrm>
          </p:grpSpPr>
          <p:sp>
            <p:nvSpPr>
              <p:cNvPr id="26649" name="Rectangle 9"/>
              <p:cNvSpPr>
                <a:spLocks noChangeArrowheads="1"/>
              </p:cNvSpPr>
              <p:nvPr/>
            </p:nvSpPr>
            <p:spPr bwMode="auto">
              <a:xfrm>
                <a:off x="2918" y="1789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6650" name="Rectangle 10"/>
              <p:cNvSpPr>
                <a:spLocks noChangeArrowheads="1"/>
              </p:cNvSpPr>
              <p:nvPr/>
            </p:nvSpPr>
            <p:spPr bwMode="auto">
              <a:xfrm>
                <a:off x="2918" y="2077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26651" name="Rectangle 11"/>
              <p:cNvSpPr>
                <a:spLocks noChangeArrowheads="1"/>
              </p:cNvSpPr>
              <p:nvPr/>
            </p:nvSpPr>
            <p:spPr bwMode="auto">
              <a:xfrm>
                <a:off x="2918" y="2365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26652" name="Rectangle 12"/>
              <p:cNvSpPr>
                <a:spLocks noChangeArrowheads="1"/>
              </p:cNvSpPr>
              <p:nvPr/>
            </p:nvSpPr>
            <p:spPr bwMode="auto">
              <a:xfrm>
                <a:off x="2918" y="2653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4</a:t>
                </a:r>
              </a:p>
            </p:txBody>
          </p:sp>
        </p:grpSp>
        <p:grpSp>
          <p:nvGrpSpPr>
            <p:cNvPr id="26634" name="Group 27"/>
            <p:cNvGrpSpPr>
              <a:grpSpLocks/>
            </p:cNvGrpSpPr>
            <p:nvPr/>
          </p:nvGrpSpPr>
          <p:grpSpPr bwMode="auto">
            <a:xfrm>
              <a:off x="3168650" y="3114000"/>
              <a:ext cx="381000" cy="1828800"/>
              <a:chOff x="2271" y="1823"/>
              <a:chExt cx="240" cy="1152"/>
            </a:xfrm>
          </p:grpSpPr>
          <p:sp>
            <p:nvSpPr>
              <p:cNvPr id="26645" name="Rectangle 28"/>
              <p:cNvSpPr>
                <a:spLocks noChangeArrowheads="1"/>
              </p:cNvSpPr>
              <p:nvPr/>
            </p:nvSpPr>
            <p:spPr bwMode="auto">
              <a:xfrm>
                <a:off x="2271" y="1823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6646" name="Rectangle 29"/>
              <p:cNvSpPr>
                <a:spLocks noChangeArrowheads="1"/>
              </p:cNvSpPr>
              <p:nvPr/>
            </p:nvSpPr>
            <p:spPr bwMode="auto">
              <a:xfrm>
                <a:off x="2271" y="2111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x-none" altLang="x-none" sz="1800">
                  <a:latin typeface="Helvetica" charset="0"/>
                </a:endParaRPr>
              </a:p>
            </p:txBody>
          </p:sp>
          <p:sp>
            <p:nvSpPr>
              <p:cNvPr id="26647" name="Rectangle 30"/>
              <p:cNvSpPr>
                <a:spLocks noChangeArrowheads="1"/>
              </p:cNvSpPr>
              <p:nvPr/>
            </p:nvSpPr>
            <p:spPr bwMode="auto">
              <a:xfrm>
                <a:off x="2271" y="2399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x-none" altLang="x-none" sz="1800">
                  <a:latin typeface="Helvetica" charset="0"/>
                </a:endParaRPr>
              </a:p>
            </p:txBody>
          </p:sp>
          <p:sp>
            <p:nvSpPr>
              <p:cNvPr id="26648" name="Rectangle 31"/>
              <p:cNvSpPr>
                <a:spLocks noChangeArrowheads="1"/>
              </p:cNvSpPr>
              <p:nvPr/>
            </p:nvSpPr>
            <p:spPr bwMode="auto">
              <a:xfrm>
                <a:off x="2271" y="2687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x-none" altLang="x-none" sz="1800">
                  <a:latin typeface="Helvetica" charset="0"/>
                </a:endParaRPr>
              </a:p>
            </p:txBody>
          </p:sp>
        </p:grpSp>
        <p:grpSp>
          <p:nvGrpSpPr>
            <p:cNvPr id="26635" name="Group 32"/>
            <p:cNvGrpSpPr>
              <a:grpSpLocks/>
            </p:cNvGrpSpPr>
            <p:nvPr/>
          </p:nvGrpSpPr>
          <p:grpSpPr bwMode="auto">
            <a:xfrm>
              <a:off x="3652838" y="3114000"/>
              <a:ext cx="381000" cy="1828800"/>
              <a:chOff x="2620" y="1788"/>
              <a:chExt cx="240" cy="1152"/>
            </a:xfrm>
          </p:grpSpPr>
          <p:sp>
            <p:nvSpPr>
              <p:cNvPr id="26641" name="Rectangle 33"/>
              <p:cNvSpPr>
                <a:spLocks noChangeArrowheads="1"/>
              </p:cNvSpPr>
              <p:nvPr/>
            </p:nvSpPr>
            <p:spPr bwMode="auto">
              <a:xfrm>
                <a:off x="2620" y="1788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6642" name="Rectangle 34"/>
              <p:cNvSpPr>
                <a:spLocks noChangeArrowheads="1"/>
              </p:cNvSpPr>
              <p:nvPr/>
            </p:nvSpPr>
            <p:spPr bwMode="auto">
              <a:xfrm>
                <a:off x="2620" y="2076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26643" name="Rectangle 35"/>
              <p:cNvSpPr>
                <a:spLocks noChangeArrowheads="1"/>
              </p:cNvSpPr>
              <p:nvPr/>
            </p:nvSpPr>
            <p:spPr bwMode="auto">
              <a:xfrm>
                <a:off x="2620" y="2364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x-none" altLang="x-none" sz="1800">
                  <a:latin typeface="Helvetica" charset="0"/>
                </a:endParaRPr>
              </a:p>
            </p:txBody>
          </p:sp>
          <p:sp>
            <p:nvSpPr>
              <p:cNvPr id="26644" name="Rectangle 36"/>
              <p:cNvSpPr>
                <a:spLocks noChangeArrowheads="1"/>
              </p:cNvSpPr>
              <p:nvPr/>
            </p:nvSpPr>
            <p:spPr bwMode="auto">
              <a:xfrm>
                <a:off x="2620" y="2652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x-none" altLang="x-none" sz="1800">
                  <a:solidFill>
                    <a:srgbClr val="CC3300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26636" name="Group 37"/>
            <p:cNvGrpSpPr>
              <a:grpSpLocks/>
            </p:cNvGrpSpPr>
            <p:nvPr/>
          </p:nvGrpSpPr>
          <p:grpSpPr bwMode="auto">
            <a:xfrm>
              <a:off x="4143375" y="3114000"/>
              <a:ext cx="381000" cy="1828800"/>
              <a:chOff x="2947" y="1775"/>
              <a:chExt cx="240" cy="1152"/>
            </a:xfrm>
          </p:grpSpPr>
          <p:sp>
            <p:nvSpPr>
              <p:cNvPr id="26637" name="Rectangle 38"/>
              <p:cNvSpPr>
                <a:spLocks noChangeArrowheads="1"/>
              </p:cNvSpPr>
              <p:nvPr/>
            </p:nvSpPr>
            <p:spPr bwMode="auto">
              <a:xfrm>
                <a:off x="2947" y="1775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6638" name="Rectangle 39"/>
              <p:cNvSpPr>
                <a:spLocks noChangeArrowheads="1"/>
              </p:cNvSpPr>
              <p:nvPr/>
            </p:nvSpPr>
            <p:spPr bwMode="auto">
              <a:xfrm>
                <a:off x="2947" y="2063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26639" name="Rectangle 40"/>
              <p:cNvSpPr>
                <a:spLocks noChangeArrowheads="1"/>
              </p:cNvSpPr>
              <p:nvPr/>
            </p:nvSpPr>
            <p:spPr bwMode="auto">
              <a:xfrm>
                <a:off x="2947" y="2351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26640" name="Rectangle 41"/>
              <p:cNvSpPr>
                <a:spLocks noChangeArrowheads="1"/>
              </p:cNvSpPr>
              <p:nvPr/>
            </p:nvSpPr>
            <p:spPr bwMode="auto">
              <a:xfrm>
                <a:off x="2947" y="2639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67D75B-E223-9845-9FEA-870F522A2BF3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LRU Implementation (1): Counters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338263"/>
            <a:ext cx="7866063" cy="4810125"/>
          </a:xfrm>
        </p:spPr>
        <p:txBody>
          <a:bodyPr/>
          <a:lstStyle/>
          <a:p>
            <a:r>
              <a:rPr sz="2000" dirty="0"/>
              <a:t>Every page-table entry has a time-of-use (counter) field </a:t>
            </a:r>
          </a:p>
          <a:p>
            <a:r>
              <a:rPr lang="en-US" sz="2000" dirty="0" smtClean="0"/>
              <a:t>Upon </a:t>
            </a:r>
            <a:r>
              <a:rPr sz="2000" dirty="0" smtClean="0"/>
              <a:t>page reference, </a:t>
            </a:r>
            <a:r>
              <a:rPr sz="2000" dirty="0"/>
              <a:t>copy CPU logical clock into this field</a:t>
            </a:r>
          </a:p>
          <a:p>
            <a:pPr lvl="1"/>
            <a:r>
              <a:rPr dirty="0"/>
              <a:t>CPU clock is maintained in a register and incremented with every memory access</a:t>
            </a:r>
          </a:p>
          <a:p>
            <a:r>
              <a:rPr sz="2000" dirty="0"/>
              <a:t>Need to replace a page, </a:t>
            </a:r>
            <a:r>
              <a:rPr sz="2000" dirty="0">
                <a:solidFill>
                  <a:srgbClr val="CC3300"/>
                </a:solidFill>
              </a:rPr>
              <a:t>search</a:t>
            </a:r>
            <a:r>
              <a:rPr sz="2000" dirty="0"/>
              <a:t> for the page with smallest (oldest) </a:t>
            </a:r>
            <a:r>
              <a:rPr lang="en-US" sz="2000" dirty="0" smtClean="0"/>
              <a:t>counter </a:t>
            </a:r>
            <a:r>
              <a:rPr sz="2000" dirty="0" smtClean="0"/>
              <a:t>value </a:t>
            </a:r>
            <a:endParaRPr sz="2000" dirty="0"/>
          </a:p>
          <a:p>
            <a:r>
              <a:rPr sz="2000" b="1" dirty="0" smtClean="0"/>
              <a:t>Cons</a:t>
            </a:r>
            <a:r>
              <a:rPr lang="en-US" sz="2000" dirty="0"/>
              <a:t>?</a:t>
            </a:r>
            <a:r>
              <a:rPr sz="2000" dirty="0" smtClean="0"/>
              <a:t> </a:t>
            </a:r>
            <a:endParaRPr sz="2000" dirty="0"/>
          </a:p>
          <a:p>
            <a:pPr lvl="1"/>
            <a:r>
              <a:rPr lang="en-US" dirty="0"/>
              <a:t>S</a:t>
            </a:r>
            <a:r>
              <a:rPr dirty="0" smtClean="0"/>
              <a:t>earch time</a:t>
            </a:r>
            <a:endParaRPr lang="en-US" dirty="0" smtClean="0"/>
          </a:p>
          <a:p>
            <a:pPr lvl="1"/>
            <a:r>
              <a:rPr lang="en-US" dirty="0"/>
              <a:t>U</a:t>
            </a:r>
            <a:r>
              <a:rPr dirty="0" smtClean="0"/>
              <a:t>pdating </a:t>
            </a:r>
            <a:r>
              <a:rPr dirty="0"/>
              <a:t>the time-of-use fields (writing to memory</a:t>
            </a:r>
            <a:r>
              <a:rPr dirty="0" smtClean="0"/>
              <a:t>!)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dirty="0" smtClean="0"/>
              <a:t>lock </a:t>
            </a:r>
            <a:r>
              <a:rPr dirty="0"/>
              <a:t>overflow</a:t>
            </a:r>
          </a:p>
          <a:p>
            <a:pPr lvl="1"/>
            <a:r>
              <a:rPr lang="en-US" altLang="x-none" dirty="0" smtClean="0"/>
              <a:t>Needs hardware support (increment clock and update time-of-use field)</a:t>
            </a:r>
          </a:p>
          <a:p>
            <a:r>
              <a:rPr lang="en-US" altLang="x-none" sz="2000" dirty="0" smtClean="0">
                <a:sym typeface="Wingdings"/>
              </a:rPr>
              <a:t>Not common in practice </a:t>
            </a:r>
            <a:endParaRPr lang="en-US" altLang="x-none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FB67E9-8276-3142-A521-CE984E7E7BD0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 LRU Implementation (2): Stack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36563" y="1262063"/>
            <a:ext cx="42513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8572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altLang="x-none" sz="2000" dirty="0"/>
              <a:t>Keep </a:t>
            </a:r>
            <a:r>
              <a:rPr lang="en-US" altLang="x-none" sz="2000" b="1" dirty="0">
                <a:solidFill>
                  <a:srgbClr val="0000CC"/>
                </a:solidFill>
              </a:rPr>
              <a:t>stack</a:t>
            </a:r>
            <a:r>
              <a:rPr lang="en-US" altLang="x-none" sz="2000" dirty="0"/>
              <a:t> of page numbers in a doubly-linked list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altLang="x-none" sz="2000" dirty="0"/>
              <a:t>If a page is referenced, move it to the top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altLang="x-none" sz="2000" dirty="0"/>
              <a:t>The least recently used page sinks to the bottom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altLang="x-none" sz="2000" dirty="0"/>
              <a:t>Cons</a:t>
            </a:r>
          </a:p>
          <a:p>
            <a:pPr marL="622300" lvl="1" indent="-352425">
              <a:lnSpc>
                <a:spcPct val="90000"/>
              </a:lnSpc>
              <a:buFont typeface="Wingdings" charset="2"/>
              <a:buChar char="Ø"/>
            </a:pPr>
            <a:r>
              <a:rPr lang="en-US" altLang="x-none" sz="1800" dirty="0"/>
              <a:t>Each memory reference </a:t>
            </a:r>
            <a:r>
              <a:rPr lang="en-US" altLang="x-none" sz="1800" dirty="0" smtClean="0"/>
              <a:t>is bit expensive (</a:t>
            </a:r>
            <a:r>
              <a:rPr lang="en-US" altLang="x-none" sz="1800" dirty="0"/>
              <a:t>requires updating </a:t>
            </a:r>
            <a:r>
              <a:rPr lang="en-US" altLang="x-none" sz="1800" dirty="0" smtClean="0"/>
              <a:t/>
            </a:r>
            <a:br>
              <a:rPr lang="en-US" altLang="x-none" sz="1800" dirty="0" smtClean="0"/>
            </a:br>
            <a:r>
              <a:rPr lang="en-US" altLang="x-none" sz="1800" dirty="0" smtClean="0"/>
              <a:t>6 </a:t>
            </a:r>
            <a:r>
              <a:rPr lang="en-US" altLang="x-none" sz="1800" dirty="0"/>
              <a:t>pointers in worst case)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altLang="x-none" sz="2000" dirty="0"/>
              <a:t>Pros</a:t>
            </a:r>
          </a:p>
          <a:p>
            <a:pPr marL="622300" lvl="1" indent="-352425">
              <a:lnSpc>
                <a:spcPct val="90000"/>
              </a:lnSpc>
              <a:buFont typeface="Wingdings" charset="2"/>
              <a:buChar char="Ø"/>
            </a:pPr>
            <a:r>
              <a:rPr lang="en-US" altLang="x-none" sz="1800" dirty="0"/>
              <a:t>No search for replacement</a:t>
            </a:r>
          </a:p>
          <a:p>
            <a:pPr>
              <a:lnSpc>
                <a:spcPct val="90000"/>
              </a:lnSpc>
            </a:pPr>
            <a:endParaRPr lang="en-US" altLang="x-none" sz="2000" dirty="0"/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altLang="x-none" sz="2000" dirty="0"/>
              <a:t>Also needs hardware support to  update the stack</a:t>
            </a:r>
          </a:p>
        </p:txBody>
      </p:sp>
      <p:pic>
        <p:nvPicPr>
          <p:cNvPr id="10" name="Picture 9" descr="9_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07" y="1579418"/>
            <a:ext cx="4429913" cy="33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28350E-FF10-3641-A2B9-DA2B91A8BC7C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 LRU Implementation (cont’d)</a:t>
            </a:r>
          </a:p>
        </p:txBody>
      </p:sp>
      <p:sp>
        <p:nvSpPr>
          <p:cNvPr id="718851" name="Rectangle 3"/>
          <p:cNvSpPr>
            <a:spLocks noChangeArrowheads="1"/>
          </p:cNvSpPr>
          <p:nvPr/>
        </p:nvSpPr>
        <p:spPr bwMode="auto">
          <a:xfrm>
            <a:off x="484188" y="1379538"/>
            <a:ext cx="8212137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8572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x-none" sz="2200" dirty="0">
                <a:solidFill>
                  <a:srgbClr val="CC3300"/>
                </a:solidFill>
              </a:rPr>
              <a:t>Can we implement LRU without hardware support?</a:t>
            </a:r>
            <a:r>
              <a:rPr lang="en-US" altLang="x-none" sz="2200" b="1" dirty="0">
                <a:solidFill>
                  <a:schemeClr val="tx2"/>
                </a:solidFill>
              </a:rPr>
              <a:t> </a:t>
            </a:r>
          </a:p>
          <a:p>
            <a:pPr lvl="1" indent="-449263">
              <a:buClr>
                <a:schemeClr val="tx1"/>
              </a:buClr>
              <a:buFont typeface="Wingdings" charset="2"/>
              <a:buChar char="Ø"/>
            </a:pPr>
            <a:r>
              <a:rPr lang="en-US" altLang="x-none" dirty="0">
                <a:solidFill>
                  <a:schemeClr val="tx2"/>
                </a:solidFill>
              </a:rPr>
              <a:t>Say by using interrupts, i.e., when hardware needs to update stack or counters, it issues an interrupt and an </a:t>
            </a:r>
            <a:r>
              <a:rPr lang="en-US" altLang="x-none" dirty="0" smtClean="0">
                <a:solidFill>
                  <a:schemeClr val="tx2"/>
                </a:solidFill>
              </a:rPr>
              <a:t/>
            </a:r>
            <a:br>
              <a:rPr lang="en-US" altLang="x-none" dirty="0" smtClean="0">
                <a:solidFill>
                  <a:schemeClr val="tx2"/>
                </a:solidFill>
              </a:rPr>
            </a:br>
            <a:r>
              <a:rPr lang="en-US" altLang="x-none" dirty="0" smtClean="0">
                <a:solidFill>
                  <a:schemeClr val="tx2"/>
                </a:solidFill>
              </a:rPr>
              <a:t>ISR </a:t>
            </a:r>
            <a:r>
              <a:rPr lang="en-US" altLang="x-none" dirty="0">
                <a:solidFill>
                  <a:schemeClr val="tx2"/>
                </a:solidFill>
              </a:rPr>
              <a:t>does the update?  </a:t>
            </a:r>
          </a:p>
          <a:p>
            <a:pPr>
              <a:buFont typeface="Wingdings" charset="2"/>
              <a:buNone/>
            </a:pPr>
            <a:endParaRPr lang="en-US" altLang="x-none" sz="2000" dirty="0">
              <a:solidFill>
                <a:srgbClr val="0000CC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altLang="x-none" sz="2200" b="1" dirty="0" smtClean="0">
                <a:solidFill>
                  <a:srgbClr val="0000CC"/>
                </a:solidFill>
              </a:rPr>
              <a:t>NO</a:t>
            </a:r>
            <a:r>
              <a:rPr lang="en-US" altLang="x-none" sz="2200" dirty="0">
                <a:solidFill>
                  <a:srgbClr val="0000CC"/>
                </a:solidFill>
              </a:rPr>
              <a:t>!</a:t>
            </a:r>
            <a:r>
              <a:rPr lang="en-US" altLang="x-none" sz="2200" dirty="0" smtClean="0">
                <a:solidFill>
                  <a:srgbClr val="0000CC"/>
                </a:solidFill>
              </a:rPr>
              <a:t> Too </a:t>
            </a:r>
            <a:r>
              <a:rPr lang="en-US" altLang="x-none" sz="2200" dirty="0">
                <a:solidFill>
                  <a:srgbClr val="0000CC"/>
                </a:solidFill>
              </a:rPr>
              <a:t>costly, it will slow </a:t>
            </a:r>
            <a:r>
              <a:rPr lang="en-US" altLang="x-none" sz="2200" b="1" dirty="0">
                <a:solidFill>
                  <a:srgbClr val="0000CC"/>
                </a:solidFill>
              </a:rPr>
              <a:t>every</a:t>
            </a:r>
            <a:r>
              <a:rPr lang="en-US" altLang="x-none" sz="2200" dirty="0">
                <a:solidFill>
                  <a:srgbClr val="0000CC"/>
                </a:solidFill>
              </a:rPr>
              <a:t> memory reference </a:t>
            </a:r>
            <a:r>
              <a:rPr lang="en-US" altLang="x-none" sz="2200" dirty="0" smtClean="0">
                <a:solidFill>
                  <a:srgbClr val="0000CC"/>
                </a:solidFill>
              </a:rPr>
              <a:t/>
            </a:r>
            <a:br>
              <a:rPr lang="en-US" altLang="x-none" sz="2200" dirty="0" smtClean="0">
                <a:solidFill>
                  <a:srgbClr val="0000CC"/>
                </a:solidFill>
              </a:rPr>
            </a:br>
            <a:r>
              <a:rPr lang="en-US" altLang="x-none" sz="2200" dirty="0" smtClean="0">
                <a:solidFill>
                  <a:srgbClr val="0000CC"/>
                </a:solidFill>
              </a:rPr>
              <a:t>by </a:t>
            </a:r>
            <a:r>
              <a:rPr lang="en-US" altLang="x-none" sz="2200" dirty="0">
                <a:solidFill>
                  <a:srgbClr val="0000CC"/>
                </a:solidFill>
              </a:rPr>
              <a:t>a factor of at least 10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020098-9414-2E40-B8F6-9E8397C20EE8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99612" cy="4953000"/>
          </a:xfrm>
        </p:spPr>
        <p:txBody>
          <a:bodyPr/>
          <a:lstStyle/>
          <a:p>
            <a:r>
              <a:rPr lang="en-US" dirty="0" smtClean="0"/>
              <a:t>Se</a:t>
            </a:r>
            <a:r>
              <a:rPr dirty="0" smtClean="0"/>
              <a:t>parat</a:t>
            </a:r>
            <a:r>
              <a:rPr lang="en-US" dirty="0" smtClean="0"/>
              <a:t>es</a:t>
            </a:r>
            <a:r>
              <a:rPr dirty="0" smtClean="0"/>
              <a:t> logical </a:t>
            </a:r>
            <a:r>
              <a:rPr dirty="0"/>
              <a:t>memory from physical memory</a:t>
            </a:r>
          </a:p>
          <a:p>
            <a:pPr lvl="1"/>
            <a:r>
              <a:rPr dirty="0"/>
              <a:t>Only part of </a:t>
            </a:r>
            <a:r>
              <a:rPr dirty="0" smtClean="0"/>
              <a:t>program </a:t>
            </a:r>
            <a:r>
              <a:rPr dirty="0"/>
              <a:t>needs to be in memory for execution</a:t>
            </a:r>
          </a:p>
          <a:p>
            <a:pPr lvl="1"/>
            <a:r>
              <a:rPr dirty="0"/>
              <a:t>Logical address space can therefore be much larger than physical address space</a:t>
            </a:r>
          </a:p>
          <a:p>
            <a:pPr lvl="1"/>
            <a:r>
              <a:rPr dirty="0"/>
              <a:t>Allows address spaces to be shared by several processes</a:t>
            </a:r>
          </a:p>
          <a:p>
            <a:pPr lvl="1"/>
            <a:r>
              <a:rPr dirty="0"/>
              <a:t>Allows for more efficient process </a:t>
            </a:r>
            <a:r>
              <a:rPr dirty="0" smtClean="0"/>
              <a:t>creation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Why?</a:t>
            </a:r>
            <a:r>
              <a:rPr dirty="0"/>
              <a:t/>
            </a:r>
            <a:br>
              <a:rPr dirty="0"/>
            </a:br>
            <a:endParaRPr dirty="0"/>
          </a:p>
          <a:p>
            <a:r>
              <a:rPr dirty="0"/>
              <a:t>Virtual memory </a:t>
            </a:r>
            <a:r>
              <a:rPr dirty="0" smtClean="0"/>
              <a:t>implemented via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dirty="0" smtClean="0">
                <a:solidFill>
                  <a:srgbClr val="FF0000"/>
                </a:solidFill>
              </a:rPr>
              <a:t>emand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dirty="0" smtClean="0">
                <a:solidFill>
                  <a:srgbClr val="FF0000"/>
                </a:solidFill>
              </a:rPr>
              <a:t>aging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B8438B-1B62-3648-B134-577E50699074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Second-chance (Clock) Replacement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95" y="1194234"/>
            <a:ext cx="5059841" cy="5147360"/>
          </a:xfrm>
        </p:spPr>
        <p:txBody>
          <a:bodyPr/>
          <a:lstStyle/>
          <a:p>
            <a:r>
              <a:rPr sz="2000" dirty="0" smtClean="0"/>
              <a:t>An approximation of </a:t>
            </a:r>
            <a:r>
              <a:rPr lang="en-US" sz="2000" dirty="0" smtClean="0"/>
              <a:t>LRU</a:t>
            </a:r>
            <a:endParaRPr sz="2000" dirty="0">
              <a:solidFill>
                <a:srgbClr val="0000CC"/>
              </a:solidFill>
            </a:endParaRPr>
          </a:p>
          <a:p>
            <a:pPr lvl="1"/>
            <a:r>
              <a:rPr dirty="0"/>
              <a:t>Each page has a reference bit (</a:t>
            </a:r>
            <a:r>
              <a:rPr dirty="0">
                <a:solidFill>
                  <a:srgbClr val="FF0000"/>
                </a:solidFill>
              </a:rPr>
              <a:t>ref_bit</a:t>
            </a:r>
            <a:r>
              <a:rPr dirty="0"/>
              <a:t>), initially = 0</a:t>
            </a:r>
          </a:p>
          <a:p>
            <a:pPr lvl="1"/>
            <a:r>
              <a:rPr dirty="0"/>
              <a:t>When page is referenced, ref_bit is set to 1 (by hardware)</a:t>
            </a:r>
          </a:p>
          <a:p>
            <a:pPr lvl="1"/>
            <a:r>
              <a:rPr dirty="0"/>
              <a:t>Maintain a moving pointer to </a:t>
            </a:r>
            <a:r>
              <a:rPr dirty="0">
                <a:solidFill>
                  <a:srgbClr val="0000CC"/>
                </a:solidFill>
              </a:rPr>
              <a:t>next (candidate) victim</a:t>
            </a:r>
            <a:endParaRPr dirty="0"/>
          </a:p>
          <a:p>
            <a:pPr lvl="1"/>
            <a:r>
              <a:rPr dirty="0"/>
              <a:t>When choosing a page to replace, check ref_bit of victim: </a:t>
            </a:r>
          </a:p>
          <a:p>
            <a:pPr lvl="2"/>
            <a:r>
              <a:rPr lang="en-US" sz="2000" dirty="0"/>
              <a:t>I</a:t>
            </a:r>
            <a:r>
              <a:rPr sz="2000" dirty="0" smtClean="0"/>
              <a:t>f  </a:t>
            </a:r>
            <a:r>
              <a:rPr sz="2000" dirty="0"/>
              <a:t>ref_bit == 0, replace it</a:t>
            </a:r>
          </a:p>
          <a:p>
            <a:pPr lvl="2"/>
            <a:r>
              <a:rPr lang="en-US" sz="2000" dirty="0"/>
              <a:t>E</a:t>
            </a:r>
            <a:r>
              <a:rPr sz="2000" dirty="0" smtClean="0"/>
              <a:t>lse </a:t>
            </a:r>
            <a:r>
              <a:rPr sz="2000" dirty="0"/>
              <a:t>set ref_bit to 0 	</a:t>
            </a:r>
          </a:p>
          <a:p>
            <a:pPr marL="1022350" lvl="3" indent="-258763"/>
            <a:r>
              <a:rPr dirty="0"/>
              <a:t>leave page in memory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(</a:t>
            </a:r>
            <a:r>
              <a:rPr dirty="0"/>
              <a:t>give it another chance</a:t>
            </a:r>
            <a:r>
              <a:rPr dirty="0" smtClean="0"/>
              <a:t>)</a:t>
            </a:r>
            <a:endParaRPr dirty="0"/>
          </a:p>
          <a:p>
            <a:pPr marL="1022350" lvl="3" indent="-258763"/>
            <a:r>
              <a:rPr dirty="0"/>
              <a:t>move pointer to next </a:t>
            </a:r>
            <a:r>
              <a:rPr dirty="0" smtClean="0"/>
              <a:t>page</a:t>
            </a:r>
            <a:endParaRPr dirty="0"/>
          </a:p>
          <a:p>
            <a:pPr marL="1022350" lvl="3" indent="-258763"/>
            <a:r>
              <a:rPr dirty="0"/>
              <a:t>repeat till a victim is found</a:t>
            </a:r>
          </a:p>
        </p:txBody>
      </p:sp>
      <p:pic>
        <p:nvPicPr>
          <p:cNvPr id="6" name="Picture 5" descr="9_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0" y="1453356"/>
            <a:ext cx="3936756" cy="39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EBBF73-379D-B642-BC93-B781C47E7D8C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0650"/>
            <a:ext cx="8094663" cy="828675"/>
          </a:xfrm>
        </p:spPr>
        <p:txBody>
          <a:bodyPr/>
          <a:lstStyle/>
          <a:p>
            <a:r>
              <a:t>Counting Replacement Algorithms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201738"/>
            <a:ext cx="8143875" cy="5275262"/>
          </a:xfrm>
        </p:spPr>
        <p:txBody>
          <a:bodyPr/>
          <a:lstStyle/>
          <a:p>
            <a:r>
              <a:rPr sz="2000" dirty="0"/>
              <a:t>Keep a counter of number of references that have been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sz="2000" dirty="0" smtClean="0"/>
              <a:t>made </a:t>
            </a:r>
            <a:r>
              <a:rPr sz="2000" dirty="0"/>
              <a:t>to each page</a:t>
            </a:r>
          </a:p>
          <a:p>
            <a:r>
              <a:rPr sz="2000" dirty="0">
                <a:solidFill>
                  <a:srgbClr val="CC3300"/>
                </a:solidFill>
              </a:rPr>
              <a:t>LFU (Least Frequently Used) Algorithm:</a:t>
            </a:r>
            <a:r>
              <a:rPr sz="2000" dirty="0"/>
              <a:t>  replace page with smallest count</a:t>
            </a:r>
          </a:p>
          <a:p>
            <a:pPr lvl="1"/>
            <a:r>
              <a:rPr sz="1800" dirty="0"/>
              <a:t>Argument: page with smallest count is not used often</a:t>
            </a:r>
          </a:p>
          <a:p>
            <a:pPr lvl="1"/>
            <a:r>
              <a:rPr sz="1800" dirty="0" smtClean="0">
                <a:solidFill>
                  <a:srgbClr val="FF0000"/>
                </a:solidFill>
              </a:rPr>
              <a:t>Problem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  <a:r>
              <a:rPr sz="1800" dirty="0" smtClean="0"/>
              <a:t> </a:t>
            </a:r>
            <a:endParaRPr lang="en-US" sz="1800" dirty="0"/>
          </a:p>
          <a:p>
            <a:pPr marL="320675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S</a:t>
            </a:r>
            <a:r>
              <a:rPr sz="1800" dirty="0" smtClean="0"/>
              <a:t>ome </a:t>
            </a:r>
            <a:r>
              <a:rPr sz="1800" dirty="0"/>
              <a:t>pages were heavily used at earlier time, but are no </a:t>
            </a:r>
            <a:r>
              <a:rPr sz="1800" dirty="0" smtClean="0"/>
              <a:t>longer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</a:t>
            </a:r>
            <a:r>
              <a:rPr sz="1800" dirty="0" smtClean="0"/>
              <a:t>needed</a:t>
            </a:r>
            <a:r>
              <a:rPr sz="1800" dirty="0"/>
              <a:t>, will stay in (and waste) memory</a:t>
            </a:r>
          </a:p>
          <a:p>
            <a:r>
              <a:rPr sz="2000" dirty="0">
                <a:solidFill>
                  <a:srgbClr val="CC3300"/>
                </a:solidFill>
              </a:rPr>
              <a:t>MFU (Most Frequently Used) Algorithm:</a:t>
            </a:r>
            <a:r>
              <a:rPr sz="2000" dirty="0"/>
              <a:t> replace page with highest count</a:t>
            </a:r>
          </a:p>
          <a:p>
            <a:pPr lvl="1"/>
            <a:r>
              <a:rPr sz="1800" dirty="0"/>
              <a:t>Argument: page with the smallest count was probably just brought in and is yet to be used</a:t>
            </a:r>
          </a:p>
          <a:p>
            <a:pPr lvl="1"/>
            <a:r>
              <a:rPr sz="1800" dirty="0" smtClean="0">
                <a:solidFill>
                  <a:srgbClr val="FF0000"/>
                </a:solidFill>
              </a:rPr>
              <a:t>Problem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  <a:r>
              <a:rPr sz="1800" dirty="0" smtClean="0">
                <a:solidFill>
                  <a:srgbClr val="FF0000"/>
                </a:solidFill>
              </a:rPr>
              <a:t>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20675" lvl="1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 </a:t>
            </a:r>
            <a:r>
              <a:rPr lang="en-US" sz="1800" dirty="0" smtClean="0"/>
              <a:t>A</a:t>
            </a:r>
            <a:r>
              <a:rPr sz="1800" dirty="0" smtClean="0"/>
              <a:t> heavily</a:t>
            </a:r>
            <a:r>
              <a:rPr lang="en-US" sz="1800" dirty="0" smtClean="0"/>
              <a:t> used module becomes </a:t>
            </a:r>
            <a:r>
              <a:rPr sz="1800" dirty="0" smtClean="0"/>
              <a:t>a </a:t>
            </a:r>
            <a:r>
              <a:rPr sz="1800" dirty="0"/>
              <a:t>good candidate for </a:t>
            </a:r>
            <a:r>
              <a:rPr sz="1800" dirty="0" smtClean="0"/>
              <a:t>eviction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LFU and MFU are not common in practice </a:t>
            </a:r>
            <a:endParaRPr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2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2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2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72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2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72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416666-FA68-E64B-BB77-C255E385270C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Allocation of Frames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57300"/>
            <a:ext cx="8083550" cy="4930775"/>
          </a:xfrm>
        </p:spPr>
        <p:txBody>
          <a:bodyPr/>
          <a:lstStyle/>
          <a:p>
            <a:r>
              <a:rPr sz="2200" dirty="0"/>
              <a:t>Each process needs a </a:t>
            </a:r>
            <a:r>
              <a:rPr sz="2200" dirty="0">
                <a:solidFill>
                  <a:srgbClr val="0000CC"/>
                </a:solidFill>
              </a:rPr>
              <a:t>minimum</a:t>
            </a:r>
            <a:r>
              <a:rPr sz="2200" dirty="0"/>
              <a:t> number of pages </a:t>
            </a:r>
          </a:p>
          <a:p>
            <a:pPr lvl="1"/>
            <a:r>
              <a:rPr dirty="0"/>
              <a:t>Defined by the computer architecture (</a:t>
            </a:r>
            <a:r>
              <a:rPr dirty="0">
                <a:solidFill>
                  <a:srgbClr val="0000CC"/>
                </a:solidFill>
              </a:rPr>
              <a:t>hardware</a:t>
            </a:r>
            <a:r>
              <a:rPr dirty="0"/>
              <a:t>)</a:t>
            </a:r>
          </a:p>
          <a:p>
            <a:pPr lvl="2"/>
            <a:r>
              <a:rPr lang="en-US" dirty="0" smtClean="0"/>
              <a:t>I</a:t>
            </a:r>
            <a:r>
              <a:rPr dirty="0" smtClean="0"/>
              <a:t>nstruction </a:t>
            </a:r>
            <a:r>
              <a:rPr dirty="0"/>
              <a:t>width and number of address indirection levels </a:t>
            </a:r>
          </a:p>
          <a:p>
            <a:r>
              <a:rPr sz="2200" dirty="0">
                <a:solidFill>
                  <a:srgbClr val="CC3300"/>
                </a:solidFill>
              </a:rPr>
              <a:t>Consider an instruction that takes one operand and allows one level of indirection. What is the </a:t>
            </a:r>
            <a:r>
              <a:rPr sz="2200" u="sng" dirty="0">
                <a:solidFill>
                  <a:srgbClr val="CC3300"/>
                </a:solidFill>
              </a:rPr>
              <a:t>minimum</a:t>
            </a:r>
            <a:r>
              <a:rPr sz="2200" dirty="0">
                <a:solidFill>
                  <a:srgbClr val="CC3300"/>
                </a:solidFill>
              </a:rPr>
              <a:t> number of frames needed to execute it?  </a:t>
            </a:r>
          </a:p>
          <a:p>
            <a:pPr lvl="2">
              <a:buFontTx/>
              <a:buNone/>
            </a:pPr>
            <a:endParaRPr lang="en-US" sz="2000" b="1" dirty="0" smtClean="0">
              <a:solidFill>
                <a:srgbClr val="0000CC"/>
              </a:solidFill>
            </a:endParaRPr>
          </a:p>
          <a:p>
            <a:pPr lvl="2">
              <a:buFontTx/>
              <a:buNone/>
            </a:pPr>
            <a:r>
              <a:rPr sz="2400" b="1" dirty="0" smtClean="0">
                <a:solidFill>
                  <a:srgbClr val="0000CC"/>
                </a:solidFill>
              </a:rPr>
              <a:t>                   </a:t>
            </a:r>
            <a:r>
              <a:rPr lang="en-US" sz="2400" b="1" dirty="0" smtClean="0">
                <a:solidFill>
                  <a:srgbClr val="0000CC"/>
                </a:solidFill>
              </a:rPr>
              <a:t>	</a:t>
            </a:r>
            <a:r>
              <a:rPr sz="2400" b="1" dirty="0" smtClean="0">
                <a:solidFill>
                  <a:srgbClr val="0000CC"/>
                </a:solidFill>
              </a:rPr>
              <a:t>load  </a:t>
            </a:r>
            <a:r>
              <a:rPr lang="en-US" sz="2400" b="1" dirty="0" smtClean="0">
                <a:solidFill>
                  <a:srgbClr val="0000CC"/>
                </a:solidFill>
              </a:rPr>
              <a:t>p</a:t>
            </a:r>
            <a:r>
              <a:rPr sz="2400" b="1" dirty="0" smtClean="0">
                <a:solidFill>
                  <a:srgbClr val="0000CC"/>
                </a:solidFill>
              </a:rPr>
              <a:t>[addr</a:t>
            </a:r>
            <a:r>
              <a:rPr sz="2400" b="1" dirty="0">
                <a:solidFill>
                  <a:srgbClr val="0000CC"/>
                </a:solidFill>
              </a:rPr>
              <a:t>]</a:t>
            </a:r>
          </a:p>
          <a:p>
            <a:endParaRPr lang="en-US" sz="2200" dirty="0" smtClean="0">
              <a:solidFill>
                <a:schemeClr val="accent2"/>
              </a:solidFill>
            </a:endParaRPr>
          </a:p>
          <a:p>
            <a:r>
              <a:rPr sz="2200" dirty="0" smtClean="0">
                <a:solidFill>
                  <a:schemeClr val="accent2"/>
                </a:solidFill>
              </a:rPr>
              <a:t>Answer</a:t>
            </a:r>
            <a:r>
              <a:rPr sz="2200" dirty="0">
                <a:solidFill>
                  <a:schemeClr val="accent2"/>
                </a:solidFill>
              </a:rPr>
              <a:t>: 3  (load is in a page, addr is in </a:t>
            </a:r>
            <a:r>
              <a:rPr sz="2200" dirty="0" smtClean="0">
                <a:solidFill>
                  <a:schemeClr val="accent2"/>
                </a:solidFill>
              </a:rPr>
              <a:t>another</a:t>
            </a:r>
            <a:r>
              <a:rPr lang="en-US" sz="2200" dirty="0" smtClean="0">
                <a:solidFill>
                  <a:schemeClr val="accent2"/>
                </a:solidFill>
              </a:rPr>
              <a:t> page</a:t>
            </a:r>
            <a:r>
              <a:rPr sz="2200" dirty="0" smtClean="0">
                <a:solidFill>
                  <a:schemeClr val="accent2"/>
                </a:solidFill>
              </a:rPr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p</a:t>
            </a:r>
            <a:r>
              <a:rPr sz="2200" dirty="0" smtClean="0">
                <a:solidFill>
                  <a:schemeClr val="accent2"/>
                </a:solidFill>
              </a:rPr>
              <a:t>[addr</a:t>
            </a:r>
            <a:r>
              <a:rPr sz="2200" dirty="0">
                <a:solidFill>
                  <a:schemeClr val="accent2"/>
                </a:solidFill>
              </a:rPr>
              <a:t>] is in a </a:t>
            </a:r>
            <a:r>
              <a:rPr sz="2200" dirty="0" smtClean="0">
                <a:solidFill>
                  <a:schemeClr val="accent2"/>
                </a:solidFill>
              </a:rPr>
              <a:t>third</a:t>
            </a:r>
            <a:r>
              <a:rPr lang="en-US" sz="2200" dirty="0" smtClean="0">
                <a:solidFill>
                  <a:schemeClr val="accent2"/>
                </a:solidFill>
              </a:rPr>
              <a:t> page</a:t>
            </a:r>
            <a:r>
              <a:rPr sz="2200" dirty="0" smtClean="0">
                <a:solidFill>
                  <a:schemeClr val="accent2"/>
                </a:solidFill>
              </a:rPr>
              <a:t>)</a:t>
            </a:r>
            <a:endParaRPr sz="2200" dirty="0">
              <a:solidFill>
                <a:schemeClr val="accent2"/>
              </a:solidFill>
            </a:endParaRPr>
          </a:p>
          <a:p>
            <a:r>
              <a:rPr sz="2200" dirty="0" smtClean="0">
                <a:solidFill>
                  <a:srgbClr val="0000CC"/>
                </a:solidFill>
              </a:rPr>
              <a:t>Maximum</a:t>
            </a:r>
            <a:r>
              <a:rPr sz="2200" dirty="0" smtClean="0"/>
              <a:t> </a:t>
            </a:r>
            <a:r>
              <a:rPr sz="2200" dirty="0"/>
              <a:t>number of frames allocated to a process is determined by the </a:t>
            </a:r>
            <a:r>
              <a:rPr sz="2200" dirty="0">
                <a:solidFill>
                  <a:srgbClr val="0000CC"/>
                </a:solidFill>
              </a:rPr>
              <a:t>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2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0D52D4-7A03-E84C-8DA5-1CCB6E8C657F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Frame Allocation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178563"/>
            <a:ext cx="8226425" cy="1992312"/>
          </a:xfrm>
        </p:spPr>
        <p:txBody>
          <a:bodyPr/>
          <a:lstStyle/>
          <a:p>
            <a:r>
              <a:rPr b="1" dirty="0"/>
              <a:t>Equal</a:t>
            </a:r>
            <a:r>
              <a:rPr dirty="0"/>
              <a:t> </a:t>
            </a:r>
            <a:r>
              <a:rPr b="1" dirty="0"/>
              <a:t>allocation</a:t>
            </a:r>
            <a:r>
              <a:rPr dirty="0"/>
              <a:t>: All processes get the same number of frames </a:t>
            </a:r>
          </a:p>
          <a:p>
            <a:pPr lvl="1"/>
            <a:r>
              <a:rPr dirty="0"/>
              <a:t>m frames, n </a:t>
            </a:r>
            <a:r>
              <a:rPr dirty="0" smtClean="0"/>
              <a:t>processes</a:t>
            </a:r>
            <a:r>
              <a:rPr lang="en-US" dirty="0" smtClean="0"/>
              <a:t>, so</a:t>
            </a:r>
            <a:r>
              <a:rPr lang="en-US" dirty="0"/>
              <a:t> </a:t>
            </a:r>
            <a:r>
              <a:rPr dirty="0" smtClean="0"/>
              <a:t>each </a:t>
            </a:r>
            <a:r>
              <a:rPr dirty="0"/>
              <a:t>process gets </a:t>
            </a:r>
            <a:r>
              <a:rPr dirty="0">
                <a:solidFill>
                  <a:srgbClr val="0000CC"/>
                </a:solidFill>
              </a:rPr>
              <a:t>m/n</a:t>
            </a:r>
            <a:r>
              <a:rPr dirty="0"/>
              <a:t>  frames</a:t>
            </a:r>
          </a:p>
          <a:p>
            <a:r>
              <a:rPr b="1" dirty="0"/>
              <a:t>Proportional</a:t>
            </a:r>
            <a:r>
              <a:rPr dirty="0"/>
              <a:t> </a:t>
            </a:r>
            <a:r>
              <a:rPr b="1" dirty="0"/>
              <a:t>allocation</a:t>
            </a:r>
            <a:r>
              <a:rPr dirty="0"/>
              <a:t>: Allocate according to the size of process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763982"/>
              </p:ext>
            </p:extLst>
          </p:nvPr>
        </p:nvGraphicFramePr>
        <p:xfrm>
          <a:off x="974725" y="3392175"/>
          <a:ext cx="351790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2" name="Equation" r:id="rId3" imgW="2019300" imgH="914400" progId="Equation.3">
                  <p:embed/>
                </p:oleObj>
              </mc:Choice>
              <mc:Fallback>
                <p:oleObj name="Equation" r:id="rId3" imgW="20193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392175"/>
                        <a:ext cx="3517900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91550"/>
              </p:ext>
            </p:extLst>
          </p:nvPr>
        </p:nvGraphicFramePr>
        <p:xfrm>
          <a:off x="5067300" y="3311213"/>
          <a:ext cx="3273425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3" name="Equation" r:id="rId5" imgW="1854200" imgH="1016000" progId="Equation.3">
                  <p:embed/>
                </p:oleObj>
              </mc:Choice>
              <mc:Fallback>
                <p:oleObj name="Equation" r:id="rId5" imgW="1854200" imgH="1016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311213"/>
                        <a:ext cx="3273425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606425" y="5293363"/>
            <a:ext cx="79756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x-none" b="1" dirty="0"/>
              <a:t>Priority: </a:t>
            </a:r>
            <a:r>
              <a:rPr lang="en-US" altLang="x-none" dirty="0"/>
              <a:t>Use proportional allocation using priorities rather than 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718D20-AF65-DD49-B519-8C1B7873BD48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47363"/>
            <a:ext cx="7997825" cy="5172075"/>
          </a:xfrm>
        </p:spPr>
        <p:txBody>
          <a:bodyPr/>
          <a:lstStyle/>
          <a:p>
            <a:r>
              <a:rPr lang="en-US" dirty="0" smtClean="0"/>
              <a:t>Upon </a:t>
            </a:r>
            <a:r>
              <a:rPr dirty="0" smtClean="0"/>
              <a:t>page fault</a:t>
            </a:r>
            <a:r>
              <a:rPr lang="en-US" dirty="0" smtClean="0"/>
              <a:t>, where to pick frame from?</a:t>
            </a:r>
            <a:r>
              <a:rPr dirty="0" smtClean="0"/>
              <a:t> </a:t>
            </a:r>
            <a:endParaRPr lang="en-US" dirty="0" smtClean="0"/>
          </a:p>
          <a:p>
            <a:r>
              <a:rPr dirty="0" smtClean="0"/>
              <a:t>Two </a:t>
            </a:r>
            <a:r>
              <a:rPr dirty="0"/>
              <a:t>ways</a:t>
            </a:r>
            <a:r>
              <a:rPr dirty="0" smtClean="0"/>
              <a:t>:</a:t>
            </a:r>
            <a:r>
              <a:rPr lang="en-US" dirty="0" smtClean="0"/>
              <a:t> global &amp; local</a:t>
            </a:r>
            <a:endParaRPr dirty="0"/>
          </a:p>
          <a:p>
            <a:endParaRPr dirty="0"/>
          </a:p>
          <a:p>
            <a:r>
              <a:rPr dirty="0"/>
              <a:t>Global </a:t>
            </a:r>
            <a:r>
              <a:rPr dirty="0" smtClean="0"/>
              <a:t>replacement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dirty="0" smtClean="0"/>
              <a:t>elects </a:t>
            </a:r>
            <a:r>
              <a:rPr dirty="0"/>
              <a:t>a replacement frame from </a:t>
            </a:r>
            <a:r>
              <a:rPr dirty="0" smtClean="0"/>
              <a:t>set </a:t>
            </a:r>
            <a:r>
              <a:rPr dirty="0"/>
              <a:t>of </a:t>
            </a:r>
            <a:r>
              <a:rPr dirty="0">
                <a:solidFill>
                  <a:srgbClr val="0000CC"/>
                </a:solidFill>
              </a:rPr>
              <a:t>all</a:t>
            </a:r>
            <a:r>
              <a:rPr dirty="0"/>
              <a:t> </a:t>
            </a:r>
            <a:r>
              <a:rPr dirty="0" smtClean="0"/>
              <a:t>frames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dirty="0" smtClean="0"/>
              <a:t>rocess </a:t>
            </a:r>
            <a:r>
              <a:rPr dirty="0"/>
              <a:t>can </a:t>
            </a:r>
            <a:r>
              <a:rPr dirty="0" smtClean="0"/>
              <a:t>take frame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from </a:t>
            </a:r>
            <a:r>
              <a:rPr dirty="0" smtClean="0"/>
              <a:t>another</a:t>
            </a:r>
            <a:r>
              <a:rPr lang="en-US" dirty="0" smtClean="0"/>
              <a:t> process</a:t>
            </a:r>
            <a:endParaRPr dirty="0"/>
          </a:p>
          <a:p>
            <a:pPr lvl="1"/>
            <a:r>
              <a:rPr dirty="0"/>
              <a:t>Commonly used in operating systems</a:t>
            </a:r>
          </a:p>
          <a:p>
            <a:r>
              <a:rPr dirty="0" smtClean="0"/>
              <a:t>Pros</a:t>
            </a:r>
            <a:endParaRPr dirty="0"/>
          </a:p>
          <a:p>
            <a:pPr lvl="1"/>
            <a:r>
              <a:rPr dirty="0"/>
              <a:t>Better throughput (process can use any available frame)</a:t>
            </a:r>
          </a:p>
          <a:p>
            <a:r>
              <a:rPr dirty="0"/>
              <a:t>Cons</a:t>
            </a:r>
          </a:p>
          <a:p>
            <a:pPr lvl="1"/>
            <a:r>
              <a:rPr dirty="0"/>
              <a:t>A process cannot control its own page-fault rate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vs. Local Frame Replacement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729150-2617-9D49-9BF5-393296AA690A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0650"/>
            <a:ext cx="8047038" cy="828675"/>
          </a:xfrm>
        </p:spPr>
        <p:txBody>
          <a:bodyPr/>
          <a:lstStyle/>
          <a:p>
            <a:r>
              <a:t>Global vs. Local Frame Replacement (cont’d)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47363"/>
            <a:ext cx="7948777" cy="5172075"/>
          </a:xfrm>
        </p:spPr>
        <p:txBody>
          <a:bodyPr/>
          <a:lstStyle/>
          <a:p>
            <a:r>
              <a:rPr dirty="0"/>
              <a:t>Local replacement</a:t>
            </a:r>
          </a:p>
          <a:p>
            <a:pPr lvl="1"/>
            <a:r>
              <a:rPr lang="en-US" dirty="0" smtClean="0"/>
              <a:t>S</a:t>
            </a:r>
            <a:r>
              <a:rPr dirty="0" smtClean="0"/>
              <a:t>elect </a:t>
            </a:r>
            <a:r>
              <a:rPr dirty="0"/>
              <a:t>from only </a:t>
            </a:r>
            <a:r>
              <a:rPr lang="en-US" dirty="0" smtClean="0">
                <a:solidFill>
                  <a:srgbClr val="CC3300"/>
                </a:solidFill>
              </a:rPr>
              <a:t>process’s</a:t>
            </a:r>
            <a:r>
              <a:rPr dirty="0" smtClean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own</a:t>
            </a:r>
            <a:r>
              <a:rPr dirty="0"/>
              <a:t> set of allocated frames</a:t>
            </a:r>
          </a:p>
          <a:p>
            <a:pPr lvl="1"/>
            <a:endParaRPr b="1" dirty="0"/>
          </a:p>
          <a:p>
            <a:r>
              <a:rPr dirty="0"/>
              <a:t>Pros</a:t>
            </a:r>
            <a:r>
              <a:rPr b="1" dirty="0"/>
              <a:t> </a:t>
            </a:r>
          </a:p>
          <a:p>
            <a:pPr lvl="1"/>
            <a:r>
              <a:rPr lang="en-US" dirty="0" smtClean="0"/>
              <a:t>Process n</a:t>
            </a:r>
            <a:r>
              <a:rPr dirty="0" smtClean="0"/>
              <a:t>ot </a:t>
            </a:r>
            <a:r>
              <a:rPr dirty="0"/>
              <a:t>impacted by </a:t>
            </a:r>
            <a:r>
              <a:rPr dirty="0" smtClean="0"/>
              <a:t>paging </a:t>
            </a:r>
            <a:r>
              <a:rPr dirty="0"/>
              <a:t>behavior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other</a:t>
            </a:r>
            <a:r>
              <a:rPr lang="en-US" dirty="0" smtClean="0"/>
              <a:t> processes</a:t>
            </a:r>
            <a:endParaRPr b="1" dirty="0"/>
          </a:p>
          <a:p>
            <a:pPr lvl="1"/>
            <a:endParaRPr b="1" dirty="0"/>
          </a:p>
          <a:p>
            <a:r>
              <a:rPr dirty="0"/>
              <a:t>Cons</a:t>
            </a:r>
          </a:p>
          <a:p>
            <a:pPr lvl="1"/>
            <a:r>
              <a:rPr lang="en-US" dirty="0" smtClean="0"/>
              <a:t>P</a:t>
            </a:r>
            <a:r>
              <a:rPr dirty="0" smtClean="0"/>
              <a:t>rocess </a:t>
            </a:r>
            <a:r>
              <a:rPr dirty="0"/>
              <a:t>may suffer from high page-fault rate even though there are lightly used frames allocated to other processes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A1A547-620D-3B4F-AF19-0F0A4D800916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Thrashing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82688"/>
            <a:ext cx="7912100" cy="5210175"/>
          </a:xfrm>
        </p:spPr>
        <p:txBody>
          <a:bodyPr/>
          <a:lstStyle/>
          <a:p>
            <a:r>
              <a:rPr dirty="0">
                <a:solidFill>
                  <a:srgbClr val="CC3300"/>
                </a:solidFill>
              </a:rPr>
              <a:t>What happens if a process does not have “enough” frames to maintain its active set of pages in memory?</a:t>
            </a:r>
          </a:p>
          <a:p>
            <a:endParaRPr dirty="0">
              <a:solidFill>
                <a:srgbClr val="CC3300"/>
              </a:solidFill>
            </a:endParaRPr>
          </a:p>
          <a:p>
            <a:r>
              <a:rPr dirty="0"/>
              <a:t>Page-fault rate is very high.  This leads to:</a:t>
            </a:r>
          </a:p>
          <a:p>
            <a:pPr lvl="1"/>
            <a:r>
              <a:rPr lang="en-US" dirty="0"/>
              <a:t>L</a:t>
            </a:r>
            <a:r>
              <a:rPr dirty="0" smtClean="0"/>
              <a:t>ow </a:t>
            </a:r>
            <a:r>
              <a:rPr dirty="0"/>
              <a:t>CPU utilization, which </a:t>
            </a:r>
          </a:p>
          <a:p>
            <a:pPr lvl="1"/>
            <a:r>
              <a:rPr lang="en-US" dirty="0"/>
              <a:t>M</a:t>
            </a:r>
            <a:r>
              <a:rPr dirty="0" smtClean="0"/>
              <a:t>akes OS  </a:t>
            </a:r>
            <a:r>
              <a:rPr dirty="0"/>
              <a:t>think that it needs to increase the degree of multiprogramming, thus  </a:t>
            </a:r>
          </a:p>
          <a:p>
            <a:pPr lvl="1"/>
            <a:r>
              <a:rPr dirty="0"/>
              <a:t>OS admits another process to the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(</a:t>
            </a:r>
            <a:r>
              <a:rPr dirty="0"/>
              <a:t>making it </a:t>
            </a:r>
            <a:r>
              <a:rPr lang="en-US" dirty="0" smtClean="0"/>
              <a:t>even </a:t>
            </a:r>
            <a:r>
              <a:rPr dirty="0" smtClean="0"/>
              <a:t>worse</a:t>
            </a:r>
            <a:r>
              <a:rPr dirty="0"/>
              <a:t>!)</a:t>
            </a:r>
            <a:br>
              <a:rPr dirty="0"/>
            </a:br>
            <a:r>
              <a:rPr dirty="0"/>
              <a:t> </a:t>
            </a:r>
          </a:p>
          <a:p>
            <a:r>
              <a:rPr dirty="0"/>
              <a:t>Thrashing </a:t>
            </a:r>
            <a:r>
              <a:rPr dirty="0">
                <a:sym typeface="Symbol" charset="2"/>
              </a:rPr>
              <a:t> a process is busy swapping pages in and out more than executing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2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2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A640BC-831F-B342-BF87-E4A5ED9F33FC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x-none" sz="140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59" y="1497527"/>
            <a:ext cx="6638306" cy="3879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 (cont'd)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5F143F-37CF-DB45-9E95-6F739ED87122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201738"/>
            <a:ext cx="7827963" cy="5256212"/>
          </a:xfrm>
        </p:spPr>
        <p:txBody>
          <a:bodyPr/>
          <a:lstStyle/>
          <a:p>
            <a:r>
              <a:rPr dirty="0"/>
              <a:t>To prevent thrashing, </a:t>
            </a:r>
            <a:r>
              <a:rPr lang="en-US" dirty="0" smtClean="0"/>
              <a:t>process should have as many </a:t>
            </a:r>
            <a:r>
              <a:rPr dirty="0" smtClean="0"/>
              <a:t>frames </a:t>
            </a:r>
            <a:r>
              <a:rPr dirty="0"/>
              <a:t>as it </a:t>
            </a:r>
            <a:r>
              <a:rPr dirty="0">
                <a:solidFill>
                  <a:schemeClr val="accent2"/>
                </a:solidFill>
              </a:rPr>
              <a:t>needs</a:t>
            </a:r>
          </a:p>
          <a:p>
            <a:r>
              <a:rPr dirty="0">
                <a:solidFill>
                  <a:srgbClr val="CC3300"/>
                </a:solidFill>
              </a:rPr>
              <a:t>How do we know how many frames a process actually needs?</a:t>
            </a:r>
          </a:p>
          <a:p>
            <a:pPr lvl="1"/>
            <a:r>
              <a:rPr lang="en-US" dirty="0"/>
              <a:t>P</a:t>
            </a:r>
            <a:r>
              <a:rPr dirty="0" smtClean="0"/>
              <a:t>rogram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lang="en-US" dirty="0" smtClean="0"/>
              <a:t>are</a:t>
            </a:r>
            <a:r>
              <a:rPr dirty="0" smtClean="0"/>
              <a:t> </a:t>
            </a:r>
            <a:r>
              <a:rPr dirty="0"/>
              <a:t>composed of several functions or modules</a:t>
            </a:r>
          </a:p>
          <a:p>
            <a:pPr lvl="1"/>
            <a:r>
              <a:rPr dirty="0"/>
              <a:t>When executing a function, memory references are made to </a:t>
            </a:r>
            <a:r>
              <a:rPr dirty="0" smtClean="0"/>
              <a:t>instructions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dirty="0" smtClean="0"/>
              <a:t>local </a:t>
            </a:r>
            <a:r>
              <a:rPr lang="en-US" dirty="0" smtClean="0"/>
              <a:t>and global variables</a:t>
            </a:r>
            <a:r>
              <a:rPr dirty="0" smtClean="0"/>
              <a:t>   </a:t>
            </a:r>
            <a:endParaRPr dirty="0"/>
          </a:p>
          <a:p>
            <a:pPr lvl="1"/>
            <a:r>
              <a:rPr lang="en-US" dirty="0" smtClean="0"/>
              <a:t>Idea: Keep pages needed to execute current function</a:t>
            </a:r>
            <a:endParaRPr dirty="0"/>
          </a:p>
          <a:p>
            <a:pPr lvl="1"/>
            <a:r>
              <a:rPr dirty="0"/>
              <a:t>After finishing a function, we execute </a:t>
            </a:r>
            <a:r>
              <a:rPr dirty="0" smtClean="0"/>
              <a:t>another</a:t>
            </a:r>
            <a:r>
              <a:rPr lang="en-US" dirty="0" smtClean="0"/>
              <a:t> function</a:t>
            </a:r>
            <a:r>
              <a:rPr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Then</a:t>
            </a:r>
            <a:r>
              <a:rPr dirty="0"/>
              <a:t>, we bring in pages needed by the new function</a:t>
            </a:r>
          </a:p>
          <a:p>
            <a:pPr lvl="1"/>
            <a:r>
              <a:rPr dirty="0" smtClean="0">
                <a:solidFill>
                  <a:schemeClr val="tx1"/>
                </a:solidFill>
              </a:rPr>
              <a:t>This </a:t>
            </a:r>
            <a:r>
              <a:rPr dirty="0">
                <a:solidFill>
                  <a:schemeClr val="tx1"/>
                </a:solidFill>
              </a:rPr>
              <a:t>is called the </a:t>
            </a:r>
            <a:r>
              <a:rPr b="1" dirty="0">
                <a:solidFill>
                  <a:srgbClr val="FF0000"/>
                </a:solidFill>
              </a:rPr>
              <a:t>Locality Model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 (cont'd)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349A0D-B350-374F-975D-A0764B1879DE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20650"/>
            <a:ext cx="6999287" cy="828675"/>
          </a:xfrm>
        </p:spPr>
        <p:txBody>
          <a:bodyPr/>
          <a:lstStyle/>
          <a:p>
            <a:r>
              <a:t>Locality Model</a:t>
            </a:r>
            <a:endParaRPr sz="2400"/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9999"/>
            <a:ext cx="8550275" cy="5116513"/>
          </a:xfrm>
        </p:spPr>
        <p:txBody>
          <a:bodyPr/>
          <a:lstStyle/>
          <a:p>
            <a:r>
              <a:rPr lang="en-US" dirty="0"/>
              <a:t>As </a:t>
            </a:r>
            <a:r>
              <a:rPr lang="en-US" dirty="0" smtClean="0"/>
              <a:t>process </a:t>
            </a:r>
            <a:r>
              <a:rPr lang="en-US" dirty="0"/>
              <a:t>executes, it moves from locality to </a:t>
            </a:r>
            <a:r>
              <a:rPr lang="en-US" dirty="0" smtClean="0"/>
              <a:t>locality</a:t>
            </a:r>
          </a:p>
          <a:p>
            <a:r>
              <a:rPr lang="en-US" dirty="0" smtClean="0"/>
              <a:t>Locality is a set of pages actively used together</a:t>
            </a:r>
          </a:p>
          <a:p>
            <a:pPr lvl="1"/>
            <a:r>
              <a:rPr lang="en-US" dirty="0" smtClean="0"/>
              <a:t>Not restricted to functions/modules</a:t>
            </a:r>
          </a:p>
          <a:p>
            <a:pPr lvl="1"/>
            <a:r>
              <a:rPr lang="en-US" dirty="0" smtClean="0"/>
              <a:t>Can be a segment of code within/across functions</a:t>
            </a:r>
          </a:p>
          <a:p>
            <a:pPr lvl="1"/>
            <a:r>
              <a:rPr lang="en-US" dirty="0" smtClean="0"/>
              <a:t>Example: a loop touching portion of array</a:t>
            </a:r>
          </a:p>
          <a:p>
            <a:endParaRPr lang="en-US" dirty="0" smtClean="0">
              <a:solidFill>
                <a:srgbClr val="CC3300"/>
              </a:solidFill>
            </a:endParaRPr>
          </a:p>
          <a:p>
            <a:r>
              <a:rPr dirty="0" smtClean="0">
                <a:solidFill>
                  <a:srgbClr val="CC3300"/>
                </a:solidFill>
              </a:rPr>
              <a:t>How </a:t>
            </a:r>
            <a:r>
              <a:rPr dirty="0">
                <a:solidFill>
                  <a:srgbClr val="CC3300"/>
                </a:solidFill>
              </a:rPr>
              <a:t>can we know the size of a locality?</a:t>
            </a:r>
          </a:p>
          <a:p>
            <a:pPr lvl="1"/>
            <a:r>
              <a:rPr sz="2200" dirty="0" smtClean="0">
                <a:solidFill>
                  <a:srgbClr val="0000CC"/>
                </a:solidFill>
                <a:sym typeface="Symbol" charset="2"/>
              </a:rPr>
              <a:t>Working-Set model</a:t>
            </a:r>
            <a:endParaRPr sz="2200" dirty="0">
              <a:solidFill>
                <a:srgbClr val="0000CC"/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9A2945-5D48-0B4C-953B-27C2E4DA279C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46050"/>
            <a:ext cx="8509000" cy="844550"/>
          </a:xfrm>
        </p:spPr>
        <p:txBody>
          <a:bodyPr/>
          <a:lstStyle/>
          <a:p>
            <a:r>
              <a:rPr sz="2400" dirty="0"/>
              <a:t>Virtual Memory Can be </a:t>
            </a:r>
            <a:r>
              <a:rPr sz="2400" dirty="0" smtClean="0"/>
              <a:t>Larger </a:t>
            </a:r>
            <a:r>
              <a:rPr sz="2400" dirty="0"/>
              <a:t>than Physical Memory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67213" y="3246438"/>
            <a:ext cx="409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x-none" sz="1800">
                <a:latin typeface="Helvetica" charset="0"/>
                <a:sym typeface="Symbol" charset="2"/>
              </a:rPr>
              <a:t></a:t>
            </a:r>
          </a:p>
        </p:txBody>
      </p:sp>
      <p:pic>
        <p:nvPicPr>
          <p:cNvPr id="6" name="Picture 5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06" y="1488281"/>
            <a:ext cx="53609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E6244F-79AC-B540-AF70-4C2AE0577444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Working-Set Model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99" y="1346201"/>
            <a:ext cx="8488363" cy="2019300"/>
          </a:xfrm>
        </p:spPr>
        <p:txBody>
          <a:bodyPr/>
          <a:lstStyle/>
          <a:p>
            <a:r>
              <a:rPr lang="en-US" dirty="0">
                <a:sym typeface="Symbol" charset="2"/>
              </a:rPr>
              <a:t>S</a:t>
            </a:r>
            <a:r>
              <a:rPr dirty="0" smtClean="0">
                <a:sym typeface="Symbol" charset="2"/>
              </a:rPr>
              <a:t>et </a:t>
            </a:r>
            <a:r>
              <a:rPr dirty="0">
                <a:sym typeface="Symbol" charset="2"/>
              </a:rPr>
              <a:t>of pages in </a:t>
            </a:r>
            <a:r>
              <a:rPr dirty="0" smtClean="0">
                <a:sym typeface="Symbol" charset="2"/>
              </a:rPr>
              <a:t>most </a:t>
            </a:r>
            <a:r>
              <a:rPr dirty="0">
                <a:sym typeface="Symbol" charset="2"/>
              </a:rPr>
              <a:t>recent  memory references is called the </a:t>
            </a:r>
            <a:r>
              <a:rPr dirty="0">
                <a:solidFill>
                  <a:srgbClr val="0000CC"/>
                </a:solidFill>
                <a:sym typeface="Symbol" charset="2"/>
              </a:rPr>
              <a:t>working set </a:t>
            </a:r>
            <a:r>
              <a:rPr lang="en-US" dirty="0" smtClean="0">
                <a:solidFill>
                  <a:srgbClr val="0000CC"/>
                </a:solidFill>
                <a:sym typeface="Symbol" charset="2"/>
              </a:rPr>
              <a:t>(WS)</a:t>
            </a:r>
            <a:endParaRPr dirty="0">
              <a:solidFill>
                <a:srgbClr val="0000CC"/>
              </a:solidFill>
              <a:sym typeface="Symbol" charset="2"/>
            </a:endParaRPr>
          </a:p>
          <a:p>
            <a:r>
              <a:rPr dirty="0"/>
              <a:t>WS is a </a:t>
            </a:r>
            <a:r>
              <a:rPr dirty="0">
                <a:solidFill>
                  <a:srgbClr val="FF0000"/>
                </a:solidFill>
              </a:rPr>
              <a:t>moving</a:t>
            </a:r>
            <a:r>
              <a:rPr dirty="0"/>
              <a:t> </a:t>
            </a:r>
            <a:r>
              <a:rPr dirty="0" smtClean="0">
                <a:solidFill>
                  <a:srgbClr val="FF0000"/>
                </a:solidFill>
              </a:rPr>
              <a:t>window</a:t>
            </a:r>
            <a:endParaRPr lang="en-US" dirty="0"/>
          </a:p>
          <a:p>
            <a:pPr lvl="1"/>
            <a:r>
              <a:rPr dirty="0" smtClean="0"/>
              <a:t>At </a:t>
            </a:r>
            <a:r>
              <a:rPr dirty="0"/>
              <a:t>each reference, a new reference is added at one end, and another is dropped off the other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3" y="3575050"/>
            <a:ext cx="8033336" cy="1837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613502-BFF6-A242-BF3F-8C72B7A9B959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Working-Set Model (cont’d)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1271588"/>
            <a:ext cx="7753350" cy="4911725"/>
          </a:xfrm>
        </p:spPr>
        <p:txBody>
          <a:bodyPr/>
          <a:lstStyle/>
          <a:p>
            <a:r>
              <a:rPr dirty="0">
                <a:sym typeface="Symbol" charset="2"/>
              </a:rPr>
              <a:t>Accuracy of WS model depends on choosing </a:t>
            </a:r>
          </a:p>
          <a:p>
            <a:pPr lvl="1"/>
            <a:r>
              <a:rPr dirty="0">
                <a:sym typeface="Symbol" charset="2"/>
              </a:rPr>
              <a:t>if  is too small, it will not encompass entire locality</a:t>
            </a:r>
          </a:p>
          <a:p>
            <a:pPr lvl="1"/>
            <a:r>
              <a:rPr dirty="0">
                <a:sym typeface="Symbol" charset="2"/>
              </a:rPr>
              <a:t>if  is too large, it will encompass several localities</a:t>
            </a:r>
          </a:p>
          <a:p>
            <a:pPr lvl="1"/>
            <a:r>
              <a:rPr dirty="0">
                <a:sym typeface="Symbol" charset="2"/>
              </a:rPr>
              <a:t>if  = </a:t>
            </a:r>
            <a:r>
              <a:rPr dirty="0" smtClean="0">
                <a:sym typeface="Symbol" charset="2"/>
              </a:rPr>
              <a:t></a:t>
            </a:r>
            <a:r>
              <a:rPr lang="en-US" dirty="0" smtClean="0">
                <a:sym typeface="Symbol" charset="2"/>
              </a:rPr>
              <a:t>,</a:t>
            </a:r>
            <a:r>
              <a:rPr dirty="0" smtClean="0">
                <a:sym typeface="Symbol" charset="2"/>
              </a:rPr>
              <a:t> </a:t>
            </a:r>
            <a:r>
              <a:rPr dirty="0">
                <a:sym typeface="Symbol" charset="2"/>
              </a:rPr>
              <a:t>it will encompass entire program</a:t>
            </a:r>
          </a:p>
          <a:p>
            <a:endParaRPr dirty="0">
              <a:sym typeface="Symbol" charset="2"/>
            </a:endParaRPr>
          </a:p>
          <a:p>
            <a:r>
              <a:rPr dirty="0">
                <a:sym typeface="Symbol" charset="2"/>
              </a:rPr>
              <a:t>Using WS model</a:t>
            </a:r>
          </a:p>
          <a:p>
            <a:pPr lvl="1"/>
            <a:r>
              <a:rPr dirty="0">
                <a:sym typeface="Symbol" charset="2"/>
              </a:rPr>
              <a:t>OS </a:t>
            </a:r>
            <a:r>
              <a:rPr dirty="0">
                <a:solidFill>
                  <a:srgbClr val="0000CC"/>
                </a:solidFill>
                <a:sym typeface="Symbol" charset="2"/>
              </a:rPr>
              <a:t>monitors</a:t>
            </a:r>
            <a:r>
              <a:rPr dirty="0">
                <a:sym typeface="Symbol" charset="2"/>
              </a:rPr>
              <a:t> the WS of each process</a:t>
            </a:r>
          </a:p>
          <a:p>
            <a:pPr lvl="1"/>
            <a:r>
              <a:rPr dirty="0">
                <a:sym typeface="Symbol" charset="2"/>
              </a:rPr>
              <a:t>It allocates </a:t>
            </a:r>
            <a:r>
              <a:rPr dirty="0">
                <a:solidFill>
                  <a:srgbClr val="0000CC"/>
                </a:solidFill>
                <a:sym typeface="Symbol" charset="2"/>
              </a:rPr>
              <a:t>number of frames =  WS size</a:t>
            </a:r>
            <a:r>
              <a:rPr dirty="0">
                <a:sym typeface="Symbol" charset="2"/>
              </a:rPr>
              <a:t> to that process</a:t>
            </a:r>
          </a:p>
          <a:p>
            <a:pPr lvl="1"/>
            <a:r>
              <a:rPr dirty="0">
                <a:sym typeface="Symbol" charset="2"/>
              </a:rPr>
              <a:t>If we have more memory frames available, another process can be started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28D61A-889E-C64F-98D0-0CE5EFFA574F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Keeping Track of the Working Set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169988"/>
            <a:ext cx="8448675" cy="5297487"/>
          </a:xfrm>
        </p:spPr>
        <p:txBody>
          <a:bodyPr/>
          <a:lstStyle/>
          <a:p>
            <a:r>
              <a:rPr dirty="0"/>
              <a:t>Maintaining the entire </a:t>
            </a:r>
            <a:r>
              <a:rPr lang="en-US" dirty="0" smtClean="0"/>
              <a:t>working </a:t>
            </a:r>
            <a:r>
              <a:rPr dirty="0" smtClean="0"/>
              <a:t>set </a:t>
            </a:r>
            <a:r>
              <a:rPr dirty="0"/>
              <a:t>is costly</a:t>
            </a:r>
          </a:p>
          <a:p>
            <a:r>
              <a:rPr dirty="0" smtClean="0">
                <a:solidFill>
                  <a:srgbClr val="0000CC"/>
                </a:solidFill>
              </a:rPr>
              <a:t>Approximate</a:t>
            </a:r>
            <a:r>
              <a:rPr dirty="0" smtClean="0"/>
              <a:t> </a:t>
            </a:r>
            <a:r>
              <a:rPr dirty="0"/>
              <a:t>with </a:t>
            </a:r>
            <a:r>
              <a:rPr dirty="0">
                <a:solidFill>
                  <a:srgbClr val="FF0000"/>
                </a:solidFill>
              </a:rPr>
              <a:t>interval timer </a:t>
            </a:r>
            <a:r>
              <a:rPr dirty="0"/>
              <a:t>+ </a:t>
            </a:r>
            <a:r>
              <a:rPr dirty="0" smtClean="0">
                <a:solidFill>
                  <a:srgbClr val="FF0000"/>
                </a:solidFill>
              </a:rPr>
              <a:t>reference </a:t>
            </a:r>
            <a:r>
              <a:rPr dirty="0">
                <a:solidFill>
                  <a:srgbClr val="FF0000"/>
                </a:solidFill>
              </a:rPr>
              <a:t>bit </a:t>
            </a:r>
          </a:p>
          <a:p>
            <a:pPr lvl="1"/>
            <a:r>
              <a:rPr sz="2200" dirty="0"/>
              <a:t>(ref_bit is set 1 when a page is referenced</a:t>
            </a:r>
            <a:r>
              <a:rPr sz="2200" dirty="0" smtClean="0"/>
              <a:t>)</a:t>
            </a:r>
            <a:endParaRPr lang="en-US" sz="2200" dirty="0" smtClean="0"/>
          </a:p>
          <a:p>
            <a:pPr lvl="2"/>
            <a:endParaRPr sz="2000" dirty="0"/>
          </a:p>
          <a:p>
            <a:r>
              <a:rPr dirty="0" smtClean="0"/>
              <a:t>Example</a:t>
            </a:r>
            <a:r>
              <a:rPr dirty="0"/>
              <a:t>: </a:t>
            </a:r>
            <a:r>
              <a:rPr dirty="0">
                <a:sym typeface="Symbol" charset="2"/>
              </a:rPr>
              <a:t> = 10,000 memory references</a:t>
            </a:r>
          </a:p>
          <a:p>
            <a:pPr lvl="1"/>
            <a:r>
              <a:rPr dirty="0">
                <a:sym typeface="Symbol" charset="2"/>
              </a:rPr>
              <a:t>Timer interrupts every 5,000 memory references</a:t>
            </a:r>
          </a:p>
          <a:p>
            <a:pPr lvl="1"/>
            <a:r>
              <a:rPr dirty="0">
                <a:sym typeface="Symbol" charset="2"/>
              </a:rPr>
              <a:t>Keep </a:t>
            </a:r>
            <a:r>
              <a:rPr dirty="0" smtClean="0">
                <a:sym typeface="Symbol" charset="2"/>
              </a:rPr>
              <a:t>2 </a:t>
            </a:r>
            <a:r>
              <a:rPr dirty="0">
                <a:sym typeface="Symbol" charset="2"/>
              </a:rPr>
              <a:t>bits for each </a:t>
            </a:r>
            <a:r>
              <a:rPr dirty="0" smtClean="0">
                <a:sym typeface="Symbol" charset="2"/>
              </a:rPr>
              <a:t>page</a:t>
            </a:r>
            <a:r>
              <a:rPr lang="en-US" dirty="0" smtClean="0">
                <a:sym typeface="Symbol" charset="2"/>
              </a:rPr>
              <a:t> in memory</a:t>
            </a:r>
            <a:endParaRPr dirty="0">
              <a:sym typeface="Symbol" charset="2"/>
            </a:endParaRPr>
          </a:p>
          <a:p>
            <a:pPr lvl="1"/>
            <a:r>
              <a:rPr dirty="0">
                <a:sym typeface="Symbol" charset="2"/>
              </a:rPr>
              <a:t>Whenever </a:t>
            </a:r>
            <a:r>
              <a:rPr dirty="0" smtClean="0">
                <a:sym typeface="Symbol" charset="2"/>
              </a:rPr>
              <a:t>timer interrupt</a:t>
            </a:r>
            <a:r>
              <a:rPr lang="en-US" dirty="0" smtClean="0">
                <a:sym typeface="Symbol" charset="2"/>
              </a:rPr>
              <a:t>s</a:t>
            </a:r>
          </a:p>
          <a:p>
            <a:pPr lvl="2"/>
            <a:r>
              <a:rPr lang="en-US" sz="2000" dirty="0">
                <a:sym typeface="Symbol" charset="2"/>
              </a:rPr>
              <a:t>C</a:t>
            </a:r>
            <a:r>
              <a:rPr sz="2000" dirty="0" smtClean="0">
                <a:sym typeface="Symbol" charset="2"/>
              </a:rPr>
              <a:t>opy </a:t>
            </a:r>
            <a:r>
              <a:rPr sz="2000" dirty="0">
                <a:sym typeface="Symbol" charset="2"/>
              </a:rPr>
              <a:t>ref_bit into memory bits, </a:t>
            </a:r>
            <a:r>
              <a:rPr lang="en-US" sz="2000" dirty="0" smtClean="0">
                <a:sym typeface="Symbol" charset="2"/>
              </a:rPr>
              <a:t>and </a:t>
            </a:r>
            <a:r>
              <a:rPr sz="2000" dirty="0" smtClean="0">
                <a:sym typeface="Symbol" charset="2"/>
              </a:rPr>
              <a:t>reset </a:t>
            </a:r>
            <a:r>
              <a:rPr sz="2000" dirty="0">
                <a:sym typeface="Symbol" charset="2"/>
              </a:rPr>
              <a:t>ref_bit</a:t>
            </a:r>
          </a:p>
          <a:p>
            <a:pPr lvl="1"/>
            <a:r>
              <a:rPr dirty="0">
                <a:sym typeface="Symbol" charset="2"/>
              </a:rPr>
              <a:t>Upon page fault, check the three bits (ref_bit, 2 in-memory) </a:t>
            </a:r>
          </a:p>
          <a:p>
            <a:pPr lvl="2"/>
            <a:r>
              <a:rPr sz="2000" dirty="0">
                <a:sym typeface="Symbol" charset="2"/>
              </a:rPr>
              <a:t>If any of them is </a:t>
            </a:r>
            <a:r>
              <a:rPr sz="2000" dirty="0" smtClean="0">
                <a:sym typeface="Symbol" charset="2"/>
              </a:rPr>
              <a:t>1</a:t>
            </a:r>
            <a:endParaRPr lang="en-US" sz="2000" dirty="0">
              <a:sym typeface="Symbol" charset="2"/>
            </a:endParaRPr>
          </a:p>
          <a:p>
            <a:pPr marL="1016000" lvl="3" indent="-304800"/>
            <a:r>
              <a:rPr lang="en-US" sz="2000" dirty="0">
                <a:sym typeface="Symbol" charset="2"/>
              </a:rPr>
              <a:t>P</a:t>
            </a:r>
            <a:r>
              <a:rPr sz="2000" dirty="0" smtClean="0">
                <a:sym typeface="Symbol" charset="2"/>
              </a:rPr>
              <a:t>age </a:t>
            </a:r>
            <a:r>
              <a:rPr sz="2000" dirty="0">
                <a:sym typeface="Symbol" charset="2"/>
              </a:rPr>
              <a:t>was used in the last </a:t>
            </a:r>
            <a:r>
              <a:rPr sz="2000" dirty="0" smtClean="0">
                <a:sym typeface="Symbol" charset="2"/>
              </a:rPr>
              <a:t>10</a:t>
            </a:r>
            <a:r>
              <a:rPr lang="en-US" sz="2000" dirty="0" smtClean="0">
                <a:sym typeface="Symbol" charset="2"/>
              </a:rPr>
              <a:t>,000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smtClean="0">
                <a:sym typeface="Symbol" charset="2"/>
              </a:rPr>
              <a:t>to </a:t>
            </a:r>
            <a:r>
              <a:rPr sz="2000" dirty="0" smtClean="0">
                <a:sym typeface="Symbol" charset="2"/>
              </a:rPr>
              <a:t>15</a:t>
            </a:r>
            <a:r>
              <a:rPr lang="en-US" sz="2000" dirty="0" smtClean="0">
                <a:sym typeface="Symbol" charset="2"/>
              </a:rPr>
              <a:t>,000 </a:t>
            </a:r>
            <a:r>
              <a:rPr sz="2000" dirty="0" smtClean="0">
                <a:sym typeface="Symbol" charset="2"/>
              </a:rPr>
              <a:t>references</a:t>
            </a:r>
            <a:endParaRPr lang="en-US" sz="2000" dirty="0" smtClean="0">
              <a:sym typeface="Symbol" charset="2"/>
            </a:endParaRPr>
          </a:p>
          <a:p>
            <a:pPr marL="1016000" lvl="3" indent="-304800"/>
            <a:r>
              <a:rPr lang="en-US" sz="2000" dirty="0">
                <a:sym typeface="Wingdings" charset="2"/>
              </a:rPr>
              <a:t>P</a:t>
            </a:r>
            <a:r>
              <a:rPr sz="2000" dirty="0" smtClean="0">
                <a:sym typeface="Wingdings" charset="2"/>
              </a:rPr>
              <a:t>ut </a:t>
            </a:r>
            <a:r>
              <a:rPr sz="2000" dirty="0">
                <a:sym typeface="Wingdings" charset="2"/>
              </a:rPr>
              <a:t>the page </a:t>
            </a:r>
            <a:r>
              <a:rPr sz="2000" dirty="0">
                <a:sym typeface="Symbol" charset="2"/>
              </a:rPr>
              <a:t>in working 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8863ED-9653-E349-B57B-E4908766E867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Thrashing Control Using WS Model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360488"/>
            <a:ext cx="8124825" cy="5072062"/>
          </a:xfrm>
        </p:spPr>
        <p:txBody>
          <a:bodyPr/>
          <a:lstStyle/>
          <a:p>
            <a:r>
              <a:rPr i="1" dirty="0">
                <a:sym typeface="Symbol" charset="2"/>
              </a:rPr>
              <a:t>WSS</a:t>
            </a:r>
            <a:r>
              <a:rPr i="1" baseline="-25000" dirty="0">
                <a:sym typeface="Symbol" charset="2"/>
              </a:rPr>
              <a:t>i</a:t>
            </a:r>
            <a:r>
              <a:rPr dirty="0">
                <a:sym typeface="Symbol" charset="2"/>
              </a:rPr>
              <a:t>  </a:t>
            </a:r>
            <a:r>
              <a:rPr dirty="0" smtClean="0">
                <a:sym typeface="Symbol" charset="2"/>
              </a:rPr>
              <a:t>working </a:t>
            </a:r>
            <a:r>
              <a:rPr dirty="0">
                <a:sym typeface="Symbol" charset="2"/>
              </a:rPr>
              <a:t>set size of process </a:t>
            </a:r>
            <a:r>
              <a:rPr i="1" dirty="0">
                <a:sym typeface="Symbol" charset="2"/>
              </a:rPr>
              <a:t>P</a:t>
            </a:r>
            <a:r>
              <a:rPr i="1" baseline="-25000" dirty="0">
                <a:sym typeface="Symbol" charset="2"/>
              </a:rPr>
              <a:t>i</a:t>
            </a:r>
            <a:r>
              <a:rPr dirty="0">
                <a:sym typeface="Symbol" charset="2"/>
              </a:rPr>
              <a:t> </a:t>
            </a:r>
          </a:p>
          <a:p>
            <a:pPr lvl="1"/>
            <a:r>
              <a:rPr dirty="0" smtClean="0">
                <a:sym typeface="Symbol" charset="2"/>
              </a:rPr>
              <a:t>Total number of pages referenced in most recent </a:t>
            </a:r>
          </a:p>
          <a:p>
            <a:r>
              <a:rPr i="1" dirty="0" smtClean="0">
                <a:sym typeface="Symbol" charset="2"/>
              </a:rPr>
              <a:t>m </a:t>
            </a:r>
            <a:r>
              <a:rPr dirty="0">
                <a:sym typeface="Symbol" charset="2"/>
              </a:rPr>
              <a:t> memory size </a:t>
            </a:r>
            <a:r>
              <a:rPr dirty="0" smtClean="0">
                <a:sym typeface="Symbol" charset="2"/>
              </a:rPr>
              <a:t>in </a:t>
            </a:r>
            <a:r>
              <a:rPr dirty="0">
                <a:sym typeface="Symbol" charset="2"/>
              </a:rPr>
              <a:t>frames</a:t>
            </a:r>
            <a:endParaRPr i="1" dirty="0">
              <a:sym typeface="Symbol" charset="2"/>
            </a:endParaRPr>
          </a:p>
          <a:p>
            <a:r>
              <a:rPr i="1" dirty="0">
                <a:sym typeface="Symbol" charset="2"/>
              </a:rPr>
              <a:t>D</a:t>
            </a:r>
            <a:r>
              <a:rPr dirty="0">
                <a:sym typeface="Symbol" charset="2"/>
              </a:rPr>
              <a:t> =  </a:t>
            </a:r>
            <a:r>
              <a:rPr i="1" dirty="0">
                <a:sym typeface="Symbol" charset="2"/>
              </a:rPr>
              <a:t>WSS</a:t>
            </a:r>
            <a:r>
              <a:rPr i="1" baseline="-25000" dirty="0">
                <a:sym typeface="Symbol" charset="2"/>
              </a:rPr>
              <a:t>i</a:t>
            </a:r>
            <a:r>
              <a:rPr dirty="0">
                <a:sym typeface="Symbol" charset="2"/>
              </a:rPr>
              <a:t>  total demand in frames </a:t>
            </a:r>
          </a:p>
          <a:p>
            <a:r>
              <a:rPr lang="en-US" dirty="0">
                <a:sym typeface="Symbol" charset="2"/>
              </a:rPr>
              <a:t>I</a:t>
            </a:r>
            <a:r>
              <a:rPr dirty="0" smtClean="0">
                <a:sym typeface="Symbol" charset="2"/>
              </a:rPr>
              <a:t>f </a:t>
            </a:r>
            <a:r>
              <a:rPr i="1" dirty="0">
                <a:sym typeface="Symbol" charset="2"/>
              </a:rPr>
              <a:t>D</a:t>
            </a:r>
            <a:r>
              <a:rPr dirty="0">
                <a:sym typeface="Symbol" charset="2"/>
              </a:rPr>
              <a:t> &gt; </a:t>
            </a:r>
            <a:r>
              <a:rPr i="1" dirty="0">
                <a:sym typeface="Symbol" charset="2"/>
              </a:rPr>
              <a:t>m</a:t>
            </a:r>
            <a:r>
              <a:rPr dirty="0">
                <a:sym typeface="Symbol" charset="2"/>
              </a:rPr>
              <a:t>  Thrashing</a:t>
            </a:r>
          </a:p>
          <a:p>
            <a:endParaRPr dirty="0">
              <a:sym typeface="Symbol" charset="2"/>
            </a:endParaRPr>
          </a:p>
          <a:p>
            <a:r>
              <a:rPr dirty="0">
                <a:sym typeface="Symbol" charset="2"/>
              </a:rPr>
              <a:t>Policy: </a:t>
            </a:r>
            <a:r>
              <a:rPr lang="en-US" dirty="0" smtClean="0">
                <a:sym typeface="Symbol" charset="2"/>
              </a:rPr>
              <a:t>I</a:t>
            </a:r>
            <a:r>
              <a:rPr dirty="0" smtClean="0">
                <a:sym typeface="Symbol" charset="2"/>
              </a:rPr>
              <a:t>f </a:t>
            </a:r>
            <a:r>
              <a:rPr i="1" dirty="0">
                <a:sym typeface="Symbol" charset="2"/>
              </a:rPr>
              <a:t>D</a:t>
            </a:r>
            <a:r>
              <a:rPr dirty="0">
                <a:sym typeface="Symbol" charset="2"/>
              </a:rPr>
              <a:t> &gt; m, then suspend one of the processes</a:t>
            </a:r>
          </a:p>
          <a:p>
            <a:endParaRPr dirty="0">
              <a:sym typeface="Symbol" charset="2"/>
            </a:endParaRPr>
          </a:p>
          <a:p>
            <a:pPr marL="0" indent="0" algn="ctr">
              <a:buNone/>
            </a:pPr>
            <a:r>
              <a:rPr dirty="0">
                <a:solidFill>
                  <a:srgbClr val="CC3300"/>
                </a:solidFill>
                <a:sym typeface="Symbol" charset="2"/>
              </a:rPr>
              <a:t>But, maintaining WS is </a:t>
            </a:r>
            <a:r>
              <a:rPr dirty="0" smtClean="0">
                <a:solidFill>
                  <a:srgbClr val="CC3300"/>
                </a:solidFill>
                <a:sym typeface="Symbol" charset="2"/>
              </a:rPr>
              <a:t>costly</a:t>
            </a:r>
            <a:r>
              <a:rPr lang="en-US" dirty="0">
                <a:solidFill>
                  <a:srgbClr val="CC3300"/>
                </a:solidFill>
                <a:sym typeface="Symbol" charset="2"/>
              </a:rPr>
              <a:t>!</a:t>
            </a:r>
            <a:r>
              <a:rPr dirty="0" smtClean="0">
                <a:solidFill>
                  <a:srgbClr val="CC330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CC3300"/>
                </a:solidFill>
                <a:sym typeface="Symbol" charset="2"/>
              </a:rPr>
              <a:t/>
            </a:r>
            <a:br>
              <a:rPr lang="en-US" dirty="0" smtClean="0">
                <a:solidFill>
                  <a:srgbClr val="CC3300"/>
                </a:solidFill>
                <a:sym typeface="Symbol" charset="2"/>
              </a:rPr>
            </a:br>
            <a:r>
              <a:rPr dirty="0" smtClean="0">
                <a:solidFill>
                  <a:srgbClr val="CC3300"/>
                </a:solidFill>
                <a:sym typeface="Symbol" charset="2"/>
              </a:rPr>
              <a:t>Is </a:t>
            </a:r>
            <a:r>
              <a:rPr dirty="0">
                <a:solidFill>
                  <a:srgbClr val="CC3300"/>
                </a:solidFill>
                <a:sym typeface="Symbol" charset="2"/>
              </a:rPr>
              <a:t>there an easier way to control thrashing?</a:t>
            </a:r>
          </a:p>
          <a:p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2601" y="1244599"/>
            <a:ext cx="7955407" cy="1818641"/>
          </a:xfrm>
          <a:prstGeom prst="rect">
            <a:avLst/>
          </a:prstGeom>
          <a:noFill/>
          <a:ln>
            <a:noFill/>
          </a:ln>
          <a:extLst/>
        </p:spPr>
        <p:txBody>
          <a:bodyPr lIns="91435" tIns="45718" rIns="91435" bIns="45718"/>
          <a:lstStyle>
            <a:lvl1pPr marL="488950" indent="-4889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060450" indent="-4079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55098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0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203993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530475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318391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83702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49013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14324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altLang="x-none" dirty="0">
                <a:ea typeface="+mn-ea"/>
                <a:cs typeface="+mn-cs"/>
              </a:rPr>
              <a:t>Direct relationship between working set of a process and its page-fault rate</a:t>
            </a: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altLang="x-none" dirty="0">
                <a:ea typeface="+mn-ea"/>
                <a:cs typeface="+mn-cs"/>
              </a:rPr>
              <a:t>Working set changes over time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20650"/>
            <a:ext cx="79803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Rounded MT Bold" pitchFamily="34" charset="0"/>
              </a:defRPr>
            </a:lvl9pPr>
          </a:lstStyle>
          <a:p>
            <a:r>
              <a:rPr lang="en-US" altLang="en-US" dirty="0">
                <a:ea typeface="MS PGothic" charset="-128"/>
              </a:rPr>
              <a:t>Working Sets and Page Fault Rates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3" y="2743200"/>
            <a:ext cx="7988300" cy="35667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8A6DD-9F47-9849-9E6B-24EF3B1E5200}" type="slidenum">
              <a:rPr lang="en-US" altLang="x-none" smtClean="0"/>
              <a:pPr>
                <a:defRPr/>
              </a:pPr>
              <a:t>44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085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45DF11-6939-6B4B-84DC-B6899C39E74C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Thrashing Control </a:t>
            </a:r>
            <a:r>
              <a:rPr lang="en-US" dirty="0" smtClean="0"/>
              <a:t>u</a:t>
            </a:r>
            <a:r>
              <a:rPr dirty="0" smtClean="0"/>
              <a:t>sing Page</a:t>
            </a:r>
            <a:r>
              <a:rPr lang="en-US" dirty="0" smtClean="0"/>
              <a:t> </a:t>
            </a:r>
            <a:r>
              <a:rPr dirty="0" smtClean="0"/>
              <a:t>Fault </a:t>
            </a:r>
            <a:r>
              <a:rPr dirty="0"/>
              <a:t>Rate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219200"/>
            <a:ext cx="8291512" cy="2176463"/>
          </a:xfrm>
        </p:spPr>
        <p:txBody>
          <a:bodyPr/>
          <a:lstStyle/>
          <a:p>
            <a:r>
              <a:rPr sz="2000" dirty="0"/>
              <a:t>Monitor page-fault rate and increase/decrease allocated frames accordingly   </a:t>
            </a:r>
          </a:p>
          <a:p>
            <a:pPr lvl="1"/>
            <a:r>
              <a:rPr sz="1800" dirty="0"/>
              <a:t>Establish “acceptable” page-fault rate range (</a:t>
            </a:r>
            <a:r>
              <a:rPr sz="1800" dirty="0" smtClean="0"/>
              <a:t>upper</a:t>
            </a:r>
            <a:r>
              <a:rPr lang="en-US" sz="1800" dirty="0" smtClean="0"/>
              <a:t>/</a:t>
            </a:r>
            <a:r>
              <a:rPr sz="1800" dirty="0" smtClean="0"/>
              <a:t>lower </a:t>
            </a:r>
            <a:r>
              <a:rPr sz="1800" dirty="0"/>
              <a:t>bounds)</a:t>
            </a:r>
          </a:p>
          <a:p>
            <a:pPr lvl="2"/>
            <a:r>
              <a:rPr sz="1600" dirty="0"/>
              <a:t>If actual rate too low, process loses frame</a:t>
            </a:r>
          </a:p>
          <a:p>
            <a:pPr lvl="2"/>
            <a:r>
              <a:rPr sz="1600" dirty="0"/>
              <a:t>If actual rate too high, process gains frame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1580356" y="3179763"/>
            <a:ext cx="5886450" cy="30178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CF06C6-5BDB-174A-9F97-BF6E278784C3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Allocating </a:t>
            </a:r>
            <a:r>
              <a:rPr dirty="0" smtClean="0"/>
              <a:t>Kernel Memory</a:t>
            </a:r>
            <a:endParaRPr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1244600"/>
            <a:ext cx="8047037" cy="5238750"/>
          </a:xfrm>
        </p:spPr>
        <p:txBody>
          <a:bodyPr/>
          <a:lstStyle/>
          <a:p>
            <a:r>
              <a:rPr dirty="0"/>
              <a:t>Treated differently from user </a:t>
            </a:r>
            <a:r>
              <a:rPr dirty="0" smtClean="0"/>
              <a:t>memory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CC3300"/>
                </a:solidFill>
              </a:rPr>
              <a:t>W</a:t>
            </a:r>
            <a:r>
              <a:rPr b="1" dirty="0" smtClean="0">
                <a:solidFill>
                  <a:srgbClr val="CC3300"/>
                </a:solidFill>
              </a:rPr>
              <a:t>hy</a:t>
            </a:r>
            <a:r>
              <a:rPr b="1" dirty="0">
                <a:solidFill>
                  <a:srgbClr val="CC3300"/>
                </a:solidFill>
              </a:rPr>
              <a:t>?</a:t>
            </a:r>
          </a:p>
          <a:p>
            <a:pPr lvl="1"/>
            <a:r>
              <a:rPr dirty="0">
                <a:solidFill>
                  <a:srgbClr val="0000CC"/>
                </a:solidFill>
              </a:rPr>
              <a:t>Kernel requests memory for </a:t>
            </a:r>
            <a:r>
              <a:rPr b="1" dirty="0">
                <a:solidFill>
                  <a:srgbClr val="FF0000"/>
                </a:solidFill>
              </a:rPr>
              <a:t>structures</a:t>
            </a:r>
            <a:r>
              <a:rPr dirty="0">
                <a:solidFill>
                  <a:srgbClr val="0000CC"/>
                </a:solidFill>
              </a:rPr>
              <a:t> of varying sizes</a:t>
            </a:r>
          </a:p>
          <a:p>
            <a:pPr lvl="2"/>
            <a:r>
              <a:rPr dirty="0">
                <a:solidFill>
                  <a:srgbClr val="0000CC"/>
                </a:solidFill>
              </a:rPr>
              <a:t>Process descriptors (PCB), semaphores, file descriptors, … </a:t>
            </a:r>
          </a:p>
          <a:p>
            <a:pPr lvl="1"/>
            <a:r>
              <a:rPr dirty="0" smtClean="0">
                <a:solidFill>
                  <a:srgbClr val="0000CC"/>
                </a:solidFill>
              </a:rPr>
              <a:t>Some </a:t>
            </a:r>
            <a:r>
              <a:rPr dirty="0">
                <a:solidFill>
                  <a:srgbClr val="0000CC"/>
                </a:solidFill>
              </a:rPr>
              <a:t>kernel memory needs to be contiguous </a:t>
            </a:r>
          </a:p>
          <a:p>
            <a:pPr lvl="2"/>
            <a:r>
              <a:rPr lang="en-US" dirty="0" smtClean="0">
                <a:solidFill>
                  <a:srgbClr val="0000CC"/>
                </a:solidFill>
              </a:rPr>
              <a:t>S</a:t>
            </a:r>
            <a:r>
              <a:rPr dirty="0" smtClean="0">
                <a:solidFill>
                  <a:srgbClr val="0000CC"/>
                </a:solidFill>
              </a:rPr>
              <a:t>ome </a:t>
            </a:r>
            <a:r>
              <a:rPr dirty="0">
                <a:solidFill>
                  <a:srgbClr val="0000CC"/>
                </a:solidFill>
              </a:rPr>
              <a:t>hardware devices interact directly with physical </a:t>
            </a:r>
            <a:r>
              <a:rPr dirty="0" smtClean="0">
                <a:solidFill>
                  <a:srgbClr val="0000CC"/>
                </a:solidFill>
              </a:rPr>
              <a:t>memory</a:t>
            </a:r>
            <a:endParaRPr dirty="0">
              <a:solidFill>
                <a:srgbClr val="0000CC"/>
              </a:solidFill>
            </a:endParaRPr>
          </a:p>
          <a:p>
            <a:pPr lvl="1"/>
            <a:r>
              <a:rPr dirty="0">
                <a:solidFill>
                  <a:srgbClr val="0000CC"/>
                </a:solidFill>
              </a:rPr>
              <a:t>Virtual memory may just be too expensive for the kernel (cannot afford a page fault</a:t>
            </a:r>
            <a:r>
              <a:rPr dirty="0" smtClean="0">
                <a:solidFill>
                  <a:srgbClr val="0000CC"/>
                </a:solidFill>
              </a:rPr>
              <a:t>)</a:t>
            </a:r>
            <a:endParaRPr lang="en-US" dirty="0" smtClean="0">
              <a:solidFill>
                <a:srgbClr val="0000CC"/>
              </a:solidFill>
            </a:endParaRPr>
          </a:p>
          <a:p>
            <a:pPr lvl="1"/>
            <a:endParaRPr dirty="0"/>
          </a:p>
          <a:p>
            <a:r>
              <a:rPr dirty="0"/>
              <a:t>Often, a free-memory </a:t>
            </a:r>
            <a:r>
              <a:rPr b="1" dirty="0">
                <a:solidFill>
                  <a:srgbClr val="FF0000"/>
                </a:solidFill>
              </a:rPr>
              <a:t>pool</a:t>
            </a:r>
            <a:r>
              <a:rPr dirty="0"/>
              <a:t> is dedicated to kernel from which it allocates the needed </a:t>
            </a:r>
            <a:r>
              <a:rPr dirty="0" smtClean="0"/>
              <a:t>memory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 (Unix/Linux)</a:t>
            </a:r>
            <a:r>
              <a:rPr dirty="0" smtClean="0"/>
              <a:t> </a:t>
            </a:r>
            <a:endParaRPr dirty="0"/>
          </a:p>
          <a:p>
            <a:pPr lvl="1"/>
            <a:r>
              <a:rPr dirty="0"/>
              <a:t>Buddy </a:t>
            </a:r>
            <a:r>
              <a:rPr dirty="0" smtClean="0"/>
              <a:t>system</a:t>
            </a:r>
          </a:p>
          <a:p>
            <a:pPr lvl="1"/>
            <a:r>
              <a:rPr dirty="0" smtClean="0"/>
              <a:t>Slab allocation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52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0E7EC3-8772-4C40-BEF2-4C96FA020356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Buddy System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95400"/>
            <a:ext cx="7991475" cy="4992688"/>
          </a:xfrm>
        </p:spPr>
        <p:txBody>
          <a:bodyPr/>
          <a:lstStyle/>
          <a:p>
            <a:r>
              <a:rPr dirty="0"/>
              <a:t>Allocates memory from fixed-size segment consisting of physically-contiguous </a:t>
            </a:r>
            <a:r>
              <a:rPr dirty="0" smtClean="0"/>
              <a:t>pages</a:t>
            </a:r>
            <a:endParaRPr lang="en-US" dirty="0" smtClean="0"/>
          </a:p>
          <a:p>
            <a:endParaRPr dirty="0"/>
          </a:p>
          <a:p>
            <a:r>
              <a:rPr dirty="0"/>
              <a:t>Memory allocated using </a:t>
            </a:r>
            <a:r>
              <a:rPr b="1" dirty="0"/>
              <a:t>power-of-2 </a:t>
            </a:r>
            <a:r>
              <a:rPr dirty="0"/>
              <a:t>sizes</a:t>
            </a:r>
          </a:p>
          <a:p>
            <a:pPr lvl="1"/>
            <a:r>
              <a:rPr dirty="0" smtClean="0"/>
              <a:t>When </a:t>
            </a:r>
            <a:r>
              <a:rPr dirty="0"/>
              <a:t>smaller allocation needed than is available,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chunk </a:t>
            </a:r>
            <a:r>
              <a:rPr dirty="0"/>
              <a:t>split into two buddies of next-lower power of </a:t>
            </a:r>
            <a:r>
              <a:rPr dirty="0" smtClean="0"/>
              <a:t>2</a:t>
            </a:r>
            <a:endParaRPr lang="en-US" dirty="0" smtClean="0"/>
          </a:p>
          <a:p>
            <a:pPr lvl="2"/>
            <a:r>
              <a:rPr dirty="0" smtClean="0"/>
              <a:t>Continue </a:t>
            </a:r>
            <a:r>
              <a:rPr dirty="0"/>
              <a:t>until appropriate sized chunk available</a:t>
            </a:r>
          </a:p>
          <a:p>
            <a:pPr lvl="1"/>
            <a:r>
              <a:rPr dirty="0"/>
              <a:t>Adjacent </a:t>
            </a:r>
            <a:r>
              <a:rPr lang="en-US" dirty="0" smtClean="0"/>
              <a:t>chunks (</a:t>
            </a:r>
            <a:r>
              <a:rPr dirty="0" smtClean="0"/>
              <a:t>“buddies”</a:t>
            </a:r>
            <a:r>
              <a:rPr lang="en-US" dirty="0" smtClean="0"/>
              <a:t>)</a:t>
            </a:r>
            <a:r>
              <a:rPr dirty="0" smtClean="0"/>
              <a:t> </a:t>
            </a:r>
            <a:r>
              <a:rPr dirty="0"/>
              <a:t>are combined </a:t>
            </a:r>
            <a:r>
              <a:rPr dirty="0" smtClean="0"/>
              <a:t>together </a:t>
            </a:r>
            <a:r>
              <a:rPr dirty="0"/>
              <a:t>to form a large </a:t>
            </a:r>
            <a:r>
              <a:rPr dirty="0" smtClean="0"/>
              <a:t>segment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21CBD3-FCB2-D941-8741-A7D13E32D425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Buddy System Allocator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38" y="1353034"/>
            <a:ext cx="5826485" cy="5047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7675" y="4561534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Issues?</a:t>
            </a:r>
            <a:endParaRPr lang="en-US" sz="2800" b="1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1667" y="5127224"/>
            <a:ext cx="3025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Internal fragmentation </a:t>
            </a:r>
            <a:br>
              <a:rPr lang="en-US" sz="2000" dirty="0" smtClean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2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(up to 50%)</a:t>
            </a:r>
            <a:endParaRPr lang="en-US" sz="20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98770D-D3F7-6741-A04A-F9FDC0ECC5C5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Slab Allocator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953" y="1255929"/>
            <a:ext cx="7951788" cy="4953000"/>
          </a:xfrm>
        </p:spPr>
        <p:txBody>
          <a:bodyPr/>
          <a:lstStyle/>
          <a:p>
            <a:r>
              <a:rPr dirty="0"/>
              <a:t>Slab allocator </a:t>
            </a:r>
          </a:p>
          <a:p>
            <a:pPr lvl="1"/>
            <a:r>
              <a:rPr dirty="0"/>
              <a:t>Creates </a:t>
            </a:r>
            <a:r>
              <a:rPr lang="en-US" dirty="0" smtClean="0">
                <a:solidFill>
                  <a:srgbClr val="FF0000"/>
                </a:solidFill>
              </a:rPr>
              <a:t>'</a:t>
            </a:r>
            <a:r>
              <a:rPr b="1" dirty="0" smtClean="0">
                <a:solidFill>
                  <a:srgbClr val="FF0000"/>
                </a:solidFill>
              </a:rPr>
              <a:t>caches</a:t>
            </a:r>
            <a:r>
              <a:rPr lang="en-US" b="1" dirty="0" smtClean="0">
                <a:solidFill>
                  <a:srgbClr val="FF0000"/>
                </a:solidFill>
              </a:rPr>
              <a:t>'</a:t>
            </a:r>
            <a:r>
              <a:rPr b="1" dirty="0" smtClean="0"/>
              <a:t>, </a:t>
            </a:r>
            <a:r>
              <a:rPr dirty="0"/>
              <a:t>each consisting of one or more </a:t>
            </a:r>
            <a:r>
              <a:rPr b="1" dirty="0"/>
              <a:t>slabs</a:t>
            </a:r>
          </a:p>
          <a:p>
            <a:pPr lvl="1"/>
            <a:r>
              <a:rPr b="1" dirty="0"/>
              <a:t>Slab</a:t>
            </a:r>
            <a:r>
              <a:rPr dirty="0"/>
              <a:t> is one or more physically contiguous pages</a:t>
            </a:r>
          </a:p>
          <a:p>
            <a:r>
              <a:rPr lang="en-US" dirty="0" smtClean="0"/>
              <a:t>A </a:t>
            </a:r>
            <a:r>
              <a:rPr dirty="0" smtClean="0"/>
              <a:t>cache </a:t>
            </a:r>
            <a:r>
              <a:rPr dirty="0"/>
              <a:t>for each unique kernel data structure</a:t>
            </a:r>
          </a:p>
          <a:p>
            <a:pPr lvl="1"/>
            <a:r>
              <a:rPr dirty="0"/>
              <a:t>Each cache is filled with </a:t>
            </a:r>
            <a:r>
              <a:rPr b="1" dirty="0" smtClean="0"/>
              <a:t>object</a:t>
            </a:r>
            <a:r>
              <a:rPr dirty="0" smtClean="0"/>
              <a:t> instantiations</a:t>
            </a:r>
            <a:endParaRPr dirty="0"/>
          </a:p>
          <a:p>
            <a:pPr lvl="1"/>
            <a:r>
              <a:rPr dirty="0"/>
              <a:t>Objects are initially marked as free</a:t>
            </a:r>
          </a:p>
          <a:p>
            <a:pPr lvl="1"/>
            <a:r>
              <a:rPr dirty="0"/>
              <a:t>When structures stored, objects marked as </a:t>
            </a:r>
            <a:r>
              <a:rPr b="1" dirty="0"/>
              <a:t>used</a:t>
            </a:r>
          </a:p>
          <a:p>
            <a:r>
              <a:rPr dirty="0"/>
              <a:t>Benefits</a:t>
            </a:r>
          </a:p>
          <a:p>
            <a:pPr lvl="1"/>
            <a:r>
              <a:rPr lang="en-US" dirty="0" smtClean="0"/>
              <a:t>No fragmentation</a:t>
            </a:r>
          </a:p>
          <a:p>
            <a:pPr lvl="1"/>
            <a:r>
              <a:rPr dirty="0" smtClean="0"/>
              <a:t>Fast </a:t>
            </a:r>
            <a:r>
              <a:rPr dirty="0"/>
              <a:t>memory </a:t>
            </a:r>
            <a:r>
              <a:rPr dirty="0" smtClean="0"/>
              <a:t>allocation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896F1E-F63D-7945-AA1D-21EB89DF02D4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Virtual Address Space</a:t>
            </a:r>
            <a:endParaRPr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27" y="5297367"/>
            <a:ext cx="8183551" cy="14319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Gap between heap and stack belongs to process, but physical memory allocated only if heap/stack grows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 be used to dynamically load shared libraries or share memory for communication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3" y="1145113"/>
            <a:ext cx="1646380" cy="4005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19615"/>
            <a:ext cx="4345855" cy="298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C83C90-6869-7940-89E5-937196C972FB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Slab Allocation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" y="1225070"/>
            <a:ext cx="7518400" cy="540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B05160-A634-AD49-8AE3-18A75E677545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Memory-Mapped </a:t>
            </a:r>
            <a:r>
              <a:rPr dirty="0"/>
              <a:t>Files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087" y="1240536"/>
            <a:ext cx="8043863" cy="5054600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dirty="0" smtClean="0"/>
              <a:t>apping </a:t>
            </a:r>
            <a:r>
              <a:rPr dirty="0"/>
              <a:t>a file to </a:t>
            </a:r>
            <a:r>
              <a:rPr lang="en-US" dirty="0" smtClean="0"/>
              <a:t>the </a:t>
            </a:r>
            <a:r>
              <a:rPr dirty="0" smtClean="0"/>
              <a:t>memory </a:t>
            </a:r>
            <a:r>
              <a:rPr dirty="0"/>
              <a:t>address space </a:t>
            </a:r>
            <a:endParaRPr lang="en-US" dirty="0" smtClean="0"/>
          </a:p>
          <a:p>
            <a:r>
              <a:rPr dirty="0" smtClean="0"/>
              <a:t>How</a:t>
            </a:r>
            <a:r>
              <a:rPr dirty="0"/>
              <a:t>?</a:t>
            </a:r>
          </a:p>
          <a:p>
            <a:pPr lvl="1"/>
            <a:r>
              <a:rPr dirty="0"/>
              <a:t>A page-sized portion of the file is read from the file system into a physical frame</a:t>
            </a:r>
          </a:p>
          <a:p>
            <a:pPr lvl="1"/>
            <a:r>
              <a:rPr dirty="0"/>
              <a:t> Subsequent reads/writes to/from file are treated as ordinary memory accesses</a:t>
            </a:r>
          </a:p>
          <a:p>
            <a:pPr lvl="1"/>
            <a:r>
              <a:rPr dirty="0"/>
              <a:t>Example: </a:t>
            </a:r>
            <a:r>
              <a:rPr dirty="0">
                <a:solidFill>
                  <a:srgbClr val="FF0000"/>
                </a:solidFill>
              </a:rPr>
              <a:t>mmap</a:t>
            </a:r>
            <a:r>
              <a:rPr dirty="0" smtClean="0">
                <a:solidFill>
                  <a:srgbClr val="FF0000"/>
                </a:solidFill>
              </a:rPr>
              <a:t>()</a:t>
            </a:r>
            <a:r>
              <a:rPr dirty="0" smtClean="0">
                <a:solidFill>
                  <a:srgbClr val="0000CC"/>
                </a:solidFill>
              </a:rPr>
              <a:t> </a:t>
            </a:r>
            <a:r>
              <a:rPr dirty="0"/>
              <a:t>on Unix systems</a:t>
            </a:r>
          </a:p>
          <a:p>
            <a:r>
              <a:rPr dirty="0"/>
              <a:t>Why?	</a:t>
            </a:r>
          </a:p>
          <a:p>
            <a:pPr lvl="1"/>
            <a:r>
              <a:rPr lang="en-US" dirty="0" smtClean="0"/>
              <a:t>Efficient</a:t>
            </a:r>
            <a:r>
              <a:rPr lang="en-US" dirty="0"/>
              <a:t>: memory accesses are less costly than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I/O </a:t>
            </a:r>
            <a:r>
              <a:rPr lang="en-US" u="sng" dirty="0"/>
              <a:t>system calls</a:t>
            </a:r>
            <a:endParaRPr lang="en-US" dirty="0" smtClean="0"/>
          </a:p>
          <a:p>
            <a:pPr lvl="1"/>
            <a:r>
              <a:rPr lang="en-US" dirty="0" smtClean="0"/>
              <a:t>Simplicity: </a:t>
            </a:r>
            <a:r>
              <a:rPr dirty="0" smtClean="0"/>
              <a:t>I/O </a:t>
            </a:r>
            <a:r>
              <a:rPr dirty="0"/>
              <a:t>operations (e.g., read(), write()) on files are </a:t>
            </a:r>
            <a:r>
              <a:rPr dirty="0" smtClean="0"/>
              <a:t>treated </a:t>
            </a:r>
            <a:r>
              <a:rPr dirty="0"/>
              <a:t>as memory </a:t>
            </a:r>
            <a:r>
              <a:rPr dirty="0" smtClean="0"/>
              <a:t>accesses</a:t>
            </a:r>
            <a:endParaRPr u="sng" dirty="0"/>
          </a:p>
          <a:p>
            <a:pPr lvl="1"/>
            <a:r>
              <a:rPr dirty="0"/>
              <a:t>One way of implementing shared memory for </a:t>
            </a:r>
            <a:r>
              <a:rPr lang="en-US" dirty="0" smtClean="0"/>
              <a:t>IPC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Memory-Mapped Files and Shared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25C2-98FC-3447-B4B6-5D8E3B768EA5}" type="slidenum">
              <a:rPr lang="en-US" altLang="x-none" smtClean="0"/>
              <a:pPr>
                <a:defRPr/>
              </a:pPr>
              <a:t>52</a:t>
            </a:fld>
            <a:endParaRPr lang="en-US" altLang="x-non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81" y="1253945"/>
            <a:ext cx="6477000" cy="52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3A542D-495D-E548-B133-39539283E291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VM Issues:  Page size and Pre-paging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70000"/>
            <a:ext cx="7523162" cy="5086350"/>
          </a:xfrm>
        </p:spPr>
        <p:txBody>
          <a:bodyPr/>
          <a:lstStyle/>
          <a:p>
            <a:r>
              <a:rPr dirty="0"/>
              <a:t>Page size selection impacts </a:t>
            </a:r>
          </a:p>
          <a:p>
            <a:pPr lvl="1"/>
            <a:r>
              <a:rPr lang="en-US" dirty="0" smtClean="0"/>
              <a:t>F</a:t>
            </a:r>
            <a:r>
              <a:rPr dirty="0" smtClean="0"/>
              <a:t>ragmentation</a:t>
            </a:r>
            <a:endParaRPr dirty="0"/>
          </a:p>
          <a:p>
            <a:pPr lvl="1"/>
            <a:r>
              <a:rPr lang="en-US" dirty="0" smtClean="0"/>
              <a:t>P</a:t>
            </a:r>
            <a:r>
              <a:rPr dirty="0" smtClean="0"/>
              <a:t>age </a:t>
            </a:r>
            <a:r>
              <a:rPr dirty="0"/>
              <a:t>table size </a:t>
            </a:r>
          </a:p>
          <a:p>
            <a:pPr lvl="1"/>
            <a:r>
              <a:rPr dirty="0"/>
              <a:t>I/O overhead</a:t>
            </a:r>
          </a:p>
          <a:p>
            <a:pPr lvl="1"/>
            <a:r>
              <a:rPr lang="en-US" dirty="0"/>
              <a:t>L</a:t>
            </a:r>
            <a:r>
              <a:rPr dirty="0" smtClean="0"/>
              <a:t>ocality</a:t>
            </a:r>
            <a:endParaRPr lang="en-US" dirty="0" smtClean="0"/>
          </a:p>
          <a:p>
            <a:pPr lvl="1"/>
            <a:endParaRPr dirty="0"/>
          </a:p>
          <a:p>
            <a:r>
              <a:rPr dirty="0"/>
              <a:t>Pre-paging </a:t>
            </a:r>
          </a:p>
          <a:p>
            <a:pPr lvl="1"/>
            <a:r>
              <a:rPr dirty="0"/>
              <a:t>Bring </a:t>
            </a:r>
            <a:r>
              <a:rPr lang="en-US" dirty="0" smtClean="0"/>
              <a:t>in </a:t>
            </a:r>
            <a:r>
              <a:rPr dirty="0" smtClean="0"/>
              <a:t>some </a:t>
            </a:r>
            <a:r>
              <a:rPr dirty="0"/>
              <a:t>(or all) of the pages a process will need, before they are referenced</a:t>
            </a:r>
          </a:p>
          <a:p>
            <a:pPr lvl="1"/>
            <a:r>
              <a:rPr dirty="0"/>
              <a:t>Tradeoff</a:t>
            </a:r>
          </a:p>
          <a:p>
            <a:pPr lvl="2"/>
            <a:r>
              <a:rPr dirty="0"/>
              <a:t>Reduce number of page faults at process startup</a:t>
            </a:r>
          </a:p>
          <a:p>
            <a:pPr lvl="2"/>
            <a:r>
              <a:rPr dirty="0"/>
              <a:t>But, may waste memory and I/O because some of the prepaged pages may not be used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E07A09-967C-D140-991F-25FD7AEE9E29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VM Issues: Program Structure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081" y="1169702"/>
            <a:ext cx="7735681" cy="5408898"/>
          </a:xfrm>
        </p:spPr>
        <p:txBody>
          <a:bodyPr/>
          <a:lstStyle/>
          <a:p>
            <a:pPr marL="457200">
              <a:lnSpc>
                <a:spcPct val="90000"/>
              </a:lnSpc>
              <a:tabLst>
                <a:tab pos="3319463" algn="l"/>
                <a:tab pos="3651250" algn="l"/>
              </a:tabLst>
              <a:defRPr/>
            </a:pPr>
            <a:r>
              <a:rPr sz="2000" b="1" dirty="0" smtClean="0">
                <a:latin typeface="Courier New" pitchFamily="49" charset="0"/>
              </a:rPr>
              <a:t>int </a:t>
            </a:r>
            <a:r>
              <a:rPr sz="2000" b="1" dirty="0">
                <a:latin typeface="Courier New" pitchFamily="49" charset="0"/>
              </a:rPr>
              <a:t>data [128][128];</a:t>
            </a:r>
          </a:p>
          <a:p>
            <a:pPr marL="457200">
              <a:lnSpc>
                <a:spcPct val="90000"/>
              </a:lnSpc>
              <a:tabLst>
                <a:tab pos="3319463" algn="l"/>
                <a:tab pos="3651250" algn="l"/>
              </a:tabLst>
              <a:defRPr/>
            </a:pPr>
            <a:r>
              <a:rPr sz="2000" dirty="0"/>
              <a:t>Each row is stored in one page; </a:t>
            </a:r>
            <a:r>
              <a:rPr lang="en-US" sz="2000" dirty="0" smtClean="0"/>
              <a:t>page size = </a:t>
            </a:r>
            <a:r>
              <a:rPr sz="2000" dirty="0" smtClean="0"/>
              <a:t>128</a:t>
            </a:r>
            <a:r>
              <a:rPr lang="en-US" sz="2000" dirty="0" smtClean="0"/>
              <a:t> (ints)</a:t>
            </a:r>
            <a:r>
              <a:rPr sz="2000" dirty="0" smtClean="0"/>
              <a:t> </a:t>
            </a:r>
            <a:endParaRPr sz="2000" dirty="0"/>
          </a:p>
          <a:p>
            <a:pPr marL="457200">
              <a:lnSpc>
                <a:spcPct val="90000"/>
              </a:lnSpc>
              <a:tabLst>
                <a:tab pos="3319463" algn="l"/>
                <a:tab pos="3651250" algn="l"/>
              </a:tabLst>
              <a:defRPr/>
            </a:pPr>
            <a:r>
              <a:rPr sz="2000" dirty="0">
                <a:solidFill>
                  <a:srgbClr val="FF0000"/>
                </a:solidFill>
              </a:rPr>
              <a:t>How many page faults in </a:t>
            </a:r>
            <a:r>
              <a:rPr sz="2000" dirty="0" smtClean="0">
                <a:solidFill>
                  <a:srgbClr val="FF0000"/>
                </a:solidFill>
              </a:rPr>
              <a:t>the </a:t>
            </a:r>
            <a:r>
              <a:rPr sz="2000" dirty="0">
                <a:solidFill>
                  <a:srgbClr val="FF0000"/>
                </a:solidFill>
              </a:rPr>
              <a:t>following </a:t>
            </a:r>
            <a:r>
              <a:rPr sz="2000" dirty="0" smtClean="0">
                <a:solidFill>
                  <a:srgbClr val="FF0000"/>
                </a:solidFill>
              </a:rPr>
              <a:t>program?</a:t>
            </a:r>
            <a:endParaRPr sz="2000" dirty="0">
              <a:solidFill>
                <a:srgbClr val="FF0000"/>
              </a:solidFill>
            </a:endParaRPr>
          </a:p>
          <a:p>
            <a:pPr marL="457200">
              <a:lnSpc>
                <a:spcPct val="90000"/>
              </a:lnSpc>
              <a:tabLst>
                <a:tab pos="3319463" algn="l"/>
                <a:tab pos="3651250" algn="l"/>
              </a:tabLst>
              <a:defRPr/>
            </a:pPr>
            <a:r>
              <a:rPr sz="2000" dirty="0"/>
              <a:t>Program 1 </a:t>
            </a:r>
            <a:r>
              <a:rPr sz="2200" dirty="0"/>
              <a:t>	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  <a:tabLst>
                <a:tab pos="3319463" algn="l"/>
                <a:tab pos="3651250" algn="l"/>
              </a:tabLst>
              <a:defRPr/>
            </a:pPr>
            <a:r>
              <a:rPr sz="2000" b="1" dirty="0">
                <a:latin typeface="Courier New" pitchFamily="49" charset="0"/>
              </a:rPr>
              <a:t>         </a:t>
            </a:r>
            <a:r>
              <a:rPr sz="2000" b="1" dirty="0" smtClean="0">
                <a:latin typeface="Courier New" pitchFamily="49" charset="0"/>
              </a:rPr>
              <a:t>for (</a:t>
            </a:r>
            <a:r>
              <a:rPr lang="en-US" sz="2000" b="1" dirty="0" smtClean="0">
                <a:latin typeface="Courier New" pitchFamily="49" charset="0"/>
              </a:rPr>
              <a:t>i</a:t>
            </a:r>
            <a:r>
              <a:rPr sz="2000" b="1" dirty="0" smtClean="0">
                <a:latin typeface="Courier New" pitchFamily="49" charset="0"/>
              </a:rPr>
              <a:t> </a:t>
            </a:r>
            <a:r>
              <a:rPr sz="2000" b="1" dirty="0">
                <a:latin typeface="Courier New" pitchFamily="49" charset="0"/>
              </a:rPr>
              <a:t>= 0; </a:t>
            </a:r>
            <a:r>
              <a:rPr lang="en-US" sz="2000" b="1" dirty="0" smtClean="0">
                <a:latin typeface="Courier New" pitchFamily="49" charset="0"/>
              </a:rPr>
              <a:t>i</a:t>
            </a:r>
            <a:r>
              <a:rPr sz="2000" b="1" dirty="0" smtClean="0">
                <a:latin typeface="Courier New" pitchFamily="49" charset="0"/>
              </a:rPr>
              <a:t> </a:t>
            </a:r>
            <a:r>
              <a:rPr sz="2000" b="1" dirty="0">
                <a:latin typeface="Courier New" pitchFamily="49" charset="0"/>
              </a:rPr>
              <a:t>&lt; 128; </a:t>
            </a:r>
            <a:r>
              <a:rPr lang="en-US" sz="2000" b="1" dirty="0" smtClean="0">
                <a:latin typeface="Courier New" pitchFamily="49" charset="0"/>
              </a:rPr>
              <a:t>i</a:t>
            </a:r>
            <a:r>
              <a:rPr sz="2000" b="1" dirty="0" smtClean="0">
                <a:latin typeface="Courier New" pitchFamily="49" charset="0"/>
              </a:rPr>
              <a:t>++)</a:t>
            </a:r>
            <a:r>
              <a:rPr sz="2000" b="1" dirty="0">
                <a:latin typeface="Courier New" pitchFamily="49" charset="0"/>
              </a:rPr>
              <a:t/>
            </a:r>
            <a:br>
              <a:rPr sz="2000" b="1" dirty="0">
                <a:latin typeface="Courier New" pitchFamily="49" charset="0"/>
              </a:rPr>
            </a:br>
            <a:r>
              <a:rPr sz="2000" b="1" dirty="0">
                <a:latin typeface="Courier New" pitchFamily="49" charset="0"/>
              </a:rPr>
              <a:t>           </a:t>
            </a:r>
            <a:r>
              <a:rPr sz="2000" b="1" dirty="0" smtClean="0">
                <a:latin typeface="Courier New" pitchFamily="49" charset="0"/>
              </a:rPr>
              <a:t>for (</a:t>
            </a:r>
            <a:r>
              <a:rPr lang="en-US" sz="2000" b="1" dirty="0" smtClean="0">
                <a:latin typeface="Courier New" pitchFamily="49" charset="0"/>
              </a:rPr>
              <a:t>j</a:t>
            </a:r>
            <a:r>
              <a:rPr sz="2000" b="1" dirty="0" smtClean="0">
                <a:latin typeface="Courier New" pitchFamily="49" charset="0"/>
              </a:rPr>
              <a:t> </a:t>
            </a:r>
            <a:r>
              <a:rPr sz="2000" b="1" dirty="0">
                <a:latin typeface="Courier New" pitchFamily="49" charset="0"/>
              </a:rPr>
              <a:t>= 0; </a:t>
            </a:r>
            <a:r>
              <a:rPr lang="en-US" sz="2000" b="1" dirty="0" smtClean="0">
                <a:latin typeface="Courier New" pitchFamily="49" charset="0"/>
              </a:rPr>
              <a:t>j</a:t>
            </a:r>
            <a:r>
              <a:rPr sz="2000" b="1" dirty="0" smtClean="0">
                <a:latin typeface="Courier New" pitchFamily="49" charset="0"/>
              </a:rPr>
              <a:t> </a:t>
            </a:r>
            <a:r>
              <a:rPr sz="2000" b="1" dirty="0">
                <a:latin typeface="Courier New" pitchFamily="49" charset="0"/>
              </a:rPr>
              <a:t>&lt; 128; </a:t>
            </a:r>
            <a:r>
              <a:rPr lang="en-US" sz="2000" b="1" dirty="0" smtClean="0">
                <a:latin typeface="Courier New" pitchFamily="49" charset="0"/>
              </a:rPr>
              <a:t>j</a:t>
            </a:r>
            <a:r>
              <a:rPr sz="2000" b="1" dirty="0" smtClean="0">
                <a:latin typeface="Courier New" pitchFamily="49" charset="0"/>
              </a:rPr>
              <a:t>++)</a:t>
            </a:r>
            <a:r>
              <a:rPr sz="2000" b="1" dirty="0">
                <a:latin typeface="Courier New" pitchFamily="49" charset="0"/>
              </a:rPr>
              <a:t/>
            </a:r>
            <a:br>
              <a:rPr sz="2000" b="1" dirty="0">
                <a:latin typeface="Courier New" pitchFamily="49" charset="0"/>
              </a:rPr>
            </a:br>
            <a:r>
              <a:rPr sz="2000" b="1" dirty="0">
                <a:latin typeface="Courier New" pitchFamily="49" charset="0"/>
              </a:rPr>
              <a:t>                </a:t>
            </a:r>
            <a:r>
              <a:rPr sz="2000" b="1" dirty="0" smtClean="0">
                <a:latin typeface="Courier New" pitchFamily="49" charset="0"/>
              </a:rPr>
              <a:t>data[i</a:t>
            </a:r>
            <a:r>
              <a:rPr sz="2000" b="1" dirty="0">
                <a:latin typeface="Courier New" pitchFamily="49" charset="0"/>
              </a:rPr>
              <a:t>][j] = 0;</a:t>
            </a:r>
            <a:r>
              <a:rPr sz="2000" dirty="0">
                <a:latin typeface="Courier New" pitchFamily="49" charset="0"/>
              </a:rPr>
              <a:t/>
            </a:r>
            <a:br>
              <a:rPr sz="2000" dirty="0">
                <a:latin typeface="Courier New" pitchFamily="49" charset="0"/>
              </a:rPr>
            </a:br>
            <a:endParaRPr sz="2000" dirty="0">
              <a:latin typeface="Courier New" pitchFamily="49" charset="0"/>
            </a:endParaRPr>
          </a:p>
          <a:p>
            <a:pPr marL="742950" lvl="1">
              <a:lnSpc>
                <a:spcPct val="90000"/>
              </a:lnSpc>
              <a:buFont typeface="Wingdings" pitchFamily="2" charset="2"/>
              <a:buNone/>
              <a:tabLst>
                <a:tab pos="3319463" algn="l"/>
                <a:tab pos="3651250" algn="l"/>
              </a:tabLst>
              <a:defRPr/>
            </a:pPr>
            <a:r>
              <a:rPr sz="1800" dirty="0"/>
              <a:t>     </a:t>
            </a:r>
            <a:r>
              <a:rPr dirty="0">
                <a:solidFill>
                  <a:srgbClr val="0000CC"/>
                </a:solidFill>
              </a:rPr>
              <a:t>#page faults: </a:t>
            </a:r>
            <a:r>
              <a:rPr dirty="0" smtClean="0">
                <a:solidFill>
                  <a:srgbClr val="0000CC"/>
                </a:solidFill>
              </a:rPr>
              <a:t>128 </a:t>
            </a:r>
            <a:r>
              <a:rPr sz="1800" dirty="0">
                <a:solidFill>
                  <a:srgbClr val="0000CC"/>
                </a:solidFill>
              </a:rPr>
              <a:t/>
            </a:r>
            <a:br>
              <a:rPr sz="1800" dirty="0">
                <a:solidFill>
                  <a:srgbClr val="0000CC"/>
                </a:solidFill>
              </a:rPr>
            </a:br>
            <a:endParaRPr sz="1800" dirty="0">
              <a:solidFill>
                <a:srgbClr val="0000CC"/>
              </a:solidFill>
            </a:endParaRPr>
          </a:p>
          <a:p>
            <a:pPr marL="457200">
              <a:lnSpc>
                <a:spcPct val="90000"/>
              </a:lnSpc>
              <a:tabLst>
                <a:tab pos="3319463" algn="l"/>
                <a:tab pos="3651250" algn="l"/>
              </a:tabLst>
              <a:defRPr/>
            </a:pPr>
            <a:r>
              <a:rPr sz="2000" dirty="0"/>
              <a:t>Program 2 </a:t>
            </a:r>
            <a:r>
              <a:rPr sz="2200" dirty="0"/>
              <a:t>	</a:t>
            </a:r>
          </a:p>
          <a:p>
            <a:pPr marL="742950" lvl="1">
              <a:lnSpc>
                <a:spcPct val="90000"/>
              </a:lnSpc>
              <a:buFont typeface="Wingdings" pitchFamily="2" charset="2"/>
              <a:buNone/>
              <a:tabLst>
                <a:tab pos="3319463" algn="l"/>
                <a:tab pos="3651250" algn="l"/>
              </a:tabLst>
              <a:defRPr/>
            </a:pPr>
            <a:r>
              <a:rPr sz="1800" dirty="0">
                <a:latin typeface="Courier New" pitchFamily="49" charset="0"/>
              </a:rPr>
              <a:t>       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for 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j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= 0;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j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&lt; 128;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j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++)</a:t>
            </a: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/>
            </a:r>
            <a:b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</a:b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for 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= 0;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&lt; 128;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++)</a:t>
            </a: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/>
            </a:r>
            <a:b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</a:b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        </a:t>
            </a:r>
            <a:r>
              <a:rPr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data[i</a:t>
            </a:r>
            <a:r>
              <a:rPr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][j] = 0;</a:t>
            </a:r>
          </a:p>
          <a:p>
            <a:pPr marL="742950" lvl="1">
              <a:lnSpc>
                <a:spcPct val="90000"/>
              </a:lnSpc>
              <a:buFont typeface="Wingdings" pitchFamily="2" charset="2"/>
              <a:buNone/>
              <a:tabLst>
                <a:tab pos="3319463" algn="l"/>
                <a:tab pos="3651250" algn="l"/>
              </a:tabLst>
              <a:defRPr/>
            </a:pPr>
            <a:r>
              <a:rPr sz="1800" dirty="0"/>
              <a:t/>
            </a:r>
            <a:br>
              <a:rPr sz="1800" dirty="0"/>
            </a:br>
            <a:r>
              <a:rPr dirty="0"/>
              <a:t> </a:t>
            </a:r>
            <a:r>
              <a:rPr dirty="0">
                <a:solidFill>
                  <a:srgbClr val="0000CC"/>
                </a:solidFill>
              </a:rPr>
              <a:t>#page faults: </a:t>
            </a:r>
            <a:r>
              <a:rPr lang="is-IS" dirty="0">
                <a:solidFill>
                  <a:srgbClr val="0000CC"/>
                </a:solidFill>
              </a:rPr>
              <a:t>128 x 128 = 16,384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4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72B0BE-5AC3-8E44-8497-17F169C81821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VM Issues:  I/O interlock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243013"/>
            <a:ext cx="7940675" cy="5299075"/>
          </a:xfrm>
        </p:spPr>
        <p:txBody>
          <a:bodyPr/>
          <a:lstStyle/>
          <a:p>
            <a:r>
              <a:rPr lang="en-US" sz="1600" dirty="0" smtClean="0"/>
              <a:t>Consider the following scenario </a:t>
            </a:r>
            <a:endParaRPr sz="1600" dirty="0"/>
          </a:p>
          <a:p>
            <a:pPr lvl="1"/>
            <a:r>
              <a:rPr sz="1600" dirty="0"/>
              <a:t>A process allocates buffer for I/O request (in its own address space) </a:t>
            </a:r>
          </a:p>
          <a:p>
            <a:pPr lvl="1"/>
            <a:r>
              <a:rPr sz="1600" dirty="0"/>
              <a:t>The process issues I/O request and waits (blocks) for it</a:t>
            </a:r>
          </a:p>
          <a:p>
            <a:pPr lvl="1"/>
            <a:r>
              <a:rPr sz="1600" dirty="0"/>
              <a:t>Meanwhile, CPU is given to another process, which makes page fault</a:t>
            </a:r>
          </a:p>
          <a:p>
            <a:pPr lvl="1"/>
            <a:r>
              <a:rPr sz="1600" dirty="0" smtClean="0"/>
              <a:t>The </a:t>
            </a:r>
            <a:r>
              <a:rPr sz="1600" dirty="0"/>
              <a:t>page that contains the buffer as a victim!</a:t>
            </a:r>
          </a:p>
          <a:p>
            <a:pPr lvl="1"/>
            <a:r>
              <a:rPr sz="1600" dirty="0"/>
              <a:t>Later, the I/O device sends an interrupt signaling the request is ready</a:t>
            </a:r>
          </a:p>
          <a:p>
            <a:pPr lvl="1"/>
            <a:r>
              <a:rPr sz="1600" dirty="0" smtClean="0"/>
              <a:t>B</a:t>
            </a:r>
            <a:r>
              <a:rPr lang="en-US" sz="1600" dirty="0" smtClean="0"/>
              <a:t>ut</a:t>
            </a:r>
            <a:r>
              <a:rPr sz="1600" dirty="0" smtClean="0"/>
              <a:t> </a:t>
            </a:r>
            <a:r>
              <a:rPr sz="1600" dirty="0"/>
              <a:t>the frame that contains buffer is now used by different process!</a:t>
            </a:r>
          </a:p>
          <a:p>
            <a:endParaRPr lang="en-US" altLang="x-none" sz="1600" dirty="0" smtClean="0"/>
          </a:p>
          <a:p>
            <a:r>
              <a:rPr lang="en-US" altLang="x-none" sz="1600" dirty="0" smtClean="0"/>
              <a:t>Solutions</a:t>
            </a:r>
            <a:r>
              <a:rPr lang="en-US" sz="1600" dirty="0" smtClean="0"/>
              <a:t>?</a:t>
            </a:r>
            <a:endParaRPr sz="1600" dirty="0"/>
          </a:p>
          <a:p>
            <a:pPr lvl="1"/>
            <a:r>
              <a:rPr sz="1600" dirty="0"/>
              <a:t>Lock the (buffer) page in memory (</a:t>
            </a:r>
            <a:r>
              <a:rPr sz="1600" dirty="0">
                <a:solidFill>
                  <a:srgbClr val="0000CC"/>
                </a:solidFill>
              </a:rPr>
              <a:t>I/O Interlock) </a:t>
            </a:r>
            <a:endParaRPr sz="1600" dirty="0"/>
          </a:p>
          <a:p>
            <a:pPr lvl="1"/>
            <a:r>
              <a:rPr sz="1600" dirty="0"/>
              <a:t>Make I/O in kernel memory (not in user memory): data is first transferred to kernel buffers then copied to user space</a:t>
            </a:r>
          </a:p>
          <a:p>
            <a:endParaRPr sz="1600" b="1" dirty="0"/>
          </a:p>
          <a:p>
            <a:r>
              <a:rPr lang="en-US" sz="1600" b="1" dirty="0" smtClean="0"/>
              <a:t>Other scenarios</a:t>
            </a:r>
          </a:p>
          <a:p>
            <a:pPr lvl="1"/>
            <a:r>
              <a:rPr lang="en-US" sz="1600" b="1" dirty="0" smtClean="0"/>
              <a:t>Lock kernel pages to avoid page faults in kernel </a:t>
            </a:r>
          </a:p>
          <a:p>
            <a:pPr lvl="1"/>
            <a:r>
              <a:rPr lang="en-US" sz="1600" b="1" dirty="0" smtClean="0"/>
              <a:t>Lock page which got brought in recently but hasn’t been used yet</a:t>
            </a: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22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22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22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131FC1-2A7F-5344-A443-33BF0371EA1D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Summary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7937"/>
            <a:ext cx="8261350" cy="5351463"/>
          </a:xfrm>
        </p:spPr>
        <p:txBody>
          <a:bodyPr/>
          <a:lstStyle/>
          <a:p>
            <a:r>
              <a:rPr sz="1800" b="1" dirty="0"/>
              <a:t>Virtual memory</a:t>
            </a:r>
            <a:r>
              <a:rPr sz="1800" dirty="0"/>
              <a:t>:</a:t>
            </a:r>
            <a:r>
              <a:rPr sz="1800" b="1" dirty="0"/>
              <a:t> </a:t>
            </a:r>
            <a:r>
              <a:rPr lang="en-US" sz="1800" dirty="0" smtClean="0"/>
              <a:t>M</a:t>
            </a:r>
            <a:r>
              <a:rPr sz="1800" dirty="0" smtClean="0"/>
              <a:t>ap </a:t>
            </a:r>
            <a:r>
              <a:rPr sz="1800" dirty="0"/>
              <a:t>a large logical address space onto a smaller physical address space</a:t>
            </a:r>
          </a:p>
          <a:p>
            <a:pPr lvl="1"/>
            <a:r>
              <a:rPr lang="en-US" sz="1800" dirty="0" smtClean="0"/>
              <a:t>D</a:t>
            </a:r>
            <a:r>
              <a:rPr sz="1800" b="1" dirty="0" smtClean="0"/>
              <a:t>emand </a:t>
            </a:r>
            <a:r>
              <a:rPr sz="1800" b="1" dirty="0"/>
              <a:t>paging</a:t>
            </a:r>
            <a:r>
              <a:rPr sz="1800" dirty="0"/>
              <a:t>: bring pages into memory when needed</a:t>
            </a:r>
          </a:p>
          <a:p>
            <a:pPr lvl="1"/>
            <a:r>
              <a:rPr sz="1800" dirty="0"/>
              <a:t>Allows: running large programs in small physical memory, page sharing, efficient process creation, and simplifies programming</a:t>
            </a:r>
          </a:p>
          <a:p>
            <a:r>
              <a:rPr sz="1800" b="1" dirty="0"/>
              <a:t>Page fault</a:t>
            </a:r>
            <a:r>
              <a:rPr sz="1800" dirty="0"/>
              <a:t>: occurs when a referenced page is not in memory</a:t>
            </a:r>
          </a:p>
          <a:p>
            <a:r>
              <a:rPr sz="1800" b="1" dirty="0"/>
              <a:t>Page replacement</a:t>
            </a:r>
            <a:r>
              <a:rPr sz="1800" dirty="0"/>
              <a:t> </a:t>
            </a:r>
            <a:r>
              <a:rPr sz="1800" b="1" dirty="0" smtClean="0"/>
              <a:t>algorithms</a:t>
            </a:r>
            <a:endParaRPr lang="en-US" sz="1800" dirty="0"/>
          </a:p>
          <a:p>
            <a:pPr lvl="1"/>
            <a:r>
              <a:rPr sz="1800" dirty="0" smtClean="0"/>
              <a:t>FIFO</a:t>
            </a:r>
            <a:r>
              <a:rPr sz="1800" dirty="0"/>
              <a:t>, OPT, LRU, </a:t>
            </a:r>
            <a:r>
              <a:rPr sz="1800" dirty="0" smtClean="0"/>
              <a:t>second-chance</a:t>
            </a:r>
            <a:r>
              <a:rPr lang="en-US" sz="1800" dirty="0" smtClean="0"/>
              <a:t>, etc.</a:t>
            </a:r>
            <a:endParaRPr sz="1800" dirty="0"/>
          </a:p>
          <a:p>
            <a:r>
              <a:rPr sz="1800" b="1" dirty="0"/>
              <a:t>Frame allocation</a:t>
            </a:r>
            <a:r>
              <a:rPr sz="1800" dirty="0"/>
              <a:t>: proportional, global and local page replacement</a:t>
            </a:r>
          </a:p>
          <a:p>
            <a:r>
              <a:rPr sz="1800" b="1" dirty="0" smtClean="0"/>
              <a:t>Thrashing</a:t>
            </a:r>
            <a:endParaRPr lang="en-US" sz="1800" dirty="0"/>
          </a:p>
          <a:p>
            <a:pPr lvl="1"/>
            <a:r>
              <a:rPr lang="en-US" sz="1800" dirty="0"/>
              <a:t>P</a:t>
            </a:r>
            <a:r>
              <a:rPr sz="1800" dirty="0" smtClean="0"/>
              <a:t>rocess does</a:t>
            </a:r>
            <a:r>
              <a:rPr lang="en-US" sz="1800" dirty="0" smtClean="0"/>
              <a:t>n’t </a:t>
            </a:r>
            <a:r>
              <a:rPr sz="1800" dirty="0" smtClean="0"/>
              <a:t>have </a:t>
            </a:r>
            <a:r>
              <a:rPr sz="1800" dirty="0">
                <a:solidFill>
                  <a:srgbClr val="0000CC"/>
                </a:solidFill>
              </a:rPr>
              <a:t>sufficient</a:t>
            </a:r>
            <a:r>
              <a:rPr sz="1800" dirty="0"/>
              <a:t> frames </a:t>
            </a:r>
            <a:r>
              <a:rPr sz="1800" dirty="0">
                <a:sym typeface="Wingdings" charset="2"/>
              </a:rPr>
              <a:t> too many page </a:t>
            </a:r>
            <a:r>
              <a:rPr sz="1800" dirty="0" smtClean="0">
                <a:sym typeface="Wingdings" charset="2"/>
              </a:rPr>
              <a:t>faults</a:t>
            </a:r>
            <a:endParaRPr sz="1800" dirty="0">
              <a:sym typeface="Wingdings" charset="2"/>
            </a:endParaRPr>
          </a:p>
          <a:p>
            <a:r>
              <a:rPr sz="1800" b="1" dirty="0" smtClean="0"/>
              <a:t>Locality</a:t>
            </a:r>
            <a:r>
              <a:rPr sz="1800" dirty="0" smtClean="0"/>
              <a:t> </a:t>
            </a:r>
            <a:r>
              <a:rPr sz="1800" dirty="0"/>
              <a:t>and </a:t>
            </a:r>
            <a:r>
              <a:rPr sz="1800" b="1" dirty="0"/>
              <a:t>working-set</a:t>
            </a:r>
            <a:r>
              <a:rPr sz="1800" dirty="0"/>
              <a:t> models</a:t>
            </a:r>
          </a:p>
          <a:p>
            <a:r>
              <a:rPr sz="1800" b="1" dirty="0"/>
              <a:t>Kernel </a:t>
            </a:r>
            <a:r>
              <a:rPr sz="1800" b="1" dirty="0" smtClean="0"/>
              <a:t>memory</a:t>
            </a:r>
            <a:endParaRPr lang="en-US" sz="1800" dirty="0"/>
          </a:p>
          <a:p>
            <a:pPr lvl="1"/>
            <a:r>
              <a:rPr lang="en-US" sz="1800" dirty="0"/>
              <a:t>B</a:t>
            </a:r>
            <a:r>
              <a:rPr sz="1800" smtClean="0"/>
              <a:t>uddy </a:t>
            </a:r>
            <a:r>
              <a:rPr sz="1800" dirty="0"/>
              <a:t>system, slab allocator</a:t>
            </a:r>
          </a:p>
          <a:p>
            <a:r>
              <a:rPr lang="en-US" sz="1800" b="1" dirty="0" smtClean="0"/>
              <a:t>I</a:t>
            </a:r>
            <a:r>
              <a:rPr sz="1800" b="1" dirty="0" smtClean="0"/>
              <a:t>ssues</a:t>
            </a:r>
            <a:r>
              <a:rPr sz="1800" dirty="0" smtClean="0"/>
              <a:t> </a:t>
            </a:r>
            <a:r>
              <a:rPr sz="1800" dirty="0"/>
              <a:t>and tradeoffs: page size, pre-paging, I/O interlock</a:t>
            </a:r>
            <a:r>
              <a:rPr sz="1800" dirty="0" smtClean="0"/>
              <a:t>,</a:t>
            </a:r>
            <a:r>
              <a:rPr lang="en-US" sz="1800" dirty="0" smtClean="0"/>
              <a:t> etc.</a:t>
            </a:r>
            <a:r>
              <a:rPr sz="1800" dirty="0" smtClean="0"/>
              <a:t> </a:t>
            </a:r>
            <a:endParaRPr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CA2FAB-84C0-E84C-BC15-C8A264212BDD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OS Example: </a:t>
            </a:r>
            <a:r>
              <a:rPr dirty="0" smtClean="0"/>
              <a:t>Windows</a:t>
            </a:r>
            <a:endParaRPr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95400"/>
            <a:ext cx="8043863" cy="5054600"/>
          </a:xfrm>
        </p:spPr>
        <p:txBody>
          <a:bodyPr/>
          <a:lstStyle/>
          <a:p>
            <a:r>
              <a:rPr sz="2000" dirty="0"/>
              <a:t>Uses demand paging with </a:t>
            </a:r>
            <a:r>
              <a:rPr sz="2000" dirty="0">
                <a:solidFill>
                  <a:srgbClr val="FF0000"/>
                </a:solidFill>
              </a:rPr>
              <a:t>clustering</a:t>
            </a:r>
          </a:p>
          <a:p>
            <a:pPr lvl="1"/>
            <a:r>
              <a:rPr dirty="0"/>
              <a:t>Clustering brings in pages surrounding the faulting page</a:t>
            </a:r>
          </a:p>
          <a:p>
            <a:endParaRPr sz="2000" dirty="0"/>
          </a:p>
          <a:p>
            <a:r>
              <a:rPr sz="2000" dirty="0"/>
              <a:t>Processes are assigned </a:t>
            </a:r>
          </a:p>
          <a:p>
            <a:pPr lvl="1"/>
            <a:r>
              <a:rPr dirty="0"/>
              <a:t>working set minimum: guaranteed #pages in memory</a:t>
            </a:r>
          </a:p>
          <a:p>
            <a:pPr lvl="1"/>
            <a:r>
              <a:rPr dirty="0"/>
              <a:t>working set maximum: maximum #pages in memory</a:t>
            </a:r>
          </a:p>
          <a:p>
            <a:endParaRPr sz="2000" dirty="0"/>
          </a:p>
          <a:p>
            <a:r>
              <a:rPr sz="2000" dirty="0"/>
              <a:t>Working set </a:t>
            </a:r>
            <a:r>
              <a:rPr sz="2000" dirty="0">
                <a:solidFill>
                  <a:srgbClr val="FF0000"/>
                </a:solidFill>
              </a:rPr>
              <a:t>trimming</a:t>
            </a:r>
          </a:p>
          <a:p>
            <a:pPr lvl="1"/>
            <a:r>
              <a:rPr dirty="0"/>
              <a:t>If free memory in the system falls below a threshold, </a:t>
            </a:r>
            <a:r>
              <a:rPr lang="en-US" dirty="0" smtClean="0"/>
              <a:t>OS </a:t>
            </a:r>
            <a:r>
              <a:rPr dirty="0" smtClean="0"/>
              <a:t>remove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pages from processes that have more than their working set minimums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896F1E-F63D-7945-AA1D-21EB89DF02D4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Demand Paging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260475"/>
            <a:ext cx="7980363" cy="5097463"/>
          </a:xfrm>
        </p:spPr>
        <p:txBody>
          <a:bodyPr/>
          <a:lstStyle/>
          <a:p>
            <a:r>
              <a:rPr dirty="0" smtClean="0"/>
              <a:t>A </a:t>
            </a:r>
            <a:r>
              <a:rPr dirty="0"/>
              <a:t>page is brought into memory only when needed</a:t>
            </a:r>
          </a:p>
          <a:p>
            <a:r>
              <a:rPr lang="en-US" dirty="0" smtClean="0"/>
              <a:t>Benefits?</a:t>
            </a:r>
            <a:endParaRPr dirty="0"/>
          </a:p>
          <a:p>
            <a:pPr lvl="1"/>
            <a:r>
              <a:rPr dirty="0"/>
              <a:t>Less I/O needed</a:t>
            </a:r>
          </a:p>
          <a:p>
            <a:pPr lvl="1"/>
            <a:r>
              <a:rPr dirty="0"/>
              <a:t>Faster response, because we load only first few pages</a:t>
            </a:r>
          </a:p>
          <a:p>
            <a:pPr lvl="1"/>
            <a:r>
              <a:rPr dirty="0" smtClean="0"/>
              <a:t>More </a:t>
            </a:r>
            <a:r>
              <a:rPr dirty="0"/>
              <a:t>processes can be admitted to the </a:t>
            </a:r>
            <a:r>
              <a:rPr dirty="0" smtClean="0"/>
              <a:t>system</a:t>
            </a:r>
            <a:endParaRPr lang="en-US" dirty="0" smtClean="0"/>
          </a:p>
          <a:p>
            <a:r>
              <a:rPr dirty="0" smtClean="0"/>
              <a:t>How</a:t>
            </a:r>
            <a:r>
              <a:rPr dirty="0"/>
              <a:t>?</a:t>
            </a:r>
          </a:p>
          <a:p>
            <a:pPr lvl="1"/>
            <a:r>
              <a:rPr dirty="0"/>
              <a:t>Process generates logical (virtual) addresses which are </a:t>
            </a:r>
            <a:r>
              <a:rPr dirty="0">
                <a:solidFill>
                  <a:srgbClr val="0000CC"/>
                </a:solidFill>
              </a:rPr>
              <a:t>mapped</a:t>
            </a:r>
            <a:r>
              <a:rPr dirty="0"/>
              <a:t> to physical addresses using a </a:t>
            </a:r>
            <a:r>
              <a:rPr dirty="0">
                <a:solidFill>
                  <a:srgbClr val="0000CC"/>
                </a:solidFill>
              </a:rPr>
              <a:t>page table</a:t>
            </a:r>
            <a:r>
              <a:rPr dirty="0"/>
              <a:t> </a:t>
            </a:r>
          </a:p>
          <a:p>
            <a:pPr lvl="1"/>
            <a:r>
              <a:rPr dirty="0"/>
              <a:t>If the requested page is not in memory, kernel brings it from hard disk </a:t>
            </a:r>
            <a:endParaRPr lang="en-US" dirty="0" smtClean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dirty="0" smtClean="0">
                <a:solidFill>
                  <a:srgbClr val="CC3300"/>
                </a:solidFill>
              </a:rPr>
              <a:t>How </a:t>
            </a:r>
            <a:r>
              <a:rPr dirty="0">
                <a:solidFill>
                  <a:srgbClr val="CC3300"/>
                </a:solidFill>
              </a:rPr>
              <a:t>do we know whether a page is in memory?</a:t>
            </a:r>
            <a:endParaRPr dirty="0">
              <a:solidFill>
                <a:srgbClr val="CC3300"/>
              </a:solidFill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842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EF3806-06E5-BC45-BB8E-244938FB1880}" type="slidenum">
              <a:rPr lang="en-US" altLang="x-none" sz="1400">
                <a:latin typeface="Times New Roman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x-none" sz="1400">
              <a:latin typeface="Times New Roman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1" y="1192213"/>
            <a:ext cx="5953126" cy="5329357"/>
          </a:xfrm>
        </p:spPr>
        <p:txBody>
          <a:bodyPr/>
          <a:lstStyle/>
          <a:p>
            <a:r>
              <a:rPr dirty="0"/>
              <a:t>Each page table entry has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valid–invalid </a:t>
            </a:r>
            <a:r>
              <a:rPr dirty="0"/>
              <a:t>bit:</a:t>
            </a:r>
          </a:p>
          <a:p>
            <a:pPr lvl="1"/>
            <a:r>
              <a:rPr b="1" dirty="0">
                <a:solidFill>
                  <a:srgbClr val="FF0000"/>
                </a:solidFill>
              </a:rPr>
              <a:t>v</a:t>
            </a:r>
            <a:r>
              <a:rPr dirty="0"/>
              <a:t> </a:t>
            </a:r>
            <a:r>
              <a:rPr dirty="0">
                <a:sym typeface="Symbol" charset="2"/>
              </a:rPr>
              <a:t> </a:t>
            </a:r>
            <a:r>
              <a:rPr dirty="0" smtClean="0">
                <a:sym typeface="Symbol" charset="2"/>
              </a:rPr>
              <a:t>in-memory</a:t>
            </a:r>
            <a:endParaRPr dirty="0">
              <a:solidFill>
                <a:srgbClr val="FF0000"/>
              </a:solidFill>
              <a:sym typeface="Symbol" charset="2"/>
            </a:endParaRPr>
          </a:p>
          <a:p>
            <a:pPr lvl="1"/>
            <a:r>
              <a:rPr b="1" dirty="0">
                <a:solidFill>
                  <a:srgbClr val="FF0000"/>
                </a:solidFill>
                <a:sym typeface="Symbol" charset="2"/>
              </a:rPr>
              <a:t>i</a:t>
            </a:r>
            <a:r>
              <a:rPr dirty="0">
                <a:sym typeface="Symbol" charset="2"/>
              </a:rPr>
              <a:t>  not-in-memory</a:t>
            </a:r>
          </a:p>
          <a:p>
            <a:pPr lvl="1"/>
            <a:r>
              <a:rPr dirty="0" smtClean="0">
                <a:sym typeface="Symbol" charset="2"/>
              </a:rPr>
              <a:t>Initially set </a:t>
            </a:r>
            <a:r>
              <a:rPr dirty="0">
                <a:sym typeface="Symbol" charset="2"/>
              </a:rPr>
              <a:t>to</a:t>
            </a:r>
            <a:r>
              <a:rPr b="1" dirty="0">
                <a:solidFill>
                  <a:srgbClr val="FF0000"/>
                </a:solidFill>
                <a:sym typeface="Symbol" charset="2"/>
              </a:rPr>
              <a:t> i </a:t>
            </a:r>
            <a:r>
              <a:rPr dirty="0">
                <a:sym typeface="Symbol" charset="2"/>
              </a:rPr>
              <a:t>for all entries</a:t>
            </a:r>
          </a:p>
          <a:p>
            <a:r>
              <a:rPr dirty="0">
                <a:sym typeface="Symbol" charset="2"/>
              </a:rPr>
              <a:t>During address translation, if </a:t>
            </a:r>
            <a:r>
              <a:rPr lang="en-US" dirty="0" smtClean="0">
                <a:sym typeface="Symbol" charset="2"/>
              </a:rPr>
              <a:t/>
            </a:r>
            <a:br>
              <a:rPr lang="en-US" dirty="0" smtClean="0">
                <a:sym typeface="Symbol" charset="2"/>
              </a:rPr>
            </a:br>
            <a:r>
              <a:rPr dirty="0" smtClean="0">
                <a:sym typeface="Symbol" charset="2"/>
              </a:rPr>
              <a:t>valid–invalid </a:t>
            </a:r>
            <a:r>
              <a:rPr dirty="0">
                <a:sym typeface="Symbol" charset="2"/>
              </a:rPr>
              <a:t>bit </a:t>
            </a:r>
            <a:r>
              <a:rPr dirty="0" smtClean="0">
                <a:sym typeface="Symbol" charset="2"/>
              </a:rPr>
              <a:t>is</a:t>
            </a:r>
            <a:r>
              <a:rPr b="1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b="1" dirty="0">
                <a:solidFill>
                  <a:srgbClr val="FF0000"/>
                </a:solidFill>
                <a:sym typeface="Symbol" charset="2"/>
              </a:rPr>
              <a:t>i</a:t>
            </a:r>
            <a:r>
              <a:rPr b="1" dirty="0">
                <a:sym typeface="Symbol" charset="2"/>
              </a:rPr>
              <a:t>,</a:t>
            </a:r>
            <a:r>
              <a:rPr dirty="0">
                <a:sym typeface="Symbol" charset="2"/>
              </a:rPr>
              <a:t> then it could be:</a:t>
            </a:r>
          </a:p>
          <a:p>
            <a:pPr lvl="1"/>
            <a:r>
              <a:rPr dirty="0"/>
              <a:t>Illegal reference (outside </a:t>
            </a:r>
            <a:r>
              <a:rPr dirty="0" smtClean="0"/>
              <a:t>address </a:t>
            </a:r>
            <a:r>
              <a:rPr dirty="0"/>
              <a:t>space) </a:t>
            </a:r>
            <a:r>
              <a:rPr dirty="0">
                <a:sym typeface="Symbol" charset="2"/>
              </a:rPr>
              <a:t> </a:t>
            </a:r>
            <a:r>
              <a:rPr lang="en-US" dirty="0" smtClean="0">
                <a:sym typeface="Symbol" charset="2"/>
              </a:rPr>
              <a:t> </a:t>
            </a:r>
            <a:r>
              <a:rPr dirty="0" smtClean="0">
                <a:sym typeface="Symbol" charset="2"/>
              </a:rPr>
              <a:t>abort </a:t>
            </a:r>
            <a:r>
              <a:rPr dirty="0">
                <a:sym typeface="Symbol" charset="2"/>
              </a:rPr>
              <a:t>process</a:t>
            </a:r>
          </a:p>
          <a:p>
            <a:pPr lvl="1"/>
            <a:r>
              <a:rPr dirty="0">
                <a:sym typeface="Symbol" charset="2"/>
              </a:rPr>
              <a:t>Legal reference but not in memory </a:t>
            </a:r>
            <a:r>
              <a:rPr lang="en-US" dirty="0" smtClean="0">
                <a:sym typeface="Symbol" charset="2"/>
              </a:rPr>
              <a:t/>
            </a:r>
            <a:br>
              <a:rPr lang="en-US" dirty="0" smtClean="0">
                <a:sym typeface="Symbol" charset="2"/>
              </a:rPr>
            </a:br>
            <a:r>
              <a:rPr dirty="0" smtClean="0">
                <a:sym typeface="Symbol" charset="2"/>
              </a:rPr>
              <a:t> </a:t>
            </a:r>
            <a:r>
              <a:rPr b="1" dirty="0">
                <a:solidFill>
                  <a:srgbClr val="CC3300"/>
                </a:solidFill>
                <a:sym typeface="Symbol" charset="2"/>
              </a:rPr>
              <a:t>page fault</a:t>
            </a:r>
            <a:r>
              <a:rPr b="1" dirty="0">
                <a:sym typeface="Symbol" charset="2"/>
              </a:rPr>
              <a:t> </a:t>
            </a:r>
            <a:r>
              <a:rPr dirty="0" smtClean="0">
                <a:sym typeface="Symbol" charset="2"/>
              </a:rPr>
              <a:t>(</a:t>
            </a:r>
            <a:r>
              <a:rPr dirty="0">
                <a:sym typeface="Symbol" charset="2"/>
              </a:rPr>
              <a:t>bring the page from disk)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t>Valid-Invalid Bit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6535742" y="1082676"/>
            <a:ext cx="2684463" cy="3425826"/>
            <a:chOff x="1859" y="1532"/>
            <a:chExt cx="1691" cy="2158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1859" y="1806"/>
              <a:ext cx="1183" cy="168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Times New Roman" charset="0"/>
              </a:endParaRPr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1867" y="1985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1867" y="2177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1867" y="2369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1867" y="2561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1867" y="2753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1867" y="3104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1867" y="3281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740" y="1601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2789" y="1775"/>
              <a:ext cx="1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rPr>
                <a:t>v</a:t>
              </a: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2790" y="1964"/>
              <a:ext cx="1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rPr>
                <a:t>v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789" y="2153"/>
              <a:ext cx="1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rPr>
                <a:t>v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790" y="2360"/>
              <a:ext cx="1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rPr>
                <a:t>v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2808" y="256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rPr>
                <a:t>i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2808" y="3089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rPr>
                <a:t>i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2808" y="328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 b="1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rPr>
                <a:t>i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2144" y="2801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….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058" y="1600"/>
              <a:ext cx="51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400" b="1" dirty="0">
                  <a:latin typeface="Cambria Math" charset="0"/>
                  <a:ea typeface="Cambria Math" charset="0"/>
                  <a:cs typeface="Cambria Math" charset="0"/>
                </a:rPr>
                <a:t>Frame #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810" y="1532"/>
              <a:ext cx="7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400" b="1" dirty="0" smtClean="0">
                  <a:latin typeface="Cambria Math" charset="0"/>
                  <a:ea typeface="Cambria Math" charset="0"/>
                  <a:cs typeface="Cambria Math" charset="0"/>
                </a:rPr>
                <a:t>valid-invalid </a:t>
              </a:r>
              <a:br>
                <a:rPr lang="en-US" altLang="x-none" sz="1400" b="1" dirty="0" smtClean="0">
                  <a:latin typeface="Cambria Math" charset="0"/>
                  <a:ea typeface="Cambria Math" charset="0"/>
                  <a:cs typeface="Cambria Math" charset="0"/>
                </a:rPr>
              </a:br>
              <a:r>
                <a:rPr lang="en-US" altLang="x-none" sz="1400" b="1" dirty="0" smtClean="0">
                  <a:latin typeface="Cambria Math" charset="0"/>
                  <a:ea typeface="Cambria Math" charset="0"/>
                  <a:cs typeface="Cambria Math" charset="0"/>
                </a:rPr>
                <a:t>bit</a:t>
              </a:r>
              <a:endParaRPr lang="en-US" altLang="x-none" sz="1400" b="1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2187" y="3496"/>
              <a:ext cx="6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400" b="1" dirty="0">
                  <a:latin typeface="Cambria Math" charset="0"/>
                  <a:ea typeface="Cambria Math" charset="0"/>
                  <a:cs typeface="Cambria Math" charset="0"/>
                </a:rPr>
                <a:t>page table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806"/>
            <a:ext cx="7980363" cy="828675"/>
          </a:xfrm>
        </p:spPr>
        <p:txBody>
          <a:bodyPr/>
          <a:lstStyle/>
          <a:p>
            <a:r>
              <a:rPr lang="en-US" dirty="0" smtClean="0"/>
              <a:t>Handling Page Fault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25C2-98FC-3447-B4B6-5D8E3B768EA5}" type="slidenum">
              <a:rPr lang="en-US" altLang="x-none" smtClean="0"/>
              <a:pPr>
                <a:defRPr/>
              </a:pPr>
              <a:t>8</a:t>
            </a:fld>
            <a:endParaRPr lang="en-US" altLang="x-non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479299" y="3412688"/>
            <a:ext cx="836579" cy="6939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…</a:t>
            </a:r>
            <a:endParaRPr kumimoji="0" lang="en-C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Load 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r-IN" sz="1200" b="1" dirty="0" smtClean="0">
                <a:latin typeface="Times New Roman" pitchFamily="18" charset="0"/>
              </a:rPr>
              <a:t>…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230199" y="3749099"/>
            <a:ext cx="755960" cy="55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3489568" y="1427699"/>
            <a:ext cx="816040" cy="897552"/>
            <a:chOff x="3070161" y="1397170"/>
            <a:chExt cx="816040" cy="89755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124605" y="1397170"/>
              <a:ext cx="761595" cy="6186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0161" y="2017723"/>
              <a:ext cx="816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OS</a:t>
              </a:r>
              <a:endParaRPr lang="en-US" sz="12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65834" y="1939298"/>
            <a:ext cx="1079932" cy="2014443"/>
            <a:chOff x="7216629" y="1928907"/>
            <a:chExt cx="1401908" cy="2583772"/>
          </a:xfrm>
          <a:noFill/>
        </p:grpSpPr>
        <p:sp>
          <p:nvSpPr>
            <p:cNvPr id="30" name="Can 29"/>
            <p:cNvSpPr/>
            <p:nvPr/>
          </p:nvSpPr>
          <p:spPr bwMode="auto">
            <a:xfrm>
              <a:off x="7216629" y="1928907"/>
              <a:ext cx="1401908" cy="2583772"/>
            </a:xfrm>
            <a:prstGeom prst="ca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801908" y="3220793"/>
              <a:ext cx="231350" cy="19189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33373" y="3351068"/>
            <a:ext cx="977867" cy="1205711"/>
            <a:chOff x="4933373" y="3351068"/>
            <a:chExt cx="977867" cy="1205711"/>
          </a:xfrm>
        </p:grpSpPr>
        <p:grpSp>
          <p:nvGrpSpPr>
            <p:cNvPr id="26" name="Group 25"/>
            <p:cNvGrpSpPr/>
            <p:nvPr/>
          </p:nvGrpSpPr>
          <p:grpSpPr>
            <a:xfrm>
              <a:off x="4976125" y="3351068"/>
              <a:ext cx="790831" cy="928712"/>
              <a:chOff x="3388466" y="3219855"/>
              <a:chExt cx="1021405" cy="96304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388466" y="3219855"/>
                <a:ext cx="1021405" cy="963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388466" y="3544110"/>
                <a:ext cx="1021405" cy="20428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36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lang="en-US" sz="1200" b="1" smtClean="0">
                    <a:latin typeface="Times New Roman" pitchFamily="18" charset="0"/>
                  </a:rPr>
                  <a:t>       </a:t>
                </a:r>
                <a:r>
                  <a:rPr lang="en-US" sz="1200" b="1" dirty="0" err="1" smtClean="0">
                    <a:latin typeface="Times New Roman" pitchFamily="18" charset="0"/>
                  </a:rPr>
                  <a:t>i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4150468" y="3547353"/>
                <a:ext cx="0" cy="2010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6" name="TextBox 35"/>
            <p:cNvSpPr txBox="1"/>
            <p:nvPr/>
          </p:nvSpPr>
          <p:spPr>
            <a:xfrm>
              <a:off x="4933373" y="4279780"/>
              <a:ext cx="97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Page Table</a:t>
              </a:r>
              <a:endParaRPr lang="en-US" sz="1200" b="1" dirty="0"/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6540336" y="4835721"/>
            <a:ext cx="1021405" cy="20428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Free Frame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40339" y="5020958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40338" y="5218754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540338" y="5423035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40337" y="5620831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42285" y="4430813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42284" y="4628609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5823" y="5871874"/>
            <a:ext cx="97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Physical Memory</a:t>
            </a:r>
            <a:endParaRPr lang="en-US" sz="1200" b="1" dirty="0"/>
          </a:p>
        </p:txBody>
      </p:sp>
      <p:cxnSp>
        <p:nvCxnSpPr>
          <p:cNvPr id="39" name="Elbow Connector 38"/>
          <p:cNvCxnSpPr>
            <a:stCxn id="8" idx="3"/>
            <a:endCxn id="27" idx="3"/>
          </p:cNvCxnSpPr>
          <p:nvPr/>
        </p:nvCxnSpPr>
        <p:spPr bwMode="auto">
          <a:xfrm flipH="1" flipV="1">
            <a:off x="4305607" y="1737032"/>
            <a:ext cx="1461349" cy="2025233"/>
          </a:xfrm>
          <a:prstGeom prst="bentConnector3">
            <a:avLst>
              <a:gd name="adj1" fmla="val -1564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Elbow Connector 46"/>
          <p:cNvCxnSpPr>
            <a:endCxn id="31" idx="0"/>
          </p:cNvCxnSpPr>
          <p:nvPr/>
        </p:nvCxnSpPr>
        <p:spPr bwMode="auto">
          <a:xfrm>
            <a:off x="4305607" y="1563785"/>
            <a:ext cx="4000193" cy="138273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0" name="Elbow Connector 49"/>
          <p:cNvCxnSpPr>
            <a:stCxn id="31" idx="2"/>
            <a:endCxn id="11" idx="3"/>
          </p:cNvCxnSpPr>
          <p:nvPr/>
        </p:nvCxnSpPr>
        <p:spPr bwMode="auto">
          <a:xfrm rot="5400000">
            <a:off x="7012906" y="3644967"/>
            <a:ext cx="1841731" cy="74405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Elbow Connector 52"/>
          <p:cNvCxnSpPr>
            <a:stCxn id="11" idx="1"/>
          </p:cNvCxnSpPr>
          <p:nvPr/>
        </p:nvCxnSpPr>
        <p:spPr bwMode="auto">
          <a:xfrm rot="10800000">
            <a:off x="4931428" y="3881436"/>
            <a:ext cx="1608909" cy="1056427"/>
          </a:xfrm>
          <a:prstGeom prst="bentConnector3">
            <a:avLst>
              <a:gd name="adj1" fmla="val 11587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Elbow Connector 56"/>
          <p:cNvCxnSpPr/>
          <p:nvPr/>
        </p:nvCxnSpPr>
        <p:spPr bwMode="auto">
          <a:xfrm flipH="1">
            <a:off x="4165390" y="3666695"/>
            <a:ext cx="80736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513853" y="4958820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4383820" y="3703698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4584869" y="3420992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Times New Roman" pitchFamily="18" charset="0"/>
              </a:rPr>
              <a:t>6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6173857" y="2570448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5143228" y="1305243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8411007" y="4144069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55871" y="2815950"/>
            <a:ext cx="62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Trap</a:t>
            </a:r>
            <a:endParaRPr lang="en-US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365261" y="1211570"/>
            <a:ext cx="192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Page is on </a:t>
            </a:r>
            <a:r>
              <a:rPr lang="en-US" sz="1200" b="1" smtClean="0"/>
              <a:t>backing store</a:t>
            </a:r>
            <a:endParaRPr lang="en-US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252811" y="4463800"/>
            <a:ext cx="80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Bring in missing page</a:t>
            </a:r>
            <a:endParaRPr lang="en-US" sz="1200" b="1" dirty="0"/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(I/O)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31431" y="5218754"/>
            <a:ext cx="132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Reset page table</a:t>
            </a:r>
            <a:endParaRPr lang="en-US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165390" y="2901772"/>
            <a:ext cx="108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Restart instruction</a:t>
            </a:r>
            <a:endParaRPr lang="en-US" sz="1200" b="1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6540336" y="4831506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73699" y="3668934"/>
            <a:ext cx="190811" cy="18720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/>
              <a:t>v</a:t>
            </a:r>
            <a:endParaRPr lang="en-US" sz="1200" b="1" dirty="0"/>
          </a:p>
        </p:txBody>
      </p:sp>
      <p:sp>
        <p:nvSpPr>
          <p:cNvPr id="93" name="Rectangle 3"/>
          <p:cNvSpPr txBox="1">
            <a:spLocks noChangeArrowheads="1"/>
          </p:cNvSpPr>
          <p:nvPr/>
        </p:nvSpPr>
        <p:spPr>
          <a:xfrm>
            <a:off x="249228" y="1241315"/>
            <a:ext cx="3189578" cy="50419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1313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q"/>
              <a:defRPr lang="en-US" altLang="x-none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v"/>
              <a:defRPr lang="en-US" altLang="x-none" sz="2000" dirty="0">
                <a:solidFill>
                  <a:schemeClr val="accent2"/>
                </a:solidFill>
                <a:latin typeface="+mn-lt"/>
              </a:defRPr>
            </a:lvl2pPr>
            <a:lvl3pPr marL="1200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x-none" dirty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x-none" dirty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OS looks at table to figure out: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1800" kern="0" dirty="0" smtClean="0"/>
              <a:t>Invalid reference </a:t>
            </a:r>
            <a:br>
              <a:rPr lang="en-US" sz="1800" kern="0" dirty="0" smtClean="0"/>
            </a:br>
            <a:r>
              <a:rPr lang="en-US" sz="1800" kern="0" dirty="0" smtClean="0">
                <a:sym typeface="Wingdings" charset="2"/>
              </a:rPr>
              <a:t></a:t>
            </a:r>
            <a:r>
              <a:rPr lang="en-US" sz="1800" kern="0" dirty="0" smtClean="0">
                <a:sym typeface="Symbol" charset="2"/>
              </a:rPr>
              <a:t> abort process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1800" kern="0" dirty="0" smtClean="0">
                <a:sym typeface="Symbol" charset="2"/>
              </a:rPr>
              <a:t>Just not in memory </a:t>
            </a:r>
            <a:r>
              <a:rPr lang="en-US" sz="1800" kern="0" dirty="0" smtClean="0">
                <a:sym typeface="Wingdings" charset="2"/>
              </a:rPr>
              <a:t> bring page in</a:t>
            </a:r>
            <a:endParaRPr lang="en-US" sz="1800" kern="0" dirty="0" smtClean="0">
              <a:sym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Locate page on disk</a:t>
            </a: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Find a free frame</a:t>
            </a: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Swap page from disk to frame (</a:t>
            </a:r>
            <a:r>
              <a:rPr lang="en-US" sz="1800" kern="0" dirty="0" smtClean="0">
                <a:solidFill>
                  <a:srgbClr val="FF0000"/>
                </a:solidFill>
                <a:sym typeface="Symbol" charset="2"/>
              </a:rPr>
              <a:t>I/O operation</a:t>
            </a:r>
            <a:r>
              <a:rPr lang="en-US" sz="1800" kern="0" dirty="0" smtClean="0">
                <a:sym typeface="Symbol" charset="2"/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Reset page table, set validation bit = </a:t>
            </a:r>
            <a:r>
              <a:rPr lang="en-US" sz="1800" b="1" kern="0" dirty="0" smtClean="0">
                <a:solidFill>
                  <a:srgbClr val="FF0000"/>
                </a:solidFill>
                <a:sym typeface="Symbol" charset="2"/>
              </a:rPr>
              <a:t>v</a:t>
            </a:r>
            <a:endParaRPr lang="en-US" sz="1800" kern="0" dirty="0" smtClean="0">
              <a:sym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Restart the instruction that caused page fault</a:t>
            </a:r>
            <a:endParaRPr lang="en-US" sz="1800" kern="0" dirty="0">
              <a:sym typeface="Symbol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03689" y="4140336"/>
            <a:ext cx="97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Program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306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7" grpId="0"/>
      <p:bldP spid="66" grpId="0" animBg="1"/>
      <p:bldP spid="67" grpId="0" animBg="1"/>
      <p:bldP spid="77" grpId="0" animBg="1"/>
      <p:bldP spid="78" grpId="0" animBg="1"/>
      <p:bldP spid="79" grpId="0" animBg="1"/>
      <p:bldP spid="80" grpId="0" animBg="1"/>
      <p:bldP spid="82" grpId="0"/>
      <p:bldP spid="83" grpId="0"/>
      <p:bldP spid="84" grpId="0"/>
      <p:bldP spid="85" grpId="0"/>
      <p:bldP spid="86" grpId="0"/>
      <p:bldP spid="89" grpId="0" animBg="1"/>
      <p:bldP spid="89" grpId="1" animBg="1"/>
      <p:bldP spid="92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20650"/>
            <a:ext cx="79803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Rounded MT Bold" pitchFamily="34" charset="0"/>
              </a:defRPr>
            </a:lvl9pPr>
          </a:lstStyle>
          <a:p>
            <a:r>
              <a:rPr lang="en-US" altLang="en-US" dirty="0">
                <a:ea typeface="MS PGothic" charset="-128"/>
              </a:rPr>
              <a:t>Page Fault: Detailed Steps (Worst Case)</a:t>
            </a:r>
            <a:endParaRPr lang="en-US" kern="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15" y="1190444"/>
            <a:ext cx="8277285" cy="5331125"/>
          </a:xfrm>
        </p:spPr>
        <p:txBody>
          <a:bodyPr/>
          <a:lstStyle/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smtClean="0">
                <a:ea typeface="MS PGothic" charset="-128"/>
              </a:rPr>
              <a:t>Trap </a:t>
            </a:r>
            <a:r>
              <a:rPr lang="en-US" altLang="en-US" sz="1600" dirty="0">
                <a:ea typeface="MS PGothic" charset="-128"/>
              </a:rPr>
              <a:t>to the operating system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Save the user registers and process state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Determine that the interrupt was a page fault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Check that the page reference was legal and determine the location of the page on the disk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Issue a read from the disk to a free frame:</a:t>
            </a:r>
          </a:p>
          <a:p>
            <a:pPr marL="798513" lvl="1" indent="-341313"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Wait in a queue for this device until the read request is serviced</a:t>
            </a:r>
          </a:p>
          <a:p>
            <a:pPr marL="798513" lvl="1" indent="-341313"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Wait for the device seek and/or latency time</a:t>
            </a:r>
          </a:p>
          <a:p>
            <a:pPr marL="798513" lvl="1" indent="-341313"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Begin the transfer of the page to a free frame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While waiting, allocate the CPU to some other </a:t>
            </a:r>
            <a:r>
              <a:rPr lang="en-US" altLang="en-US" sz="1600" dirty="0" smtClean="0">
                <a:ea typeface="MS PGothic" charset="-128"/>
              </a:rPr>
              <a:t>process</a:t>
            </a:r>
            <a:endParaRPr lang="en-US" altLang="en-US" sz="1600" dirty="0">
              <a:ea typeface="MS PGothic" charset="-128"/>
            </a:endParaRP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Receive an interrupt from the disk I/O subsystem (I/O completed)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Save the registers and process state for the other </a:t>
            </a:r>
            <a:r>
              <a:rPr lang="en-US" altLang="en-US" sz="1600" dirty="0" smtClean="0">
                <a:ea typeface="MS PGothic" charset="-128"/>
              </a:rPr>
              <a:t>process</a:t>
            </a:r>
            <a:endParaRPr lang="en-US" altLang="en-US" sz="1600" dirty="0">
              <a:ea typeface="MS PGothic" charset="-128"/>
            </a:endParaRP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Determine that the interrupt was from the disk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Correct the page table and other tables to show page is now in memory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Wait for the CPU to be allocated to this process again</a:t>
            </a:r>
          </a:p>
          <a:p>
            <a:pPr>
              <a:buFont typeface="Arial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600" dirty="0">
                <a:ea typeface="MS PGothic" charset="-128"/>
              </a:rPr>
              <a:t>Restore the user registers, process state, and new page table, and then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sz="2800" dirty="0">
              <a:ea typeface="MS PGothic" charset="-128"/>
              <a:sym typeface="Symbol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8A6DD-9F47-9849-9E6B-24EF3B1E5200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734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27808</TotalTime>
  <Words>3529</Words>
  <Application>Microsoft Macintosh PowerPoint</Application>
  <PresentationFormat>On-screen Show (4:3)</PresentationFormat>
  <Paragraphs>715</Paragraphs>
  <Slides>57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Default Design</vt:lpstr>
      <vt:lpstr>Equation</vt:lpstr>
      <vt:lpstr>PowerPoint Presentation</vt:lpstr>
      <vt:lpstr>Motivation</vt:lpstr>
      <vt:lpstr>Virtual Memory</vt:lpstr>
      <vt:lpstr>Virtual Memory Can be Larger than Physical Memory</vt:lpstr>
      <vt:lpstr>Process Virtual Address Space</vt:lpstr>
      <vt:lpstr>Demand Paging</vt:lpstr>
      <vt:lpstr>Valid-Invalid Bit</vt:lpstr>
      <vt:lpstr>Handling Page Fault</vt:lpstr>
      <vt:lpstr>PowerPoint Presentation</vt:lpstr>
      <vt:lpstr>Handling a Page Fault (cont’d)</vt:lpstr>
      <vt:lpstr>Performance of Demand Paging</vt:lpstr>
      <vt:lpstr>Demand Paging: Example</vt:lpstr>
      <vt:lpstr>Virtual Memory and Process Creation</vt:lpstr>
      <vt:lpstr>Virtual Memory and Process Creation</vt:lpstr>
      <vt:lpstr>Minor v/s Major Page Faults</vt:lpstr>
      <vt:lpstr>Linux Commands to Explore</vt:lpstr>
      <vt:lpstr>Page Replacement: Overview</vt:lpstr>
      <vt:lpstr>Page Replacement: Overview (cont’d) </vt:lpstr>
      <vt:lpstr>Page Replacement Algorithms</vt:lpstr>
      <vt:lpstr>Page Faults vs. Number of Frames</vt:lpstr>
      <vt:lpstr>Page Replacement: First-In-First-Out (FIFO) </vt:lpstr>
      <vt:lpstr>Page Replacement: First-In-First-Out (FIFO) </vt:lpstr>
      <vt:lpstr>FIFO: Belady’s Anomaly</vt:lpstr>
      <vt:lpstr>Page Replacement: First-In-First-Out (FIFO) </vt:lpstr>
      <vt:lpstr>Optimal Page Replacement Algorithm</vt:lpstr>
      <vt:lpstr>Least Recently Used (LRU) Algorithm</vt:lpstr>
      <vt:lpstr>LRU Implementation (1): Counters</vt:lpstr>
      <vt:lpstr> LRU Implementation (2): Stack</vt:lpstr>
      <vt:lpstr> LRU Implementation (cont’d)</vt:lpstr>
      <vt:lpstr>Second-chance (Clock) Replacement</vt:lpstr>
      <vt:lpstr>Counting Replacement Algorithms</vt:lpstr>
      <vt:lpstr>Allocation of Frames</vt:lpstr>
      <vt:lpstr>Frame Allocation</vt:lpstr>
      <vt:lpstr>Global vs. Local Frame Replacement</vt:lpstr>
      <vt:lpstr>Global vs. Local Frame Replacement (cont’d)</vt:lpstr>
      <vt:lpstr>Thrashing</vt:lpstr>
      <vt:lpstr>Thrashing (cont'd)</vt:lpstr>
      <vt:lpstr>Thrashing (cont'd)</vt:lpstr>
      <vt:lpstr>Locality Model</vt:lpstr>
      <vt:lpstr>Working-Set Model</vt:lpstr>
      <vt:lpstr>Working-Set Model (cont’d)</vt:lpstr>
      <vt:lpstr>Keeping Track of the Working Set</vt:lpstr>
      <vt:lpstr>Thrashing Control Using WS Model</vt:lpstr>
      <vt:lpstr>PowerPoint Presentation</vt:lpstr>
      <vt:lpstr>Thrashing Control using Page Fault Rate</vt:lpstr>
      <vt:lpstr>Allocating Kernel Memory</vt:lpstr>
      <vt:lpstr>Buddy System</vt:lpstr>
      <vt:lpstr>Buddy System Allocator</vt:lpstr>
      <vt:lpstr>Slab Allocator</vt:lpstr>
      <vt:lpstr>Slab Allocation</vt:lpstr>
      <vt:lpstr>Memory-Mapped Files</vt:lpstr>
      <vt:lpstr>Memory-Mapped Files and Shared Memory</vt:lpstr>
      <vt:lpstr>VM Issues:  Page size and Pre-paging</vt:lpstr>
      <vt:lpstr>VM Issues: Program Structure</vt:lpstr>
      <vt:lpstr>VM Issues:  I/O interlock</vt:lpstr>
      <vt:lpstr>Summary </vt:lpstr>
      <vt:lpstr>OS Example: Windows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CMPT 880: Internet Architectures and Protocols</dc:title>
  <dc:creator>Mohamed Hefeeda</dc:creator>
  <dc:description/>
  <cp:lastModifiedBy>Office 2004 Test Drive User</cp:lastModifiedBy>
  <cp:revision>692</cp:revision>
  <cp:lastPrinted>2018-11-09T22:28:14Z</cp:lastPrinted>
  <dcterms:created xsi:type="dcterms:W3CDTF">1999-10-08T19:08:27Z</dcterms:created>
  <dcterms:modified xsi:type="dcterms:W3CDTF">2019-04-17T22:50:25Z</dcterms:modified>
</cp:coreProperties>
</file>