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1" r:id="rId2"/>
    <p:sldId id="501" r:id="rId3"/>
    <p:sldId id="502" r:id="rId4"/>
    <p:sldId id="503" r:id="rId5"/>
    <p:sldId id="505" r:id="rId6"/>
    <p:sldId id="507" r:id="rId7"/>
    <p:sldId id="508" r:id="rId8"/>
    <p:sldId id="467" r:id="rId9"/>
    <p:sldId id="468" r:id="rId10"/>
    <p:sldId id="466" r:id="rId11"/>
    <p:sldId id="469" r:id="rId12"/>
    <p:sldId id="470" r:id="rId13"/>
    <p:sldId id="471" r:id="rId14"/>
    <p:sldId id="509" r:id="rId15"/>
    <p:sldId id="510" r:id="rId16"/>
    <p:sldId id="511" r:id="rId17"/>
    <p:sldId id="512" r:id="rId18"/>
    <p:sldId id="477" r:id="rId19"/>
    <p:sldId id="478" r:id="rId20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CCCC"/>
    <a:srgbClr val="FFFF00"/>
    <a:srgbClr val="DDDDDD"/>
    <a:srgbClr val="FFCCFF"/>
    <a:srgbClr val="FF99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0" autoAdjust="0"/>
    <p:restoredTop sz="82005" autoAdjust="0"/>
  </p:normalViewPr>
  <p:slideViewPr>
    <p:cSldViewPr snapToGrid="0">
      <p:cViewPr>
        <p:scale>
          <a:sx n="88" d="100"/>
          <a:sy n="88" d="100"/>
        </p:scale>
        <p:origin x="-24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04" y="-72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algn="r"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algn="r" defTabSz="874713">
              <a:defRPr sz="1100"/>
            </a:lvl1pPr>
          </a:lstStyle>
          <a:p>
            <a:fld id="{BA4F946E-C782-6F41-824B-100D56B27B2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074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351EE1F3-CA95-904F-A849-F04A56599D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5708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64E7464-72F0-114E-8E62-2E173627467E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9438"/>
            <a:ext cx="556418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ACC376-C46E-C142-844C-E755B609F874}" type="slidenum">
              <a:rPr lang="en-US" altLang="en-US">
                <a:solidFill>
                  <a:srgbClr val="000000"/>
                </a:solidFill>
                <a:latin typeface="Helvetica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Buses, ports, controllers</a:t>
            </a:r>
          </a:p>
          <a:p>
            <a:r>
              <a:rPr lang="en-US" altLang="en-US" dirty="0" smtClean="0">
                <a:ea typeface="MS PGothic" charset="-128"/>
              </a:rPr>
              <a:t>Communicate</a:t>
            </a:r>
            <a:r>
              <a:rPr lang="en-US" altLang="en-US" baseline="0" dirty="0" smtClean="0">
                <a:ea typeface="MS PGothic" charset="-128"/>
              </a:rPr>
              <a:t> through signals</a:t>
            </a:r>
            <a:endParaRPr lang="en-US" altLang="en-US" dirty="0" smtClean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Different</a:t>
            </a:r>
            <a:r>
              <a:rPr lang="en-US" altLang="en-US" baseline="0" dirty="0" smtClean="0">
                <a:ea typeface="MS PGothic" charset="-128"/>
              </a:rPr>
              <a:t> speeds</a:t>
            </a:r>
          </a:p>
          <a:p>
            <a:r>
              <a:rPr lang="en-US" altLang="en-US" baseline="0" dirty="0" smtClean="0">
                <a:ea typeface="MS PGothic" charset="-128"/>
              </a:rPr>
              <a:t>Standardization</a:t>
            </a:r>
            <a:endParaRPr lang="en-US" altLang="en-US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44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23B4F1B3-BF5F-2E46-B26F-5AB83FB3B8D3}" type="slidenum">
              <a:rPr lang="en-US" altLang="en-US">
                <a:solidFill>
                  <a:srgbClr val="000000"/>
                </a:solidFill>
                <a:latin typeface="Helvetica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73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9FAB01FB-908E-FA47-ABE7-4D694E3AA0F6}" type="slidenum">
              <a:rPr lang="en-US" altLang="en-US">
                <a:solidFill>
                  <a:srgbClr val="000000"/>
                </a:solidFill>
                <a:latin typeface="Helvetica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ea typeface="MS PGothic" charset="-128"/>
              </a:rPr>
              <a:t>DMAC seizes the memory bus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ea typeface="MS PGothic" charset="-128"/>
              </a:rPr>
              <a:t>Cycle stealing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08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9C6B0A41-3FC7-0549-8E90-A56D2CE61F1F}" type="slidenum">
              <a:rPr lang="en-US" altLang="en-US">
                <a:solidFill>
                  <a:srgbClr val="000000"/>
                </a:solidFill>
                <a:latin typeface="Helvetica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94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x-none" sz="1200" dirty="0" smtClean="0">
                <a:latin typeface="Arial Rounded MT Bold" charset="0"/>
              </a:rPr>
              <a:t>Several </a:t>
            </a:r>
            <a:r>
              <a:rPr lang="en-US" altLang="x-none" sz="1200" b="1" dirty="0" smtClean="0">
                <a:latin typeface="Arial Rounded MT Bold" charset="0"/>
              </a:rPr>
              <a:t>platters, </a:t>
            </a:r>
            <a:r>
              <a:rPr lang="en-US" altLang="x-none" sz="1200" dirty="0" smtClean="0">
                <a:latin typeface="Arial Rounded MT Bold" charset="0"/>
              </a:rPr>
              <a:t>each is divided into </a:t>
            </a:r>
            <a:r>
              <a:rPr lang="en-US" altLang="x-none" sz="1200" b="1" dirty="0" smtClean="0">
                <a:latin typeface="Arial Rounded MT Bold" charset="0"/>
              </a:rPr>
              <a:t>circular</a:t>
            </a:r>
            <a:r>
              <a:rPr lang="en-US" altLang="x-none" sz="1200" dirty="0" smtClean="0">
                <a:latin typeface="Arial Rounded MT Bold" charset="0"/>
              </a:rPr>
              <a:t> </a:t>
            </a:r>
            <a:r>
              <a:rPr lang="en-US" altLang="x-none" sz="1200" b="1" dirty="0" smtClean="0">
                <a:solidFill>
                  <a:srgbClr val="FF0000"/>
                </a:solidFill>
                <a:latin typeface="Arial Rounded MT Bold" charset="0"/>
              </a:rPr>
              <a:t>tracks</a:t>
            </a:r>
            <a:r>
              <a:rPr lang="en-US" altLang="x-none" sz="1200" b="1" dirty="0" smtClean="0">
                <a:latin typeface="Arial Rounded MT Bold" charset="0"/>
              </a:rPr>
              <a:t>, </a:t>
            </a:r>
            <a:r>
              <a:rPr lang="en-US" altLang="x-none" sz="1200" dirty="0" smtClean="0">
                <a:latin typeface="Arial Rounded MT Bold" charset="0"/>
              </a:rPr>
              <a:t>which are subdivided into </a:t>
            </a:r>
            <a:r>
              <a:rPr lang="en-US" altLang="x-none" sz="1200" b="1" dirty="0" smtClean="0">
                <a:solidFill>
                  <a:srgbClr val="FF0000"/>
                </a:solidFill>
                <a:latin typeface="Arial Rounded MT Bold" charset="0"/>
              </a:rPr>
              <a:t>sectors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x-none" sz="1200" dirty="0" smtClean="0">
                <a:latin typeface="Arial Rounded MT Bold" charset="0"/>
              </a:rPr>
              <a:t>Tracks accessed at same head position make a </a:t>
            </a:r>
            <a:r>
              <a:rPr lang="en-US" altLang="x-none" sz="1200" b="1" dirty="0" smtClean="0">
                <a:solidFill>
                  <a:srgbClr val="FF0000"/>
                </a:solidFill>
                <a:latin typeface="Arial Rounded MT Bold" charset="0"/>
              </a:rPr>
              <a:t>cylinder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418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 smtClean="0"/>
              <a:t>When it gets to the other end, movement is reversed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788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 smtClean="0"/>
              <a:t>When it gets to the other end, movement is reversed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126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 smtClean="0"/>
              <a:t>When it gets to the other end, movement is reversed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430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392113">
              <a:buClr>
                <a:schemeClr val="tx1"/>
              </a:buClr>
              <a:tabLst/>
              <a:defRPr/>
            </a:lvl2pPr>
            <a:lvl3pPr marL="766763" indent="-312738">
              <a:tabLst/>
              <a:defRPr/>
            </a:lvl3pPr>
            <a:lvl4pPr marL="1033463" indent="-3127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7F739-047D-C948-AFFC-A7F905D6A4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326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0F075-D398-A740-8BF6-7F276CB9D71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80754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936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8075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lvl="0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q"/>
            </a:pPr>
            <a:r>
              <a:rPr lang="en-US" altLang="x-none" dirty="0"/>
              <a:t>Click to edit Master text styles</a:t>
            </a:r>
          </a:p>
          <a:p>
            <a:pPr marL="8572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v"/>
            </a:pPr>
            <a:r>
              <a:rPr lang="en-US" altLang="x-none" dirty="0"/>
              <a:t>Second level</a:t>
            </a:r>
          </a:p>
          <a:p>
            <a:pPr marL="120015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x-none" dirty="0"/>
              <a:t>Third level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altLang="x-none" dirty="0"/>
              <a:t>Fourth </a:t>
            </a:r>
            <a:r>
              <a:rPr lang="en-US" altLang="x-none" dirty="0" smtClean="0"/>
              <a:t>level</a:t>
            </a:r>
            <a:endParaRPr lang="en-US" altLang="x-non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C4B2B1-D826-2843-9204-698C4CB5789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042988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x-none" sz="28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9pPr>
    </p:titleStyle>
    <p:bodyStyle>
      <a:lvl1pPr marL="341313" indent="-34131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charset="2"/>
        <a:buChar char="§"/>
        <a:defRPr lang="en-US" altLang="x-none"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Ø"/>
        <a:tabLst/>
        <a:defRPr lang="en-US" altLang="x-none" sz="2000" dirty="0">
          <a:solidFill>
            <a:schemeClr val="accent2"/>
          </a:solidFill>
          <a:latin typeface="+mn-lt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lang="en-US" altLang="x-none" sz="1800" dirty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x-none" sz="1800" dirty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43DB643-32D4-AB47-844F-65831405DABE}" type="slidenum">
              <a:rPr lang="en-US" altLang="x-none" sz="1400"/>
              <a:pPr/>
              <a:t>1</a:t>
            </a:fld>
            <a:endParaRPr lang="en-US" altLang="x-none" sz="140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5875"/>
            <a:ext cx="8027988" cy="4962525"/>
          </a:xfrm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/>
              <a:t>School of Computing Science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/>
              <a:t>Simon Fraser University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CMPT 300: Operating Systems I</a:t>
            </a:r>
          </a:p>
          <a:p>
            <a:pPr algn="ctr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Storage &amp; I/O Management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Chapters 10 (up to 10.4) &amp; 13 (up to 13.3)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3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 descr="SFU_StdTag-Horz_Pos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0" y="-11758"/>
            <a:ext cx="3429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3751921-8900-744A-BA71-41FF52E6352F}" type="slidenum">
              <a:rPr lang="en-US" altLang="x-none" sz="1400"/>
              <a:pPr/>
              <a:t>10</a:t>
            </a:fld>
            <a:endParaRPr lang="en-US" altLang="x-none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Disk Scheduling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92225"/>
            <a:ext cx="7896225" cy="4862513"/>
          </a:xfrm>
        </p:spPr>
        <p:txBody>
          <a:bodyPr/>
          <a:lstStyle/>
          <a:p>
            <a:r>
              <a:rPr lang="en-US" altLang="x-none" sz="2000" dirty="0"/>
              <a:t>Processes issue disk read/write requests</a:t>
            </a:r>
          </a:p>
          <a:p>
            <a:r>
              <a:rPr lang="en-US" altLang="x-none" sz="2000" dirty="0"/>
              <a:t>Kernel maps these requests to </a:t>
            </a:r>
            <a:r>
              <a:rPr lang="en-US" altLang="x-none" sz="2000" dirty="0" smtClean="0"/>
              <a:t>logical block </a:t>
            </a:r>
            <a:r>
              <a:rPr lang="en-US" altLang="x-none" sz="2000" dirty="0"/>
              <a:t>addresses </a:t>
            </a:r>
          </a:p>
          <a:p>
            <a:r>
              <a:rPr lang="en-US" altLang="x-none" sz="2000" dirty="0"/>
              <a:t>These requests are sent to disk controller </a:t>
            </a:r>
          </a:p>
          <a:p>
            <a:endParaRPr lang="en-US" altLang="x-none" sz="2000" dirty="0"/>
          </a:p>
          <a:p>
            <a:r>
              <a:rPr lang="en-US" altLang="x-none" sz="2000" b="1" dirty="0">
                <a:solidFill>
                  <a:srgbClr val="FF0000"/>
                </a:solidFill>
              </a:rPr>
              <a:t>Problem</a:t>
            </a:r>
            <a:r>
              <a:rPr lang="en-US" altLang="x-none" sz="2000" dirty="0">
                <a:solidFill>
                  <a:srgbClr val="FF0000"/>
                </a:solidFill>
              </a:rPr>
              <a:t>: If there are multiple outstanding requests (in a disk queue), which one should be serviced first?</a:t>
            </a:r>
          </a:p>
          <a:p>
            <a:endParaRPr lang="en-US" altLang="x-none" sz="2000" b="1" dirty="0"/>
          </a:p>
          <a:p>
            <a:r>
              <a:rPr lang="en-US" altLang="x-none" sz="2000" b="1" dirty="0"/>
              <a:t>Objectives</a:t>
            </a:r>
          </a:p>
          <a:p>
            <a:pPr lvl="1"/>
            <a:r>
              <a:rPr lang="en-US" altLang="x-none" dirty="0"/>
              <a:t>Fast disk access time   </a:t>
            </a:r>
          </a:p>
          <a:p>
            <a:pPr lvl="1"/>
            <a:r>
              <a:rPr lang="en-US" altLang="x-none" dirty="0"/>
              <a:t>High disk </a:t>
            </a:r>
            <a:r>
              <a:rPr lang="en-US" altLang="x-none" dirty="0" smtClean="0"/>
              <a:t>bandwidth</a:t>
            </a:r>
          </a:p>
          <a:p>
            <a:pPr lvl="2"/>
            <a:r>
              <a:rPr lang="en-US" altLang="x-none" dirty="0"/>
              <a:t>B</a:t>
            </a:r>
            <a:r>
              <a:rPr lang="en-US" altLang="x-none" dirty="0" smtClean="0"/>
              <a:t>ytes </a:t>
            </a:r>
            <a:r>
              <a:rPr lang="en-US" altLang="x-none" dirty="0"/>
              <a:t>transferred </a:t>
            </a:r>
            <a:r>
              <a:rPr lang="en-US" altLang="x-none" dirty="0" smtClean="0"/>
              <a:t>per sec between </a:t>
            </a:r>
            <a:r>
              <a:rPr lang="en-US" altLang="x-none" dirty="0"/>
              <a:t>disk and </a:t>
            </a:r>
            <a:r>
              <a:rPr lang="en-US" altLang="x-none" dirty="0" smtClean="0"/>
              <a:t>memory</a:t>
            </a:r>
            <a:endParaRPr lang="en-US" altLang="x-none" dirty="0"/>
          </a:p>
          <a:p>
            <a:pPr lvl="1"/>
            <a:r>
              <a:rPr lang="en-US" altLang="x-none" dirty="0"/>
              <a:t>Fairness (may be!)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1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1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1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A33E6A1-6657-FD48-832E-002305D13AA6}" type="slidenum">
              <a:rPr lang="en-US" altLang="x-none" sz="1400"/>
              <a:pPr/>
              <a:t>11</a:t>
            </a:fld>
            <a:endParaRPr lang="en-US" altLang="x-none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Disk Operation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50950"/>
            <a:ext cx="7399337" cy="5054600"/>
          </a:xfrm>
        </p:spPr>
        <p:txBody>
          <a:bodyPr/>
          <a:lstStyle/>
          <a:p>
            <a:r>
              <a:rPr lang="en-US" altLang="x-none" dirty="0"/>
              <a:t>Accessing (reading/writing) a block </a:t>
            </a:r>
          </a:p>
          <a:p>
            <a:pPr lvl="1"/>
            <a:r>
              <a:rPr lang="en-US" altLang="x-none" dirty="0"/>
              <a:t>Move the head to desired track (</a:t>
            </a:r>
            <a:r>
              <a:rPr lang="en-US" altLang="x-none" b="1" dirty="0">
                <a:solidFill>
                  <a:srgbClr val="FF0000"/>
                </a:solidFill>
              </a:rPr>
              <a:t>seek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time</a:t>
            </a:r>
            <a:r>
              <a:rPr lang="en-US" altLang="x-none" dirty="0"/>
              <a:t>)</a:t>
            </a:r>
          </a:p>
          <a:p>
            <a:pPr lvl="1"/>
            <a:r>
              <a:rPr lang="en-US" altLang="x-none" dirty="0"/>
              <a:t>Wait  for desired sector to rotate under the head (</a:t>
            </a:r>
            <a:r>
              <a:rPr lang="en-US" altLang="x-none" b="1" dirty="0">
                <a:solidFill>
                  <a:srgbClr val="FF0000"/>
                </a:solidFill>
              </a:rPr>
              <a:t>rotational latency time</a:t>
            </a:r>
            <a:r>
              <a:rPr lang="en-US" altLang="x-none" dirty="0"/>
              <a:t>) </a:t>
            </a:r>
          </a:p>
          <a:p>
            <a:pPr lvl="1"/>
            <a:r>
              <a:rPr lang="en-US" altLang="x-none" dirty="0"/>
              <a:t>Transfer the block to a local buffer, then to main memory (</a:t>
            </a:r>
            <a:r>
              <a:rPr lang="en-US" altLang="x-none" dirty="0">
                <a:solidFill>
                  <a:srgbClr val="FF0000"/>
                </a:solidFill>
              </a:rPr>
              <a:t>t</a:t>
            </a:r>
            <a:r>
              <a:rPr lang="en-US" altLang="x-none" b="1" dirty="0">
                <a:solidFill>
                  <a:srgbClr val="FF0000"/>
                </a:solidFill>
              </a:rPr>
              <a:t>ransfer time</a:t>
            </a:r>
            <a:r>
              <a:rPr lang="en-US" altLang="x-none" b="1" dirty="0"/>
              <a:t>) </a:t>
            </a:r>
          </a:p>
          <a:p>
            <a:endParaRPr lang="en-US" altLang="x-none" dirty="0"/>
          </a:p>
          <a:p>
            <a:r>
              <a:rPr lang="en-US" altLang="x-none" dirty="0"/>
              <a:t>We try to minimize the </a:t>
            </a:r>
            <a:r>
              <a:rPr lang="en-US" altLang="x-none" b="1" dirty="0"/>
              <a:t>seek</a:t>
            </a:r>
            <a:r>
              <a:rPr lang="en-US" altLang="x-none" dirty="0"/>
              <a:t> </a:t>
            </a:r>
            <a:r>
              <a:rPr lang="en-US" altLang="x-none" b="1" dirty="0"/>
              <a:t>time, </a:t>
            </a:r>
            <a:r>
              <a:rPr lang="en-US" altLang="x-none" dirty="0"/>
              <a:t>which is proportional to the seek distance 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r>
              <a:rPr lang="en-US" altLang="x-none" dirty="0" smtClean="0"/>
              <a:t>(</a:t>
            </a:r>
            <a:r>
              <a:rPr lang="en-US" altLang="x-none" dirty="0"/>
              <a:t>distance moved by the head)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B2879CF-2050-5A43-A2CA-FB6428E809CD}" type="slidenum">
              <a:rPr lang="en-US" altLang="x-none" sz="1400"/>
              <a:pPr/>
              <a:t>12</a:t>
            </a:fld>
            <a:endParaRPr lang="en-US" altLang="x-none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Disk Scheduling Algorithms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50950"/>
            <a:ext cx="7685087" cy="5121275"/>
          </a:xfrm>
        </p:spPr>
        <p:txBody>
          <a:bodyPr/>
          <a:lstStyle/>
          <a:p>
            <a:pPr marL="342900" indent="-342900">
              <a:tabLst>
                <a:tab pos="1711325" algn="l"/>
              </a:tabLst>
            </a:pPr>
            <a:r>
              <a:rPr lang="en-US" altLang="x-none" dirty="0"/>
              <a:t>Several </a:t>
            </a:r>
            <a:r>
              <a:rPr lang="en-US" altLang="x-none" dirty="0" smtClean="0"/>
              <a:t>disk scheduling algorithms</a:t>
            </a:r>
            <a:endParaRPr lang="en-US" altLang="x-none" dirty="0"/>
          </a:p>
          <a:p>
            <a:pPr marL="742950" lvl="1">
              <a:tabLst>
                <a:tab pos="1711325" algn="l"/>
              </a:tabLst>
            </a:pPr>
            <a:r>
              <a:rPr lang="en-US" altLang="x-none" dirty="0"/>
              <a:t>FCFS</a:t>
            </a:r>
          </a:p>
          <a:p>
            <a:pPr marL="742950" lvl="1">
              <a:tabLst>
                <a:tab pos="1711325" algn="l"/>
              </a:tabLst>
            </a:pPr>
            <a:r>
              <a:rPr lang="en-US" altLang="x-none" dirty="0"/>
              <a:t>SSTF</a:t>
            </a:r>
          </a:p>
          <a:p>
            <a:pPr marL="742950" lvl="1">
              <a:tabLst>
                <a:tab pos="1711325" algn="l"/>
              </a:tabLst>
            </a:pPr>
            <a:r>
              <a:rPr lang="en-US" altLang="x-none" dirty="0"/>
              <a:t>SCAN, C-SCAN</a:t>
            </a:r>
          </a:p>
          <a:p>
            <a:pPr marL="742950" lvl="1">
              <a:tabLst>
                <a:tab pos="1711325" algn="l"/>
              </a:tabLst>
            </a:pPr>
            <a:r>
              <a:rPr lang="en-US" altLang="x-none" dirty="0"/>
              <a:t>LOOK, C-LOOK</a:t>
            </a:r>
          </a:p>
          <a:p>
            <a:pPr marL="342900" indent="-342900">
              <a:tabLst>
                <a:tab pos="1711325" algn="l"/>
              </a:tabLst>
            </a:pPr>
            <a:r>
              <a:rPr lang="en-US" altLang="x-none" dirty="0"/>
              <a:t>We illustrate them with a request queue 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r>
              <a:rPr lang="en-US" altLang="x-none" dirty="0" smtClean="0"/>
              <a:t>(</a:t>
            </a:r>
            <a:r>
              <a:rPr lang="en-US" altLang="x-none" dirty="0"/>
              <a:t>0 -199 cylinders)</a:t>
            </a:r>
          </a:p>
          <a:p>
            <a:pPr marL="342900" indent="-342900">
              <a:buFont typeface="Wingdings" charset="2"/>
              <a:buNone/>
              <a:tabLst>
                <a:tab pos="1711325" algn="l"/>
              </a:tabLst>
            </a:pPr>
            <a:r>
              <a:rPr lang="en-US" altLang="x-none" dirty="0"/>
              <a:t>		</a:t>
            </a:r>
            <a:br>
              <a:rPr lang="en-US" altLang="x-none" dirty="0"/>
            </a:br>
            <a:r>
              <a:rPr lang="en-US" altLang="x-none" dirty="0"/>
              <a:t>	98, 183, 37, 122, 14, 124, 65, 67</a:t>
            </a:r>
          </a:p>
          <a:p>
            <a:pPr marL="342900" indent="-342900">
              <a:buFont typeface="Wingdings" charset="2"/>
              <a:buNone/>
              <a:tabLst>
                <a:tab pos="1711325" algn="l"/>
              </a:tabLst>
            </a:pPr>
            <a:endParaRPr lang="en-US" altLang="x-none" dirty="0"/>
          </a:p>
          <a:p>
            <a:pPr marL="342900" indent="-342900">
              <a:tabLst>
                <a:tab pos="1711325" algn="l"/>
              </a:tabLst>
            </a:pPr>
            <a:r>
              <a:rPr lang="en-US" altLang="x-none" dirty="0"/>
              <a:t>Assume initial head position at cylinder 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F22B3F2-E490-4C49-BAEC-1E7FD409E30D}" type="slidenum">
              <a:rPr lang="en-US" altLang="x-none" sz="1400"/>
              <a:pPr/>
              <a:t>13</a:t>
            </a:fld>
            <a:endParaRPr lang="en-US" altLang="x-none" sz="1400"/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874102" y="6149065"/>
            <a:ext cx="749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2000" dirty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Total head movements = </a:t>
            </a:r>
            <a:r>
              <a:rPr lang="en-US" altLang="x-none" sz="2000" b="1" dirty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640</a:t>
            </a:r>
            <a:r>
              <a:rPr lang="en-US" altLang="x-none" sz="2000" dirty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cylinders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First Come First 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34" y="1729383"/>
            <a:ext cx="6588000" cy="4422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886" y="1242907"/>
            <a:ext cx="832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ct val="3000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altLang="x-none" sz="2000" kern="0" dirty="0" smtClean="0">
                <a:solidFill>
                  <a:srgbClr val="000000"/>
                </a:solidFill>
                <a:latin typeface="Arial Rounded MT Bold"/>
              </a:rPr>
              <a:t>Issue requests in order of arrival</a:t>
            </a:r>
            <a:endParaRPr lang="en-US" altLang="x-none" sz="2000" kern="0" dirty="0">
              <a:solidFill>
                <a:srgbClr val="000000"/>
              </a:solidFill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F22B3F2-E490-4C49-BAEC-1E7FD409E30D}" type="slidenum">
              <a:rPr lang="en-US" altLang="x-none" sz="1400"/>
              <a:pPr/>
              <a:t>14</a:t>
            </a:fld>
            <a:endParaRPr lang="en-US" altLang="x-none" sz="1400"/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874102" y="6149065"/>
            <a:ext cx="749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2000" dirty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Total head movements = </a:t>
            </a:r>
            <a:r>
              <a:rPr lang="en-US" altLang="x-none" sz="2000" b="1" dirty="0">
                <a:solidFill>
                  <a:srgbClr val="0000FF"/>
                </a:solidFill>
                <a:latin typeface="Arial Rounded MT Bold" charset="0"/>
              </a:rPr>
              <a:t>236 </a:t>
            </a:r>
            <a:r>
              <a:rPr lang="en-US" altLang="x-none" sz="2000" dirty="0" smtClean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cylinders</a:t>
            </a:r>
            <a:endParaRPr lang="en-US" altLang="x-none" sz="2000" dirty="0">
              <a:solidFill>
                <a:srgbClr val="0000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Shortest Seek Time First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1" y="1729383"/>
            <a:ext cx="6588000" cy="44650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86" y="1242907"/>
            <a:ext cx="832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ct val="3000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altLang="x-none" sz="2000" kern="0" dirty="0">
                <a:solidFill>
                  <a:srgbClr val="000000"/>
                </a:solidFill>
                <a:latin typeface="Arial Rounded MT Bold"/>
              </a:rPr>
              <a:t>Select request with minimum seek time from </a:t>
            </a:r>
            <a:r>
              <a:rPr lang="en-US" altLang="x-none" sz="2000" kern="0">
                <a:solidFill>
                  <a:srgbClr val="000000"/>
                </a:solidFill>
                <a:latin typeface="Arial Rounded MT Bold"/>
              </a:rPr>
              <a:t>current </a:t>
            </a:r>
            <a:r>
              <a:rPr lang="en-US" altLang="x-none" sz="2000" kern="0" smtClean="0">
                <a:solidFill>
                  <a:srgbClr val="000000"/>
                </a:solidFill>
                <a:latin typeface="Arial Rounded MT Bold"/>
              </a:rPr>
              <a:t>position</a:t>
            </a:r>
            <a:endParaRPr lang="en-US" altLang="x-none" sz="2000" kern="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956" y="3477559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Issues?</a:t>
            </a:r>
            <a:endParaRPr lang="en-US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6343" y="3902971"/>
            <a:ext cx="181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Starvation!</a:t>
            </a:r>
            <a:endParaRPr lang="en-US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5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F22B3F2-E490-4C49-BAEC-1E7FD409E30D}" type="slidenum">
              <a:rPr lang="en-US" altLang="x-none" sz="1400"/>
              <a:pPr/>
              <a:t>15</a:t>
            </a:fld>
            <a:endParaRPr lang="en-US" altLang="x-none" sz="1400"/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874102" y="6207121"/>
            <a:ext cx="749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2000" dirty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Total head movements = </a:t>
            </a:r>
            <a:r>
              <a:rPr lang="en-US" altLang="x-none" sz="2000" b="1" dirty="0" smtClean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208</a:t>
            </a:r>
            <a:r>
              <a:rPr lang="en-US" altLang="x-none" sz="2000" dirty="0" smtClean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altLang="x-none" sz="2000" dirty="0">
                <a:solidFill>
                  <a:srgbClr val="0000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cylinders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SCAN</a:t>
            </a:r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18" y="1700355"/>
            <a:ext cx="6480000" cy="4510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886" y="1242907"/>
            <a:ext cx="832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ct val="3000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altLang="x-none" sz="2000" kern="0" dirty="0" smtClean="0">
                <a:solidFill>
                  <a:srgbClr val="000000"/>
                </a:solidFill>
                <a:latin typeface="Arial Rounded MT Bold"/>
              </a:rPr>
              <a:t>Disk arm moves from one end to other servicing requests</a:t>
            </a:r>
            <a:endParaRPr lang="en-US" altLang="x-none" sz="2000" kern="0" dirty="0">
              <a:solidFill>
                <a:srgbClr val="000000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3593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F22B3F2-E490-4C49-BAEC-1E7FD409E30D}" type="slidenum">
              <a:rPr lang="en-US" altLang="x-none" sz="1400"/>
              <a:pPr/>
              <a:t>16</a:t>
            </a:fld>
            <a:endParaRPr lang="en-US" altLang="x-none" sz="14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Circular SCAN (C-SCAN)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33" y="1729383"/>
            <a:ext cx="6275167" cy="4427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886" y="1242907"/>
            <a:ext cx="832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ct val="3000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altLang="x-none" sz="2000" kern="0" dirty="0" smtClean="0">
                <a:solidFill>
                  <a:srgbClr val="000000"/>
                </a:solidFill>
                <a:latin typeface="Arial Rounded MT Bold"/>
              </a:rPr>
              <a:t>Treats cylinders as circular lists</a:t>
            </a:r>
            <a:endParaRPr lang="en-US" altLang="x-none" sz="2000" kern="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605" y="6243148"/>
            <a:ext cx="7318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30000"/>
              </a:spcBef>
              <a:buClr>
                <a:srgbClr val="000000"/>
              </a:buClr>
            </a:pPr>
            <a:r>
              <a:rPr lang="en-US" altLang="x-none" sz="2000" kern="0">
                <a:solidFill>
                  <a:srgbClr val="000000"/>
                </a:solidFill>
                <a:latin typeface="Arial Rounded MT Bold"/>
              </a:rPr>
              <a:t>Provides a more uniform wait time than SCAN</a:t>
            </a:r>
          </a:p>
        </p:txBody>
      </p:sp>
    </p:spTree>
    <p:extLst>
      <p:ext uri="{BB962C8B-B14F-4D97-AF65-F5344CB8AC3E}">
        <p14:creationId xmlns:p14="http://schemas.microsoft.com/office/powerpoint/2010/main" val="7788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F22B3F2-E490-4C49-BAEC-1E7FD409E30D}" type="slidenum">
              <a:rPr lang="en-US" altLang="x-none" sz="1400"/>
              <a:pPr/>
              <a:t>17</a:t>
            </a:fld>
            <a:endParaRPr lang="en-US" altLang="x-none" sz="14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C-LOOK</a:t>
            </a:r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59" y="1729383"/>
            <a:ext cx="6264914" cy="4427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886" y="1242907"/>
            <a:ext cx="8322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ct val="3000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altLang="x-none" sz="2000" kern="0" dirty="0">
                <a:solidFill>
                  <a:srgbClr val="000000"/>
                </a:solidFill>
                <a:latin typeface="Arial Rounded MT Bold"/>
              </a:rPr>
              <a:t>Arm only goes as far as the last request in each direction</a:t>
            </a:r>
          </a:p>
        </p:txBody>
      </p:sp>
    </p:spTree>
    <p:extLst>
      <p:ext uri="{BB962C8B-B14F-4D97-AF65-F5344CB8AC3E}">
        <p14:creationId xmlns:p14="http://schemas.microsoft.com/office/powerpoint/2010/main" val="96301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5A4ADF1-00E2-D444-A057-7EDB34AD1679}" type="slidenum">
              <a:rPr lang="en-US" altLang="x-none" sz="1400"/>
              <a:pPr/>
              <a:t>18</a:t>
            </a:fld>
            <a:endParaRPr lang="en-US" altLang="x-none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Selecting a Disk-Scheduling Algorithm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8" y="1312863"/>
            <a:ext cx="8180754" cy="5078412"/>
          </a:xfrm>
        </p:spPr>
        <p:txBody>
          <a:bodyPr/>
          <a:lstStyle/>
          <a:p>
            <a:r>
              <a:rPr lang="en-US" altLang="x-none" sz="2000" dirty="0"/>
              <a:t>Performance depends on the number and types of requests</a:t>
            </a:r>
          </a:p>
          <a:p>
            <a:r>
              <a:rPr lang="en-US" altLang="x-none" sz="2000" dirty="0"/>
              <a:t>Requests for I/O can be influenced by file-allocation method</a:t>
            </a:r>
          </a:p>
          <a:p>
            <a:endParaRPr lang="en-US" altLang="x-none" sz="2000" dirty="0"/>
          </a:p>
          <a:p>
            <a:r>
              <a:rPr lang="en-US" altLang="x-none" sz="2000" dirty="0" smtClean="0"/>
              <a:t>SSTF </a:t>
            </a:r>
            <a:r>
              <a:rPr lang="en-US" altLang="x-none" sz="2000" dirty="0"/>
              <a:t>is common and has a natural appeal</a:t>
            </a:r>
          </a:p>
          <a:p>
            <a:r>
              <a:rPr lang="en-US" altLang="x-none" sz="2000" dirty="0" smtClean="0"/>
              <a:t>SCAN and C-SCAN </a:t>
            </a:r>
            <a:r>
              <a:rPr lang="en-US" altLang="x-none" sz="2000" dirty="0"/>
              <a:t>perform better for systems that place a heavy load on the disk</a:t>
            </a:r>
          </a:p>
          <a:p>
            <a:r>
              <a:rPr lang="en-US" altLang="x-none" sz="2000" dirty="0" smtClean="0"/>
              <a:t>SSTF and C-LOOK are reasonable </a:t>
            </a:r>
            <a:r>
              <a:rPr lang="en-US" altLang="x-none" sz="2000" dirty="0"/>
              <a:t>choice </a:t>
            </a:r>
            <a:r>
              <a:rPr lang="en-US" altLang="x-none" sz="2000" dirty="0" smtClean="0"/>
              <a:t>as default algorithm</a:t>
            </a:r>
          </a:p>
          <a:p>
            <a:endParaRPr lang="en-US" altLang="x-none" sz="2000" dirty="0" smtClean="0"/>
          </a:p>
          <a:p>
            <a:endParaRPr lang="en-US" altLang="x-none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EA9FA99-EDD2-0143-91C9-3081E97EC09F}" type="slidenum">
              <a:rPr lang="en-US" altLang="x-none" sz="1400"/>
              <a:pPr/>
              <a:t>19</a:t>
            </a:fld>
            <a:endParaRPr lang="en-US" altLang="x-none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58" y="1320800"/>
            <a:ext cx="8125506" cy="5202238"/>
          </a:xfrm>
        </p:spPr>
        <p:txBody>
          <a:bodyPr/>
          <a:lstStyle/>
          <a:p>
            <a:r>
              <a:rPr lang="en-US" altLang="x-none" sz="2000" dirty="0" smtClean="0"/>
              <a:t>Interrupt driven I/O</a:t>
            </a:r>
          </a:p>
          <a:p>
            <a:r>
              <a:rPr lang="en-US" altLang="x-none" sz="2000" dirty="0" smtClean="0"/>
              <a:t>Direct Memory Access (DMA)</a:t>
            </a:r>
          </a:p>
          <a:p>
            <a:pPr lvl="1"/>
            <a:r>
              <a:rPr lang="en-US" altLang="en-US" dirty="0">
                <a:ea typeface="MS PGothic" charset="-128"/>
              </a:rPr>
              <a:t>Transfers data 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directly</a:t>
            </a:r>
            <a:r>
              <a:rPr lang="en-US" altLang="en-US" dirty="0">
                <a:ea typeface="MS PGothic" charset="-128"/>
              </a:rPr>
              <a:t> between I/O device and </a:t>
            </a:r>
            <a:r>
              <a:rPr lang="en-US" altLang="en-US" dirty="0" smtClean="0">
                <a:ea typeface="MS PGothic" charset="-128"/>
              </a:rPr>
              <a:t>memory</a:t>
            </a:r>
          </a:p>
          <a:p>
            <a:r>
              <a:rPr lang="en-US" altLang="en-US" sz="2000" dirty="0" smtClean="0">
                <a:ea typeface="MS PGothic" charset="-128"/>
              </a:rPr>
              <a:t>Synchronous </a:t>
            </a:r>
            <a:r>
              <a:rPr lang="en-US" altLang="en-US" sz="2000" dirty="0">
                <a:ea typeface="MS PGothic" charset="-128"/>
              </a:rPr>
              <a:t>v/s Asynchronous </a:t>
            </a:r>
            <a:r>
              <a:rPr lang="en-US" altLang="en-US" sz="2000" dirty="0" smtClean="0">
                <a:ea typeface="MS PGothic" charset="-128"/>
              </a:rPr>
              <a:t>I/O</a:t>
            </a:r>
          </a:p>
          <a:p>
            <a:pPr lvl="1"/>
            <a:r>
              <a:rPr lang="en-US" altLang="x-none" dirty="0" smtClean="0">
                <a:ea typeface="MS PGothic" charset="-128"/>
              </a:rPr>
              <a:t>Blocking, non-blocking, asynchronous</a:t>
            </a:r>
            <a:endParaRPr lang="en-US" altLang="x-none" dirty="0" smtClean="0"/>
          </a:p>
          <a:p>
            <a:r>
              <a:rPr lang="en-US" altLang="x-none" sz="2000" dirty="0" smtClean="0"/>
              <a:t>Disk structure</a:t>
            </a:r>
          </a:p>
          <a:p>
            <a:pPr lvl="1"/>
            <a:r>
              <a:rPr lang="en-US" altLang="x-none" dirty="0" smtClean="0"/>
              <a:t>Cylinders</a:t>
            </a:r>
            <a:r>
              <a:rPr lang="en-US" altLang="x-none" dirty="0"/>
              <a:t>, tracks, sectors, logical blocks</a:t>
            </a:r>
          </a:p>
          <a:p>
            <a:pPr lvl="1"/>
            <a:r>
              <a:rPr lang="en-US" altLang="x-none" dirty="0"/>
              <a:t>Transfer time and positioning time (latency + seek)  </a:t>
            </a:r>
          </a:p>
          <a:p>
            <a:r>
              <a:rPr lang="en-US" altLang="x-none" sz="2000" dirty="0"/>
              <a:t>Disk </a:t>
            </a:r>
            <a:r>
              <a:rPr lang="en-US" altLang="x-none" sz="2000" dirty="0" smtClean="0"/>
              <a:t>scheduling</a:t>
            </a:r>
          </a:p>
          <a:p>
            <a:pPr lvl="1"/>
            <a:r>
              <a:rPr lang="en-US" altLang="x-none" dirty="0" smtClean="0"/>
              <a:t>To </a:t>
            </a:r>
            <a:r>
              <a:rPr lang="en-US" altLang="x-none" dirty="0"/>
              <a:t>minimize seek time (head movements)</a:t>
            </a:r>
          </a:p>
          <a:p>
            <a:pPr lvl="1"/>
            <a:r>
              <a:rPr lang="en-US" altLang="x-none" dirty="0"/>
              <a:t>FCFC, SSTF, SCAN</a:t>
            </a:r>
            <a:r>
              <a:rPr lang="en-US" altLang="x-none" dirty="0" smtClean="0"/>
              <a:t>, C-SCAN, C-LOOK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2" y="1402435"/>
            <a:ext cx="6814266" cy="46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 bwMode="auto">
          <a:xfrm>
            <a:off x="7855888" y="4206240"/>
            <a:ext cx="1073427" cy="381663"/>
          </a:xfrm>
          <a:prstGeom prst="wedgeRectCallout">
            <a:avLst>
              <a:gd name="adj1" fmla="val -55227"/>
              <a:gd name="adj2" fmla="val 18521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Slow I/O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4643563" y="1402435"/>
            <a:ext cx="1844703" cy="601294"/>
          </a:xfrm>
          <a:prstGeom prst="wedgeRectCallout">
            <a:avLst>
              <a:gd name="adj1" fmla="val 50403"/>
              <a:gd name="adj2" fmla="val 20561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</a:rPr>
              <a:t>High </a:t>
            </a:r>
            <a:r>
              <a:rPr lang="en-US" sz="1600" b="1" smtClean="0">
                <a:latin typeface="Times New Roman" pitchFamily="18" charset="0"/>
              </a:rPr>
              <a:t>performance disks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1406751" y="1211603"/>
            <a:ext cx="1575684" cy="381663"/>
          </a:xfrm>
          <a:prstGeom prst="wedgeRectCallout">
            <a:avLst>
              <a:gd name="adj1" fmla="val 89366"/>
              <a:gd name="adj2" fmla="val 42896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High speed bus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0900" y="3321171"/>
            <a:ext cx="1058184" cy="381663"/>
          </a:xfrm>
          <a:prstGeom prst="wedgeRectCallout">
            <a:avLst>
              <a:gd name="adj1" fmla="val 75756"/>
              <a:gd name="adj2" fmla="val 14146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I/O bus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75592" y="5365982"/>
            <a:ext cx="1576284" cy="517983"/>
          </a:xfrm>
          <a:prstGeom prst="wedgeRectCallout">
            <a:avLst>
              <a:gd name="adj1" fmla="val 63881"/>
              <a:gd name="adj2" fmla="val -17191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Regular disks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</a:rPr>
              <a:t>I/O Architecture</a:t>
            </a:r>
            <a:endParaRPr lang="en-US" altLang="en-US" sz="1800" dirty="0">
              <a:ea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395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291770"/>
            <a:ext cx="8348207" cy="5427081"/>
          </a:xfrm>
        </p:spPr>
        <p:txBody>
          <a:bodyPr/>
          <a:lstStyle/>
          <a:p>
            <a:r>
              <a:rPr lang="en-US" altLang="en-US" sz="2000" dirty="0">
                <a:ea typeface="MS PGothic" charset="-128"/>
              </a:rPr>
              <a:t>I/O instructions control </a:t>
            </a:r>
            <a:r>
              <a:rPr lang="en-US" altLang="en-US" sz="2000" dirty="0" smtClean="0">
                <a:ea typeface="MS PGothic" charset="-128"/>
              </a:rPr>
              <a:t>devices</a:t>
            </a:r>
          </a:p>
          <a:p>
            <a:endParaRPr lang="en-US" altLang="en-US" sz="2000" dirty="0" smtClean="0">
              <a:ea typeface="MS PGothic" charset="-128"/>
            </a:endParaRPr>
          </a:p>
          <a:p>
            <a:r>
              <a:rPr lang="en-US" altLang="en-US" sz="2000" dirty="0" smtClean="0">
                <a:ea typeface="MS PGothic" charset="-128"/>
              </a:rPr>
              <a:t>Devices </a:t>
            </a:r>
            <a:r>
              <a:rPr lang="en-US" altLang="en-US" sz="2000" dirty="0">
                <a:ea typeface="MS PGothic" charset="-128"/>
              </a:rPr>
              <a:t>usually have registers where device driver places commands, addresses, and data to write, or read data from registers after command execution</a:t>
            </a:r>
          </a:p>
          <a:p>
            <a:pPr lvl="1"/>
            <a:r>
              <a:rPr lang="en-US" altLang="en-US" dirty="0">
                <a:ea typeface="MS PGothic" charset="-128"/>
              </a:rPr>
              <a:t>Data-in register, data-out register, status register, </a:t>
            </a:r>
            <a:r>
              <a:rPr lang="en-US" altLang="en-US" dirty="0" smtClean="0">
                <a:ea typeface="MS PGothic" charset="-128"/>
              </a:rPr>
              <a:t/>
            </a:r>
            <a:br>
              <a:rPr lang="en-US" altLang="en-US" dirty="0" smtClean="0">
                <a:ea typeface="MS PGothic" charset="-128"/>
              </a:rPr>
            </a:br>
            <a:r>
              <a:rPr lang="en-US" altLang="en-US" dirty="0" smtClean="0">
                <a:ea typeface="MS PGothic" charset="-128"/>
              </a:rPr>
              <a:t>control register</a:t>
            </a:r>
          </a:p>
          <a:p>
            <a:endParaRPr lang="en-US" altLang="en-US" sz="2000" dirty="0" smtClean="0">
              <a:ea typeface="MS PGothic" charset="-128"/>
            </a:endParaRPr>
          </a:p>
          <a:p>
            <a:r>
              <a:rPr lang="en-US" altLang="en-US" sz="2000" dirty="0" smtClean="0">
                <a:ea typeface="MS PGothic" charset="-128"/>
              </a:rPr>
              <a:t>Devices addressed by </a:t>
            </a:r>
            <a:endParaRPr lang="en-US" altLang="en-US" sz="2000" dirty="0">
              <a:ea typeface="MS PGothic" charset="-128"/>
            </a:endParaRPr>
          </a:p>
          <a:p>
            <a:pPr lvl="1"/>
            <a:r>
              <a:rPr lang="en-US" altLang="en-US" dirty="0">
                <a:ea typeface="MS PGothic" charset="-128"/>
              </a:rPr>
              <a:t>Direct I/O instructions</a:t>
            </a:r>
          </a:p>
          <a:p>
            <a:pPr lvl="1"/>
            <a:r>
              <a:rPr lang="en-US" altLang="en-US" dirty="0">
                <a:ea typeface="MS PGothic" charset="-128"/>
              </a:rPr>
              <a:t>Memory-mapped I/O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  <a:ea typeface="MS PGothic" charset="-128"/>
              </a:rPr>
              <a:t>Device’s </a:t>
            </a:r>
            <a:r>
              <a:rPr lang="en-US" altLang="en-US" dirty="0">
                <a:solidFill>
                  <a:srgbClr val="000000"/>
                </a:solidFill>
                <a:ea typeface="MS PGothic" charset="-128"/>
              </a:rPr>
              <a:t>data and command registers mapped to processor address space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ea typeface="MS PGothic" charset="-128"/>
              </a:rPr>
              <a:t>Especially for large address spaces (graphics)</a:t>
            </a:r>
          </a:p>
          <a:p>
            <a:endParaRPr lang="en-US" altLang="en-US" dirty="0">
              <a:ea typeface="MS PGothic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I/O </a:t>
            </a:r>
            <a:r>
              <a:rPr lang="en-US" altLang="en-US" dirty="0" smtClean="0">
                <a:ea typeface="MS PGothic" charset="-128"/>
              </a:rPr>
              <a:t>Hardware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534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Interrupt-Driven I/O Cycle</a:t>
            </a:r>
            <a:endParaRPr lang="en-US" altLang="en-US" sz="1800">
              <a:ea typeface="MS PGothic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83" y="1219199"/>
            <a:ext cx="5610388" cy="54936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77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6" y="1190171"/>
            <a:ext cx="8099778" cy="5306045"/>
          </a:xfrm>
        </p:spPr>
        <p:txBody>
          <a:bodyPr/>
          <a:lstStyle/>
          <a:p>
            <a:r>
              <a:rPr lang="en-US" altLang="en-US" smtClean="0">
                <a:ea typeface="MS PGothic" charset="-128"/>
              </a:rPr>
              <a:t>Used </a:t>
            </a:r>
            <a:r>
              <a:rPr lang="en-US" altLang="en-US" dirty="0" smtClean="0">
                <a:ea typeface="MS PGothic" charset="-128"/>
              </a:rPr>
              <a:t>for </a:t>
            </a:r>
            <a:r>
              <a:rPr lang="en-US" altLang="en-US" u="sng" dirty="0">
                <a:ea typeface="MS PGothic" charset="-128"/>
              </a:rPr>
              <a:t>large</a:t>
            </a:r>
            <a:r>
              <a:rPr lang="en-US" altLang="en-US" dirty="0">
                <a:ea typeface="MS PGothic" charset="-128"/>
              </a:rPr>
              <a:t> data </a:t>
            </a:r>
            <a:r>
              <a:rPr lang="en-US" altLang="en-US" dirty="0" smtClean="0">
                <a:ea typeface="MS PGothic" charset="-128"/>
              </a:rPr>
              <a:t>movement</a:t>
            </a:r>
          </a:p>
          <a:p>
            <a:pPr lvl="1"/>
            <a:r>
              <a:rPr lang="en-US" altLang="en-US" dirty="0">
                <a:ea typeface="MS PGothic" charset="-128"/>
              </a:rPr>
              <a:t>Requires 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DMA</a:t>
            </a:r>
            <a:r>
              <a:rPr lang="en-US" altLang="en-US" dirty="0">
                <a:ea typeface="MS PGothic" charset="-128"/>
              </a:rPr>
              <a:t> controller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Transfers data 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directly</a:t>
            </a:r>
            <a:r>
              <a:rPr lang="en-US" altLang="en-US" dirty="0">
                <a:ea typeface="MS PGothic" charset="-128"/>
              </a:rPr>
              <a:t> between I/O device and </a:t>
            </a:r>
            <a:r>
              <a:rPr lang="en-US" altLang="en-US" dirty="0" smtClean="0">
                <a:ea typeface="MS PGothic" charset="-128"/>
              </a:rPr>
              <a:t>memory, without overloading CPU </a:t>
            </a:r>
            <a:endParaRPr lang="en-US" altLang="en-US" sz="200" dirty="0">
              <a:ea typeface="MS PGothic" charset="-128"/>
            </a:endParaRPr>
          </a:p>
        </p:txBody>
      </p:sp>
      <p:pic>
        <p:nvPicPr>
          <p:cNvPr id="4" name="Picture 3" descr="13_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09" y="2817065"/>
            <a:ext cx="6584591" cy="3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Direct Memory </a:t>
            </a:r>
            <a:r>
              <a:rPr lang="en-US" altLang="en-US" dirty="0" smtClean="0">
                <a:ea typeface="MS PGothic" charset="-128"/>
              </a:rPr>
              <a:t>Access (DMA)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015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785" y="1296062"/>
            <a:ext cx="8245503" cy="512064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ea typeface="MS PGothic" charset="-128"/>
              </a:rPr>
              <a:t>Blocking</a:t>
            </a:r>
            <a:r>
              <a:rPr lang="en-US" altLang="en-US" b="1" dirty="0"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- process suspended until I/O completed</a:t>
            </a:r>
          </a:p>
          <a:p>
            <a:pPr lvl="1"/>
            <a:r>
              <a:rPr lang="en-US" altLang="en-US" dirty="0">
                <a:ea typeface="MS PGothic" charset="-128"/>
              </a:rPr>
              <a:t>Easy to use and understand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Inefficient for some needs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Insufficient </a:t>
            </a:r>
            <a:r>
              <a:rPr lang="en-US" altLang="en-US" dirty="0">
                <a:ea typeface="MS PGothic" charset="-128"/>
              </a:rPr>
              <a:t>for some </a:t>
            </a:r>
            <a:r>
              <a:rPr lang="en-US" altLang="en-US" dirty="0" smtClean="0">
                <a:ea typeface="MS PGothic" charset="-128"/>
              </a:rPr>
              <a:t>needs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b="1" dirty="0">
                <a:solidFill>
                  <a:srgbClr val="FF0000"/>
                </a:solidFill>
                <a:ea typeface="MS PGothic" charset="-128"/>
              </a:rPr>
              <a:t>Nonblocking</a:t>
            </a:r>
            <a:r>
              <a:rPr lang="en-US" altLang="en-US" dirty="0">
                <a:ea typeface="MS PGothic" charset="-128"/>
              </a:rPr>
              <a:t> - I/O call returns as much as available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Example: data </a:t>
            </a:r>
            <a:r>
              <a:rPr lang="en-US" altLang="en-US" dirty="0">
                <a:ea typeface="MS PGothic" charset="-128"/>
              </a:rPr>
              <a:t>copy (buffered I/O</a:t>
            </a:r>
            <a:r>
              <a:rPr lang="en-US" altLang="en-US" dirty="0" smtClean="0">
                <a:ea typeface="MS PGothic" charset="-128"/>
              </a:rPr>
              <a:t>), user interface</a:t>
            </a:r>
            <a:endParaRPr lang="en-US" altLang="en-US" dirty="0">
              <a:ea typeface="MS PGothic" charset="-128"/>
            </a:endParaRPr>
          </a:p>
          <a:p>
            <a:pPr lvl="1"/>
            <a:r>
              <a:rPr lang="en-US" altLang="en-US" dirty="0">
                <a:ea typeface="MS PGothic" charset="-128"/>
              </a:rPr>
              <a:t>Implemented via multi-threading</a:t>
            </a:r>
          </a:p>
          <a:p>
            <a:pPr lvl="1"/>
            <a:r>
              <a:rPr lang="en-US" altLang="en-US" dirty="0">
                <a:ea typeface="MS PGothic" charset="-128"/>
              </a:rPr>
              <a:t>Returns quickly with count of bytes read or written</a:t>
            </a:r>
          </a:p>
          <a:p>
            <a:pPr lvl="1"/>
            <a:r>
              <a:rPr lang="en-US" altLang="en-US" b="1" dirty="0">
                <a:latin typeface="Courier New" charset="0"/>
                <a:ea typeface="MS PGothic" charset="-128"/>
              </a:rPr>
              <a:t>select</a:t>
            </a:r>
            <a:r>
              <a:rPr lang="en-US" altLang="en-US" b="1" dirty="0" smtClean="0">
                <a:latin typeface="Courier New" charset="0"/>
                <a:ea typeface="MS PGothic" charset="-128"/>
              </a:rPr>
              <a:t>()</a:t>
            </a:r>
            <a:r>
              <a:rPr lang="en-US" altLang="en-US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altLang="en-US" dirty="0" smtClean="0">
                <a:ea typeface="MS PGothic" charset="-128"/>
              </a:rPr>
              <a:t>to </a:t>
            </a:r>
            <a:r>
              <a:rPr lang="en-US" altLang="en-US" dirty="0">
                <a:ea typeface="MS PGothic" charset="-128"/>
              </a:rPr>
              <a:t>find if data ready then </a:t>
            </a:r>
            <a:r>
              <a:rPr lang="en-US" altLang="en-US" b="1" dirty="0">
                <a:latin typeface="Courier New" charset="0"/>
                <a:ea typeface="MS PGothic" charset="-128"/>
              </a:rPr>
              <a:t>read()</a:t>
            </a:r>
            <a:r>
              <a:rPr lang="en-US" altLang="en-US" b="1" dirty="0"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or </a:t>
            </a:r>
            <a:r>
              <a:rPr lang="en-US" altLang="en-US" b="1" dirty="0">
                <a:latin typeface="Courier New" charset="0"/>
                <a:ea typeface="MS PGothic" charset="-128"/>
              </a:rPr>
              <a:t>write()</a:t>
            </a:r>
            <a:r>
              <a:rPr lang="en-US" altLang="en-US" b="1" dirty="0"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to transfer</a:t>
            </a:r>
          </a:p>
          <a:p>
            <a:r>
              <a:rPr lang="en-US" altLang="en-US" b="1" dirty="0">
                <a:solidFill>
                  <a:srgbClr val="FF0000"/>
                </a:solidFill>
                <a:ea typeface="MS PGothic" charset="-128"/>
              </a:rPr>
              <a:t>Asynchronous</a:t>
            </a:r>
            <a:r>
              <a:rPr lang="en-US" altLang="en-US" dirty="0">
                <a:ea typeface="MS PGothic" charset="-128"/>
              </a:rPr>
              <a:t> - process runs while I/O executes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I/O </a:t>
            </a:r>
            <a:r>
              <a:rPr lang="en-US" altLang="en-US" dirty="0">
                <a:ea typeface="MS PGothic" charset="-128"/>
              </a:rPr>
              <a:t>subsystem signals process when I/O </a:t>
            </a:r>
            <a:r>
              <a:rPr lang="en-US" altLang="en-US" dirty="0" smtClean="0">
                <a:ea typeface="MS PGothic" charset="-128"/>
              </a:rPr>
              <a:t>completed</a:t>
            </a:r>
          </a:p>
          <a:p>
            <a:pPr lvl="1"/>
            <a:r>
              <a:rPr lang="en-US" altLang="en-US" dirty="0">
                <a:ea typeface="MS PGothic" charset="-128"/>
              </a:rPr>
              <a:t>Difficult to </a:t>
            </a:r>
            <a:r>
              <a:rPr lang="en-US" altLang="en-US" dirty="0" smtClean="0">
                <a:ea typeface="MS PGothic" charset="-128"/>
              </a:rPr>
              <a:t>use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Nonblocking and Asynchronous I/O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20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Synchronous v/s </a:t>
            </a:r>
            <a:r>
              <a:rPr lang="en-US" altLang="en-US" dirty="0">
                <a:ea typeface="MS PGothic" charset="-128"/>
              </a:rPr>
              <a:t>Asynchronous I/O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075-D398-A740-8BF6-7F276CB9D715}" type="slidenum">
              <a:rPr lang="en-US" altLang="x-none" smtClean="0"/>
              <a:pPr/>
              <a:t>7</a:t>
            </a:fld>
            <a:endParaRPr lang="en-US" alt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8" y="1501133"/>
            <a:ext cx="7982857" cy="36471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296228" y="1320800"/>
            <a:ext cx="0" cy="48187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47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709AAC0-9F8A-9A44-914E-D6AF2C519224}" type="slidenum">
              <a:rPr lang="en-US" altLang="x-none" sz="1400"/>
              <a:pPr/>
              <a:t>8</a:t>
            </a:fld>
            <a:endParaRPr lang="en-US" altLang="x-none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Disk Physical Structure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77371" y="1359807"/>
            <a:ext cx="3439886" cy="50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x-none" sz="2000" dirty="0" smtClean="0">
                <a:latin typeface="Arial Rounded MT Bold" charset="0"/>
              </a:rPr>
              <a:t>Platters, tracks, sectors</a:t>
            </a:r>
            <a:r>
              <a:rPr lang="en-US" altLang="x-none" sz="2000" smtClean="0">
                <a:latin typeface="Arial Rounded MT Bold" charset="0"/>
              </a:rPr>
              <a:t>, cylinders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endParaRPr lang="en-US" altLang="x-none" sz="2000" b="1" dirty="0" smtClean="0">
              <a:solidFill>
                <a:srgbClr val="FF0000"/>
              </a:solidFill>
              <a:latin typeface="Arial Rounded MT Bold" charset="0"/>
            </a:endParaRP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x-none" sz="2000" b="1" dirty="0" smtClean="0">
                <a:latin typeface="Arial Rounded MT Bold" charset="0"/>
              </a:rPr>
              <a:t>Head</a:t>
            </a:r>
            <a:r>
              <a:rPr lang="en-US" altLang="x-none" sz="2000" dirty="0" smtClean="0">
                <a:latin typeface="Arial Rounded MT Bold" charset="0"/>
              </a:rPr>
              <a:t> </a:t>
            </a:r>
            <a:r>
              <a:rPr lang="en-US" altLang="x-none" sz="2000" dirty="0">
                <a:latin typeface="Arial Rounded MT Bold" charset="0"/>
              </a:rPr>
              <a:t>moves  horizontally from one track to another </a:t>
            </a:r>
            <a:endParaRPr lang="en-US" altLang="x-none" sz="2000" dirty="0" smtClean="0">
              <a:latin typeface="Arial Rounded MT Bold" charset="0"/>
            </a:endParaRP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endParaRPr lang="en-US" altLang="x-none" sz="2000" dirty="0">
              <a:latin typeface="Arial Rounded MT Bold" charset="0"/>
            </a:endParaRPr>
          </a:p>
          <a:p>
            <a:pPr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altLang="x-none" sz="2000" dirty="0">
                <a:latin typeface="Arial Rounded MT Bold" charset="0"/>
              </a:rPr>
              <a:t>Disk </a:t>
            </a:r>
            <a:r>
              <a:rPr lang="en-US" altLang="x-none" sz="2000" b="1" dirty="0">
                <a:latin typeface="Arial Rounded MT Bold" charset="0"/>
              </a:rPr>
              <a:t>rotates</a:t>
            </a:r>
            <a:r>
              <a:rPr lang="en-US" altLang="x-none" sz="2000" dirty="0">
                <a:latin typeface="Arial Rounded MT Bold" charset="0"/>
              </a:rPr>
              <a:t> at high speed (</a:t>
            </a:r>
            <a:r>
              <a:rPr lang="en-US" altLang="x-none" sz="2000" dirty="0" smtClean="0">
                <a:latin typeface="Arial Rounded MT Bold" charset="0"/>
              </a:rPr>
              <a:t>60-250 times/sec)</a:t>
            </a:r>
          </a:p>
          <a:p>
            <a:pPr marL="800100" lvl="1" indent="-342900"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2000" dirty="0" smtClean="0">
                <a:latin typeface="Arial Rounded MT Bold" charset="0"/>
              </a:rPr>
              <a:t>Relates to RPM </a:t>
            </a:r>
          </a:p>
        </p:txBody>
      </p:sp>
      <p:pic>
        <p:nvPicPr>
          <p:cNvPr id="6" name="Picture 5" descr="10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3" y="1359807"/>
            <a:ext cx="51577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9B85012-354D-174D-826B-16AD361BC647}" type="slidenum">
              <a:rPr lang="en-US" altLang="x-none" sz="1400"/>
              <a:pPr/>
              <a:t>9</a:t>
            </a:fld>
            <a:endParaRPr lang="en-US" altLang="x-none" sz="140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1770"/>
            <a:ext cx="8397875" cy="4926149"/>
          </a:xfrm>
        </p:spPr>
        <p:txBody>
          <a:bodyPr/>
          <a:lstStyle/>
          <a:p>
            <a:r>
              <a:rPr lang="en-US" altLang="x-none" sz="2000" dirty="0"/>
              <a:t>Disk is viewed as a one-dimensional </a:t>
            </a:r>
            <a:r>
              <a:rPr lang="en-US" altLang="x-none" sz="2000" b="1" dirty="0"/>
              <a:t>array</a:t>
            </a:r>
            <a:r>
              <a:rPr lang="en-US" altLang="x-none" sz="2000" dirty="0"/>
              <a:t> of </a:t>
            </a:r>
            <a:r>
              <a:rPr lang="en-US" altLang="x-none" sz="2000" b="1" dirty="0"/>
              <a:t>logical blocks</a:t>
            </a:r>
          </a:p>
          <a:p>
            <a:pPr lvl="1"/>
            <a:r>
              <a:rPr lang="en-US" altLang="x-none" sz="1800" dirty="0"/>
              <a:t>The logical block is the smallest unit of transfer</a:t>
            </a:r>
          </a:p>
          <a:p>
            <a:pPr lvl="1"/>
            <a:r>
              <a:rPr lang="en-US" altLang="x-none" sz="1800" dirty="0"/>
              <a:t>Block = sector </a:t>
            </a:r>
          </a:p>
          <a:p>
            <a:r>
              <a:rPr lang="en-US" altLang="x-none" sz="2000" dirty="0"/>
              <a:t>A</a:t>
            </a:r>
            <a:r>
              <a:rPr lang="en-US" altLang="x-none" sz="2000" dirty="0" smtClean="0"/>
              <a:t>rray </a:t>
            </a:r>
            <a:r>
              <a:rPr lang="en-US" altLang="x-none" sz="2000" dirty="0"/>
              <a:t>of blocks is mapped into </a:t>
            </a:r>
            <a:r>
              <a:rPr lang="en-US" altLang="x-none" sz="2000" dirty="0" smtClean="0"/>
              <a:t>sequential sectors on disk</a:t>
            </a:r>
            <a:endParaRPr lang="en-US" altLang="x-none" sz="2000" dirty="0"/>
          </a:p>
          <a:p>
            <a:pPr lvl="1"/>
            <a:r>
              <a:rPr lang="en-US" altLang="x-none" sz="1800" dirty="0"/>
              <a:t>Block 0 is at the first sector of </a:t>
            </a:r>
            <a:r>
              <a:rPr lang="en-US" altLang="x-none" sz="1800" dirty="0" smtClean="0"/>
              <a:t>first </a:t>
            </a:r>
            <a:r>
              <a:rPr lang="en-US" altLang="x-none" sz="1800" dirty="0"/>
              <a:t>track on the outermost cylinder</a:t>
            </a:r>
          </a:p>
          <a:p>
            <a:pPr lvl="1"/>
            <a:r>
              <a:rPr lang="en-US" altLang="x-none" sz="1800" dirty="0"/>
              <a:t>Mapping proceeds in order through that </a:t>
            </a:r>
            <a:r>
              <a:rPr lang="en-US" altLang="x-none" sz="1800" dirty="0" smtClean="0"/>
              <a:t>track</a:t>
            </a:r>
            <a:endParaRPr lang="en-US" altLang="x-none" sz="1800" dirty="0"/>
          </a:p>
          <a:p>
            <a:pPr lvl="1"/>
            <a:r>
              <a:rPr lang="en-US" altLang="x-none" sz="1800" dirty="0"/>
              <a:t>Then the rest of the tracks in that </a:t>
            </a:r>
            <a:r>
              <a:rPr lang="en-US" altLang="x-none" sz="1800" dirty="0" smtClean="0"/>
              <a:t>cylinder</a:t>
            </a:r>
            <a:endParaRPr lang="en-US" altLang="x-none" sz="1800" dirty="0"/>
          </a:p>
          <a:p>
            <a:pPr lvl="1"/>
            <a:r>
              <a:rPr lang="en-US" altLang="x-none" sz="1800" dirty="0"/>
              <a:t>Then through the rest of the cylinders from outermost to innermost</a:t>
            </a:r>
          </a:p>
          <a:p>
            <a:r>
              <a:rPr lang="en-US" altLang="x-none" sz="2000" b="1" dirty="0" smtClean="0"/>
              <a:t>Block </a:t>
            </a:r>
            <a:r>
              <a:rPr lang="en-US" altLang="x-none" sz="2000" b="1" dirty="0"/>
              <a:t>Address:  &lt;cylinder, track, sector</a:t>
            </a:r>
            <a:r>
              <a:rPr lang="en-US" altLang="x-none" sz="2000" b="1" dirty="0" smtClean="0"/>
              <a:t>&gt;</a:t>
            </a:r>
          </a:p>
          <a:p>
            <a:r>
              <a:rPr lang="en-US" altLang="x-none" sz="2000" b="1" dirty="0" smtClean="0"/>
              <a:t>This structure is created through </a:t>
            </a:r>
            <a:r>
              <a:rPr lang="en-US" altLang="x-none" sz="2000" b="1" dirty="0" smtClean="0">
                <a:solidFill>
                  <a:srgbClr val="FF0000"/>
                </a:solidFill>
              </a:rPr>
              <a:t>low-level formatting </a:t>
            </a:r>
            <a:r>
              <a:rPr lang="en-US" altLang="x-none" sz="2000" b="1" dirty="0" smtClean="0"/>
              <a:t>of disk</a:t>
            </a:r>
            <a:endParaRPr lang="en-US" altLang="x-none" sz="2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Disk Logical 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20785</TotalTime>
  <Words>882</Words>
  <Application>Microsoft Macintosh PowerPoint</Application>
  <PresentationFormat>On-screen Show (4:3)</PresentationFormat>
  <Paragraphs>167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I/O Architecture</vt:lpstr>
      <vt:lpstr>I/O Hardware</vt:lpstr>
      <vt:lpstr>Interrupt-Driven I/O Cycle</vt:lpstr>
      <vt:lpstr>Direct Memory Access (DMA)</vt:lpstr>
      <vt:lpstr>Nonblocking and Asynchronous I/O</vt:lpstr>
      <vt:lpstr>Synchronous v/s Asynchronous I/O</vt:lpstr>
      <vt:lpstr>Disk Physical Structure</vt:lpstr>
      <vt:lpstr>Disk Logical Structure</vt:lpstr>
      <vt:lpstr>Disk Scheduling</vt:lpstr>
      <vt:lpstr>Disk Operation</vt:lpstr>
      <vt:lpstr>Disk Scheduling Algorithms</vt:lpstr>
      <vt:lpstr>First Come First Served</vt:lpstr>
      <vt:lpstr>Shortest Seek Time First</vt:lpstr>
      <vt:lpstr>SCAN</vt:lpstr>
      <vt:lpstr>Circular SCAN (C-SCAN)</vt:lpstr>
      <vt:lpstr>C-LOOK</vt:lpstr>
      <vt:lpstr>Selecting a Disk-Scheduling Algorithm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CMPT 880: Internet Architectures and Protocols</dc:title>
  <dc:creator>Mohamed Hefeeda</dc:creator>
  <dc:description/>
  <cp:lastModifiedBy>Office 2004 Test Drive User</cp:lastModifiedBy>
  <cp:revision>654</cp:revision>
  <dcterms:created xsi:type="dcterms:W3CDTF">1999-10-08T19:08:27Z</dcterms:created>
  <dcterms:modified xsi:type="dcterms:W3CDTF">2019-04-18T03:12:19Z</dcterms:modified>
</cp:coreProperties>
</file>