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71" r:id="rId2"/>
    <p:sldId id="513" r:id="rId3"/>
    <p:sldId id="467" r:id="rId4"/>
    <p:sldId id="468" r:id="rId5"/>
    <p:sldId id="466" r:id="rId6"/>
    <p:sldId id="469" r:id="rId7"/>
    <p:sldId id="470" r:id="rId8"/>
    <p:sldId id="471" r:id="rId9"/>
    <p:sldId id="509" r:id="rId10"/>
    <p:sldId id="510" r:id="rId11"/>
    <p:sldId id="511" r:id="rId12"/>
    <p:sldId id="512" r:id="rId13"/>
    <p:sldId id="477" r:id="rId14"/>
    <p:sldId id="478" r:id="rId15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11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33CCCC"/>
    <a:srgbClr val="FFFF00"/>
    <a:srgbClr val="DDDDDD"/>
    <a:srgbClr val="FFCCFF"/>
    <a:srgbClr val="FF99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78" autoAdjust="0"/>
    <p:restoredTop sz="82005" autoAdjust="0"/>
  </p:normalViewPr>
  <p:slideViewPr>
    <p:cSldViewPr snapToGrid="0">
      <p:cViewPr>
        <p:scale>
          <a:sx n="88" d="100"/>
          <a:sy n="88" d="100"/>
        </p:scale>
        <p:origin x="-248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04" y="-72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defTabSz="874713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4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algn="r" defTabSz="874713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4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defTabSz="874713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7288"/>
            <a:ext cx="3014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algn="r" defTabSz="874713">
              <a:defRPr sz="1100"/>
            </a:lvl1pPr>
          </a:lstStyle>
          <a:p>
            <a:fld id="{BA4F946E-C782-6F41-824B-100D56B27B2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4043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0175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21212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100" y="4389438"/>
            <a:ext cx="5100638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175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351EE1F3-CA95-904F-A849-F04A56599DA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08163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64E7464-72F0-114E-8E62-2E173627467E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4389438"/>
            <a:ext cx="5564188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altLang="x-none" sz="1200" dirty="0" smtClean="0">
                <a:latin typeface="Arial Rounded MT Bold" charset="0"/>
              </a:rPr>
              <a:t>Several </a:t>
            </a:r>
            <a:r>
              <a:rPr lang="en-US" altLang="x-none" sz="1200" b="1" dirty="0" smtClean="0">
                <a:latin typeface="Arial Rounded MT Bold" charset="0"/>
              </a:rPr>
              <a:t>platters, </a:t>
            </a:r>
            <a:r>
              <a:rPr lang="en-US" altLang="x-none" sz="1200" dirty="0" smtClean="0">
                <a:latin typeface="Arial Rounded MT Bold" charset="0"/>
              </a:rPr>
              <a:t>each is divided into </a:t>
            </a:r>
            <a:r>
              <a:rPr lang="en-US" altLang="x-none" sz="1200" b="1" dirty="0" smtClean="0">
                <a:latin typeface="Arial Rounded MT Bold" charset="0"/>
              </a:rPr>
              <a:t>circular</a:t>
            </a:r>
            <a:r>
              <a:rPr lang="en-US" altLang="x-none" sz="1200" dirty="0" smtClean="0">
                <a:latin typeface="Arial Rounded MT Bold" charset="0"/>
              </a:rPr>
              <a:t> </a:t>
            </a:r>
            <a:r>
              <a:rPr lang="en-US" altLang="x-none" sz="1200" b="1" dirty="0" smtClean="0">
                <a:solidFill>
                  <a:srgbClr val="FF0000"/>
                </a:solidFill>
                <a:latin typeface="Arial Rounded MT Bold" charset="0"/>
              </a:rPr>
              <a:t>tracks</a:t>
            </a:r>
            <a:r>
              <a:rPr lang="en-US" altLang="x-none" sz="1200" b="1" dirty="0" smtClean="0">
                <a:latin typeface="Arial Rounded MT Bold" charset="0"/>
              </a:rPr>
              <a:t>, </a:t>
            </a:r>
            <a:r>
              <a:rPr lang="en-US" altLang="x-none" sz="1200" dirty="0" smtClean="0">
                <a:latin typeface="Arial Rounded MT Bold" charset="0"/>
              </a:rPr>
              <a:t>which are subdivided into </a:t>
            </a:r>
            <a:r>
              <a:rPr lang="en-US" altLang="x-none" sz="1200" b="1" dirty="0" smtClean="0">
                <a:solidFill>
                  <a:srgbClr val="FF0000"/>
                </a:solidFill>
                <a:latin typeface="Arial Rounded MT Bold" charset="0"/>
              </a:rPr>
              <a:t>sectors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charset="2"/>
              <a:buChar char="§"/>
              <a:tabLst/>
              <a:defRPr/>
            </a:pPr>
            <a:r>
              <a:rPr lang="en-US" altLang="x-none" sz="1200" dirty="0" smtClean="0">
                <a:latin typeface="Arial Rounded MT Bold" charset="0"/>
              </a:rPr>
              <a:t>Tracks accessed at same head position make a </a:t>
            </a:r>
            <a:r>
              <a:rPr lang="en-US" altLang="x-none" sz="1200" b="1" dirty="0" smtClean="0">
                <a:solidFill>
                  <a:srgbClr val="FF0000"/>
                </a:solidFill>
                <a:latin typeface="Arial Rounded MT Bold" charset="0"/>
              </a:rPr>
              <a:t>cylinder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EE1F3-CA95-904F-A849-F04A56599DA1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34184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dirty="0" smtClean="0"/>
              <a:t>When it gets to the other end, movement is reversed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EE1F3-CA95-904F-A849-F04A56599DA1}" type="slidenum">
              <a:rPr lang="en-US" altLang="x-none" smtClean="0"/>
              <a:pPr/>
              <a:t>10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7881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dirty="0" smtClean="0"/>
              <a:t>When it gets to the other end, movement is reversed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EE1F3-CA95-904F-A849-F04A56599DA1}" type="slidenum">
              <a:rPr lang="en-US" altLang="x-none" smtClean="0"/>
              <a:pPr/>
              <a:t>11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41266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dirty="0" smtClean="0"/>
              <a:t>When it gets to the other end, movement is reversed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EE1F3-CA95-904F-A849-F04A56599DA1}" type="slidenum">
              <a:rPr lang="en-US" altLang="x-none" smtClean="0"/>
              <a:pPr/>
              <a:t>12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4308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27063" indent="-392113">
              <a:buClr>
                <a:schemeClr val="tx1"/>
              </a:buClr>
              <a:tabLst/>
              <a:defRPr/>
            </a:lvl2pPr>
            <a:lvl3pPr marL="766763" indent="-312738">
              <a:tabLst/>
              <a:defRPr/>
            </a:lvl3pPr>
            <a:lvl4pPr marL="1033463" indent="-312738">
              <a:tabLst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97F739-047D-C948-AFFC-A7F905D6A40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9326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0F075-D398-A740-8BF6-7F276CB9D715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80754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3936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42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20650"/>
            <a:ext cx="8180754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x-none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180754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1313" lvl="0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q"/>
            </a:pPr>
            <a:r>
              <a:rPr lang="en-US" altLang="x-none" dirty="0"/>
              <a:t>Click to edit Master text styles</a:t>
            </a:r>
          </a:p>
          <a:p>
            <a:pPr marL="8572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v"/>
            </a:pPr>
            <a:r>
              <a:rPr lang="en-US" altLang="x-none" dirty="0"/>
              <a:t>Second level</a:t>
            </a:r>
          </a:p>
          <a:p>
            <a:pPr marL="120015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en-US" altLang="x-none" dirty="0"/>
              <a:t>Third level</a:t>
            </a:r>
          </a:p>
          <a:p>
            <a: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</a:pPr>
            <a:r>
              <a:rPr lang="en-US" altLang="x-none" dirty="0"/>
              <a:t>Fourth </a:t>
            </a:r>
            <a:r>
              <a:rPr lang="en-US" altLang="x-none" dirty="0" smtClean="0"/>
              <a:t>level</a:t>
            </a:r>
            <a:endParaRPr lang="en-US" altLang="x-non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2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C4B2B1-D826-2843-9204-698C4CB57896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042988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x-none" sz="28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 Rounded MT Bold" pitchFamily="34" charset="0"/>
        </a:defRPr>
      </a:lvl9pPr>
    </p:titleStyle>
    <p:bodyStyle>
      <a:lvl1pPr marL="341313" indent="-34131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Wingdings" charset="2"/>
        <a:buChar char="§"/>
        <a:defRPr lang="en-US" altLang="x-none" sz="24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825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Ø"/>
        <a:tabLst/>
        <a:defRPr lang="en-US" altLang="x-none" sz="2000" dirty="0">
          <a:solidFill>
            <a:schemeClr val="accent2"/>
          </a:solidFill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en-US" altLang="x-none" sz="1800" dirty="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x-none" sz="1800" dirty="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43DB643-32D4-AB47-844F-65831405DABE}" type="slidenum">
              <a:rPr lang="en-US" altLang="x-none" sz="1400"/>
              <a:pPr/>
              <a:t>1</a:t>
            </a:fld>
            <a:endParaRPr lang="en-US" altLang="x-none" sz="140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85875"/>
            <a:ext cx="8027988" cy="4962525"/>
          </a:xfrm>
          <a:ln>
            <a:noFill/>
          </a:ln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/>
              <a:t>School of Computing Science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/>
              <a:t>Simon Fraser University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algn="ctr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CMPT 300: Operating Systems I</a:t>
            </a:r>
          </a:p>
          <a:p>
            <a:pPr algn="ctr"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Storage Management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Chapters 10 (up to 10.4)</a:t>
            </a:r>
          </a:p>
          <a:p>
            <a:pPr algn="ctr">
              <a:buFont typeface="Wingdings" pitchFamily="2" charset="2"/>
              <a:buNone/>
              <a:defRPr/>
            </a:pPr>
            <a:endParaRPr lang="en-US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sz="3200" b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3200" b="1" dirty="0" smtClean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 descr="SFU_StdTag-Horz_Pos_CMY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0" y="-11758"/>
            <a:ext cx="3429000" cy="46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22B3F2-E490-4C49-BAEC-1E7FD409E30D}" type="slidenum">
              <a:rPr lang="en-US" altLang="x-none" sz="1400"/>
              <a:pPr/>
              <a:t>10</a:t>
            </a:fld>
            <a:endParaRPr lang="en-US" altLang="x-none" sz="1400"/>
          </a:p>
        </p:txBody>
      </p:sp>
      <p:sp>
        <p:nvSpPr>
          <p:cNvPr id="800771" name="Text Box 3"/>
          <p:cNvSpPr txBox="1">
            <a:spLocks noChangeArrowheads="1"/>
          </p:cNvSpPr>
          <p:nvPr/>
        </p:nvSpPr>
        <p:spPr bwMode="auto">
          <a:xfrm>
            <a:off x="874102" y="6207121"/>
            <a:ext cx="749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x-none" sz="2000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Total head movements = </a:t>
            </a:r>
            <a:r>
              <a:rPr lang="en-US" altLang="x-none" sz="2000" b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236</a:t>
            </a:r>
            <a:r>
              <a:rPr lang="en-US" altLang="x-none" sz="2000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altLang="x-none" sz="2000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cylinders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SCAN</a:t>
            </a:r>
            <a:endParaRPr lang="en-US" altLang="x-non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718" y="1700355"/>
            <a:ext cx="6480000" cy="451073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1886" y="1242907"/>
            <a:ext cx="8322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0000"/>
              </a:spcBef>
              <a:buClr>
                <a:srgbClr val="000000"/>
              </a:buClr>
              <a:buFont typeface="Wingdings" charset="2"/>
              <a:buChar char="§"/>
            </a:pPr>
            <a:r>
              <a:rPr lang="en-US" altLang="x-none" sz="2000" kern="0" dirty="0" smtClean="0">
                <a:solidFill>
                  <a:srgbClr val="000000"/>
                </a:solidFill>
                <a:latin typeface="Arial Rounded MT Bold"/>
              </a:rPr>
              <a:t>Disk arm moves from one end to other servicing requests</a:t>
            </a:r>
            <a:endParaRPr lang="en-US" altLang="x-none" sz="2000" kern="0" dirty="0">
              <a:solidFill>
                <a:srgbClr val="000000"/>
              </a:solidFill>
              <a:latin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635934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22B3F2-E490-4C49-BAEC-1E7FD409E30D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Circular SCAN (C-SCAN)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333" y="1729383"/>
            <a:ext cx="6275167" cy="44273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1886" y="1242907"/>
            <a:ext cx="8322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0000"/>
              </a:spcBef>
              <a:buClr>
                <a:srgbClr val="000000"/>
              </a:buClr>
              <a:buFont typeface="Wingdings" charset="2"/>
              <a:buChar char="§"/>
            </a:pPr>
            <a:r>
              <a:rPr lang="en-US" altLang="x-none" sz="2000" kern="0" dirty="0" smtClean="0">
                <a:solidFill>
                  <a:srgbClr val="000000"/>
                </a:solidFill>
                <a:latin typeface="Arial Rounded MT Bold"/>
              </a:rPr>
              <a:t>Treats cylinders as circular lists</a:t>
            </a:r>
            <a:endParaRPr lang="en-US" altLang="x-none" sz="2000" kern="0" dirty="0">
              <a:solidFill>
                <a:srgbClr val="000000"/>
              </a:solidFill>
              <a:latin typeface="Arial Rounded MT Bol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3605" y="6243148"/>
            <a:ext cx="73188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30000"/>
              </a:spcBef>
              <a:buClr>
                <a:srgbClr val="000000"/>
              </a:buClr>
            </a:pPr>
            <a:r>
              <a:rPr lang="en-US" altLang="x-none" sz="2000" kern="0">
                <a:solidFill>
                  <a:srgbClr val="000000"/>
                </a:solidFill>
                <a:latin typeface="Arial Rounded MT Bold"/>
              </a:rPr>
              <a:t>Provides a more uniform wait time than SCAN</a:t>
            </a:r>
          </a:p>
        </p:txBody>
      </p:sp>
    </p:spTree>
    <p:extLst>
      <p:ext uri="{BB962C8B-B14F-4D97-AF65-F5344CB8AC3E}">
        <p14:creationId xmlns:p14="http://schemas.microsoft.com/office/powerpoint/2010/main" val="77882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22B3F2-E490-4C49-BAEC-1E7FD409E30D}" type="slidenum">
              <a:rPr lang="en-US" altLang="x-none" sz="1400"/>
              <a:pPr/>
              <a:t>12</a:t>
            </a:fld>
            <a:endParaRPr lang="en-US" altLang="x-none" sz="140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C-LOOK</a:t>
            </a:r>
            <a:endParaRPr lang="en-US" altLang="x-non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459" y="1729383"/>
            <a:ext cx="6264914" cy="44273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1886" y="1242907"/>
            <a:ext cx="8322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0000"/>
              </a:spcBef>
              <a:buClr>
                <a:srgbClr val="000000"/>
              </a:buClr>
              <a:buFont typeface="Wingdings" charset="2"/>
              <a:buChar char="§"/>
            </a:pPr>
            <a:r>
              <a:rPr lang="en-US" altLang="x-none" sz="2000" kern="0" dirty="0">
                <a:solidFill>
                  <a:srgbClr val="000000"/>
                </a:solidFill>
                <a:latin typeface="Arial Rounded MT Bold"/>
              </a:rPr>
              <a:t>Arm only goes as far as the last request in each direction</a:t>
            </a:r>
          </a:p>
        </p:txBody>
      </p:sp>
    </p:spTree>
    <p:extLst>
      <p:ext uri="{BB962C8B-B14F-4D97-AF65-F5344CB8AC3E}">
        <p14:creationId xmlns:p14="http://schemas.microsoft.com/office/powerpoint/2010/main" val="963017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5A4ADF1-00E2-D444-A057-7EDB34AD1679}" type="slidenum">
              <a:rPr lang="en-US" altLang="x-none" sz="1400"/>
              <a:pPr/>
              <a:t>13</a:t>
            </a:fld>
            <a:endParaRPr lang="en-US" altLang="x-none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Selecting a Disk-Scheduling Algorithm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9858" y="1312863"/>
            <a:ext cx="8180754" cy="5078412"/>
          </a:xfrm>
        </p:spPr>
        <p:txBody>
          <a:bodyPr/>
          <a:lstStyle/>
          <a:p>
            <a:r>
              <a:rPr lang="en-US" altLang="x-none" sz="2000" dirty="0"/>
              <a:t>Performance depends on the number and types of requests</a:t>
            </a:r>
          </a:p>
          <a:p>
            <a:r>
              <a:rPr lang="en-US" altLang="x-none" sz="2000" dirty="0"/>
              <a:t>Requests for I/O can be influenced by file-allocation method</a:t>
            </a:r>
          </a:p>
          <a:p>
            <a:endParaRPr lang="en-US" altLang="x-none" sz="2000" dirty="0"/>
          </a:p>
          <a:p>
            <a:r>
              <a:rPr lang="en-US" altLang="x-none" sz="2000" dirty="0" smtClean="0"/>
              <a:t>SSTF </a:t>
            </a:r>
            <a:r>
              <a:rPr lang="en-US" altLang="x-none" sz="2000" dirty="0"/>
              <a:t>is common and has a natural appeal</a:t>
            </a:r>
          </a:p>
          <a:p>
            <a:r>
              <a:rPr lang="en-US" altLang="x-none" sz="2000" dirty="0" smtClean="0"/>
              <a:t>SCAN and C-SCAN </a:t>
            </a:r>
            <a:r>
              <a:rPr lang="en-US" altLang="x-none" sz="2000" dirty="0"/>
              <a:t>perform better for systems that place a heavy load on the disk</a:t>
            </a:r>
          </a:p>
          <a:p>
            <a:r>
              <a:rPr lang="en-US" altLang="x-none" sz="2000" dirty="0" smtClean="0"/>
              <a:t>SSTF and C-LOOK are reasonable </a:t>
            </a:r>
            <a:r>
              <a:rPr lang="en-US" altLang="x-none" sz="2000" dirty="0"/>
              <a:t>choice </a:t>
            </a:r>
            <a:r>
              <a:rPr lang="en-US" altLang="x-none" sz="2000" dirty="0" smtClean="0"/>
              <a:t>as default algorithm</a:t>
            </a:r>
          </a:p>
          <a:p>
            <a:endParaRPr lang="en-US" altLang="x-none" sz="2000" dirty="0" smtClean="0"/>
          </a:p>
          <a:p>
            <a:endParaRPr lang="en-US" altLang="x-none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EA9FA99-EDD2-0143-91C9-3081E97EC09F}" type="slidenum">
              <a:rPr lang="en-US" altLang="x-none" sz="1400"/>
              <a:pPr/>
              <a:t>14</a:t>
            </a:fld>
            <a:endParaRPr lang="en-US" altLang="x-none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Summary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658" y="1320800"/>
            <a:ext cx="8125506" cy="5202238"/>
          </a:xfrm>
        </p:spPr>
        <p:txBody>
          <a:bodyPr/>
          <a:lstStyle/>
          <a:p>
            <a:r>
              <a:rPr lang="en-US" altLang="x-none" sz="2000" dirty="0" smtClean="0"/>
              <a:t>Disk structure</a:t>
            </a:r>
          </a:p>
          <a:p>
            <a:pPr lvl="1"/>
            <a:r>
              <a:rPr lang="en-US" altLang="x-none" dirty="0" smtClean="0"/>
              <a:t>Physical: cylinders</a:t>
            </a:r>
            <a:r>
              <a:rPr lang="en-US" altLang="x-none" dirty="0"/>
              <a:t>, tracks, </a:t>
            </a:r>
            <a:r>
              <a:rPr lang="en-US" altLang="x-none" dirty="0" smtClean="0"/>
              <a:t>sectors</a:t>
            </a:r>
          </a:p>
          <a:p>
            <a:pPr lvl="1"/>
            <a:r>
              <a:rPr lang="en-US" altLang="x-none" dirty="0" smtClean="0"/>
              <a:t>Logical: logical </a:t>
            </a:r>
            <a:r>
              <a:rPr lang="en-US" altLang="x-none" dirty="0"/>
              <a:t>blocks</a:t>
            </a:r>
          </a:p>
          <a:p>
            <a:pPr lvl="1"/>
            <a:r>
              <a:rPr lang="en-US" altLang="x-none" dirty="0"/>
              <a:t>Transfer time and positioning time (latency + seek)  </a:t>
            </a:r>
          </a:p>
          <a:p>
            <a:r>
              <a:rPr lang="en-US" altLang="x-none" sz="2000" dirty="0"/>
              <a:t>Disk </a:t>
            </a:r>
            <a:r>
              <a:rPr lang="en-US" altLang="x-none" sz="2000" dirty="0" smtClean="0"/>
              <a:t>scheduling</a:t>
            </a:r>
          </a:p>
          <a:p>
            <a:pPr lvl="1"/>
            <a:r>
              <a:rPr lang="en-US" altLang="x-none" dirty="0" smtClean="0"/>
              <a:t>To </a:t>
            </a:r>
            <a:r>
              <a:rPr lang="en-US" altLang="x-none" dirty="0"/>
              <a:t>minimize seek time (head movements)</a:t>
            </a:r>
          </a:p>
          <a:p>
            <a:pPr lvl="1"/>
            <a:r>
              <a:rPr lang="en-US" altLang="x-none" smtClean="0"/>
              <a:t>FCFS</a:t>
            </a:r>
            <a:endParaRPr lang="en-US" altLang="x-none" dirty="0" smtClean="0"/>
          </a:p>
          <a:p>
            <a:pPr lvl="1"/>
            <a:r>
              <a:rPr lang="en-US" altLang="x-none" dirty="0" smtClean="0"/>
              <a:t>SSTF</a:t>
            </a:r>
          </a:p>
          <a:p>
            <a:pPr lvl="1"/>
            <a:r>
              <a:rPr lang="en-US" altLang="x-none" dirty="0" smtClean="0"/>
              <a:t>SCAN</a:t>
            </a:r>
          </a:p>
          <a:p>
            <a:pPr lvl="1"/>
            <a:r>
              <a:rPr lang="en-US" altLang="x-none" dirty="0" smtClean="0"/>
              <a:t>C-SCAN</a:t>
            </a:r>
          </a:p>
          <a:p>
            <a:pPr lvl="1"/>
            <a:r>
              <a:rPr lang="en-US" altLang="x-none" dirty="0" smtClean="0"/>
              <a:t>C-LOOK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AC67922-BD3D-F94B-AA39-E63C4FAED317}" type="slidenum">
              <a:rPr lang="en-US" altLang="x-none" sz="1400"/>
              <a:pPr/>
              <a:t>2</a:t>
            </a:fld>
            <a:endParaRPr lang="en-US" altLang="x-none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File System: Layered Structure</a:t>
            </a:r>
          </a:p>
        </p:txBody>
      </p:sp>
      <p:sp>
        <p:nvSpPr>
          <p:cNvPr id="6159" name="Rectangle 14"/>
          <p:cNvSpPr>
            <a:spLocks noChangeArrowheads="1"/>
          </p:cNvSpPr>
          <p:nvPr/>
        </p:nvSpPr>
        <p:spPr bwMode="auto">
          <a:xfrm>
            <a:off x="3251474" y="3290083"/>
            <a:ext cx="533810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1800" dirty="0" smtClean="0">
                <a:latin typeface="Arial Rounded MT Bold" charset="0"/>
              </a:rPr>
              <a:t>Maps logical blocks to </a:t>
            </a:r>
            <a:r>
              <a:rPr lang="en-US" altLang="x-none" sz="1800" dirty="0">
                <a:latin typeface="Arial Rounded MT Bold" charset="0"/>
              </a:rPr>
              <a:t>physical </a:t>
            </a:r>
            <a:r>
              <a:rPr lang="en-US" altLang="x-none" sz="1800" dirty="0" smtClean="0">
                <a:latin typeface="Arial Rounded MT Bold" charset="0"/>
              </a:rPr>
              <a:t>blocks</a:t>
            </a:r>
            <a:endParaRPr lang="en-US" altLang="x-none" sz="1800" dirty="0">
              <a:latin typeface="Arial Rounded MT Bold" charset="0"/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30" y="1430565"/>
            <a:ext cx="2476500" cy="45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251474" y="2335995"/>
            <a:ext cx="588989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lang="en-US" altLang="x-none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7063" indent="-392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Ø"/>
              <a:tabLst/>
              <a:defRPr lang="en-US" altLang="x-none" sz="2000" dirty="0">
                <a:solidFill>
                  <a:schemeClr val="accent2"/>
                </a:solidFill>
                <a:latin typeface="+mn-lt"/>
              </a:defRPr>
            </a:lvl2pPr>
            <a:lvl3pPr marL="766763" indent="-312738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tabLst/>
              <a:defRPr lang="en-US" altLang="x-none" sz="1800" dirty="0">
                <a:solidFill>
                  <a:schemeClr val="tx1"/>
                </a:solidFill>
                <a:latin typeface="+mn-lt"/>
              </a:defRPr>
            </a:lvl3pPr>
            <a:lvl4pPr marL="1033463" indent="-31273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lang="en-US" altLang="x-none" sz="1800" dirty="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 typeface="Wingdings" charset="2"/>
              <a:buChar char="Ø"/>
            </a:pPr>
            <a:r>
              <a:rPr lang="en-US" sz="1800" kern="0" dirty="0" smtClean="0"/>
              <a:t>View files as logical blocks</a:t>
            </a:r>
          </a:p>
          <a:p>
            <a:pPr>
              <a:lnSpc>
                <a:spcPct val="80000"/>
              </a:lnSpc>
              <a:buFont typeface="Wingdings" charset="2"/>
              <a:buChar char="Ø"/>
            </a:pPr>
            <a:r>
              <a:rPr lang="en-US" sz="1800" kern="0" dirty="0" smtClean="0"/>
              <a:t>Maintain metadata</a:t>
            </a:r>
            <a:endParaRPr lang="en-US" sz="1800" kern="0" dirty="0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3251474" y="4990397"/>
            <a:ext cx="5892526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1800" dirty="0" smtClean="0">
                <a:latin typeface="Arial Rounded MT Bold" charset="0"/>
              </a:rPr>
              <a:t>Device drivers and device-specific instructions</a:t>
            </a: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1800" dirty="0" smtClean="0">
                <a:latin typeface="Arial Rounded MT Bold" charset="0"/>
              </a:rPr>
              <a:t>Read/write bit </a:t>
            </a:r>
            <a:r>
              <a:rPr lang="en-US" altLang="x-none" sz="1800" dirty="0">
                <a:latin typeface="Arial Rounded MT Bold" charset="0"/>
              </a:rPr>
              <a:t>patterns to device controller</a:t>
            </a:r>
          </a:p>
          <a:p>
            <a:pPr>
              <a:lnSpc>
                <a:spcPct val="80000"/>
              </a:lnSpc>
              <a:spcBef>
                <a:spcPct val="30000"/>
              </a:spcBef>
              <a:buClr>
                <a:schemeClr val="tx1"/>
              </a:buClr>
              <a:buFont typeface="Wingdings" charset="2"/>
              <a:buChar char="Ø"/>
            </a:pPr>
            <a:endParaRPr lang="en-US" altLang="x-none" sz="1800" dirty="0">
              <a:latin typeface="Arial Rounded MT Bold" charset="0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254102" y="4084598"/>
            <a:ext cx="588989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lang="en-US" altLang="x-none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7063" indent="-392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Ø"/>
              <a:tabLst/>
              <a:defRPr lang="en-US" altLang="x-none" sz="2000" dirty="0">
                <a:solidFill>
                  <a:schemeClr val="accent2"/>
                </a:solidFill>
                <a:latin typeface="+mn-lt"/>
              </a:defRPr>
            </a:lvl2pPr>
            <a:lvl3pPr marL="766763" indent="-312738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tabLst/>
              <a:defRPr lang="en-US" altLang="x-none" sz="1800" dirty="0">
                <a:solidFill>
                  <a:schemeClr val="tx1"/>
                </a:solidFill>
                <a:latin typeface="+mn-lt"/>
              </a:defRPr>
            </a:lvl3pPr>
            <a:lvl4pPr marL="1033463" indent="-31273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lang="en-US" altLang="x-none" sz="1800" dirty="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 typeface="Wingdings" charset="2"/>
              <a:buChar char="Ø"/>
            </a:pPr>
            <a:r>
              <a:rPr lang="en-US" sz="1800" kern="0" dirty="0" smtClean="0"/>
              <a:t>View data as physical blocks present in devices</a:t>
            </a:r>
            <a:endParaRPr lang="en-US" sz="1800" kern="0" dirty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601308" y="2600174"/>
            <a:ext cx="6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911777" y="3414726"/>
            <a:ext cx="28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2547309" y="4218767"/>
            <a:ext cx="68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227777" y="5275057"/>
            <a:ext cx="100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89712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709AAC0-9F8A-9A44-914E-D6AF2C519224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Disk Physical Structure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377371" y="1359807"/>
            <a:ext cx="3439886" cy="50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marL="341313" indent="-3413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altLang="x-none" sz="2000" dirty="0" smtClean="0">
                <a:latin typeface="Arial Rounded MT Bold" charset="0"/>
              </a:rPr>
              <a:t>Platters, tracks, sectors</a:t>
            </a:r>
            <a:r>
              <a:rPr lang="en-US" altLang="x-none" sz="2000" smtClean="0">
                <a:latin typeface="Arial Rounded MT Bold" charset="0"/>
              </a:rPr>
              <a:t>, cylinders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endParaRPr lang="en-US" altLang="x-none" sz="2000" b="1" dirty="0" smtClean="0">
              <a:solidFill>
                <a:srgbClr val="FF0000"/>
              </a:solidFill>
              <a:latin typeface="Arial Rounded MT Bold" charset="0"/>
            </a:endParaRP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altLang="x-none" sz="2000" b="1" dirty="0" smtClean="0">
                <a:latin typeface="Arial Rounded MT Bold" charset="0"/>
              </a:rPr>
              <a:t>Head</a:t>
            </a:r>
            <a:r>
              <a:rPr lang="en-US" altLang="x-none" sz="2000" dirty="0" smtClean="0">
                <a:latin typeface="Arial Rounded MT Bold" charset="0"/>
              </a:rPr>
              <a:t> </a:t>
            </a:r>
            <a:r>
              <a:rPr lang="en-US" altLang="x-none" sz="2000" dirty="0">
                <a:latin typeface="Arial Rounded MT Bold" charset="0"/>
              </a:rPr>
              <a:t>moves  horizontally from one track to another </a:t>
            </a:r>
            <a:endParaRPr lang="en-US" altLang="x-none" sz="2000" dirty="0" smtClean="0">
              <a:latin typeface="Arial Rounded MT Bold" charset="0"/>
            </a:endParaRP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endParaRPr lang="en-US" altLang="x-none" sz="2000" dirty="0">
              <a:latin typeface="Arial Rounded MT Bold" charset="0"/>
            </a:endParaRP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§"/>
            </a:pPr>
            <a:r>
              <a:rPr lang="en-US" altLang="x-none" sz="2000" dirty="0">
                <a:latin typeface="Arial Rounded MT Bold" charset="0"/>
              </a:rPr>
              <a:t>Disk </a:t>
            </a:r>
            <a:r>
              <a:rPr lang="en-US" altLang="x-none" sz="2000" b="1" dirty="0">
                <a:latin typeface="Arial Rounded MT Bold" charset="0"/>
              </a:rPr>
              <a:t>rotates</a:t>
            </a:r>
            <a:r>
              <a:rPr lang="en-US" altLang="x-none" sz="2000" dirty="0">
                <a:latin typeface="Arial Rounded MT Bold" charset="0"/>
              </a:rPr>
              <a:t> at high speed (</a:t>
            </a:r>
            <a:r>
              <a:rPr lang="en-US" altLang="x-none" sz="2000" dirty="0" smtClean="0">
                <a:latin typeface="Arial Rounded MT Bold" charset="0"/>
              </a:rPr>
              <a:t>60-250 times/sec)</a:t>
            </a:r>
          </a:p>
          <a:p>
            <a:pPr marL="800100" lvl="1" indent="-342900">
              <a:spcBef>
                <a:spcPct val="3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2000" dirty="0" smtClean="0">
                <a:latin typeface="Arial Rounded MT Bold" charset="0"/>
              </a:rPr>
              <a:t>Relates to RPM </a:t>
            </a:r>
          </a:p>
        </p:txBody>
      </p:sp>
      <p:pic>
        <p:nvPicPr>
          <p:cNvPr id="6" name="Picture 5" descr="10_0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883" y="1359807"/>
            <a:ext cx="5157787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9B85012-354D-174D-826B-16AD361BC647}" type="slidenum">
              <a:rPr lang="en-US" altLang="x-none" sz="1400"/>
              <a:pPr/>
              <a:t>4</a:t>
            </a:fld>
            <a:endParaRPr lang="en-US" altLang="x-none" sz="1400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1770"/>
            <a:ext cx="8397875" cy="4926149"/>
          </a:xfrm>
        </p:spPr>
        <p:txBody>
          <a:bodyPr/>
          <a:lstStyle/>
          <a:p>
            <a:r>
              <a:rPr lang="en-US" altLang="x-none" sz="2000" dirty="0"/>
              <a:t>Disk is viewed as a one-dimensional </a:t>
            </a:r>
            <a:r>
              <a:rPr lang="en-US" altLang="x-none" sz="2000" b="1" dirty="0"/>
              <a:t>array</a:t>
            </a:r>
            <a:r>
              <a:rPr lang="en-US" altLang="x-none" sz="2000" dirty="0"/>
              <a:t> of </a:t>
            </a:r>
            <a:r>
              <a:rPr lang="en-US" altLang="x-none" sz="2000" b="1" dirty="0"/>
              <a:t>logical blocks</a:t>
            </a:r>
          </a:p>
          <a:p>
            <a:pPr lvl="1"/>
            <a:r>
              <a:rPr lang="en-US" altLang="x-none" sz="1800" dirty="0"/>
              <a:t>The logical block is the smallest unit of transfer</a:t>
            </a:r>
          </a:p>
          <a:p>
            <a:pPr lvl="1"/>
            <a:r>
              <a:rPr lang="en-US" altLang="x-none" sz="1800" dirty="0"/>
              <a:t>Block = sector </a:t>
            </a:r>
          </a:p>
          <a:p>
            <a:r>
              <a:rPr lang="en-US" altLang="x-none" sz="2000" dirty="0"/>
              <a:t>A</a:t>
            </a:r>
            <a:r>
              <a:rPr lang="en-US" altLang="x-none" sz="2000" dirty="0" smtClean="0"/>
              <a:t>rray </a:t>
            </a:r>
            <a:r>
              <a:rPr lang="en-US" altLang="x-none" sz="2000" dirty="0"/>
              <a:t>of blocks is mapped into </a:t>
            </a:r>
            <a:r>
              <a:rPr lang="en-US" altLang="x-none" sz="2000" dirty="0" smtClean="0"/>
              <a:t>sequential sectors on disk</a:t>
            </a:r>
            <a:endParaRPr lang="en-US" altLang="x-none" sz="2000" dirty="0"/>
          </a:p>
          <a:p>
            <a:pPr lvl="1"/>
            <a:r>
              <a:rPr lang="en-US" altLang="x-none" sz="1800" dirty="0"/>
              <a:t>Block 0 is at the first sector of </a:t>
            </a:r>
            <a:r>
              <a:rPr lang="en-US" altLang="x-none" sz="1800" dirty="0" smtClean="0"/>
              <a:t>first </a:t>
            </a:r>
            <a:r>
              <a:rPr lang="en-US" altLang="x-none" sz="1800" dirty="0"/>
              <a:t>track on the outermost cylinder</a:t>
            </a:r>
          </a:p>
          <a:p>
            <a:pPr lvl="1"/>
            <a:r>
              <a:rPr lang="en-US" altLang="x-none" sz="1800" dirty="0"/>
              <a:t>Mapping proceeds in order through that </a:t>
            </a:r>
            <a:r>
              <a:rPr lang="en-US" altLang="x-none" sz="1800" dirty="0" smtClean="0"/>
              <a:t>track</a:t>
            </a:r>
            <a:endParaRPr lang="en-US" altLang="x-none" sz="1800" dirty="0"/>
          </a:p>
          <a:p>
            <a:pPr lvl="1"/>
            <a:r>
              <a:rPr lang="en-US" altLang="x-none" sz="1800" dirty="0"/>
              <a:t>Then the rest of the tracks in that </a:t>
            </a:r>
            <a:r>
              <a:rPr lang="en-US" altLang="x-none" sz="1800" dirty="0" smtClean="0"/>
              <a:t>cylinder</a:t>
            </a:r>
            <a:endParaRPr lang="en-US" altLang="x-none" sz="1800" dirty="0"/>
          </a:p>
          <a:p>
            <a:pPr lvl="1"/>
            <a:r>
              <a:rPr lang="en-US" altLang="x-none" sz="1800" dirty="0"/>
              <a:t>Then through the rest of the cylinders from outermost to innermost</a:t>
            </a:r>
          </a:p>
          <a:p>
            <a:r>
              <a:rPr lang="en-US" altLang="x-none" sz="2000" b="1" dirty="0" smtClean="0"/>
              <a:t>Block </a:t>
            </a:r>
            <a:r>
              <a:rPr lang="en-US" altLang="x-none" sz="2000" b="1" dirty="0"/>
              <a:t>Address:  &lt;cylinder, track, sector</a:t>
            </a:r>
            <a:r>
              <a:rPr lang="en-US" altLang="x-none" sz="2000" b="1" dirty="0" smtClean="0"/>
              <a:t>&gt;</a:t>
            </a:r>
          </a:p>
          <a:p>
            <a:r>
              <a:rPr lang="en-US" altLang="x-none" sz="2000" b="1" dirty="0" smtClean="0"/>
              <a:t>This structure is created through </a:t>
            </a:r>
            <a:r>
              <a:rPr lang="en-US" altLang="x-none" sz="2000" b="1" dirty="0" smtClean="0">
                <a:solidFill>
                  <a:srgbClr val="FF0000"/>
                </a:solidFill>
              </a:rPr>
              <a:t>low-level formatting </a:t>
            </a:r>
            <a:r>
              <a:rPr lang="en-US" altLang="x-none" sz="2000" b="1" dirty="0" smtClean="0"/>
              <a:t>of disk</a:t>
            </a:r>
            <a:endParaRPr lang="en-US" altLang="x-none" sz="2000" b="1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Disk Logical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3751921-8900-744A-BA71-41FF52E6352F}" type="slidenum">
              <a:rPr lang="en-US" altLang="x-none" sz="1400"/>
              <a:pPr/>
              <a:t>5</a:t>
            </a:fld>
            <a:endParaRPr lang="en-US" altLang="x-none" sz="14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Disk Scheduling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292225"/>
            <a:ext cx="7896225" cy="4862513"/>
          </a:xfrm>
        </p:spPr>
        <p:txBody>
          <a:bodyPr/>
          <a:lstStyle/>
          <a:p>
            <a:r>
              <a:rPr lang="en-US" altLang="x-none" sz="2000" dirty="0"/>
              <a:t>Processes issue disk read/write requests</a:t>
            </a:r>
          </a:p>
          <a:p>
            <a:r>
              <a:rPr lang="en-US" altLang="x-none" sz="2000" dirty="0"/>
              <a:t>Kernel maps these requests to </a:t>
            </a:r>
            <a:r>
              <a:rPr lang="en-US" altLang="x-none" sz="2000" dirty="0" smtClean="0"/>
              <a:t>logical block </a:t>
            </a:r>
            <a:r>
              <a:rPr lang="en-US" altLang="x-none" sz="2000" dirty="0"/>
              <a:t>addresses </a:t>
            </a:r>
          </a:p>
          <a:p>
            <a:r>
              <a:rPr lang="en-US" altLang="x-none" sz="2000" dirty="0"/>
              <a:t>These requests are sent to disk controller </a:t>
            </a:r>
          </a:p>
          <a:p>
            <a:endParaRPr lang="en-US" altLang="x-none" sz="2000" dirty="0"/>
          </a:p>
          <a:p>
            <a:r>
              <a:rPr lang="en-US" altLang="x-none" sz="2000" b="1" dirty="0">
                <a:solidFill>
                  <a:srgbClr val="FF0000"/>
                </a:solidFill>
              </a:rPr>
              <a:t>Problem</a:t>
            </a:r>
            <a:r>
              <a:rPr lang="en-US" altLang="x-none" sz="2000" dirty="0">
                <a:solidFill>
                  <a:srgbClr val="FF0000"/>
                </a:solidFill>
              </a:rPr>
              <a:t>: If there are multiple outstanding requests (in a disk queue), which one should be serviced first?</a:t>
            </a:r>
          </a:p>
          <a:p>
            <a:endParaRPr lang="en-US" altLang="x-none" sz="2000" b="1" dirty="0"/>
          </a:p>
          <a:p>
            <a:r>
              <a:rPr lang="en-US" altLang="x-none" sz="2000" b="1" dirty="0"/>
              <a:t>Objectives</a:t>
            </a:r>
          </a:p>
          <a:p>
            <a:pPr lvl="1"/>
            <a:r>
              <a:rPr lang="en-US" altLang="x-none" dirty="0"/>
              <a:t>Fast disk access time   </a:t>
            </a:r>
          </a:p>
          <a:p>
            <a:pPr lvl="1"/>
            <a:r>
              <a:rPr lang="en-US" altLang="x-none" dirty="0"/>
              <a:t>High disk </a:t>
            </a:r>
            <a:r>
              <a:rPr lang="en-US" altLang="x-none" dirty="0" smtClean="0"/>
              <a:t>bandwidth</a:t>
            </a:r>
          </a:p>
          <a:p>
            <a:pPr lvl="2"/>
            <a:r>
              <a:rPr lang="en-US" altLang="x-none" dirty="0"/>
              <a:t>B</a:t>
            </a:r>
            <a:r>
              <a:rPr lang="en-US" altLang="x-none" dirty="0" smtClean="0"/>
              <a:t>ytes </a:t>
            </a:r>
            <a:r>
              <a:rPr lang="en-US" altLang="x-none" dirty="0"/>
              <a:t>transferred </a:t>
            </a:r>
            <a:r>
              <a:rPr lang="en-US" altLang="x-none" dirty="0" smtClean="0"/>
              <a:t>per sec between </a:t>
            </a:r>
            <a:r>
              <a:rPr lang="en-US" altLang="x-none" dirty="0"/>
              <a:t>disk and </a:t>
            </a:r>
            <a:r>
              <a:rPr lang="en-US" altLang="x-none" dirty="0" smtClean="0"/>
              <a:t>memory</a:t>
            </a:r>
            <a:endParaRPr lang="en-US" altLang="x-none" dirty="0"/>
          </a:p>
          <a:p>
            <a:pPr lvl="1"/>
            <a:r>
              <a:rPr lang="en-US" altLang="x-none" dirty="0"/>
              <a:t>Fairness (may be!)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419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419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A33E6A1-6657-FD48-832E-002305D13AA6}" type="slidenum">
              <a:rPr lang="en-US" altLang="x-none" sz="1400"/>
              <a:pPr/>
              <a:t>6</a:t>
            </a:fld>
            <a:endParaRPr lang="en-US" altLang="x-none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Disk Operation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250950"/>
            <a:ext cx="7399337" cy="5054600"/>
          </a:xfrm>
        </p:spPr>
        <p:txBody>
          <a:bodyPr/>
          <a:lstStyle/>
          <a:p>
            <a:r>
              <a:rPr lang="en-US" altLang="x-none" dirty="0"/>
              <a:t>Accessing (reading/writing) a block </a:t>
            </a:r>
          </a:p>
          <a:p>
            <a:pPr lvl="1"/>
            <a:r>
              <a:rPr lang="en-US" altLang="x-none" dirty="0"/>
              <a:t>Move the head to desired track (</a:t>
            </a:r>
            <a:r>
              <a:rPr lang="en-US" altLang="x-none" b="1" dirty="0">
                <a:solidFill>
                  <a:srgbClr val="FF0000"/>
                </a:solidFill>
              </a:rPr>
              <a:t>seek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b="1" dirty="0">
                <a:solidFill>
                  <a:srgbClr val="FF0000"/>
                </a:solidFill>
              </a:rPr>
              <a:t>time</a:t>
            </a:r>
            <a:r>
              <a:rPr lang="en-US" altLang="x-none" dirty="0"/>
              <a:t>)</a:t>
            </a:r>
          </a:p>
          <a:p>
            <a:pPr lvl="1"/>
            <a:r>
              <a:rPr lang="en-US" altLang="x-none" dirty="0"/>
              <a:t>Wait  for desired sector to rotate under the head (</a:t>
            </a:r>
            <a:r>
              <a:rPr lang="en-US" altLang="x-none" b="1" dirty="0">
                <a:solidFill>
                  <a:srgbClr val="FF0000"/>
                </a:solidFill>
              </a:rPr>
              <a:t>rotational latency time</a:t>
            </a:r>
            <a:r>
              <a:rPr lang="en-US" altLang="x-none" dirty="0"/>
              <a:t>) </a:t>
            </a:r>
          </a:p>
          <a:p>
            <a:pPr lvl="1"/>
            <a:r>
              <a:rPr lang="en-US" altLang="x-none" dirty="0"/>
              <a:t>Transfer the block to a local buffer, then to main memory (</a:t>
            </a:r>
            <a:r>
              <a:rPr lang="en-US" altLang="x-none" dirty="0">
                <a:solidFill>
                  <a:srgbClr val="FF0000"/>
                </a:solidFill>
              </a:rPr>
              <a:t>t</a:t>
            </a:r>
            <a:r>
              <a:rPr lang="en-US" altLang="x-none" b="1" dirty="0">
                <a:solidFill>
                  <a:srgbClr val="FF0000"/>
                </a:solidFill>
              </a:rPr>
              <a:t>ransfer time</a:t>
            </a:r>
            <a:r>
              <a:rPr lang="en-US" altLang="x-none" b="1" dirty="0"/>
              <a:t>) </a:t>
            </a:r>
          </a:p>
          <a:p>
            <a:endParaRPr lang="en-US" altLang="x-none" dirty="0"/>
          </a:p>
          <a:p>
            <a:r>
              <a:rPr lang="en-US" altLang="x-none" dirty="0"/>
              <a:t>We try to minimize the </a:t>
            </a:r>
            <a:r>
              <a:rPr lang="en-US" altLang="x-none" b="1" dirty="0"/>
              <a:t>seek</a:t>
            </a:r>
            <a:r>
              <a:rPr lang="en-US" altLang="x-none" dirty="0"/>
              <a:t> </a:t>
            </a:r>
            <a:r>
              <a:rPr lang="en-US" altLang="x-none" b="1" dirty="0"/>
              <a:t>time, </a:t>
            </a:r>
            <a:r>
              <a:rPr lang="en-US" altLang="x-none" dirty="0"/>
              <a:t>which is proportional to the seek distance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(</a:t>
            </a:r>
            <a:r>
              <a:rPr lang="en-US" altLang="x-none" dirty="0"/>
              <a:t>distance moved by the head)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B2879CF-2050-5A43-A2CA-FB6428E809CD}" type="slidenum">
              <a:rPr lang="en-US" altLang="x-none" sz="1400"/>
              <a:pPr/>
              <a:t>7</a:t>
            </a:fld>
            <a:endParaRPr lang="en-US" altLang="x-none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Disk Scheduling Algorithms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250950"/>
            <a:ext cx="7685087" cy="5121275"/>
          </a:xfrm>
        </p:spPr>
        <p:txBody>
          <a:bodyPr/>
          <a:lstStyle/>
          <a:p>
            <a:pPr marL="342900" indent="-342900">
              <a:tabLst>
                <a:tab pos="1711325" algn="l"/>
              </a:tabLst>
            </a:pPr>
            <a:r>
              <a:rPr lang="en-US" altLang="x-none" dirty="0"/>
              <a:t>Several </a:t>
            </a:r>
            <a:r>
              <a:rPr lang="en-US" altLang="x-none" dirty="0" smtClean="0"/>
              <a:t>disk scheduling algorithms</a:t>
            </a:r>
            <a:endParaRPr lang="en-US" altLang="x-none" dirty="0"/>
          </a:p>
          <a:p>
            <a:pPr marL="742950" lvl="1">
              <a:tabLst>
                <a:tab pos="1711325" algn="l"/>
              </a:tabLst>
            </a:pPr>
            <a:r>
              <a:rPr lang="en-US" altLang="x-none" dirty="0"/>
              <a:t>FCFS</a:t>
            </a:r>
          </a:p>
          <a:p>
            <a:pPr marL="742950" lvl="1">
              <a:tabLst>
                <a:tab pos="1711325" algn="l"/>
              </a:tabLst>
            </a:pPr>
            <a:r>
              <a:rPr lang="en-US" altLang="x-none" dirty="0"/>
              <a:t>SSTF</a:t>
            </a:r>
          </a:p>
          <a:p>
            <a:pPr marL="742950" lvl="1">
              <a:tabLst>
                <a:tab pos="1711325" algn="l"/>
              </a:tabLst>
            </a:pPr>
            <a:r>
              <a:rPr lang="en-US" altLang="x-none" dirty="0"/>
              <a:t>SCAN, C-SCAN</a:t>
            </a:r>
          </a:p>
          <a:p>
            <a:pPr marL="742950" lvl="1">
              <a:tabLst>
                <a:tab pos="1711325" algn="l"/>
              </a:tabLst>
            </a:pPr>
            <a:r>
              <a:rPr lang="en-US" altLang="x-none" dirty="0"/>
              <a:t>LOOK, C-LOOK</a:t>
            </a:r>
          </a:p>
          <a:p>
            <a:pPr marL="342900" indent="-342900">
              <a:tabLst>
                <a:tab pos="1711325" algn="l"/>
              </a:tabLst>
            </a:pPr>
            <a:r>
              <a:rPr lang="en-US" altLang="x-none" dirty="0" smtClean="0"/>
              <a:t>Illustrate </a:t>
            </a:r>
            <a:r>
              <a:rPr lang="en-US" altLang="x-none" dirty="0"/>
              <a:t>them with a request queue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(</a:t>
            </a:r>
            <a:r>
              <a:rPr lang="en-US" altLang="x-none" dirty="0"/>
              <a:t>0 -199 cylinders)</a:t>
            </a:r>
          </a:p>
          <a:p>
            <a:pPr marL="342900" indent="-342900">
              <a:buFont typeface="Wingdings" charset="2"/>
              <a:buNone/>
              <a:tabLst>
                <a:tab pos="1711325" algn="l"/>
              </a:tabLst>
            </a:pPr>
            <a:r>
              <a:rPr lang="en-US" altLang="x-none" dirty="0"/>
              <a:t>		</a:t>
            </a:r>
            <a:br>
              <a:rPr lang="en-US" altLang="x-none" dirty="0"/>
            </a:br>
            <a:r>
              <a:rPr lang="en-US" altLang="x-none" dirty="0"/>
              <a:t>	98, 183, 37, 122, 14, 124, 65, 67</a:t>
            </a:r>
          </a:p>
          <a:p>
            <a:pPr marL="342900" indent="-342900">
              <a:buFont typeface="Wingdings" charset="2"/>
              <a:buNone/>
              <a:tabLst>
                <a:tab pos="1711325" algn="l"/>
              </a:tabLst>
            </a:pPr>
            <a:endParaRPr lang="en-US" altLang="x-none" dirty="0"/>
          </a:p>
          <a:p>
            <a:pPr marL="342900" indent="-342900">
              <a:tabLst>
                <a:tab pos="1711325" algn="l"/>
              </a:tabLst>
            </a:pPr>
            <a:r>
              <a:rPr lang="en-US" altLang="x-none" dirty="0"/>
              <a:t>Assume initial head position at cylinder 53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22B3F2-E490-4C49-BAEC-1E7FD409E30D}" type="slidenum">
              <a:rPr lang="en-US" altLang="x-none" sz="1400"/>
              <a:pPr/>
              <a:t>8</a:t>
            </a:fld>
            <a:endParaRPr lang="en-US" altLang="x-none" sz="1400"/>
          </a:p>
        </p:txBody>
      </p:sp>
      <p:sp>
        <p:nvSpPr>
          <p:cNvPr id="800771" name="Text Box 3"/>
          <p:cNvSpPr txBox="1">
            <a:spLocks noChangeArrowheads="1"/>
          </p:cNvSpPr>
          <p:nvPr/>
        </p:nvSpPr>
        <p:spPr bwMode="auto">
          <a:xfrm>
            <a:off x="874102" y="6149065"/>
            <a:ext cx="749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x-none" sz="2000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Total head movements = </a:t>
            </a:r>
            <a:r>
              <a:rPr lang="en-US" altLang="x-none" sz="2000" b="1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640</a:t>
            </a:r>
            <a:r>
              <a:rPr lang="en-US" altLang="x-none" sz="2000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cylinders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First Come First Served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034" y="1729383"/>
            <a:ext cx="6588000" cy="442218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1886" y="1242907"/>
            <a:ext cx="8322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0000"/>
              </a:spcBef>
              <a:buClr>
                <a:srgbClr val="000000"/>
              </a:buClr>
              <a:buFont typeface="Wingdings" charset="2"/>
              <a:buChar char="§"/>
            </a:pPr>
            <a:r>
              <a:rPr lang="en-US" altLang="x-none" sz="2000" kern="0" dirty="0" smtClean="0">
                <a:solidFill>
                  <a:srgbClr val="000000"/>
                </a:solidFill>
                <a:latin typeface="Arial Rounded MT Bold"/>
              </a:rPr>
              <a:t>Issue requests in order of arrival</a:t>
            </a:r>
            <a:endParaRPr lang="en-US" altLang="x-none" sz="2000" kern="0" dirty="0">
              <a:solidFill>
                <a:srgbClr val="000000"/>
              </a:solidFill>
              <a:latin typeface="Arial Rounded MT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22B3F2-E490-4C49-BAEC-1E7FD409E30D}" type="slidenum">
              <a:rPr lang="en-US" altLang="x-none" sz="1400"/>
              <a:pPr/>
              <a:t>9</a:t>
            </a:fld>
            <a:endParaRPr lang="en-US" altLang="x-none" sz="1400"/>
          </a:p>
        </p:txBody>
      </p:sp>
      <p:sp>
        <p:nvSpPr>
          <p:cNvPr id="800771" name="Text Box 3"/>
          <p:cNvSpPr txBox="1">
            <a:spLocks noChangeArrowheads="1"/>
          </p:cNvSpPr>
          <p:nvPr/>
        </p:nvSpPr>
        <p:spPr bwMode="auto">
          <a:xfrm>
            <a:off x="874102" y="6149065"/>
            <a:ext cx="749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x-none" sz="2000" dirty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Total head movements = </a:t>
            </a:r>
            <a:r>
              <a:rPr lang="en-US" altLang="x-none" sz="2000" b="1" dirty="0">
                <a:solidFill>
                  <a:srgbClr val="0000FF"/>
                </a:solidFill>
                <a:latin typeface="Arial Rounded MT Bold" charset="0"/>
              </a:rPr>
              <a:t>236 </a:t>
            </a:r>
            <a:r>
              <a:rPr lang="en-US" altLang="x-none" sz="2000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cylinders</a:t>
            </a:r>
            <a:endParaRPr lang="en-US" altLang="x-none" sz="2000" dirty="0">
              <a:solidFill>
                <a:srgbClr val="0000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Shortest Seek Time First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51" y="1729383"/>
            <a:ext cx="6588000" cy="446503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91886" y="1242907"/>
            <a:ext cx="8322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0000"/>
              </a:spcBef>
              <a:buClr>
                <a:srgbClr val="000000"/>
              </a:buClr>
              <a:buFont typeface="Wingdings" charset="2"/>
              <a:buChar char="§"/>
            </a:pPr>
            <a:r>
              <a:rPr lang="en-US" altLang="x-none" sz="2000" kern="0" dirty="0">
                <a:solidFill>
                  <a:srgbClr val="000000"/>
                </a:solidFill>
                <a:latin typeface="Arial Rounded MT Bold"/>
              </a:rPr>
              <a:t>Select request with minimum seek time from </a:t>
            </a:r>
            <a:r>
              <a:rPr lang="en-US" altLang="x-none" sz="2000" kern="0">
                <a:solidFill>
                  <a:srgbClr val="000000"/>
                </a:solidFill>
                <a:latin typeface="Arial Rounded MT Bold"/>
              </a:rPr>
              <a:t>current </a:t>
            </a:r>
            <a:r>
              <a:rPr lang="en-US" altLang="x-none" sz="2000" kern="0" smtClean="0">
                <a:solidFill>
                  <a:srgbClr val="000000"/>
                </a:solidFill>
                <a:latin typeface="Arial Rounded MT Bold"/>
              </a:rPr>
              <a:t>position</a:t>
            </a:r>
            <a:endParaRPr lang="en-US" altLang="x-none" sz="2000" kern="0" dirty="0">
              <a:solidFill>
                <a:srgbClr val="000000"/>
              </a:solidFill>
              <a:latin typeface="Arial Rounded MT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1956" y="3477559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Issues?</a:t>
            </a:r>
            <a:endParaRPr lang="en-US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6343" y="3902971"/>
            <a:ext cx="1817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Starvation!</a:t>
            </a:r>
            <a:endParaRPr lang="en-US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450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20875</TotalTime>
  <Words>629</Words>
  <Application>Microsoft Macintosh PowerPoint</Application>
  <PresentationFormat>On-screen Show (4:3)</PresentationFormat>
  <Paragraphs>123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File System: Layered Structure</vt:lpstr>
      <vt:lpstr>Disk Physical Structure</vt:lpstr>
      <vt:lpstr>Disk Logical Structure</vt:lpstr>
      <vt:lpstr>Disk Scheduling</vt:lpstr>
      <vt:lpstr>Disk Operation</vt:lpstr>
      <vt:lpstr>Disk Scheduling Algorithms</vt:lpstr>
      <vt:lpstr>First Come First Served</vt:lpstr>
      <vt:lpstr>Shortest Seek Time First</vt:lpstr>
      <vt:lpstr>SCAN</vt:lpstr>
      <vt:lpstr>Circular SCAN (C-SCAN)</vt:lpstr>
      <vt:lpstr>C-LOOK</vt:lpstr>
      <vt:lpstr>Selecting a Disk-Scheduling Algorithm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880: Internet Architectures and Protocols</dc:title>
  <dc:creator>Mohamed Hefeeda</dc:creator>
  <dc:description/>
  <cp:lastModifiedBy>Office 2004 Test Drive User</cp:lastModifiedBy>
  <cp:revision>663</cp:revision>
  <cp:lastPrinted>2018-11-20T17:35:53Z</cp:lastPrinted>
  <dcterms:created xsi:type="dcterms:W3CDTF">1999-10-08T19:08:27Z</dcterms:created>
  <dcterms:modified xsi:type="dcterms:W3CDTF">2019-04-18T03:12:33Z</dcterms:modified>
</cp:coreProperties>
</file>