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71" r:id="rId2"/>
    <p:sldId id="429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509" r:id="rId17"/>
    <p:sldId id="444" r:id="rId18"/>
    <p:sldId id="445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6" r:id="rId29"/>
    <p:sldId id="458" r:id="rId30"/>
    <p:sldId id="459" r:id="rId31"/>
    <p:sldId id="461" r:id="rId32"/>
    <p:sldId id="462" r:id="rId33"/>
    <p:sldId id="463" r:id="rId34"/>
    <p:sldId id="499" r:id="rId35"/>
    <p:sldId id="464" r:id="rId36"/>
    <p:sldId id="465" r:id="rId37"/>
    <p:sldId id="498" r:id="rId38"/>
    <p:sldId id="513" r:id="rId39"/>
    <p:sldId id="486" r:id="rId40"/>
    <p:sldId id="487" r:id="rId41"/>
    <p:sldId id="510" r:id="rId42"/>
    <p:sldId id="512" r:id="rId43"/>
    <p:sldId id="495" r:id="rId44"/>
  </p:sldIdLst>
  <p:sldSz cx="9144000" cy="6858000" type="screen4x3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11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33CCCC"/>
    <a:srgbClr val="FFFF00"/>
    <a:srgbClr val="DDDDDD"/>
    <a:srgbClr val="FFCCFF"/>
    <a:srgbClr val="FF99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24" autoAdjust="0"/>
    <p:restoredTop sz="82074" autoAdjust="0"/>
  </p:normalViewPr>
  <p:slideViewPr>
    <p:cSldViewPr snapToGrid="0">
      <p:cViewPr>
        <p:scale>
          <a:sx n="113" d="100"/>
          <a:sy n="113" d="100"/>
        </p:scale>
        <p:origin x="-1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04" y="-72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36" tIns="43768" rIns="87536" bIns="43768" numCol="1" anchor="t" anchorCtr="0" compatLnSpc="1">
            <a:prstTxWarp prst="textNoShape">
              <a:avLst/>
            </a:prstTxWarp>
          </a:bodyPr>
          <a:lstStyle>
            <a:lvl1pPr defTabSz="874713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4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36" tIns="43768" rIns="87536" bIns="43768" numCol="1" anchor="t" anchorCtr="0" compatLnSpc="1">
            <a:prstTxWarp prst="textNoShape">
              <a:avLst/>
            </a:prstTxWarp>
          </a:bodyPr>
          <a:lstStyle>
            <a:lvl1pPr algn="r" defTabSz="874713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4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36" tIns="43768" rIns="87536" bIns="43768" numCol="1" anchor="b" anchorCtr="0" compatLnSpc="1">
            <a:prstTxWarp prst="textNoShape">
              <a:avLst/>
            </a:prstTxWarp>
          </a:bodyPr>
          <a:lstStyle>
            <a:lvl1pPr defTabSz="874713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7288"/>
            <a:ext cx="3014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36" tIns="43768" rIns="87536" bIns="43768" numCol="1" anchor="b" anchorCtr="0" compatLnSpc="1">
            <a:prstTxWarp prst="textNoShape">
              <a:avLst/>
            </a:prstTxWarp>
          </a:bodyPr>
          <a:lstStyle>
            <a:lvl1pPr algn="r" defTabSz="874713">
              <a:defRPr sz="1100"/>
            </a:lvl1pPr>
          </a:lstStyle>
          <a:p>
            <a:fld id="{BA4F946E-C782-6F41-824B-100D56B27B2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57918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21212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9438"/>
            <a:ext cx="510063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875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778875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351EE1F3-CA95-904F-A849-F04A56599DA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55924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64E7464-72F0-114E-8E62-2E173627467E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9438"/>
            <a:ext cx="556418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C84DB1E9-6349-D340-B662-35A067A6365F}" type="slidenum">
              <a:rPr lang="en-US" altLang="en-US">
                <a:latin typeface="Times New Roman" charset="0"/>
              </a:rPr>
              <a:pPr/>
              <a:t>43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baseline="0" dirty="0" smtClean="0">
                <a:ea typeface="MS PGothic" charset="-128"/>
              </a:rPr>
              <a:t>Each machine acts as client and server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baseline="0" dirty="0" smtClean="0">
                <a:ea typeface="MS PGothic" charset="-128"/>
              </a:rPr>
              <a:t>Link this to CSIL lab and their home directories.</a:t>
            </a:r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20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</a:t>
            </a:r>
            <a:r>
              <a:rPr lang="en-US" baseline="0" dirty="0" smtClean="0"/>
              <a:t> process read pointer and write pointer</a:t>
            </a:r>
          </a:p>
          <a:p>
            <a:r>
              <a:rPr lang="en-US" baseline="0" dirty="0" smtClean="0"/>
              <a:t>Reposition </a:t>
            </a:r>
            <a:r>
              <a:rPr lang="mr-IN" baseline="0" dirty="0" smtClean="0"/>
              <a:t>–</a:t>
            </a:r>
            <a:r>
              <a:rPr lang="en-US" baseline="0" dirty="0" smtClean="0"/>
              <a:t> seek</a:t>
            </a:r>
          </a:p>
          <a:p>
            <a:r>
              <a:rPr lang="en-US" baseline="0" dirty="0" smtClean="0"/>
              <a:t>Truncate is to erase contents but use same meta-data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E1F3-CA95-904F-A849-F04A56599DA1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656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E1F3-CA95-904F-A849-F04A56599DA1}" type="slidenum">
              <a:rPr lang="en-US" altLang="x-none" smtClean="0"/>
              <a:pPr/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0703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Important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E1F3-CA95-904F-A849-F04A56599DA1}" type="slidenum">
              <a:rPr lang="en-US" altLang="x-none" smtClean="0"/>
              <a:pPr/>
              <a:t>33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91070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E1F3-CA95-904F-A849-F04A56599DA1}" type="slidenum">
              <a:rPr lang="en-US" altLang="x-none" smtClean="0"/>
              <a:pPr/>
              <a:t>34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00098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E1F3-CA95-904F-A849-F04A56599DA1}" type="slidenum">
              <a:rPr lang="en-US" altLang="x-none" smtClean="0"/>
              <a:pPr/>
              <a:t>37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94389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CF6C54F1-B9F8-7F47-A6CA-C5A20D83A453}" type="slidenum">
              <a:rPr lang="en-US" altLang="en-US">
                <a:latin typeface="Times New Roman" charset="0"/>
              </a:rPr>
              <a:pPr/>
              <a:t>39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0547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89F834CF-C624-9047-BEF5-109DFF820664}" type="slidenum">
              <a:rPr lang="en-US" altLang="en-US">
                <a:latin typeface="Times New Roman" charset="0"/>
              </a:rPr>
              <a:pPr/>
              <a:t>40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7035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E1F3-CA95-904F-A849-F04A56599DA1}" type="slidenum">
              <a:rPr lang="en-US" altLang="x-none" smtClean="0"/>
              <a:pPr/>
              <a:t>41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49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7063" indent="-392113">
              <a:buClr>
                <a:schemeClr val="tx1"/>
              </a:buClr>
              <a:tabLst/>
              <a:defRPr/>
            </a:lvl2pPr>
            <a:lvl3pPr marL="766763" indent="-312738">
              <a:tabLst/>
              <a:defRPr/>
            </a:lvl3pPr>
            <a:lvl4pPr marL="1033463" indent="-312738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7F739-047D-C948-AFFC-A7F905D6A40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9326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0F075-D398-A740-8BF6-7F276CB9D71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80754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3936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4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20650"/>
            <a:ext cx="8180754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180754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lvl="0" indent="-341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q"/>
            </a:pPr>
            <a:r>
              <a:rPr lang="en-US" altLang="x-none" dirty="0"/>
              <a:t>Click to edit Master text styles</a:t>
            </a:r>
          </a:p>
          <a:p>
            <a:pPr marL="8572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v"/>
            </a:pPr>
            <a:r>
              <a:rPr lang="en-US" altLang="x-none" dirty="0"/>
              <a:t>Second level</a:t>
            </a:r>
          </a:p>
          <a:p>
            <a:pPr marL="120015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altLang="x-none" dirty="0"/>
              <a:t>Third level</a:t>
            </a:r>
          </a:p>
          <a:p>
            <a: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altLang="x-none" dirty="0"/>
              <a:t>Fourth </a:t>
            </a:r>
            <a:r>
              <a:rPr lang="en-US" altLang="x-none" dirty="0" smtClean="0"/>
              <a:t>level</a:t>
            </a:r>
            <a:endParaRPr lang="en-US" altLang="x-non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C4B2B1-D826-2843-9204-698C4CB5789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1042988"/>
            <a:ext cx="9144000" cy="5080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  <a:ln w="508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altLang="x-none" sz="28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 Rounded MT Bold" pitchFamily="34" charset="0"/>
        </a:defRPr>
      </a:lvl9pPr>
    </p:titleStyle>
    <p:bodyStyle>
      <a:lvl1pPr marL="341313" indent="-341313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Wingdings" charset="2"/>
        <a:buChar char="§"/>
        <a:defRPr lang="en-US" altLang="x-none" sz="24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2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Ø"/>
        <a:tabLst/>
        <a:defRPr lang="en-US" altLang="x-none" sz="2000" dirty="0">
          <a:solidFill>
            <a:schemeClr val="accent2"/>
          </a:solidFill>
          <a:latin typeface="+mn-lt"/>
        </a:defRPr>
      </a:lvl2pPr>
      <a:lvl3pPr marL="120015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lang="en-US" altLang="x-none" sz="1800" dirty="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en-US" altLang="x-none" sz="1800" dirty="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43DB643-32D4-AB47-844F-65831405DABE}" type="slidenum">
              <a:rPr lang="en-US" altLang="x-none" sz="1400"/>
              <a:pPr/>
              <a:t>1</a:t>
            </a:fld>
            <a:endParaRPr lang="en-US" altLang="x-none" sz="140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85875"/>
            <a:ext cx="8027988" cy="4962525"/>
          </a:xfrm>
          <a:ln>
            <a:noFill/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1800" b="1" dirty="0" smtClean="0"/>
              <a:t>School of Computing Science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1800" b="1" dirty="0" smtClean="0"/>
              <a:t>Simon Fraser University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ctr"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CMPT 300: Operating Systems I</a:t>
            </a:r>
          </a:p>
          <a:p>
            <a:pPr algn="ctr"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algn="ctr"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File System Management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Chapters 11-12</a:t>
            </a:r>
          </a:p>
          <a:p>
            <a:pPr algn="ctr">
              <a:buFont typeface="Wingdings" pitchFamily="2" charset="2"/>
              <a:buNone/>
              <a:defRPr/>
            </a:pPr>
            <a:endParaRPr lang="en-US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32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 descr="SFU_StdTag-Horz_Pos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00" y="-11758"/>
            <a:ext cx="34290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F3DB951-5289-2E4C-A04E-B17FB255F3A1}" type="slidenum">
              <a:rPr lang="en-US" altLang="x-none" sz="1400"/>
              <a:pPr/>
              <a:t>10</a:t>
            </a:fld>
            <a:endParaRPr lang="en-US" altLang="x-none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Tree-Structured Directories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9" y="1246286"/>
            <a:ext cx="7531476" cy="5264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35704B9-8BE6-C842-AFA5-BF891205E5EB}" type="slidenum">
              <a:rPr lang="en-US" altLang="x-none" sz="1400"/>
              <a:pPr/>
              <a:t>11</a:t>
            </a:fld>
            <a:endParaRPr lang="en-US" altLang="x-none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Tree-Structured Directories (cont’d)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95400"/>
            <a:ext cx="8074025" cy="4879975"/>
          </a:xfrm>
        </p:spPr>
        <p:txBody>
          <a:bodyPr/>
          <a:lstStyle/>
          <a:p>
            <a:r>
              <a:rPr lang="en-US" altLang="x-none" dirty="0"/>
              <a:t>Efficient </a:t>
            </a:r>
            <a:r>
              <a:rPr lang="en-US" altLang="x-none" dirty="0" smtClean="0"/>
              <a:t>searching</a:t>
            </a:r>
            <a:endParaRPr lang="en-US" altLang="x-none" dirty="0"/>
          </a:p>
          <a:p>
            <a:r>
              <a:rPr lang="en-US" altLang="x-none" dirty="0" smtClean="0"/>
              <a:t>Smarter grouping </a:t>
            </a:r>
          </a:p>
          <a:p>
            <a:pPr lvl="1"/>
            <a:r>
              <a:rPr lang="en-US" altLang="x-none" dirty="0" smtClean="0"/>
              <a:t>Sub-directories </a:t>
            </a:r>
            <a:r>
              <a:rPr lang="en-US" altLang="x-none" dirty="0"/>
              <a:t/>
            </a:r>
            <a:br>
              <a:rPr lang="en-US" altLang="x-none" dirty="0"/>
            </a:br>
            <a:endParaRPr lang="en-US" altLang="x-none" dirty="0"/>
          </a:p>
          <a:p>
            <a:r>
              <a:rPr lang="en-US" altLang="x-none" dirty="0"/>
              <a:t>Things get complicated </a:t>
            </a:r>
            <a:r>
              <a:rPr lang="en-US" altLang="x-none" dirty="0" smtClean="0"/>
              <a:t>with </a:t>
            </a:r>
            <a:r>
              <a:rPr lang="en-US" altLang="x-none" dirty="0" smtClean="0">
                <a:solidFill>
                  <a:srgbClr val="FF0000"/>
                </a:solidFill>
              </a:rPr>
              <a:t>links</a:t>
            </a:r>
            <a:r>
              <a:rPr lang="en-US" altLang="x-none" dirty="0" smtClean="0">
                <a:solidFill>
                  <a:srgbClr val="0000FF"/>
                </a:solidFill>
              </a:rPr>
              <a:t> </a:t>
            </a:r>
            <a:r>
              <a:rPr lang="mr-IN" altLang="x-none" dirty="0" smtClean="0">
                <a:solidFill>
                  <a:srgbClr val="0000FF"/>
                </a:solidFill>
              </a:rPr>
              <a:t>–</a:t>
            </a:r>
            <a:r>
              <a:rPr lang="en-US" altLang="x-none" dirty="0" smtClean="0">
                <a:solidFill>
                  <a:srgbClr val="0000FF"/>
                </a:solidFill>
              </a:rPr>
              <a:t> Why?</a:t>
            </a:r>
            <a:endParaRPr lang="en-US" altLang="x-none" dirty="0">
              <a:solidFill>
                <a:srgbClr val="0000FF"/>
              </a:solidFill>
            </a:endParaRPr>
          </a:p>
          <a:p>
            <a:pPr lvl="1"/>
            <a:r>
              <a:rPr lang="en-US" altLang="x-none" dirty="0"/>
              <a:t>Directory is no longer a </a:t>
            </a:r>
            <a:r>
              <a:rPr lang="en-US" altLang="x-none" dirty="0" smtClean="0"/>
              <a:t>tree</a:t>
            </a:r>
            <a:endParaRPr lang="en-US" altLang="x-non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8E6AA0B-38FE-344E-B1B8-B2A65C2311DE}" type="slidenum">
              <a:rPr lang="en-US" altLang="x-none" sz="1400"/>
              <a:pPr/>
              <a:t>12</a:t>
            </a:fld>
            <a:endParaRPr lang="en-US" altLang="x-none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Acyclic-Graph </a:t>
            </a:r>
            <a:r>
              <a:rPr lang="en-US" altLang="x-none" dirty="0"/>
              <a:t>Directories</a:t>
            </a:r>
            <a:endParaRPr lang="en-US" altLang="x-none" sz="2400" dirty="0"/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5532594"/>
            <a:ext cx="8237538" cy="827088"/>
          </a:xfrm>
        </p:spPr>
        <p:txBody>
          <a:bodyPr/>
          <a:lstStyle/>
          <a:p>
            <a:r>
              <a:rPr lang="en-US" altLang="x-none" dirty="0">
                <a:solidFill>
                  <a:srgbClr val="0000FF"/>
                </a:solidFill>
              </a:rPr>
              <a:t>When </a:t>
            </a:r>
            <a:r>
              <a:rPr lang="en-US" altLang="x-none" dirty="0" smtClean="0">
                <a:solidFill>
                  <a:srgbClr val="0000FF"/>
                </a:solidFill>
              </a:rPr>
              <a:t>files get deleted, links may still point </a:t>
            </a:r>
            <a:r>
              <a:rPr lang="en-US" altLang="x-none" dirty="0">
                <a:solidFill>
                  <a:srgbClr val="0000FF"/>
                </a:solidFill>
              </a:rPr>
              <a:t>to </a:t>
            </a:r>
            <a:r>
              <a:rPr lang="en-US" altLang="x-none" dirty="0" smtClean="0">
                <a:solidFill>
                  <a:srgbClr val="0000FF"/>
                </a:solidFill>
              </a:rPr>
              <a:t>it</a:t>
            </a:r>
            <a:endParaRPr lang="en-US" altLang="x-none" dirty="0">
              <a:solidFill>
                <a:srgbClr val="0000FF"/>
              </a:solidFill>
              <a:sym typeface="Wingdings" charset="2"/>
            </a:endParaRPr>
          </a:p>
          <a:p>
            <a:pPr lvl="1"/>
            <a:r>
              <a:rPr lang="en-US" altLang="x-none" dirty="0">
                <a:solidFill>
                  <a:srgbClr val="FF0000"/>
                </a:solidFill>
              </a:rPr>
              <a:t>Dangling pointers!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59" y="1159271"/>
            <a:ext cx="5207635" cy="4300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7992323-1051-7645-BDF8-6BF94F37AADD}" type="slidenum">
              <a:rPr lang="en-US" altLang="x-none" sz="1400"/>
              <a:pPr/>
              <a:t>13</a:t>
            </a:fld>
            <a:endParaRPr lang="en-US" altLang="x-none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Acyclic-Graph Directories (cont’d)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224726"/>
            <a:ext cx="7859712" cy="5381026"/>
          </a:xfrm>
        </p:spPr>
        <p:txBody>
          <a:bodyPr/>
          <a:lstStyle/>
          <a:p>
            <a:r>
              <a:rPr lang="en-US" altLang="x-none" sz="2000" dirty="0"/>
              <a:t>Solution for dangling links in Unix</a:t>
            </a:r>
          </a:p>
          <a:p>
            <a:pPr lvl="1"/>
            <a:r>
              <a:rPr lang="en-US" altLang="x-none" sz="1800" dirty="0"/>
              <a:t>Symbolic link </a:t>
            </a:r>
          </a:p>
          <a:p>
            <a:pPr lvl="2"/>
            <a:r>
              <a:rPr lang="en-US" altLang="x-none" sz="1600" dirty="0"/>
              <a:t>Just leave the dangling pointer for the user to delete </a:t>
            </a:r>
          </a:p>
          <a:p>
            <a:pPr lvl="2"/>
            <a:r>
              <a:rPr lang="en-US" altLang="x-none" sz="1600" b="1" dirty="0" smtClean="0"/>
              <a:t>Try on Linux</a:t>
            </a:r>
            <a:r>
              <a:rPr lang="en-US" altLang="x-none" sz="1600" dirty="0" smtClean="0"/>
              <a:t>: </a:t>
            </a:r>
            <a:endParaRPr lang="en-US" altLang="x-none" sz="1600" dirty="0"/>
          </a:p>
          <a:p>
            <a:pPr lvl="3"/>
            <a:r>
              <a:rPr lang="en-US" altLang="x-none" sz="1600" dirty="0"/>
              <a:t>$ ln –s </a:t>
            </a:r>
            <a:r>
              <a:rPr lang="en-US" altLang="x-none" sz="1600" dirty="0" err="1"/>
              <a:t>file.txt</a:t>
            </a:r>
            <a:r>
              <a:rPr lang="en-US" altLang="x-none" sz="1600" dirty="0"/>
              <a:t>  </a:t>
            </a:r>
            <a:r>
              <a:rPr lang="en-US" altLang="x-none" sz="1600" dirty="0" err="1"/>
              <a:t>file_symLink.txt</a:t>
            </a:r>
            <a:endParaRPr lang="en-US" altLang="x-none" sz="1600" dirty="0"/>
          </a:p>
          <a:p>
            <a:pPr lvl="3"/>
            <a:r>
              <a:rPr lang="en-US" altLang="x-none" sz="1600" dirty="0"/>
              <a:t>ls –</a:t>
            </a:r>
            <a:r>
              <a:rPr lang="en-US" altLang="x-none" sz="1600" dirty="0" smtClean="0"/>
              <a:t>li </a:t>
            </a:r>
            <a:endParaRPr lang="en-US" altLang="x-none" sz="1600" dirty="0"/>
          </a:p>
          <a:p>
            <a:pPr lvl="3"/>
            <a:r>
              <a:rPr lang="en-US" altLang="x-none" sz="1600" dirty="0" err="1"/>
              <a:t>rm</a:t>
            </a:r>
            <a:r>
              <a:rPr lang="en-US" altLang="x-none" sz="1600" dirty="0"/>
              <a:t>  </a:t>
            </a:r>
            <a:r>
              <a:rPr lang="en-US" altLang="x-none" sz="1600" dirty="0" err="1"/>
              <a:t>file.txt</a:t>
            </a:r>
            <a:endParaRPr lang="en-US" altLang="x-none" sz="1600" dirty="0"/>
          </a:p>
          <a:p>
            <a:pPr lvl="3"/>
            <a:r>
              <a:rPr lang="en-US" altLang="x-none" sz="1600" dirty="0"/>
              <a:t>ls –</a:t>
            </a:r>
            <a:r>
              <a:rPr lang="en-US" altLang="x-none" sz="1600" dirty="0" smtClean="0"/>
              <a:t>li                  (note: ‘</a:t>
            </a:r>
            <a:r>
              <a:rPr lang="en-US" altLang="x-none" sz="1600" dirty="0" err="1" smtClean="0"/>
              <a:t>i</a:t>
            </a:r>
            <a:r>
              <a:rPr lang="en-US" altLang="x-none" sz="1600" dirty="0" smtClean="0"/>
              <a:t>'  option displays </a:t>
            </a:r>
            <a:r>
              <a:rPr lang="en-US" altLang="x-none" sz="1600" dirty="0" err="1" smtClean="0"/>
              <a:t>inode</a:t>
            </a:r>
            <a:r>
              <a:rPr lang="en-US" altLang="x-none" sz="1600" dirty="0" smtClean="0"/>
              <a:t> of file)</a:t>
            </a:r>
            <a:endParaRPr lang="en-US" altLang="x-none" sz="1600" dirty="0"/>
          </a:p>
          <a:p>
            <a:pPr lvl="1"/>
            <a:r>
              <a:rPr lang="en-US" altLang="x-none" sz="1800" dirty="0"/>
              <a:t>Hard link</a:t>
            </a:r>
          </a:p>
          <a:p>
            <a:pPr lvl="2"/>
            <a:r>
              <a:rPr lang="en-US" altLang="x-none" sz="1600" dirty="0"/>
              <a:t>Keep a </a:t>
            </a:r>
            <a:r>
              <a:rPr lang="en-US" altLang="x-none" sz="1600" dirty="0">
                <a:solidFill>
                  <a:srgbClr val="FF0000"/>
                </a:solidFill>
              </a:rPr>
              <a:t>reference count </a:t>
            </a:r>
            <a:r>
              <a:rPr lang="en-US" altLang="x-none" sz="1600" dirty="0"/>
              <a:t>on the file</a:t>
            </a:r>
          </a:p>
          <a:p>
            <a:pPr lvl="2"/>
            <a:r>
              <a:rPr lang="en-US" altLang="x-none" sz="1600" dirty="0"/>
              <a:t>Only delete the physical file when all links to it are deleted</a:t>
            </a:r>
          </a:p>
          <a:p>
            <a:pPr lvl="2"/>
            <a:r>
              <a:rPr lang="en-US" altLang="x-none" sz="1400" b="1" dirty="0"/>
              <a:t>Try</a:t>
            </a:r>
            <a:r>
              <a:rPr lang="en-US" altLang="x-none" sz="1400" dirty="0"/>
              <a:t>: </a:t>
            </a:r>
          </a:p>
          <a:p>
            <a:pPr lvl="3"/>
            <a:r>
              <a:rPr lang="en-US" altLang="x-none" sz="1400" dirty="0"/>
              <a:t>$ ln </a:t>
            </a:r>
            <a:r>
              <a:rPr lang="en-US" altLang="x-none" sz="1400" dirty="0" err="1"/>
              <a:t>file.txt</a:t>
            </a:r>
            <a:r>
              <a:rPr lang="en-US" altLang="x-none" sz="1400" dirty="0"/>
              <a:t>  </a:t>
            </a:r>
            <a:r>
              <a:rPr lang="en-US" altLang="x-none" sz="1400" dirty="0" err="1"/>
              <a:t>file_link.txt</a:t>
            </a:r>
            <a:endParaRPr lang="en-US" altLang="x-none" sz="1400" dirty="0"/>
          </a:p>
          <a:p>
            <a:pPr lvl="3"/>
            <a:r>
              <a:rPr lang="en-US" altLang="x-none" sz="1400" dirty="0"/>
              <a:t>ls –</a:t>
            </a:r>
            <a:r>
              <a:rPr lang="en-US" altLang="x-none" sz="1400" dirty="0" smtClean="0"/>
              <a:t>li </a:t>
            </a:r>
            <a:endParaRPr lang="en-US" altLang="x-none" sz="1400" dirty="0"/>
          </a:p>
          <a:p>
            <a:pPr lvl="3"/>
            <a:r>
              <a:rPr lang="en-US" altLang="x-none" sz="1400" dirty="0" err="1"/>
              <a:t>rm</a:t>
            </a:r>
            <a:r>
              <a:rPr lang="en-US" altLang="x-none" sz="1400" dirty="0"/>
              <a:t> </a:t>
            </a:r>
            <a:r>
              <a:rPr lang="en-US" altLang="x-none" sz="1400" dirty="0" err="1"/>
              <a:t>file.txt</a:t>
            </a:r>
            <a:endParaRPr lang="en-US" altLang="x-none" sz="1400" dirty="0"/>
          </a:p>
          <a:p>
            <a:pPr lvl="3"/>
            <a:r>
              <a:rPr lang="en-US" altLang="x-none" sz="1400" dirty="0"/>
              <a:t>ls –</a:t>
            </a:r>
            <a:r>
              <a:rPr lang="en-US" altLang="x-none" sz="1400" dirty="0" smtClean="0"/>
              <a:t>li  </a:t>
            </a:r>
            <a:endParaRPr lang="en-US" altLang="x-none" sz="1400" dirty="0"/>
          </a:p>
          <a:p>
            <a:pPr lvl="3"/>
            <a:endParaRPr lang="en-US" altLang="x-none" sz="1400" dirty="0"/>
          </a:p>
          <a:p>
            <a:r>
              <a:rPr lang="en-US" altLang="x-none" sz="1800" dirty="0"/>
              <a:t>Links may even create a </a:t>
            </a:r>
            <a:r>
              <a:rPr lang="en-US" altLang="x-none" sz="1800" dirty="0" smtClean="0">
                <a:solidFill>
                  <a:srgbClr val="0000FF"/>
                </a:solidFill>
              </a:rPr>
              <a:t>cycles</a:t>
            </a:r>
            <a:endParaRPr lang="en-US" altLang="x-none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7B46258C-45D4-9E4F-82D3-2304BF7A7885}" type="slidenum">
              <a:rPr lang="en-US" altLang="x-none" sz="1400"/>
              <a:pPr/>
              <a:t>14</a:t>
            </a:fld>
            <a:endParaRPr lang="en-US" altLang="x-none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General Graph Directory</a:t>
            </a:r>
            <a:endParaRPr lang="en-US" altLang="x-none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53" y="1409077"/>
            <a:ext cx="7536684" cy="4531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CD2475F-59C2-5044-8386-A3E814C7036B}" type="slidenum">
              <a:rPr lang="en-US" altLang="x-none" sz="1400"/>
              <a:pPr/>
              <a:t>15</a:t>
            </a:fld>
            <a:endParaRPr lang="en-US" altLang="x-none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General Graph Directory (cont’d)</a:t>
            </a: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 smtClean="0"/>
              <a:t>Search for a file through directory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</a:t>
            </a:r>
            <a:r>
              <a:rPr lang="en-US" altLang="x-none" dirty="0" smtClean="0">
                <a:solidFill>
                  <a:srgbClr val="FF0000"/>
                </a:solidFill>
              </a:rPr>
              <a:t>Issues?</a:t>
            </a:r>
          </a:p>
          <a:p>
            <a:r>
              <a:rPr lang="en-US" altLang="x-none" dirty="0" smtClean="0"/>
              <a:t>Backup entire file system </a:t>
            </a:r>
            <a:r>
              <a:rPr lang="mr-IN" altLang="x-none" dirty="0" smtClean="0"/>
              <a:t>–</a:t>
            </a:r>
            <a:r>
              <a:rPr lang="en-US" altLang="x-none" dirty="0" smtClean="0"/>
              <a:t> </a:t>
            </a:r>
            <a:r>
              <a:rPr lang="en-US" altLang="x-none" dirty="0" smtClean="0">
                <a:solidFill>
                  <a:srgbClr val="FF0000"/>
                </a:solidFill>
              </a:rPr>
              <a:t>Issues?</a:t>
            </a:r>
          </a:p>
          <a:p>
            <a:pPr lvl="1"/>
            <a:r>
              <a:rPr lang="en-US" altLang="x-none" dirty="0" smtClean="0"/>
              <a:t>We </a:t>
            </a:r>
            <a:r>
              <a:rPr lang="en-US" altLang="x-none" dirty="0"/>
              <a:t>may visit the same subdirectory several </a:t>
            </a:r>
            <a:r>
              <a:rPr lang="en-US" altLang="x-none" dirty="0" smtClean="0"/>
              <a:t>times!</a:t>
            </a:r>
          </a:p>
          <a:p>
            <a:pPr lvl="1"/>
            <a:r>
              <a:rPr lang="en-US" altLang="x-none" dirty="0"/>
              <a:t>We may even loop for ever if we have cycles!</a:t>
            </a:r>
          </a:p>
          <a:p>
            <a:pPr lvl="1"/>
            <a:endParaRPr lang="en-US" altLang="x-none" dirty="0" smtClean="0"/>
          </a:p>
          <a:p>
            <a:pPr lvl="1"/>
            <a:endParaRPr lang="en-US" altLang="x-none" dirty="0"/>
          </a:p>
          <a:p>
            <a:r>
              <a:rPr lang="en-US" altLang="x-none" dirty="0" smtClean="0"/>
              <a:t>Solution?</a:t>
            </a:r>
          </a:p>
          <a:p>
            <a:pPr lvl="1"/>
            <a:r>
              <a:rPr lang="en-US" altLang="x-none" dirty="0" smtClean="0"/>
              <a:t>Bypass </a:t>
            </a:r>
            <a:r>
              <a:rPr lang="en-US" altLang="x-none" dirty="0"/>
              <a:t>links during directory traversal!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77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C4848B0-245E-3F42-8054-F020D01FA600}" type="slidenum">
              <a:rPr lang="en-US" altLang="x-none" sz="1400"/>
              <a:pPr/>
              <a:t>16</a:t>
            </a:fld>
            <a:endParaRPr lang="en-US" altLang="x-none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File System Mounting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95400"/>
            <a:ext cx="7951788" cy="1485900"/>
          </a:xfrm>
        </p:spPr>
        <p:txBody>
          <a:bodyPr/>
          <a:lstStyle/>
          <a:p>
            <a:r>
              <a:rPr lang="en-US" altLang="x-none" sz="2000" dirty="0"/>
              <a:t>A file system must be </a:t>
            </a:r>
            <a:r>
              <a:rPr lang="en-US" altLang="x-none" sz="2000" b="1" dirty="0">
                <a:solidFill>
                  <a:srgbClr val="FF0000"/>
                </a:solidFill>
              </a:rPr>
              <a:t>mounted</a:t>
            </a:r>
            <a:r>
              <a:rPr lang="en-US" altLang="x-none" sz="2000" dirty="0"/>
              <a:t> before it can be accessed</a:t>
            </a:r>
          </a:p>
          <a:p>
            <a:pPr lvl="1"/>
            <a:r>
              <a:rPr lang="en-US" altLang="x-none" dirty="0"/>
              <a:t>OS is given name of the device and a mount point</a:t>
            </a:r>
          </a:p>
          <a:p>
            <a:pPr lvl="1"/>
            <a:r>
              <a:rPr lang="en-US" altLang="x-none" dirty="0"/>
              <a:t>OS checks device to make sure it has a valid file system</a:t>
            </a:r>
          </a:p>
          <a:p>
            <a:pPr lvl="1"/>
            <a:r>
              <a:rPr lang="en-US" altLang="x-none" dirty="0"/>
              <a:t>Then, OS makes the new file system available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7" y="3225580"/>
            <a:ext cx="5114734" cy="27126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08" y="3212477"/>
            <a:ext cx="2308825" cy="27389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 bwMode="auto">
          <a:xfrm>
            <a:off x="5975191" y="3011214"/>
            <a:ext cx="0" cy="36181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3275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8292B88E-DB71-2C4B-8B3D-4DA95B568E51}" type="slidenum">
              <a:rPr lang="en-US" altLang="x-none" sz="1400"/>
              <a:pPr/>
              <a:t>17</a:t>
            </a:fld>
            <a:endParaRPr lang="en-US" altLang="x-none" sz="140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1250950"/>
            <a:ext cx="8355012" cy="4914900"/>
          </a:xfrm>
        </p:spPr>
        <p:txBody>
          <a:bodyPr/>
          <a:lstStyle/>
          <a:p>
            <a:r>
              <a:rPr lang="en-US" altLang="x-none" sz="2000" dirty="0"/>
              <a:t>Multiple file systems can be mounted at same time (typical) </a:t>
            </a:r>
          </a:p>
          <a:p>
            <a:pPr lvl="1"/>
            <a:r>
              <a:rPr lang="en-US" altLang="x-none" dirty="0"/>
              <a:t>D</a:t>
            </a:r>
            <a:r>
              <a:rPr lang="en-US" altLang="x-none" dirty="0" smtClean="0"/>
              <a:t>isk</a:t>
            </a:r>
            <a:r>
              <a:rPr lang="en-US" altLang="x-none" dirty="0"/>
              <a:t>: UFS (Unix), </a:t>
            </a:r>
            <a:r>
              <a:rPr lang="en-US" altLang="x-none" dirty="0" smtClean="0"/>
              <a:t>NTFS </a:t>
            </a:r>
            <a:r>
              <a:rPr lang="en-US" altLang="x-none" dirty="0"/>
              <a:t>(Windows), </a:t>
            </a:r>
            <a:r>
              <a:rPr lang="en-US" altLang="x-none" dirty="0" smtClean="0"/>
              <a:t>ext3 </a:t>
            </a:r>
            <a:r>
              <a:rPr lang="en-US" altLang="x-none" dirty="0"/>
              <a:t>(Linux), </a:t>
            </a:r>
            <a:r>
              <a:rPr lang="mr-IN" altLang="x-none" dirty="0" smtClean="0"/>
              <a:t>…</a:t>
            </a:r>
            <a:endParaRPr lang="en-US" altLang="x-none" dirty="0"/>
          </a:p>
          <a:p>
            <a:pPr lvl="1"/>
            <a:r>
              <a:rPr lang="en-US" altLang="x-none" dirty="0" smtClean="0"/>
              <a:t>CD</a:t>
            </a:r>
            <a:r>
              <a:rPr lang="en-US" altLang="x-none" dirty="0"/>
              <a:t>: </a:t>
            </a:r>
            <a:r>
              <a:rPr lang="en-US" altLang="x-none" dirty="0" smtClean="0"/>
              <a:t>iso9660</a:t>
            </a:r>
            <a:endParaRPr lang="en-US" altLang="x-none" dirty="0"/>
          </a:p>
          <a:p>
            <a:pPr lvl="1"/>
            <a:r>
              <a:rPr lang="en-US" altLang="x-none" dirty="0"/>
              <a:t>File systems on other </a:t>
            </a:r>
            <a:r>
              <a:rPr lang="en-US" altLang="x-none" dirty="0" smtClean="0"/>
              <a:t>machines</a:t>
            </a:r>
          </a:p>
          <a:p>
            <a:pPr lvl="2"/>
            <a:r>
              <a:rPr lang="en-US" altLang="x-none" dirty="0" smtClean="0">
                <a:solidFill>
                  <a:schemeClr val="accent6"/>
                </a:solidFill>
              </a:rPr>
              <a:t>Network </a:t>
            </a:r>
            <a:r>
              <a:rPr lang="en-US" altLang="x-none" dirty="0">
                <a:solidFill>
                  <a:schemeClr val="accent6"/>
                </a:solidFill>
              </a:rPr>
              <a:t>File System (NFS)</a:t>
            </a:r>
          </a:p>
          <a:p>
            <a:r>
              <a:rPr lang="en-US" altLang="x-none" sz="2000" dirty="0"/>
              <a:t>Each file system has its own file and directory structure, allocation methods, algorithms and data structure,  …</a:t>
            </a:r>
          </a:p>
          <a:p>
            <a:r>
              <a:rPr lang="en-US" altLang="x-none" sz="2000" dirty="0"/>
              <a:t>To shield users from all these differences, OS implements a virtual file system (VFS) layer </a:t>
            </a:r>
          </a:p>
          <a:p>
            <a:r>
              <a:rPr lang="en-US" altLang="x-none" sz="2000" dirty="0"/>
              <a:t>VFS provides a </a:t>
            </a:r>
            <a:r>
              <a:rPr lang="en-US" altLang="x-none" sz="2000" dirty="0">
                <a:solidFill>
                  <a:srgbClr val="0000FF"/>
                </a:solidFill>
              </a:rPr>
              <a:t>common</a:t>
            </a:r>
            <a:r>
              <a:rPr lang="en-US" altLang="x-none" sz="2000" dirty="0"/>
              <a:t> </a:t>
            </a:r>
            <a:r>
              <a:rPr lang="en-US" altLang="x-none" sz="2000" dirty="0">
                <a:solidFill>
                  <a:srgbClr val="0000FF"/>
                </a:solidFill>
              </a:rPr>
              <a:t>interface</a:t>
            </a:r>
            <a:r>
              <a:rPr lang="en-US" altLang="x-none" sz="2000" dirty="0"/>
              <a:t> (</a:t>
            </a:r>
            <a:r>
              <a:rPr lang="en-US" altLang="x-none" sz="2000" dirty="0">
                <a:solidFill>
                  <a:srgbClr val="0000FF"/>
                </a:solidFill>
              </a:rPr>
              <a:t>API</a:t>
            </a:r>
            <a:r>
              <a:rPr lang="en-US" altLang="x-none" sz="2000" dirty="0"/>
              <a:t>) to all file systems </a:t>
            </a:r>
          </a:p>
          <a:p>
            <a:pPr lvl="1"/>
            <a:r>
              <a:rPr lang="en-US" altLang="x-none" dirty="0"/>
              <a:t>E.g., applications use open(), read(), write</a:t>
            </a:r>
            <a:r>
              <a:rPr lang="en-US" altLang="x-none" dirty="0" smtClean="0"/>
              <a:t>(), etc. </a:t>
            </a:r>
          </a:p>
          <a:p>
            <a:pPr lvl="1"/>
            <a:r>
              <a:rPr lang="en-US" altLang="x-none" dirty="0" smtClean="0"/>
              <a:t>No worry </a:t>
            </a:r>
            <a:r>
              <a:rPr lang="en-US" altLang="x-none" dirty="0"/>
              <a:t>about which file </a:t>
            </a:r>
            <a:r>
              <a:rPr lang="en-US" altLang="x-none" dirty="0" smtClean="0"/>
              <a:t>system is being </a:t>
            </a:r>
            <a:r>
              <a:rPr lang="en-US" altLang="x-none" dirty="0"/>
              <a:t>used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120650"/>
            <a:ext cx="8180754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x-none" sz="28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9pPr>
          </a:lstStyle>
          <a:p>
            <a:r>
              <a:rPr lang="en-US" altLang="x-none" dirty="0"/>
              <a:t>Virtual File Systems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D90A928-0371-994C-A1BC-9FC8BE879A53}" type="slidenum">
              <a:rPr lang="en-US" altLang="x-none" sz="1400"/>
              <a:pPr/>
              <a:t>18</a:t>
            </a:fld>
            <a:endParaRPr lang="en-US" altLang="x-none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Virtual File </a:t>
            </a:r>
            <a:r>
              <a:rPr lang="en-US" altLang="x-none" dirty="0" smtClean="0"/>
              <a:t>Systems</a:t>
            </a:r>
            <a:endParaRPr lang="en-US" altLang="x-none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77" y="1227520"/>
            <a:ext cx="6857999" cy="517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8EFD07DE-2ACF-E144-A423-175E027177C1}" type="slidenum">
              <a:rPr lang="en-US" altLang="x-none" sz="1400"/>
              <a:pPr/>
              <a:t>19</a:t>
            </a:fld>
            <a:endParaRPr lang="en-US" altLang="x-none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File System Implementation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To implement a file system, we need</a:t>
            </a:r>
          </a:p>
          <a:p>
            <a:endParaRPr lang="en-US" altLang="x-none" b="1" dirty="0"/>
          </a:p>
          <a:p>
            <a:r>
              <a:rPr lang="en-US" altLang="x-none" dirty="0">
                <a:solidFill>
                  <a:srgbClr val="CC3300"/>
                </a:solidFill>
              </a:rPr>
              <a:t>On-disk </a:t>
            </a:r>
            <a:r>
              <a:rPr lang="en-US" altLang="x-none" dirty="0"/>
              <a:t>structures, e.g.,</a:t>
            </a:r>
          </a:p>
          <a:p>
            <a:pPr lvl="1"/>
            <a:r>
              <a:rPr lang="en-US" altLang="x-none" dirty="0"/>
              <a:t>D</a:t>
            </a:r>
            <a:r>
              <a:rPr lang="en-US" altLang="x-none" dirty="0" smtClean="0"/>
              <a:t>irectory </a:t>
            </a:r>
            <a:r>
              <a:rPr lang="en-US" altLang="x-none" dirty="0"/>
              <a:t>structure, number of blocks, location of free blocks, boot information, …</a:t>
            </a:r>
          </a:p>
          <a:p>
            <a:pPr lvl="1"/>
            <a:r>
              <a:rPr lang="en-US" altLang="x-none" dirty="0"/>
              <a:t>(In addition to data blocks, of course)</a:t>
            </a:r>
          </a:p>
          <a:p>
            <a:endParaRPr lang="en-US" altLang="x-none" dirty="0"/>
          </a:p>
          <a:p>
            <a:r>
              <a:rPr lang="en-US" altLang="x-none" dirty="0">
                <a:solidFill>
                  <a:srgbClr val="CC3300"/>
                </a:solidFill>
              </a:rPr>
              <a:t>In-memory</a:t>
            </a:r>
            <a:r>
              <a:rPr lang="en-US" altLang="x-none" dirty="0"/>
              <a:t> structures to:  </a:t>
            </a:r>
          </a:p>
          <a:p>
            <a:pPr lvl="1"/>
            <a:r>
              <a:rPr lang="en-US" altLang="x-none" dirty="0"/>
              <a:t>I</a:t>
            </a:r>
            <a:r>
              <a:rPr lang="en-US" altLang="x-none" dirty="0" smtClean="0"/>
              <a:t>mprove </a:t>
            </a:r>
            <a:r>
              <a:rPr lang="en-US" altLang="x-none" dirty="0"/>
              <a:t>performance (caching) </a:t>
            </a:r>
          </a:p>
          <a:p>
            <a:pPr lvl="1"/>
            <a:r>
              <a:rPr lang="en-US" altLang="x-none" dirty="0"/>
              <a:t>M</a:t>
            </a:r>
            <a:r>
              <a:rPr lang="en-US" altLang="x-none" dirty="0" smtClean="0"/>
              <a:t>anage </a:t>
            </a:r>
            <a:r>
              <a:rPr lang="en-US" altLang="x-none" dirty="0"/>
              <a:t>file system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7C30DC58-ACD6-9B40-8D82-57BF20B1325F}" type="slidenum">
              <a:rPr lang="en-US" altLang="x-none" sz="1400"/>
              <a:pPr/>
              <a:t>2</a:t>
            </a:fld>
            <a:endParaRPr lang="en-US" altLang="x-none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Secondary Storage Systems 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271588"/>
            <a:ext cx="8156575" cy="4978400"/>
          </a:xfrm>
        </p:spPr>
        <p:txBody>
          <a:bodyPr/>
          <a:lstStyle/>
          <a:p>
            <a:r>
              <a:rPr lang="en-US" altLang="x-none" dirty="0"/>
              <a:t>Various storage media </a:t>
            </a:r>
          </a:p>
          <a:p>
            <a:pPr lvl="1"/>
            <a:r>
              <a:rPr lang="en-US" altLang="x-none" dirty="0"/>
              <a:t>Magnetic </a:t>
            </a:r>
            <a:r>
              <a:rPr lang="en-US" altLang="x-none" dirty="0" smtClean="0"/>
              <a:t>disks, tapes</a:t>
            </a:r>
            <a:endParaRPr lang="en-US" altLang="x-none" dirty="0"/>
          </a:p>
          <a:p>
            <a:pPr lvl="1"/>
            <a:r>
              <a:rPr lang="en-US" altLang="x-none" dirty="0" smtClean="0"/>
              <a:t>Optical </a:t>
            </a:r>
            <a:r>
              <a:rPr lang="en-US" altLang="x-none" dirty="0"/>
              <a:t>disks</a:t>
            </a:r>
          </a:p>
          <a:p>
            <a:pPr lvl="1"/>
            <a:r>
              <a:rPr lang="en-US" altLang="x-none" dirty="0" smtClean="0"/>
              <a:t>Flash sticks</a:t>
            </a:r>
          </a:p>
          <a:p>
            <a:pPr lvl="1"/>
            <a:endParaRPr lang="en-US" altLang="x-none" dirty="0" smtClean="0"/>
          </a:p>
          <a:p>
            <a:pPr lvl="1"/>
            <a:endParaRPr lang="en-US" altLang="x-none" dirty="0"/>
          </a:p>
          <a:p>
            <a:r>
              <a:rPr lang="en-US" altLang="x-none" dirty="0"/>
              <a:t>Each medium has different physical characteristics</a:t>
            </a:r>
          </a:p>
          <a:p>
            <a:pPr lvl="1"/>
            <a:r>
              <a:rPr lang="en-US" altLang="x-none" dirty="0"/>
              <a:t>Storing bits on disks is different from storing them on CDs    </a:t>
            </a:r>
          </a:p>
          <a:p>
            <a:r>
              <a:rPr lang="en-US" altLang="x-none" dirty="0" smtClean="0"/>
              <a:t>OS </a:t>
            </a:r>
            <a:r>
              <a:rPr lang="en-US" altLang="x-none" dirty="0"/>
              <a:t>provides a </a:t>
            </a:r>
            <a:r>
              <a:rPr lang="en-US" altLang="x-none" dirty="0">
                <a:solidFill>
                  <a:srgbClr val="FF0000"/>
                </a:solidFill>
              </a:rPr>
              <a:t>uniform </a:t>
            </a:r>
            <a:r>
              <a:rPr lang="en-US" altLang="x-none" dirty="0" smtClean="0">
                <a:solidFill>
                  <a:srgbClr val="FF0000"/>
                </a:solidFill>
              </a:rPr>
              <a:t>view</a:t>
            </a:r>
            <a:r>
              <a:rPr lang="en-US" altLang="x-none" dirty="0" smtClean="0"/>
              <a:t> </a:t>
            </a:r>
            <a:r>
              <a:rPr lang="en-US" altLang="x-none" dirty="0"/>
              <a:t>of storage to users</a:t>
            </a:r>
          </a:p>
          <a:p>
            <a:r>
              <a:rPr lang="en-US" altLang="x-none" dirty="0"/>
              <a:t>OS creates </a:t>
            </a:r>
            <a:r>
              <a:rPr lang="en-US" altLang="x-none" b="1" dirty="0" smtClean="0">
                <a:solidFill>
                  <a:srgbClr val="FF0000"/>
                </a:solidFill>
              </a:rPr>
              <a:t>file systems</a:t>
            </a:r>
            <a:r>
              <a:rPr lang="en-US" altLang="x-none" b="1" dirty="0" smtClean="0"/>
              <a:t> on storage media</a:t>
            </a:r>
            <a:endParaRPr lang="en-US" altLang="x-none" dirty="0" smtClean="0"/>
          </a:p>
          <a:p>
            <a:pPr lvl="1"/>
            <a:r>
              <a:rPr lang="en-US" altLang="x-none" dirty="0" smtClean="0"/>
              <a:t>Efficiently store and </a:t>
            </a:r>
            <a:r>
              <a:rPr lang="en-US" altLang="x-none" dirty="0"/>
              <a:t>retrieve </a:t>
            </a:r>
            <a:r>
              <a:rPr lang="en-US" altLang="x-none" dirty="0" smtClean="0"/>
              <a:t>data</a:t>
            </a:r>
          </a:p>
          <a:p>
            <a:pPr lvl="1"/>
            <a:r>
              <a:rPr lang="en-US" altLang="x-none" dirty="0" smtClean="0"/>
              <a:t>Enable logical view of data</a:t>
            </a:r>
          </a:p>
          <a:p>
            <a:pPr lvl="2"/>
            <a:r>
              <a:rPr lang="en-US" altLang="x-none" dirty="0" smtClean="0"/>
              <a:t>Files &amp; directories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001" y="1464252"/>
            <a:ext cx="1752308" cy="1055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314" y="1325733"/>
            <a:ext cx="1783868" cy="1336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745" y="2285691"/>
            <a:ext cx="1158406" cy="1158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4595ABC-9E8E-7545-B58D-131A7D5A1AF6}" type="slidenum">
              <a:rPr lang="en-US" altLang="x-none" sz="1400"/>
              <a:pPr/>
              <a:t>20</a:t>
            </a:fld>
            <a:endParaRPr lang="en-US" altLang="x-none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On-disk Structures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271588"/>
            <a:ext cx="8380413" cy="4953000"/>
          </a:xfrm>
        </p:spPr>
        <p:txBody>
          <a:bodyPr/>
          <a:lstStyle/>
          <a:p>
            <a:r>
              <a:rPr lang="en-US" altLang="x-none" sz="2000" b="1" dirty="0"/>
              <a:t>Boot block</a:t>
            </a:r>
            <a:r>
              <a:rPr lang="en-US" altLang="x-none" sz="2000" dirty="0"/>
              <a:t>: information to boot the OS</a:t>
            </a:r>
          </a:p>
          <a:p>
            <a:r>
              <a:rPr lang="en-US" altLang="x-none" sz="2000" b="1" dirty="0"/>
              <a:t>Volume control block</a:t>
            </a:r>
            <a:r>
              <a:rPr lang="en-US" altLang="x-none" sz="2000" dirty="0"/>
              <a:t>: information about the volume (partition) </a:t>
            </a:r>
          </a:p>
          <a:p>
            <a:pPr lvl="1"/>
            <a:r>
              <a:rPr lang="en-US" altLang="x-none" dirty="0"/>
              <a:t>N</a:t>
            </a:r>
            <a:r>
              <a:rPr lang="en-US" altLang="x-none" dirty="0" smtClean="0"/>
              <a:t>umber </a:t>
            </a:r>
            <a:r>
              <a:rPr lang="en-US" altLang="x-none" dirty="0"/>
              <a:t>of blocks, block size, free block count, …</a:t>
            </a:r>
          </a:p>
          <a:p>
            <a:pPr lvl="1"/>
            <a:r>
              <a:rPr lang="en-US" altLang="x-none" dirty="0"/>
              <a:t>UFS calls it </a:t>
            </a:r>
            <a:r>
              <a:rPr lang="en-US" altLang="x-none" dirty="0">
                <a:solidFill>
                  <a:srgbClr val="CC3300"/>
                </a:solidFill>
              </a:rPr>
              <a:t>superblock</a:t>
            </a:r>
            <a:r>
              <a:rPr lang="en-US" altLang="x-none" dirty="0"/>
              <a:t> </a:t>
            </a:r>
          </a:p>
          <a:p>
            <a:pPr lvl="1"/>
            <a:r>
              <a:rPr lang="en-US" altLang="x-none" dirty="0"/>
              <a:t>NTFS calls it </a:t>
            </a:r>
            <a:r>
              <a:rPr lang="en-US" altLang="x-none" dirty="0">
                <a:solidFill>
                  <a:srgbClr val="CC3300"/>
                </a:solidFill>
              </a:rPr>
              <a:t>master file </a:t>
            </a:r>
            <a:r>
              <a:rPr lang="en-US" altLang="x-none" dirty="0" smtClean="0">
                <a:solidFill>
                  <a:srgbClr val="CC3300"/>
                </a:solidFill>
              </a:rPr>
              <a:t>table</a:t>
            </a:r>
            <a:r>
              <a:rPr lang="en-US" altLang="x-none" dirty="0"/>
              <a:t>	</a:t>
            </a:r>
          </a:p>
          <a:p>
            <a:r>
              <a:rPr lang="en-US" altLang="x-none" sz="2000" b="1" dirty="0"/>
              <a:t>Directory structure</a:t>
            </a:r>
            <a:r>
              <a:rPr lang="en-US" altLang="x-none" sz="2000" dirty="0"/>
              <a:t>: how files are organized into directories</a:t>
            </a:r>
          </a:p>
          <a:p>
            <a:pPr lvl="1"/>
            <a:r>
              <a:rPr lang="en-US" altLang="x-none" dirty="0"/>
              <a:t>UFS uses </a:t>
            </a:r>
            <a:r>
              <a:rPr lang="en-US" altLang="x-none" dirty="0" err="1"/>
              <a:t>inodes</a:t>
            </a:r>
            <a:r>
              <a:rPr lang="en-US" altLang="x-none" b="1" dirty="0"/>
              <a:t> </a:t>
            </a:r>
          </a:p>
          <a:p>
            <a:pPr lvl="1"/>
            <a:r>
              <a:rPr lang="en-US" altLang="x-none" dirty="0"/>
              <a:t>NTFS stores this info in the master file </a:t>
            </a:r>
            <a:r>
              <a:rPr lang="en-US" altLang="x-none" dirty="0" smtClean="0"/>
              <a:t>table</a:t>
            </a:r>
          </a:p>
          <a:p>
            <a:r>
              <a:rPr lang="en-US" altLang="x-none" sz="2000" b="1" dirty="0"/>
              <a:t>File control block (FCB):</a:t>
            </a:r>
            <a:r>
              <a:rPr lang="en-US" altLang="x-none" sz="2000" dirty="0"/>
              <a:t> per file, details about the </a:t>
            </a:r>
            <a:r>
              <a:rPr lang="en-US" altLang="x-none" sz="2000" dirty="0" smtClean="0"/>
              <a:t>file</a:t>
            </a:r>
            <a:r>
              <a:rPr lang="en-US" altLang="x-none" dirty="0" smtClean="0"/>
              <a:t> </a:t>
            </a:r>
            <a:endParaRPr lang="en-US" altLang="x-none" dirty="0"/>
          </a:p>
          <a:p>
            <a:pPr lvl="1"/>
            <a:r>
              <a:rPr lang="en-US" altLang="x-none" dirty="0" smtClean="0"/>
              <a:t>Size</a:t>
            </a:r>
            <a:r>
              <a:rPr lang="en-US" altLang="x-none" dirty="0"/>
              <a:t>, location of data blocks, file permissions, ownership</a:t>
            </a:r>
          </a:p>
          <a:p>
            <a:pPr lvl="1"/>
            <a:r>
              <a:rPr lang="en-US" altLang="x-none" dirty="0"/>
              <a:t>UFS calls it </a:t>
            </a:r>
            <a:r>
              <a:rPr lang="en-US" altLang="x-none" dirty="0" err="1">
                <a:solidFill>
                  <a:schemeClr val="accent6"/>
                </a:solidFill>
              </a:rPr>
              <a:t>inode</a:t>
            </a:r>
            <a:endParaRPr lang="en-US" altLang="x-none" dirty="0">
              <a:solidFill>
                <a:schemeClr val="accent6"/>
              </a:solidFill>
            </a:endParaRPr>
          </a:p>
          <a:p>
            <a:pPr lvl="1"/>
            <a:r>
              <a:rPr lang="en-US" altLang="x-none" dirty="0"/>
              <a:t>NTFS stores this info in the master file 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7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7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7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77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77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77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776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444529E-FF78-C34D-91FD-AE1D7EE6AA4D}" type="slidenum">
              <a:rPr lang="en-US" altLang="x-none" sz="1400"/>
              <a:pPr/>
              <a:t>21</a:t>
            </a:fld>
            <a:endParaRPr lang="en-US" altLang="x-none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x-none"/>
              <a:t>On-disk Structures</a:t>
            </a:r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4156529" y="1536700"/>
            <a:ext cx="3581400" cy="4724400"/>
          </a:xfrm>
          <a:prstGeom prst="can">
            <a:avLst>
              <a:gd name="adj" fmla="val 11744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4461329" y="2222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4842329" y="2222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5223329" y="2222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5604329" y="2222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5985329" y="2222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6366329" y="2222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6747329" y="2222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7128329" y="2222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4461329" y="2603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4842329" y="2603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67" name="Rectangle 14"/>
          <p:cNvSpPr>
            <a:spLocks noChangeArrowheads="1"/>
          </p:cNvSpPr>
          <p:nvPr/>
        </p:nvSpPr>
        <p:spPr bwMode="auto">
          <a:xfrm>
            <a:off x="5223329" y="2603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68" name="Rectangle 15"/>
          <p:cNvSpPr>
            <a:spLocks noChangeArrowheads="1"/>
          </p:cNvSpPr>
          <p:nvPr/>
        </p:nvSpPr>
        <p:spPr bwMode="auto">
          <a:xfrm>
            <a:off x="5604329" y="2603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5985329" y="2603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70" name="Rectangle 17"/>
          <p:cNvSpPr>
            <a:spLocks noChangeArrowheads="1"/>
          </p:cNvSpPr>
          <p:nvPr/>
        </p:nvSpPr>
        <p:spPr bwMode="auto">
          <a:xfrm>
            <a:off x="6366329" y="2603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71" name="Rectangle 18"/>
          <p:cNvSpPr>
            <a:spLocks noChangeArrowheads="1"/>
          </p:cNvSpPr>
          <p:nvPr/>
        </p:nvSpPr>
        <p:spPr bwMode="auto">
          <a:xfrm>
            <a:off x="6747329" y="2603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72" name="Rectangle 19"/>
          <p:cNvSpPr>
            <a:spLocks noChangeArrowheads="1"/>
          </p:cNvSpPr>
          <p:nvPr/>
        </p:nvSpPr>
        <p:spPr bwMode="auto">
          <a:xfrm>
            <a:off x="7128329" y="2603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4461329" y="2984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74" name="Rectangle 21"/>
          <p:cNvSpPr>
            <a:spLocks noChangeArrowheads="1"/>
          </p:cNvSpPr>
          <p:nvPr/>
        </p:nvSpPr>
        <p:spPr bwMode="auto">
          <a:xfrm>
            <a:off x="4842329" y="2984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75" name="Rectangle 22"/>
          <p:cNvSpPr>
            <a:spLocks noChangeArrowheads="1"/>
          </p:cNvSpPr>
          <p:nvPr/>
        </p:nvSpPr>
        <p:spPr bwMode="auto">
          <a:xfrm>
            <a:off x="5223329" y="2984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76" name="Rectangle 23"/>
          <p:cNvSpPr>
            <a:spLocks noChangeArrowheads="1"/>
          </p:cNvSpPr>
          <p:nvPr/>
        </p:nvSpPr>
        <p:spPr bwMode="auto">
          <a:xfrm>
            <a:off x="5604329" y="2984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77" name="Rectangle 24"/>
          <p:cNvSpPr>
            <a:spLocks noChangeArrowheads="1"/>
          </p:cNvSpPr>
          <p:nvPr/>
        </p:nvSpPr>
        <p:spPr bwMode="auto">
          <a:xfrm>
            <a:off x="5985329" y="2984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6366329" y="2984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79" name="Rectangle 26"/>
          <p:cNvSpPr>
            <a:spLocks noChangeArrowheads="1"/>
          </p:cNvSpPr>
          <p:nvPr/>
        </p:nvSpPr>
        <p:spPr bwMode="auto">
          <a:xfrm>
            <a:off x="6747329" y="2984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80" name="Rectangle 27"/>
          <p:cNvSpPr>
            <a:spLocks noChangeArrowheads="1"/>
          </p:cNvSpPr>
          <p:nvPr/>
        </p:nvSpPr>
        <p:spPr bwMode="auto">
          <a:xfrm>
            <a:off x="7128329" y="2984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81" name="Rectangle 28"/>
          <p:cNvSpPr>
            <a:spLocks noChangeArrowheads="1"/>
          </p:cNvSpPr>
          <p:nvPr/>
        </p:nvSpPr>
        <p:spPr bwMode="auto">
          <a:xfrm>
            <a:off x="4461329" y="3365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82" name="Rectangle 29"/>
          <p:cNvSpPr>
            <a:spLocks noChangeArrowheads="1"/>
          </p:cNvSpPr>
          <p:nvPr/>
        </p:nvSpPr>
        <p:spPr bwMode="auto">
          <a:xfrm>
            <a:off x="4842329" y="3365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83" name="Rectangle 30"/>
          <p:cNvSpPr>
            <a:spLocks noChangeArrowheads="1"/>
          </p:cNvSpPr>
          <p:nvPr/>
        </p:nvSpPr>
        <p:spPr bwMode="auto">
          <a:xfrm>
            <a:off x="5223329" y="3365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84" name="Rectangle 31"/>
          <p:cNvSpPr>
            <a:spLocks noChangeArrowheads="1"/>
          </p:cNvSpPr>
          <p:nvPr/>
        </p:nvSpPr>
        <p:spPr bwMode="auto">
          <a:xfrm>
            <a:off x="5604329" y="3365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85" name="Rectangle 32"/>
          <p:cNvSpPr>
            <a:spLocks noChangeArrowheads="1"/>
          </p:cNvSpPr>
          <p:nvPr/>
        </p:nvSpPr>
        <p:spPr bwMode="auto">
          <a:xfrm>
            <a:off x="5985329" y="3365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86" name="Rectangle 33"/>
          <p:cNvSpPr>
            <a:spLocks noChangeArrowheads="1"/>
          </p:cNvSpPr>
          <p:nvPr/>
        </p:nvSpPr>
        <p:spPr bwMode="auto">
          <a:xfrm>
            <a:off x="6366329" y="3365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87" name="Rectangle 34"/>
          <p:cNvSpPr>
            <a:spLocks noChangeArrowheads="1"/>
          </p:cNvSpPr>
          <p:nvPr/>
        </p:nvSpPr>
        <p:spPr bwMode="auto">
          <a:xfrm>
            <a:off x="6747329" y="3365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88" name="Rectangle 35"/>
          <p:cNvSpPr>
            <a:spLocks noChangeArrowheads="1"/>
          </p:cNvSpPr>
          <p:nvPr/>
        </p:nvSpPr>
        <p:spPr bwMode="auto">
          <a:xfrm>
            <a:off x="7128329" y="3365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89" name="Rectangle 36"/>
          <p:cNvSpPr>
            <a:spLocks noChangeArrowheads="1"/>
          </p:cNvSpPr>
          <p:nvPr/>
        </p:nvSpPr>
        <p:spPr bwMode="auto">
          <a:xfrm>
            <a:off x="4461329" y="3746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90" name="Rectangle 37"/>
          <p:cNvSpPr>
            <a:spLocks noChangeArrowheads="1"/>
          </p:cNvSpPr>
          <p:nvPr/>
        </p:nvSpPr>
        <p:spPr bwMode="auto">
          <a:xfrm>
            <a:off x="4842329" y="3746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91" name="Rectangle 38"/>
          <p:cNvSpPr>
            <a:spLocks noChangeArrowheads="1"/>
          </p:cNvSpPr>
          <p:nvPr/>
        </p:nvSpPr>
        <p:spPr bwMode="auto">
          <a:xfrm>
            <a:off x="5223329" y="3746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92" name="Rectangle 39"/>
          <p:cNvSpPr>
            <a:spLocks noChangeArrowheads="1"/>
          </p:cNvSpPr>
          <p:nvPr/>
        </p:nvSpPr>
        <p:spPr bwMode="auto">
          <a:xfrm>
            <a:off x="5604329" y="3746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93" name="Rectangle 40"/>
          <p:cNvSpPr>
            <a:spLocks noChangeArrowheads="1"/>
          </p:cNvSpPr>
          <p:nvPr/>
        </p:nvSpPr>
        <p:spPr bwMode="auto">
          <a:xfrm>
            <a:off x="5985329" y="3746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94" name="Rectangle 41"/>
          <p:cNvSpPr>
            <a:spLocks noChangeArrowheads="1"/>
          </p:cNvSpPr>
          <p:nvPr/>
        </p:nvSpPr>
        <p:spPr bwMode="auto">
          <a:xfrm>
            <a:off x="6366329" y="3746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95" name="Rectangle 42"/>
          <p:cNvSpPr>
            <a:spLocks noChangeArrowheads="1"/>
          </p:cNvSpPr>
          <p:nvPr/>
        </p:nvSpPr>
        <p:spPr bwMode="auto">
          <a:xfrm>
            <a:off x="6747329" y="3746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96" name="Rectangle 43"/>
          <p:cNvSpPr>
            <a:spLocks noChangeArrowheads="1"/>
          </p:cNvSpPr>
          <p:nvPr/>
        </p:nvSpPr>
        <p:spPr bwMode="auto">
          <a:xfrm>
            <a:off x="7128329" y="3746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97" name="Rectangle 44"/>
          <p:cNvSpPr>
            <a:spLocks noChangeArrowheads="1"/>
          </p:cNvSpPr>
          <p:nvPr/>
        </p:nvSpPr>
        <p:spPr bwMode="auto">
          <a:xfrm>
            <a:off x="4461329" y="4127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98" name="Rectangle 45"/>
          <p:cNvSpPr>
            <a:spLocks noChangeArrowheads="1"/>
          </p:cNvSpPr>
          <p:nvPr/>
        </p:nvSpPr>
        <p:spPr bwMode="auto">
          <a:xfrm>
            <a:off x="4842329" y="4127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599" name="Rectangle 46"/>
          <p:cNvSpPr>
            <a:spLocks noChangeArrowheads="1"/>
          </p:cNvSpPr>
          <p:nvPr/>
        </p:nvSpPr>
        <p:spPr bwMode="auto">
          <a:xfrm>
            <a:off x="5223329" y="4127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00" name="Rectangle 47"/>
          <p:cNvSpPr>
            <a:spLocks noChangeArrowheads="1"/>
          </p:cNvSpPr>
          <p:nvPr/>
        </p:nvSpPr>
        <p:spPr bwMode="auto">
          <a:xfrm>
            <a:off x="5604329" y="4127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01" name="Rectangle 48"/>
          <p:cNvSpPr>
            <a:spLocks noChangeArrowheads="1"/>
          </p:cNvSpPr>
          <p:nvPr/>
        </p:nvSpPr>
        <p:spPr bwMode="auto">
          <a:xfrm>
            <a:off x="5985329" y="4127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02" name="Rectangle 49"/>
          <p:cNvSpPr>
            <a:spLocks noChangeArrowheads="1"/>
          </p:cNvSpPr>
          <p:nvPr/>
        </p:nvSpPr>
        <p:spPr bwMode="auto">
          <a:xfrm>
            <a:off x="6366329" y="4127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03" name="Rectangle 50"/>
          <p:cNvSpPr>
            <a:spLocks noChangeArrowheads="1"/>
          </p:cNvSpPr>
          <p:nvPr/>
        </p:nvSpPr>
        <p:spPr bwMode="auto">
          <a:xfrm>
            <a:off x="6747329" y="4127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04" name="Rectangle 51"/>
          <p:cNvSpPr>
            <a:spLocks noChangeArrowheads="1"/>
          </p:cNvSpPr>
          <p:nvPr/>
        </p:nvSpPr>
        <p:spPr bwMode="auto">
          <a:xfrm>
            <a:off x="7128329" y="4127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05" name="Rectangle 52"/>
          <p:cNvSpPr>
            <a:spLocks noChangeArrowheads="1"/>
          </p:cNvSpPr>
          <p:nvPr/>
        </p:nvSpPr>
        <p:spPr bwMode="auto">
          <a:xfrm>
            <a:off x="4461329" y="4508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06" name="Rectangle 53"/>
          <p:cNvSpPr>
            <a:spLocks noChangeArrowheads="1"/>
          </p:cNvSpPr>
          <p:nvPr/>
        </p:nvSpPr>
        <p:spPr bwMode="auto">
          <a:xfrm>
            <a:off x="4842329" y="4508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07" name="Rectangle 54"/>
          <p:cNvSpPr>
            <a:spLocks noChangeArrowheads="1"/>
          </p:cNvSpPr>
          <p:nvPr/>
        </p:nvSpPr>
        <p:spPr bwMode="auto">
          <a:xfrm>
            <a:off x="5223329" y="4508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08" name="Rectangle 55"/>
          <p:cNvSpPr>
            <a:spLocks noChangeArrowheads="1"/>
          </p:cNvSpPr>
          <p:nvPr/>
        </p:nvSpPr>
        <p:spPr bwMode="auto">
          <a:xfrm>
            <a:off x="5604329" y="4508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09" name="Rectangle 56"/>
          <p:cNvSpPr>
            <a:spLocks noChangeArrowheads="1"/>
          </p:cNvSpPr>
          <p:nvPr/>
        </p:nvSpPr>
        <p:spPr bwMode="auto">
          <a:xfrm>
            <a:off x="5985329" y="4508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10" name="Rectangle 57"/>
          <p:cNvSpPr>
            <a:spLocks noChangeArrowheads="1"/>
          </p:cNvSpPr>
          <p:nvPr/>
        </p:nvSpPr>
        <p:spPr bwMode="auto">
          <a:xfrm>
            <a:off x="6366329" y="4508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11" name="Rectangle 58"/>
          <p:cNvSpPr>
            <a:spLocks noChangeArrowheads="1"/>
          </p:cNvSpPr>
          <p:nvPr/>
        </p:nvSpPr>
        <p:spPr bwMode="auto">
          <a:xfrm>
            <a:off x="6747329" y="4508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12" name="Rectangle 59"/>
          <p:cNvSpPr>
            <a:spLocks noChangeArrowheads="1"/>
          </p:cNvSpPr>
          <p:nvPr/>
        </p:nvSpPr>
        <p:spPr bwMode="auto">
          <a:xfrm>
            <a:off x="7128329" y="4508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13" name="Rectangle 60"/>
          <p:cNvSpPr>
            <a:spLocks noChangeArrowheads="1"/>
          </p:cNvSpPr>
          <p:nvPr/>
        </p:nvSpPr>
        <p:spPr bwMode="auto">
          <a:xfrm>
            <a:off x="4461329" y="4889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14" name="Rectangle 61"/>
          <p:cNvSpPr>
            <a:spLocks noChangeArrowheads="1"/>
          </p:cNvSpPr>
          <p:nvPr/>
        </p:nvSpPr>
        <p:spPr bwMode="auto">
          <a:xfrm>
            <a:off x="4842329" y="4889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15" name="Rectangle 62"/>
          <p:cNvSpPr>
            <a:spLocks noChangeArrowheads="1"/>
          </p:cNvSpPr>
          <p:nvPr/>
        </p:nvSpPr>
        <p:spPr bwMode="auto">
          <a:xfrm>
            <a:off x="5223329" y="4889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16" name="Rectangle 63"/>
          <p:cNvSpPr>
            <a:spLocks noChangeArrowheads="1"/>
          </p:cNvSpPr>
          <p:nvPr/>
        </p:nvSpPr>
        <p:spPr bwMode="auto">
          <a:xfrm>
            <a:off x="5604329" y="4889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17" name="Rectangle 64"/>
          <p:cNvSpPr>
            <a:spLocks noChangeArrowheads="1"/>
          </p:cNvSpPr>
          <p:nvPr/>
        </p:nvSpPr>
        <p:spPr bwMode="auto">
          <a:xfrm>
            <a:off x="5985329" y="4889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18" name="Rectangle 65"/>
          <p:cNvSpPr>
            <a:spLocks noChangeArrowheads="1"/>
          </p:cNvSpPr>
          <p:nvPr/>
        </p:nvSpPr>
        <p:spPr bwMode="auto">
          <a:xfrm>
            <a:off x="6366329" y="4889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19" name="Rectangle 66"/>
          <p:cNvSpPr>
            <a:spLocks noChangeArrowheads="1"/>
          </p:cNvSpPr>
          <p:nvPr/>
        </p:nvSpPr>
        <p:spPr bwMode="auto">
          <a:xfrm>
            <a:off x="6747329" y="4889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20" name="Rectangle 67"/>
          <p:cNvSpPr>
            <a:spLocks noChangeArrowheads="1"/>
          </p:cNvSpPr>
          <p:nvPr/>
        </p:nvSpPr>
        <p:spPr bwMode="auto">
          <a:xfrm>
            <a:off x="7128329" y="4889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21" name="Rectangle 68"/>
          <p:cNvSpPr>
            <a:spLocks noChangeArrowheads="1"/>
          </p:cNvSpPr>
          <p:nvPr/>
        </p:nvSpPr>
        <p:spPr bwMode="auto">
          <a:xfrm>
            <a:off x="4461329" y="5270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22" name="Rectangle 69"/>
          <p:cNvSpPr>
            <a:spLocks noChangeArrowheads="1"/>
          </p:cNvSpPr>
          <p:nvPr/>
        </p:nvSpPr>
        <p:spPr bwMode="auto">
          <a:xfrm>
            <a:off x="4842329" y="5270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23" name="Rectangle 70"/>
          <p:cNvSpPr>
            <a:spLocks noChangeArrowheads="1"/>
          </p:cNvSpPr>
          <p:nvPr/>
        </p:nvSpPr>
        <p:spPr bwMode="auto">
          <a:xfrm>
            <a:off x="5223329" y="5270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24" name="Rectangle 71"/>
          <p:cNvSpPr>
            <a:spLocks noChangeArrowheads="1"/>
          </p:cNvSpPr>
          <p:nvPr/>
        </p:nvSpPr>
        <p:spPr bwMode="auto">
          <a:xfrm>
            <a:off x="5604329" y="5270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25" name="Rectangle 72"/>
          <p:cNvSpPr>
            <a:spLocks noChangeArrowheads="1"/>
          </p:cNvSpPr>
          <p:nvPr/>
        </p:nvSpPr>
        <p:spPr bwMode="auto">
          <a:xfrm>
            <a:off x="5985329" y="5270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26" name="Rectangle 73"/>
          <p:cNvSpPr>
            <a:spLocks noChangeArrowheads="1"/>
          </p:cNvSpPr>
          <p:nvPr/>
        </p:nvSpPr>
        <p:spPr bwMode="auto">
          <a:xfrm>
            <a:off x="6366329" y="5270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27" name="Rectangle 74"/>
          <p:cNvSpPr>
            <a:spLocks noChangeArrowheads="1"/>
          </p:cNvSpPr>
          <p:nvPr/>
        </p:nvSpPr>
        <p:spPr bwMode="auto">
          <a:xfrm>
            <a:off x="6747329" y="5270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28" name="Rectangle 75"/>
          <p:cNvSpPr>
            <a:spLocks noChangeArrowheads="1"/>
          </p:cNvSpPr>
          <p:nvPr/>
        </p:nvSpPr>
        <p:spPr bwMode="auto">
          <a:xfrm>
            <a:off x="7128329" y="5270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29" name="Rectangle 76"/>
          <p:cNvSpPr>
            <a:spLocks noChangeArrowheads="1"/>
          </p:cNvSpPr>
          <p:nvPr/>
        </p:nvSpPr>
        <p:spPr bwMode="auto">
          <a:xfrm>
            <a:off x="4461329" y="5651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30" name="Rectangle 77"/>
          <p:cNvSpPr>
            <a:spLocks noChangeArrowheads="1"/>
          </p:cNvSpPr>
          <p:nvPr/>
        </p:nvSpPr>
        <p:spPr bwMode="auto">
          <a:xfrm>
            <a:off x="4842329" y="5651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31" name="Rectangle 78"/>
          <p:cNvSpPr>
            <a:spLocks noChangeArrowheads="1"/>
          </p:cNvSpPr>
          <p:nvPr/>
        </p:nvSpPr>
        <p:spPr bwMode="auto">
          <a:xfrm>
            <a:off x="5223329" y="5651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32" name="Rectangle 79"/>
          <p:cNvSpPr>
            <a:spLocks noChangeArrowheads="1"/>
          </p:cNvSpPr>
          <p:nvPr/>
        </p:nvSpPr>
        <p:spPr bwMode="auto">
          <a:xfrm>
            <a:off x="5604329" y="5651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33" name="Rectangle 80"/>
          <p:cNvSpPr>
            <a:spLocks noChangeArrowheads="1"/>
          </p:cNvSpPr>
          <p:nvPr/>
        </p:nvSpPr>
        <p:spPr bwMode="auto">
          <a:xfrm>
            <a:off x="5985329" y="5651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34" name="Rectangle 81"/>
          <p:cNvSpPr>
            <a:spLocks noChangeArrowheads="1"/>
          </p:cNvSpPr>
          <p:nvPr/>
        </p:nvSpPr>
        <p:spPr bwMode="auto">
          <a:xfrm>
            <a:off x="6366329" y="5651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35" name="Rectangle 82"/>
          <p:cNvSpPr>
            <a:spLocks noChangeArrowheads="1"/>
          </p:cNvSpPr>
          <p:nvPr/>
        </p:nvSpPr>
        <p:spPr bwMode="auto">
          <a:xfrm>
            <a:off x="6747329" y="5651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36" name="Rectangle 83"/>
          <p:cNvSpPr>
            <a:spLocks noChangeArrowheads="1"/>
          </p:cNvSpPr>
          <p:nvPr/>
        </p:nvSpPr>
        <p:spPr bwMode="auto">
          <a:xfrm>
            <a:off x="7128329" y="5651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00" name="Rectangle 84"/>
          <p:cNvSpPr>
            <a:spLocks noChangeArrowheads="1"/>
          </p:cNvSpPr>
          <p:nvPr/>
        </p:nvSpPr>
        <p:spPr bwMode="auto">
          <a:xfrm>
            <a:off x="2931546" y="25400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01" name="Rectangle 85"/>
          <p:cNvSpPr>
            <a:spLocks noChangeArrowheads="1"/>
          </p:cNvSpPr>
          <p:nvPr/>
        </p:nvSpPr>
        <p:spPr bwMode="auto">
          <a:xfrm>
            <a:off x="2944246" y="33401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02" name="Rectangle 86"/>
          <p:cNvSpPr>
            <a:spLocks noChangeArrowheads="1"/>
          </p:cNvSpPr>
          <p:nvPr/>
        </p:nvSpPr>
        <p:spPr bwMode="auto">
          <a:xfrm>
            <a:off x="2931546" y="40767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03" name="Text Box 87"/>
          <p:cNvSpPr txBox="1">
            <a:spLocks noChangeArrowheads="1"/>
          </p:cNvSpPr>
          <p:nvPr/>
        </p:nvSpPr>
        <p:spPr bwMode="auto">
          <a:xfrm>
            <a:off x="1559946" y="251460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x-none" sz="1400" b="1">
                <a:latin typeface="Helvetica" charset="0"/>
              </a:rPr>
              <a:t>Boot block</a:t>
            </a:r>
          </a:p>
        </p:txBody>
      </p:sp>
      <p:sp>
        <p:nvSpPr>
          <p:cNvPr id="777304" name="Text Box 88"/>
          <p:cNvSpPr txBox="1">
            <a:spLocks noChangeArrowheads="1"/>
          </p:cNvSpPr>
          <p:nvPr/>
        </p:nvSpPr>
        <p:spPr bwMode="auto">
          <a:xfrm>
            <a:off x="1191646" y="3276600"/>
            <a:ext cx="158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x-none" sz="1400" b="1">
                <a:latin typeface="Helvetica" charset="0"/>
              </a:rPr>
              <a:t>Superblock</a:t>
            </a:r>
          </a:p>
        </p:txBody>
      </p:sp>
      <p:sp>
        <p:nvSpPr>
          <p:cNvPr id="777305" name="Text Box 89"/>
          <p:cNvSpPr txBox="1">
            <a:spLocks noChangeArrowheads="1"/>
          </p:cNvSpPr>
          <p:nvPr/>
        </p:nvSpPr>
        <p:spPr bwMode="auto">
          <a:xfrm>
            <a:off x="1064646" y="4025900"/>
            <a:ext cx="1866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x-none" sz="1400" b="1">
                <a:latin typeface="Helvetica" charset="0"/>
              </a:rPr>
              <a:t>Directory structure</a:t>
            </a:r>
          </a:p>
        </p:txBody>
      </p:sp>
      <p:sp>
        <p:nvSpPr>
          <p:cNvPr id="23643" name="Rectangle 90"/>
          <p:cNvSpPr>
            <a:spLocks noChangeArrowheads="1"/>
          </p:cNvSpPr>
          <p:nvPr/>
        </p:nvSpPr>
        <p:spPr bwMode="auto">
          <a:xfrm>
            <a:off x="2931546" y="1841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44" name="Text Box 91"/>
          <p:cNvSpPr txBox="1">
            <a:spLocks noChangeArrowheads="1"/>
          </p:cNvSpPr>
          <p:nvPr/>
        </p:nvSpPr>
        <p:spPr bwMode="auto">
          <a:xfrm>
            <a:off x="963046" y="1803400"/>
            <a:ext cx="1866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x-none" sz="1400" b="1">
                <a:latin typeface="Helvetica" charset="0"/>
              </a:rPr>
              <a:t>Free block</a:t>
            </a:r>
          </a:p>
        </p:txBody>
      </p:sp>
      <p:sp>
        <p:nvSpPr>
          <p:cNvPr id="777308" name="Rectangle 92"/>
          <p:cNvSpPr>
            <a:spLocks noChangeArrowheads="1"/>
          </p:cNvSpPr>
          <p:nvPr/>
        </p:nvSpPr>
        <p:spPr bwMode="auto">
          <a:xfrm>
            <a:off x="2944246" y="49657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09" name="Text Box 93"/>
          <p:cNvSpPr txBox="1">
            <a:spLocks noChangeArrowheads="1"/>
          </p:cNvSpPr>
          <p:nvPr/>
        </p:nvSpPr>
        <p:spPr bwMode="auto">
          <a:xfrm>
            <a:off x="975746" y="4927600"/>
            <a:ext cx="1866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x-none" sz="1400" b="1" dirty="0">
                <a:latin typeface="Helvetica" charset="0"/>
              </a:rPr>
              <a:t>File control block</a:t>
            </a:r>
          </a:p>
        </p:txBody>
      </p:sp>
      <p:sp>
        <p:nvSpPr>
          <p:cNvPr id="777310" name="Rectangle 94"/>
          <p:cNvSpPr>
            <a:spLocks noChangeArrowheads="1"/>
          </p:cNvSpPr>
          <p:nvPr/>
        </p:nvSpPr>
        <p:spPr bwMode="auto">
          <a:xfrm>
            <a:off x="2944246" y="57658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11" name="Text Box 95"/>
          <p:cNvSpPr txBox="1">
            <a:spLocks noChangeArrowheads="1"/>
          </p:cNvSpPr>
          <p:nvPr/>
        </p:nvSpPr>
        <p:spPr bwMode="auto">
          <a:xfrm>
            <a:off x="975746" y="5727700"/>
            <a:ext cx="1866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x-none" sz="1400" b="1">
                <a:latin typeface="Helvetica" charset="0"/>
              </a:rPr>
              <a:t>Data block</a:t>
            </a:r>
          </a:p>
        </p:txBody>
      </p:sp>
      <p:sp>
        <p:nvSpPr>
          <p:cNvPr id="23649" name="Rectangle 96"/>
          <p:cNvSpPr>
            <a:spLocks noChangeArrowheads="1"/>
          </p:cNvSpPr>
          <p:nvPr/>
        </p:nvSpPr>
        <p:spPr bwMode="auto">
          <a:xfrm>
            <a:off x="5223329" y="2984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50" name="Rectangle 97"/>
          <p:cNvSpPr>
            <a:spLocks noChangeArrowheads="1"/>
          </p:cNvSpPr>
          <p:nvPr/>
        </p:nvSpPr>
        <p:spPr bwMode="auto">
          <a:xfrm>
            <a:off x="5604329" y="2984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51" name="Rectangle 98"/>
          <p:cNvSpPr>
            <a:spLocks noChangeArrowheads="1"/>
          </p:cNvSpPr>
          <p:nvPr/>
        </p:nvSpPr>
        <p:spPr bwMode="auto">
          <a:xfrm>
            <a:off x="5985329" y="2984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52" name="Rectangle 99"/>
          <p:cNvSpPr>
            <a:spLocks noChangeArrowheads="1"/>
          </p:cNvSpPr>
          <p:nvPr/>
        </p:nvSpPr>
        <p:spPr bwMode="auto">
          <a:xfrm>
            <a:off x="6366329" y="2984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53" name="Rectangle 100"/>
          <p:cNvSpPr>
            <a:spLocks noChangeArrowheads="1"/>
          </p:cNvSpPr>
          <p:nvPr/>
        </p:nvSpPr>
        <p:spPr bwMode="auto">
          <a:xfrm>
            <a:off x="6747329" y="2984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54" name="Rectangle 101"/>
          <p:cNvSpPr>
            <a:spLocks noChangeArrowheads="1"/>
          </p:cNvSpPr>
          <p:nvPr/>
        </p:nvSpPr>
        <p:spPr bwMode="auto">
          <a:xfrm>
            <a:off x="7128329" y="2984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55" name="Rectangle 102"/>
          <p:cNvSpPr>
            <a:spLocks noChangeArrowheads="1"/>
          </p:cNvSpPr>
          <p:nvPr/>
        </p:nvSpPr>
        <p:spPr bwMode="auto">
          <a:xfrm>
            <a:off x="5223329" y="3365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56" name="Rectangle 103"/>
          <p:cNvSpPr>
            <a:spLocks noChangeArrowheads="1"/>
          </p:cNvSpPr>
          <p:nvPr/>
        </p:nvSpPr>
        <p:spPr bwMode="auto">
          <a:xfrm>
            <a:off x="5604329" y="3365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57" name="Rectangle 104"/>
          <p:cNvSpPr>
            <a:spLocks noChangeArrowheads="1"/>
          </p:cNvSpPr>
          <p:nvPr/>
        </p:nvSpPr>
        <p:spPr bwMode="auto">
          <a:xfrm>
            <a:off x="5985329" y="3365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58" name="Rectangle 105"/>
          <p:cNvSpPr>
            <a:spLocks noChangeArrowheads="1"/>
          </p:cNvSpPr>
          <p:nvPr/>
        </p:nvSpPr>
        <p:spPr bwMode="auto">
          <a:xfrm>
            <a:off x="6366329" y="3365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59" name="Rectangle 106"/>
          <p:cNvSpPr>
            <a:spLocks noChangeArrowheads="1"/>
          </p:cNvSpPr>
          <p:nvPr/>
        </p:nvSpPr>
        <p:spPr bwMode="auto">
          <a:xfrm>
            <a:off x="6747329" y="3365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60" name="Rectangle 107"/>
          <p:cNvSpPr>
            <a:spLocks noChangeArrowheads="1"/>
          </p:cNvSpPr>
          <p:nvPr/>
        </p:nvSpPr>
        <p:spPr bwMode="auto">
          <a:xfrm>
            <a:off x="7128329" y="3365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61" name="Rectangle 108"/>
          <p:cNvSpPr>
            <a:spLocks noChangeArrowheads="1"/>
          </p:cNvSpPr>
          <p:nvPr/>
        </p:nvSpPr>
        <p:spPr bwMode="auto">
          <a:xfrm>
            <a:off x="4461329" y="4508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62" name="Rectangle 109"/>
          <p:cNvSpPr>
            <a:spLocks noChangeArrowheads="1"/>
          </p:cNvSpPr>
          <p:nvPr/>
        </p:nvSpPr>
        <p:spPr bwMode="auto">
          <a:xfrm>
            <a:off x="4842329" y="4508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63" name="Rectangle 110"/>
          <p:cNvSpPr>
            <a:spLocks noChangeArrowheads="1"/>
          </p:cNvSpPr>
          <p:nvPr/>
        </p:nvSpPr>
        <p:spPr bwMode="auto">
          <a:xfrm>
            <a:off x="5223329" y="4508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64" name="Rectangle 111"/>
          <p:cNvSpPr>
            <a:spLocks noChangeArrowheads="1"/>
          </p:cNvSpPr>
          <p:nvPr/>
        </p:nvSpPr>
        <p:spPr bwMode="auto">
          <a:xfrm>
            <a:off x="5604329" y="4508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65" name="Rectangle 112"/>
          <p:cNvSpPr>
            <a:spLocks noChangeArrowheads="1"/>
          </p:cNvSpPr>
          <p:nvPr/>
        </p:nvSpPr>
        <p:spPr bwMode="auto">
          <a:xfrm>
            <a:off x="5985329" y="45085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29" name="Rectangle 113"/>
          <p:cNvSpPr>
            <a:spLocks noChangeArrowheads="1"/>
          </p:cNvSpPr>
          <p:nvPr/>
        </p:nvSpPr>
        <p:spPr bwMode="auto">
          <a:xfrm>
            <a:off x="5223329" y="29845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30" name="Rectangle 114"/>
          <p:cNvSpPr>
            <a:spLocks noChangeArrowheads="1"/>
          </p:cNvSpPr>
          <p:nvPr/>
        </p:nvSpPr>
        <p:spPr bwMode="auto">
          <a:xfrm>
            <a:off x="5604329" y="29845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31" name="Rectangle 115"/>
          <p:cNvSpPr>
            <a:spLocks noChangeArrowheads="1"/>
          </p:cNvSpPr>
          <p:nvPr/>
        </p:nvSpPr>
        <p:spPr bwMode="auto">
          <a:xfrm>
            <a:off x="5985329" y="29845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32" name="Rectangle 116"/>
          <p:cNvSpPr>
            <a:spLocks noChangeArrowheads="1"/>
          </p:cNvSpPr>
          <p:nvPr/>
        </p:nvSpPr>
        <p:spPr bwMode="auto">
          <a:xfrm>
            <a:off x="6366329" y="29845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33" name="Rectangle 117"/>
          <p:cNvSpPr>
            <a:spLocks noChangeArrowheads="1"/>
          </p:cNvSpPr>
          <p:nvPr/>
        </p:nvSpPr>
        <p:spPr bwMode="auto">
          <a:xfrm>
            <a:off x="6747329" y="29845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34" name="Rectangle 118"/>
          <p:cNvSpPr>
            <a:spLocks noChangeArrowheads="1"/>
          </p:cNvSpPr>
          <p:nvPr/>
        </p:nvSpPr>
        <p:spPr bwMode="auto">
          <a:xfrm>
            <a:off x="7128329" y="29845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35" name="Rectangle 119"/>
          <p:cNvSpPr>
            <a:spLocks noChangeArrowheads="1"/>
          </p:cNvSpPr>
          <p:nvPr/>
        </p:nvSpPr>
        <p:spPr bwMode="auto">
          <a:xfrm>
            <a:off x="5223329" y="33655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36" name="Rectangle 120"/>
          <p:cNvSpPr>
            <a:spLocks noChangeArrowheads="1"/>
          </p:cNvSpPr>
          <p:nvPr/>
        </p:nvSpPr>
        <p:spPr bwMode="auto">
          <a:xfrm>
            <a:off x="5604329" y="33655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37" name="Rectangle 121"/>
          <p:cNvSpPr>
            <a:spLocks noChangeArrowheads="1"/>
          </p:cNvSpPr>
          <p:nvPr/>
        </p:nvSpPr>
        <p:spPr bwMode="auto">
          <a:xfrm>
            <a:off x="5985329" y="33655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38" name="Rectangle 122"/>
          <p:cNvSpPr>
            <a:spLocks noChangeArrowheads="1"/>
          </p:cNvSpPr>
          <p:nvPr/>
        </p:nvSpPr>
        <p:spPr bwMode="auto">
          <a:xfrm>
            <a:off x="6366329" y="33655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39" name="Rectangle 123"/>
          <p:cNvSpPr>
            <a:spLocks noChangeArrowheads="1"/>
          </p:cNvSpPr>
          <p:nvPr/>
        </p:nvSpPr>
        <p:spPr bwMode="auto">
          <a:xfrm>
            <a:off x="6747329" y="33655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40" name="Rectangle 124"/>
          <p:cNvSpPr>
            <a:spLocks noChangeArrowheads="1"/>
          </p:cNvSpPr>
          <p:nvPr/>
        </p:nvSpPr>
        <p:spPr bwMode="auto">
          <a:xfrm>
            <a:off x="7128329" y="33655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41" name="Rectangle 125"/>
          <p:cNvSpPr>
            <a:spLocks noChangeArrowheads="1"/>
          </p:cNvSpPr>
          <p:nvPr/>
        </p:nvSpPr>
        <p:spPr bwMode="auto">
          <a:xfrm>
            <a:off x="4842329" y="45085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42" name="Rectangle 126"/>
          <p:cNvSpPr>
            <a:spLocks noChangeArrowheads="1"/>
          </p:cNvSpPr>
          <p:nvPr/>
        </p:nvSpPr>
        <p:spPr bwMode="auto">
          <a:xfrm>
            <a:off x="5220032" y="45085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43" name="Rectangle 127"/>
          <p:cNvSpPr>
            <a:spLocks noChangeArrowheads="1"/>
          </p:cNvSpPr>
          <p:nvPr/>
        </p:nvSpPr>
        <p:spPr bwMode="auto">
          <a:xfrm>
            <a:off x="5604329" y="45085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44" name="Rectangle 128"/>
          <p:cNvSpPr>
            <a:spLocks noChangeArrowheads="1"/>
          </p:cNvSpPr>
          <p:nvPr/>
        </p:nvSpPr>
        <p:spPr bwMode="auto">
          <a:xfrm>
            <a:off x="5985329" y="45085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45" name="Rectangle 129"/>
          <p:cNvSpPr>
            <a:spLocks noChangeArrowheads="1"/>
          </p:cNvSpPr>
          <p:nvPr/>
        </p:nvSpPr>
        <p:spPr bwMode="auto">
          <a:xfrm>
            <a:off x="6366329" y="56515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46" name="Rectangle 130"/>
          <p:cNvSpPr>
            <a:spLocks noChangeArrowheads="1"/>
          </p:cNvSpPr>
          <p:nvPr/>
        </p:nvSpPr>
        <p:spPr bwMode="auto">
          <a:xfrm>
            <a:off x="6747329" y="56515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84" name="Rectangle 131"/>
          <p:cNvSpPr>
            <a:spLocks noChangeArrowheads="1"/>
          </p:cNvSpPr>
          <p:nvPr/>
        </p:nvSpPr>
        <p:spPr bwMode="auto">
          <a:xfrm>
            <a:off x="4461329" y="22225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85" name="Rectangle 132"/>
          <p:cNvSpPr>
            <a:spLocks noChangeArrowheads="1"/>
          </p:cNvSpPr>
          <p:nvPr/>
        </p:nvSpPr>
        <p:spPr bwMode="auto">
          <a:xfrm>
            <a:off x="4842329" y="22225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86" name="Rectangle 133"/>
          <p:cNvSpPr>
            <a:spLocks noChangeArrowheads="1"/>
          </p:cNvSpPr>
          <p:nvPr/>
        </p:nvSpPr>
        <p:spPr bwMode="auto">
          <a:xfrm>
            <a:off x="5223329" y="22225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87" name="Rectangle 134"/>
          <p:cNvSpPr>
            <a:spLocks noChangeArrowheads="1"/>
          </p:cNvSpPr>
          <p:nvPr/>
        </p:nvSpPr>
        <p:spPr bwMode="auto">
          <a:xfrm>
            <a:off x="5604329" y="22225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88" name="Rectangle 135"/>
          <p:cNvSpPr>
            <a:spLocks noChangeArrowheads="1"/>
          </p:cNvSpPr>
          <p:nvPr/>
        </p:nvSpPr>
        <p:spPr bwMode="auto">
          <a:xfrm>
            <a:off x="5985329" y="22225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89" name="Rectangle 136"/>
          <p:cNvSpPr>
            <a:spLocks noChangeArrowheads="1"/>
          </p:cNvSpPr>
          <p:nvPr/>
        </p:nvSpPr>
        <p:spPr bwMode="auto">
          <a:xfrm>
            <a:off x="6366329" y="22225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90" name="Rectangle 137"/>
          <p:cNvSpPr>
            <a:spLocks noChangeArrowheads="1"/>
          </p:cNvSpPr>
          <p:nvPr/>
        </p:nvSpPr>
        <p:spPr bwMode="auto">
          <a:xfrm>
            <a:off x="6747329" y="22225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23691" name="Rectangle 138"/>
          <p:cNvSpPr>
            <a:spLocks noChangeArrowheads="1"/>
          </p:cNvSpPr>
          <p:nvPr/>
        </p:nvSpPr>
        <p:spPr bwMode="auto">
          <a:xfrm>
            <a:off x="7128329" y="22225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55" name="Rectangle 139"/>
          <p:cNvSpPr>
            <a:spLocks noChangeArrowheads="1"/>
          </p:cNvSpPr>
          <p:nvPr/>
        </p:nvSpPr>
        <p:spPr bwMode="auto">
          <a:xfrm>
            <a:off x="4461329" y="22225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56" name="Rectangle 140"/>
          <p:cNvSpPr>
            <a:spLocks noChangeArrowheads="1"/>
          </p:cNvSpPr>
          <p:nvPr/>
        </p:nvSpPr>
        <p:spPr bwMode="auto">
          <a:xfrm>
            <a:off x="4842329" y="22225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57" name="Rectangle 141"/>
          <p:cNvSpPr>
            <a:spLocks noChangeArrowheads="1"/>
          </p:cNvSpPr>
          <p:nvPr/>
        </p:nvSpPr>
        <p:spPr bwMode="auto">
          <a:xfrm>
            <a:off x="5223329" y="22225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58" name="Rectangle 142"/>
          <p:cNvSpPr>
            <a:spLocks noChangeArrowheads="1"/>
          </p:cNvSpPr>
          <p:nvPr/>
        </p:nvSpPr>
        <p:spPr bwMode="auto">
          <a:xfrm>
            <a:off x="5604329" y="22225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59" name="Rectangle 143"/>
          <p:cNvSpPr>
            <a:spLocks noChangeArrowheads="1"/>
          </p:cNvSpPr>
          <p:nvPr/>
        </p:nvSpPr>
        <p:spPr bwMode="auto">
          <a:xfrm>
            <a:off x="5985329" y="22225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60" name="Rectangle 144"/>
          <p:cNvSpPr>
            <a:spLocks noChangeArrowheads="1"/>
          </p:cNvSpPr>
          <p:nvPr/>
        </p:nvSpPr>
        <p:spPr bwMode="auto">
          <a:xfrm>
            <a:off x="6366329" y="22225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61" name="Rectangle 145"/>
          <p:cNvSpPr>
            <a:spLocks noChangeArrowheads="1"/>
          </p:cNvSpPr>
          <p:nvPr/>
        </p:nvSpPr>
        <p:spPr bwMode="auto">
          <a:xfrm>
            <a:off x="6747329" y="22225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62" name="Rectangle 146"/>
          <p:cNvSpPr>
            <a:spLocks noChangeArrowheads="1"/>
          </p:cNvSpPr>
          <p:nvPr/>
        </p:nvSpPr>
        <p:spPr bwMode="auto">
          <a:xfrm>
            <a:off x="7128329" y="22225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63" name="Rectangle 147"/>
          <p:cNvSpPr>
            <a:spLocks noChangeArrowheads="1"/>
          </p:cNvSpPr>
          <p:nvPr/>
        </p:nvSpPr>
        <p:spPr bwMode="auto">
          <a:xfrm>
            <a:off x="4461329" y="26035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77364" name="Line 148"/>
          <p:cNvSpPr>
            <a:spLocks noChangeShapeType="1"/>
          </p:cNvSpPr>
          <p:nvPr/>
        </p:nvSpPr>
        <p:spPr bwMode="auto">
          <a:xfrm>
            <a:off x="4677229" y="2717800"/>
            <a:ext cx="647700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7365" name="Line 149"/>
          <p:cNvSpPr>
            <a:spLocks noChangeShapeType="1"/>
          </p:cNvSpPr>
          <p:nvPr/>
        </p:nvSpPr>
        <p:spPr bwMode="auto">
          <a:xfrm>
            <a:off x="4626429" y="2781300"/>
            <a:ext cx="342900" cy="1714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7366" name="Line 150"/>
          <p:cNvSpPr>
            <a:spLocks noChangeShapeType="1"/>
          </p:cNvSpPr>
          <p:nvPr/>
        </p:nvSpPr>
        <p:spPr bwMode="auto">
          <a:xfrm flipH="1">
            <a:off x="6493329" y="2438400"/>
            <a:ext cx="393700" cy="3200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7367" name="Line 151"/>
          <p:cNvSpPr>
            <a:spLocks noChangeShapeType="1"/>
          </p:cNvSpPr>
          <p:nvPr/>
        </p:nvSpPr>
        <p:spPr bwMode="auto">
          <a:xfrm flipH="1">
            <a:off x="4648654" y="2451100"/>
            <a:ext cx="100012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7368" name="Oval 152"/>
          <p:cNvSpPr>
            <a:spLocks noChangeArrowheads="1"/>
          </p:cNvSpPr>
          <p:nvPr/>
        </p:nvSpPr>
        <p:spPr bwMode="auto">
          <a:xfrm>
            <a:off x="4667704" y="4328160"/>
            <a:ext cx="1755775" cy="5302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x-none" altLang="x-none"/>
          </a:p>
        </p:txBody>
      </p:sp>
      <p:sp>
        <p:nvSpPr>
          <p:cNvPr id="777371" name="Text Box 155"/>
          <p:cNvSpPr txBox="1">
            <a:spLocks noChangeArrowheads="1"/>
          </p:cNvSpPr>
          <p:nvPr/>
        </p:nvSpPr>
        <p:spPr bwMode="auto">
          <a:xfrm>
            <a:off x="5358267" y="4303395"/>
            <a:ext cx="36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x-none" sz="1600" b="1"/>
              <a:t>File</a:t>
            </a:r>
          </a:p>
        </p:txBody>
      </p:sp>
      <p:sp>
        <p:nvSpPr>
          <p:cNvPr id="156" name="Line 148"/>
          <p:cNvSpPr>
            <a:spLocks noChangeShapeType="1"/>
          </p:cNvSpPr>
          <p:nvPr/>
        </p:nvSpPr>
        <p:spPr bwMode="auto">
          <a:xfrm flipH="1">
            <a:off x="5350328" y="2445385"/>
            <a:ext cx="761999" cy="92011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7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77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77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77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7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77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77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77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77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77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77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77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77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77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77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77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77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77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77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77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77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77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77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77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77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77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77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77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77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"/>
                                        <p:tgtEl>
                                          <p:spTgt spid="77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77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"/>
                                        <p:tgtEl>
                                          <p:spTgt spid="77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77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"/>
                                        <p:tgtEl>
                                          <p:spTgt spid="77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77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"/>
                                        <p:tgtEl>
                                          <p:spTgt spid="77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"/>
                                        <p:tgtEl>
                                          <p:spTgt spid="77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"/>
                                        <p:tgtEl>
                                          <p:spTgt spid="77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"/>
                                        <p:tgtEl>
                                          <p:spTgt spid="77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"/>
                                        <p:tgtEl>
                                          <p:spTgt spid="77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"/>
                                        <p:tgtEl>
                                          <p:spTgt spid="77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"/>
                                        <p:tgtEl>
                                          <p:spTgt spid="77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"/>
                                        <p:tgtEl>
                                          <p:spTgt spid="77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300" grpId="0" animBg="1"/>
      <p:bldP spid="777301" grpId="0" animBg="1"/>
      <p:bldP spid="777302" grpId="0" animBg="1"/>
      <p:bldP spid="777303" grpId="0"/>
      <p:bldP spid="777304" grpId="0"/>
      <p:bldP spid="777305" grpId="0"/>
      <p:bldP spid="777308" grpId="0" animBg="1"/>
      <p:bldP spid="777309" grpId="0"/>
      <p:bldP spid="777310" grpId="0" animBg="1"/>
      <p:bldP spid="777311" grpId="0"/>
      <p:bldP spid="777329" grpId="0" animBg="1"/>
      <p:bldP spid="777330" grpId="0" animBg="1"/>
      <p:bldP spid="777331" grpId="0" animBg="1"/>
      <p:bldP spid="777332" grpId="0" animBg="1"/>
      <p:bldP spid="777333" grpId="0" animBg="1"/>
      <p:bldP spid="777334" grpId="0" animBg="1"/>
      <p:bldP spid="777335" grpId="0" animBg="1"/>
      <p:bldP spid="777336" grpId="0" animBg="1"/>
      <p:bldP spid="777337" grpId="0" animBg="1"/>
      <p:bldP spid="777338" grpId="0" animBg="1"/>
      <p:bldP spid="777339" grpId="0" animBg="1"/>
      <p:bldP spid="777340" grpId="0" animBg="1"/>
      <p:bldP spid="777341" grpId="0" animBg="1"/>
      <p:bldP spid="777342" grpId="0" animBg="1"/>
      <p:bldP spid="777343" grpId="0" animBg="1"/>
      <p:bldP spid="777344" grpId="0" animBg="1"/>
      <p:bldP spid="777345" grpId="0" animBg="1"/>
      <p:bldP spid="777346" grpId="0" animBg="1"/>
      <p:bldP spid="777355" grpId="0" animBg="1"/>
      <p:bldP spid="777356" grpId="0" animBg="1"/>
      <p:bldP spid="777357" grpId="0" animBg="1"/>
      <p:bldP spid="777358" grpId="0" animBg="1"/>
      <p:bldP spid="777359" grpId="0" animBg="1"/>
      <p:bldP spid="777360" grpId="0" animBg="1"/>
      <p:bldP spid="777361" grpId="0" animBg="1"/>
      <p:bldP spid="777362" grpId="0" animBg="1"/>
      <p:bldP spid="777363" grpId="0" animBg="1"/>
      <p:bldP spid="777364" grpId="0" animBg="1"/>
      <p:bldP spid="777365" grpId="0" animBg="1"/>
      <p:bldP spid="777366" grpId="0" animBg="1"/>
      <p:bldP spid="777367" grpId="0" animBg="1"/>
      <p:bldP spid="777368" grpId="0" animBg="1"/>
      <p:bldP spid="777371" grpId="0"/>
      <p:bldP spid="1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9DAD7F4-7655-D648-89BA-2E18A0D6544D}" type="slidenum">
              <a:rPr lang="en-US" altLang="x-none" sz="1400"/>
              <a:pPr/>
              <a:t>22</a:t>
            </a:fld>
            <a:endParaRPr lang="en-US" altLang="x-none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In-memory Structures</a:t>
            </a: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295400"/>
            <a:ext cx="8131175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000" b="1" dirty="0"/>
              <a:t>Mount table: </a:t>
            </a:r>
            <a:r>
              <a:rPr lang="en-US" altLang="x-none" sz="2000" dirty="0"/>
              <a:t>I</a:t>
            </a:r>
            <a:r>
              <a:rPr lang="en-US" altLang="x-none" sz="2000" dirty="0" smtClean="0"/>
              <a:t>nfo </a:t>
            </a:r>
            <a:r>
              <a:rPr lang="en-US" altLang="x-none" sz="2000" dirty="0"/>
              <a:t>on each mounted volume (partition)</a:t>
            </a:r>
          </a:p>
          <a:p>
            <a:pPr>
              <a:lnSpc>
                <a:spcPct val="90000"/>
              </a:lnSpc>
            </a:pPr>
            <a:endParaRPr lang="en-US" altLang="x-none" sz="2000" dirty="0"/>
          </a:p>
          <a:p>
            <a:pPr>
              <a:lnSpc>
                <a:spcPct val="90000"/>
              </a:lnSpc>
            </a:pPr>
            <a:r>
              <a:rPr lang="en-US" altLang="x-none" sz="2000" b="1" dirty="0"/>
              <a:t>Directory-structure cache:</a:t>
            </a:r>
            <a:r>
              <a:rPr lang="en-US" altLang="x-none" sz="2000" dirty="0"/>
              <a:t> info on recently accessed directories</a:t>
            </a:r>
          </a:p>
          <a:p>
            <a:pPr>
              <a:lnSpc>
                <a:spcPct val="90000"/>
              </a:lnSpc>
            </a:pPr>
            <a:endParaRPr lang="en-US" altLang="x-none" sz="2000" b="1" dirty="0"/>
          </a:p>
          <a:p>
            <a:pPr>
              <a:lnSpc>
                <a:spcPct val="90000"/>
              </a:lnSpc>
            </a:pPr>
            <a:r>
              <a:rPr lang="en-US" altLang="x-none" sz="2000" b="1" dirty="0"/>
              <a:t>System-wide open-file table:</a:t>
            </a:r>
            <a:r>
              <a:rPr lang="en-US" altLang="x-none" sz="2000" dirty="0"/>
              <a:t> </a:t>
            </a:r>
            <a:endParaRPr lang="en-US" altLang="x-none" sz="2000" dirty="0" smtClean="0"/>
          </a:p>
          <a:p>
            <a:pPr lvl="1">
              <a:lnSpc>
                <a:spcPct val="90000"/>
              </a:lnSpc>
            </a:pPr>
            <a:r>
              <a:rPr lang="en-US" altLang="x-none" dirty="0" smtClean="0"/>
              <a:t>Copy </a:t>
            </a:r>
            <a:r>
              <a:rPr lang="en-US" altLang="x-none" dirty="0"/>
              <a:t>of the FCB of each open file in the system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I</a:t>
            </a:r>
            <a:r>
              <a:rPr lang="en-US" altLang="x-none" dirty="0" smtClean="0"/>
              <a:t>nfo </a:t>
            </a:r>
            <a:r>
              <a:rPr lang="en-US" altLang="x-none" dirty="0"/>
              <a:t>on which process currently using which file</a:t>
            </a:r>
          </a:p>
          <a:p>
            <a:pPr>
              <a:lnSpc>
                <a:spcPct val="90000"/>
              </a:lnSpc>
            </a:pPr>
            <a:endParaRPr lang="en-US" altLang="x-none" sz="2000" b="1" dirty="0"/>
          </a:p>
          <a:p>
            <a:pPr>
              <a:lnSpc>
                <a:spcPct val="90000"/>
              </a:lnSpc>
            </a:pPr>
            <a:r>
              <a:rPr lang="en-US" altLang="x-none" sz="2000" b="1" dirty="0"/>
              <a:t>Per-process open-file table:</a:t>
            </a:r>
            <a:r>
              <a:rPr lang="en-US" altLang="x-none" sz="2000" dirty="0"/>
              <a:t> contains an entry for each file opened by this process, which has 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P</a:t>
            </a:r>
            <a:r>
              <a:rPr lang="en-US" altLang="x-none" dirty="0" smtClean="0"/>
              <a:t>ointer </a:t>
            </a:r>
            <a:r>
              <a:rPr lang="en-US" altLang="x-none" dirty="0"/>
              <a:t>to </a:t>
            </a:r>
            <a:r>
              <a:rPr lang="en-US" altLang="x-none" dirty="0" smtClean="0"/>
              <a:t>entry </a:t>
            </a:r>
            <a:r>
              <a:rPr lang="en-US" altLang="x-none" dirty="0"/>
              <a:t>in the system-wide open file table</a:t>
            </a:r>
          </a:p>
          <a:p>
            <a:pPr lvl="1">
              <a:lnSpc>
                <a:spcPct val="90000"/>
              </a:lnSpc>
            </a:pPr>
            <a:r>
              <a:rPr lang="en-US" altLang="x-none" dirty="0" smtClean="0"/>
              <a:t>Info </a:t>
            </a:r>
            <a:r>
              <a:rPr lang="en-US" altLang="x-none" dirty="0"/>
              <a:t>regarding the usage of the file by this process, e.g., current file pointer, open mode (read, write), ..</a:t>
            </a:r>
          </a:p>
          <a:p>
            <a:pPr lvl="1">
              <a:lnSpc>
                <a:spcPct val="90000"/>
              </a:lnSpc>
            </a:pPr>
            <a:endParaRPr lang="en-US" altLang="x-non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1B23B56-1585-3D4A-BE83-6837090E7CB1}" type="slidenum">
              <a:rPr lang="en-US" altLang="x-none" sz="1400"/>
              <a:pPr/>
              <a:t>23</a:t>
            </a:fld>
            <a:endParaRPr lang="en-US" altLang="x-none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Opening a File</a:t>
            </a:r>
            <a:endParaRPr lang="en-US" altLang="x-none" sz="2400"/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194675" cy="5200650"/>
          </a:xfrm>
        </p:spPr>
        <p:txBody>
          <a:bodyPr/>
          <a:lstStyle/>
          <a:p>
            <a:r>
              <a:rPr lang="en-US" altLang="x-none" sz="2000" b="1" dirty="0"/>
              <a:t>Search</a:t>
            </a:r>
            <a:r>
              <a:rPr lang="en-US" altLang="x-none" sz="2000" dirty="0"/>
              <a:t> the directory to find the file control block</a:t>
            </a:r>
          </a:p>
          <a:p>
            <a:pPr lvl="1"/>
            <a:r>
              <a:rPr lang="en-US" altLang="x-none" dirty="0"/>
              <a:t>May need to bring </a:t>
            </a:r>
            <a:r>
              <a:rPr lang="en-US" altLang="x-none" b="1" dirty="0"/>
              <a:t>(from disk</a:t>
            </a:r>
            <a:r>
              <a:rPr lang="en-US" altLang="x-none" dirty="0"/>
              <a:t>) multiple directory blocks into memory, if they are not already cached</a:t>
            </a:r>
          </a:p>
          <a:p>
            <a:r>
              <a:rPr lang="en-US" altLang="x-none" sz="2000" dirty="0" smtClean="0"/>
              <a:t>Create </a:t>
            </a:r>
            <a:r>
              <a:rPr lang="en-US" altLang="x-none" sz="2000" dirty="0"/>
              <a:t>an entry in the per-process open-file table (</a:t>
            </a:r>
            <a:r>
              <a:rPr lang="en-US" altLang="x-none" sz="2000" dirty="0">
                <a:solidFill>
                  <a:srgbClr val="FF0000"/>
                </a:solidFill>
              </a:rPr>
              <a:t>PFT</a:t>
            </a:r>
            <a:r>
              <a:rPr lang="en-US" altLang="x-none" sz="2000" dirty="0"/>
              <a:t>)</a:t>
            </a:r>
          </a:p>
          <a:p>
            <a:r>
              <a:rPr lang="en-US" altLang="x-none" sz="2000" dirty="0"/>
              <a:t>Check whether the system-wide open-file table has an entry for this file </a:t>
            </a:r>
          </a:p>
          <a:p>
            <a:pPr lvl="1"/>
            <a:r>
              <a:rPr lang="en-US" altLang="x-none" dirty="0"/>
              <a:t>I</a:t>
            </a:r>
            <a:r>
              <a:rPr lang="en-US" altLang="x-none" dirty="0" smtClean="0"/>
              <a:t>f </a:t>
            </a:r>
            <a:r>
              <a:rPr lang="en-US" altLang="x-none" dirty="0"/>
              <a:t>it does</a:t>
            </a:r>
          </a:p>
          <a:p>
            <a:pPr lvl="2"/>
            <a:r>
              <a:rPr lang="en-US" altLang="x-none" dirty="0"/>
              <a:t>I</a:t>
            </a:r>
            <a:r>
              <a:rPr lang="en-US" altLang="x-none" sz="1800" dirty="0" smtClean="0"/>
              <a:t>ncrement </a:t>
            </a:r>
            <a:r>
              <a:rPr lang="en-US" altLang="x-none" sz="1800" dirty="0"/>
              <a:t>its reference count</a:t>
            </a:r>
          </a:p>
          <a:p>
            <a:pPr lvl="2"/>
            <a:r>
              <a:rPr lang="en-US" altLang="x-none" sz="1800" dirty="0"/>
              <a:t>Make the entry in PFT point to this entry</a:t>
            </a:r>
          </a:p>
          <a:p>
            <a:pPr lvl="1"/>
            <a:r>
              <a:rPr lang="en-US" altLang="x-none" dirty="0"/>
              <a:t>If it does not</a:t>
            </a:r>
          </a:p>
          <a:p>
            <a:pPr lvl="2"/>
            <a:r>
              <a:rPr lang="en-US" altLang="x-none" sz="1800" dirty="0"/>
              <a:t>Create a new entry, set its reference count to 1</a:t>
            </a:r>
          </a:p>
          <a:p>
            <a:pPr lvl="2"/>
            <a:r>
              <a:rPr lang="en-US" altLang="x-none" sz="1800" dirty="0"/>
              <a:t>Make the entry in PFT point to the new entry</a:t>
            </a:r>
          </a:p>
          <a:p>
            <a:r>
              <a:rPr lang="en-US" altLang="x-none" sz="2000" dirty="0"/>
              <a:t>Return a pointer (</a:t>
            </a:r>
            <a:r>
              <a:rPr lang="en-US" altLang="x-none" sz="2000" b="1" dirty="0">
                <a:solidFill>
                  <a:srgbClr val="FF0000"/>
                </a:solidFill>
              </a:rPr>
              <a:t>file descriptor</a:t>
            </a:r>
            <a:r>
              <a:rPr lang="en-US" altLang="x-none" sz="2000" dirty="0"/>
              <a:t>) to the entry in PFT </a:t>
            </a:r>
          </a:p>
          <a:p>
            <a:pPr lvl="1"/>
            <a:r>
              <a:rPr lang="en-US" altLang="x-none" dirty="0"/>
              <a:t>Successive file operations (read, write, …) use the file descriptor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CBEFB85-300D-0C4C-BDF3-52B34E33058C}" type="slidenum">
              <a:rPr lang="en-US" altLang="x-none" sz="1400"/>
              <a:pPr/>
              <a:t>24</a:t>
            </a:fld>
            <a:endParaRPr lang="en-US" altLang="x-none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Opening </a:t>
            </a:r>
            <a:r>
              <a:rPr lang="en-US" altLang="x-none" dirty="0" smtClean="0"/>
              <a:t>&amp; Reading </a:t>
            </a:r>
            <a:r>
              <a:rPr lang="en-US" altLang="x-none" dirty="0"/>
              <a:t>from a File</a:t>
            </a:r>
            <a:endParaRPr lang="en-US" altLang="x-none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173912" y="1281245"/>
            <a:ext cx="6899729" cy="5228412"/>
            <a:chOff x="1173912" y="1281245"/>
            <a:chExt cx="6899729" cy="52284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12" y="1281245"/>
              <a:ext cx="6899729" cy="522841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4151677" y="3576136"/>
              <a:ext cx="625475" cy="3193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2BF4887-9A81-6E48-B8B6-B246C0D24BFC}" type="slidenum">
              <a:rPr lang="en-US" altLang="x-none" sz="1400"/>
              <a:pPr/>
              <a:t>25</a:t>
            </a:fld>
            <a:endParaRPr lang="en-US" altLang="x-none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Creating a File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95400"/>
            <a:ext cx="8094663" cy="4953000"/>
          </a:xfrm>
        </p:spPr>
        <p:txBody>
          <a:bodyPr/>
          <a:lstStyle/>
          <a:p>
            <a:r>
              <a:rPr lang="en-US" altLang="x-none" dirty="0"/>
              <a:t>Allocate a new file control block (FCB)</a:t>
            </a:r>
          </a:p>
          <a:p>
            <a:pPr lvl="1"/>
            <a:r>
              <a:rPr lang="en-US" altLang="x-none" dirty="0"/>
              <a:t>For faster file creation, FCBs are usually </a:t>
            </a:r>
            <a:r>
              <a:rPr lang="en-US" altLang="x-none" dirty="0" smtClean="0"/>
              <a:t>pre-allocated</a:t>
            </a:r>
            <a:r>
              <a:rPr lang="en-US" altLang="x-none" dirty="0" smtClean="0">
                <a:sym typeface="Wingdings" charset="2"/>
              </a:rPr>
              <a:t> </a:t>
            </a:r>
            <a:endParaRPr lang="en-US" altLang="x-none" dirty="0">
              <a:sym typeface="Wingdings" charset="2"/>
            </a:endParaRPr>
          </a:p>
          <a:p>
            <a:pPr lvl="2"/>
            <a:r>
              <a:rPr lang="en-US" altLang="x-none" sz="2000" dirty="0" smtClean="0">
                <a:sym typeface="Wingdings" charset="2"/>
              </a:rPr>
              <a:t>Upon create, find </a:t>
            </a:r>
            <a:r>
              <a:rPr lang="en-US" altLang="x-none" sz="2000" dirty="0">
                <a:sym typeface="Wingdings" charset="2"/>
              </a:rPr>
              <a:t>a free FCB </a:t>
            </a:r>
          </a:p>
          <a:p>
            <a:endParaRPr lang="en-US" altLang="x-none" dirty="0">
              <a:sym typeface="Wingdings" charset="2"/>
            </a:endParaRPr>
          </a:p>
          <a:p>
            <a:r>
              <a:rPr lang="en-US" altLang="x-none" dirty="0">
                <a:sym typeface="Wingdings" charset="2"/>
              </a:rPr>
              <a:t>Read relevant directory blocks in memory</a:t>
            </a:r>
          </a:p>
          <a:p>
            <a:pPr lvl="1"/>
            <a:r>
              <a:rPr lang="en-US" altLang="x-none" dirty="0">
                <a:sym typeface="Wingdings" charset="2"/>
              </a:rPr>
              <a:t>Update them to reflect the new </a:t>
            </a:r>
            <a:r>
              <a:rPr lang="en-US" altLang="x-none" dirty="0" smtClean="0">
                <a:sym typeface="Wingdings" charset="2"/>
              </a:rPr>
              <a:t>file, write </a:t>
            </a:r>
            <a:r>
              <a:rPr lang="en-US" altLang="x-none" dirty="0">
                <a:sym typeface="Wingdings" charset="2"/>
              </a:rPr>
              <a:t>them back to disk</a:t>
            </a:r>
          </a:p>
          <a:p>
            <a:pPr lvl="1"/>
            <a:endParaRPr lang="en-US" altLang="x-none" dirty="0">
              <a:sym typeface="Wingdings" charset="2"/>
            </a:endParaRPr>
          </a:p>
          <a:p>
            <a:r>
              <a:rPr lang="en-US" altLang="x-none" dirty="0">
                <a:sym typeface="Wingdings" charset="2"/>
              </a:rPr>
              <a:t>Allocate free blocks for the data of </a:t>
            </a:r>
            <a:r>
              <a:rPr lang="en-US" altLang="x-none" dirty="0" smtClean="0">
                <a:sym typeface="Wingdings" charset="2"/>
              </a:rPr>
              <a:t>the </a:t>
            </a:r>
            <a:r>
              <a:rPr lang="en-US" altLang="x-none" dirty="0">
                <a:sym typeface="Wingdings" charset="2"/>
              </a:rPr>
              <a:t>file</a:t>
            </a:r>
          </a:p>
          <a:p>
            <a:endParaRPr lang="en-US" altLang="x-none" dirty="0"/>
          </a:p>
          <a:p>
            <a:r>
              <a:rPr lang="en-US" altLang="x-none" dirty="0">
                <a:solidFill>
                  <a:srgbClr val="FF0000"/>
                </a:solidFill>
              </a:rPr>
              <a:t>How do we allocate free blocks to files? </a:t>
            </a:r>
          </a:p>
          <a:p>
            <a:r>
              <a:rPr lang="en-US" altLang="x-none" dirty="0">
                <a:solidFill>
                  <a:srgbClr val="FF0000"/>
                </a:solidFill>
              </a:rPr>
              <a:t>How do we know where the free blocks are?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8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81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855D1E2-6275-3C4C-A6DA-92420329D035}" type="slidenum">
              <a:rPr lang="en-US" altLang="x-none" sz="1400"/>
              <a:pPr/>
              <a:t>26</a:t>
            </a:fld>
            <a:endParaRPr lang="en-US" altLang="x-none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Allocation Methods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b="1" dirty="0"/>
              <a:t>Problem: </a:t>
            </a:r>
            <a:r>
              <a:rPr lang="en-US" altLang="x-none" dirty="0"/>
              <a:t>Allocate free </a:t>
            </a:r>
            <a:r>
              <a:rPr lang="en-US" altLang="x-none" dirty="0" smtClean="0"/>
              <a:t>blocks </a:t>
            </a:r>
            <a:r>
              <a:rPr lang="en-US" altLang="x-none" dirty="0"/>
              <a:t>to files</a:t>
            </a:r>
            <a:endParaRPr lang="en-US" altLang="x-none" b="1" dirty="0"/>
          </a:p>
          <a:p>
            <a:endParaRPr lang="en-US" altLang="x-none" b="1" dirty="0"/>
          </a:p>
          <a:p>
            <a:r>
              <a:rPr lang="en-US" altLang="x-none" b="1" dirty="0"/>
              <a:t>Given: </a:t>
            </a:r>
            <a:r>
              <a:rPr lang="en-US" altLang="x-none" dirty="0"/>
              <a:t>Disks allow </a:t>
            </a:r>
            <a:r>
              <a:rPr lang="en-US" altLang="x-none" dirty="0">
                <a:solidFill>
                  <a:srgbClr val="0000FF"/>
                </a:solidFill>
              </a:rPr>
              <a:t>random access</a:t>
            </a:r>
            <a:r>
              <a:rPr lang="en-US" altLang="x-none" dirty="0"/>
              <a:t> of blocks</a:t>
            </a:r>
          </a:p>
          <a:p>
            <a:endParaRPr lang="en-US" altLang="x-none" b="1" dirty="0"/>
          </a:p>
          <a:p>
            <a:r>
              <a:rPr lang="en-US" altLang="x-none" b="1" dirty="0"/>
              <a:t>Objectives: </a:t>
            </a:r>
            <a:r>
              <a:rPr lang="en-US" altLang="x-none" dirty="0"/>
              <a:t>Efficient disk space utilization, and fast file access </a:t>
            </a:r>
          </a:p>
          <a:p>
            <a:endParaRPr lang="en-US" altLang="x-none" b="1" dirty="0"/>
          </a:p>
          <a:p>
            <a:r>
              <a:rPr lang="en-US" altLang="x-none" b="1" dirty="0"/>
              <a:t>Three</a:t>
            </a:r>
            <a:r>
              <a:rPr lang="en-US" altLang="x-none" dirty="0"/>
              <a:t> </a:t>
            </a:r>
            <a:r>
              <a:rPr lang="en-US" altLang="x-none" b="1" dirty="0"/>
              <a:t>common allocation methods</a:t>
            </a:r>
            <a:endParaRPr lang="en-US" altLang="x-none" dirty="0"/>
          </a:p>
          <a:p>
            <a:pPr lvl="1"/>
            <a:r>
              <a:rPr lang="en-US" altLang="x-none" dirty="0"/>
              <a:t>Contiguous </a:t>
            </a:r>
          </a:p>
          <a:p>
            <a:pPr lvl="1"/>
            <a:r>
              <a:rPr lang="en-US" altLang="x-none" dirty="0"/>
              <a:t>Linked </a:t>
            </a:r>
          </a:p>
          <a:p>
            <a:pPr lvl="1"/>
            <a:r>
              <a:rPr lang="en-US" altLang="x-none" dirty="0"/>
              <a:t>Indexed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01B8969-6F08-4743-8966-57B7B735EB31}" type="slidenum">
              <a:rPr lang="en-US" altLang="x-none" sz="1400"/>
              <a:pPr/>
              <a:t>27</a:t>
            </a:fld>
            <a:endParaRPr lang="en-US" altLang="x-none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Contiguous Allocation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6" y="1291771"/>
            <a:ext cx="3492500" cy="5151892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1800" dirty="0"/>
              <a:t>Each file occupies a set of contiguous blocks </a:t>
            </a:r>
          </a:p>
          <a:p>
            <a:pPr>
              <a:lnSpc>
                <a:spcPct val="90000"/>
              </a:lnSpc>
            </a:pPr>
            <a:endParaRPr lang="en-US" altLang="x-none" sz="1800" dirty="0"/>
          </a:p>
          <a:p>
            <a:pPr>
              <a:lnSpc>
                <a:spcPct val="90000"/>
              </a:lnSpc>
            </a:pPr>
            <a:r>
              <a:rPr lang="en-US" altLang="x-none" sz="1800" dirty="0"/>
              <a:t>Needs only start address (block #) and length (number of blocks) </a:t>
            </a:r>
            <a:br>
              <a:rPr lang="en-US" altLang="x-none" sz="1800" dirty="0"/>
            </a:br>
            <a:endParaRPr lang="en-US" altLang="x-none" sz="1800" dirty="0"/>
          </a:p>
          <a:p>
            <a:pPr>
              <a:lnSpc>
                <a:spcPct val="90000"/>
              </a:lnSpc>
            </a:pPr>
            <a:r>
              <a:rPr lang="en-US" altLang="x-none" sz="1800" dirty="0"/>
              <a:t>Pros</a:t>
            </a:r>
          </a:p>
          <a:p>
            <a:pPr lvl="1">
              <a:lnSpc>
                <a:spcPct val="90000"/>
              </a:lnSpc>
            </a:pPr>
            <a:r>
              <a:rPr lang="en-US" altLang="x-none" sz="1800" dirty="0"/>
              <a:t>Simple</a:t>
            </a:r>
          </a:p>
          <a:p>
            <a:pPr lvl="1">
              <a:lnSpc>
                <a:spcPct val="90000"/>
              </a:lnSpc>
            </a:pPr>
            <a:r>
              <a:rPr lang="en-US" altLang="x-none" sz="1800" dirty="0"/>
              <a:t>Efficient sequential &amp; random access </a:t>
            </a:r>
            <a:br>
              <a:rPr lang="en-US" altLang="x-none" sz="1800" dirty="0"/>
            </a:br>
            <a:r>
              <a:rPr lang="en-US" altLang="x-none" sz="1800" dirty="0"/>
              <a:t>(minimal disk head seeks</a:t>
            </a:r>
            <a:r>
              <a:rPr lang="en-US" altLang="x-none" sz="1800" dirty="0" smtClean="0"/>
              <a:t>)</a:t>
            </a:r>
            <a:endParaRPr lang="en-US" altLang="x-none" sz="1800" dirty="0"/>
          </a:p>
          <a:p>
            <a:pPr>
              <a:lnSpc>
                <a:spcPct val="90000"/>
              </a:lnSpc>
            </a:pPr>
            <a:r>
              <a:rPr lang="en-US" altLang="x-none" sz="1800" dirty="0" smtClean="0"/>
              <a:t>Cons</a:t>
            </a:r>
            <a:endParaRPr lang="en-US" altLang="x-none" sz="1800" dirty="0"/>
          </a:p>
          <a:p>
            <a:pPr lvl="1">
              <a:lnSpc>
                <a:spcPct val="90000"/>
              </a:lnSpc>
            </a:pPr>
            <a:r>
              <a:rPr lang="en-US" altLang="x-none" sz="1800" dirty="0"/>
              <a:t>External fragmentation</a:t>
            </a:r>
          </a:p>
          <a:p>
            <a:pPr lvl="1">
              <a:lnSpc>
                <a:spcPct val="90000"/>
              </a:lnSpc>
            </a:pPr>
            <a:r>
              <a:rPr lang="en-US" altLang="x-none" sz="1800" dirty="0"/>
              <a:t>Files may not be able to grow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882650" y="5399088"/>
            <a:ext cx="7029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96" y="1407205"/>
            <a:ext cx="4512998" cy="45357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52458" y="4475758"/>
            <a:ext cx="1961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x-none" sz="1800" dirty="0" smtClean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Compaction is possible but expensive!</a:t>
            </a:r>
            <a:endParaRPr lang="en-US" altLang="x-none" sz="1800" dirty="0">
              <a:solidFill>
                <a:srgbClr val="C0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FFEDF91-AE5F-6F4D-8D65-4EA64ADA53B2}" type="slidenum">
              <a:rPr lang="en-US" altLang="x-none" sz="1400"/>
              <a:pPr/>
              <a:t>28</a:t>
            </a:fld>
            <a:endParaRPr lang="en-US" altLang="x-none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Linked Allocation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2" y="1311047"/>
            <a:ext cx="3977884" cy="5010150"/>
          </a:xfrm>
        </p:spPr>
        <p:txBody>
          <a:bodyPr/>
          <a:lstStyle/>
          <a:p>
            <a:r>
              <a:rPr lang="en-US" altLang="x-none" sz="2000" dirty="0" smtClean="0"/>
              <a:t>A </a:t>
            </a:r>
            <a:r>
              <a:rPr lang="en-US" altLang="x-none" sz="2000" dirty="0"/>
              <a:t>file is a </a:t>
            </a:r>
            <a:r>
              <a:rPr lang="en-US" altLang="x-none" sz="2000" dirty="0">
                <a:solidFill>
                  <a:srgbClr val="0000FF"/>
                </a:solidFill>
              </a:rPr>
              <a:t>linked list</a:t>
            </a:r>
            <a:r>
              <a:rPr lang="en-US" altLang="x-none" sz="2000" dirty="0"/>
              <a:t> of blocks</a:t>
            </a:r>
          </a:p>
          <a:p>
            <a:r>
              <a:rPr lang="en-US" altLang="x-none" sz="2000" dirty="0"/>
              <a:t>Blocks could be anywhere</a:t>
            </a:r>
          </a:p>
          <a:p>
            <a:r>
              <a:rPr lang="en-US" altLang="x-none" sz="2000" dirty="0"/>
              <a:t>Each block has a pointer to the next block</a:t>
            </a:r>
          </a:p>
          <a:p>
            <a:r>
              <a:rPr lang="en-US" altLang="x-none" sz="2000" dirty="0"/>
              <a:t>Need start block and end block (to append to file</a:t>
            </a:r>
            <a:r>
              <a:rPr lang="en-US" altLang="x-none" sz="2000" dirty="0" smtClean="0"/>
              <a:t>)</a:t>
            </a:r>
          </a:p>
          <a:p>
            <a:endParaRPr lang="en-US" altLang="x-none" sz="2000" dirty="0"/>
          </a:p>
          <a:p>
            <a:r>
              <a:rPr lang="en-US" altLang="x-none" sz="2000" dirty="0" smtClean="0"/>
              <a:t>Let’s say address is at </a:t>
            </a:r>
            <a:r>
              <a:rPr lang="en-US" altLang="x-none" sz="2000" dirty="0" err="1"/>
              <a:t>Q</a:t>
            </a:r>
            <a:r>
              <a:rPr lang="en-US" altLang="x-none" sz="2000" baseline="30000" dirty="0" err="1"/>
              <a:t>th</a:t>
            </a:r>
            <a:r>
              <a:rPr lang="en-US" altLang="x-none" sz="2000" dirty="0"/>
              <a:t> </a:t>
            </a:r>
            <a:r>
              <a:rPr lang="en-US" altLang="x-none" sz="2000" dirty="0" smtClean="0"/>
              <a:t>block </a:t>
            </a:r>
            <a:r>
              <a:rPr lang="en-US" altLang="x-none" sz="2000" dirty="0"/>
              <a:t>in the </a:t>
            </a:r>
            <a:r>
              <a:rPr lang="en-US" altLang="x-none" sz="2000" dirty="0" smtClean="0"/>
              <a:t>chain, </a:t>
            </a:r>
            <a:r>
              <a:rPr lang="en-US" altLang="x-none" sz="2000" dirty="0" smtClean="0">
                <a:solidFill>
                  <a:srgbClr val="FF0000"/>
                </a:solidFill>
              </a:rPr>
              <a:t>how do we get to it?</a:t>
            </a:r>
            <a:endParaRPr lang="en-US" altLang="x-none" sz="2000" dirty="0">
              <a:solidFill>
                <a:srgbClr val="FF0000"/>
              </a:solidFill>
            </a:endParaRPr>
          </a:p>
          <a:p>
            <a:pPr lvl="1"/>
            <a:r>
              <a:rPr lang="en-US" altLang="x-none" dirty="0" smtClean="0">
                <a:solidFill>
                  <a:schemeClr val="tx2"/>
                </a:solidFill>
              </a:rPr>
              <a:t>Traverse </a:t>
            </a:r>
            <a:r>
              <a:rPr lang="en-US" altLang="x-none" dirty="0">
                <a:solidFill>
                  <a:schemeClr val="tx2"/>
                </a:solidFill>
              </a:rPr>
              <a:t>the chain!</a:t>
            </a:r>
          </a:p>
          <a:p>
            <a:endParaRPr lang="en-US" altLang="x-none" sz="2000" dirty="0"/>
          </a:p>
          <a:p>
            <a:endParaRPr lang="en-US" altLang="x-none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96" y="1305638"/>
            <a:ext cx="4442295" cy="4637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3111500"/>
            <a:ext cx="155575" cy="155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" y="3111499"/>
            <a:ext cx="155575" cy="155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2218885"/>
            <a:ext cx="155575" cy="15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E348630-A921-AB4B-AA57-F606D8D22193}" type="slidenum">
              <a:rPr lang="en-US" altLang="x-none" sz="1400"/>
              <a:pPr/>
              <a:t>29</a:t>
            </a:fld>
            <a:endParaRPr lang="en-US" altLang="x-none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Linked Allocation (cont’d)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250950"/>
            <a:ext cx="7880350" cy="3940175"/>
          </a:xfrm>
        </p:spPr>
        <p:txBody>
          <a:bodyPr/>
          <a:lstStyle/>
          <a:p>
            <a:r>
              <a:rPr lang="en-US" altLang="x-none" dirty="0"/>
              <a:t>Pros</a:t>
            </a:r>
          </a:p>
          <a:p>
            <a:pPr lvl="1"/>
            <a:r>
              <a:rPr lang="en-US" altLang="x-none" dirty="0"/>
              <a:t>Simple: need only start and end </a:t>
            </a:r>
            <a:r>
              <a:rPr lang="en-US" altLang="x-none" dirty="0" smtClean="0"/>
              <a:t>addresses</a:t>
            </a:r>
          </a:p>
          <a:p>
            <a:pPr lvl="1"/>
            <a:r>
              <a:rPr lang="en-US" altLang="x-none" dirty="0" smtClean="0"/>
              <a:t>Doesn’t waste space </a:t>
            </a:r>
            <a:r>
              <a:rPr lang="en-US" altLang="x-none" dirty="0"/>
              <a:t>(except for pointers) </a:t>
            </a:r>
          </a:p>
          <a:p>
            <a:pPr lvl="1"/>
            <a:r>
              <a:rPr lang="en-US" altLang="x-none" dirty="0" smtClean="0"/>
              <a:t>Supports dynamically growing </a:t>
            </a:r>
            <a:r>
              <a:rPr lang="en-US" altLang="x-none" dirty="0"/>
              <a:t>files</a:t>
            </a:r>
          </a:p>
          <a:p>
            <a:endParaRPr lang="en-US" altLang="x-none" dirty="0"/>
          </a:p>
          <a:p>
            <a:r>
              <a:rPr lang="en-US" altLang="x-none" dirty="0"/>
              <a:t>Cons</a:t>
            </a:r>
          </a:p>
          <a:p>
            <a:pPr lvl="1"/>
            <a:r>
              <a:rPr lang="en-US" altLang="x-none" dirty="0" smtClean="0"/>
              <a:t>Expensive random access </a:t>
            </a:r>
            <a:br>
              <a:rPr lang="en-US" altLang="x-none" dirty="0" smtClean="0"/>
            </a:br>
            <a:r>
              <a:rPr lang="en-US" altLang="x-none" dirty="0" smtClean="0"/>
              <a:t>(need to follow pointers from the start)</a:t>
            </a:r>
            <a:endParaRPr lang="en-US" altLang="x-none" dirty="0"/>
          </a:p>
          <a:p>
            <a:pPr lvl="1"/>
            <a:r>
              <a:rPr lang="en-US" altLang="x-none" dirty="0"/>
              <a:t>Reliability: </a:t>
            </a:r>
            <a:r>
              <a:rPr lang="en-US" altLang="x-none" dirty="0" smtClean="0"/>
              <a:t>if one </a:t>
            </a:r>
            <a:r>
              <a:rPr lang="en-US" altLang="x-none" dirty="0"/>
              <a:t>block is corrupted, the chain is broken</a:t>
            </a:r>
          </a:p>
          <a:p>
            <a:pPr lvl="1"/>
            <a:endParaRPr lang="en-US" altLang="x-non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71F30E58-4B49-CA44-8862-66AD606DEB8D}" type="slidenum">
              <a:rPr lang="en-US" altLang="x-none" sz="1400"/>
              <a:pPr/>
              <a:t>3</a:t>
            </a:fld>
            <a:endParaRPr lang="en-US" altLang="x-none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File System Challenges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25" y="1295400"/>
            <a:ext cx="8089900" cy="4953000"/>
          </a:xfrm>
        </p:spPr>
        <p:txBody>
          <a:bodyPr/>
          <a:lstStyle/>
          <a:p>
            <a:r>
              <a:rPr lang="en-US" altLang="x-none" dirty="0"/>
              <a:t>File systems involve </a:t>
            </a:r>
            <a:r>
              <a:rPr lang="en-US" altLang="x-none" dirty="0">
                <a:solidFill>
                  <a:srgbClr val="CC3300"/>
                </a:solidFill>
              </a:rPr>
              <a:t>two</a:t>
            </a:r>
            <a:r>
              <a:rPr lang="en-US" altLang="x-none" dirty="0"/>
              <a:t> design problems</a:t>
            </a:r>
          </a:p>
          <a:p>
            <a:endParaRPr lang="en-US" altLang="x-none" dirty="0">
              <a:solidFill>
                <a:srgbClr val="FF0000"/>
              </a:solidFill>
            </a:endParaRPr>
          </a:p>
          <a:p>
            <a:r>
              <a:rPr lang="en-US" altLang="x-none" dirty="0" smtClean="0">
                <a:solidFill>
                  <a:srgbClr val="FF0000"/>
                </a:solidFill>
              </a:rPr>
              <a:t>Interface</a:t>
            </a:r>
            <a:r>
              <a:rPr lang="en-US" altLang="x-none" dirty="0">
                <a:solidFill>
                  <a:srgbClr val="FF0000"/>
                </a:solidFill>
              </a:rPr>
              <a:t>:</a:t>
            </a:r>
            <a:r>
              <a:rPr lang="en-US" altLang="x-none" dirty="0"/>
              <a:t> how file system looks to users</a:t>
            </a:r>
          </a:p>
          <a:p>
            <a:pPr lvl="1"/>
            <a:r>
              <a:rPr lang="en-US" altLang="x-none" dirty="0"/>
              <a:t>Define a </a:t>
            </a:r>
            <a:r>
              <a:rPr lang="en-US" altLang="x-none" dirty="0" smtClean="0"/>
              <a:t>“file”, </a:t>
            </a:r>
            <a:r>
              <a:rPr lang="en-US" altLang="x-none" dirty="0"/>
              <a:t>file attributes, operations on files, and how files are organized into </a:t>
            </a:r>
            <a:r>
              <a:rPr lang="en-US" altLang="x-none" dirty="0" smtClean="0"/>
              <a:t>directories</a:t>
            </a:r>
            <a:endParaRPr lang="en-US" altLang="x-none" dirty="0"/>
          </a:p>
          <a:p>
            <a:endParaRPr lang="en-US" altLang="x-none" b="1" dirty="0"/>
          </a:p>
          <a:p>
            <a:r>
              <a:rPr lang="en-US" altLang="x-none" dirty="0" smtClean="0">
                <a:solidFill>
                  <a:srgbClr val="FF0000"/>
                </a:solidFill>
              </a:rPr>
              <a:t>Implementation</a:t>
            </a:r>
            <a:r>
              <a:rPr lang="en-US" altLang="x-none" dirty="0">
                <a:solidFill>
                  <a:srgbClr val="FF0000"/>
                </a:solidFill>
              </a:rPr>
              <a:t>:</a:t>
            </a:r>
            <a:r>
              <a:rPr lang="en-US" altLang="x-none" dirty="0">
                <a:solidFill>
                  <a:srgbClr val="0000FF"/>
                </a:solidFill>
              </a:rPr>
              <a:t>  </a:t>
            </a:r>
            <a:r>
              <a:rPr lang="en-US" altLang="x-none" dirty="0" smtClean="0"/>
              <a:t>data</a:t>
            </a:r>
            <a:r>
              <a:rPr lang="en-US" altLang="x-none" dirty="0" smtClean="0">
                <a:solidFill>
                  <a:srgbClr val="0000FF"/>
                </a:solidFill>
              </a:rPr>
              <a:t> </a:t>
            </a:r>
            <a:r>
              <a:rPr lang="en-US" altLang="x-none" dirty="0"/>
              <a:t>structures and algorithms to map logical file system onto physical devices</a:t>
            </a:r>
          </a:p>
          <a:p>
            <a:pPr lvl="1"/>
            <a:r>
              <a:rPr lang="en-US" altLang="x-none" dirty="0"/>
              <a:t>Block allocation, free-space management, searching a directory, data caching, …</a:t>
            </a:r>
          </a:p>
          <a:p>
            <a:pPr lvl="1"/>
            <a:endParaRPr lang="en-US" altLang="x-non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0C69DCD-7C75-264D-81BA-2ED9C190D438}" type="slidenum">
              <a:rPr lang="en-US" altLang="x-none" sz="1400"/>
              <a:pPr/>
              <a:t>30</a:t>
            </a:fld>
            <a:endParaRPr lang="en-US" altLang="x-none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Indexed Allocation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70" y="1311047"/>
            <a:ext cx="4972591" cy="4419149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9658" y="1311047"/>
            <a:ext cx="4088782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lang="en-US" altLang="x-none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Ø"/>
              <a:tabLst/>
              <a:defRPr lang="en-US" altLang="x-none" sz="2000" dirty="0">
                <a:solidFill>
                  <a:schemeClr val="accent2"/>
                </a:solidFill>
                <a:latin typeface="+mn-lt"/>
              </a:defRPr>
            </a:lvl2pPr>
            <a:lvl3pPr marL="766763" indent="-312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tabLst/>
              <a:defRPr lang="en-US" altLang="x-none" sz="1800" dirty="0">
                <a:solidFill>
                  <a:schemeClr val="tx1"/>
                </a:solidFill>
                <a:latin typeface="+mn-lt"/>
              </a:defRPr>
            </a:lvl3pPr>
            <a:lvl4pPr marL="1033463" indent="-3127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/>
              <a:defRPr lang="en-US" altLang="x-none" sz="1800" dirty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x-none" sz="2000" dirty="0"/>
              <a:t>Bring all pointers together into an </a:t>
            </a:r>
            <a:r>
              <a:rPr lang="en-US" altLang="x-none" sz="2000" b="1" dirty="0"/>
              <a:t>index </a:t>
            </a:r>
            <a:r>
              <a:rPr lang="en-US" altLang="x-none" sz="2000" b="1" dirty="0" smtClean="0"/>
              <a:t>block</a:t>
            </a:r>
          </a:p>
          <a:p>
            <a:r>
              <a:rPr lang="en-US" altLang="x-none" sz="2000" dirty="0"/>
              <a:t>Pros</a:t>
            </a:r>
          </a:p>
          <a:p>
            <a:pPr lvl="1"/>
            <a:r>
              <a:rPr lang="en-US" altLang="x-none" dirty="0"/>
              <a:t>Supports random access</a:t>
            </a:r>
          </a:p>
          <a:p>
            <a:pPr lvl="1"/>
            <a:r>
              <a:rPr lang="en-US" altLang="x-none" dirty="0"/>
              <a:t>Supports dynamic growing of files</a:t>
            </a:r>
          </a:p>
          <a:p>
            <a:pPr lvl="1"/>
            <a:r>
              <a:rPr lang="en-US" altLang="x-none" dirty="0"/>
              <a:t>No external fragmentation</a:t>
            </a:r>
          </a:p>
          <a:p>
            <a:r>
              <a:rPr lang="en-US" altLang="x-none" sz="2000" dirty="0"/>
              <a:t>Cons</a:t>
            </a:r>
          </a:p>
          <a:p>
            <a:pPr lvl="1"/>
            <a:r>
              <a:rPr lang="en-US" altLang="x-none" dirty="0"/>
              <a:t>Overhead of index blocks</a:t>
            </a:r>
          </a:p>
          <a:p>
            <a:pPr lvl="2"/>
            <a:r>
              <a:rPr lang="en-US" altLang="x-none" sz="2000" dirty="0" smtClean="0"/>
              <a:t>File </a:t>
            </a:r>
            <a:r>
              <a:rPr lang="en-US" altLang="x-none" sz="2000" dirty="0"/>
              <a:t>of one or a few data blocks </a:t>
            </a:r>
            <a:r>
              <a:rPr lang="en-US" altLang="x-none" sz="2000" dirty="0" smtClean="0"/>
              <a:t>would also need </a:t>
            </a:r>
            <a:r>
              <a:rPr lang="en-US" altLang="x-none" sz="2000" dirty="0"/>
              <a:t>an </a:t>
            </a:r>
            <a:r>
              <a:rPr lang="en-US" altLang="x-none" sz="2000" dirty="0" smtClean="0"/>
              <a:t>entire index </a:t>
            </a:r>
            <a:r>
              <a:rPr lang="en-US" altLang="x-none" sz="2000" dirty="0"/>
              <a:t>block </a:t>
            </a:r>
            <a:endParaRPr lang="en-US" altLang="x-none" sz="2000" dirty="0" smtClean="0"/>
          </a:p>
          <a:p>
            <a:pPr lvl="2"/>
            <a:endParaRPr lang="en-US" altLang="x-none" sz="2000" dirty="0"/>
          </a:p>
          <a:p>
            <a:pPr marL="234950" lvl="1" indent="0" algn="ctr">
              <a:buNone/>
            </a:pPr>
            <a:r>
              <a:rPr lang="en-US" altLang="x-none" sz="2200" dirty="0">
                <a:solidFill>
                  <a:srgbClr val="FF0000"/>
                </a:solidFill>
              </a:rPr>
              <a:t>How do we choose the size of index blocks?</a:t>
            </a:r>
          </a:p>
          <a:p>
            <a:pPr lvl="2"/>
            <a:endParaRPr lang="en-US" altLang="x-none" sz="2000" dirty="0"/>
          </a:p>
          <a:p>
            <a:endParaRPr lang="en-US" altLang="x-none" sz="2000" b="1" dirty="0" smtClean="0"/>
          </a:p>
          <a:p>
            <a:endParaRPr lang="en-US" altLang="x-none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04A2E43-8825-4040-AFD1-3A88A42EF3BC}" type="slidenum">
              <a:rPr lang="en-US" altLang="x-none" sz="1400"/>
              <a:pPr/>
              <a:t>31</a:t>
            </a:fld>
            <a:endParaRPr lang="en-US" altLang="x-none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Indexed Allocation (</a:t>
            </a:r>
            <a:r>
              <a:rPr lang="en-US" altLang="x-none" dirty="0" smtClean="0"/>
              <a:t>cont’d</a:t>
            </a:r>
            <a:r>
              <a:rPr lang="en-US" altLang="x-none" dirty="0"/>
              <a:t>)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197989"/>
            <a:ext cx="7618412" cy="4711823"/>
          </a:xfrm>
        </p:spPr>
        <p:txBody>
          <a:bodyPr/>
          <a:lstStyle/>
          <a:p>
            <a:r>
              <a:rPr lang="en-US" altLang="x-none" dirty="0" smtClean="0"/>
              <a:t>Consider </a:t>
            </a:r>
            <a:r>
              <a:rPr lang="en-US" altLang="x-none" dirty="0"/>
              <a:t>a file with one index block</a:t>
            </a:r>
          </a:p>
          <a:p>
            <a:r>
              <a:rPr lang="en-US" altLang="x-none" dirty="0"/>
              <a:t>Assume each pointer takes 4 bytes, and block size is 512 bytes </a:t>
            </a:r>
            <a:endParaRPr lang="en-US" altLang="x-none" dirty="0">
              <a:solidFill>
                <a:schemeClr val="tx2"/>
              </a:solidFill>
            </a:endParaRPr>
          </a:p>
          <a:p>
            <a:r>
              <a:rPr lang="en-US" altLang="x-none" dirty="0">
                <a:solidFill>
                  <a:schemeClr val="tx2"/>
                </a:solidFill>
              </a:rPr>
              <a:t>What is the maximum file size supported?</a:t>
            </a:r>
          </a:p>
          <a:p>
            <a:pPr lvl="1"/>
            <a:r>
              <a:rPr lang="en-US" altLang="x-none" dirty="0"/>
              <a:t>Index block may have up to </a:t>
            </a:r>
            <a:r>
              <a:rPr lang="en-US" altLang="x-none" dirty="0" smtClean="0"/>
              <a:t>512 / 4 = 128 entries</a:t>
            </a:r>
            <a:r>
              <a:rPr lang="en-US" altLang="x-none" dirty="0" smtClean="0">
                <a:sym typeface="Wingdings" charset="2"/>
              </a:rPr>
              <a:t> </a:t>
            </a:r>
            <a:endParaRPr lang="en-US" altLang="x-none" dirty="0">
              <a:sym typeface="Wingdings" charset="2"/>
            </a:endParaRPr>
          </a:p>
          <a:p>
            <a:pPr lvl="1"/>
            <a:r>
              <a:rPr lang="en-US" altLang="x-none" dirty="0">
                <a:sym typeface="Wingdings" charset="2"/>
              </a:rPr>
              <a:t>M</a:t>
            </a:r>
            <a:r>
              <a:rPr lang="en-US" altLang="x-none" dirty="0" smtClean="0">
                <a:sym typeface="Wingdings" charset="2"/>
              </a:rPr>
              <a:t>ax </a:t>
            </a:r>
            <a:r>
              <a:rPr lang="en-US" altLang="x-none" dirty="0">
                <a:sym typeface="Wingdings" charset="2"/>
              </a:rPr>
              <a:t>file size = 128 </a:t>
            </a:r>
            <a:r>
              <a:rPr lang="en-US" altLang="x-none" dirty="0" smtClean="0">
                <a:sym typeface="Wingdings" charset="2"/>
              </a:rPr>
              <a:t>x </a:t>
            </a:r>
            <a:r>
              <a:rPr lang="en-US" altLang="x-none" dirty="0">
                <a:sym typeface="Wingdings" charset="2"/>
              </a:rPr>
              <a:t>512 = 64 KB</a:t>
            </a:r>
          </a:p>
          <a:p>
            <a:r>
              <a:rPr lang="en-US" altLang="x-none" dirty="0" smtClean="0">
                <a:solidFill>
                  <a:schemeClr val="tx2"/>
                </a:solidFill>
                <a:sym typeface="Wingdings" charset="2"/>
              </a:rPr>
              <a:t>How </a:t>
            </a:r>
            <a:r>
              <a:rPr lang="en-US" altLang="x-none" dirty="0">
                <a:solidFill>
                  <a:schemeClr val="tx2"/>
                </a:solidFill>
                <a:sym typeface="Wingdings" charset="2"/>
              </a:rPr>
              <a:t>do we support larger files?</a:t>
            </a:r>
          </a:p>
          <a:p>
            <a:pPr lvl="1"/>
            <a:r>
              <a:rPr lang="en-US" altLang="x-none" dirty="0">
                <a:sym typeface="Wingdings" charset="2"/>
              </a:rPr>
              <a:t>Increase size of index </a:t>
            </a:r>
            <a:r>
              <a:rPr lang="en-US" altLang="x-none" dirty="0" smtClean="0">
                <a:sym typeface="Wingdings" charset="2"/>
              </a:rPr>
              <a:t>blocks</a:t>
            </a:r>
          </a:p>
          <a:p>
            <a:pPr lvl="2"/>
            <a:r>
              <a:rPr lang="en-US" altLang="x-none" sz="2000" dirty="0">
                <a:sym typeface="Wingdings" charset="2"/>
              </a:rPr>
              <a:t>B</a:t>
            </a:r>
            <a:r>
              <a:rPr lang="en-US" altLang="x-none" sz="2000" dirty="0" smtClean="0">
                <a:sym typeface="Wingdings" charset="2"/>
              </a:rPr>
              <a:t>ut that wastes </a:t>
            </a:r>
            <a:r>
              <a:rPr lang="en-US" altLang="x-none" sz="2000" dirty="0">
                <a:sym typeface="Wingdings" charset="2"/>
              </a:rPr>
              <a:t>space for small files</a:t>
            </a:r>
          </a:p>
          <a:p>
            <a:pPr lvl="1"/>
            <a:r>
              <a:rPr lang="en-US" altLang="x-none" dirty="0">
                <a:solidFill>
                  <a:srgbClr val="FF0000"/>
                </a:solidFill>
                <a:sym typeface="Wingdings" charset="2"/>
              </a:rPr>
              <a:t>Better solutions?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9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79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79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4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79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F9F42A89-03B3-D348-BB80-4239DDCBA3F2}" type="slidenum">
              <a:rPr lang="en-US" altLang="x-none" sz="1400"/>
              <a:pPr/>
              <a:t>32</a:t>
            </a:fld>
            <a:endParaRPr lang="en-US" altLang="x-none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Indexed Allocation (cont’d)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327" y="1239158"/>
            <a:ext cx="8013700" cy="5116513"/>
          </a:xfrm>
        </p:spPr>
        <p:txBody>
          <a:bodyPr/>
          <a:lstStyle/>
          <a:p>
            <a:r>
              <a:rPr lang="en-US" altLang="x-none" b="1" dirty="0"/>
              <a:t>Linked index blocks</a:t>
            </a:r>
            <a:endParaRPr lang="en-US" altLang="x-none" dirty="0"/>
          </a:p>
          <a:p>
            <a:pPr lvl="2"/>
            <a:r>
              <a:rPr lang="en-US" altLang="x-none" sz="1800" dirty="0"/>
              <a:t>Last word in index block points to another index block </a:t>
            </a:r>
          </a:p>
          <a:p>
            <a:pPr lvl="2"/>
            <a:r>
              <a:rPr lang="en-US" altLang="x-none" sz="1800" dirty="0"/>
              <a:t>May need to traverse the index linked list (long access time)</a:t>
            </a:r>
          </a:p>
          <a:p>
            <a:r>
              <a:rPr lang="en-US" altLang="x-none" b="1" dirty="0"/>
              <a:t>Multilevel index</a:t>
            </a:r>
          </a:p>
          <a:p>
            <a:pPr lvl="1"/>
            <a:r>
              <a:rPr lang="en-US" altLang="x-none" dirty="0"/>
              <a:t>First-level index block points to a set of second-level index blocks which refer to data blocks</a:t>
            </a:r>
          </a:p>
          <a:p>
            <a:pPr lvl="2"/>
            <a:r>
              <a:rPr lang="en-US" altLang="x-none" sz="1800" dirty="0"/>
              <a:t>Shorter access time but more space overhead </a:t>
            </a:r>
          </a:p>
          <a:p>
            <a:r>
              <a:rPr lang="en-US" altLang="x-none" b="1" dirty="0"/>
              <a:t>Combined (used in Unix File System)</a:t>
            </a:r>
          </a:p>
          <a:p>
            <a:pPr lvl="1"/>
            <a:r>
              <a:rPr lang="en-US" altLang="x-none" dirty="0"/>
              <a:t>Multilevel and linked </a:t>
            </a:r>
          </a:p>
          <a:p>
            <a:pPr lvl="1"/>
            <a:r>
              <a:rPr lang="en-US" altLang="x-none" dirty="0"/>
              <a:t>Each file has an index block (</a:t>
            </a:r>
            <a:r>
              <a:rPr lang="en-US" altLang="x-none" b="1" dirty="0" err="1">
                <a:solidFill>
                  <a:srgbClr val="FF0000"/>
                </a:solidFill>
              </a:rPr>
              <a:t>inode</a:t>
            </a:r>
            <a:r>
              <a:rPr lang="en-US" altLang="x-none" b="1" dirty="0"/>
              <a:t>)</a:t>
            </a:r>
            <a:r>
              <a:rPr lang="en-US" altLang="x-none" dirty="0"/>
              <a:t>, which contains</a:t>
            </a:r>
          </a:p>
          <a:p>
            <a:pPr lvl="2"/>
            <a:r>
              <a:rPr lang="en-US" altLang="x-none" sz="1800" dirty="0"/>
              <a:t>Pointers that point to data blocks </a:t>
            </a:r>
            <a:r>
              <a:rPr lang="en-US" altLang="x-none" sz="1800" i="1" dirty="0"/>
              <a:t>directly</a:t>
            </a:r>
            <a:r>
              <a:rPr lang="en-US" altLang="x-none" sz="1800" dirty="0"/>
              <a:t> (for small files)</a:t>
            </a:r>
          </a:p>
          <a:p>
            <a:pPr lvl="2"/>
            <a:r>
              <a:rPr lang="en-US" altLang="x-none" sz="1800" dirty="0"/>
              <a:t>Pointers that point to index blocks, which in turn may point to either data blocks or another level of index blocks</a:t>
            </a:r>
          </a:p>
          <a:p>
            <a:pPr lvl="3"/>
            <a:r>
              <a:rPr lang="en-US" altLang="x-none" sz="1800" dirty="0"/>
              <a:t>UNIX supports up to three level of index blocks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9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9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9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79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791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791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751C01D0-C788-A143-87CD-41071E21A409}" type="slidenum">
              <a:rPr lang="en-US" altLang="x-none" sz="1400"/>
              <a:pPr/>
              <a:t>33</a:t>
            </a:fld>
            <a:endParaRPr lang="en-US" altLang="x-none" sz="1400"/>
          </a:p>
        </p:txBody>
      </p:sp>
      <p:sp>
        <p:nvSpPr>
          <p:cNvPr id="792580" name="Text Box 4"/>
          <p:cNvSpPr txBox="1">
            <a:spLocks noChangeArrowheads="1"/>
          </p:cNvSpPr>
          <p:nvPr/>
        </p:nvSpPr>
        <p:spPr bwMode="auto">
          <a:xfrm>
            <a:off x="707666" y="5417911"/>
            <a:ext cx="77378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x-none" sz="1600" b="1" dirty="0">
                <a:solidFill>
                  <a:srgbClr val="FF0000"/>
                </a:solidFill>
                <a:latin typeface="Helvetica" charset="0"/>
              </a:rPr>
              <a:t>Assume block size of 4KB, 4-byte pointers, 12 direct entries, 1 single, </a:t>
            </a:r>
            <a:r>
              <a:rPr lang="en-US" altLang="x-none" sz="1600" b="1" dirty="0" smtClean="0">
                <a:solidFill>
                  <a:srgbClr val="FF0000"/>
                </a:solidFill>
                <a:latin typeface="Helvetica" charset="0"/>
              </a:rPr>
              <a:t/>
            </a:r>
            <a:br>
              <a:rPr lang="en-US" altLang="x-none" sz="1600" b="1" dirty="0" smtClean="0">
                <a:solidFill>
                  <a:srgbClr val="FF0000"/>
                </a:solidFill>
                <a:latin typeface="Helvetica" charset="0"/>
              </a:rPr>
            </a:br>
            <a:r>
              <a:rPr lang="en-US" altLang="x-none" sz="1600" b="1" dirty="0" smtClean="0">
                <a:solidFill>
                  <a:srgbClr val="FF0000"/>
                </a:solidFill>
                <a:latin typeface="Helvetica" charset="0"/>
              </a:rPr>
              <a:t>1 </a:t>
            </a:r>
            <a:r>
              <a:rPr lang="en-US" altLang="x-none" sz="1600" b="1" dirty="0">
                <a:solidFill>
                  <a:srgbClr val="FF0000"/>
                </a:solidFill>
                <a:latin typeface="Helvetica" charset="0"/>
              </a:rPr>
              <a:t>double </a:t>
            </a:r>
            <a:r>
              <a:rPr lang="en-US" altLang="x-none" sz="1600" b="1" dirty="0" smtClean="0">
                <a:solidFill>
                  <a:srgbClr val="FF0000"/>
                </a:solidFill>
                <a:latin typeface="Helvetica" charset="0"/>
              </a:rPr>
              <a:t>and 1 </a:t>
            </a:r>
            <a:r>
              <a:rPr lang="en-US" altLang="x-none" sz="1600" b="1" dirty="0">
                <a:solidFill>
                  <a:srgbClr val="FF0000"/>
                </a:solidFill>
                <a:latin typeface="Helvetica" charset="0"/>
              </a:rPr>
              <a:t>triple indirect, what is the max file size supported? </a:t>
            </a:r>
            <a:endParaRPr lang="en-US" altLang="x-none" sz="1600" b="1" dirty="0" smtClean="0">
              <a:solidFill>
                <a:srgbClr val="FF0000"/>
              </a:solidFill>
              <a:latin typeface="Helvetica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x-none" sz="1600" b="1" dirty="0">
                <a:solidFill>
                  <a:srgbClr val="0000FF"/>
                </a:solidFill>
                <a:latin typeface="Helvetica" charset="0"/>
              </a:rPr>
              <a:t>(12 + 1024 + </a:t>
            </a:r>
            <a:r>
              <a:rPr lang="en-US" altLang="x-none" sz="1600" b="1" dirty="0" smtClean="0">
                <a:solidFill>
                  <a:srgbClr val="0000FF"/>
                </a:solidFill>
                <a:latin typeface="Helvetica" charset="0"/>
              </a:rPr>
              <a:t>1024 x 1024  </a:t>
            </a:r>
            <a:r>
              <a:rPr lang="en-US" altLang="x-none" sz="1600" b="1" dirty="0">
                <a:solidFill>
                  <a:srgbClr val="0000FF"/>
                </a:solidFill>
                <a:latin typeface="Helvetica" charset="0"/>
              </a:rPr>
              <a:t>+ </a:t>
            </a:r>
            <a:r>
              <a:rPr lang="en-US" altLang="x-none" sz="1600" b="1" dirty="0" smtClean="0">
                <a:solidFill>
                  <a:srgbClr val="0000FF"/>
                </a:solidFill>
                <a:latin typeface="Helvetica" charset="0"/>
              </a:rPr>
              <a:t>1024 x 1024 x 1024</a:t>
            </a:r>
            <a:r>
              <a:rPr lang="en-US" altLang="x-none" sz="1600" b="1" dirty="0">
                <a:solidFill>
                  <a:srgbClr val="0000FF"/>
                </a:solidFill>
                <a:latin typeface="Helvetica" charset="0"/>
              </a:rPr>
              <a:t>) </a:t>
            </a:r>
            <a:r>
              <a:rPr lang="en-US" altLang="x-none" sz="1600" b="1" dirty="0" smtClean="0">
                <a:solidFill>
                  <a:srgbClr val="0000FF"/>
                </a:solidFill>
                <a:latin typeface="Helvetica" charset="0"/>
              </a:rPr>
              <a:t>x 4KB </a:t>
            </a:r>
            <a:r>
              <a:rPr lang="en-US" altLang="x-none" sz="1600" b="1" dirty="0">
                <a:solidFill>
                  <a:srgbClr val="0000FF"/>
                </a:solidFill>
                <a:latin typeface="Helvetica" charset="0"/>
              </a:rPr>
              <a:t>= 4</a:t>
            </a:r>
            <a:r>
              <a:rPr lang="en-US" altLang="x-none" sz="1600" b="1" dirty="0" smtClean="0">
                <a:solidFill>
                  <a:srgbClr val="0000FF"/>
                </a:solidFill>
                <a:latin typeface="Helvetica" charset="0"/>
              </a:rPr>
              <a:t>+ TB!</a:t>
            </a:r>
            <a:endParaRPr lang="en-US" altLang="x-none" sz="1600" b="1" dirty="0">
              <a:solidFill>
                <a:srgbClr val="0000FF"/>
              </a:solidFill>
              <a:latin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91" y="1242334"/>
            <a:ext cx="4945496" cy="4035199"/>
          </a:xfrm>
          <a:prstGeom prst="rect">
            <a:avLst/>
          </a:prstGeom>
        </p:spPr>
      </p:pic>
      <p:sp>
        <p:nvSpPr>
          <p:cNvPr id="17" name="Rectangular Callout 16"/>
          <p:cNvSpPr/>
          <p:nvPr/>
        </p:nvSpPr>
        <p:spPr bwMode="auto">
          <a:xfrm>
            <a:off x="5181601" y="1301818"/>
            <a:ext cx="726831" cy="547077"/>
          </a:xfrm>
          <a:prstGeom prst="wedgeRectCallout">
            <a:avLst>
              <a:gd name="adj1" fmla="val -68727"/>
              <a:gd name="adj2" fmla="val 130192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Small file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5803776" y="2862597"/>
            <a:ext cx="940901" cy="547077"/>
          </a:xfrm>
          <a:prstGeom prst="wedgeRectCallout">
            <a:avLst>
              <a:gd name="adj1" fmla="val -138619"/>
              <a:gd name="adj2" fmla="val 135907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Medium file</a:t>
            </a: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7475170" y="2862597"/>
            <a:ext cx="830630" cy="607434"/>
          </a:xfrm>
          <a:prstGeom prst="wedgeRectCallout">
            <a:avLst>
              <a:gd name="adj1" fmla="val -91308"/>
              <a:gd name="adj2" fmla="val 144478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Large file</a:t>
            </a: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339553" y="4726275"/>
            <a:ext cx="726831" cy="547077"/>
          </a:xfrm>
          <a:prstGeom prst="wedgeRectCallout">
            <a:avLst>
              <a:gd name="adj1" fmla="val -190232"/>
              <a:gd name="adj2" fmla="val -44093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Huge file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533400" y="120650"/>
            <a:ext cx="8180754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x-none" sz="28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9pPr>
          </a:lstStyle>
          <a:p>
            <a:r>
              <a:rPr lang="en-US" altLang="x-none" dirty="0"/>
              <a:t>Combined Scheme:  UNIX </a:t>
            </a:r>
            <a:r>
              <a:rPr lang="en-US" altLang="x-none" dirty="0" err="1"/>
              <a:t>inode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UNIX </a:t>
            </a:r>
            <a:r>
              <a:rPr lang="en-US" dirty="0" err="1" smtClean="0"/>
              <a:t>inode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075-D398-A740-8BF6-7F276CB9D715}" type="slidenum">
              <a:rPr lang="en-US" altLang="x-none" smtClean="0"/>
              <a:pPr/>
              <a:t>34</a:t>
            </a:fld>
            <a:endParaRPr lang="en-US" altLang="x-non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295399"/>
            <a:ext cx="8180754" cy="5265057"/>
          </a:xfrm>
        </p:spPr>
        <p:txBody>
          <a:bodyPr/>
          <a:lstStyle/>
          <a:p>
            <a:pPr marL="342900" indent="-342900">
              <a:spcBef>
                <a:spcPts val="648"/>
              </a:spcBef>
              <a:spcAft>
                <a:spcPts val="0"/>
              </a:spcAft>
              <a:buAutoNum type="arabicPeriod"/>
            </a:pPr>
            <a:r>
              <a:rPr lang="en-US" sz="1800" b="1" dirty="0" err="1" smtClean="0">
                <a:latin typeface="Courier" charset="0"/>
                <a:ea typeface="Times New Roman" charset="0"/>
              </a:rPr>
              <a:t>fptr</a:t>
            </a:r>
            <a:r>
              <a:rPr lang="en-US" sz="1800" b="1" dirty="0" smtClean="0">
                <a:latin typeface="Courier" charset="0"/>
                <a:ea typeface="Times New Roman" charset="0"/>
              </a:rPr>
              <a:t> </a:t>
            </a:r>
            <a:r>
              <a:rPr lang="en-US" sz="1800" b="1" dirty="0">
                <a:latin typeface="Courier" charset="0"/>
                <a:ea typeface="Times New Roman" charset="0"/>
              </a:rPr>
              <a:t>= open </a:t>
            </a:r>
            <a:r>
              <a:rPr lang="en-US" sz="1800" b="1" dirty="0" smtClean="0">
                <a:latin typeface="Courier" charset="0"/>
                <a:ea typeface="Times New Roman" charset="0"/>
              </a:rPr>
              <a:t>("/pub/data/file1.txt", </a:t>
            </a:r>
            <a:r>
              <a:rPr lang="en-US" sz="1800" b="1" dirty="0">
                <a:latin typeface="Courier" charset="0"/>
                <a:ea typeface="Times New Roman" charset="0"/>
              </a:rPr>
              <a:t>"</a:t>
            </a:r>
            <a:r>
              <a:rPr lang="en-US" sz="1800" b="1" dirty="0" smtClean="0">
                <a:latin typeface="Courier" charset="0"/>
                <a:ea typeface="Times New Roman" charset="0"/>
              </a:rPr>
              <a:t>read"); </a:t>
            </a:r>
            <a:endParaRPr lang="en-US" sz="1800" b="1" dirty="0">
              <a:latin typeface="Times New Roman" charset="0"/>
              <a:ea typeface="Times New Roman" charset="0"/>
            </a:endParaRPr>
          </a:p>
          <a:p>
            <a:pPr marL="0" indent="0">
              <a:spcBef>
                <a:spcPts val="648"/>
              </a:spcBef>
              <a:spcAft>
                <a:spcPts val="0"/>
              </a:spcAft>
              <a:buNone/>
            </a:pPr>
            <a:r>
              <a:rPr lang="en-US" sz="1800" b="1" dirty="0">
                <a:latin typeface="Courier" charset="0"/>
                <a:ea typeface="Times New Roman" charset="0"/>
              </a:rPr>
              <a:t>2. read (</a:t>
            </a:r>
            <a:r>
              <a:rPr lang="en-US" sz="1800" b="1" dirty="0" err="1">
                <a:latin typeface="Courier" charset="0"/>
                <a:ea typeface="Times New Roman" charset="0"/>
              </a:rPr>
              <a:t>fptr</a:t>
            </a:r>
            <a:r>
              <a:rPr lang="en-US" sz="1800" b="1" dirty="0">
                <a:latin typeface="Courier" charset="0"/>
                <a:ea typeface="Times New Roman" charset="0"/>
              </a:rPr>
              <a:t>, </a:t>
            </a:r>
            <a:r>
              <a:rPr lang="en-US" sz="1800" b="1" dirty="0" err="1">
                <a:latin typeface="Courier" charset="0"/>
                <a:ea typeface="Times New Roman" charset="0"/>
              </a:rPr>
              <a:t>buf</a:t>
            </a:r>
            <a:r>
              <a:rPr lang="en-US" sz="1800" b="1" dirty="0">
                <a:latin typeface="Courier" charset="0"/>
                <a:ea typeface="Times New Roman" charset="0"/>
              </a:rPr>
              <a:t>, 4); // read 4 </a:t>
            </a:r>
            <a:r>
              <a:rPr lang="en-US" sz="1800" b="1" dirty="0" smtClean="0">
                <a:latin typeface="Courier" charset="0"/>
                <a:ea typeface="Times New Roman" charset="0"/>
              </a:rPr>
              <a:t>bytes</a:t>
            </a:r>
            <a:endParaRPr lang="en-US" sz="1800" b="1" dirty="0">
              <a:latin typeface="Times New Roman" charset="0"/>
              <a:ea typeface="Times New Roman" charset="0"/>
            </a:endParaRPr>
          </a:p>
          <a:p>
            <a:pPr>
              <a:spcBef>
                <a:spcPts val="648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How many disk operations each of the above line takes?</a:t>
            </a:r>
          </a:p>
          <a:p>
            <a:pPr>
              <a:spcBef>
                <a:spcPts val="648"/>
              </a:spcBef>
              <a:spcAft>
                <a:spcPts val="0"/>
              </a:spcAft>
            </a:pPr>
            <a:r>
              <a:rPr lang="en-US" sz="2200" b="1" dirty="0" smtClean="0">
                <a:latin typeface="Times New Roman" charset="0"/>
                <a:ea typeface="Times New Roman" charset="0"/>
                <a:cs typeface="Times New Roman" charset="0"/>
              </a:rPr>
              <a:t>Line 1: 7 </a:t>
            </a:r>
          </a:p>
          <a:p>
            <a:pPr lvl="1">
              <a:spcBef>
                <a:spcPts val="648"/>
              </a:spcBef>
              <a:spcAft>
                <a:spcPts val="0"/>
              </a:spcAft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For “/”, 2 read operations: 1 to get the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inode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and another to get that data block that contains info about sub directory </a:t>
            </a:r>
          </a:p>
          <a:p>
            <a:pPr lvl="1">
              <a:spcBef>
                <a:spcPts val="648"/>
              </a:spcBef>
              <a:spcAft>
                <a:spcPts val="0"/>
              </a:spcAft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Similarly, for /pub and /pub/data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 each needs 2 read operations</a:t>
            </a:r>
          </a:p>
          <a:p>
            <a:pPr lvl="1">
              <a:spcBef>
                <a:spcPts val="648"/>
              </a:spcBef>
              <a:spcAft>
                <a:spcPts val="0"/>
              </a:spcAft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Then we need to read the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inode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of file1.txt</a:t>
            </a:r>
            <a:endParaRPr lang="en-US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ts val="648"/>
              </a:spcBef>
              <a:spcAft>
                <a:spcPts val="0"/>
              </a:spcAft>
            </a:pPr>
            <a:r>
              <a:rPr lang="en-US" sz="2200" b="1" dirty="0" smtClean="0">
                <a:latin typeface="Times New Roman" charset="0"/>
                <a:ea typeface="Times New Roman" charset="0"/>
                <a:cs typeface="Times New Roman" charset="0"/>
              </a:rPr>
              <a:t>Line 2: 1 (read one data block)</a:t>
            </a:r>
          </a:p>
          <a:p>
            <a:pPr>
              <a:spcBef>
                <a:spcPts val="648"/>
              </a:spcBef>
              <a:spcAft>
                <a:spcPts val="0"/>
              </a:spcAft>
            </a:pPr>
            <a:endParaRPr lang="en-US" altLang="x-none" sz="2000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ts val="648"/>
              </a:spcBef>
              <a:spcAft>
                <a:spcPts val="0"/>
              </a:spcAft>
            </a:pPr>
            <a:r>
              <a:rPr lang="en-US" altLang="x-none" sz="2000" b="1" dirty="0" smtClean="0">
                <a:latin typeface="Times New Roman" charset="0"/>
                <a:ea typeface="Times New Roman" charset="0"/>
                <a:cs typeface="Times New Roman" charset="0"/>
              </a:rPr>
              <a:t>Reading different parts </a:t>
            </a:r>
            <a:r>
              <a:rPr lang="en-US" altLang="x-none" sz="2000" b="1" dirty="0">
                <a:latin typeface="Times New Roman" charset="0"/>
                <a:ea typeface="Times New Roman" charset="0"/>
                <a:cs typeface="Times New Roman" charset="0"/>
              </a:rPr>
              <a:t>of the </a:t>
            </a:r>
            <a:r>
              <a:rPr lang="en-US" altLang="x-none" sz="2000" b="1" dirty="0" smtClean="0">
                <a:latin typeface="Times New Roman" charset="0"/>
                <a:ea typeface="Times New Roman" charset="0"/>
                <a:cs typeface="Times New Roman" charset="0"/>
              </a:rPr>
              <a:t>file may need reading multiple </a:t>
            </a:r>
            <a:r>
              <a:rPr lang="en-US" altLang="x-none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inodes</a:t>
            </a:r>
            <a:r>
              <a:rPr lang="en-US" altLang="x-none" sz="2000" b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x-none" sz="1800" b="1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seek(</a:t>
            </a:r>
            <a:r>
              <a:rPr lang="en-US" altLang="x-none" sz="1800" b="1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fptr</a:t>
            </a:r>
            <a:r>
              <a:rPr lang="en-US" altLang="x-none" sz="1800" b="1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, 12*1024*4 + 4);  </a:t>
            </a:r>
            <a:br>
              <a:rPr lang="en-US" altLang="x-none" sz="1800" b="1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altLang="x-none" sz="1800" b="1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read(</a:t>
            </a:r>
            <a:r>
              <a:rPr lang="en-US" altLang="x-none" sz="1800" b="1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fptr</a:t>
            </a:r>
            <a:r>
              <a:rPr lang="en-US" altLang="x-none" sz="1800" b="1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altLang="x-none" sz="1800" b="1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buf</a:t>
            </a:r>
            <a:r>
              <a:rPr lang="en-US" altLang="x-none" sz="1800" b="1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, 4);</a:t>
            </a:r>
            <a:endParaRPr lang="en-US" altLang="x-none" sz="1800" b="1" dirty="0">
              <a:latin typeface="Times New Roman" charset="0"/>
              <a:ea typeface="Times New Roman" charset="0"/>
              <a:cs typeface="Times New Roman" charset="0"/>
              <a:sym typeface="Wingdings"/>
            </a:endParaRPr>
          </a:p>
          <a:p>
            <a:pPr marL="687388" lvl="1" indent="-342900">
              <a:spcBef>
                <a:spcPts val="648"/>
              </a:spcBef>
              <a:spcAft>
                <a:spcPts val="0"/>
              </a:spcAft>
            </a:pPr>
            <a:r>
              <a:rPr lang="en-US" altLang="x-none" b="1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N</a:t>
            </a:r>
            <a:r>
              <a:rPr lang="en-US" altLang="x-none" b="1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eed to read first level index node, then data</a:t>
            </a:r>
            <a:endParaRPr lang="en-US" altLang="x-none" b="1" dirty="0">
              <a:solidFill>
                <a:schemeClr val="accent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5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F842C67B-5C4F-5A40-B20A-DF9C14E99CDA}" type="slidenum">
              <a:rPr lang="en-US" altLang="x-none" sz="1400"/>
              <a:pPr/>
              <a:t>35</a:t>
            </a:fld>
            <a:endParaRPr lang="en-US" altLang="x-none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2800" dirty="0"/>
              <a:t>How Do We Know Where Free Blocks Are?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432" y="1294945"/>
            <a:ext cx="8038429" cy="5178425"/>
          </a:xfrm>
        </p:spPr>
        <p:txBody>
          <a:bodyPr/>
          <a:lstStyle/>
          <a:p>
            <a:r>
              <a:rPr lang="en-US" altLang="x-none" b="1" dirty="0"/>
              <a:t>Bit map</a:t>
            </a:r>
          </a:p>
          <a:p>
            <a:pPr lvl="1"/>
            <a:r>
              <a:rPr lang="en-US" altLang="x-none" dirty="0" smtClean="0"/>
              <a:t>One bit for each block: </a:t>
            </a:r>
            <a:r>
              <a:rPr lang="en-US" altLang="x-none" dirty="0"/>
              <a:t>0 = occupied, 1 = free</a:t>
            </a:r>
          </a:p>
          <a:p>
            <a:pPr lvl="1"/>
            <a:r>
              <a:rPr lang="en-US" altLang="x-none" b="1" dirty="0"/>
              <a:t>00011110  01100000  00001111  1………..1</a:t>
            </a:r>
          </a:p>
          <a:p>
            <a:pPr lvl="1"/>
            <a:r>
              <a:rPr lang="en-US" altLang="x-none" dirty="0" smtClean="0"/>
              <a:t>Easy </a:t>
            </a:r>
            <a:r>
              <a:rPr lang="en-US" altLang="x-none" dirty="0"/>
              <a:t>to find contiguous blocks </a:t>
            </a:r>
          </a:p>
          <a:p>
            <a:pPr lvl="1"/>
            <a:r>
              <a:rPr lang="en-US" altLang="x-none" dirty="0"/>
              <a:t>Supported by hardware </a:t>
            </a:r>
          </a:p>
          <a:p>
            <a:pPr lvl="2"/>
            <a:r>
              <a:rPr lang="en-US" altLang="x-none" sz="1800" dirty="0"/>
              <a:t>Single instruction to find offset of first bit with value 1 in a word </a:t>
            </a:r>
            <a:r>
              <a:rPr lang="en-US" altLang="x-none" sz="1800" dirty="0" smtClean="0"/>
              <a:t>(</a:t>
            </a:r>
            <a:r>
              <a:rPr lang="en-US" altLang="x-none" sz="1800" dirty="0"/>
              <a:t>of 32 bits) </a:t>
            </a:r>
            <a:r>
              <a:rPr lang="en-US" altLang="x-none" sz="1800" dirty="0">
                <a:sym typeface="Wingdings" charset="2"/>
              </a:rPr>
              <a:t> fast searching </a:t>
            </a:r>
          </a:p>
          <a:p>
            <a:pPr lvl="1"/>
            <a:r>
              <a:rPr lang="en-US" altLang="x-none" dirty="0" smtClean="0"/>
              <a:t>Disadvantages?</a:t>
            </a:r>
            <a:endParaRPr lang="en-US" altLang="x-none" dirty="0"/>
          </a:p>
          <a:p>
            <a:pPr lvl="2"/>
            <a:r>
              <a:rPr lang="en-US" altLang="x-none" sz="1800" dirty="0"/>
              <a:t>Bit map is stored on disk </a:t>
            </a:r>
            <a:r>
              <a:rPr lang="en-US" altLang="x-none" sz="1800" dirty="0">
                <a:sym typeface="Wingdings" charset="2"/>
              </a:rPr>
              <a:t> slow to access </a:t>
            </a:r>
          </a:p>
          <a:p>
            <a:pPr marL="893763" lvl="3" indent="-317500"/>
            <a:r>
              <a:rPr lang="en-US" altLang="x-none" sz="1800" dirty="0">
                <a:sym typeface="Wingdings" charset="2"/>
              </a:rPr>
              <a:t>Solution: cache it in memory</a:t>
            </a:r>
          </a:p>
          <a:p>
            <a:pPr marL="893763" lvl="3" indent="-317500"/>
            <a:r>
              <a:rPr lang="en-US" altLang="x-none" dirty="0" smtClean="0">
                <a:sym typeface="Wingdings" charset="2"/>
              </a:rPr>
              <a:t>But bit </a:t>
            </a:r>
            <a:r>
              <a:rPr lang="en-US" altLang="x-none" dirty="0">
                <a:sym typeface="Wingdings" charset="2"/>
              </a:rPr>
              <a:t>maps are not small for large </a:t>
            </a:r>
            <a:r>
              <a:rPr lang="en-US" altLang="x-none" dirty="0" smtClean="0">
                <a:sym typeface="Wingdings" charset="2"/>
              </a:rPr>
              <a:t>disks</a:t>
            </a:r>
            <a:endParaRPr lang="en-US" altLang="x-none" dirty="0">
              <a:sym typeface="Wingdings" charset="2"/>
            </a:endParaRPr>
          </a:p>
          <a:p>
            <a:pPr marL="893763" lvl="3" indent="-317500"/>
            <a:r>
              <a:rPr lang="en-US" altLang="x-none" sz="1800" dirty="0" smtClean="0">
                <a:sym typeface="Wingdings" charset="2"/>
              </a:rPr>
              <a:t>Example: 400 GB </a:t>
            </a:r>
            <a:r>
              <a:rPr lang="en-US" altLang="x-none" sz="1800" dirty="0">
                <a:sym typeface="Wingdings" charset="2"/>
              </a:rPr>
              <a:t>disk with </a:t>
            </a:r>
            <a:r>
              <a:rPr lang="en-US" altLang="x-none" sz="1800" dirty="0" smtClean="0">
                <a:sym typeface="Wingdings" charset="2"/>
              </a:rPr>
              <a:t>1 KB </a:t>
            </a:r>
            <a:r>
              <a:rPr lang="en-US" altLang="x-none" sz="1800" dirty="0">
                <a:sym typeface="Wingdings" charset="2"/>
              </a:rPr>
              <a:t>blocks  </a:t>
            </a:r>
            <a:r>
              <a:rPr lang="en-US" altLang="x-none" sz="1800" dirty="0" smtClean="0">
                <a:sym typeface="Wingdings" charset="2"/>
              </a:rPr>
              <a:t>400 </a:t>
            </a:r>
            <a:r>
              <a:rPr lang="en-US" altLang="x-none" sz="1800" dirty="0">
                <a:sym typeface="Wingdings" charset="2"/>
              </a:rPr>
              <a:t>M blocks </a:t>
            </a:r>
            <a:r>
              <a:rPr lang="en-US" altLang="x-none" sz="1800" dirty="0" smtClean="0">
                <a:sym typeface="Wingdings" charset="2"/>
              </a:rPr>
              <a:t/>
            </a:r>
            <a:br>
              <a:rPr lang="en-US" altLang="x-none" sz="1800" dirty="0" smtClean="0">
                <a:sym typeface="Wingdings" charset="2"/>
              </a:rPr>
            </a:br>
            <a:r>
              <a:rPr lang="en-US" altLang="x-none" sz="1800" dirty="0" smtClean="0">
                <a:sym typeface="Wingdings" charset="2"/>
              </a:rPr>
              <a:t> </a:t>
            </a:r>
            <a:r>
              <a:rPr lang="en-US" altLang="x-none" sz="1800" dirty="0" smtClean="0">
                <a:solidFill>
                  <a:srgbClr val="FF0000"/>
                </a:solidFill>
                <a:sym typeface="Wingdings" charset="2"/>
              </a:rPr>
              <a:t>50 MB</a:t>
            </a:r>
            <a:r>
              <a:rPr lang="en-US" altLang="x-none" sz="1800" dirty="0" smtClean="0">
                <a:sym typeface="Wingdings" charset="2"/>
              </a:rPr>
              <a:t> </a:t>
            </a:r>
            <a:r>
              <a:rPr lang="en-US" altLang="x-none" sz="1800" dirty="0">
                <a:sym typeface="Wingdings" charset="2"/>
              </a:rPr>
              <a:t>bitmap </a:t>
            </a:r>
            <a:r>
              <a:rPr lang="en-US" altLang="x-none" sz="1800" dirty="0" smtClean="0">
                <a:sym typeface="Wingdings"/>
              </a:rPr>
              <a:t> </a:t>
            </a:r>
            <a:r>
              <a:rPr lang="en-US" altLang="x-none" sz="1800" dirty="0" smtClean="0">
                <a:sym typeface="Wingdings" charset="2"/>
              </a:rPr>
              <a:t>difficult </a:t>
            </a:r>
            <a:r>
              <a:rPr lang="en-US" altLang="x-none" sz="1800" dirty="0">
                <a:sym typeface="Wingdings" charset="2"/>
              </a:rPr>
              <a:t>to cache the entire bitmap </a:t>
            </a:r>
            <a:endParaRPr lang="en-US" altLang="x-none" sz="1800" dirty="0" smtClean="0">
              <a:sym typeface="Wingdings" charset="2"/>
            </a:endParaRPr>
          </a:p>
          <a:p>
            <a:pPr marL="893763" lvl="3" indent="-317500"/>
            <a:r>
              <a:rPr lang="en-US" altLang="x-none" dirty="0" smtClean="0">
                <a:sym typeface="Wingdings" charset="2"/>
              </a:rPr>
              <a:t>May group multiple free blocks to reduce bitmap size</a:t>
            </a:r>
            <a:endParaRPr lang="en-US" altLang="x-none" dirty="0"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9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9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B33E747-204E-B042-BFF2-F0EC6D4317CA}" type="slidenum">
              <a:rPr lang="en-US" altLang="x-none" sz="1400"/>
              <a:pPr/>
              <a:t>36</a:t>
            </a:fld>
            <a:endParaRPr lang="en-US" altLang="x-none" sz="140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91771"/>
            <a:ext cx="3521143" cy="4882017"/>
          </a:xfrm>
        </p:spPr>
        <p:txBody>
          <a:bodyPr/>
          <a:lstStyle/>
          <a:p>
            <a:r>
              <a:rPr lang="en-US" altLang="x-none" b="1" dirty="0"/>
              <a:t>Linked List</a:t>
            </a:r>
          </a:p>
          <a:p>
            <a:pPr lvl="1"/>
            <a:r>
              <a:rPr lang="en-US" altLang="x-none" dirty="0"/>
              <a:t>No waste of disk space</a:t>
            </a:r>
          </a:p>
          <a:p>
            <a:pPr lvl="1"/>
            <a:r>
              <a:rPr lang="en-US" altLang="x-none" dirty="0" smtClean="0"/>
              <a:t>Not </a:t>
            </a:r>
            <a:r>
              <a:rPr lang="en-US" altLang="x-none" dirty="0"/>
              <a:t>easy to get contiguous </a:t>
            </a:r>
            <a:r>
              <a:rPr lang="en-US" altLang="x-none" dirty="0" smtClean="0"/>
              <a:t>space</a:t>
            </a:r>
          </a:p>
          <a:p>
            <a:pPr lvl="1"/>
            <a:endParaRPr lang="en-US" altLang="x-none" b="1" dirty="0"/>
          </a:p>
          <a:p>
            <a:pPr lvl="1">
              <a:buFont typeface="Wingdings" charset="2"/>
              <a:buNone/>
            </a:pPr>
            <a:endParaRPr lang="en-US" altLang="x-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18" y="1404824"/>
            <a:ext cx="4260782" cy="4995976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20650"/>
            <a:ext cx="8180754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x-none" sz="28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9pPr>
          </a:lstStyle>
          <a:p>
            <a:r>
              <a:rPr lang="en-US" altLang="en-US" dirty="0">
                <a:ea typeface="MS PGothic" charset="-128"/>
              </a:rPr>
              <a:t>Free-Space Management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33829" y="1277257"/>
            <a:ext cx="8708571" cy="5084466"/>
          </a:xfrm>
        </p:spPr>
        <p:txBody>
          <a:bodyPr/>
          <a:lstStyle/>
          <a:p>
            <a:pPr>
              <a:tabLst>
                <a:tab pos="1311275" algn="l"/>
              </a:tabLst>
            </a:pPr>
            <a:r>
              <a:rPr lang="en-US" altLang="en-US" dirty="0" smtClean="0">
                <a:ea typeface="MS PGothic" charset="-128"/>
              </a:rPr>
              <a:t>Grouping </a:t>
            </a:r>
          </a:p>
          <a:p>
            <a:pPr lvl="1">
              <a:tabLst>
                <a:tab pos="1311275" algn="l"/>
              </a:tabLst>
            </a:pPr>
            <a:r>
              <a:rPr lang="en-US" altLang="en-US" dirty="0" smtClean="0">
                <a:ea typeface="MS PGothic" charset="-128"/>
              </a:rPr>
              <a:t>Addresses of </a:t>
            </a:r>
            <a:r>
              <a:rPr lang="en-US" altLang="en-US" dirty="0" smtClean="0">
                <a:solidFill>
                  <a:srgbClr val="FF0000"/>
                </a:solidFill>
                <a:ea typeface="MS PGothic" charset="-128"/>
              </a:rPr>
              <a:t>n</a:t>
            </a:r>
            <a:r>
              <a:rPr lang="en-US" altLang="en-US" dirty="0" smtClean="0">
                <a:ea typeface="MS PGothic" charset="-128"/>
              </a:rPr>
              <a:t> free blocks are stored in the first block</a:t>
            </a:r>
          </a:p>
          <a:p>
            <a:pPr lvl="1">
              <a:tabLst>
                <a:tab pos="1311275" algn="l"/>
              </a:tabLst>
            </a:pPr>
            <a:r>
              <a:rPr lang="en-US" altLang="en-US" dirty="0" smtClean="0">
                <a:ea typeface="MS PGothic" charset="-128"/>
              </a:rPr>
              <a:t>The last block contains addresses to the following </a:t>
            </a:r>
            <a:r>
              <a:rPr lang="en-US" altLang="en-US" dirty="0" smtClean="0">
                <a:solidFill>
                  <a:srgbClr val="FF0000"/>
                </a:solidFill>
                <a:ea typeface="MS PGothic" charset="-128"/>
              </a:rPr>
              <a:t>n</a:t>
            </a:r>
            <a:r>
              <a:rPr lang="en-US" altLang="en-US" dirty="0" smtClean="0">
                <a:ea typeface="MS PGothic" charset="-128"/>
              </a:rPr>
              <a:t> free blocks</a:t>
            </a:r>
            <a:endParaRPr lang="en-US" altLang="en-US" sz="800" dirty="0">
              <a:ea typeface="MS PGothic" charset="-128"/>
            </a:endParaRPr>
          </a:p>
          <a:p>
            <a:pPr>
              <a:tabLst>
                <a:tab pos="1311275" algn="l"/>
              </a:tabLst>
            </a:pPr>
            <a:endParaRPr lang="en-US" altLang="en-US" dirty="0" smtClean="0">
              <a:ea typeface="MS PGothic" charset="-128"/>
            </a:endParaRPr>
          </a:p>
          <a:p>
            <a:pPr>
              <a:tabLst>
                <a:tab pos="1311275" algn="l"/>
              </a:tabLst>
            </a:pPr>
            <a:r>
              <a:rPr lang="en-US" altLang="en-US" dirty="0" smtClean="0">
                <a:ea typeface="MS PGothic" charset="-128"/>
              </a:rPr>
              <a:t>Counting</a:t>
            </a:r>
            <a:endParaRPr lang="en-US" altLang="en-US" dirty="0">
              <a:ea typeface="MS PGothic" charset="-128"/>
            </a:endParaRPr>
          </a:p>
          <a:p>
            <a:pPr lvl="1">
              <a:tabLst>
                <a:tab pos="1311275" algn="l"/>
              </a:tabLst>
            </a:pPr>
            <a:r>
              <a:rPr lang="en-US" altLang="en-US" dirty="0" smtClean="0">
                <a:ea typeface="MS PGothic" charset="-128"/>
              </a:rPr>
              <a:t>Keep </a:t>
            </a:r>
            <a:r>
              <a:rPr lang="en-US" altLang="en-US" dirty="0">
                <a:ea typeface="MS PGothic" charset="-128"/>
              </a:rPr>
              <a:t>address </a:t>
            </a:r>
            <a:r>
              <a:rPr lang="en-US" altLang="en-US" dirty="0" smtClean="0">
                <a:ea typeface="MS PGothic" charset="-128"/>
              </a:rPr>
              <a:t>of 1st free </a:t>
            </a:r>
            <a:r>
              <a:rPr lang="en-US" altLang="en-US" dirty="0">
                <a:ea typeface="MS PGothic" charset="-128"/>
              </a:rPr>
              <a:t>block </a:t>
            </a:r>
            <a:r>
              <a:rPr lang="en-US" altLang="en-US" dirty="0" smtClean="0">
                <a:ea typeface="MS PGothic" charset="-128"/>
              </a:rPr>
              <a:t>&amp; count </a:t>
            </a:r>
            <a:r>
              <a:rPr lang="en-US" altLang="en-US" dirty="0">
                <a:ea typeface="MS PGothic" charset="-128"/>
              </a:rPr>
              <a:t>of following free blocks</a:t>
            </a:r>
          </a:p>
          <a:p>
            <a:pPr marL="720725" lvl="3" indent="0" algn="ctr">
              <a:buNone/>
              <a:tabLst>
                <a:tab pos="1311275" algn="l"/>
              </a:tabLst>
            </a:pPr>
            <a:r>
              <a:rPr lang="en-US" altLang="en-US" sz="2000" dirty="0" smtClean="0">
                <a:solidFill>
                  <a:srgbClr val="FF0000"/>
                </a:solidFill>
                <a:ea typeface="MS PGothic" charset="-128"/>
              </a:rPr>
              <a:t>&lt;</a:t>
            </a:r>
            <a:r>
              <a:rPr lang="en-US" altLang="en-US" sz="2000" dirty="0" err="1" smtClean="0">
                <a:solidFill>
                  <a:srgbClr val="FF0000"/>
                </a:solidFill>
                <a:ea typeface="MS PGothic" charset="-128"/>
              </a:rPr>
              <a:t>addrFirstFreeBlock</a:t>
            </a:r>
            <a:r>
              <a:rPr lang="en-US" altLang="en-US" sz="2000" dirty="0" smtClean="0">
                <a:solidFill>
                  <a:srgbClr val="FF0000"/>
                </a:solidFill>
                <a:ea typeface="MS PGothic" charset="-128"/>
              </a:rPr>
              <a:t>, count&gt; </a:t>
            </a:r>
          </a:p>
          <a:p>
            <a:pPr>
              <a:tabLst>
                <a:tab pos="1311275" algn="l"/>
              </a:tabLst>
            </a:pPr>
            <a:endParaRPr lang="en-US" altLang="en-US" dirty="0">
              <a:ea typeface="MS PGothic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20650"/>
            <a:ext cx="8180754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x-none" sz="28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9pPr>
          </a:lstStyle>
          <a:p>
            <a:r>
              <a:rPr lang="en-US" altLang="en-US" dirty="0">
                <a:ea typeface="MS PGothic" charset="-128"/>
              </a:rPr>
              <a:t>Free-Space </a:t>
            </a:r>
            <a:r>
              <a:rPr lang="en-US" altLang="en-US" dirty="0" smtClean="0">
                <a:ea typeface="MS PGothic" charset="-128"/>
              </a:rPr>
              <a:t>Management (cont</a:t>
            </a:r>
            <a:r>
              <a:rPr lang="en-US" altLang="en-US" kern="0" dirty="0" smtClean="0"/>
              <a:t>’d)</a:t>
            </a:r>
            <a:endParaRPr lang="en-US" altLang="en-US" dirty="0" smtClean="0">
              <a:ea typeface="MS PGothic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F739-047D-C948-AFFC-A7F905D6A40D}" type="slidenum">
              <a:rPr lang="en-US" altLang="x-none" smtClean="0"/>
              <a:pPr/>
              <a:t>37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6400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075-D398-A740-8BF6-7F276CB9D715}" type="slidenum">
              <a:rPr lang="en-US" altLang="x-none" smtClean="0"/>
              <a:pPr/>
              <a:t>38</a:t>
            </a:fld>
            <a:endParaRPr lang="en-US" altLang="x-non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failures occur anytime</a:t>
            </a:r>
          </a:p>
          <a:p>
            <a:pPr lvl="1"/>
            <a:r>
              <a:rPr lang="en-US" dirty="0" smtClean="0"/>
              <a:t>Hardware defects, software bugs, external events</a:t>
            </a:r>
          </a:p>
          <a:p>
            <a:r>
              <a:rPr lang="en-US" dirty="0" smtClean="0"/>
              <a:t>Crashes can leave file system in inconsistent state</a:t>
            </a:r>
          </a:p>
          <a:p>
            <a:pPr lvl="1"/>
            <a:r>
              <a:rPr lang="en-US" dirty="0" smtClean="0"/>
              <a:t>E.g., incorrect metadata, lost data</a:t>
            </a:r>
          </a:p>
          <a:p>
            <a:r>
              <a:rPr lang="en-US" dirty="0" smtClean="0"/>
              <a:t>File systems should have recovery mechanisms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Simple consistency checking</a:t>
            </a:r>
          </a:p>
          <a:p>
            <a:pPr lvl="1"/>
            <a:r>
              <a:rPr lang="en-US" dirty="0" smtClean="0"/>
              <a:t>Set a bit (</a:t>
            </a:r>
            <a:r>
              <a:rPr lang="en-US" dirty="0" smtClean="0">
                <a:solidFill>
                  <a:srgbClr val="FF0000"/>
                </a:solidFill>
              </a:rPr>
              <a:t>on disk</a:t>
            </a:r>
            <a:r>
              <a:rPr lang="en-US" dirty="0" smtClean="0"/>
              <a:t>) before metadata is to be update; </a:t>
            </a:r>
            <a:br>
              <a:rPr lang="en-US" dirty="0" smtClean="0"/>
            </a:br>
            <a:r>
              <a:rPr lang="en-US" dirty="0" smtClean="0"/>
              <a:t>reset it after metadata update is complete</a:t>
            </a:r>
          </a:p>
          <a:p>
            <a:pPr lvl="1"/>
            <a:r>
              <a:rPr lang="en-US" dirty="0" smtClean="0"/>
              <a:t>Upon reboot: if the bit is set, then crash occurred and invoke consistency checking</a:t>
            </a:r>
          </a:p>
          <a:p>
            <a:pPr marL="1071563" lvl="2" indent="-396875">
              <a:buFont typeface="Wingdings" charset="2"/>
              <a:buChar char="q"/>
            </a:pPr>
            <a:r>
              <a:rPr lang="en-US" dirty="0" smtClean="0"/>
              <a:t>Try to reconstruct metadata and data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761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314" y="1225460"/>
            <a:ext cx="8592457" cy="5310187"/>
          </a:xfrm>
        </p:spPr>
        <p:txBody>
          <a:bodyPr/>
          <a:lstStyle/>
          <a:p>
            <a:r>
              <a:rPr lang="en-US" altLang="en-US" dirty="0">
                <a:ea typeface="MS PGothic" charset="-128"/>
              </a:rPr>
              <a:t>Log structured (journaling) file systems </a:t>
            </a:r>
            <a:endParaRPr lang="en-US" altLang="en-US" dirty="0" smtClean="0">
              <a:ea typeface="MS PGothic" charset="-128"/>
            </a:endParaRPr>
          </a:p>
          <a:p>
            <a:pPr lvl="1"/>
            <a:r>
              <a:rPr lang="en-US" altLang="en-US" dirty="0" smtClean="0">
                <a:ea typeface="MS PGothic" charset="-128"/>
              </a:rPr>
              <a:t>Used to recover from crashes (failed updates to the FS)</a:t>
            </a:r>
          </a:p>
          <a:p>
            <a:r>
              <a:rPr lang="en-US" altLang="en-US" dirty="0" smtClean="0">
                <a:ea typeface="MS PGothic" charset="-128"/>
              </a:rPr>
              <a:t>Each metadata update to FS is a “transaction” </a:t>
            </a:r>
          </a:p>
          <a:p>
            <a:pPr lvl="1"/>
            <a:r>
              <a:rPr lang="en-US" altLang="en-US" dirty="0" smtClean="0">
                <a:ea typeface="MS PGothic" charset="-128"/>
              </a:rPr>
              <a:t>Which is written (</a:t>
            </a:r>
            <a:r>
              <a:rPr lang="en-US" altLang="en-US" dirty="0" smtClean="0">
                <a:solidFill>
                  <a:srgbClr val="FF0000"/>
                </a:solidFill>
                <a:ea typeface="MS PGothic" charset="-128"/>
              </a:rPr>
              <a:t>sequentially</a:t>
            </a:r>
            <a:r>
              <a:rPr lang="en-US" altLang="en-US" dirty="0" smtClean="0">
                <a:ea typeface="MS PGothic" charset="-128"/>
              </a:rPr>
              <a:t>) to </a:t>
            </a:r>
            <a:r>
              <a:rPr lang="en-US" altLang="en-US" dirty="0">
                <a:ea typeface="MS PGothic" charset="-128"/>
              </a:rPr>
              <a:t>a </a:t>
            </a:r>
            <a:r>
              <a:rPr lang="en-US" altLang="en-US" dirty="0" smtClean="0">
                <a:solidFill>
                  <a:srgbClr val="FF0000"/>
                </a:solidFill>
                <a:ea typeface="MS PGothic" charset="-128"/>
              </a:rPr>
              <a:t>log</a:t>
            </a:r>
          </a:p>
          <a:p>
            <a:pPr lvl="1"/>
            <a:r>
              <a:rPr lang="en-US" altLang="en-US" dirty="0" smtClean="0">
                <a:ea typeface="MS PGothic" charset="-128"/>
              </a:rPr>
              <a:t>Considered </a:t>
            </a:r>
            <a:r>
              <a:rPr lang="en-US" altLang="en-US" dirty="0">
                <a:ea typeface="MS PGothic" charset="-128"/>
              </a:rPr>
              <a:t>committed once </a:t>
            </a:r>
            <a:r>
              <a:rPr lang="en-US" altLang="en-US" dirty="0" smtClean="0">
                <a:ea typeface="MS PGothic" charset="-128"/>
              </a:rPr>
              <a:t>written </a:t>
            </a:r>
            <a:r>
              <a:rPr lang="en-US" altLang="en-US" dirty="0">
                <a:ea typeface="MS PGothic" charset="-128"/>
              </a:rPr>
              <a:t>to the </a:t>
            </a:r>
            <a:r>
              <a:rPr lang="en-US" altLang="en-US" dirty="0" smtClean="0">
                <a:ea typeface="MS PGothic" charset="-128"/>
              </a:rPr>
              <a:t>log</a:t>
            </a:r>
            <a:br>
              <a:rPr lang="en-US" altLang="en-US" dirty="0" smtClean="0">
                <a:ea typeface="MS PGothic" charset="-128"/>
              </a:rPr>
            </a:br>
            <a:r>
              <a:rPr lang="en-US" altLang="en-US" dirty="0" smtClean="0">
                <a:ea typeface="MS PGothic" charset="-128"/>
              </a:rPr>
              <a:t>(even if file system is not </a:t>
            </a:r>
            <a:r>
              <a:rPr lang="en-US" altLang="en-US" dirty="0">
                <a:ea typeface="MS PGothic" charset="-128"/>
              </a:rPr>
              <a:t>yet </a:t>
            </a:r>
            <a:r>
              <a:rPr lang="en-US" altLang="en-US" dirty="0" smtClean="0">
                <a:ea typeface="MS PGothic" charset="-128"/>
              </a:rPr>
              <a:t>updated)</a:t>
            </a:r>
            <a:endParaRPr lang="en-US" altLang="en-US" sz="800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Transactions </a:t>
            </a:r>
            <a:r>
              <a:rPr lang="en-US" altLang="en-US" dirty="0">
                <a:ea typeface="MS PGothic" charset="-128"/>
              </a:rPr>
              <a:t>in the log are </a:t>
            </a:r>
            <a:r>
              <a:rPr lang="en-US" altLang="en-US" i="1" dirty="0">
                <a:solidFill>
                  <a:srgbClr val="FF0000"/>
                </a:solidFill>
                <a:ea typeface="MS PGothic" charset="-128"/>
              </a:rPr>
              <a:t>asynchronously</a:t>
            </a:r>
            <a:r>
              <a:rPr lang="en-US" altLang="en-US" dirty="0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en-US" altLang="en-US" dirty="0">
                <a:ea typeface="MS PGothic" charset="-128"/>
              </a:rPr>
              <a:t>written </a:t>
            </a:r>
            <a:r>
              <a:rPr lang="en-US" altLang="en-US" dirty="0" smtClean="0">
                <a:ea typeface="MS PGothic" charset="-128"/>
              </a:rPr>
              <a:t/>
            </a:r>
            <a:br>
              <a:rPr lang="en-US" altLang="en-US" dirty="0" smtClean="0">
                <a:ea typeface="MS PGothic" charset="-128"/>
              </a:rPr>
            </a:br>
            <a:r>
              <a:rPr lang="en-US" altLang="en-US" dirty="0" smtClean="0">
                <a:ea typeface="MS PGothic" charset="-128"/>
              </a:rPr>
              <a:t>to </a:t>
            </a:r>
            <a:r>
              <a:rPr lang="en-US" altLang="en-US" dirty="0">
                <a:ea typeface="MS PGothic" charset="-128"/>
              </a:rPr>
              <a:t>the </a:t>
            </a:r>
            <a:r>
              <a:rPr lang="en-US" altLang="en-US" dirty="0" smtClean="0">
                <a:ea typeface="MS PGothic" charset="-128"/>
              </a:rPr>
              <a:t>file system structures</a:t>
            </a:r>
            <a:endParaRPr lang="en-US" altLang="en-US" dirty="0">
              <a:ea typeface="MS PGothic" charset="-128"/>
            </a:endParaRPr>
          </a:p>
          <a:p>
            <a:pPr lvl="1"/>
            <a:r>
              <a:rPr lang="en-US" altLang="en-US" dirty="0" smtClean="0">
                <a:ea typeface="MS PGothic" charset="-128"/>
              </a:rPr>
              <a:t>When </a:t>
            </a:r>
            <a:r>
              <a:rPr lang="en-US" altLang="en-US" dirty="0">
                <a:ea typeface="MS PGothic" charset="-128"/>
              </a:rPr>
              <a:t>the </a:t>
            </a:r>
            <a:r>
              <a:rPr lang="en-US" altLang="en-US" dirty="0" smtClean="0">
                <a:ea typeface="MS PGothic" charset="-128"/>
              </a:rPr>
              <a:t>file system structures </a:t>
            </a:r>
            <a:r>
              <a:rPr lang="en-US" altLang="en-US" dirty="0">
                <a:ea typeface="MS PGothic" charset="-128"/>
              </a:rPr>
              <a:t>are </a:t>
            </a:r>
            <a:r>
              <a:rPr lang="en-US" altLang="en-US" dirty="0" smtClean="0">
                <a:ea typeface="MS PGothic" charset="-128"/>
              </a:rPr>
              <a:t>modified on disk, </a:t>
            </a:r>
            <a:r>
              <a:rPr lang="en-US" altLang="en-US" dirty="0">
                <a:ea typeface="MS PGothic" charset="-128"/>
              </a:rPr>
              <a:t>the transaction </a:t>
            </a:r>
            <a:r>
              <a:rPr lang="en-US" altLang="en-US" dirty="0" smtClean="0">
                <a:ea typeface="MS PGothic" charset="-128"/>
              </a:rPr>
              <a:t>is </a:t>
            </a:r>
            <a:r>
              <a:rPr lang="en-US" altLang="en-US" dirty="0">
                <a:ea typeface="MS PGothic" charset="-128"/>
              </a:rPr>
              <a:t>removed from the log</a:t>
            </a:r>
            <a:endParaRPr lang="en-US" altLang="en-US" sz="800" dirty="0">
              <a:ea typeface="MS PGothic" charset="-128"/>
            </a:endParaRPr>
          </a:p>
          <a:p>
            <a:r>
              <a:rPr lang="en-US" altLang="en-US" dirty="0">
                <a:ea typeface="MS PGothic" charset="-128"/>
              </a:rPr>
              <a:t>If </a:t>
            </a:r>
            <a:r>
              <a:rPr lang="en-US" altLang="en-US" dirty="0" smtClean="0">
                <a:ea typeface="MS PGothic" charset="-128"/>
              </a:rPr>
              <a:t>file system crashes</a:t>
            </a:r>
            <a:r>
              <a:rPr lang="en-US" altLang="en-US" dirty="0">
                <a:ea typeface="MS PGothic" charset="-128"/>
              </a:rPr>
              <a:t>, t</a:t>
            </a:r>
            <a:r>
              <a:rPr lang="en-US" altLang="en-US" dirty="0" smtClean="0">
                <a:ea typeface="MS PGothic" charset="-128"/>
              </a:rPr>
              <a:t>ransactions </a:t>
            </a:r>
            <a:r>
              <a:rPr lang="en-US" altLang="en-US" dirty="0">
                <a:ea typeface="MS PGothic" charset="-128"/>
              </a:rPr>
              <a:t>in </a:t>
            </a:r>
            <a:r>
              <a:rPr lang="en-US" altLang="en-US" dirty="0" smtClean="0">
                <a:ea typeface="MS PGothic" charset="-128"/>
              </a:rPr>
              <a:t>log are replayed</a:t>
            </a:r>
          </a:p>
          <a:p>
            <a:pPr lvl="1"/>
            <a:r>
              <a:rPr lang="en-US" altLang="en-US" dirty="0" smtClean="0">
                <a:ea typeface="MS PGothic" charset="-128"/>
              </a:rPr>
              <a:t>Because they were pending operations before crash</a:t>
            </a:r>
            <a:endParaRPr lang="en-US" altLang="en-US" dirty="0">
              <a:ea typeface="MS PGothic" charset="-128"/>
            </a:endParaRPr>
          </a:p>
          <a:p>
            <a:endParaRPr lang="en-US" altLang="en-US" dirty="0">
              <a:ea typeface="MS PGothic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120650"/>
            <a:ext cx="8180754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x-none" sz="28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9pPr>
          </a:lstStyle>
          <a:p>
            <a:r>
              <a:rPr lang="en-US" altLang="en-US" dirty="0">
                <a:ea typeface="MS PGothic" charset="-128"/>
              </a:rPr>
              <a:t>Log Structured File Systems</a:t>
            </a:r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F739-047D-C948-AFFC-A7F905D6A40D}" type="slidenum">
              <a:rPr lang="en-US" altLang="x-none" smtClean="0"/>
              <a:pPr/>
              <a:t>39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2440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AC67922-BD3D-F94B-AA39-E63C4FAED317}" type="slidenum">
              <a:rPr lang="en-US" altLang="x-none" sz="1400"/>
              <a:pPr/>
              <a:t>4</a:t>
            </a:fld>
            <a:endParaRPr lang="en-US" altLang="x-none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File System: Layered Structure</a:t>
            </a:r>
          </a:p>
        </p:txBody>
      </p:sp>
      <p:sp>
        <p:nvSpPr>
          <p:cNvPr id="6159" name="Rectangle 14"/>
          <p:cNvSpPr>
            <a:spLocks noChangeArrowheads="1"/>
          </p:cNvSpPr>
          <p:nvPr/>
        </p:nvSpPr>
        <p:spPr bwMode="auto">
          <a:xfrm>
            <a:off x="3251474" y="3681968"/>
            <a:ext cx="533810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charset="2"/>
              <a:buChar char="Ø"/>
            </a:pPr>
            <a:r>
              <a:rPr lang="en-US" altLang="x-none" sz="1800" dirty="0" smtClean="0">
                <a:latin typeface="Arial Rounded MT Bold" charset="0"/>
              </a:rPr>
              <a:t>Maps logical blocks to </a:t>
            </a:r>
            <a:r>
              <a:rPr lang="en-US" altLang="x-none" sz="1800" dirty="0">
                <a:latin typeface="Arial Rounded MT Bold" charset="0"/>
              </a:rPr>
              <a:t>physical </a:t>
            </a:r>
            <a:r>
              <a:rPr lang="en-US" altLang="x-none" sz="1800" dirty="0" smtClean="0">
                <a:latin typeface="Arial Rounded MT Bold" charset="0"/>
              </a:rPr>
              <a:t>blocks</a:t>
            </a:r>
            <a:endParaRPr lang="en-US" altLang="x-none" sz="1800" dirty="0">
              <a:latin typeface="Arial Rounded MT Bold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90831" y="1267749"/>
            <a:ext cx="8662657" cy="3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</a:pPr>
            <a:r>
              <a:rPr lang="en-US" altLang="x-none" sz="1800" dirty="0" smtClean="0">
                <a:solidFill>
                  <a:srgbClr val="FF0000"/>
                </a:solidFill>
                <a:latin typeface="+mn-lt"/>
              </a:rPr>
              <a:t>Goal: </a:t>
            </a:r>
            <a:r>
              <a:rPr lang="en-US" altLang="x-none" sz="1800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altLang="x-none" sz="1800" dirty="0" smtClean="0">
                <a:solidFill>
                  <a:srgbClr val="FF0000"/>
                </a:solidFill>
                <a:latin typeface="+mn-lt"/>
              </a:rPr>
              <a:t>fficiently </a:t>
            </a:r>
            <a:r>
              <a:rPr lang="en-US" altLang="x-none" sz="1800" dirty="0">
                <a:solidFill>
                  <a:srgbClr val="FF0000"/>
                </a:solidFill>
                <a:latin typeface="+mn-lt"/>
              </a:rPr>
              <a:t>support different types of devices and </a:t>
            </a:r>
            <a:r>
              <a:rPr lang="en-US" altLang="x-none" sz="1800" dirty="0" smtClean="0">
                <a:solidFill>
                  <a:srgbClr val="FF0000"/>
                </a:solidFill>
                <a:latin typeface="+mn-lt"/>
              </a:rPr>
              <a:t>file </a:t>
            </a:r>
            <a:r>
              <a:rPr lang="en-US" altLang="x-none" sz="1800" dirty="0">
                <a:solidFill>
                  <a:srgbClr val="FF0000"/>
                </a:solidFill>
                <a:latin typeface="+mn-lt"/>
              </a:rPr>
              <a:t>systems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0" y="1822450"/>
            <a:ext cx="24765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251474" y="2727880"/>
            <a:ext cx="588989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lang="en-US" altLang="x-none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tabLst/>
              <a:defRPr lang="en-US" altLang="x-none" sz="2000" dirty="0">
                <a:solidFill>
                  <a:schemeClr val="accent2"/>
                </a:solidFill>
                <a:latin typeface="+mn-lt"/>
              </a:defRPr>
            </a:lvl2pPr>
            <a:lvl3pPr marL="766763" indent="-312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tabLst/>
              <a:defRPr lang="en-US" altLang="x-none" sz="1800" dirty="0">
                <a:solidFill>
                  <a:schemeClr val="tx1"/>
                </a:solidFill>
                <a:latin typeface="+mn-lt"/>
              </a:defRPr>
            </a:lvl3pPr>
            <a:lvl4pPr marL="1033463" indent="-3127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/>
              <a:defRPr lang="en-US" altLang="x-none" sz="1800" dirty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sz="1800" kern="0" dirty="0" smtClean="0"/>
              <a:t>View files as logical blocks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sz="1800" kern="0" dirty="0" smtClean="0"/>
              <a:t>Maintain metadata</a:t>
            </a:r>
            <a:endParaRPr lang="en-US" sz="1800" kern="0" dirty="0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3251474" y="5382282"/>
            <a:ext cx="5892526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charset="2"/>
              <a:buChar char="Ø"/>
            </a:pPr>
            <a:r>
              <a:rPr lang="en-US" altLang="x-none" sz="1800" dirty="0" smtClean="0">
                <a:latin typeface="Arial Rounded MT Bold" charset="0"/>
              </a:rPr>
              <a:t>Device drivers </a:t>
            </a:r>
            <a:r>
              <a:rPr lang="en-US" altLang="x-none" sz="1800" smtClean="0">
                <a:latin typeface="Arial Rounded MT Bold" charset="0"/>
              </a:rPr>
              <a:t>and device-specific </a:t>
            </a:r>
            <a:r>
              <a:rPr lang="en-US" altLang="x-none" sz="1800" dirty="0" smtClean="0">
                <a:latin typeface="Arial Rounded MT Bold" charset="0"/>
              </a:rPr>
              <a:t>instructions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charset="2"/>
              <a:buChar char="Ø"/>
            </a:pPr>
            <a:r>
              <a:rPr lang="en-US" altLang="x-none" sz="1800" dirty="0" smtClean="0">
                <a:latin typeface="Arial Rounded MT Bold" charset="0"/>
              </a:rPr>
              <a:t>Read/write bit </a:t>
            </a:r>
            <a:r>
              <a:rPr lang="en-US" altLang="x-none" sz="1800" dirty="0">
                <a:latin typeface="Arial Rounded MT Bold" charset="0"/>
              </a:rPr>
              <a:t>patterns to device controller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charset="2"/>
              <a:buChar char="Ø"/>
            </a:pPr>
            <a:endParaRPr lang="en-US" altLang="x-none" sz="1800" dirty="0">
              <a:latin typeface="Arial Rounded MT Bold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254102" y="4476483"/>
            <a:ext cx="588989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lang="en-US" altLang="x-none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tabLst/>
              <a:defRPr lang="en-US" altLang="x-none" sz="2000" dirty="0">
                <a:solidFill>
                  <a:schemeClr val="accent2"/>
                </a:solidFill>
                <a:latin typeface="+mn-lt"/>
              </a:defRPr>
            </a:lvl2pPr>
            <a:lvl3pPr marL="766763" indent="-312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tabLst/>
              <a:defRPr lang="en-US" altLang="x-none" sz="1800" dirty="0">
                <a:solidFill>
                  <a:schemeClr val="tx1"/>
                </a:solidFill>
                <a:latin typeface="+mn-lt"/>
              </a:defRPr>
            </a:lvl3pPr>
            <a:lvl4pPr marL="1033463" indent="-3127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/>
              <a:defRPr lang="en-US" altLang="x-none" sz="1800" dirty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sz="1800" kern="0" dirty="0" smtClean="0"/>
              <a:t>View data as physical blocks present in devices</a:t>
            </a:r>
            <a:endParaRPr lang="en-US" sz="1800" kern="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601308" y="2992059"/>
            <a:ext cx="6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2911777" y="3806611"/>
            <a:ext cx="28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2547309" y="4610652"/>
            <a:ext cx="68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2227777" y="5666942"/>
            <a:ext cx="100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673" y="1233488"/>
            <a:ext cx="8134481" cy="5421754"/>
          </a:xfrm>
        </p:spPr>
        <p:txBody>
          <a:bodyPr/>
          <a:lstStyle/>
          <a:p>
            <a:r>
              <a:rPr lang="en-US" altLang="en-US" dirty="0" smtClean="0">
                <a:ea typeface="MS PGothic" charset="-128"/>
              </a:rPr>
              <a:t>Enables accessing files on remote machines</a:t>
            </a:r>
          </a:p>
          <a:p>
            <a:r>
              <a:rPr lang="en-US" altLang="en-US" dirty="0" smtClean="0">
                <a:ea typeface="MS PGothic" charset="-128"/>
              </a:rPr>
              <a:t>Supports different </a:t>
            </a:r>
            <a:r>
              <a:rPr lang="en-US" altLang="en-US" dirty="0">
                <a:ea typeface="MS PGothic" charset="-128"/>
              </a:rPr>
              <a:t>machines, </a:t>
            </a:r>
            <a:r>
              <a:rPr lang="en-US" altLang="en-US" dirty="0" smtClean="0">
                <a:ea typeface="MS PGothic" charset="-128"/>
              </a:rPr>
              <a:t>OS, </a:t>
            </a:r>
            <a:r>
              <a:rPr lang="en-US" altLang="en-US" dirty="0">
                <a:ea typeface="MS PGothic" charset="-128"/>
              </a:rPr>
              <a:t>and </a:t>
            </a:r>
            <a:r>
              <a:rPr lang="en-US" altLang="en-US" dirty="0" smtClean="0">
                <a:ea typeface="MS PGothic" charset="-128"/>
              </a:rPr>
              <a:t>networks</a:t>
            </a:r>
          </a:p>
          <a:p>
            <a:r>
              <a:rPr lang="en-US" altLang="en-US" dirty="0" smtClean="0">
                <a:ea typeface="MS PGothic" charset="-128"/>
              </a:rPr>
              <a:t>Mounts remote </a:t>
            </a:r>
            <a:r>
              <a:rPr lang="en-US" altLang="en-US" dirty="0">
                <a:ea typeface="MS PGothic" charset="-128"/>
              </a:rPr>
              <a:t>directory </a:t>
            </a:r>
            <a:r>
              <a:rPr lang="en-US" altLang="en-US" dirty="0" smtClean="0">
                <a:ea typeface="MS PGothic" charset="-128"/>
              </a:rPr>
              <a:t>over local FS directory</a:t>
            </a:r>
            <a:endParaRPr lang="en-US" altLang="en-US" dirty="0">
              <a:ea typeface="MS PGothic" charset="-128"/>
            </a:endParaRPr>
          </a:p>
          <a:p>
            <a:pPr lvl="1"/>
            <a:r>
              <a:rPr lang="en-US" altLang="en-US" dirty="0" smtClean="0">
                <a:ea typeface="MS PGothic" charset="-128"/>
              </a:rPr>
              <a:t>Subject to access rights </a:t>
            </a:r>
          </a:p>
          <a:p>
            <a:r>
              <a:rPr lang="en-US" altLang="en-US" dirty="0" smtClean="0">
                <a:ea typeface="MS PGothic" charset="-128"/>
              </a:rPr>
              <a:t>Once mounted, remote </a:t>
            </a:r>
            <a:r>
              <a:rPr lang="en-US" altLang="en-US" dirty="0">
                <a:ea typeface="MS PGothic" charset="-128"/>
              </a:rPr>
              <a:t>directory </a:t>
            </a:r>
            <a:r>
              <a:rPr lang="en-US" altLang="en-US" dirty="0" smtClean="0">
                <a:ea typeface="MS PGothic" charset="-128"/>
              </a:rPr>
              <a:t>is </a:t>
            </a:r>
            <a:r>
              <a:rPr lang="en-US" altLang="en-US" dirty="0">
                <a:ea typeface="MS PGothic" charset="-128"/>
              </a:rPr>
              <a:t>accessed </a:t>
            </a:r>
            <a:r>
              <a:rPr lang="en-US" altLang="en-US" dirty="0" smtClean="0">
                <a:solidFill>
                  <a:srgbClr val="FF0000"/>
                </a:solidFill>
                <a:ea typeface="MS PGothic" charset="-128"/>
              </a:rPr>
              <a:t>transparently </a:t>
            </a:r>
            <a:r>
              <a:rPr lang="en-US" altLang="en-US" dirty="0" smtClean="0">
                <a:ea typeface="MS PGothic" charset="-128"/>
              </a:rPr>
              <a:t> </a:t>
            </a:r>
          </a:p>
          <a:p>
            <a:pPr lvl="1"/>
            <a:r>
              <a:rPr lang="en-US" altLang="en-US" dirty="0" smtClean="0">
                <a:ea typeface="MS PGothic" charset="-128"/>
              </a:rPr>
              <a:t>Looks like local directory, yet all operations are sent over the network</a:t>
            </a:r>
          </a:p>
          <a:p>
            <a:r>
              <a:rPr lang="en-US" altLang="en-US" dirty="0" smtClean="0">
                <a:ea typeface="MS PGothic" charset="-128"/>
              </a:rPr>
              <a:t>Heterogeneity </a:t>
            </a:r>
            <a:endParaRPr lang="en-US" altLang="en-US" dirty="0">
              <a:ea typeface="MS PGothic" charset="-128"/>
            </a:endParaRPr>
          </a:p>
          <a:p>
            <a:pPr lvl="1"/>
            <a:r>
              <a:rPr lang="en-US" altLang="en-US" dirty="0">
                <a:ea typeface="MS PGothic" charset="-128"/>
              </a:rPr>
              <a:t>RPC (remote procedure call) primitives over </a:t>
            </a:r>
          </a:p>
          <a:p>
            <a:pPr lvl="1"/>
            <a:r>
              <a:rPr lang="en-US" altLang="en-US" dirty="0">
                <a:ea typeface="MS PGothic" charset="-128"/>
              </a:rPr>
              <a:t>XDR (External Data Representation) protocol </a:t>
            </a:r>
            <a:endParaRPr lang="en-US" altLang="en-US" dirty="0" smtClean="0">
              <a:ea typeface="MS PGothic" charset="-128"/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ea typeface="MS PGothic" charset="-128"/>
              </a:rPr>
              <a:t>Check out textbook for details</a:t>
            </a:r>
            <a:endParaRPr lang="en-US" altLang="en-US" dirty="0">
              <a:solidFill>
                <a:schemeClr val="tx1"/>
              </a:solidFill>
              <a:ea typeface="MS PGothic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120650"/>
            <a:ext cx="8180754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x-none" sz="28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9pPr>
          </a:lstStyle>
          <a:p>
            <a:r>
              <a:rPr lang="en-US" altLang="en-US" dirty="0">
                <a:ea typeface="MS PGothic" charset="-128"/>
              </a:rPr>
              <a:t>Network File System (NFS)</a:t>
            </a:r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F739-047D-C948-AFFC-A7F905D6A40D}" type="slidenum">
              <a:rPr lang="en-US" altLang="x-none" smtClean="0"/>
              <a:pPr/>
              <a:t>40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2773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charset="-128"/>
              </a:rPr>
              <a:t>NFS: Mounting Remote </a:t>
            </a:r>
            <a:r>
              <a:rPr lang="en-US" altLang="en-US" dirty="0" smtClean="0">
                <a:ea typeface="MS PGothic" charset="-128"/>
              </a:rPr>
              <a:t>Directory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075-D398-A740-8BF6-7F276CB9D715}" type="slidenum">
              <a:rPr lang="en-US" altLang="x-none" smtClean="0"/>
              <a:pPr/>
              <a:t>41</a:t>
            </a:fld>
            <a:endParaRPr lang="en-US" altLang="x-non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11" y="1224064"/>
            <a:ext cx="5047532" cy="2618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4116818"/>
            <a:ext cx="3889828" cy="264828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1509487" y="4020454"/>
            <a:ext cx="63572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633029" y="4513385"/>
            <a:ext cx="144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mtClean="0">
                <a:solidFill>
                  <a:schemeClr val="accent6"/>
                </a:solidFill>
                <a:latin typeface="+mn-lt"/>
              </a:rPr>
              <a:t>Cascading </a:t>
            </a:r>
            <a:br>
              <a:rPr lang="en-US" sz="1800" smtClean="0">
                <a:solidFill>
                  <a:schemeClr val="accent6"/>
                </a:solidFill>
                <a:latin typeface="+mn-lt"/>
              </a:rPr>
            </a:br>
            <a:r>
              <a:rPr lang="en-US" sz="1800" smtClean="0">
                <a:solidFill>
                  <a:schemeClr val="accent6"/>
                </a:solidFill>
                <a:latin typeface="+mn-lt"/>
              </a:rPr>
              <a:t>mounts</a:t>
            </a:r>
            <a:endParaRPr lang="en-US" sz="1800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677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EA9FA99-EDD2-0143-91C9-3081E97EC09F}" type="slidenum">
              <a:rPr lang="en-US" altLang="x-none" sz="1400"/>
              <a:pPr/>
              <a:t>42</a:t>
            </a:fld>
            <a:endParaRPr lang="en-US" altLang="x-none" sz="14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Summary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1403"/>
            <a:ext cx="8259763" cy="5300663"/>
          </a:xfrm>
        </p:spPr>
        <p:txBody>
          <a:bodyPr/>
          <a:lstStyle/>
          <a:p>
            <a:r>
              <a:rPr lang="en-US" altLang="x-none" sz="2000" dirty="0"/>
              <a:t>File system interface: File and Directory concepts </a:t>
            </a:r>
          </a:p>
          <a:p>
            <a:pPr lvl="1"/>
            <a:r>
              <a:rPr lang="en-US" altLang="x-none" dirty="0"/>
              <a:t>Directory Structure: tree and general graph</a:t>
            </a:r>
          </a:p>
          <a:p>
            <a:pPr lvl="1"/>
            <a:r>
              <a:rPr lang="en-US" altLang="x-none" dirty="0"/>
              <a:t>Multiple file systems:  common interface using Virtual FS</a:t>
            </a:r>
          </a:p>
          <a:p>
            <a:r>
              <a:rPr lang="en-US" altLang="x-none" sz="2000" dirty="0"/>
              <a:t>File system implementation  </a:t>
            </a:r>
          </a:p>
          <a:p>
            <a:pPr lvl="1"/>
            <a:r>
              <a:rPr lang="en-US" altLang="x-none" dirty="0"/>
              <a:t>On-disk structures: directory structure, FCB, superblock, </a:t>
            </a:r>
            <a:r>
              <a:rPr lang="en-US" altLang="x-none" dirty="0" smtClean="0"/>
              <a:t>…</a:t>
            </a:r>
            <a:endParaRPr lang="en-US" altLang="x-none" dirty="0"/>
          </a:p>
          <a:p>
            <a:pPr lvl="1"/>
            <a:r>
              <a:rPr lang="en-US" altLang="x-none" dirty="0"/>
              <a:t>In-memory structures: caches, open-file tables</a:t>
            </a:r>
          </a:p>
          <a:p>
            <a:pPr lvl="1"/>
            <a:r>
              <a:rPr lang="en-US" altLang="x-none" dirty="0" smtClean="0"/>
              <a:t>Opening, </a:t>
            </a:r>
            <a:r>
              <a:rPr lang="en-US" altLang="x-none" dirty="0"/>
              <a:t>closing, accessing, and creating files</a:t>
            </a:r>
          </a:p>
          <a:p>
            <a:r>
              <a:rPr lang="en-US" altLang="x-none" sz="2000" dirty="0"/>
              <a:t>Block allocation: contiguous, linked, indexed</a:t>
            </a:r>
          </a:p>
          <a:p>
            <a:r>
              <a:rPr lang="en-US" altLang="x-none" sz="2000" dirty="0"/>
              <a:t>Free-space management: bitmap, linked list</a:t>
            </a:r>
          </a:p>
          <a:p>
            <a:r>
              <a:rPr lang="en-US" altLang="x-none" sz="2000" dirty="0" smtClean="0"/>
              <a:t>Recovery, Log Structured File Systems</a:t>
            </a:r>
          </a:p>
          <a:p>
            <a:r>
              <a:rPr lang="en-US" altLang="x-none" sz="2000" dirty="0" smtClean="0"/>
              <a:t>Network File Systems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2253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47" y="1313112"/>
            <a:ext cx="6663193" cy="4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120650"/>
            <a:ext cx="8180754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x-none" sz="28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9pPr>
          </a:lstStyle>
          <a:p>
            <a:r>
              <a:rPr lang="en-US" altLang="en-US" dirty="0">
                <a:ea typeface="MS PGothic" charset="-128"/>
              </a:rPr>
              <a:t>NFS Architecture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3284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CB18238-BAF1-324D-87D9-EAC71D16784D}" type="slidenum">
              <a:rPr lang="en-US" altLang="x-none" sz="1400"/>
              <a:pPr/>
              <a:t>5</a:t>
            </a:fld>
            <a:endParaRPr lang="en-US" altLang="x-none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File System Interface: File Concept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295400"/>
            <a:ext cx="8397875" cy="4953000"/>
          </a:xfrm>
        </p:spPr>
        <p:txBody>
          <a:bodyPr/>
          <a:lstStyle/>
          <a:p>
            <a:r>
              <a:rPr lang="en-US" altLang="x-none" dirty="0"/>
              <a:t>From user’s perspective, a file </a:t>
            </a:r>
            <a:r>
              <a:rPr lang="en-US" altLang="x-none" dirty="0" smtClean="0"/>
              <a:t>is a storage </a:t>
            </a:r>
            <a:r>
              <a:rPr lang="en-US" altLang="x-none" dirty="0"/>
              <a:t>unit</a:t>
            </a:r>
          </a:p>
          <a:p>
            <a:r>
              <a:rPr lang="en-US" altLang="x-none" dirty="0"/>
              <a:t> A file is a named collection of related information recorded on a secondary storage</a:t>
            </a:r>
          </a:p>
          <a:p>
            <a:r>
              <a:rPr lang="en-US" altLang="x-none" dirty="0"/>
              <a:t>Information stored in a file could be of various types: </a:t>
            </a:r>
          </a:p>
          <a:p>
            <a:pPr lvl="1"/>
            <a:r>
              <a:rPr lang="en-US" altLang="x-none" dirty="0"/>
              <a:t>Text, numeric data</a:t>
            </a:r>
          </a:p>
          <a:p>
            <a:pPr lvl="1"/>
            <a:r>
              <a:rPr lang="en-US" altLang="x-none" dirty="0"/>
              <a:t>Binary data</a:t>
            </a:r>
          </a:p>
          <a:p>
            <a:pPr lvl="1"/>
            <a:r>
              <a:rPr lang="en-US" altLang="x-none" dirty="0"/>
              <a:t>Source code</a:t>
            </a:r>
          </a:p>
          <a:p>
            <a:pPr lvl="1"/>
            <a:r>
              <a:rPr lang="en-US" altLang="x-none" dirty="0"/>
              <a:t>Executable programs</a:t>
            </a:r>
          </a:p>
          <a:p>
            <a:pPr lvl="1"/>
            <a:r>
              <a:rPr lang="en-US" altLang="x-none" dirty="0"/>
              <a:t>…..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F0BD8DC-C9EC-F745-9A90-45B0F6078A7F}" type="slidenum">
              <a:rPr lang="en-US" altLang="x-none" sz="1400"/>
              <a:pPr/>
              <a:t>6</a:t>
            </a:fld>
            <a:endParaRPr lang="en-US" altLang="x-none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File Attributes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295400"/>
            <a:ext cx="8008937" cy="4953000"/>
          </a:xfrm>
        </p:spPr>
        <p:txBody>
          <a:bodyPr/>
          <a:lstStyle/>
          <a:p>
            <a:r>
              <a:rPr lang="en-US" altLang="x-none" sz="2000" b="1" dirty="0">
                <a:solidFill>
                  <a:srgbClr val="FF0000"/>
                </a:solidFill>
              </a:rPr>
              <a:t>Name</a:t>
            </a:r>
            <a:r>
              <a:rPr lang="en-US" altLang="x-none" sz="2000" dirty="0"/>
              <a:t> – only information kept in human-readable form</a:t>
            </a:r>
          </a:p>
          <a:p>
            <a:r>
              <a:rPr lang="en-US" altLang="x-none" sz="2000" b="1" dirty="0">
                <a:solidFill>
                  <a:srgbClr val="FF0000"/>
                </a:solidFill>
              </a:rPr>
              <a:t>Identifier</a:t>
            </a:r>
            <a:r>
              <a:rPr lang="en-US" altLang="x-none" sz="2000" dirty="0"/>
              <a:t> – unique tag (number) identifies file within file system</a:t>
            </a:r>
          </a:p>
          <a:p>
            <a:r>
              <a:rPr lang="en-US" altLang="x-none" sz="2000" b="1" dirty="0">
                <a:solidFill>
                  <a:srgbClr val="FF0000"/>
                </a:solidFill>
              </a:rPr>
              <a:t>Type</a:t>
            </a:r>
            <a:r>
              <a:rPr lang="en-US" altLang="x-none" sz="2000" dirty="0"/>
              <a:t> – needed for systems that support different types</a:t>
            </a:r>
          </a:p>
          <a:p>
            <a:r>
              <a:rPr lang="en-US" altLang="x-none" sz="2000" b="1" dirty="0">
                <a:solidFill>
                  <a:srgbClr val="FF0000"/>
                </a:solidFill>
              </a:rPr>
              <a:t>Location</a:t>
            </a:r>
            <a:r>
              <a:rPr lang="en-US" altLang="x-none" sz="2000" dirty="0"/>
              <a:t> – pointer to file location on device</a:t>
            </a:r>
          </a:p>
          <a:p>
            <a:r>
              <a:rPr lang="en-US" altLang="x-none" sz="2000" b="1" dirty="0">
                <a:solidFill>
                  <a:srgbClr val="FF0000"/>
                </a:solidFill>
              </a:rPr>
              <a:t>Size</a:t>
            </a:r>
            <a:r>
              <a:rPr lang="en-US" altLang="x-none" sz="2000" dirty="0"/>
              <a:t> – current file size</a:t>
            </a:r>
          </a:p>
          <a:p>
            <a:r>
              <a:rPr lang="en-US" altLang="x-none" sz="2000" b="1" dirty="0">
                <a:solidFill>
                  <a:srgbClr val="FF0000"/>
                </a:solidFill>
              </a:rPr>
              <a:t>Protection</a:t>
            </a:r>
            <a:r>
              <a:rPr lang="en-US" altLang="x-none" sz="2000" dirty="0"/>
              <a:t> – controls who can do reading, writing, executing</a:t>
            </a:r>
          </a:p>
          <a:p>
            <a:r>
              <a:rPr lang="en-US" altLang="x-none" sz="2000" b="1" dirty="0">
                <a:solidFill>
                  <a:srgbClr val="FF0000"/>
                </a:solidFill>
              </a:rPr>
              <a:t>Time, date, and user identification </a:t>
            </a:r>
            <a:r>
              <a:rPr lang="en-US" altLang="x-none" sz="2000" dirty="0"/>
              <a:t>– </a:t>
            </a:r>
            <a:r>
              <a:rPr lang="en-US" altLang="x-none" sz="2000" dirty="0" smtClean="0"/>
              <a:t>for </a:t>
            </a:r>
            <a:r>
              <a:rPr lang="en-US" altLang="x-none" sz="2000" dirty="0"/>
              <a:t>protection, security, and usage monitoring</a:t>
            </a:r>
          </a:p>
          <a:p>
            <a:endParaRPr lang="en-US" altLang="x-none" sz="2000" dirty="0" smtClean="0"/>
          </a:p>
          <a:p>
            <a:r>
              <a:rPr lang="en-US" altLang="x-none" sz="2000" dirty="0" smtClean="0"/>
              <a:t>Information </a:t>
            </a:r>
            <a:r>
              <a:rPr lang="en-US" altLang="x-none" sz="2000" dirty="0"/>
              <a:t>about files are kept in a </a:t>
            </a:r>
            <a:r>
              <a:rPr lang="en-US" altLang="x-none" sz="2000" b="1" dirty="0">
                <a:solidFill>
                  <a:srgbClr val="0000FF"/>
                </a:solidFill>
              </a:rPr>
              <a:t>directory</a:t>
            </a:r>
            <a:r>
              <a:rPr lang="en-US" altLang="x-none" sz="2000" dirty="0"/>
              <a:t>, which is maintained on the disk as well </a:t>
            </a:r>
          </a:p>
          <a:p>
            <a:pPr lvl="1"/>
            <a:r>
              <a:rPr lang="en-US" altLang="x-none" dirty="0"/>
              <a:t>Each file has an entry in the directory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7AF19DC1-6D92-1043-89ED-2AF14A86FD47}" type="slidenum">
              <a:rPr lang="en-US" altLang="x-none" sz="1400"/>
              <a:pPr/>
              <a:t>7</a:t>
            </a:fld>
            <a:endParaRPr lang="en-US" altLang="x-none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File Operations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b="1" dirty="0"/>
              <a:t>Create</a:t>
            </a:r>
          </a:p>
          <a:p>
            <a:r>
              <a:rPr lang="en-US" altLang="x-none" b="1" dirty="0"/>
              <a:t>Write</a:t>
            </a:r>
          </a:p>
          <a:p>
            <a:r>
              <a:rPr lang="en-US" altLang="x-none" b="1" dirty="0"/>
              <a:t>Read</a:t>
            </a:r>
          </a:p>
          <a:p>
            <a:r>
              <a:rPr lang="en-US" altLang="x-none" b="1" dirty="0"/>
              <a:t>Reposition within file</a:t>
            </a:r>
          </a:p>
          <a:p>
            <a:r>
              <a:rPr lang="en-US" altLang="x-none" b="1" dirty="0"/>
              <a:t>Delete</a:t>
            </a:r>
          </a:p>
          <a:p>
            <a:r>
              <a:rPr lang="en-US" altLang="x-none" b="1" dirty="0" smtClean="0"/>
              <a:t>Truncate</a:t>
            </a:r>
            <a:endParaRPr lang="en-US" altLang="x-none" dirty="0"/>
          </a:p>
          <a:p>
            <a:endParaRPr lang="en-US" altLang="x-none" dirty="0" smtClean="0"/>
          </a:p>
          <a:p>
            <a:r>
              <a:rPr lang="en-US" altLang="x-none" dirty="0" smtClean="0"/>
              <a:t>More </a:t>
            </a:r>
            <a:r>
              <a:rPr lang="en-US" altLang="x-none" dirty="0"/>
              <a:t>operations (e.g., copy) can be composed of these primitives</a:t>
            </a:r>
          </a:p>
          <a:p>
            <a:r>
              <a:rPr lang="en-US" altLang="x-none" dirty="0"/>
              <a:t>To perform these operations, we </a:t>
            </a:r>
            <a:r>
              <a:rPr lang="en-US" altLang="x-none" b="1" dirty="0">
                <a:solidFill>
                  <a:srgbClr val="0000FF"/>
                </a:solidFill>
              </a:rPr>
              <a:t>open</a:t>
            </a:r>
            <a:r>
              <a:rPr lang="en-US" altLang="x-none" dirty="0"/>
              <a:t> the file (details later)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CE1D0F8-0782-0744-B578-CA698FFAC666}" type="slidenum">
              <a:rPr lang="en-US" altLang="x-none" sz="1400"/>
              <a:pPr/>
              <a:t>8</a:t>
            </a:fld>
            <a:endParaRPr lang="en-US" altLang="x-none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120650"/>
            <a:ext cx="8304212" cy="828675"/>
          </a:xfrm>
        </p:spPr>
        <p:txBody>
          <a:bodyPr/>
          <a:lstStyle/>
          <a:p>
            <a:r>
              <a:rPr lang="en-US" altLang="x-none" dirty="0"/>
              <a:t>File System Interface: Directory Concept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b="1" dirty="0"/>
              <a:t>Directory</a:t>
            </a:r>
            <a:r>
              <a:rPr lang="en-US" altLang="x-none" dirty="0"/>
              <a:t> is a logical grouping of files </a:t>
            </a:r>
          </a:p>
          <a:p>
            <a:pPr lvl="1"/>
            <a:r>
              <a:rPr lang="en-US" altLang="x-none" dirty="0"/>
              <a:t>A directory contains an entry for each file under it</a:t>
            </a:r>
          </a:p>
          <a:p>
            <a:pPr lvl="1"/>
            <a:r>
              <a:rPr lang="en-US" altLang="x-none" dirty="0"/>
              <a:t>Some systems </a:t>
            </a:r>
            <a:r>
              <a:rPr lang="en-US" altLang="x-none" dirty="0" smtClean="0"/>
              <a:t>(e.g., UNIX</a:t>
            </a:r>
            <a:r>
              <a:rPr lang="en-US" altLang="x-none" dirty="0"/>
              <a:t>) treat directories just as files </a:t>
            </a:r>
          </a:p>
          <a:p>
            <a:pPr lvl="2"/>
            <a:r>
              <a:rPr lang="en-US" altLang="x-none" sz="1800" dirty="0"/>
              <a:t>In fact, UNIX treats </a:t>
            </a:r>
            <a:r>
              <a:rPr lang="en-US" altLang="x-none" sz="1800" i="1" dirty="0"/>
              <a:t>everything</a:t>
            </a:r>
            <a:r>
              <a:rPr lang="en-US" altLang="x-none" sz="1800" dirty="0"/>
              <a:t> as a file</a:t>
            </a:r>
          </a:p>
          <a:p>
            <a:endParaRPr lang="en-US" altLang="x-none" dirty="0"/>
          </a:p>
          <a:p>
            <a:r>
              <a:rPr lang="en-US" altLang="x-none" dirty="0"/>
              <a:t>Operations on a directory</a:t>
            </a:r>
          </a:p>
          <a:p>
            <a:pPr lvl="1"/>
            <a:r>
              <a:rPr lang="en-US" altLang="x-none" dirty="0"/>
              <a:t>Search for a file</a:t>
            </a:r>
          </a:p>
          <a:p>
            <a:pPr lvl="1"/>
            <a:r>
              <a:rPr lang="en-US" altLang="x-none" dirty="0"/>
              <a:t>Create a file</a:t>
            </a:r>
          </a:p>
          <a:p>
            <a:pPr lvl="1"/>
            <a:r>
              <a:rPr lang="en-US" altLang="x-none" dirty="0"/>
              <a:t>Delete a file</a:t>
            </a:r>
          </a:p>
          <a:p>
            <a:pPr lvl="1"/>
            <a:r>
              <a:rPr lang="en-US" altLang="x-none" dirty="0"/>
              <a:t>List a directory</a:t>
            </a:r>
          </a:p>
          <a:p>
            <a:pPr lvl="1"/>
            <a:r>
              <a:rPr lang="en-US" altLang="x-none" dirty="0"/>
              <a:t>Rename a file</a:t>
            </a:r>
          </a:p>
          <a:p>
            <a:pPr lvl="1"/>
            <a:r>
              <a:rPr lang="en-US" altLang="x-none" dirty="0"/>
              <a:t>Traverse the file 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74F18A92-4B1D-9644-A585-F8F821354F10}" type="slidenum">
              <a:rPr lang="en-US" altLang="x-none" sz="1400"/>
              <a:pPr/>
              <a:t>9</a:t>
            </a:fld>
            <a:endParaRPr lang="en-US" altLang="x-none" sz="140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323975"/>
            <a:ext cx="8056563" cy="4802188"/>
          </a:xfrm>
        </p:spPr>
        <p:txBody>
          <a:bodyPr/>
          <a:lstStyle/>
          <a:p>
            <a:r>
              <a:rPr lang="en-US" altLang="x-none" dirty="0"/>
              <a:t>Design the directory structure to achieve</a:t>
            </a:r>
          </a:p>
          <a:p>
            <a:pPr lvl="1"/>
            <a:r>
              <a:rPr lang="en-US" altLang="x-none" dirty="0"/>
              <a:t>Efficiency – locating a file quickly</a:t>
            </a:r>
          </a:p>
          <a:p>
            <a:pPr lvl="1"/>
            <a:r>
              <a:rPr lang="en-US" altLang="x-none" dirty="0"/>
              <a:t>Naming – convenient to users</a:t>
            </a:r>
          </a:p>
          <a:p>
            <a:pPr lvl="2"/>
            <a:r>
              <a:rPr lang="en-US" altLang="x-none" sz="1800" dirty="0"/>
              <a:t>Two users can have same name for different files</a:t>
            </a:r>
          </a:p>
          <a:p>
            <a:pPr lvl="2"/>
            <a:r>
              <a:rPr lang="en-US" altLang="x-none" sz="1800" dirty="0"/>
              <a:t>The same file can have several different names (aliases, links) </a:t>
            </a:r>
          </a:p>
          <a:p>
            <a:pPr lvl="1"/>
            <a:r>
              <a:rPr lang="en-US" altLang="x-none" dirty="0"/>
              <a:t>Grouping – logical grouping of files by </a:t>
            </a:r>
            <a:r>
              <a:rPr lang="en-US" altLang="x-none" dirty="0" smtClean="0"/>
              <a:t>properties</a:t>
            </a:r>
            <a:r>
              <a:rPr lang="en-US" altLang="x-none" dirty="0"/>
              <a:t/>
            </a:r>
            <a:br>
              <a:rPr lang="en-US" altLang="x-none" dirty="0"/>
            </a:br>
            <a:r>
              <a:rPr lang="en-US" altLang="x-none" dirty="0" smtClean="0"/>
              <a:t>(e.g</a:t>
            </a:r>
            <a:r>
              <a:rPr lang="en-US" altLang="x-none" dirty="0"/>
              <a:t>., all Java programs, all games, …)</a:t>
            </a:r>
          </a:p>
          <a:p>
            <a:pPr lvl="1"/>
            <a:endParaRPr lang="en-US" altLang="x-none" dirty="0"/>
          </a:p>
          <a:p>
            <a:r>
              <a:rPr lang="en-US" altLang="x-none" dirty="0" smtClean="0">
                <a:solidFill>
                  <a:srgbClr val="0000FF"/>
                </a:solidFill>
              </a:rPr>
              <a:t>Suggestions?</a:t>
            </a:r>
            <a:endParaRPr lang="en-US" altLang="x-none" dirty="0">
              <a:solidFill>
                <a:srgbClr val="0000FF"/>
              </a:solidFill>
            </a:endParaRPr>
          </a:p>
          <a:p>
            <a:r>
              <a:rPr lang="en-US" altLang="x-none" dirty="0">
                <a:solidFill>
                  <a:srgbClr val="FF0000"/>
                </a:solidFill>
              </a:rPr>
              <a:t>Tree-structured</a:t>
            </a:r>
            <a:r>
              <a:rPr lang="en-US" altLang="x-none" dirty="0"/>
              <a:t> directories are the most </a:t>
            </a:r>
            <a:r>
              <a:rPr lang="en-US" altLang="x-none" dirty="0" smtClean="0"/>
              <a:t>common</a:t>
            </a:r>
          </a:p>
          <a:p>
            <a:pPr lvl="1"/>
            <a:r>
              <a:rPr lang="en-US" altLang="x-none" dirty="0" smtClean="0"/>
              <a:t>Paths are intuitive for users</a:t>
            </a:r>
            <a:endParaRPr lang="en-US" altLang="x-non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2263" y="120650"/>
            <a:ext cx="83042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x-none" sz="28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 Rounded MT Bold" pitchFamily="34" charset="0"/>
              </a:defRPr>
            </a:lvl9pPr>
          </a:lstStyle>
          <a:p>
            <a:r>
              <a:rPr lang="en-US" altLang="x-none" dirty="0"/>
              <a:t>Directory Structure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24061</TotalTime>
  <Words>2426</Words>
  <Application>Microsoft Macintosh PowerPoint</Application>
  <PresentationFormat>On-screen Show (4:3)</PresentationFormat>
  <Paragraphs>443</Paragraphs>
  <Slides>43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PowerPoint Presentation</vt:lpstr>
      <vt:lpstr>Secondary Storage Systems  </vt:lpstr>
      <vt:lpstr>File System Challenges</vt:lpstr>
      <vt:lpstr>File System: Layered Structure</vt:lpstr>
      <vt:lpstr>File System Interface: File Concept</vt:lpstr>
      <vt:lpstr>File Attributes</vt:lpstr>
      <vt:lpstr>File Operations</vt:lpstr>
      <vt:lpstr>File System Interface: Directory Concept</vt:lpstr>
      <vt:lpstr>PowerPoint Presentation</vt:lpstr>
      <vt:lpstr>Tree-Structured Directories</vt:lpstr>
      <vt:lpstr>Tree-Structured Directories (cont’d)</vt:lpstr>
      <vt:lpstr>Acyclic-Graph Directories</vt:lpstr>
      <vt:lpstr>Acyclic-Graph Directories (cont’d)</vt:lpstr>
      <vt:lpstr>General Graph Directory</vt:lpstr>
      <vt:lpstr>General Graph Directory (cont’d)</vt:lpstr>
      <vt:lpstr>File System Mounting</vt:lpstr>
      <vt:lpstr>PowerPoint Presentation</vt:lpstr>
      <vt:lpstr>Virtual File Systems</vt:lpstr>
      <vt:lpstr>File System Implementation</vt:lpstr>
      <vt:lpstr>On-disk Structures</vt:lpstr>
      <vt:lpstr>On-disk Structures</vt:lpstr>
      <vt:lpstr>In-memory Structures</vt:lpstr>
      <vt:lpstr>Opening a File</vt:lpstr>
      <vt:lpstr>Opening &amp; Reading from a File</vt:lpstr>
      <vt:lpstr>Creating a File</vt:lpstr>
      <vt:lpstr>Allocation Methods</vt:lpstr>
      <vt:lpstr>Contiguous Allocation</vt:lpstr>
      <vt:lpstr>Linked Allocation</vt:lpstr>
      <vt:lpstr>Linked Allocation (cont’d)</vt:lpstr>
      <vt:lpstr>Indexed Allocation</vt:lpstr>
      <vt:lpstr>Indexed Allocation (cont’d)</vt:lpstr>
      <vt:lpstr>Indexed Allocation (cont’d)</vt:lpstr>
      <vt:lpstr>PowerPoint Presentation</vt:lpstr>
      <vt:lpstr>Example: UNIX inode</vt:lpstr>
      <vt:lpstr>How Do We Know Where Free Blocks Are?</vt:lpstr>
      <vt:lpstr>PowerPoint Presentation</vt:lpstr>
      <vt:lpstr>PowerPoint Presentation</vt:lpstr>
      <vt:lpstr>Recovery</vt:lpstr>
      <vt:lpstr>PowerPoint Presentation</vt:lpstr>
      <vt:lpstr>PowerPoint Presentation</vt:lpstr>
      <vt:lpstr>NFS: Mounting Remote Directory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CMPT 880: Internet Architectures and Protocols</dc:title>
  <dc:creator>Mohamed Hefeeda</dc:creator>
  <dc:description/>
  <cp:lastModifiedBy>Office 2004 Test Drive User</cp:lastModifiedBy>
  <cp:revision>595</cp:revision>
  <cp:lastPrinted>2018-03-15T16:43:48Z</cp:lastPrinted>
  <dcterms:created xsi:type="dcterms:W3CDTF">1999-10-08T19:08:27Z</dcterms:created>
  <dcterms:modified xsi:type="dcterms:W3CDTF">2019-04-18T03:13:36Z</dcterms:modified>
</cp:coreProperties>
</file>