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</p:sldIdLst>
  <p:sldSz cx="18288000" cy="13716000"/>
  <p:notesSz cx="18288000" cy="1371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58" d="100"/>
          <a:sy n="58" d="100"/>
        </p:scale>
        <p:origin x="1560" y="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687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687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47591-0F5C-9144-B6C8-C2FAA93F286D}" type="datetimeFigureOut">
              <a:rPr lang="en-US" smtClean="0"/>
              <a:t>3/30/20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714500"/>
            <a:ext cx="6172200" cy="462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6600825"/>
            <a:ext cx="14630400" cy="5400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028613"/>
            <a:ext cx="7924800" cy="687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13028613"/>
            <a:ext cx="7924800" cy="687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826D6-56B0-8843-92E8-92742311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4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4251960"/>
            <a:ext cx="15544800" cy="288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7680960"/>
            <a:ext cx="12801600" cy="342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8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62FB6-68EE-D14D-8BFA-A42B860091B4}" type="datetime1">
              <a:rPr lang="en-US" smtClean="0"/>
              <a:t>3/30/20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8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B3DFB-B37A-224F-80AE-3D6ACAA16993}" type="datetime1">
              <a:rPr lang="en-US" smtClean="0"/>
              <a:t>3/30/20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3154680"/>
            <a:ext cx="795528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3154680"/>
            <a:ext cx="795528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8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3135D-8F16-D54F-BB8B-CF6C2292E0E6}" type="datetime1">
              <a:rPr lang="en-US" smtClean="0"/>
              <a:t>3/30/20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8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7E09-CB35-1240-9363-1ECA57BB9C72}" type="datetime1">
              <a:rPr lang="en-US" smtClean="0"/>
              <a:t>3/30/20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8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6F8DB-5A54-744B-9774-DF606496AD83}" type="datetime1">
              <a:rPr lang="en-US" smtClean="0"/>
              <a:t>3/30/20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165100"/>
            <a:ext cx="16535400" cy="237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1869" y="2451100"/>
            <a:ext cx="16304260" cy="7279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733" y="13214653"/>
            <a:ext cx="247332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8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12755880"/>
            <a:ext cx="420624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F13A4-B60D-1E45-B42F-036BC23224A8}" type="datetime1">
              <a:rPr lang="en-US" smtClean="0"/>
              <a:t>3/30/20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12755880"/>
            <a:ext cx="420624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graphlab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jp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09700" y="7543800"/>
            <a:ext cx="15467330" cy="635"/>
          </a:xfrm>
          <a:custGeom>
            <a:avLst/>
            <a:gdLst/>
            <a:ahLst/>
            <a:cxnLst/>
            <a:rect l="l" t="t" r="r" b="b"/>
            <a:pathLst>
              <a:path w="15467330" h="634">
                <a:moveTo>
                  <a:pt x="0" y="284"/>
                </a:moveTo>
                <a:lnTo>
                  <a:pt x="15466999" y="0"/>
                </a:lnTo>
              </a:path>
            </a:pathLst>
          </a:custGeom>
          <a:ln w="19050">
            <a:solidFill>
              <a:srgbClr val="92929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991235" y="1076673"/>
            <a:ext cx="16304260" cy="7279640"/>
          </a:xfrm>
          <a:prstGeom prst="rect">
            <a:avLst/>
          </a:prstGeom>
        </p:spPr>
        <p:txBody>
          <a:bodyPr vert="horz" wrap="square" lIns="0" tIns="2694940" rIns="0" bIns="0" rtlCol="0">
            <a:spAutoFit/>
          </a:bodyPr>
          <a:lstStyle/>
          <a:p>
            <a:pPr marL="3973829" marR="5080" indent="-3162300">
              <a:lnSpc>
                <a:spcPts val="10600"/>
              </a:lnSpc>
              <a:spcBef>
                <a:spcPts val="1220"/>
              </a:spcBef>
            </a:pPr>
            <a:r>
              <a:rPr sz="9600" spc="-530" dirty="0"/>
              <a:t>Parallel </a:t>
            </a:r>
            <a:r>
              <a:rPr sz="9600" spc="-705" dirty="0"/>
              <a:t>Programming </a:t>
            </a:r>
            <a:r>
              <a:rPr sz="9600" spc="-890" dirty="0"/>
              <a:t>on </a:t>
            </a:r>
            <a:r>
              <a:rPr sz="9600" spc="-869" dirty="0"/>
              <a:t>Graphs </a:t>
            </a:r>
            <a:r>
              <a:rPr sz="9600" spc="940" dirty="0"/>
              <a:t>+  </a:t>
            </a:r>
            <a:r>
              <a:rPr sz="9600" spc="-1175" dirty="0"/>
              <a:t>How </a:t>
            </a:r>
            <a:r>
              <a:rPr sz="9600" spc="-1095" dirty="0"/>
              <a:t>Memory</a:t>
            </a:r>
            <a:r>
              <a:rPr sz="9600" spc="-1225" dirty="0"/>
              <a:t> </a:t>
            </a:r>
            <a:r>
              <a:rPr sz="9600" spc="-1075" dirty="0"/>
              <a:t>Works</a:t>
            </a:r>
            <a:endParaRPr sz="9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8400E8-41E4-1442-B282-48425AB619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359727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735" dirty="0"/>
              <a:t>Graph</a:t>
            </a:r>
            <a:r>
              <a:rPr sz="8400" spc="-560" dirty="0"/>
              <a:t>L</a:t>
            </a:r>
            <a:r>
              <a:rPr sz="8400" spc="-680" dirty="0"/>
              <a:t>ab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876300" y="2374900"/>
            <a:ext cx="16362680" cy="566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indent="-800100">
              <a:lnSpc>
                <a:spcPct val="100000"/>
              </a:lnSpc>
              <a:spcBef>
                <a:spcPts val="10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830" dirty="0">
                <a:latin typeface="Calibri"/>
                <a:cs typeface="Calibri"/>
              </a:rPr>
              <a:t>A </a:t>
            </a:r>
            <a:r>
              <a:rPr sz="5600" b="1" spc="-465" dirty="0">
                <a:latin typeface="Calibri"/>
                <a:cs typeface="Calibri"/>
              </a:rPr>
              <a:t>system </a:t>
            </a:r>
            <a:r>
              <a:rPr sz="5600" b="1" spc="-390" dirty="0">
                <a:latin typeface="Calibri"/>
                <a:cs typeface="Calibri"/>
              </a:rPr>
              <a:t>for </a:t>
            </a:r>
            <a:r>
              <a:rPr sz="5600" b="1" spc="-365" dirty="0">
                <a:latin typeface="Calibri"/>
                <a:cs typeface="Calibri"/>
              </a:rPr>
              <a:t>describing </a:t>
            </a:r>
            <a:r>
              <a:rPr sz="5600" b="1" u="heavy" spc="-3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iterative</a:t>
            </a:r>
            <a:r>
              <a:rPr sz="5600" b="1" spc="-330" dirty="0">
                <a:latin typeface="Calibri"/>
                <a:cs typeface="Calibri"/>
              </a:rPr>
              <a:t> </a:t>
            </a:r>
            <a:r>
              <a:rPr sz="5600" b="1" spc="-445" dirty="0">
                <a:latin typeface="Calibri"/>
                <a:cs typeface="Calibri"/>
              </a:rPr>
              <a:t>computations </a:t>
            </a:r>
            <a:r>
              <a:rPr sz="5600" b="1" spc="-520" dirty="0">
                <a:latin typeface="Calibri"/>
                <a:cs typeface="Calibri"/>
              </a:rPr>
              <a:t>on</a:t>
            </a:r>
            <a:r>
              <a:rPr sz="5600" b="1" spc="-265" dirty="0">
                <a:latin typeface="Calibri"/>
                <a:cs typeface="Calibri"/>
              </a:rPr>
              <a:t> </a:t>
            </a:r>
            <a:r>
              <a:rPr sz="5600" b="1" spc="-380" dirty="0">
                <a:latin typeface="Calibri"/>
                <a:cs typeface="Calibri"/>
              </a:rPr>
              <a:t>graphs</a:t>
            </a:r>
            <a:endParaRPr sz="5600">
              <a:latin typeface="Calibri"/>
              <a:cs typeface="Calibri"/>
            </a:endParaRPr>
          </a:p>
          <a:p>
            <a:pPr marL="812800" indent="-800100">
              <a:lnSpc>
                <a:spcPct val="100000"/>
              </a:lnSpc>
              <a:spcBef>
                <a:spcPts val="138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440" dirty="0">
                <a:latin typeface="Calibri"/>
                <a:cs typeface="Calibri"/>
              </a:rPr>
              <a:t>Implemented </a:t>
            </a:r>
            <a:r>
              <a:rPr sz="5600" b="1" spc="-415" dirty="0">
                <a:latin typeface="Calibri"/>
                <a:cs typeface="Calibri"/>
              </a:rPr>
              <a:t>as </a:t>
            </a:r>
            <a:r>
              <a:rPr sz="5600" b="1" spc="-405" dirty="0">
                <a:latin typeface="Calibri"/>
                <a:cs typeface="Calibri"/>
              </a:rPr>
              <a:t>a </a:t>
            </a:r>
            <a:r>
              <a:rPr sz="5600" b="1" spc="114" dirty="0">
                <a:latin typeface="Calibri"/>
                <a:cs typeface="Calibri"/>
              </a:rPr>
              <a:t>C++</a:t>
            </a:r>
            <a:r>
              <a:rPr sz="5600" b="1" spc="-265" dirty="0">
                <a:latin typeface="Calibri"/>
                <a:cs typeface="Calibri"/>
              </a:rPr>
              <a:t> </a:t>
            </a:r>
            <a:r>
              <a:rPr sz="5600" b="1" spc="-315" dirty="0">
                <a:latin typeface="Calibri"/>
                <a:cs typeface="Calibri"/>
              </a:rPr>
              <a:t>library</a:t>
            </a:r>
            <a:endParaRPr sz="5600">
              <a:latin typeface="Calibri"/>
              <a:cs typeface="Calibri"/>
            </a:endParaRPr>
          </a:p>
          <a:p>
            <a:pPr marL="812800" indent="-800100">
              <a:lnSpc>
                <a:spcPts val="6584"/>
              </a:lnSpc>
              <a:spcBef>
                <a:spcPts val="138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465" dirty="0">
                <a:latin typeface="Calibri"/>
                <a:cs typeface="Calibri"/>
              </a:rPr>
              <a:t>Runs </a:t>
            </a:r>
            <a:r>
              <a:rPr sz="5600" b="1" spc="-520" dirty="0">
                <a:latin typeface="Calibri"/>
                <a:cs typeface="Calibri"/>
              </a:rPr>
              <a:t>on </a:t>
            </a:r>
            <a:r>
              <a:rPr sz="5600" b="1" spc="-434" dirty="0">
                <a:latin typeface="Calibri"/>
                <a:cs typeface="Calibri"/>
              </a:rPr>
              <a:t>shared </a:t>
            </a:r>
            <a:r>
              <a:rPr sz="5600" b="1" spc="-545" dirty="0">
                <a:latin typeface="Calibri"/>
                <a:cs typeface="Calibri"/>
              </a:rPr>
              <a:t>memory </a:t>
            </a:r>
            <a:r>
              <a:rPr sz="5600" b="1" spc="-450" dirty="0">
                <a:latin typeface="Calibri"/>
                <a:cs typeface="Calibri"/>
              </a:rPr>
              <a:t>machines </a:t>
            </a:r>
            <a:r>
              <a:rPr sz="5600" b="1" spc="-475" dirty="0">
                <a:latin typeface="Calibri"/>
                <a:cs typeface="Calibri"/>
              </a:rPr>
              <a:t>or </a:t>
            </a:r>
            <a:r>
              <a:rPr sz="5600" b="1" spc="-355" dirty="0">
                <a:latin typeface="Calibri"/>
                <a:cs typeface="Calibri"/>
              </a:rPr>
              <a:t>distributed </a:t>
            </a:r>
            <a:r>
              <a:rPr sz="5600" b="1" spc="-459" dirty="0">
                <a:latin typeface="Calibri"/>
                <a:cs typeface="Calibri"/>
              </a:rPr>
              <a:t>across</a:t>
            </a:r>
            <a:r>
              <a:rPr sz="5600" b="1" spc="204" dirty="0">
                <a:latin typeface="Calibri"/>
                <a:cs typeface="Calibri"/>
              </a:rPr>
              <a:t> </a:t>
            </a:r>
            <a:r>
              <a:rPr sz="5600" b="1" spc="-380" dirty="0">
                <a:latin typeface="Calibri"/>
                <a:cs typeface="Calibri"/>
              </a:rPr>
              <a:t>clusters</a:t>
            </a:r>
            <a:endParaRPr sz="5600">
              <a:latin typeface="Calibri"/>
              <a:cs typeface="Calibri"/>
            </a:endParaRPr>
          </a:p>
          <a:p>
            <a:pPr marL="1447800" marR="413384" indent="-635000" algn="just">
              <a:lnSpc>
                <a:spcPct val="97300"/>
              </a:lnSpc>
              <a:spcBef>
                <a:spcPts val="100"/>
              </a:spcBef>
            </a:pPr>
            <a:r>
              <a:rPr sz="10875" b="1" spc="-502" baseline="-1532" dirty="0">
                <a:solidFill>
                  <a:srgbClr val="C82506"/>
                </a:solidFill>
                <a:latin typeface="Calibri"/>
                <a:cs typeface="Calibri"/>
              </a:rPr>
              <a:t>- </a:t>
            </a:r>
            <a:r>
              <a:rPr sz="5600" b="1" spc="-470" dirty="0">
                <a:solidFill>
                  <a:srgbClr val="C82506"/>
                </a:solidFill>
                <a:latin typeface="Calibri"/>
                <a:cs typeface="Calibri"/>
              </a:rPr>
              <a:t>GraphLab </a:t>
            </a:r>
            <a:r>
              <a:rPr sz="5600" b="1" spc="-405" dirty="0">
                <a:solidFill>
                  <a:srgbClr val="C82506"/>
                </a:solidFill>
                <a:latin typeface="Calibri"/>
                <a:cs typeface="Calibri"/>
              </a:rPr>
              <a:t>runtime </a:t>
            </a:r>
            <a:r>
              <a:rPr sz="5600" b="1" spc="-390" dirty="0">
                <a:solidFill>
                  <a:srgbClr val="C82506"/>
                </a:solidFill>
                <a:latin typeface="Calibri"/>
                <a:cs typeface="Calibri"/>
              </a:rPr>
              <a:t>takes </a:t>
            </a:r>
            <a:r>
              <a:rPr sz="5600" b="1" spc="-350" dirty="0">
                <a:solidFill>
                  <a:srgbClr val="C82506"/>
                </a:solidFill>
                <a:latin typeface="Calibri"/>
                <a:cs typeface="Calibri"/>
              </a:rPr>
              <a:t>responsibility </a:t>
            </a:r>
            <a:r>
              <a:rPr sz="5600" b="1" spc="-390" dirty="0">
                <a:solidFill>
                  <a:srgbClr val="C82506"/>
                </a:solidFill>
                <a:latin typeface="Calibri"/>
                <a:cs typeface="Calibri"/>
              </a:rPr>
              <a:t>for </a:t>
            </a:r>
            <a:r>
              <a:rPr sz="5600" b="1" spc="-370" dirty="0">
                <a:solidFill>
                  <a:srgbClr val="C82506"/>
                </a:solidFill>
                <a:latin typeface="Calibri"/>
                <a:cs typeface="Calibri"/>
              </a:rPr>
              <a:t>scheduling </a:t>
            </a:r>
            <a:r>
              <a:rPr sz="5600" b="1" spc="-530" dirty="0">
                <a:solidFill>
                  <a:srgbClr val="C82506"/>
                </a:solidFill>
                <a:latin typeface="Calibri"/>
                <a:cs typeface="Calibri"/>
              </a:rPr>
              <a:t>work  </a:t>
            </a:r>
            <a:r>
              <a:rPr sz="5600" b="1" spc="-285" dirty="0">
                <a:solidFill>
                  <a:srgbClr val="C82506"/>
                </a:solidFill>
                <a:latin typeface="Calibri"/>
                <a:cs typeface="Calibri"/>
              </a:rPr>
              <a:t>in </a:t>
            </a:r>
            <a:r>
              <a:rPr sz="5600" b="1" spc="-300" dirty="0">
                <a:solidFill>
                  <a:srgbClr val="C82506"/>
                </a:solidFill>
                <a:latin typeface="Calibri"/>
                <a:cs typeface="Calibri"/>
              </a:rPr>
              <a:t>parallel, partitioning </a:t>
            </a:r>
            <a:r>
              <a:rPr sz="5600" b="1" spc="-380" dirty="0">
                <a:solidFill>
                  <a:srgbClr val="C82506"/>
                </a:solidFill>
                <a:latin typeface="Calibri"/>
                <a:cs typeface="Calibri"/>
              </a:rPr>
              <a:t>graphs </a:t>
            </a:r>
            <a:r>
              <a:rPr sz="5600" b="1" spc="-459" dirty="0">
                <a:solidFill>
                  <a:srgbClr val="C82506"/>
                </a:solidFill>
                <a:latin typeface="Calibri"/>
                <a:cs typeface="Calibri"/>
              </a:rPr>
              <a:t>across </a:t>
            </a:r>
            <a:r>
              <a:rPr sz="5600" b="1" spc="-380" dirty="0">
                <a:solidFill>
                  <a:srgbClr val="C82506"/>
                </a:solidFill>
                <a:latin typeface="Calibri"/>
                <a:cs typeface="Calibri"/>
              </a:rPr>
              <a:t>clusters </a:t>
            </a:r>
            <a:r>
              <a:rPr sz="5600" b="1" spc="-385" dirty="0">
                <a:solidFill>
                  <a:srgbClr val="C82506"/>
                </a:solidFill>
                <a:latin typeface="Calibri"/>
                <a:cs typeface="Calibri"/>
              </a:rPr>
              <a:t>of</a:t>
            </a:r>
            <a:r>
              <a:rPr sz="5600" b="1" spc="-47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5600" b="1" spc="-425" dirty="0">
                <a:solidFill>
                  <a:srgbClr val="C82506"/>
                </a:solidFill>
                <a:latin typeface="Calibri"/>
                <a:cs typeface="Calibri"/>
              </a:rPr>
              <a:t>machines,  </a:t>
            </a:r>
            <a:r>
              <a:rPr sz="5600" b="1" spc="-459" dirty="0">
                <a:solidFill>
                  <a:srgbClr val="C82506"/>
                </a:solidFill>
                <a:latin typeface="Calibri"/>
                <a:cs typeface="Calibri"/>
              </a:rPr>
              <a:t>communication </a:t>
            </a:r>
            <a:r>
              <a:rPr sz="5600" b="1" spc="-480" dirty="0">
                <a:solidFill>
                  <a:srgbClr val="C82506"/>
                </a:solidFill>
                <a:latin typeface="Calibri"/>
                <a:cs typeface="Calibri"/>
              </a:rPr>
              <a:t>between </a:t>
            </a:r>
            <a:r>
              <a:rPr sz="5600" b="1" spc="-430" dirty="0">
                <a:solidFill>
                  <a:srgbClr val="C82506"/>
                </a:solidFill>
                <a:latin typeface="Calibri"/>
                <a:cs typeface="Calibri"/>
              </a:rPr>
              <a:t>master,</a:t>
            </a:r>
            <a:r>
              <a:rPr sz="5600" b="1" spc="-204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5600" b="1" spc="-355" dirty="0">
                <a:solidFill>
                  <a:srgbClr val="C82506"/>
                </a:solidFill>
                <a:latin typeface="Calibri"/>
                <a:cs typeface="Calibri"/>
              </a:rPr>
              <a:t>etc.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47900" y="304800"/>
            <a:ext cx="2733040" cy="9194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 indent="596900">
              <a:lnSpc>
                <a:spcPts val="3200"/>
              </a:lnSpc>
              <a:spcBef>
                <a:spcPts val="740"/>
              </a:spcBef>
            </a:pPr>
            <a:r>
              <a:rPr sz="3200" b="1" spc="-315" dirty="0">
                <a:latin typeface="Calibri"/>
                <a:cs typeface="Calibri"/>
              </a:rPr>
              <a:t>Low </a:t>
            </a:r>
            <a:r>
              <a:rPr sz="3200" b="1" spc="-195" dirty="0">
                <a:latin typeface="Calibri"/>
                <a:cs typeface="Calibri"/>
              </a:rPr>
              <a:t>et </a:t>
            </a:r>
            <a:r>
              <a:rPr sz="3200" b="1" spc="-150" dirty="0">
                <a:latin typeface="Calibri"/>
                <a:cs typeface="Calibri"/>
              </a:rPr>
              <a:t>al.</a:t>
            </a:r>
            <a:r>
              <a:rPr sz="3200" b="1" spc="-215" dirty="0">
                <a:latin typeface="Calibri"/>
                <a:cs typeface="Calibri"/>
              </a:rPr>
              <a:t> </a:t>
            </a:r>
            <a:r>
              <a:rPr sz="3200" b="1" spc="-260" dirty="0">
                <a:latin typeface="Calibri"/>
                <a:cs typeface="Calibri"/>
              </a:rPr>
              <a:t>2010  </a:t>
            </a:r>
            <a:r>
              <a:rPr sz="3200" b="1" spc="-240" dirty="0">
                <a:latin typeface="Calibri"/>
                <a:cs typeface="Calibri"/>
                <a:hlinkClick r:id="rId2"/>
              </a:rPr>
              <a:t>www.graphlab.org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45240" y="114300"/>
            <a:ext cx="3540759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93695-1C08-E94E-AAD5-740F0B8A00F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963231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700" dirty="0"/>
              <a:t>GraphLab </a:t>
            </a:r>
            <a:r>
              <a:rPr sz="8400" spc="-630" dirty="0"/>
              <a:t>programs:</a:t>
            </a:r>
            <a:r>
              <a:rPr sz="8400" spc="-480" dirty="0"/>
              <a:t> </a:t>
            </a:r>
            <a:r>
              <a:rPr sz="8400" spc="-540" dirty="0"/>
              <a:t>state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863600" y="2374900"/>
            <a:ext cx="15561310" cy="5473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0" indent="-800100">
              <a:lnSpc>
                <a:spcPts val="6584"/>
              </a:lnSpc>
              <a:spcBef>
                <a:spcPts val="100"/>
              </a:spcBef>
              <a:buSzPct val="119642"/>
              <a:buFont typeface="Trebuchet MS"/>
              <a:buChar char="▪"/>
              <a:tabLst>
                <a:tab pos="825500" algn="l"/>
              </a:tabLst>
            </a:pPr>
            <a:r>
              <a:rPr sz="5600" b="1" spc="-505" dirty="0">
                <a:latin typeface="Calibri"/>
                <a:cs typeface="Calibri"/>
              </a:rPr>
              <a:t>The </a:t>
            </a:r>
            <a:r>
              <a:rPr sz="5600" b="1" spc="-350" dirty="0">
                <a:latin typeface="Calibri"/>
                <a:cs typeface="Calibri"/>
              </a:rPr>
              <a:t>graph: </a:t>
            </a:r>
            <a:r>
              <a:rPr sz="5600" b="1" spc="-930" dirty="0">
                <a:latin typeface="Calibri"/>
                <a:cs typeface="Calibri"/>
              </a:rPr>
              <a:t>G </a:t>
            </a:r>
            <a:r>
              <a:rPr sz="5600" b="1" spc="545" dirty="0">
                <a:latin typeface="Calibri"/>
                <a:cs typeface="Calibri"/>
              </a:rPr>
              <a:t>= </a:t>
            </a:r>
            <a:r>
              <a:rPr sz="5600" b="1" spc="-420" dirty="0">
                <a:latin typeface="Calibri"/>
                <a:cs typeface="Calibri"/>
              </a:rPr>
              <a:t>(V,</a:t>
            </a:r>
            <a:r>
              <a:rPr sz="5600" b="1" spc="-1000" dirty="0">
                <a:latin typeface="Calibri"/>
                <a:cs typeface="Calibri"/>
              </a:rPr>
              <a:t> </a:t>
            </a:r>
            <a:r>
              <a:rPr sz="5600" b="1" spc="-415" dirty="0">
                <a:latin typeface="Calibri"/>
                <a:cs typeface="Calibri"/>
              </a:rPr>
              <a:t>E)</a:t>
            </a:r>
            <a:endParaRPr sz="5600">
              <a:latin typeface="Calibri"/>
              <a:cs typeface="Calibri"/>
            </a:endParaRPr>
          </a:p>
          <a:p>
            <a:pPr marL="1358900" lvl="1" indent="-469900">
              <a:lnSpc>
                <a:spcPts val="6405"/>
              </a:lnSpc>
              <a:buSzPct val="129761"/>
              <a:buChar char="-"/>
              <a:tabLst>
                <a:tab pos="1358265" algn="l"/>
                <a:tab pos="1358900" algn="l"/>
              </a:tabLst>
            </a:pPr>
            <a:r>
              <a:rPr sz="4200" b="1" spc="-300" dirty="0">
                <a:latin typeface="Calibri"/>
                <a:cs typeface="Calibri"/>
              </a:rPr>
              <a:t>Application </a:t>
            </a:r>
            <a:r>
              <a:rPr sz="4200" b="1" spc="-295" dirty="0">
                <a:latin typeface="Calibri"/>
                <a:cs typeface="Calibri"/>
              </a:rPr>
              <a:t>defines data </a:t>
            </a:r>
            <a:r>
              <a:rPr sz="4200" b="1" spc="-320" dirty="0">
                <a:latin typeface="Calibri"/>
                <a:cs typeface="Calibri"/>
              </a:rPr>
              <a:t>blocks </a:t>
            </a:r>
            <a:r>
              <a:rPr sz="4200" b="1" spc="-390" dirty="0">
                <a:latin typeface="Calibri"/>
                <a:cs typeface="Calibri"/>
              </a:rPr>
              <a:t>on </a:t>
            </a:r>
            <a:r>
              <a:rPr sz="4200" b="1" spc="-350" dirty="0">
                <a:latin typeface="Calibri"/>
                <a:cs typeface="Calibri"/>
              </a:rPr>
              <a:t>each </a:t>
            </a:r>
            <a:r>
              <a:rPr sz="4200" b="1" spc="-295" dirty="0">
                <a:latin typeface="Calibri"/>
                <a:cs typeface="Calibri"/>
              </a:rPr>
              <a:t>vertex </a:t>
            </a:r>
            <a:r>
              <a:rPr sz="4200" b="1" spc="-340" dirty="0">
                <a:latin typeface="Calibri"/>
                <a:cs typeface="Calibri"/>
              </a:rPr>
              <a:t>and </a:t>
            </a:r>
            <a:r>
              <a:rPr sz="4200" b="1" spc="-295" dirty="0">
                <a:latin typeface="Calibri"/>
                <a:cs typeface="Calibri"/>
              </a:rPr>
              <a:t>directed</a:t>
            </a:r>
            <a:r>
              <a:rPr sz="4200" b="1" spc="25" dirty="0">
                <a:latin typeface="Calibri"/>
                <a:cs typeface="Calibri"/>
              </a:rPr>
              <a:t> </a:t>
            </a:r>
            <a:r>
              <a:rPr sz="4200" b="1" spc="-300" dirty="0">
                <a:latin typeface="Calibri"/>
                <a:cs typeface="Calibri"/>
              </a:rPr>
              <a:t>edge</a:t>
            </a:r>
            <a:endParaRPr sz="4200">
              <a:latin typeface="Calibri"/>
              <a:cs typeface="Calibri"/>
            </a:endParaRPr>
          </a:p>
          <a:p>
            <a:pPr marL="1358900" lvl="1" indent="-469900">
              <a:lnSpc>
                <a:spcPct val="100000"/>
              </a:lnSpc>
              <a:spcBef>
                <a:spcPts val="160"/>
              </a:spcBef>
              <a:buSzPct val="129761"/>
              <a:buFont typeface="Calibri"/>
              <a:buChar char="-"/>
              <a:tabLst>
                <a:tab pos="1358265" algn="l"/>
                <a:tab pos="1358900" algn="l"/>
              </a:tabLst>
            </a:pPr>
            <a:r>
              <a:rPr sz="4200" i="1" dirty="0">
                <a:latin typeface="Times New Roman"/>
                <a:cs typeface="Times New Roman"/>
              </a:rPr>
              <a:t>D</a:t>
            </a:r>
            <a:r>
              <a:rPr sz="4200" i="1" baseline="-6944" dirty="0">
                <a:latin typeface="Times New Roman"/>
                <a:cs typeface="Times New Roman"/>
              </a:rPr>
              <a:t>v </a:t>
            </a:r>
            <a:r>
              <a:rPr sz="4200" b="1" spc="409" dirty="0">
                <a:latin typeface="Calibri"/>
                <a:cs typeface="Calibri"/>
              </a:rPr>
              <a:t>=</a:t>
            </a:r>
            <a:r>
              <a:rPr sz="4200" b="1" spc="-280" dirty="0">
                <a:latin typeface="Calibri"/>
                <a:cs typeface="Calibri"/>
              </a:rPr>
              <a:t> </a:t>
            </a:r>
            <a:r>
              <a:rPr sz="4200" b="1" spc="-295" dirty="0">
                <a:latin typeface="Calibri"/>
                <a:cs typeface="Calibri"/>
              </a:rPr>
              <a:t>data </a:t>
            </a:r>
            <a:r>
              <a:rPr sz="4200" b="1" spc="-315" dirty="0">
                <a:latin typeface="Calibri"/>
                <a:cs typeface="Calibri"/>
              </a:rPr>
              <a:t>associated </a:t>
            </a:r>
            <a:r>
              <a:rPr sz="4200" b="1" spc="-280" dirty="0">
                <a:latin typeface="Calibri"/>
                <a:cs typeface="Calibri"/>
              </a:rPr>
              <a:t>with </a:t>
            </a:r>
            <a:r>
              <a:rPr sz="4200" b="1" spc="-295" dirty="0">
                <a:latin typeface="Calibri"/>
                <a:cs typeface="Calibri"/>
              </a:rPr>
              <a:t>vertex </a:t>
            </a:r>
            <a:r>
              <a:rPr sz="4200" i="1" dirty="0">
                <a:latin typeface="Times New Roman"/>
                <a:cs typeface="Times New Roman"/>
              </a:rPr>
              <a:t>v</a:t>
            </a:r>
            <a:endParaRPr sz="4200">
              <a:latin typeface="Times New Roman"/>
              <a:cs typeface="Times New Roman"/>
            </a:endParaRPr>
          </a:p>
          <a:p>
            <a:pPr marL="1358900" lvl="1" indent="-469900">
              <a:lnSpc>
                <a:spcPct val="100000"/>
              </a:lnSpc>
              <a:spcBef>
                <a:spcPts val="60"/>
              </a:spcBef>
              <a:buSzPct val="129761"/>
              <a:buFont typeface="Calibri"/>
              <a:buChar char="-"/>
              <a:tabLst>
                <a:tab pos="1358265" algn="l"/>
                <a:tab pos="1358900" algn="l"/>
              </a:tabLst>
            </a:pPr>
            <a:r>
              <a:rPr sz="4200" i="1" dirty="0">
                <a:latin typeface="Times New Roman"/>
                <a:cs typeface="Times New Roman"/>
              </a:rPr>
              <a:t>D</a:t>
            </a:r>
            <a:r>
              <a:rPr sz="4200" i="1" baseline="-6944" dirty="0">
                <a:latin typeface="Times New Roman"/>
                <a:cs typeface="Times New Roman"/>
              </a:rPr>
              <a:t>u</a:t>
            </a:r>
            <a:r>
              <a:rPr sz="4200" baseline="-7936" dirty="0">
                <a:latin typeface="Symbol"/>
                <a:cs typeface="Symbol"/>
              </a:rPr>
              <a:t></a:t>
            </a:r>
            <a:r>
              <a:rPr sz="4200" i="1" baseline="-6944" dirty="0">
                <a:latin typeface="Times New Roman"/>
                <a:cs typeface="Times New Roman"/>
              </a:rPr>
              <a:t>v </a:t>
            </a:r>
            <a:r>
              <a:rPr sz="4200" b="1" spc="409" dirty="0">
                <a:latin typeface="Calibri"/>
                <a:cs typeface="Calibri"/>
              </a:rPr>
              <a:t>=</a:t>
            </a:r>
            <a:r>
              <a:rPr sz="4200" b="1" spc="-270" dirty="0">
                <a:latin typeface="Calibri"/>
                <a:cs typeface="Calibri"/>
              </a:rPr>
              <a:t> </a:t>
            </a:r>
            <a:r>
              <a:rPr sz="4200" b="1" spc="-295" dirty="0">
                <a:latin typeface="Calibri"/>
                <a:cs typeface="Calibri"/>
              </a:rPr>
              <a:t>data </a:t>
            </a:r>
            <a:r>
              <a:rPr sz="4200" b="1" spc="-315" dirty="0">
                <a:latin typeface="Calibri"/>
                <a:cs typeface="Calibri"/>
              </a:rPr>
              <a:t>associated </a:t>
            </a:r>
            <a:r>
              <a:rPr sz="4200" b="1" spc="-280" dirty="0">
                <a:latin typeface="Calibri"/>
                <a:cs typeface="Calibri"/>
              </a:rPr>
              <a:t>with </a:t>
            </a:r>
            <a:r>
              <a:rPr sz="4200" b="1" spc="-295" dirty="0">
                <a:latin typeface="Calibri"/>
                <a:cs typeface="Calibri"/>
              </a:rPr>
              <a:t>directed </a:t>
            </a:r>
            <a:r>
              <a:rPr sz="4200" b="1" spc="-300" dirty="0">
                <a:latin typeface="Calibri"/>
                <a:cs typeface="Calibri"/>
              </a:rPr>
              <a:t>edge </a:t>
            </a:r>
            <a:r>
              <a:rPr sz="4200" i="1" dirty="0">
                <a:latin typeface="Times New Roman"/>
                <a:cs typeface="Times New Roman"/>
              </a:rPr>
              <a:t>u</a:t>
            </a:r>
            <a:r>
              <a:rPr sz="4200" dirty="0">
                <a:latin typeface="Symbol"/>
                <a:cs typeface="Symbol"/>
              </a:rPr>
              <a:t></a:t>
            </a:r>
            <a:r>
              <a:rPr sz="4200" i="1" dirty="0">
                <a:latin typeface="Times New Roman"/>
                <a:cs typeface="Times New Roman"/>
              </a:rPr>
              <a:t>v</a:t>
            </a:r>
            <a:endParaRPr sz="4200">
              <a:latin typeface="Times New Roman"/>
              <a:cs typeface="Times New Roman"/>
            </a:endParaRPr>
          </a:p>
          <a:p>
            <a:pPr marL="622300" indent="-596900">
              <a:lnSpc>
                <a:spcPts val="6584"/>
              </a:lnSpc>
              <a:spcBef>
                <a:spcPts val="3610"/>
              </a:spcBef>
              <a:buSzPct val="119642"/>
              <a:buFont typeface="Trebuchet MS"/>
              <a:buChar char="▪"/>
              <a:tabLst>
                <a:tab pos="622300" algn="l"/>
              </a:tabLst>
            </a:pPr>
            <a:r>
              <a:rPr sz="5600" b="1" spc="-409" dirty="0">
                <a:latin typeface="Calibri"/>
                <a:cs typeface="Calibri"/>
              </a:rPr>
              <a:t>Read-only </a:t>
            </a:r>
            <a:r>
              <a:rPr sz="5600" b="1" spc="-315" dirty="0">
                <a:latin typeface="Calibri"/>
                <a:cs typeface="Calibri"/>
              </a:rPr>
              <a:t>global</a:t>
            </a:r>
            <a:r>
              <a:rPr sz="5600" b="1" spc="-355" dirty="0">
                <a:latin typeface="Calibri"/>
                <a:cs typeface="Calibri"/>
              </a:rPr>
              <a:t> </a:t>
            </a:r>
            <a:r>
              <a:rPr sz="5600" b="1" spc="-395" dirty="0">
                <a:latin typeface="Calibri"/>
                <a:cs typeface="Calibri"/>
              </a:rPr>
              <a:t>data</a:t>
            </a:r>
            <a:endParaRPr sz="5600">
              <a:latin typeface="Calibri"/>
              <a:cs typeface="Calibri"/>
            </a:endParaRPr>
          </a:p>
          <a:p>
            <a:pPr marL="1524000" lvl="1" indent="-635000">
              <a:lnSpc>
                <a:spcPts val="6405"/>
              </a:lnSpc>
              <a:buSzPct val="129761"/>
              <a:buChar char="-"/>
              <a:tabLst>
                <a:tab pos="1523365" algn="l"/>
                <a:tab pos="1524000" algn="l"/>
              </a:tabLst>
            </a:pPr>
            <a:r>
              <a:rPr sz="4200" b="1" spc="-395" dirty="0">
                <a:latin typeface="Calibri"/>
                <a:cs typeface="Calibri"/>
              </a:rPr>
              <a:t>Can </a:t>
            </a:r>
            <a:r>
              <a:rPr sz="4200" b="1" spc="-240" dirty="0">
                <a:latin typeface="Calibri"/>
                <a:cs typeface="Calibri"/>
              </a:rPr>
              <a:t>think </a:t>
            </a: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225" dirty="0">
                <a:latin typeface="Calibri"/>
                <a:cs typeface="Calibri"/>
              </a:rPr>
              <a:t>this </a:t>
            </a:r>
            <a:r>
              <a:rPr sz="4200" b="1" spc="-310" dirty="0">
                <a:latin typeface="Calibri"/>
                <a:cs typeface="Calibri"/>
              </a:rPr>
              <a:t>as </a:t>
            </a:r>
            <a:r>
              <a:rPr sz="4200" b="1" spc="-285" dirty="0">
                <a:latin typeface="Calibri"/>
                <a:cs typeface="Calibri"/>
              </a:rPr>
              <a:t>per-graph </a:t>
            </a:r>
            <a:r>
              <a:rPr sz="4200" b="1" spc="-260" dirty="0">
                <a:latin typeface="Calibri"/>
                <a:cs typeface="Calibri"/>
              </a:rPr>
              <a:t>data, </a:t>
            </a:r>
            <a:r>
              <a:rPr sz="4200" b="1" spc="-285" dirty="0">
                <a:latin typeface="Calibri"/>
                <a:cs typeface="Calibri"/>
              </a:rPr>
              <a:t>rather </a:t>
            </a:r>
            <a:r>
              <a:rPr sz="4200" b="1" spc="-280" dirty="0">
                <a:latin typeface="Calibri"/>
                <a:cs typeface="Calibri"/>
              </a:rPr>
              <a:t>than </a:t>
            </a:r>
            <a:r>
              <a:rPr sz="4200" b="1" spc="-330" dirty="0">
                <a:latin typeface="Calibri"/>
                <a:cs typeface="Calibri"/>
              </a:rPr>
              <a:t>per </a:t>
            </a:r>
            <a:r>
              <a:rPr sz="4200" b="1" spc="-295" dirty="0">
                <a:latin typeface="Calibri"/>
                <a:cs typeface="Calibri"/>
              </a:rPr>
              <a:t>vertex </a:t>
            </a:r>
            <a:r>
              <a:rPr sz="4200" b="1" spc="-355" dirty="0">
                <a:latin typeface="Calibri"/>
                <a:cs typeface="Calibri"/>
              </a:rPr>
              <a:t>or </a:t>
            </a:r>
            <a:r>
              <a:rPr sz="4200" b="1" spc="-290" dirty="0">
                <a:latin typeface="Calibri"/>
                <a:cs typeface="Calibri"/>
              </a:rPr>
              <a:t>per-edge</a:t>
            </a:r>
            <a:r>
              <a:rPr sz="4200" b="1" spc="-145" dirty="0">
                <a:latin typeface="Calibri"/>
                <a:cs typeface="Calibri"/>
              </a:rPr>
              <a:t> </a:t>
            </a:r>
            <a:r>
              <a:rPr sz="4200" b="1" spc="-280" dirty="0">
                <a:latin typeface="Calibri"/>
                <a:cs typeface="Calibri"/>
              </a:rPr>
              <a:t>data)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4658" y="9052853"/>
            <a:ext cx="9388475" cy="3235325"/>
          </a:xfrm>
          <a:prstGeom prst="rect">
            <a:avLst/>
          </a:prstGeom>
          <a:solidFill>
            <a:srgbClr val="ECC9C7"/>
          </a:solidFill>
          <a:ln w="50800">
            <a:solidFill>
              <a:srgbClr val="C82506"/>
            </a:solidFill>
          </a:ln>
        </p:spPr>
        <p:txBody>
          <a:bodyPr vert="horz" wrap="square" lIns="0" tIns="382905" rIns="0" bIns="0" rtlCol="0">
            <a:spAutoFit/>
          </a:bodyPr>
          <a:lstStyle/>
          <a:p>
            <a:pPr marL="698500">
              <a:lnSpc>
                <a:spcPct val="100000"/>
              </a:lnSpc>
              <a:spcBef>
                <a:spcPts val="3015"/>
              </a:spcBef>
            </a:pPr>
            <a:r>
              <a:rPr sz="4200" b="1" spc="-325" dirty="0">
                <a:solidFill>
                  <a:srgbClr val="C82506"/>
                </a:solidFill>
                <a:latin typeface="Calibri"/>
                <a:cs typeface="Calibri"/>
              </a:rPr>
              <a:t>Notice: </a:t>
            </a:r>
            <a:r>
              <a:rPr sz="4200" b="1" spc="-80" dirty="0">
                <a:solidFill>
                  <a:srgbClr val="C82506"/>
                </a:solidFill>
                <a:latin typeface="Calibri"/>
                <a:cs typeface="Calibri"/>
              </a:rPr>
              <a:t>I </a:t>
            </a:r>
            <a:r>
              <a:rPr sz="4200" b="1" spc="-335" dirty="0">
                <a:solidFill>
                  <a:srgbClr val="C82506"/>
                </a:solidFill>
                <a:latin typeface="Calibri"/>
                <a:cs typeface="Calibri"/>
              </a:rPr>
              <a:t>always </a:t>
            </a:r>
            <a:r>
              <a:rPr sz="4200" b="1" spc="-210" dirty="0">
                <a:solidFill>
                  <a:srgbClr val="C82506"/>
                </a:solidFill>
                <a:latin typeface="Calibri"/>
                <a:cs typeface="Calibri"/>
              </a:rPr>
              <a:t>first </a:t>
            </a:r>
            <a:r>
              <a:rPr sz="4200" b="1" spc="-320" dirty="0">
                <a:solidFill>
                  <a:srgbClr val="C82506"/>
                </a:solidFill>
                <a:latin typeface="Calibri"/>
                <a:cs typeface="Calibri"/>
              </a:rPr>
              <a:t>describe </a:t>
            </a:r>
            <a:r>
              <a:rPr sz="4200" b="1" spc="-335" dirty="0">
                <a:solidFill>
                  <a:srgbClr val="C82506"/>
                </a:solidFill>
                <a:latin typeface="Calibri"/>
                <a:cs typeface="Calibri"/>
              </a:rPr>
              <a:t>program</a:t>
            </a:r>
            <a:r>
              <a:rPr sz="4200" b="1" spc="-400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4200" b="1" spc="-270" dirty="0">
                <a:solidFill>
                  <a:srgbClr val="C82506"/>
                </a:solidFill>
                <a:latin typeface="Calibri"/>
                <a:cs typeface="Calibri"/>
              </a:rPr>
              <a:t>state</a:t>
            </a:r>
            <a:endParaRPr sz="4200">
              <a:latin typeface="Calibri"/>
              <a:cs typeface="Calibri"/>
            </a:endParaRPr>
          </a:p>
          <a:p>
            <a:pPr marL="698500" marR="1544955">
              <a:lnSpc>
                <a:spcPct val="101200"/>
              </a:lnSpc>
              <a:spcBef>
                <a:spcPts val="4000"/>
              </a:spcBef>
            </a:pPr>
            <a:r>
              <a:rPr sz="4200" b="1" spc="-445" dirty="0">
                <a:solidFill>
                  <a:srgbClr val="C82506"/>
                </a:solidFill>
                <a:latin typeface="Calibri"/>
                <a:cs typeface="Calibri"/>
              </a:rPr>
              <a:t>And </a:t>
            </a:r>
            <a:r>
              <a:rPr sz="4200" b="1" spc="-295" dirty="0">
                <a:solidFill>
                  <a:srgbClr val="C82506"/>
                </a:solidFill>
                <a:latin typeface="Calibri"/>
                <a:cs typeface="Calibri"/>
              </a:rPr>
              <a:t>then </a:t>
            </a:r>
            <a:r>
              <a:rPr sz="4200" b="1" spc="-320" dirty="0">
                <a:solidFill>
                  <a:srgbClr val="C82506"/>
                </a:solidFill>
                <a:latin typeface="Calibri"/>
                <a:cs typeface="Calibri"/>
              </a:rPr>
              <a:t>describe </a:t>
            </a:r>
            <a:r>
              <a:rPr sz="4200" b="1" spc="-345" dirty="0">
                <a:solidFill>
                  <a:srgbClr val="C82506"/>
                </a:solidFill>
                <a:latin typeface="Calibri"/>
                <a:cs typeface="Calibri"/>
              </a:rPr>
              <a:t>what </a:t>
            </a:r>
            <a:r>
              <a:rPr sz="4200" b="1" spc="-315" dirty="0">
                <a:solidFill>
                  <a:srgbClr val="C82506"/>
                </a:solidFill>
                <a:latin typeface="Calibri"/>
                <a:cs typeface="Calibri"/>
              </a:rPr>
              <a:t>operations are  </a:t>
            </a:r>
            <a:r>
              <a:rPr sz="4200" b="1" spc="-260" dirty="0">
                <a:solidFill>
                  <a:srgbClr val="C82506"/>
                </a:solidFill>
                <a:latin typeface="Calibri"/>
                <a:cs typeface="Calibri"/>
              </a:rPr>
              <a:t>available </a:t>
            </a:r>
            <a:r>
              <a:rPr sz="4200" b="1" spc="-315" dirty="0">
                <a:solidFill>
                  <a:srgbClr val="C82506"/>
                </a:solidFill>
                <a:latin typeface="Calibri"/>
                <a:cs typeface="Calibri"/>
              </a:rPr>
              <a:t>to </a:t>
            </a:r>
            <a:r>
              <a:rPr sz="4200" b="1" spc="-300" dirty="0">
                <a:solidFill>
                  <a:srgbClr val="C82506"/>
                </a:solidFill>
                <a:latin typeface="Calibri"/>
                <a:cs typeface="Calibri"/>
              </a:rPr>
              <a:t>manipulate </a:t>
            </a:r>
            <a:r>
              <a:rPr sz="4200" b="1" spc="-225" dirty="0">
                <a:solidFill>
                  <a:srgbClr val="C82506"/>
                </a:solidFill>
                <a:latin typeface="Calibri"/>
                <a:cs typeface="Calibri"/>
              </a:rPr>
              <a:t>this</a:t>
            </a:r>
            <a:r>
              <a:rPr sz="4200" b="1" spc="-28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4200" b="1" spc="-270" dirty="0">
                <a:solidFill>
                  <a:srgbClr val="C82506"/>
                </a:solidFill>
                <a:latin typeface="Calibri"/>
                <a:cs typeface="Calibri"/>
              </a:rPr>
              <a:t>state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9B7BF-9A7B-904A-B9BE-8023810B6B3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6044544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700" dirty="0"/>
              <a:t>GraphLab </a:t>
            </a:r>
            <a:r>
              <a:rPr sz="8400" spc="-600" dirty="0"/>
              <a:t>operations: </a:t>
            </a:r>
            <a:r>
              <a:rPr sz="8400" spc="-560" dirty="0"/>
              <a:t>the </a:t>
            </a:r>
            <a:r>
              <a:rPr sz="8400" spc="-635" dirty="0"/>
              <a:t>“vertex</a:t>
            </a:r>
            <a:r>
              <a:rPr sz="8400" spc="-715" dirty="0"/>
              <a:t> </a:t>
            </a:r>
            <a:r>
              <a:rPr sz="8400" spc="-695" dirty="0"/>
              <a:t>program”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876300" y="1968500"/>
            <a:ext cx="15659735" cy="180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indent="-800100">
              <a:lnSpc>
                <a:spcPct val="100000"/>
              </a:lnSpc>
              <a:spcBef>
                <a:spcPts val="100"/>
              </a:spcBef>
              <a:buSzPct val="120192"/>
              <a:buFont typeface="Trebuchet MS"/>
              <a:buChar char="▪"/>
              <a:tabLst>
                <a:tab pos="812165" algn="l"/>
                <a:tab pos="812800" algn="l"/>
              </a:tabLst>
            </a:pPr>
            <a:r>
              <a:rPr sz="5200" b="1" spc="-400" dirty="0">
                <a:latin typeface="Calibri"/>
                <a:cs typeface="Calibri"/>
              </a:rPr>
              <a:t>Defines </a:t>
            </a:r>
            <a:r>
              <a:rPr sz="5200" b="1" spc="-370" dirty="0">
                <a:latin typeface="Calibri"/>
                <a:cs typeface="Calibri"/>
              </a:rPr>
              <a:t>per-vertex </a:t>
            </a:r>
            <a:r>
              <a:rPr sz="5200" b="1" spc="-390" dirty="0">
                <a:latin typeface="Calibri"/>
                <a:cs typeface="Calibri"/>
              </a:rPr>
              <a:t>operations </a:t>
            </a:r>
            <a:r>
              <a:rPr sz="5200" b="1" spc="-484" dirty="0">
                <a:latin typeface="Calibri"/>
                <a:cs typeface="Calibri"/>
              </a:rPr>
              <a:t>on </a:t>
            </a:r>
            <a:r>
              <a:rPr sz="5200" b="1" spc="-345" dirty="0">
                <a:latin typeface="Calibri"/>
                <a:cs typeface="Calibri"/>
              </a:rPr>
              <a:t>the </a:t>
            </a:r>
            <a:r>
              <a:rPr sz="5200" b="1" spc="-395" dirty="0">
                <a:latin typeface="Calibri"/>
                <a:cs typeface="Calibri"/>
              </a:rPr>
              <a:t>vertex’s </a:t>
            </a:r>
            <a:r>
              <a:rPr sz="5200" b="1" spc="-315" dirty="0">
                <a:latin typeface="Calibri"/>
                <a:cs typeface="Calibri"/>
              </a:rPr>
              <a:t>local</a:t>
            </a:r>
            <a:r>
              <a:rPr sz="5200" b="1" spc="-25" dirty="0">
                <a:latin typeface="Calibri"/>
                <a:cs typeface="Calibri"/>
              </a:rPr>
              <a:t> </a:t>
            </a:r>
            <a:r>
              <a:rPr sz="5200" b="1" spc="-405" dirty="0">
                <a:latin typeface="Calibri"/>
                <a:cs typeface="Calibri"/>
              </a:rPr>
              <a:t>neighborhood</a:t>
            </a:r>
            <a:endParaRPr sz="5200">
              <a:latin typeface="Calibri"/>
              <a:cs typeface="Calibri"/>
            </a:endParaRPr>
          </a:p>
          <a:p>
            <a:pPr marL="812800" indent="-800100">
              <a:lnSpc>
                <a:spcPct val="100000"/>
              </a:lnSpc>
              <a:spcBef>
                <a:spcPts val="1360"/>
              </a:spcBef>
              <a:buSzPct val="120192"/>
              <a:buFont typeface="Trebuchet MS"/>
              <a:buChar char="▪"/>
              <a:tabLst>
                <a:tab pos="812165" algn="l"/>
                <a:tab pos="812800" algn="l"/>
              </a:tabLst>
            </a:pPr>
            <a:r>
              <a:rPr sz="5200" b="1" spc="-434" dirty="0">
                <a:latin typeface="Calibri"/>
                <a:cs typeface="Calibri"/>
              </a:rPr>
              <a:t>Neighborhood </a:t>
            </a:r>
            <a:r>
              <a:rPr sz="5200" b="1" spc="-330" dirty="0">
                <a:latin typeface="Calibri"/>
                <a:cs typeface="Calibri"/>
              </a:rPr>
              <a:t>(aka </a:t>
            </a:r>
            <a:r>
              <a:rPr sz="5200" b="1" spc="-480" dirty="0">
                <a:latin typeface="Calibri"/>
                <a:cs typeface="Calibri"/>
              </a:rPr>
              <a:t>“scope”) </a:t>
            </a:r>
            <a:r>
              <a:rPr sz="5200" b="1" spc="-360" dirty="0">
                <a:latin typeface="Calibri"/>
                <a:cs typeface="Calibri"/>
              </a:rPr>
              <a:t>of</a:t>
            </a:r>
            <a:r>
              <a:rPr sz="5200" b="1" spc="-335" dirty="0">
                <a:latin typeface="Calibri"/>
                <a:cs typeface="Calibri"/>
              </a:rPr>
              <a:t> </a:t>
            </a:r>
            <a:r>
              <a:rPr sz="5200" b="1" spc="-345" dirty="0">
                <a:latin typeface="Calibri"/>
                <a:cs typeface="Calibri"/>
              </a:rPr>
              <a:t>vertex:</a:t>
            </a:r>
            <a:endParaRPr sz="5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6400" y="3924300"/>
            <a:ext cx="4377690" cy="2540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700" indent="-635000">
              <a:lnSpc>
                <a:spcPts val="5820"/>
              </a:lnSpc>
              <a:buSzPct val="129347"/>
              <a:buChar char="-"/>
              <a:tabLst>
                <a:tab pos="647065" algn="l"/>
                <a:tab pos="647700" algn="l"/>
              </a:tabLst>
            </a:pPr>
            <a:r>
              <a:rPr sz="4600" b="1" spc="-415" dirty="0">
                <a:latin typeface="Calibri"/>
                <a:cs typeface="Calibri"/>
              </a:rPr>
              <a:t>The </a:t>
            </a:r>
            <a:r>
              <a:rPr sz="4600" b="1" spc="-330" dirty="0">
                <a:latin typeface="Calibri"/>
                <a:cs typeface="Calibri"/>
              </a:rPr>
              <a:t>current</a:t>
            </a:r>
            <a:r>
              <a:rPr sz="4600" b="1" spc="-260" dirty="0">
                <a:latin typeface="Calibri"/>
                <a:cs typeface="Calibri"/>
              </a:rPr>
              <a:t> </a:t>
            </a:r>
            <a:r>
              <a:rPr sz="4600" b="1" spc="-325" dirty="0">
                <a:latin typeface="Calibri"/>
                <a:cs typeface="Calibri"/>
              </a:rPr>
              <a:t>vertex</a:t>
            </a:r>
            <a:endParaRPr sz="4600">
              <a:latin typeface="Calibri"/>
              <a:cs typeface="Calibri"/>
            </a:endParaRPr>
          </a:p>
          <a:p>
            <a:pPr marL="647700" indent="-635000">
              <a:lnSpc>
                <a:spcPts val="7000"/>
              </a:lnSpc>
              <a:buSzPct val="129347"/>
              <a:buChar char="-"/>
              <a:tabLst>
                <a:tab pos="647065" algn="l"/>
                <a:tab pos="647700" algn="l"/>
              </a:tabLst>
            </a:pPr>
            <a:r>
              <a:rPr sz="4600" b="1" spc="-370" dirty="0">
                <a:latin typeface="Calibri"/>
                <a:cs typeface="Calibri"/>
              </a:rPr>
              <a:t>Adjacent</a:t>
            </a:r>
            <a:r>
              <a:rPr sz="4600" b="1" spc="-320" dirty="0">
                <a:latin typeface="Calibri"/>
                <a:cs typeface="Calibri"/>
              </a:rPr>
              <a:t> </a:t>
            </a:r>
            <a:r>
              <a:rPr sz="4600" b="1" spc="-335" dirty="0">
                <a:latin typeface="Calibri"/>
                <a:cs typeface="Calibri"/>
              </a:rPr>
              <a:t>edges</a:t>
            </a:r>
            <a:endParaRPr sz="4600">
              <a:latin typeface="Calibri"/>
              <a:cs typeface="Calibri"/>
            </a:endParaRPr>
          </a:p>
          <a:p>
            <a:pPr marL="647700" indent="-635000">
              <a:lnSpc>
                <a:spcPts val="7070"/>
              </a:lnSpc>
              <a:buSzPct val="129347"/>
              <a:buChar char="-"/>
              <a:tabLst>
                <a:tab pos="647065" algn="l"/>
                <a:tab pos="647700" algn="l"/>
              </a:tabLst>
            </a:pPr>
            <a:r>
              <a:rPr sz="4600" b="1" spc="-370" dirty="0">
                <a:latin typeface="Calibri"/>
                <a:cs typeface="Calibri"/>
              </a:rPr>
              <a:t>Adjacent</a:t>
            </a:r>
            <a:r>
              <a:rPr sz="4600" b="1" spc="-330" dirty="0">
                <a:latin typeface="Calibri"/>
                <a:cs typeface="Calibri"/>
              </a:rPr>
              <a:t> </a:t>
            </a:r>
            <a:r>
              <a:rPr sz="4600" b="1" spc="-310" dirty="0">
                <a:latin typeface="Calibri"/>
                <a:cs typeface="Calibri"/>
              </a:rPr>
              <a:t>vertices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20559" y="5717983"/>
            <a:ext cx="2214880" cy="540385"/>
          </a:xfrm>
          <a:custGeom>
            <a:avLst/>
            <a:gdLst/>
            <a:ahLst/>
            <a:cxnLst/>
            <a:rect l="l" t="t" r="r" b="b"/>
            <a:pathLst>
              <a:path w="2214880" h="540385">
                <a:moveTo>
                  <a:pt x="2214745" y="0"/>
                </a:moveTo>
                <a:lnTo>
                  <a:pt x="0" y="540359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59985" y="9258640"/>
            <a:ext cx="2226310" cy="1010919"/>
          </a:xfrm>
          <a:custGeom>
            <a:avLst/>
            <a:gdLst/>
            <a:ahLst/>
            <a:cxnLst/>
            <a:rect l="l" t="t" r="r" b="b"/>
            <a:pathLst>
              <a:path w="2226309" h="1010920">
                <a:moveTo>
                  <a:pt x="2226069" y="1010923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65943" y="6206439"/>
            <a:ext cx="1346835" cy="3006090"/>
          </a:xfrm>
          <a:custGeom>
            <a:avLst/>
            <a:gdLst/>
            <a:ahLst/>
            <a:cxnLst/>
            <a:rect l="l" t="t" r="r" b="b"/>
            <a:pathLst>
              <a:path w="1346834" h="3006090">
                <a:moveTo>
                  <a:pt x="0" y="3005552"/>
                </a:moveTo>
                <a:lnTo>
                  <a:pt x="1346682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69069" y="6171656"/>
            <a:ext cx="3552190" cy="272415"/>
          </a:xfrm>
          <a:custGeom>
            <a:avLst/>
            <a:gdLst/>
            <a:ahLst/>
            <a:cxnLst/>
            <a:rect l="l" t="t" r="r" b="b"/>
            <a:pathLst>
              <a:path w="3552190" h="272414">
                <a:moveTo>
                  <a:pt x="0" y="272102"/>
                </a:moveTo>
                <a:lnTo>
                  <a:pt x="3551577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64882" y="5655835"/>
            <a:ext cx="2346960" cy="3525520"/>
          </a:xfrm>
          <a:custGeom>
            <a:avLst/>
            <a:gdLst/>
            <a:ahLst/>
            <a:cxnLst/>
            <a:rect l="l" t="t" r="r" b="b"/>
            <a:pathLst>
              <a:path w="2346959" h="3525520">
                <a:moveTo>
                  <a:pt x="0" y="3525213"/>
                </a:moveTo>
                <a:lnTo>
                  <a:pt x="2346844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31582" y="7699974"/>
            <a:ext cx="3377565" cy="1538605"/>
          </a:xfrm>
          <a:custGeom>
            <a:avLst/>
            <a:gdLst/>
            <a:ahLst/>
            <a:cxnLst/>
            <a:rect l="l" t="t" r="r" b="b"/>
            <a:pathLst>
              <a:path w="3377565" h="1538604">
                <a:moveTo>
                  <a:pt x="0" y="1538180"/>
                </a:moveTo>
                <a:lnTo>
                  <a:pt x="3377534" y="0"/>
                </a:lnTo>
              </a:path>
            </a:pathLst>
          </a:custGeom>
          <a:ln w="101600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34211" y="6393743"/>
            <a:ext cx="2080895" cy="1317625"/>
          </a:xfrm>
          <a:custGeom>
            <a:avLst/>
            <a:gdLst/>
            <a:ahLst/>
            <a:cxnLst/>
            <a:rect l="l" t="t" r="r" b="b"/>
            <a:pathLst>
              <a:path w="2080895" h="1317625">
                <a:moveTo>
                  <a:pt x="0" y="0"/>
                </a:moveTo>
                <a:lnTo>
                  <a:pt x="2080803" y="1317331"/>
                </a:lnTo>
              </a:path>
            </a:pathLst>
          </a:custGeom>
          <a:ln w="101600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04635" y="7757786"/>
            <a:ext cx="1848485" cy="1299210"/>
          </a:xfrm>
          <a:custGeom>
            <a:avLst/>
            <a:gdLst/>
            <a:ahLst/>
            <a:cxnLst/>
            <a:rect l="l" t="t" r="r" b="b"/>
            <a:pathLst>
              <a:path w="1848484" h="1299209">
                <a:moveTo>
                  <a:pt x="1848304" y="1299024"/>
                </a:moveTo>
                <a:lnTo>
                  <a:pt x="0" y="0"/>
                </a:lnTo>
              </a:path>
            </a:pathLst>
          </a:custGeom>
          <a:ln w="101600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11841" y="5916961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40" h="816609">
                <a:moveTo>
                  <a:pt x="407527" y="0"/>
                </a:moveTo>
                <a:lnTo>
                  <a:pt x="362901" y="2438"/>
                </a:lnTo>
                <a:lnTo>
                  <a:pt x="318708" y="9755"/>
                </a:lnTo>
                <a:lnTo>
                  <a:pt x="275379" y="21949"/>
                </a:lnTo>
                <a:lnTo>
                  <a:pt x="233348" y="39021"/>
                </a:lnTo>
                <a:lnTo>
                  <a:pt x="193046" y="60971"/>
                </a:lnTo>
                <a:lnTo>
                  <a:pt x="154907" y="87798"/>
                </a:lnTo>
                <a:lnTo>
                  <a:pt x="119362" y="119503"/>
                </a:lnTo>
                <a:lnTo>
                  <a:pt x="87694" y="155090"/>
                </a:lnTo>
                <a:lnTo>
                  <a:pt x="60899" y="193275"/>
                </a:lnTo>
                <a:lnTo>
                  <a:pt x="38975" y="233624"/>
                </a:lnTo>
                <a:lnTo>
                  <a:pt x="21923" y="275705"/>
                </a:lnTo>
                <a:lnTo>
                  <a:pt x="9743" y="319085"/>
                </a:lnTo>
                <a:lnTo>
                  <a:pt x="2435" y="363331"/>
                </a:lnTo>
                <a:lnTo>
                  <a:pt x="0" y="408009"/>
                </a:lnTo>
                <a:lnTo>
                  <a:pt x="2435" y="452688"/>
                </a:lnTo>
                <a:lnTo>
                  <a:pt x="9743" y="496934"/>
                </a:lnTo>
                <a:lnTo>
                  <a:pt x="21923" y="540314"/>
                </a:lnTo>
                <a:lnTo>
                  <a:pt x="38975" y="582394"/>
                </a:lnTo>
                <a:lnTo>
                  <a:pt x="60899" y="622744"/>
                </a:lnTo>
                <a:lnTo>
                  <a:pt x="87694" y="660928"/>
                </a:lnTo>
                <a:lnTo>
                  <a:pt x="119362" y="696515"/>
                </a:lnTo>
                <a:lnTo>
                  <a:pt x="154907" y="728220"/>
                </a:lnTo>
                <a:lnTo>
                  <a:pt x="193046" y="755047"/>
                </a:lnTo>
                <a:lnTo>
                  <a:pt x="233348" y="776997"/>
                </a:lnTo>
                <a:lnTo>
                  <a:pt x="275379" y="794069"/>
                </a:lnTo>
                <a:lnTo>
                  <a:pt x="318708" y="806263"/>
                </a:lnTo>
                <a:lnTo>
                  <a:pt x="362901" y="813579"/>
                </a:lnTo>
                <a:lnTo>
                  <a:pt x="407527" y="816018"/>
                </a:lnTo>
                <a:lnTo>
                  <a:pt x="452153" y="813579"/>
                </a:lnTo>
                <a:lnTo>
                  <a:pt x="496347" y="806263"/>
                </a:lnTo>
                <a:lnTo>
                  <a:pt x="539675" y="794069"/>
                </a:lnTo>
                <a:lnTo>
                  <a:pt x="581707" y="776997"/>
                </a:lnTo>
                <a:lnTo>
                  <a:pt x="622009" y="755047"/>
                </a:lnTo>
                <a:lnTo>
                  <a:pt x="660148" y="728220"/>
                </a:lnTo>
                <a:lnTo>
                  <a:pt x="695693" y="696515"/>
                </a:lnTo>
                <a:lnTo>
                  <a:pt x="727360" y="660928"/>
                </a:lnTo>
                <a:lnTo>
                  <a:pt x="754156" y="622744"/>
                </a:lnTo>
                <a:lnTo>
                  <a:pt x="776079" y="582394"/>
                </a:lnTo>
                <a:lnTo>
                  <a:pt x="793131" y="540314"/>
                </a:lnTo>
                <a:lnTo>
                  <a:pt x="805311" y="496934"/>
                </a:lnTo>
                <a:lnTo>
                  <a:pt x="812619" y="452688"/>
                </a:lnTo>
                <a:lnTo>
                  <a:pt x="815055" y="408009"/>
                </a:lnTo>
                <a:lnTo>
                  <a:pt x="812619" y="363331"/>
                </a:lnTo>
                <a:lnTo>
                  <a:pt x="805311" y="319085"/>
                </a:lnTo>
                <a:lnTo>
                  <a:pt x="793131" y="275705"/>
                </a:lnTo>
                <a:lnTo>
                  <a:pt x="776079" y="233624"/>
                </a:lnTo>
                <a:lnTo>
                  <a:pt x="754156" y="193275"/>
                </a:lnTo>
                <a:lnTo>
                  <a:pt x="727360" y="155090"/>
                </a:lnTo>
                <a:lnTo>
                  <a:pt x="695693" y="119503"/>
                </a:lnTo>
                <a:lnTo>
                  <a:pt x="660148" y="87798"/>
                </a:lnTo>
                <a:lnTo>
                  <a:pt x="622009" y="60971"/>
                </a:lnTo>
                <a:lnTo>
                  <a:pt x="581707" y="39021"/>
                </a:lnTo>
                <a:lnTo>
                  <a:pt x="539675" y="21949"/>
                </a:lnTo>
                <a:lnTo>
                  <a:pt x="496347" y="9755"/>
                </a:lnTo>
                <a:lnTo>
                  <a:pt x="452153" y="2438"/>
                </a:lnTo>
                <a:lnTo>
                  <a:pt x="407527" y="0"/>
                </a:lnTo>
                <a:close/>
              </a:path>
            </a:pathLst>
          </a:custGeom>
          <a:solidFill>
            <a:srgbClr val="51A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11842" y="5916961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40" h="816609">
                <a:moveTo>
                  <a:pt x="695693" y="119503"/>
                </a:moveTo>
                <a:lnTo>
                  <a:pt x="727360" y="155089"/>
                </a:lnTo>
                <a:lnTo>
                  <a:pt x="754156" y="193274"/>
                </a:lnTo>
                <a:lnTo>
                  <a:pt x="776079" y="233623"/>
                </a:lnTo>
                <a:lnTo>
                  <a:pt x="793131" y="275704"/>
                </a:lnTo>
                <a:lnTo>
                  <a:pt x="805311" y="319084"/>
                </a:lnTo>
                <a:lnTo>
                  <a:pt x="812619" y="363330"/>
                </a:lnTo>
                <a:lnTo>
                  <a:pt x="815055" y="408009"/>
                </a:lnTo>
                <a:lnTo>
                  <a:pt x="812619" y="452687"/>
                </a:lnTo>
                <a:lnTo>
                  <a:pt x="805311" y="496933"/>
                </a:lnTo>
                <a:lnTo>
                  <a:pt x="793131" y="540313"/>
                </a:lnTo>
                <a:lnTo>
                  <a:pt x="776079" y="582394"/>
                </a:lnTo>
                <a:lnTo>
                  <a:pt x="754156" y="622743"/>
                </a:lnTo>
                <a:lnTo>
                  <a:pt x="727360" y="660928"/>
                </a:lnTo>
                <a:lnTo>
                  <a:pt x="695693" y="696515"/>
                </a:lnTo>
                <a:lnTo>
                  <a:pt x="660148" y="728219"/>
                </a:lnTo>
                <a:lnTo>
                  <a:pt x="622008" y="755047"/>
                </a:lnTo>
                <a:lnTo>
                  <a:pt x="581707" y="776996"/>
                </a:lnTo>
                <a:lnTo>
                  <a:pt x="539675" y="794068"/>
                </a:lnTo>
                <a:lnTo>
                  <a:pt x="496347" y="806262"/>
                </a:lnTo>
                <a:lnTo>
                  <a:pt x="452153" y="813579"/>
                </a:lnTo>
                <a:lnTo>
                  <a:pt x="407527" y="816018"/>
                </a:lnTo>
                <a:lnTo>
                  <a:pt x="362901" y="813579"/>
                </a:lnTo>
                <a:lnTo>
                  <a:pt x="318708" y="806262"/>
                </a:lnTo>
                <a:lnTo>
                  <a:pt x="275379" y="794068"/>
                </a:lnTo>
                <a:lnTo>
                  <a:pt x="233348" y="776996"/>
                </a:lnTo>
                <a:lnTo>
                  <a:pt x="193046" y="755047"/>
                </a:lnTo>
                <a:lnTo>
                  <a:pt x="154906" y="728219"/>
                </a:lnTo>
                <a:lnTo>
                  <a:pt x="119362" y="696515"/>
                </a:lnTo>
                <a:lnTo>
                  <a:pt x="87694" y="660928"/>
                </a:lnTo>
                <a:lnTo>
                  <a:pt x="60898" y="622743"/>
                </a:lnTo>
                <a:lnTo>
                  <a:pt x="38975" y="582394"/>
                </a:lnTo>
                <a:lnTo>
                  <a:pt x="21923" y="540313"/>
                </a:lnTo>
                <a:lnTo>
                  <a:pt x="9743" y="496933"/>
                </a:lnTo>
                <a:lnTo>
                  <a:pt x="2435" y="452687"/>
                </a:lnTo>
                <a:lnTo>
                  <a:pt x="0" y="408009"/>
                </a:lnTo>
                <a:lnTo>
                  <a:pt x="2435" y="363330"/>
                </a:lnTo>
                <a:lnTo>
                  <a:pt x="9743" y="319084"/>
                </a:lnTo>
                <a:lnTo>
                  <a:pt x="21923" y="275704"/>
                </a:lnTo>
                <a:lnTo>
                  <a:pt x="38975" y="233623"/>
                </a:lnTo>
                <a:lnTo>
                  <a:pt x="60898" y="193274"/>
                </a:lnTo>
                <a:lnTo>
                  <a:pt x="87694" y="155089"/>
                </a:lnTo>
                <a:lnTo>
                  <a:pt x="119362" y="119503"/>
                </a:lnTo>
                <a:lnTo>
                  <a:pt x="154906" y="87798"/>
                </a:lnTo>
                <a:lnTo>
                  <a:pt x="193046" y="60970"/>
                </a:lnTo>
                <a:lnTo>
                  <a:pt x="233348" y="39021"/>
                </a:lnTo>
                <a:lnTo>
                  <a:pt x="275379" y="21949"/>
                </a:lnTo>
                <a:lnTo>
                  <a:pt x="318708" y="9755"/>
                </a:lnTo>
                <a:lnTo>
                  <a:pt x="362901" y="2438"/>
                </a:lnTo>
                <a:lnTo>
                  <a:pt x="407527" y="0"/>
                </a:lnTo>
                <a:lnTo>
                  <a:pt x="452153" y="2438"/>
                </a:lnTo>
                <a:lnTo>
                  <a:pt x="496347" y="9755"/>
                </a:lnTo>
                <a:lnTo>
                  <a:pt x="539675" y="21949"/>
                </a:lnTo>
                <a:lnTo>
                  <a:pt x="581707" y="39021"/>
                </a:lnTo>
                <a:lnTo>
                  <a:pt x="622008" y="60970"/>
                </a:lnTo>
                <a:lnTo>
                  <a:pt x="660148" y="87798"/>
                </a:lnTo>
                <a:lnTo>
                  <a:pt x="695693" y="119503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529140" y="5247827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40" h="816610">
                <a:moveTo>
                  <a:pt x="407530" y="0"/>
                </a:moveTo>
                <a:lnTo>
                  <a:pt x="362904" y="2438"/>
                </a:lnTo>
                <a:lnTo>
                  <a:pt x="318710" y="9755"/>
                </a:lnTo>
                <a:lnTo>
                  <a:pt x="275382" y="21949"/>
                </a:lnTo>
                <a:lnTo>
                  <a:pt x="233351" y="39021"/>
                </a:lnTo>
                <a:lnTo>
                  <a:pt x="193049" y="60970"/>
                </a:lnTo>
                <a:lnTo>
                  <a:pt x="154911" y="87797"/>
                </a:lnTo>
                <a:lnTo>
                  <a:pt x="119367" y="119502"/>
                </a:lnTo>
                <a:lnTo>
                  <a:pt x="87698" y="155089"/>
                </a:lnTo>
                <a:lnTo>
                  <a:pt x="60901" y="193274"/>
                </a:lnTo>
                <a:lnTo>
                  <a:pt x="38977" y="233623"/>
                </a:lnTo>
                <a:lnTo>
                  <a:pt x="21924" y="275704"/>
                </a:lnTo>
                <a:lnTo>
                  <a:pt x="9744" y="319084"/>
                </a:lnTo>
                <a:lnTo>
                  <a:pt x="2436" y="363330"/>
                </a:lnTo>
                <a:lnTo>
                  <a:pt x="0" y="408008"/>
                </a:lnTo>
                <a:lnTo>
                  <a:pt x="2436" y="452687"/>
                </a:lnTo>
                <a:lnTo>
                  <a:pt x="9744" y="496933"/>
                </a:lnTo>
                <a:lnTo>
                  <a:pt x="21924" y="540313"/>
                </a:lnTo>
                <a:lnTo>
                  <a:pt x="38977" y="582394"/>
                </a:lnTo>
                <a:lnTo>
                  <a:pt x="60901" y="622743"/>
                </a:lnTo>
                <a:lnTo>
                  <a:pt x="87698" y="660927"/>
                </a:lnTo>
                <a:lnTo>
                  <a:pt x="119367" y="696514"/>
                </a:lnTo>
                <a:lnTo>
                  <a:pt x="154911" y="728219"/>
                </a:lnTo>
                <a:lnTo>
                  <a:pt x="193049" y="755046"/>
                </a:lnTo>
                <a:lnTo>
                  <a:pt x="233351" y="776996"/>
                </a:lnTo>
                <a:lnTo>
                  <a:pt x="275382" y="794068"/>
                </a:lnTo>
                <a:lnTo>
                  <a:pt x="318710" y="806262"/>
                </a:lnTo>
                <a:lnTo>
                  <a:pt x="362904" y="813579"/>
                </a:lnTo>
                <a:lnTo>
                  <a:pt x="407530" y="816017"/>
                </a:lnTo>
                <a:lnTo>
                  <a:pt x="452156" y="813579"/>
                </a:lnTo>
                <a:lnTo>
                  <a:pt x="496349" y="806262"/>
                </a:lnTo>
                <a:lnTo>
                  <a:pt x="539678" y="794068"/>
                </a:lnTo>
                <a:lnTo>
                  <a:pt x="581709" y="776996"/>
                </a:lnTo>
                <a:lnTo>
                  <a:pt x="622010" y="755046"/>
                </a:lnTo>
                <a:lnTo>
                  <a:pt x="660149" y="728219"/>
                </a:lnTo>
                <a:lnTo>
                  <a:pt x="695693" y="696514"/>
                </a:lnTo>
                <a:lnTo>
                  <a:pt x="727362" y="660927"/>
                </a:lnTo>
                <a:lnTo>
                  <a:pt x="754158" y="622743"/>
                </a:lnTo>
                <a:lnTo>
                  <a:pt x="776083" y="582394"/>
                </a:lnTo>
                <a:lnTo>
                  <a:pt x="793135" y="540313"/>
                </a:lnTo>
                <a:lnTo>
                  <a:pt x="805316" y="496933"/>
                </a:lnTo>
                <a:lnTo>
                  <a:pt x="812624" y="452687"/>
                </a:lnTo>
                <a:lnTo>
                  <a:pt x="815060" y="408008"/>
                </a:lnTo>
                <a:lnTo>
                  <a:pt x="812624" y="363330"/>
                </a:lnTo>
                <a:lnTo>
                  <a:pt x="805316" y="319084"/>
                </a:lnTo>
                <a:lnTo>
                  <a:pt x="793135" y="275704"/>
                </a:lnTo>
                <a:lnTo>
                  <a:pt x="776083" y="233623"/>
                </a:lnTo>
                <a:lnTo>
                  <a:pt x="754158" y="193274"/>
                </a:lnTo>
                <a:lnTo>
                  <a:pt x="727362" y="155089"/>
                </a:lnTo>
                <a:lnTo>
                  <a:pt x="695693" y="119502"/>
                </a:lnTo>
                <a:lnTo>
                  <a:pt x="660149" y="87797"/>
                </a:lnTo>
                <a:lnTo>
                  <a:pt x="622010" y="60970"/>
                </a:lnTo>
                <a:lnTo>
                  <a:pt x="581709" y="39021"/>
                </a:lnTo>
                <a:lnTo>
                  <a:pt x="539678" y="21949"/>
                </a:lnTo>
                <a:lnTo>
                  <a:pt x="496349" y="9755"/>
                </a:lnTo>
                <a:lnTo>
                  <a:pt x="452156" y="2438"/>
                </a:lnTo>
                <a:lnTo>
                  <a:pt x="4075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24112" y="8732223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40" h="816609">
                <a:moveTo>
                  <a:pt x="407525" y="0"/>
                </a:moveTo>
                <a:lnTo>
                  <a:pt x="362900" y="2438"/>
                </a:lnTo>
                <a:lnTo>
                  <a:pt x="318706" y="9755"/>
                </a:lnTo>
                <a:lnTo>
                  <a:pt x="275378" y="21949"/>
                </a:lnTo>
                <a:lnTo>
                  <a:pt x="233346" y="39021"/>
                </a:lnTo>
                <a:lnTo>
                  <a:pt x="193044" y="60970"/>
                </a:lnTo>
                <a:lnTo>
                  <a:pt x="154903" y="87797"/>
                </a:lnTo>
                <a:lnTo>
                  <a:pt x="119357" y="119502"/>
                </a:lnTo>
                <a:lnTo>
                  <a:pt x="87691" y="155089"/>
                </a:lnTo>
                <a:lnTo>
                  <a:pt x="60896" y="193274"/>
                </a:lnTo>
                <a:lnTo>
                  <a:pt x="38973" y="233623"/>
                </a:lnTo>
                <a:lnTo>
                  <a:pt x="21922" y="275704"/>
                </a:lnTo>
                <a:lnTo>
                  <a:pt x="9743" y="319084"/>
                </a:lnTo>
                <a:lnTo>
                  <a:pt x="2435" y="363330"/>
                </a:lnTo>
                <a:lnTo>
                  <a:pt x="0" y="408008"/>
                </a:lnTo>
                <a:lnTo>
                  <a:pt x="2435" y="452687"/>
                </a:lnTo>
                <a:lnTo>
                  <a:pt x="9743" y="496933"/>
                </a:lnTo>
                <a:lnTo>
                  <a:pt x="21922" y="540313"/>
                </a:lnTo>
                <a:lnTo>
                  <a:pt x="38973" y="582394"/>
                </a:lnTo>
                <a:lnTo>
                  <a:pt x="60896" y="622743"/>
                </a:lnTo>
                <a:lnTo>
                  <a:pt x="87691" y="660927"/>
                </a:lnTo>
                <a:lnTo>
                  <a:pt x="119357" y="696514"/>
                </a:lnTo>
                <a:lnTo>
                  <a:pt x="154903" y="728219"/>
                </a:lnTo>
                <a:lnTo>
                  <a:pt x="193044" y="755046"/>
                </a:lnTo>
                <a:lnTo>
                  <a:pt x="233346" y="776996"/>
                </a:lnTo>
                <a:lnTo>
                  <a:pt x="275378" y="794068"/>
                </a:lnTo>
                <a:lnTo>
                  <a:pt x="318706" y="806262"/>
                </a:lnTo>
                <a:lnTo>
                  <a:pt x="362900" y="813579"/>
                </a:lnTo>
                <a:lnTo>
                  <a:pt x="407525" y="816017"/>
                </a:lnTo>
                <a:lnTo>
                  <a:pt x="452150" y="813579"/>
                </a:lnTo>
                <a:lnTo>
                  <a:pt x="496343" y="806262"/>
                </a:lnTo>
                <a:lnTo>
                  <a:pt x="539671" y="794068"/>
                </a:lnTo>
                <a:lnTo>
                  <a:pt x="581701" y="776996"/>
                </a:lnTo>
                <a:lnTo>
                  <a:pt x="622001" y="755046"/>
                </a:lnTo>
                <a:lnTo>
                  <a:pt x="660140" y="728219"/>
                </a:lnTo>
                <a:lnTo>
                  <a:pt x="695683" y="696514"/>
                </a:lnTo>
                <a:lnTo>
                  <a:pt x="727352" y="660927"/>
                </a:lnTo>
                <a:lnTo>
                  <a:pt x="754149" y="622743"/>
                </a:lnTo>
                <a:lnTo>
                  <a:pt x="776073" y="582394"/>
                </a:lnTo>
                <a:lnTo>
                  <a:pt x="793126" y="540313"/>
                </a:lnTo>
                <a:lnTo>
                  <a:pt x="805306" y="496933"/>
                </a:lnTo>
                <a:lnTo>
                  <a:pt x="812615" y="452687"/>
                </a:lnTo>
                <a:lnTo>
                  <a:pt x="815051" y="408008"/>
                </a:lnTo>
                <a:lnTo>
                  <a:pt x="812615" y="363330"/>
                </a:lnTo>
                <a:lnTo>
                  <a:pt x="805306" y="319084"/>
                </a:lnTo>
                <a:lnTo>
                  <a:pt x="793126" y="275704"/>
                </a:lnTo>
                <a:lnTo>
                  <a:pt x="776073" y="233623"/>
                </a:lnTo>
                <a:lnTo>
                  <a:pt x="754149" y="193274"/>
                </a:lnTo>
                <a:lnTo>
                  <a:pt x="727352" y="155089"/>
                </a:lnTo>
                <a:lnTo>
                  <a:pt x="695683" y="119502"/>
                </a:lnTo>
                <a:lnTo>
                  <a:pt x="660140" y="87797"/>
                </a:lnTo>
                <a:lnTo>
                  <a:pt x="622001" y="60970"/>
                </a:lnTo>
                <a:lnTo>
                  <a:pt x="581701" y="39021"/>
                </a:lnTo>
                <a:lnTo>
                  <a:pt x="539671" y="21949"/>
                </a:lnTo>
                <a:lnTo>
                  <a:pt x="496343" y="9755"/>
                </a:lnTo>
                <a:lnTo>
                  <a:pt x="452150" y="2438"/>
                </a:lnTo>
                <a:lnTo>
                  <a:pt x="407525" y="0"/>
                </a:lnTo>
                <a:close/>
              </a:path>
            </a:pathLst>
          </a:custGeom>
          <a:solidFill>
            <a:srgbClr val="51A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524103" y="8732222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40" h="816609">
                <a:moveTo>
                  <a:pt x="695693" y="119503"/>
                </a:moveTo>
                <a:lnTo>
                  <a:pt x="727360" y="155089"/>
                </a:lnTo>
                <a:lnTo>
                  <a:pt x="754156" y="193274"/>
                </a:lnTo>
                <a:lnTo>
                  <a:pt x="776079" y="233623"/>
                </a:lnTo>
                <a:lnTo>
                  <a:pt x="793131" y="275704"/>
                </a:lnTo>
                <a:lnTo>
                  <a:pt x="805311" y="319084"/>
                </a:lnTo>
                <a:lnTo>
                  <a:pt x="812619" y="363330"/>
                </a:lnTo>
                <a:lnTo>
                  <a:pt x="815055" y="408009"/>
                </a:lnTo>
                <a:lnTo>
                  <a:pt x="812619" y="452687"/>
                </a:lnTo>
                <a:lnTo>
                  <a:pt x="805311" y="496933"/>
                </a:lnTo>
                <a:lnTo>
                  <a:pt x="793131" y="540313"/>
                </a:lnTo>
                <a:lnTo>
                  <a:pt x="776079" y="582394"/>
                </a:lnTo>
                <a:lnTo>
                  <a:pt x="754156" y="622743"/>
                </a:lnTo>
                <a:lnTo>
                  <a:pt x="727360" y="660928"/>
                </a:lnTo>
                <a:lnTo>
                  <a:pt x="695693" y="696515"/>
                </a:lnTo>
                <a:lnTo>
                  <a:pt x="660148" y="728219"/>
                </a:lnTo>
                <a:lnTo>
                  <a:pt x="622008" y="755047"/>
                </a:lnTo>
                <a:lnTo>
                  <a:pt x="581707" y="776996"/>
                </a:lnTo>
                <a:lnTo>
                  <a:pt x="539675" y="794068"/>
                </a:lnTo>
                <a:lnTo>
                  <a:pt x="496347" y="806262"/>
                </a:lnTo>
                <a:lnTo>
                  <a:pt x="452153" y="813579"/>
                </a:lnTo>
                <a:lnTo>
                  <a:pt x="407527" y="816018"/>
                </a:lnTo>
                <a:lnTo>
                  <a:pt x="362901" y="813579"/>
                </a:lnTo>
                <a:lnTo>
                  <a:pt x="318708" y="806262"/>
                </a:lnTo>
                <a:lnTo>
                  <a:pt x="275379" y="794068"/>
                </a:lnTo>
                <a:lnTo>
                  <a:pt x="233348" y="776996"/>
                </a:lnTo>
                <a:lnTo>
                  <a:pt x="193046" y="755047"/>
                </a:lnTo>
                <a:lnTo>
                  <a:pt x="154906" y="728219"/>
                </a:lnTo>
                <a:lnTo>
                  <a:pt x="119362" y="696515"/>
                </a:lnTo>
                <a:lnTo>
                  <a:pt x="87694" y="660928"/>
                </a:lnTo>
                <a:lnTo>
                  <a:pt x="60898" y="622743"/>
                </a:lnTo>
                <a:lnTo>
                  <a:pt x="38975" y="582394"/>
                </a:lnTo>
                <a:lnTo>
                  <a:pt x="21923" y="540313"/>
                </a:lnTo>
                <a:lnTo>
                  <a:pt x="9743" y="496933"/>
                </a:lnTo>
                <a:lnTo>
                  <a:pt x="2435" y="452687"/>
                </a:lnTo>
                <a:lnTo>
                  <a:pt x="0" y="408009"/>
                </a:lnTo>
                <a:lnTo>
                  <a:pt x="2435" y="363330"/>
                </a:lnTo>
                <a:lnTo>
                  <a:pt x="9743" y="319084"/>
                </a:lnTo>
                <a:lnTo>
                  <a:pt x="21923" y="275704"/>
                </a:lnTo>
                <a:lnTo>
                  <a:pt x="38975" y="233623"/>
                </a:lnTo>
                <a:lnTo>
                  <a:pt x="60898" y="193274"/>
                </a:lnTo>
                <a:lnTo>
                  <a:pt x="87694" y="155089"/>
                </a:lnTo>
                <a:lnTo>
                  <a:pt x="119362" y="119503"/>
                </a:lnTo>
                <a:lnTo>
                  <a:pt x="154906" y="87798"/>
                </a:lnTo>
                <a:lnTo>
                  <a:pt x="193046" y="60970"/>
                </a:lnTo>
                <a:lnTo>
                  <a:pt x="233348" y="39021"/>
                </a:lnTo>
                <a:lnTo>
                  <a:pt x="275379" y="21949"/>
                </a:lnTo>
                <a:lnTo>
                  <a:pt x="318708" y="9755"/>
                </a:lnTo>
                <a:lnTo>
                  <a:pt x="362901" y="2438"/>
                </a:lnTo>
                <a:lnTo>
                  <a:pt x="407527" y="0"/>
                </a:lnTo>
                <a:lnTo>
                  <a:pt x="452153" y="2438"/>
                </a:lnTo>
                <a:lnTo>
                  <a:pt x="496347" y="9755"/>
                </a:lnTo>
                <a:lnTo>
                  <a:pt x="539675" y="21949"/>
                </a:lnTo>
                <a:lnTo>
                  <a:pt x="581707" y="39021"/>
                </a:lnTo>
                <a:lnTo>
                  <a:pt x="622008" y="60970"/>
                </a:lnTo>
                <a:lnTo>
                  <a:pt x="660148" y="87798"/>
                </a:lnTo>
                <a:lnTo>
                  <a:pt x="695693" y="119503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75800" y="9842009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40" h="816609">
                <a:moveTo>
                  <a:pt x="407527" y="0"/>
                </a:moveTo>
                <a:lnTo>
                  <a:pt x="362901" y="2438"/>
                </a:lnTo>
                <a:lnTo>
                  <a:pt x="318708" y="9755"/>
                </a:lnTo>
                <a:lnTo>
                  <a:pt x="275379" y="21949"/>
                </a:lnTo>
                <a:lnTo>
                  <a:pt x="233348" y="39021"/>
                </a:lnTo>
                <a:lnTo>
                  <a:pt x="193046" y="60971"/>
                </a:lnTo>
                <a:lnTo>
                  <a:pt x="154907" y="87798"/>
                </a:lnTo>
                <a:lnTo>
                  <a:pt x="119362" y="119503"/>
                </a:lnTo>
                <a:lnTo>
                  <a:pt x="87694" y="155090"/>
                </a:lnTo>
                <a:lnTo>
                  <a:pt x="60899" y="193274"/>
                </a:lnTo>
                <a:lnTo>
                  <a:pt x="38975" y="233623"/>
                </a:lnTo>
                <a:lnTo>
                  <a:pt x="21923" y="275704"/>
                </a:lnTo>
                <a:lnTo>
                  <a:pt x="9743" y="319084"/>
                </a:lnTo>
                <a:lnTo>
                  <a:pt x="2435" y="363330"/>
                </a:lnTo>
                <a:lnTo>
                  <a:pt x="0" y="408008"/>
                </a:lnTo>
                <a:lnTo>
                  <a:pt x="2435" y="452687"/>
                </a:lnTo>
                <a:lnTo>
                  <a:pt x="9743" y="496933"/>
                </a:lnTo>
                <a:lnTo>
                  <a:pt x="21923" y="540313"/>
                </a:lnTo>
                <a:lnTo>
                  <a:pt x="38975" y="582394"/>
                </a:lnTo>
                <a:lnTo>
                  <a:pt x="60899" y="622743"/>
                </a:lnTo>
                <a:lnTo>
                  <a:pt x="87694" y="660928"/>
                </a:lnTo>
                <a:lnTo>
                  <a:pt x="119362" y="696515"/>
                </a:lnTo>
                <a:lnTo>
                  <a:pt x="154907" y="728220"/>
                </a:lnTo>
                <a:lnTo>
                  <a:pt x="193046" y="755047"/>
                </a:lnTo>
                <a:lnTo>
                  <a:pt x="233348" y="776996"/>
                </a:lnTo>
                <a:lnTo>
                  <a:pt x="275379" y="794068"/>
                </a:lnTo>
                <a:lnTo>
                  <a:pt x="318708" y="806262"/>
                </a:lnTo>
                <a:lnTo>
                  <a:pt x="362901" y="813579"/>
                </a:lnTo>
                <a:lnTo>
                  <a:pt x="407527" y="816017"/>
                </a:lnTo>
                <a:lnTo>
                  <a:pt x="452153" y="813579"/>
                </a:lnTo>
                <a:lnTo>
                  <a:pt x="496347" y="806262"/>
                </a:lnTo>
                <a:lnTo>
                  <a:pt x="539675" y="794068"/>
                </a:lnTo>
                <a:lnTo>
                  <a:pt x="581707" y="776996"/>
                </a:lnTo>
                <a:lnTo>
                  <a:pt x="622009" y="755047"/>
                </a:lnTo>
                <a:lnTo>
                  <a:pt x="660148" y="728220"/>
                </a:lnTo>
                <a:lnTo>
                  <a:pt x="695693" y="696515"/>
                </a:lnTo>
                <a:lnTo>
                  <a:pt x="727361" y="660928"/>
                </a:lnTo>
                <a:lnTo>
                  <a:pt x="754156" y="622743"/>
                </a:lnTo>
                <a:lnTo>
                  <a:pt x="776080" y="582394"/>
                </a:lnTo>
                <a:lnTo>
                  <a:pt x="793132" y="540313"/>
                </a:lnTo>
                <a:lnTo>
                  <a:pt x="805312" y="496933"/>
                </a:lnTo>
                <a:lnTo>
                  <a:pt x="812620" y="452687"/>
                </a:lnTo>
                <a:lnTo>
                  <a:pt x="815056" y="408008"/>
                </a:lnTo>
                <a:lnTo>
                  <a:pt x="812620" y="363330"/>
                </a:lnTo>
                <a:lnTo>
                  <a:pt x="805312" y="319084"/>
                </a:lnTo>
                <a:lnTo>
                  <a:pt x="793132" y="275704"/>
                </a:lnTo>
                <a:lnTo>
                  <a:pt x="776080" y="233623"/>
                </a:lnTo>
                <a:lnTo>
                  <a:pt x="754156" y="193274"/>
                </a:lnTo>
                <a:lnTo>
                  <a:pt x="727361" y="155090"/>
                </a:lnTo>
                <a:lnTo>
                  <a:pt x="695693" y="119503"/>
                </a:lnTo>
                <a:lnTo>
                  <a:pt x="660148" y="87798"/>
                </a:lnTo>
                <a:lnTo>
                  <a:pt x="622009" y="60971"/>
                </a:lnTo>
                <a:lnTo>
                  <a:pt x="581707" y="39021"/>
                </a:lnTo>
                <a:lnTo>
                  <a:pt x="539675" y="21949"/>
                </a:lnTo>
                <a:lnTo>
                  <a:pt x="496347" y="9755"/>
                </a:lnTo>
                <a:lnTo>
                  <a:pt x="452153" y="2438"/>
                </a:lnTo>
                <a:lnTo>
                  <a:pt x="407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67000" y="8805666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40" h="816609">
                <a:moveTo>
                  <a:pt x="407527" y="0"/>
                </a:moveTo>
                <a:lnTo>
                  <a:pt x="362901" y="2438"/>
                </a:lnTo>
                <a:lnTo>
                  <a:pt x="318708" y="9755"/>
                </a:lnTo>
                <a:lnTo>
                  <a:pt x="275379" y="21949"/>
                </a:lnTo>
                <a:lnTo>
                  <a:pt x="233347" y="39021"/>
                </a:lnTo>
                <a:lnTo>
                  <a:pt x="193046" y="60970"/>
                </a:lnTo>
                <a:lnTo>
                  <a:pt x="154906" y="87797"/>
                </a:lnTo>
                <a:lnTo>
                  <a:pt x="119361" y="119502"/>
                </a:lnTo>
                <a:lnTo>
                  <a:pt x="87694" y="155089"/>
                </a:lnTo>
                <a:lnTo>
                  <a:pt x="60898" y="193274"/>
                </a:lnTo>
                <a:lnTo>
                  <a:pt x="38975" y="233623"/>
                </a:lnTo>
                <a:lnTo>
                  <a:pt x="21923" y="275704"/>
                </a:lnTo>
                <a:lnTo>
                  <a:pt x="9743" y="319084"/>
                </a:lnTo>
                <a:lnTo>
                  <a:pt x="2435" y="363330"/>
                </a:lnTo>
                <a:lnTo>
                  <a:pt x="0" y="408008"/>
                </a:lnTo>
                <a:lnTo>
                  <a:pt x="2435" y="452687"/>
                </a:lnTo>
                <a:lnTo>
                  <a:pt x="9743" y="496933"/>
                </a:lnTo>
                <a:lnTo>
                  <a:pt x="21923" y="540313"/>
                </a:lnTo>
                <a:lnTo>
                  <a:pt x="38975" y="582394"/>
                </a:lnTo>
                <a:lnTo>
                  <a:pt x="60898" y="622743"/>
                </a:lnTo>
                <a:lnTo>
                  <a:pt x="87694" y="660927"/>
                </a:lnTo>
                <a:lnTo>
                  <a:pt x="119361" y="696514"/>
                </a:lnTo>
                <a:lnTo>
                  <a:pt x="154906" y="728219"/>
                </a:lnTo>
                <a:lnTo>
                  <a:pt x="193046" y="755046"/>
                </a:lnTo>
                <a:lnTo>
                  <a:pt x="233347" y="776996"/>
                </a:lnTo>
                <a:lnTo>
                  <a:pt x="275379" y="794068"/>
                </a:lnTo>
                <a:lnTo>
                  <a:pt x="318708" y="806262"/>
                </a:lnTo>
                <a:lnTo>
                  <a:pt x="362901" y="813579"/>
                </a:lnTo>
                <a:lnTo>
                  <a:pt x="407527" y="816017"/>
                </a:lnTo>
                <a:lnTo>
                  <a:pt x="452153" y="813579"/>
                </a:lnTo>
                <a:lnTo>
                  <a:pt x="496347" y="806262"/>
                </a:lnTo>
                <a:lnTo>
                  <a:pt x="539675" y="794068"/>
                </a:lnTo>
                <a:lnTo>
                  <a:pt x="581706" y="776996"/>
                </a:lnTo>
                <a:lnTo>
                  <a:pt x="622008" y="755046"/>
                </a:lnTo>
                <a:lnTo>
                  <a:pt x="660147" y="728219"/>
                </a:lnTo>
                <a:lnTo>
                  <a:pt x="695692" y="696514"/>
                </a:lnTo>
                <a:lnTo>
                  <a:pt x="727360" y="660927"/>
                </a:lnTo>
                <a:lnTo>
                  <a:pt x="754155" y="622743"/>
                </a:lnTo>
                <a:lnTo>
                  <a:pt x="776079" y="582394"/>
                </a:lnTo>
                <a:lnTo>
                  <a:pt x="793131" y="540313"/>
                </a:lnTo>
                <a:lnTo>
                  <a:pt x="805311" y="496933"/>
                </a:lnTo>
                <a:lnTo>
                  <a:pt x="812619" y="452687"/>
                </a:lnTo>
                <a:lnTo>
                  <a:pt x="815055" y="408008"/>
                </a:lnTo>
                <a:lnTo>
                  <a:pt x="812619" y="363330"/>
                </a:lnTo>
                <a:lnTo>
                  <a:pt x="805311" y="319084"/>
                </a:lnTo>
                <a:lnTo>
                  <a:pt x="793131" y="275704"/>
                </a:lnTo>
                <a:lnTo>
                  <a:pt x="776079" y="233623"/>
                </a:lnTo>
                <a:lnTo>
                  <a:pt x="754155" y="193274"/>
                </a:lnTo>
                <a:lnTo>
                  <a:pt x="727360" y="155089"/>
                </a:lnTo>
                <a:lnTo>
                  <a:pt x="695692" y="119502"/>
                </a:lnTo>
                <a:lnTo>
                  <a:pt x="660147" y="87797"/>
                </a:lnTo>
                <a:lnTo>
                  <a:pt x="622008" y="60970"/>
                </a:lnTo>
                <a:lnTo>
                  <a:pt x="581706" y="39021"/>
                </a:lnTo>
                <a:lnTo>
                  <a:pt x="539675" y="21949"/>
                </a:lnTo>
                <a:lnTo>
                  <a:pt x="496347" y="9755"/>
                </a:lnTo>
                <a:lnTo>
                  <a:pt x="452153" y="2438"/>
                </a:lnTo>
                <a:lnTo>
                  <a:pt x="407527" y="0"/>
                </a:lnTo>
                <a:close/>
              </a:path>
            </a:pathLst>
          </a:custGeom>
          <a:solidFill>
            <a:srgbClr val="51A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67000" y="8805665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40" h="816609">
                <a:moveTo>
                  <a:pt x="695693" y="119503"/>
                </a:moveTo>
                <a:lnTo>
                  <a:pt x="727360" y="155089"/>
                </a:lnTo>
                <a:lnTo>
                  <a:pt x="754156" y="193274"/>
                </a:lnTo>
                <a:lnTo>
                  <a:pt x="776079" y="233623"/>
                </a:lnTo>
                <a:lnTo>
                  <a:pt x="793131" y="275704"/>
                </a:lnTo>
                <a:lnTo>
                  <a:pt x="805311" y="319084"/>
                </a:lnTo>
                <a:lnTo>
                  <a:pt x="812619" y="363330"/>
                </a:lnTo>
                <a:lnTo>
                  <a:pt x="815055" y="408009"/>
                </a:lnTo>
                <a:lnTo>
                  <a:pt x="812619" y="452687"/>
                </a:lnTo>
                <a:lnTo>
                  <a:pt x="805311" y="496933"/>
                </a:lnTo>
                <a:lnTo>
                  <a:pt x="793131" y="540313"/>
                </a:lnTo>
                <a:lnTo>
                  <a:pt x="776079" y="582394"/>
                </a:lnTo>
                <a:lnTo>
                  <a:pt x="754156" y="622743"/>
                </a:lnTo>
                <a:lnTo>
                  <a:pt x="727360" y="660928"/>
                </a:lnTo>
                <a:lnTo>
                  <a:pt x="695693" y="696515"/>
                </a:lnTo>
                <a:lnTo>
                  <a:pt x="660148" y="728219"/>
                </a:lnTo>
                <a:lnTo>
                  <a:pt x="622008" y="755047"/>
                </a:lnTo>
                <a:lnTo>
                  <a:pt x="581707" y="776996"/>
                </a:lnTo>
                <a:lnTo>
                  <a:pt x="539675" y="794068"/>
                </a:lnTo>
                <a:lnTo>
                  <a:pt x="496347" y="806262"/>
                </a:lnTo>
                <a:lnTo>
                  <a:pt x="452153" y="813579"/>
                </a:lnTo>
                <a:lnTo>
                  <a:pt x="407527" y="816018"/>
                </a:lnTo>
                <a:lnTo>
                  <a:pt x="362901" y="813579"/>
                </a:lnTo>
                <a:lnTo>
                  <a:pt x="318708" y="806262"/>
                </a:lnTo>
                <a:lnTo>
                  <a:pt x="275379" y="794068"/>
                </a:lnTo>
                <a:lnTo>
                  <a:pt x="233348" y="776996"/>
                </a:lnTo>
                <a:lnTo>
                  <a:pt x="193046" y="755047"/>
                </a:lnTo>
                <a:lnTo>
                  <a:pt x="154906" y="728219"/>
                </a:lnTo>
                <a:lnTo>
                  <a:pt x="119362" y="696515"/>
                </a:lnTo>
                <a:lnTo>
                  <a:pt x="87694" y="660928"/>
                </a:lnTo>
                <a:lnTo>
                  <a:pt x="60898" y="622743"/>
                </a:lnTo>
                <a:lnTo>
                  <a:pt x="38975" y="582394"/>
                </a:lnTo>
                <a:lnTo>
                  <a:pt x="21923" y="540313"/>
                </a:lnTo>
                <a:lnTo>
                  <a:pt x="9743" y="496933"/>
                </a:lnTo>
                <a:lnTo>
                  <a:pt x="2435" y="452687"/>
                </a:lnTo>
                <a:lnTo>
                  <a:pt x="0" y="408009"/>
                </a:lnTo>
                <a:lnTo>
                  <a:pt x="2435" y="363330"/>
                </a:lnTo>
                <a:lnTo>
                  <a:pt x="9743" y="319084"/>
                </a:lnTo>
                <a:lnTo>
                  <a:pt x="21923" y="275704"/>
                </a:lnTo>
                <a:lnTo>
                  <a:pt x="38975" y="233623"/>
                </a:lnTo>
                <a:lnTo>
                  <a:pt x="60898" y="193274"/>
                </a:lnTo>
                <a:lnTo>
                  <a:pt x="87694" y="155089"/>
                </a:lnTo>
                <a:lnTo>
                  <a:pt x="119362" y="119503"/>
                </a:lnTo>
                <a:lnTo>
                  <a:pt x="154906" y="87798"/>
                </a:lnTo>
                <a:lnTo>
                  <a:pt x="193046" y="60970"/>
                </a:lnTo>
                <a:lnTo>
                  <a:pt x="233348" y="39021"/>
                </a:lnTo>
                <a:lnTo>
                  <a:pt x="275379" y="21949"/>
                </a:lnTo>
                <a:lnTo>
                  <a:pt x="318708" y="9755"/>
                </a:lnTo>
                <a:lnTo>
                  <a:pt x="362901" y="2438"/>
                </a:lnTo>
                <a:lnTo>
                  <a:pt x="407527" y="0"/>
                </a:lnTo>
                <a:lnTo>
                  <a:pt x="452153" y="2438"/>
                </a:lnTo>
                <a:lnTo>
                  <a:pt x="496347" y="9755"/>
                </a:lnTo>
                <a:lnTo>
                  <a:pt x="539675" y="21949"/>
                </a:lnTo>
                <a:lnTo>
                  <a:pt x="581707" y="39021"/>
                </a:lnTo>
                <a:lnTo>
                  <a:pt x="622008" y="60970"/>
                </a:lnTo>
                <a:lnTo>
                  <a:pt x="660148" y="87798"/>
                </a:lnTo>
                <a:lnTo>
                  <a:pt x="695693" y="119503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138784" y="6216242"/>
            <a:ext cx="1494790" cy="1524000"/>
          </a:xfrm>
          <a:custGeom>
            <a:avLst/>
            <a:gdLst/>
            <a:ahLst/>
            <a:cxnLst/>
            <a:rect l="l" t="t" r="r" b="b"/>
            <a:pathLst>
              <a:path w="1494790" h="1524000">
                <a:moveTo>
                  <a:pt x="1494426" y="0"/>
                </a:moveTo>
                <a:lnTo>
                  <a:pt x="0" y="1523768"/>
                </a:lnTo>
              </a:path>
            </a:pathLst>
          </a:custGeom>
          <a:ln w="101600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46988" y="5786398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40" h="816609">
                <a:moveTo>
                  <a:pt x="407525" y="0"/>
                </a:moveTo>
                <a:lnTo>
                  <a:pt x="362900" y="2438"/>
                </a:lnTo>
                <a:lnTo>
                  <a:pt x="318707" y="9755"/>
                </a:lnTo>
                <a:lnTo>
                  <a:pt x="275379" y="21949"/>
                </a:lnTo>
                <a:lnTo>
                  <a:pt x="233349" y="39021"/>
                </a:lnTo>
                <a:lnTo>
                  <a:pt x="193049" y="60970"/>
                </a:lnTo>
                <a:lnTo>
                  <a:pt x="154910" y="87797"/>
                </a:lnTo>
                <a:lnTo>
                  <a:pt x="119367" y="119502"/>
                </a:lnTo>
                <a:lnTo>
                  <a:pt x="87698" y="155089"/>
                </a:lnTo>
                <a:lnTo>
                  <a:pt x="60901" y="193274"/>
                </a:lnTo>
                <a:lnTo>
                  <a:pt x="38977" y="233623"/>
                </a:lnTo>
                <a:lnTo>
                  <a:pt x="21924" y="275704"/>
                </a:lnTo>
                <a:lnTo>
                  <a:pt x="9744" y="319084"/>
                </a:lnTo>
                <a:lnTo>
                  <a:pt x="2436" y="363330"/>
                </a:lnTo>
                <a:lnTo>
                  <a:pt x="0" y="408009"/>
                </a:lnTo>
                <a:lnTo>
                  <a:pt x="2436" y="452687"/>
                </a:lnTo>
                <a:lnTo>
                  <a:pt x="9744" y="496933"/>
                </a:lnTo>
                <a:lnTo>
                  <a:pt x="21924" y="540313"/>
                </a:lnTo>
                <a:lnTo>
                  <a:pt x="38977" y="582394"/>
                </a:lnTo>
                <a:lnTo>
                  <a:pt x="60901" y="622743"/>
                </a:lnTo>
                <a:lnTo>
                  <a:pt x="87698" y="660928"/>
                </a:lnTo>
                <a:lnTo>
                  <a:pt x="119367" y="696515"/>
                </a:lnTo>
                <a:lnTo>
                  <a:pt x="154910" y="728220"/>
                </a:lnTo>
                <a:lnTo>
                  <a:pt x="193049" y="755047"/>
                </a:lnTo>
                <a:lnTo>
                  <a:pt x="233349" y="776996"/>
                </a:lnTo>
                <a:lnTo>
                  <a:pt x="275379" y="794068"/>
                </a:lnTo>
                <a:lnTo>
                  <a:pt x="318707" y="806262"/>
                </a:lnTo>
                <a:lnTo>
                  <a:pt x="362900" y="813579"/>
                </a:lnTo>
                <a:lnTo>
                  <a:pt x="407525" y="816018"/>
                </a:lnTo>
                <a:lnTo>
                  <a:pt x="452150" y="813579"/>
                </a:lnTo>
                <a:lnTo>
                  <a:pt x="496344" y="806262"/>
                </a:lnTo>
                <a:lnTo>
                  <a:pt x="539672" y="794068"/>
                </a:lnTo>
                <a:lnTo>
                  <a:pt x="581704" y="776996"/>
                </a:lnTo>
                <a:lnTo>
                  <a:pt x="622006" y="755047"/>
                </a:lnTo>
                <a:lnTo>
                  <a:pt x="660147" y="728220"/>
                </a:lnTo>
                <a:lnTo>
                  <a:pt x="695693" y="696515"/>
                </a:lnTo>
                <a:lnTo>
                  <a:pt x="727359" y="660928"/>
                </a:lnTo>
                <a:lnTo>
                  <a:pt x="754154" y="622743"/>
                </a:lnTo>
                <a:lnTo>
                  <a:pt x="776077" y="582394"/>
                </a:lnTo>
                <a:lnTo>
                  <a:pt x="793128" y="540313"/>
                </a:lnTo>
                <a:lnTo>
                  <a:pt x="805307" y="496933"/>
                </a:lnTo>
                <a:lnTo>
                  <a:pt x="812615" y="452687"/>
                </a:lnTo>
                <a:lnTo>
                  <a:pt x="815051" y="408009"/>
                </a:lnTo>
                <a:lnTo>
                  <a:pt x="812615" y="363330"/>
                </a:lnTo>
                <a:lnTo>
                  <a:pt x="805307" y="319084"/>
                </a:lnTo>
                <a:lnTo>
                  <a:pt x="793128" y="275704"/>
                </a:lnTo>
                <a:lnTo>
                  <a:pt x="776077" y="233623"/>
                </a:lnTo>
                <a:lnTo>
                  <a:pt x="754154" y="193274"/>
                </a:lnTo>
                <a:lnTo>
                  <a:pt x="727359" y="155089"/>
                </a:lnTo>
                <a:lnTo>
                  <a:pt x="695693" y="119502"/>
                </a:lnTo>
                <a:lnTo>
                  <a:pt x="660147" y="87797"/>
                </a:lnTo>
                <a:lnTo>
                  <a:pt x="622006" y="60970"/>
                </a:lnTo>
                <a:lnTo>
                  <a:pt x="581704" y="39021"/>
                </a:lnTo>
                <a:lnTo>
                  <a:pt x="539672" y="21949"/>
                </a:lnTo>
                <a:lnTo>
                  <a:pt x="496344" y="9755"/>
                </a:lnTo>
                <a:lnTo>
                  <a:pt x="452150" y="2438"/>
                </a:lnTo>
                <a:lnTo>
                  <a:pt x="407525" y="0"/>
                </a:lnTo>
                <a:close/>
              </a:path>
            </a:pathLst>
          </a:custGeom>
          <a:solidFill>
            <a:srgbClr val="51A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246988" y="5786399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40" h="816609">
                <a:moveTo>
                  <a:pt x="695693" y="119503"/>
                </a:moveTo>
                <a:lnTo>
                  <a:pt x="727360" y="155089"/>
                </a:lnTo>
                <a:lnTo>
                  <a:pt x="754156" y="193274"/>
                </a:lnTo>
                <a:lnTo>
                  <a:pt x="776079" y="233623"/>
                </a:lnTo>
                <a:lnTo>
                  <a:pt x="793131" y="275704"/>
                </a:lnTo>
                <a:lnTo>
                  <a:pt x="805311" y="319084"/>
                </a:lnTo>
                <a:lnTo>
                  <a:pt x="812619" y="363330"/>
                </a:lnTo>
                <a:lnTo>
                  <a:pt x="815055" y="408009"/>
                </a:lnTo>
                <a:lnTo>
                  <a:pt x="812619" y="452687"/>
                </a:lnTo>
                <a:lnTo>
                  <a:pt x="805311" y="496933"/>
                </a:lnTo>
                <a:lnTo>
                  <a:pt x="793131" y="540313"/>
                </a:lnTo>
                <a:lnTo>
                  <a:pt x="776079" y="582394"/>
                </a:lnTo>
                <a:lnTo>
                  <a:pt x="754156" y="622743"/>
                </a:lnTo>
                <a:lnTo>
                  <a:pt x="727360" y="660928"/>
                </a:lnTo>
                <a:lnTo>
                  <a:pt x="695693" y="696515"/>
                </a:lnTo>
                <a:lnTo>
                  <a:pt x="660148" y="728219"/>
                </a:lnTo>
                <a:lnTo>
                  <a:pt x="622008" y="755047"/>
                </a:lnTo>
                <a:lnTo>
                  <a:pt x="581707" y="776996"/>
                </a:lnTo>
                <a:lnTo>
                  <a:pt x="539675" y="794068"/>
                </a:lnTo>
                <a:lnTo>
                  <a:pt x="496347" y="806262"/>
                </a:lnTo>
                <a:lnTo>
                  <a:pt x="452153" y="813579"/>
                </a:lnTo>
                <a:lnTo>
                  <a:pt x="407527" y="816018"/>
                </a:lnTo>
                <a:lnTo>
                  <a:pt x="362901" y="813579"/>
                </a:lnTo>
                <a:lnTo>
                  <a:pt x="318708" y="806262"/>
                </a:lnTo>
                <a:lnTo>
                  <a:pt x="275379" y="794068"/>
                </a:lnTo>
                <a:lnTo>
                  <a:pt x="233348" y="776996"/>
                </a:lnTo>
                <a:lnTo>
                  <a:pt x="193046" y="755047"/>
                </a:lnTo>
                <a:lnTo>
                  <a:pt x="154906" y="728219"/>
                </a:lnTo>
                <a:lnTo>
                  <a:pt x="119362" y="696515"/>
                </a:lnTo>
                <a:lnTo>
                  <a:pt x="87694" y="660928"/>
                </a:lnTo>
                <a:lnTo>
                  <a:pt x="60898" y="622743"/>
                </a:lnTo>
                <a:lnTo>
                  <a:pt x="38975" y="582394"/>
                </a:lnTo>
                <a:lnTo>
                  <a:pt x="21923" y="540313"/>
                </a:lnTo>
                <a:lnTo>
                  <a:pt x="9743" y="496933"/>
                </a:lnTo>
                <a:lnTo>
                  <a:pt x="2435" y="452687"/>
                </a:lnTo>
                <a:lnTo>
                  <a:pt x="0" y="408009"/>
                </a:lnTo>
                <a:lnTo>
                  <a:pt x="2435" y="363330"/>
                </a:lnTo>
                <a:lnTo>
                  <a:pt x="9743" y="319084"/>
                </a:lnTo>
                <a:lnTo>
                  <a:pt x="21923" y="275704"/>
                </a:lnTo>
                <a:lnTo>
                  <a:pt x="38975" y="233623"/>
                </a:lnTo>
                <a:lnTo>
                  <a:pt x="60898" y="193274"/>
                </a:lnTo>
                <a:lnTo>
                  <a:pt x="87694" y="155089"/>
                </a:lnTo>
                <a:lnTo>
                  <a:pt x="119362" y="119503"/>
                </a:lnTo>
                <a:lnTo>
                  <a:pt x="154906" y="87798"/>
                </a:lnTo>
                <a:lnTo>
                  <a:pt x="193046" y="60970"/>
                </a:lnTo>
                <a:lnTo>
                  <a:pt x="233348" y="39021"/>
                </a:lnTo>
                <a:lnTo>
                  <a:pt x="275379" y="21949"/>
                </a:lnTo>
                <a:lnTo>
                  <a:pt x="318708" y="9755"/>
                </a:lnTo>
                <a:lnTo>
                  <a:pt x="362901" y="2438"/>
                </a:lnTo>
                <a:lnTo>
                  <a:pt x="407527" y="0"/>
                </a:lnTo>
                <a:lnTo>
                  <a:pt x="452153" y="2438"/>
                </a:lnTo>
                <a:lnTo>
                  <a:pt x="496347" y="9755"/>
                </a:lnTo>
                <a:lnTo>
                  <a:pt x="539675" y="21949"/>
                </a:lnTo>
                <a:lnTo>
                  <a:pt x="581707" y="39021"/>
                </a:lnTo>
                <a:lnTo>
                  <a:pt x="622008" y="60970"/>
                </a:lnTo>
                <a:lnTo>
                  <a:pt x="660148" y="87798"/>
                </a:lnTo>
                <a:lnTo>
                  <a:pt x="695693" y="119503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739136" y="7296032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40" h="816609">
                <a:moveTo>
                  <a:pt x="407527" y="0"/>
                </a:moveTo>
                <a:lnTo>
                  <a:pt x="362901" y="2438"/>
                </a:lnTo>
                <a:lnTo>
                  <a:pt x="318708" y="9755"/>
                </a:lnTo>
                <a:lnTo>
                  <a:pt x="275379" y="21949"/>
                </a:lnTo>
                <a:lnTo>
                  <a:pt x="233347" y="39021"/>
                </a:lnTo>
                <a:lnTo>
                  <a:pt x="193046" y="60970"/>
                </a:lnTo>
                <a:lnTo>
                  <a:pt x="154906" y="87797"/>
                </a:lnTo>
                <a:lnTo>
                  <a:pt x="119361" y="119502"/>
                </a:lnTo>
                <a:lnTo>
                  <a:pt x="87694" y="155089"/>
                </a:lnTo>
                <a:lnTo>
                  <a:pt x="60898" y="193274"/>
                </a:lnTo>
                <a:lnTo>
                  <a:pt x="38975" y="233623"/>
                </a:lnTo>
                <a:lnTo>
                  <a:pt x="21923" y="275704"/>
                </a:lnTo>
                <a:lnTo>
                  <a:pt x="9743" y="319084"/>
                </a:lnTo>
                <a:lnTo>
                  <a:pt x="2435" y="363330"/>
                </a:lnTo>
                <a:lnTo>
                  <a:pt x="0" y="408008"/>
                </a:lnTo>
                <a:lnTo>
                  <a:pt x="2435" y="452687"/>
                </a:lnTo>
                <a:lnTo>
                  <a:pt x="9743" y="496933"/>
                </a:lnTo>
                <a:lnTo>
                  <a:pt x="21923" y="540313"/>
                </a:lnTo>
                <a:lnTo>
                  <a:pt x="38975" y="582394"/>
                </a:lnTo>
                <a:lnTo>
                  <a:pt x="60898" y="622743"/>
                </a:lnTo>
                <a:lnTo>
                  <a:pt x="87694" y="660927"/>
                </a:lnTo>
                <a:lnTo>
                  <a:pt x="119361" y="696514"/>
                </a:lnTo>
                <a:lnTo>
                  <a:pt x="154906" y="728219"/>
                </a:lnTo>
                <a:lnTo>
                  <a:pt x="193046" y="755046"/>
                </a:lnTo>
                <a:lnTo>
                  <a:pt x="233347" y="776996"/>
                </a:lnTo>
                <a:lnTo>
                  <a:pt x="275379" y="794068"/>
                </a:lnTo>
                <a:lnTo>
                  <a:pt x="318708" y="806262"/>
                </a:lnTo>
                <a:lnTo>
                  <a:pt x="362901" y="813579"/>
                </a:lnTo>
                <a:lnTo>
                  <a:pt x="407527" y="816017"/>
                </a:lnTo>
                <a:lnTo>
                  <a:pt x="452153" y="813579"/>
                </a:lnTo>
                <a:lnTo>
                  <a:pt x="496347" y="806262"/>
                </a:lnTo>
                <a:lnTo>
                  <a:pt x="539675" y="794068"/>
                </a:lnTo>
                <a:lnTo>
                  <a:pt x="581706" y="776996"/>
                </a:lnTo>
                <a:lnTo>
                  <a:pt x="622008" y="755046"/>
                </a:lnTo>
                <a:lnTo>
                  <a:pt x="660147" y="728219"/>
                </a:lnTo>
                <a:lnTo>
                  <a:pt x="695692" y="696514"/>
                </a:lnTo>
                <a:lnTo>
                  <a:pt x="727360" y="660927"/>
                </a:lnTo>
                <a:lnTo>
                  <a:pt x="754155" y="622743"/>
                </a:lnTo>
                <a:lnTo>
                  <a:pt x="776079" y="582394"/>
                </a:lnTo>
                <a:lnTo>
                  <a:pt x="793131" y="540313"/>
                </a:lnTo>
                <a:lnTo>
                  <a:pt x="805311" y="496933"/>
                </a:lnTo>
                <a:lnTo>
                  <a:pt x="812619" y="452687"/>
                </a:lnTo>
                <a:lnTo>
                  <a:pt x="815055" y="408008"/>
                </a:lnTo>
                <a:lnTo>
                  <a:pt x="812619" y="363330"/>
                </a:lnTo>
                <a:lnTo>
                  <a:pt x="805311" y="319084"/>
                </a:lnTo>
                <a:lnTo>
                  <a:pt x="793131" y="275704"/>
                </a:lnTo>
                <a:lnTo>
                  <a:pt x="776079" y="233623"/>
                </a:lnTo>
                <a:lnTo>
                  <a:pt x="754155" y="193274"/>
                </a:lnTo>
                <a:lnTo>
                  <a:pt x="727360" y="155089"/>
                </a:lnTo>
                <a:lnTo>
                  <a:pt x="695692" y="119502"/>
                </a:lnTo>
                <a:lnTo>
                  <a:pt x="660147" y="87797"/>
                </a:lnTo>
                <a:lnTo>
                  <a:pt x="622008" y="60970"/>
                </a:lnTo>
                <a:lnTo>
                  <a:pt x="581706" y="39021"/>
                </a:lnTo>
                <a:lnTo>
                  <a:pt x="539675" y="21949"/>
                </a:lnTo>
                <a:lnTo>
                  <a:pt x="496347" y="9755"/>
                </a:lnTo>
                <a:lnTo>
                  <a:pt x="452153" y="2438"/>
                </a:lnTo>
                <a:lnTo>
                  <a:pt x="407527" y="0"/>
                </a:lnTo>
                <a:close/>
              </a:path>
            </a:pathLst>
          </a:custGeom>
          <a:solidFill>
            <a:srgbClr val="E32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39135" y="7296032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40" h="816609">
                <a:moveTo>
                  <a:pt x="695693" y="119503"/>
                </a:moveTo>
                <a:lnTo>
                  <a:pt x="727360" y="155089"/>
                </a:lnTo>
                <a:lnTo>
                  <a:pt x="754156" y="193274"/>
                </a:lnTo>
                <a:lnTo>
                  <a:pt x="776079" y="233623"/>
                </a:lnTo>
                <a:lnTo>
                  <a:pt x="793131" y="275704"/>
                </a:lnTo>
                <a:lnTo>
                  <a:pt x="805311" y="319084"/>
                </a:lnTo>
                <a:lnTo>
                  <a:pt x="812619" y="363330"/>
                </a:lnTo>
                <a:lnTo>
                  <a:pt x="815055" y="408009"/>
                </a:lnTo>
                <a:lnTo>
                  <a:pt x="812619" y="452687"/>
                </a:lnTo>
                <a:lnTo>
                  <a:pt x="805311" y="496933"/>
                </a:lnTo>
                <a:lnTo>
                  <a:pt x="793131" y="540313"/>
                </a:lnTo>
                <a:lnTo>
                  <a:pt x="776079" y="582394"/>
                </a:lnTo>
                <a:lnTo>
                  <a:pt x="754156" y="622743"/>
                </a:lnTo>
                <a:lnTo>
                  <a:pt x="727360" y="660928"/>
                </a:lnTo>
                <a:lnTo>
                  <a:pt x="695693" y="696515"/>
                </a:lnTo>
                <a:lnTo>
                  <a:pt x="660148" y="728219"/>
                </a:lnTo>
                <a:lnTo>
                  <a:pt x="622008" y="755047"/>
                </a:lnTo>
                <a:lnTo>
                  <a:pt x="581707" y="776996"/>
                </a:lnTo>
                <a:lnTo>
                  <a:pt x="539675" y="794068"/>
                </a:lnTo>
                <a:lnTo>
                  <a:pt x="496347" y="806262"/>
                </a:lnTo>
                <a:lnTo>
                  <a:pt x="452153" y="813579"/>
                </a:lnTo>
                <a:lnTo>
                  <a:pt x="407527" y="816018"/>
                </a:lnTo>
                <a:lnTo>
                  <a:pt x="362901" y="813579"/>
                </a:lnTo>
                <a:lnTo>
                  <a:pt x="318708" y="806262"/>
                </a:lnTo>
                <a:lnTo>
                  <a:pt x="275379" y="794068"/>
                </a:lnTo>
                <a:lnTo>
                  <a:pt x="233348" y="776996"/>
                </a:lnTo>
                <a:lnTo>
                  <a:pt x="193046" y="755047"/>
                </a:lnTo>
                <a:lnTo>
                  <a:pt x="154906" y="728219"/>
                </a:lnTo>
                <a:lnTo>
                  <a:pt x="119362" y="696515"/>
                </a:lnTo>
                <a:lnTo>
                  <a:pt x="87694" y="660928"/>
                </a:lnTo>
                <a:lnTo>
                  <a:pt x="60898" y="622743"/>
                </a:lnTo>
                <a:lnTo>
                  <a:pt x="38975" y="582394"/>
                </a:lnTo>
                <a:lnTo>
                  <a:pt x="21923" y="540313"/>
                </a:lnTo>
                <a:lnTo>
                  <a:pt x="9743" y="496933"/>
                </a:lnTo>
                <a:lnTo>
                  <a:pt x="2435" y="452687"/>
                </a:lnTo>
                <a:lnTo>
                  <a:pt x="0" y="408009"/>
                </a:lnTo>
                <a:lnTo>
                  <a:pt x="2435" y="363330"/>
                </a:lnTo>
                <a:lnTo>
                  <a:pt x="9743" y="319084"/>
                </a:lnTo>
                <a:lnTo>
                  <a:pt x="21923" y="275704"/>
                </a:lnTo>
                <a:lnTo>
                  <a:pt x="38975" y="233623"/>
                </a:lnTo>
                <a:lnTo>
                  <a:pt x="60898" y="193274"/>
                </a:lnTo>
                <a:lnTo>
                  <a:pt x="87694" y="155089"/>
                </a:lnTo>
                <a:lnTo>
                  <a:pt x="119362" y="119503"/>
                </a:lnTo>
                <a:lnTo>
                  <a:pt x="154906" y="87798"/>
                </a:lnTo>
                <a:lnTo>
                  <a:pt x="193046" y="60970"/>
                </a:lnTo>
                <a:lnTo>
                  <a:pt x="233348" y="39021"/>
                </a:lnTo>
                <a:lnTo>
                  <a:pt x="275379" y="21949"/>
                </a:lnTo>
                <a:lnTo>
                  <a:pt x="318708" y="9755"/>
                </a:lnTo>
                <a:lnTo>
                  <a:pt x="362901" y="2438"/>
                </a:lnTo>
                <a:lnTo>
                  <a:pt x="407527" y="0"/>
                </a:lnTo>
                <a:lnTo>
                  <a:pt x="452153" y="2438"/>
                </a:lnTo>
                <a:lnTo>
                  <a:pt x="496347" y="9755"/>
                </a:lnTo>
                <a:lnTo>
                  <a:pt x="539675" y="21949"/>
                </a:lnTo>
                <a:lnTo>
                  <a:pt x="581707" y="39021"/>
                </a:lnTo>
                <a:lnTo>
                  <a:pt x="622008" y="60970"/>
                </a:lnTo>
                <a:lnTo>
                  <a:pt x="660148" y="87798"/>
                </a:lnTo>
                <a:lnTo>
                  <a:pt x="695693" y="119503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18124" y="6871703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4" y="0"/>
                </a:lnTo>
                <a:lnTo>
                  <a:pt x="366774" y="367207"/>
                </a:lnTo>
                <a:lnTo>
                  <a:pt x="0" y="367207"/>
                </a:lnTo>
                <a:lnTo>
                  <a:pt x="0" y="0"/>
                </a:lnTo>
                <a:close/>
              </a:path>
            </a:pathLst>
          </a:custGeom>
          <a:solidFill>
            <a:srgbClr val="FFB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18124" y="6871703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4" y="0"/>
                </a:lnTo>
                <a:lnTo>
                  <a:pt x="366774" y="367208"/>
                </a:lnTo>
                <a:lnTo>
                  <a:pt x="0" y="36720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959201" y="7524517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4" y="0"/>
                </a:lnTo>
                <a:lnTo>
                  <a:pt x="366774" y="367207"/>
                </a:lnTo>
                <a:lnTo>
                  <a:pt x="0" y="367207"/>
                </a:lnTo>
                <a:lnTo>
                  <a:pt x="0" y="0"/>
                </a:lnTo>
                <a:close/>
              </a:path>
            </a:pathLst>
          </a:custGeom>
          <a:solidFill>
            <a:srgbClr val="FFB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959201" y="7524517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4" y="0"/>
                </a:lnTo>
                <a:lnTo>
                  <a:pt x="366774" y="367208"/>
                </a:lnTo>
                <a:lnTo>
                  <a:pt x="0" y="36720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847611" y="8218131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30" h="367665">
                <a:moveTo>
                  <a:pt x="0" y="0"/>
                </a:moveTo>
                <a:lnTo>
                  <a:pt x="366775" y="0"/>
                </a:lnTo>
                <a:lnTo>
                  <a:pt x="366775" y="367209"/>
                </a:lnTo>
                <a:lnTo>
                  <a:pt x="0" y="367209"/>
                </a:lnTo>
                <a:lnTo>
                  <a:pt x="0" y="0"/>
                </a:lnTo>
                <a:close/>
              </a:path>
            </a:pathLst>
          </a:custGeom>
          <a:solidFill>
            <a:srgbClr val="FFB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847611" y="8218131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30" h="367665">
                <a:moveTo>
                  <a:pt x="0" y="0"/>
                </a:moveTo>
                <a:lnTo>
                  <a:pt x="366774" y="0"/>
                </a:lnTo>
                <a:lnTo>
                  <a:pt x="366774" y="367208"/>
                </a:lnTo>
                <a:lnTo>
                  <a:pt x="0" y="36720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744168" y="8952548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30" h="367665">
                <a:moveTo>
                  <a:pt x="0" y="0"/>
                </a:moveTo>
                <a:lnTo>
                  <a:pt x="366775" y="0"/>
                </a:lnTo>
                <a:lnTo>
                  <a:pt x="366775" y="367207"/>
                </a:lnTo>
                <a:lnTo>
                  <a:pt x="0" y="367207"/>
                </a:lnTo>
                <a:lnTo>
                  <a:pt x="0" y="0"/>
                </a:lnTo>
                <a:close/>
              </a:path>
            </a:pathLst>
          </a:custGeom>
          <a:solidFill>
            <a:srgbClr val="FFB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744168" y="8952548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30" h="367665">
                <a:moveTo>
                  <a:pt x="0" y="0"/>
                </a:moveTo>
                <a:lnTo>
                  <a:pt x="366774" y="0"/>
                </a:lnTo>
                <a:lnTo>
                  <a:pt x="366774" y="367208"/>
                </a:lnTo>
                <a:lnTo>
                  <a:pt x="0" y="36720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831906" y="6137286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4" y="0"/>
                </a:lnTo>
                <a:lnTo>
                  <a:pt x="366774" y="367209"/>
                </a:lnTo>
                <a:lnTo>
                  <a:pt x="0" y="367209"/>
                </a:lnTo>
                <a:lnTo>
                  <a:pt x="0" y="0"/>
                </a:lnTo>
                <a:close/>
              </a:path>
            </a:pathLst>
          </a:custGeom>
          <a:solidFill>
            <a:srgbClr val="FFB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831906" y="6137286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4" y="0"/>
                </a:lnTo>
                <a:lnTo>
                  <a:pt x="366774" y="367208"/>
                </a:lnTo>
                <a:lnTo>
                  <a:pt x="0" y="36720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467053" y="6006724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30" h="367664">
                <a:moveTo>
                  <a:pt x="0" y="0"/>
                </a:moveTo>
                <a:lnTo>
                  <a:pt x="366776" y="0"/>
                </a:lnTo>
                <a:lnTo>
                  <a:pt x="366776" y="367207"/>
                </a:lnTo>
                <a:lnTo>
                  <a:pt x="0" y="367207"/>
                </a:lnTo>
                <a:lnTo>
                  <a:pt x="0" y="0"/>
                </a:lnTo>
                <a:close/>
              </a:path>
            </a:pathLst>
          </a:custGeom>
          <a:solidFill>
            <a:srgbClr val="FFB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467053" y="6006724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30" h="367664">
                <a:moveTo>
                  <a:pt x="0" y="0"/>
                </a:moveTo>
                <a:lnTo>
                  <a:pt x="366774" y="0"/>
                </a:lnTo>
                <a:lnTo>
                  <a:pt x="366774" y="367208"/>
                </a:lnTo>
                <a:lnTo>
                  <a:pt x="0" y="36720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231284" y="8283415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4" y="0"/>
                </a:lnTo>
                <a:lnTo>
                  <a:pt x="366774" y="367207"/>
                </a:lnTo>
                <a:lnTo>
                  <a:pt x="0" y="367207"/>
                </a:lnTo>
                <a:lnTo>
                  <a:pt x="0" y="0"/>
                </a:lnTo>
                <a:close/>
              </a:path>
            </a:pathLst>
          </a:custGeom>
          <a:solidFill>
            <a:srgbClr val="FFB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231284" y="8283415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4" y="0"/>
                </a:lnTo>
                <a:lnTo>
                  <a:pt x="366774" y="367208"/>
                </a:lnTo>
                <a:lnTo>
                  <a:pt x="0" y="36720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95216" y="9025990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4" y="0"/>
                </a:lnTo>
                <a:lnTo>
                  <a:pt x="366774" y="367207"/>
                </a:lnTo>
                <a:lnTo>
                  <a:pt x="0" y="367207"/>
                </a:lnTo>
                <a:lnTo>
                  <a:pt x="0" y="0"/>
                </a:lnTo>
                <a:close/>
              </a:path>
            </a:pathLst>
          </a:custGeom>
          <a:solidFill>
            <a:srgbClr val="FFB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95216" y="9025990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4" y="0"/>
                </a:lnTo>
                <a:lnTo>
                  <a:pt x="366774" y="367208"/>
                </a:lnTo>
                <a:lnTo>
                  <a:pt x="0" y="36720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709055" y="6741139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30" h="367665">
                <a:moveTo>
                  <a:pt x="0" y="0"/>
                </a:moveTo>
                <a:lnTo>
                  <a:pt x="366776" y="0"/>
                </a:lnTo>
                <a:lnTo>
                  <a:pt x="366776" y="367209"/>
                </a:lnTo>
                <a:lnTo>
                  <a:pt x="0" y="367209"/>
                </a:lnTo>
                <a:lnTo>
                  <a:pt x="0" y="0"/>
                </a:lnTo>
                <a:close/>
              </a:path>
            </a:pathLst>
          </a:custGeom>
          <a:solidFill>
            <a:srgbClr val="FFB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709055" y="6741139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30" h="367665">
                <a:moveTo>
                  <a:pt x="0" y="0"/>
                </a:moveTo>
                <a:lnTo>
                  <a:pt x="366774" y="0"/>
                </a:lnTo>
                <a:lnTo>
                  <a:pt x="366774" y="367208"/>
                </a:lnTo>
                <a:lnTo>
                  <a:pt x="0" y="36720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81285" y="11227651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solidFill>
            <a:srgbClr val="FFB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81285" y="11227651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324100" y="11188700"/>
            <a:ext cx="8201025" cy="166623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419100" marR="5080" indent="-406400">
              <a:lnSpc>
                <a:spcPts val="4300"/>
              </a:lnSpc>
              <a:spcBef>
                <a:spcPts val="259"/>
              </a:spcBef>
            </a:pPr>
            <a:r>
              <a:rPr sz="3600" b="1" spc="350" dirty="0">
                <a:latin typeface="Calibri"/>
                <a:cs typeface="Calibri"/>
              </a:rPr>
              <a:t>= </a:t>
            </a:r>
            <a:r>
              <a:rPr sz="3600" b="1" spc="-254" dirty="0">
                <a:latin typeface="Calibri"/>
                <a:cs typeface="Calibri"/>
              </a:rPr>
              <a:t>vertex </a:t>
            </a:r>
            <a:r>
              <a:rPr sz="3600" b="1" spc="-305" dirty="0">
                <a:latin typeface="Calibri"/>
                <a:cs typeface="Calibri"/>
              </a:rPr>
              <a:t>or </a:t>
            </a:r>
            <a:r>
              <a:rPr sz="3600" b="1" spc="-260" dirty="0">
                <a:latin typeface="Calibri"/>
                <a:cs typeface="Calibri"/>
              </a:rPr>
              <a:t>edge </a:t>
            </a:r>
            <a:r>
              <a:rPr sz="3600" b="1" spc="-254" dirty="0">
                <a:latin typeface="Calibri"/>
                <a:cs typeface="Calibri"/>
              </a:rPr>
              <a:t>data </a:t>
            </a:r>
            <a:r>
              <a:rPr sz="3600" b="1" spc="-225" dirty="0">
                <a:latin typeface="Calibri"/>
                <a:cs typeface="Calibri"/>
              </a:rPr>
              <a:t>“in </a:t>
            </a:r>
            <a:r>
              <a:rPr sz="3600" b="1" spc="-335" dirty="0">
                <a:latin typeface="Calibri"/>
                <a:cs typeface="Calibri"/>
              </a:rPr>
              <a:t>scope” </a:t>
            </a:r>
            <a:r>
              <a:rPr sz="3600" b="1" spc="-250" dirty="0">
                <a:latin typeface="Calibri"/>
                <a:cs typeface="Calibri"/>
              </a:rPr>
              <a:t>of </a:t>
            </a:r>
            <a:r>
              <a:rPr sz="3600" b="1" spc="-290" dirty="0">
                <a:latin typeface="Calibri"/>
                <a:cs typeface="Calibri"/>
              </a:rPr>
              <a:t>red </a:t>
            </a:r>
            <a:r>
              <a:rPr sz="3600" b="1" spc="-254" dirty="0">
                <a:latin typeface="Calibri"/>
                <a:cs typeface="Calibri"/>
              </a:rPr>
              <a:t>vertex  </a:t>
            </a:r>
            <a:r>
              <a:rPr sz="3600" b="1" spc="-229" dirty="0">
                <a:latin typeface="Calibri"/>
                <a:cs typeface="Calibri"/>
              </a:rPr>
              <a:t>(graph </a:t>
            </a:r>
            <a:r>
              <a:rPr sz="3600" b="1" spc="-254" dirty="0">
                <a:latin typeface="Calibri"/>
                <a:cs typeface="Calibri"/>
              </a:rPr>
              <a:t>data </a:t>
            </a:r>
            <a:r>
              <a:rPr sz="3600" b="1" spc="-210" dirty="0">
                <a:latin typeface="Calibri"/>
                <a:cs typeface="Calibri"/>
              </a:rPr>
              <a:t>that </a:t>
            </a:r>
            <a:r>
              <a:rPr sz="3600" b="1" spc="-280" dirty="0">
                <a:latin typeface="Calibri"/>
                <a:cs typeface="Calibri"/>
              </a:rPr>
              <a:t>can </a:t>
            </a:r>
            <a:r>
              <a:rPr sz="3600" b="1" spc="-315" dirty="0">
                <a:latin typeface="Calibri"/>
                <a:cs typeface="Calibri"/>
              </a:rPr>
              <a:t>be </a:t>
            </a:r>
            <a:r>
              <a:rPr sz="3600" b="1" spc="-305" dirty="0">
                <a:latin typeface="Calibri"/>
                <a:cs typeface="Calibri"/>
              </a:rPr>
              <a:t>accessed </a:t>
            </a:r>
            <a:r>
              <a:rPr sz="3600" b="1" spc="-335" dirty="0">
                <a:latin typeface="Calibri"/>
                <a:cs typeface="Calibri"/>
              </a:rPr>
              <a:t>when </a:t>
            </a:r>
            <a:r>
              <a:rPr sz="3600" b="1" spc="-240" dirty="0">
                <a:latin typeface="Calibri"/>
                <a:cs typeface="Calibri"/>
              </a:rPr>
              <a:t>executing  </a:t>
            </a:r>
            <a:r>
              <a:rPr sz="3600" b="1" spc="-260" dirty="0">
                <a:latin typeface="Calibri"/>
                <a:cs typeface="Calibri"/>
              </a:rPr>
              <a:t>a </a:t>
            </a:r>
            <a:r>
              <a:rPr sz="3600" b="1" spc="-254" dirty="0">
                <a:latin typeface="Calibri"/>
                <a:cs typeface="Calibri"/>
              </a:rPr>
              <a:t>vertex </a:t>
            </a:r>
            <a:r>
              <a:rPr sz="3600" b="1" spc="-290" dirty="0">
                <a:latin typeface="Calibri"/>
                <a:cs typeface="Calibri"/>
              </a:rPr>
              <a:t>program </a:t>
            </a:r>
            <a:r>
              <a:rPr sz="3600" b="1" spc="-215" dirty="0">
                <a:latin typeface="Calibri"/>
                <a:cs typeface="Calibri"/>
              </a:rPr>
              <a:t>at </a:t>
            </a:r>
            <a:r>
              <a:rPr sz="3600" b="1" spc="-240" dirty="0">
                <a:latin typeface="Calibri"/>
                <a:cs typeface="Calibri"/>
              </a:rPr>
              <a:t>the </a:t>
            </a:r>
            <a:r>
              <a:rPr sz="3600" b="1" spc="-260" dirty="0">
                <a:latin typeface="Calibri"/>
                <a:cs typeface="Calibri"/>
              </a:rPr>
              <a:t>current </a:t>
            </a:r>
            <a:r>
              <a:rPr sz="3600" b="1" spc="-250" dirty="0">
                <a:latin typeface="Calibri"/>
                <a:cs typeface="Calibri"/>
              </a:rPr>
              <a:t>(red)</a:t>
            </a:r>
            <a:r>
              <a:rPr sz="3600" b="1" spc="-204" dirty="0">
                <a:latin typeface="Calibri"/>
                <a:cs typeface="Calibri"/>
              </a:rPr>
              <a:t> </a:t>
            </a:r>
            <a:r>
              <a:rPr sz="3600" b="1" spc="-245" dirty="0">
                <a:latin typeface="Calibri"/>
                <a:cs typeface="Calibri"/>
              </a:rPr>
              <a:t>vertex)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2186497" y="4421011"/>
            <a:ext cx="1024255" cy="2576195"/>
          </a:xfrm>
          <a:custGeom>
            <a:avLst/>
            <a:gdLst/>
            <a:ahLst/>
            <a:cxnLst/>
            <a:rect l="l" t="t" r="r" b="b"/>
            <a:pathLst>
              <a:path w="1024255" h="2576195">
                <a:moveTo>
                  <a:pt x="1024030" y="0"/>
                </a:moveTo>
                <a:lnTo>
                  <a:pt x="9382" y="2552392"/>
                </a:lnTo>
                <a:lnTo>
                  <a:pt x="0" y="2575995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096752" y="6933994"/>
            <a:ext cx="198755" cy="238125"/>
          </a:xfrm>
          <a:custGeom>
            <a:avLst/>
            <a:gdLst/>
            <a:ahLst/>
            <a:cxnLst/>
            <a:rect l="l" t="t" r="r" b="b"/>
            <a:pathLst>
              <a:path w="198754" h="238125">
                <a:moveTo>
                  <a:pt x="0" y="0"/>
                </a:moveTo>
                <a:lnTo>
                  <a:pt x="20316" y="237676"/>
                </a:lnTo>
                <a:lnTo>
                  <a:pt x="198268" y="78816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2827000" y="3657600"/>
            <a:ext cx="2283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60" dirty="0">
                <a:solidFill>
                  <a:srgbClr val="C82506"/>
                </a:solidFill>
                <a:latin typeface="Calibri"/>
                <a:cs typeface="Calibri"/>
              </a:rPr>
              <a:t>current</a:t>
            </a:r>
            <a:r>
              <a:rPr sz="3600" b="1" spc="-300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600" b="1" spc="-254" dirty="0">
                <a:solidFill>
                  <a:srgbClr val="C82506"/>
                </a:solidFill>
                <a:latin typeface="Calibri"/>
                <a:cs typeface="Calibri"/>
              </a:rPr>
              <a:t>vertex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E6F600F4-6555-814D-B9D7-15AF3298A7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067562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595" dirty="0"/>
              <a:t>Simple </a:t>
            </a:r>
            <a:r>
              <a:rPr sz="8400" spc="-635" dirty="0"/>
              <a:t>example: </a:t>
            </a:r>
            <a:r>
              <a:rPr sz="8400" spc="-615" dirty="0"/>
              <a:t>PageRank</a:t>
            </a:r>
            <a:r>
              <a:rPr sz="8400" spc="-484" dirty="0"/>
              <a:t> </a:t>
            </a:r>
            <a:r>
              <a:rPr sz="8400" spc="-950" dirty="0"/>
              <a:t>*</a:t>
            </a:r>
            <a:endParaRPr sz="8400"/>
          </a:p>
        </p:txBody>
      </p:sp>
      <p:sp>
        <p:nvSpPr>
          <p:cNvPr id="4" name="object 4"/>
          <p:cNvSpPr txBox="1"/>
          <p:nvPr/>
        </p:nvSpPr>
        <p:spPr>
          <a:xfrm>
            <a:off x="1079500" y="4483100"/>
            <a:ext cx="63798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40070" algn="l"/>
                <a:tab pos="6184900" algn="l"/>
              </a:tabLst>
            </a:pPr>
            <a:r>
              <a:rPr sz="2600" b="1" dirty="0">
                <a:solidFill>
                  <a:srgbClr val="024ED0"/>
                </a:solidFill>
                <a:latin typeface="Consolas"/>
                <a:cs typeface="Consolas"/>
              </a:rPr>
              <a:t>PageRank_vertex_program</a:t>
            </a:r>
            <a:r>
              <a:rPr sz="2600" b="1" dirty="0">
                <a:solidFill>
                  <a:srgbClr val="323332"/>
                </a:solidFill>
                <a:latin typeface="Consolas"/>
                <a:cs typeface="Consolas"/>
              </a:rPr>
              <a:t>(</a:t>
            </a:r>
            <a:r>
              <a:rPr sz="2600" b="1" dirty="0">
                <a:latin typeface="Consolas"/>
                <a:cs typeface="Consolas"/>
              </a:rPr>
              <a:t>vertex	i</a:t>
            </a:r>
            <a:r>
              <a:rPr sz="2600" b="1" dirty="0">
                <a:solidFill>
                  <a:srgbClr val="323332"/>
                </a:solidFill>
                <a:latin typeface="Consolas"/>
                <a:cs typeface="Consolas"/>
              </a:rPr>
              <a:t>)	{</a:t>
            </a:r>
            <a:endParaRPr sz="26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2591" y="5245100"/>
            <a:ext cx="9831705" cy="194563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300"/>
              </a:spcBef>
              <a:tabLst>
                <a:tab pos="1283335" algn="l"/>
                <a:tab pos="2009139" algn="l"/>
                <a:tab pos="2372360" algn="l"/>
              </a:tabLst>
            </a:pPr>
            <a:r>
              <a:rPr sz="2600" b="1" dirty="0">
                <a:solidFill>
                  <a:srgbClr val="FF8000"/>
                </a:solidFill>
                <a:latin typeface="Consolas"/>
                <a:cs typeface="Consolas"/>
              </a:rPr>
              <a:t>// (Gather phase) compute the sum of my neighbors</a:t>
            </a:r>
            <a:r>
              <a:rPr sz="2600" b="1" spc="-100" dirty="0">
                <a:solidFill>
                  <a:srgbClr val="FF8000"/>
                </a:solidFill>
                <a:latin typeface="Consolas"/>
                <a:cs typeface="Consolas"/>
              </a:rPr>
              <a:t> </a:t>
            </a:r>
            <a:r>
              <a:rPr sz="2600" b="1" dirty="0">
                <a:solidFill>
                  <a:srgbClr val="FF8000"/>
                </a:solidFill>
                <a:latin typeface="Consolas"/>
                <a:cs typeface="Consolas"/>
              </a:rPr>
              <a:t>rank  </a:t>
            </a:r>
            <a:r>
              <a:rPr sz="2600" b="1" dirty="0">
                <a:solidFill>
                  <a:srgbClr val="801B80"/>
                </a:solidFill>
                <a:latin typeface="Consolas"/>
                <a:cs typeface="Consolas"/>
              </a:rPr>
              <a:t>double	</a:t>
            </a:r>
            <a:r>
              <a:rPr sz="2600" b="1" dirty="0">
                <a:solidFill>
                  <a:srgbClr val="012D7A"/>
                </a:solidFill>
                <a:latin typeface="Consolas"/>
                <a:cs typeface="Consolas"/>
              </a:rPr>
              <a:t>sum	</a:t>
            </a:r>
            <a:r>
              <a:rPr sz="2600" b="1" dirty="0">
                <a:solidFill>
                  <a:srgbClr val="016FE0"/>
                </a:solidFill>
                <a:latin typeface="Consolas"/>
                <a:cs typeface="Consolas"/>
              </a:rPr>
              <a:t>=	</a:t>
            </a:r>
            <a:r>
              <a:rPr sz="2600" b="1" dirty="0">
                <a:solidFill>
                  <a:srgbClr val="CE1C01"/>
                </a:solidFill>
                <a:latin typeface="Consolas"/>
                <a:cs typeface="Consolas"/>
              </a:rPr>
              <a:t>0</a:t>
            </a:r>
            <a:r>
              <a:rPr sz="2600" b="1" dirty="0">
                <a:solidFill>
                  <a:srgbClr val="323332"/>
                </a:solidFill>
                <a:latin typeface="Consolas"/>
                <a:cs typeface="Consolas"/>
              </a:rPr>
              <a:t>;</a:t>
            </a:r>
            <a:endParaRPr sz="2600">
              <a:latin typeface="Consolas"/>
              <a:cs typeface="Consolas"/>
            </a:endParaRPr>
          </a:p>
          <a:p>
            <a:pPr marL="12700">
              <a:lnSpc>
                <a:spcPts val="2860"/>
              </a:lnSpc>
              <a:tabLst>
                <a:tab pos="2735580" algn="l"/>
                <a:tab pos="3098800" algn="l"/>
                <a:tab pos="3461385" algn="l"/>
                <a:tab pos="6548120" algn="l"/>
              </a:tabLst>
            </a:pPr>
            <a:r>
              <a:rPr sz="2600" b="1" dirty="0">
                <a:solidFill>
                  <a:srgbClr val="801B80"/>
                </a:solidFill>
                <a:latin typeface="Consolas"/>
                <a:cs typeface="Consolas"/>
              </a:rPr>
              <a:t>foreach</a:t>
            </a:r>
            <a:r>
              <a:rPr sz="2600" b="1" dirty="0">
                <a:solidFill>
                  <a:srgbClr val="323332"/>
                </a:solidFill>
                <a:latin typeface="Consolas"/>
                <a:cs typeface="Consolas"/>
              </a:rPr>
              <a:t>(</a:t>
            </a:r>
            <a:r>
              <a:rPr sz="2600" b="1" dirty="0">
                <a:latin typeface="Consolas"/>
                <a:cs typeface="Consolas"/>
              </a:rPr>
              <a:t>vertex	j	</a:t>
            </a:r>
            <a:r>
              <a:rPr sz="2600" b="1" dirty="0">
                <a:solidFill>
                  <a:srgbClr val="016FE0"/>
                </a:solidFill>
                <a:latin typeface="Consolas"/>
                <a:cs typeface="Consolas"/>
              </a:rPr>
              <a:t>:	</a:t>
            </a:r>
            <a:r>
              <a:rPr sz="2600" b="1" dirty="0">
                <a:solidFill>
                  <a:srgbClr val="024ED0"/>
                </a:solidFill>
                <a:latin typeface="Consolas"/>
                <a:cs typeface="Consolas"/>
              </a:rPr>
              <a:t>in_neighbors</a:t>
            </a:r>
            <a:r>
              <a:rPr sz="2600" b="1" dirty="0">
                <a:solidFill>
                  <a:srgbClr val="323332"/>
                </a:solidFill>
                <a:latin typeface="Consolas"/>
                <a:cs typeface="Consolas"/>
              </a:rPr>
              <a:t>(</a:t>
            </a:r>
            <a:r>
              <a:rPr sz="2600" b="1" dirty="0">
                <a:latin typeface="Consolas"/>
                <a:cs typeface="Consolas"/>
              </a:rPr>
              <a:t>i</a:t>
            </a:r>
            <a:r>
              <a:rPr sz="2600" b="1" dirty="0">
                <a:solidFill>
                  <a:srgbClr val="323332"/>
                </a:solidFill>
                <a:latin typeface="Consolas"/>
                <a:cs typeface="Consolas"/>
              </a:rPr>
              <a:t>))	{</a:t>
            </a:r>
            <a:endParaRPr sz="2600">
              <a:latin typeface="Consolas"/>
              <a:cs typeface="Consolas"/>
            </a:endParaRPr>
          </a:p>
          <a:p>
            <a:pPr marL="375285">
              <a:lnSpc>
                <a:spcPts val="3000"/>
              </a:lnSpc>
              <a:tabLst>
                <a:tab pos="1101725" algn="l"/>
                <a:tab pos="1464945" algn="l"/>
                <a:tab pos="2190750" algn="l"/>
                <a:tab pos="2553970" algn="l"/>
                <a:tab pos="3824604" algn="l"/>
                <a:tab pos="4187825" algn="l"/>
              </a:tabLst>
            </a:pPr>
            <a:r>
              <a:rPr sz="2600" b="1" dirty="0">
                <a:solidFill>
                  <a:srgbClr val="012D7A"/>
                </a:solidFill>
                <a:latin typeface="Consolas"/>
                <a:cs typeface="Consolas"/>
              </a:rPr>
              <a:t>sum	</a:t>
            </a:r>
            <a:r>
              <a:rPr sz="2600" b="1" dirty="0">
                <a:solidFill>
                  <a:srgbClr val="016FE0"/>
                </a:solidFill>
                <a:latin typeface="Consolas"/>
                <a:cs typeface="Consolas"/>
              </a:rPr>
              <a:t>=	</a:t>
            </a:r>
            <a:r>
              <a:rPr sz="2600" b="1" dirty="0">
                <a:latin typeface="Consolas"/>
                <a:cs typeface="Consolas"/>
              </a:rPr>
              <a:t>sum	</a:t>
            </a:r>
            <a:r>
              <a:rPr sz="2600" b="1" dirty="0">
                <a:solidFill>
                  <a:srgbClr val="016FE0"/>
                </a:solidFill>
                <a:latin typeface="Consolas"/>
                <a:cs typeface="Consolas"/>
              </a:rPr>
              <a:t>+	</a:t>
            </a:r>
            <a:r>
              <a:rPr sz="2600" b="1" dirty="0">
                <a:solidFill>
                  <a:srgbClr val="012D7A"/>
                </a:solidFill>
                <a:latin typeface="Consolas"/>
                <a:cs typeface="Consolas"/>
              </a:rPr>
              <a:t>j</a:t>
            </a:r>
            <a:r>
              <a:rPr sz="2600" b="1" dirty="0">
                <a:solidFill>
                  <a:srgbClr val="323332"/>
                </a:solidFill>
                <a:latin typeface="Consolas"/>
                <a:cs typeface="Consolas"/>
              </a:rPr>
              <a:t>.</a:t>
            </a:r>
            <a:r>
              <a:rPr sz="2600" b="1" dirty="0">
                <a:latin typeface="Consolas"/>
                <a:cs typeface="Consolas"/>
              </a:rPr>
              <a:t>rank	</a:t>
            </a:r>
            <a:r>
              <a:rPr sz="2600" b="1" dirty="0">
                <a:solidFill>
                  <a:srgbClr val="016FE0"/>
                </a:solidFill>
                <a:latin typeface="Consolas"/>
                <a:cs typeface="Consolas"/>
              </a:rPr>
              <a:t>/	</a:t>
            </a:r>
            <a:r>
              <a:rPr sz="2600" b="1" dirty="0">
                <a:solidFill>
                  <a:srgbClr val="024ED0"/>
                </a:solidFill>
                <a:latin typeface="Consolas"/>
                <a:cs typeface="Consolas"/>
              </a:rPr>
              <a:t>num_out_neighbors</a:t>
            </a:r>
            <a:r>
              <a:rPr sz="2600" b="1" dirty="0">
                <a:solidFill>
                  <a:srgbClr val="323332"/>
                </a:solidFill>
                <a:latin typeface="Consolas"/>
                <a:cs typeface="Consolas"/>
              </a:rPr>
              <a:t>(</a:t>
            </a:r>
            <a:r>
              <a:rPr sz="2600" b="1" dirty="0">
                <a:latin typeface="Consolas"/>
                <a:cs typeface="Consolas"/>
              </a:rPr>
              <a:t>j</a:t>
            </a:r>
            <a:r>
              <a:rPr sz="2600" b="1" dirty="0">
                <a:solidFill>
                  <a:srgbClr val="323332"/>
                </a:solidFill>
                <a:latin typeface="Consolas"/>
                <a:cs typeface="Consolas"/>
              </a:rPr>
              <a:t>);</a:t>
            </a:r>
            <a:endParaRPr sz="2600">
              <a:latin typeface="Consolas"/>
              <a:cs typeface="Consolas"/>
            </a:endParaRPr>
          </a:p>
          <a:p>
            <a:pPr marL="12700">
              <a:lnSpc>
                <a:spcPts val="3060"/>
              </a:lnSpc>
            </a:pPr>
            <a:r>
              <a:rPr sz="2600" b="1" dirty="0">
                <a:solidFill>
                  <a:srgbClr val="323332"/>
                </a:solidFill>
                <a:latin typeface="Consolas"/>
                <a:cs typeface="Consolas"/>
              </a:rPr>
              <a:t>}</a:t>
            </a:r>
            <a:endParaRPr sz="26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9500" y="7531100"/>
            <a:ext cx="946594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>
              <a:lnSpc>
                <a:spcPts val="3060"/>
              </a:lnSpc>
              <a:spcBef>
                <a:spcPts val="100"/>
              </a:spcBef>
            </a:pPr>
            <a:r>
              <a:rPr sz="2600" b="1" dirty="0">
                <a:solidFill>
                  <a:srgbClr val="FF8000"/>
                </a:solidFill>
                <a:latin typeface="Consolas"/>
                <a:cs typeface="Consolas"/>
              </a:rPr>
              <a:t>// (Apply phase) Update my rank</a:t>
            </a:r>
            <a:r>
              <a:rPr sz="2600" b="1" spc="-30" dirty="0">
                <a:solidFill>
                  <a:srgbClr val="FF8000"/>
                </a:solidFill>
                <a:latin typeface="Consolas"/>
                <a:cs typeface="Consolas"/>
              </a:rPr>
              <a:t> </a:t>
            </a:r>
            <a:r>
              <a:rPr sz="2600" b="1" dirty="0">
                <a:solidFill>
                  <a:srgbClr val="FF8000"/>
                </a:solidFill>
                <a:latin typeface="Consolas"/>
                <a:cs typeface="Consolas"/>
              </a:rPr>
              <a:t>(i)</a:t>
            </a:r>
            <a:endParaRPr sz="2600">
              <a:latin typeface="Consolas"/>
              <a:cs typeface="Consolas"/>
            </a:endParaRPr>
          </a:p>
          <a:p>
            <a:pPr marL="375285">
              <a:lnSpc>
                <a:spcPts val="3000"/>
              </a:lnSpc>
              <a:tabLst>
                <a:tab pos="1645920" algn="l"/>
                <a:tab pos="2009139" algn="l"/>
                <a:tab pos="7818755" algn="l"/>
              </a:tabLst>
            </a:pPr>
            <a:r>
              <a:rPr sz="2600" b="1" dirty="0">
                <a:solidFill>
                  <a:srgbClr val="012D7A"/>
                </a:solidFill>
                <a:latin typeface="Consolas"/>
                <a:cs typeface="Consolas"/>
              </a:rPr>
              <a:t>i</a:t>
            </a:r>
            <a:r>
              <a:rPr sz="2600" b="1" dirty="0">
                <a:solidFill>
                  <a:srgbClr val="323332"/>
                </a:solidFill>
                <a:latin typeface="Consolas"/>
                <a:cs typeface="Consolas"/>
              </a:rPr>
              <a:t>.</a:t>
            </a:r>
            <a:r>
              <a:rPr sz="2600" b="1" dirty="0">
                <a:solidFill>
                  <a:srgbClr val="012D7A"/>
                </a:solidFill>
                <a:latin typeface="Consolas"/>
                <a:cs typeface="Consolas"/>
              </a:rPr>
              <a:t>rank	</a:t>
            </a:r>
            <a:r>
              <a:rPr sz="2600" b="1" dirty="0">
                <a:solidFill>
                  <a:srgbClr val="016FE0"/>
                </a:solidFill>
                <a:latin typeface="Consolas"/>
                <a:cs typeface="Consolas"/>
              </a:rPr>
              <a:t>=	</a:t>
            </a:r>
            <a:r>
              <a:rPr sz="2600" b="1" dirty="0">
                <a:solidFill>
                  <a:srgbClr val="323332"/>
                </a:solidFill>
                <a:latin typeface="Consolas"/>
                <a:cs typeface="Consolas"/>
              </a:rPr>
              <a:t>(</a:t>
            </a:r>
            <a:r>
              <a:rPr sz="2600" b="1" dirty="0">
                <a:solidFill>
                  <a:srgbClr val="0365C0"/>
                </a:solidFill>
                <a:latin typeface="Consolas"/>
                <a:cs typeface="Consolas"/>
              </a:rPr>
              <a:t>1</a:t>
            </a:r>
            <a:r>
              <a:rPr sz="2600" b="1" dirty="0">
                <a:solidFill>
                  <a:srgbClr val="016FE0"/>
                </a:solidFill>
                <a:latin typeface="Consolas"/>
                <a:cs typeface="Consolas"/>
              </a:rPr>
              <a:t>-0.85</a:t>
            </a:r>
            <a:r>
              <a:rPr sz="2600" b="1" dirty="0">
                <a:solidFill>
                  <a:srgbClr val="323332"/>
                </a:solidFill>
                <a:latin typeface="Consolas"/>
                <a:cs typeface="Consolas"/>
              </a:rPr>
              <a:t>)</a:t>
            </a:r>
            <a:r>
              <a:rPr sz="2600" b="1" dirty="0">
                <a:solidFill>
                  <a:srgbClr val="016FE0"/>
                </a:solidFill>
                <a:latin typeface="Consolas"/>
                <a:cs typeface="Consolas"/>
              </a:rPr>
              <a:t>/</a:t>
            </a:r>
            <a:r>
              <a:rPr sz="2600" b="1" dirty="0">
                <a:latin typeface="Consolas"/>
                <a:cs typeface="Consolas"/>
              </a:rPr>
              <a:t>num_graph_vertices() </a:t>
            </a:r>
            <a:r>
              <a:rPr sz="2600" b="1" dirty="0">
                <a:solidFill>
                  <a:srgbClr val="016FE0"/>
                </a:solidFill>
                <a:latin typeface="Consolas"/>
                <a:cs typeface="Consolas"/>
              </a:rPr>
              <a:t>+	</a:t>
            </a:r>
            <a:r>
              <a:rPr sz="2600" b="1" dirty="0">
                <a:solidFill>
                  <a:srgbClr val="024ED0"/>
                </a:solidFill>
                <a:latin typeface="Consolas"/>
                <a:cs typeface="Consolas"/>
              </a:rPr>
              <a:t>0.85*</a:t>
            </a:r>
            <a:r>
              <a:rPr sz="2600" b="1" dirty="0">
                <a:latin typeface="Consolas"/>
                <a:cs typeface="Consolas"/>
              </a:rPr>
              <a:t>sum</a:t>
            </a:r>
            <a:r>
              <a:rPr sz="2600" b="1" dirty="0">
                <a:solidFill>
                  <a:srgbClr val="323332"/>
                </a:solidFill>
                <a:latin typeface="Consolas"/>
                <a:cs typeface="Consolas"/>
              </a:rPr>
              <a:t>;</a:t>
            </a:r>
            <a:endParaRPr sz="2600">
              <a:latin typeface="Consolas"/>
              <a:cs typeface="Consolas"/>
            </a:endParaRPr>
          </a:p>
          <a:p>
            <a:pPr marL="12700">
              <a:lnSpc>
                <a:spcPts val="3060"/>
              </a:lnSpc>
            </a:pPr>
            <a:r>
              <a:rPr sz="2600" b="1" dirty="0">
                <a:solidFill>
                  <a:srgbClr val="323332"/>
                </a:solidFill>
                <a:latin typeface="Consolas"/>
                <a:cs typeface="Consolas"/>
              </a:rPr>
              <a:t>}</a:t>
            </a:r>
            <a:endParaRPr sz="26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9500" y="9728200"/>
            <a:ext cx="15184119" cy="13131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40"/>
              </a:spcBef>
            </a:pPr>
            <a:r>
              <a:rPr sz="4200" b="1" spc="-310" dirty="0">
                <a:latin typeface="Calibri"/>
                <a:cs typeface="Calibri"/>
              </a:rPr>
              <a:t>Programming </a:t>
            </a:r>
            <a:r>
              <a:rPr sz="4200" b="1" spc="-215" dirty="0">
                <a:latin typeface="Calibri"/>
                <a:cs typeface="Calibri"/>
              </a:rPr>
              <a:t>in </a:t>
            </a:r>
            <a:r>
              <a:rPr sz="4200" b="1" spc="-350" dirty="0">
                <a:latin typeface="Calibri"/>
                <a:cs typeface="Calibri"/>
              </a:rPr>
              <a:t>GraphLab </a:t>
            </a:r>
            <a:r>
              <a:rPr sz="4200" b="1" spc="-355" dirty="0">
                <a:latin typeface="Calibri"/>
                <a:cs typeface="Calibri"/>
              </a:rPr>
              <a:t>amounts </a:t>
            </a:r>
            <a:r>
              <a:rPr sz="4200" b="1" spc="-315" dirty="0">
                <a:latin typeface="Calibri"/>
                <a:cs typeface="Calibri"/>
              </a:rPr>
              <a:t>to </a:t>
            </a:r>
            <a:r>
              <a:rPr sz="4200" b="1" spc="-240" dirty="0">
                <a:latin typeface="Calibri"/>
                <a:cs typeface="Calibri"/>
              </a:rPr>
              <a:t>defining </a:t>
            </a:r>
            <a:r>
              <a:rPr sz="4200" b="1" spc="-455" dirty="0">
                <a:latin typeface="Calibri"/>
                <a:cs typeface="Calibri"/>
              </a:rPr>
              <a:t>how </a:t>
            </a:r>
            <a:r>
              <a:rPr sz="4200" b="1" spc="-315" dirty="0">
                <a:latin typeface="Calibri"/>
                <a:cs typeface="Calibri"/>
              </a:rPr>
              <a:t>to </a:t>
            </a:r>
            <a:r>
              <a:rPr sz="4200" b="1" spc="-335" dirty="0">
                <a:latin typeface="Calibri"/>
                <a:cs typeface="Calibri"/>
              </a:rPr>
              <a:t>update </a:t>
            </a:r>
            <a:r>
              <a:rPr sz="4200" b="1" spc="-280" dirty="0">
                <a:latin typeface="Calibri"/>
                <a:cs typeface="Calibri"/>
              </a:rPr>
              <a:t>graph </a:t>
            </a:r>
            <a:r>
              <a:rPr sz="4200" b="1" spc="-270" dirty="0">
                <a:latin typeface="Calibri"/>
                <a:cs typeface="Calibri"/>
              </a:rPr>
              <a:t>state </a:t>
            </a:r>
            <a:r>
              <a:rPr sz="4200" b="1" spc="-250" dirty="0">
                <a:latin typeface="Calibri"/>
                <a:cs typeface="Calibri"/>
              </a:rPr>
              <a:t>at </a:t>
            </a:r>
            <a:r>
              <a:rPr sz="4200" b="1" spc="-350" dirty="0">
                <a:latin typeface="Calibri"/>
                <a:cs typeface="Calibri"/>
              </a:rPr>
              <a:t>each  </a:t>
            </a:r>
            <a:r>
              <a:rPr sz="4200" b="1" spc="-275" dirty="0">
                <a:latin typeface="Calibri"/>
                <a:cs typeface="Calibri"/>
              </a:rPr>
              <a:t>vertex. </a:t>
            </a:r>
            <a:r>
              <a:rPr sz="4200" b="1" spc="-380" dirty="0">
                <a:latin typeface="Calibri"/>
                <a:cs typeface="Calibri"/>
              </a:rPr>
              <a:t>The </a:t>
            </a:r>
            <a:r>
              <a:rPr sz="4200" b="1" spc="-350" dirty="0">
                <a:latin typeface="Calibri"/>
                <a:cs typeface="Calibri"/>
              </a:rPr>
              <a:t>system </a:t>
            </a:r>
            <a:r>
              <a:rPr sz="4200" b="1" spc="-295" dirty="0">
                <a:latin typeface="Calibri"/>
                <a:cs typeface="Calibri"/>
              </a:rPr>
              <a:t>takes </a:t>
            </a:r>
            <a:r>
              <a:rPr sz="4200" b="1" spc="-265" dirty="0">
                <a:latin typeface="Calibri"/>
                <a:cs typeface="Calibri"/>
              </a:rPr>
              <a:t>responsibility </a:t>
            </a:r>
            <a:r>
              <a:rPr sz="4200" b="1" spc="-290" dirty="0">
                <a:latin typeface="Calibri"/>
                <a:cs typeface="Calibri"/>
              </a:rPr>
              <a:t>for </a:t>
            </a:r>
            <a:r>
              <a:rPr sz="4200" b="1" spc="-280" dirty="0">
                <a:latin typeface="Calibri"/>
                <a:cs typeface="Calibri"/>
              </a:rPr>
              <a:t>scheduling </a:t>
            </a:r>
            <a:r>
              <a:rPr sz="4200" b="1" spc="-340" dirty="0">
                <a:latin typeface="Calibri"/>
                <a:cs typeface="Calibri"/>
              </a:rPr>
              <a:t>and</a:t>
            </a:r>
            <a:r>
              <a:rPr sz="4200" b="1" spc="-165" dirty="0">
                <a:latin typeface="Calibri"/>
                <a:cs typeface="Calibri"/>
              </a:rPr>
              <a:t> </a:t>
            </a:r>
            <a:r>
              <a:rPr sz="4200" b="1" spc="-229" dirty="0">
                <a:latin typeface="Calibri"/>
                <a:cs typeface="Calibri"/>
              </a:rPr>
              <a:t>parallelization.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000" y="12979400"/>
            <a:ext cx="123825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40" dirty="0">
                <a:latin typeface="Calibri"/>
                <a:cs typeface="Calibri"/>
              </a:rPr>
              <a:t>* </a:t>
            </a:r>
            <a:r>
              <a:rPr sz="3000" b="1" spc="-215" dirty="0">
                <a:latin typeface="Calibri"/>
                <a:cs typeface="Calibri"/>
              </a:rPr>
              <a:t>This </a:t>
            </a:r>
            <a:r>
              <a:rPr sz="3000" b="1" spc="-150" dirty="0">
                <a:latin typeface="Calibri"/>
                <a:cs typeface="Calibri"/>
              </a:rPr>
              <a:t>is </a:t>
            </a:r>
            <a:r>
              <a:rPr sz="3000" b="1" spc="-285" dirty="0">
                <a:latin typeface="Calibri"/>
                <a:cs typeface="Calibri"/>
              </a:rPr>
              <a:t>made </a:t>
            </a:r>
            <a:r>
              <a:rPr sz="3000" b="1" spc="-265" dirty="0">
                <a:latin typeface="Calibri"/>
                <a:cs typeface="Calibri"/>
              </a:rPr>
              <a:t>up </a:t>
            </a:r>
            <a:r>
              <a:rPr sz="3000" b="1" spc="-204" dirty="0">
                <a:latin typeface="Calibri"/>
                <a:cs typeface="Calibri"/>
              </a:rPr>
              <a:t>syntax </a:t>
            </a:r>
            <a:r>
              <a:rPr sz="3000" b="1" spc="-210" dirty="0">
                <a:latin typeface="Calibri"/>
                <a:cs typeface="Calibri"/>
              </a:rPr>
              <a:t>for </a:t>
            </a:r>
            <a:r>
              <a:rPr sz="3000" b="1" spc="-180" dirty="0">
                <a:latin typeface="Calibri"/>
                <a:cs typeface="Calibri"/>
              </a:rPr>
              <a:t>slide </a:t>
            </a:r>
            <a:r>
              <a:rPr sz="3000" b="1" spc="-185" dirty="0">
                <a:latin typeface="Calibri"/>
                <a:cs typeface="Calibri"/>
              </a:rPr>
              <a:t>simplicity: actual </a:t>
            </a:r>
            <a:r>
              <a:rPr sz="3000" b="1" spc="-204" dirty="0">
                <a:latin typeface="Calibri"/>
                <a:cs typeface="Calibri"/>
              </a:rPr>
              <a:t>syntax </a:t>
            </a:r>
            <a:r>
              <a:rPr sz="3000" b="1" spc="-150" dirty="0">
                <a:latin typeface="Calibri"/>
                <a:cs typeface="Calibri"/>
              </a:rPr>
              <a:t>is </a:t>
            </a:r>
            <a:r>
              <a:rPr sz="3000" b="1" spc="25" dirty="0">
                <a:latin typeface="Calibri"/>
                <a:cs typeface="Calibri"/>
              </a:rPr>
              <a:t>C++, </a:t>
            </a:r>
            <a:r>
              <a:rPr sz="3000" b="1" spc="-220" dirty="0">
                <a:latin typeface="Calibri"/>
                <a:cs typeface="Calibri"/>
              </a:rPr>
              <a:t>as </a:t>
            </a:r>
            <a:r>
              <a:rPr sz="3000" b="1" spc="-210" dirty="0">
                <a:latin typeface="Calibri"/>
                <a:cs typeface="Calibri"/>
              </a:rPr>
              <a:t>we’ll </a:t>
            </a:r>
            <a:r>
              <a:rPr sz="3000" b="1" spc="-245" dirty="0">
                <a:latin typeface="Calibri"/>
                <a:cs typeface="Calibri"/>
              </a:rPr>
              <a:t>see </a:t>
            </a:r>
            <a:r>
              <a:rPr sz="3000" b="1" spc="-280" dirty="0">
                <a:latin typeface="Calibri"/>
                <a:cs typeface="Calibri"/>
              </a:rPr>
              <a:t>on </a:t>
            </a:r>
            <a:r>
              <a:rPr sz="3000" b="1" spc="-200" dirty="0">
                <a:latin typeface="Calibri"/>
                <a:cs typeface="Calibri"/>
              </a:rPr>
              <a:t>the </a:t>
            </a:r>
            <a:r>
              <a:rPr sz="3000" b="1" spc="-204" dirty="0">
                <a:latin typeface="Calibri"/>
                <a:cs typeface="Calibri"/>
              </a:rPr>
              <a:t>next</a:t>
            </a:r>
            <a:r>
              <a:rPr sz="3000" b="1" spc="-425" dirty="0">
                <a:latin typeface="Calibri"/>
                <a:cs typeface="Calibri"/>
              </a:rPr>
              <a:t> </a:t>
            </a:r>
            <a:r>
              <a:rPr sz="3000" b="1" spc="-180" dirty="0">
                <a:latin typeface="Calibri"/>
                <a:cs typeface="Calibri"/>
              </a:rPr>
              <a:t>slide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58600" y="6896100"/>
            <a:ext cx="2614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4" dirty="0">
                <a:solidFill>
                  <a:srgbClr val="C82506"/>
                </a:solidFill>
                <a:latin typeface="Calibri"/>
                <a:cs typeface="Calibri"/>
              </a:rPr>
              <a:t>Let </a:t>
            </a:r>
            <a:r>
              <a:rPr sz="3600" b="1" spc="-240" dirty="0">
                <a:solidFill>
                  <a:srgbClr val="C82506"/>
                </a:solidFill>
                <a:latin typeface="Calibri"/>
                <a:cs typeface="Calibri"/>
              </a:rPr>
              <a:t>alpha </a:t>
            </a:r>
            <a:r>
              <a:rPr sz="3600" b="1" spc="350" dirty="0">
                <a:solidFill>
                  <a:srgbClr val="C82506"/>
                </a:solidFill>
                <a:latin typeface="Calibri"/>
                <a:cs typeface="Calibri"/>
              </a:rPr>
              <a:t>=</a:t>
            </a:r>
            <a:r>
              <a:rPr sz="3600" b="1" spc="-370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600" b="1" spc="-250" dirty="0">
                <a:solidFill>
                  <a:srgbClr val="C82506"/>
                </a:solidFill>
                <a:latin typeface="Calibri"/>
                <a:cs typeface="Calibri"/>
              </a:rPr>
              <a:t>0.85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647815" y="7288198"/>
            <a:ext cx="1918335" cy="503555"/>
          </a:xfrm>
          <a:custGeom>
            <a:avLst/>
            <a:gdLst/>
            <a:ahLst/>
            <a:cxnLst/>
            <a:rect l="l" t="t" r="r" b="b"/>
            <a:pathLst>
              <a:path w="1918334" h="503554">
                <a:moveTo>
                  <a:pt x="1918247" y="0"/>
                </a:moveTo>
                <a:lnTo>
                  <a:pt x="24569" y="496657"/>
                </a:lnTo>
                <a:lnTo>
                  <a:pt x="0" y="503101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66004" y="7681666"/>
            <a:ext cx="233679" cy="206375"/>
          </a:xfrm>
          <a:custGeom>
            <a:avLst/>
            <a:gdLst/>
            <a:ahLst/>
            <a:cxnLst/>
            <a:rect l="l" t="t" r="r" b="b"/>
            <a:pathLst>
              <a:path w="233679" h="206375">
                <a:moveTo>
                  <a:pt x="179316" y="0"/>
                </a:moveTo>
                <a:lnTo>
                  <a:pt x="0" y="157317"/>
                </a:lnTo>
                <a:lnTo>
                  <a:pt x="233443" y="206380"/>
                </a:lnTo>
                <a:lnTo>
                  <a:pt x="179316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47062" y="2730385"/>
            <a:ext cx="490855" cy="721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50" spc="300" dirty="0">
                <a:latin typeface="Lucida Sans Unicode"/>
                <a:cs typeface="Lucida Sans Unicode"/>
              </a:rPr>
              <a:t>N</a:t>
            </a:r>
            <a:endParaRPr sz="45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7688" y="1940861"/>
            <a:ext cx="4352925" cy="11131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57225" algn="ctr">
              <a:lnSpc>
                <a:spcPts val="4275"/>
              </a:lnSpc>
              <a:spcBef>
                <a:spcPts val="110"/>
              </a:spcBef>
            </a:pPr>
            <a:r>
              <a:rPr sz="4550" u="heavy" spc="145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1 </a:t>
            </a:r>
            <a:r>
              <a:rPr sz="4550" i="1" u="heavy" spc="-10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—</a:t>
            </a:r>
            <a:r>
              <a:rPr sz="4550" i="1" u="heavy" spc="-8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550" u="heavy" spc="-136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↵</a:t>
            </a:r>
            <a:endParaRPr sz="4550">
              <a:latin typeface="Lucida Sans Unicode"/>
              <a:cs typeface="Lucida Sans Unicode"/>
            </a:endParaRPr>
          </a:p>
          <a:p>
            <a:pPr marL="12700">
              <a:lnSpc>
                <a:spcPts val="4275"/>
              </a:lnSpc>
              <a:tabLst>
                <a:tab pos="3389629" algn="l"/>
              </a:tabLst>
            </a:pPr>
            <a:r>
              <a:rPr sz="4550" spc="229" dirty="0">
                <a:latin typeface="Lucida Sans Unicode"/>
                <a:cs typeface="Lucida Sans Unicode"/>
              </a:rPr>
              <a:t>R</a:t>
            </a:r>
            <a:r>
              <a:rPr sz="4550" spc="229" dirty="0">
                <a:latin typeface="Garamond"/>
                <a:cs typeface="Garamond"/>
              </a:rPr>
              <a:t>[</a:t>
            </a:r>
            <a:r>
              <a:rPr sz="4550" spc="229" dirty="0">
                <a:latin typeface="Lucida Sans Unicode"/>
                <a:cs typeface="Lucida Sans Unicode"/>
              </a:rPr>
              <a:t>i</a:t>
            </a:r>
            <a:r>
              <a:rPr sz="4550" spc="229" dirty="0">
                <a:latin typeface="Garamond"/>
                <a:cs typeface="Garamond"/>
              </a:rPr>
              <a:t>]</a:t>
            </a:r>
            <a:r>
              <a:rPr sz="4550" spc="135" dirty="0">
                <a:latin typeface="Garamond"/>
                <a:cs typeface="Garamond"/>
              </a:rPr>
              <a:t> </a:t>
            </a:r>
            <a:r>
              <a:rPr sz="4550" spc="509" dirty="0">
                <a:latin typeface="Garamond"/>
                <a:cs typeface="Garamond"/>
              </a:rPr>
              <a:t>=	+</a:t>
            </a:r>
            <a:r>
              <a:rPr sz="4550" spc="-210" dirty="0">
                <a:latin typeface="Garamond"/>
                <a:cs typeface="Garamond"/>
              </a:rPr>
              <a:t> </a:t>
            </a:r>
            <a:r>
              <a:rPr sz="4550" spc="-1360" dirty="0">
                <a:latin typeface="Lucida Sans Unicode"/>
                <a:cs typeface="Lucida Sans Unicode"/>
              </a:rPr>
              <a:t>↵</a:t>
            </a:r>
            <a:endParaRPr sz="455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12692" y="1782352"/>
            <a:ext cx="862330" cy="721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50" spc="3550" dirty="0">
                <a:latin typeface="Arial"/>
                <a:cs typeface="Arial"/>
              </a:rPr>
              <a:t>X</a:t>
            </a:r>
            <a:endParaRPr sz="4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44151" y="3203751"/>
            <a:ext cx="1999614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i="1" spc="330" dirty="0">
                <a:latin typeface="Trebuchet MS"/>
                <a:cs typeface="Trebuchet MS"/>
              </a:rPr>
              <a:t>j</a:t>
            </a:r>
            <a:r>
              <a:rPr sz="3200" i="1" spc="-190" dirty="0">
                <a:latin typeface="Trebuchet MS"/>
                <a:cs typeface="Trebuchet MS"/>
              </a:rPr>
              <a:t> </a:t>
            </a:r>
            <a:r>
              <a:rPr sz="3200" b="0" spc="-50" dirty="0">
                <a:latin typeface="Bookman Old Style"/>
                <a:cs typeface="Bookman Old Style"/>
              </a:rPr>
              <a:t>links</a:t>
            </a:r>
            <a:r>
              <a:rPr sz="3200" b="0" spc="-420" dirty="0">
                <a:latin typeface="Bookman Old Style"/>
                <a:cs typeface="Bookman Old Style"/>
              </a:rPr>
              <a:t> </a:t>
            </a:r>
            <a:r>
              <a:rPr sz="3200" b="0" spc="114" dirty="0">
                <a:latin typeface="Bookman Old Style"/>
                <a:cs typeface="Bookman Old Style"/>
              </a:rPr>
              <a:t>to</a:t>
            </a:r>
            <a:r>
              <a:rPr sz="3200" b="0" spc="-425" dirty="0">
                <a:latin typeface="Bookman Old Style"/>
                <a:cs typeface="Bookman Old Style"/>
              </a:rPr>
              <a:t> </a:t>
            </a:r>
            <a:r>
              <a:rPr sz="3200" i="1" spc="305" dirty="0">
                <a:latin typeface="Trebuchet MS"/>
                <a:cs typeface="Trebuchet MS"/>
              </a:rPr>
              <a:t>i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84410" y="1846751"/>
            <a:ext cx="2795905" cy="1604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95"/>
              </a:spcBef>
              <a:tabLst>
                <a:tab pos="878205" algn="l"/>
                <a:tab pos="2782570" algn="l"/>
              </a:tabLst>
            </a:pPr>
            <a:r>
              <a:rPr sz="45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550" u="heavy" spc="35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R</a:t>
            </a:r>
            <a:r>
              <a:rPr sz="4550" u="heavy" spc="355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[</a:t>
            </a:r>
            <a:r>
              <a:rPr sz="4550" u="heavy" spc="35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j</a:t>
            </a:r>
            <a:r>
              <a:rPr sz="4550" u="heavy" spc="355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] 	</a:t>
            </a:r>
            <a:r>
              <a:rPr sz="4550" spc="210" dirty="0">
                <a:latin typeface="Garamond"/>
                <a:cs typeface="Garamond"/>
              </a:rPr>
              <a:t>Outlinks</a:t>
            </a:r>
            <a:r>
              <a:rPr sz="4550" spc="130" dirty="0">
                <a:latin typeface="Garamond"/>
                <a:cs typeface="Garamond"/>
              </a:rPr>
              <a:t>[</a:t>
            </a:r>
            <a:r>
              <a:rPr sz="4550" spc="750" dirty="0">
                <a:latin typeface="Lucida Sans Unicode"/>
                <a:cs typeface="Lucida Sans Unicode"/>
              </a:rPr>
              <a:t>j</a:t>
            </a:r>
            <a:r>
              <a:rPr sz="4550" spc="30" dirty="0">
                <a:latin typeface="Garamond"/>
                <a:cs typeface="Garamond"/>
              </a:rPr>
              <a:t>]</a:t>
            </a:r>
            <a:endParaRPr sz="4550">
              <a:latin typeface="Garamond"/>
              <a:cs typeface="Garamond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9EEF28-6D4D-A94F-9502-F0908042CE4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816102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665" dirty="0"/>
              <a:t>GraphLab: </a:t>
            </a:r>
            <a:r>
              <a:rPr sz="8400" spc="-590" dirty="0"/>
              <a:t>data</a:t>
            </a:r>
            <a:r>
              <a:rPr sz="8400" spc="-480" dirty="0"/>
              <a:t> </a:t>
            </a:r>
            <a:r>
              <a:rPr sz="8400" spc="-700" dirty="0"/>
              <a:t>access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876300" y="1955800"/>
            <a:ext cx="15121255" cy="8867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indent="-800100">
              <a:lnSpc>
                <a:spcPct val="100000"/>
              </a:lnSpc>
              <a:spcBef>
                <a:spcPts val="10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505" dirty="0">
                <a:latin typeface="Calibri"/>
                <a:cs typeface="Calibri"/>
              </a:rPr>
              <a:t>The </a:t>
            </a:r>
            <a:r>
              <a:rPr sz="5600" b="1" spc="-400" dirty="0">
                <a:latin typeface="Calibri"/>
                <a:cs typeface="Calibri"/>
              </a:rPr>
              <a:t>application’s </a:t>
            </a:r>
            <a:r>
              <a:rPr sz="5600" b="1" spc="-395" dirty="0">
                <a:latin typeface="Calibri"/>
                <a:cs typeface="Calibri"/>
              </a:rPr>
              <a:t>vertex </a:t>
            </a:r>
            <a:r>
              <a:rPr sz="5600" b="1" spc="-445" dirty="0">
                <a:latin typeface="Calibri"/>
                <a:cs typeface="Calibri"/>
              </a:rPr>
              <a:t>program executes</a:t>
            </a:r>
            <a:r>
              <a:rPr sz="5600" b="1" spc="-165" dirty="0">
                <a:latin typeface="Calibri"/>
                <a:cs typeface="Calibri"/>
              </a:rPr>
              <a:t> </a:t>
            </a:r>
            <a:r>
              <a:rPr sz="5600" b="1" spc="-395" dirty="0">
                <a:latin typeface="Calibri"/>
                <a:cs typeface="Calibri"/>
              </a:rPr>
              <a:t>per-vertex</a:t>
            </a:r>
            <a:endParaRPr sz="5600">
              <a:latin typeface="Calibri"/>
              <a:cs typeface="Calibri"/>
            </a:endParaRPr>
          </a:p>
          <a:p>
            <a:pPr marL="812800" indent="-800100">
              <a:lnSpc>
                <a:spcPct val="100000"/>
              </a:lnSpc>
              <a:spcBef>
                <a:spcPts val="138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505" dirty="0">
                <a:latin typeface="Calibri"/>
                <a:cs typeface="Calibri"/>
              </a:rPr>
              <a:t>The </a:t>
            </a:r>
            <a:r>
              <a:rPr sz="5600" b="1" spc="-395" dirty="0">
                <a:latin typeface="Calibri"/>
                <a:cs typeface="Calibri"/>
              </a:rPr>
              <a:t>vertex </a:t>
            </a:r>
            <a:r>
              <a:rPr sz="5600" b="1" spc="-445" dirty="0">
                <a:latin typeface="Calibri"/>
                <a:cs typeface="Calibri"/>
              </a:rPr>
              <a:t>program</a:t>
            </a:r>
            <a:r>
              <a:rPr sz="5600" b="1" spc="-245" dirty="0">
                <a:latin typeface="Calibri"/>
                <a:cs typeface="Calibri"/>
              </a:rPr>
              <a:t> </a:t>
            </a:r>
            <a:r>
              <a:rPr sz="5600" b="1" spc="-370" dirty="0">
                <a:latin typeface="Calibri"/>
                <a:cs typeface="Calibri"/>
              </a:rPr>
              <a:t>defines:</a:t>
            </a:r>
            <a:endParaRPr sz="5600">
              <a:latin typeface="Calibri"/>
              <a:cs typeface="Calibri"/>
            </a:endParaRPr>
          </a:p>
          <a:p>
            <a:pPr marL="1447800" lvl="1" indent="-635000">
              <a:lnSpc>
                <a:spcPts val="7070"/>
              </a:lnSpc>
              <a:spcBef>
                <a:spcPts val="330"/>
              </a:spcBef>
              <a:buSzPct val="129347"/>
              <a:buChar char="-"/>
              <a:tabLst>
                <a:tab pos="1447165" algn="l"/>
                <a:tab pos="1447800" algn="l"/>
              </a:tabLst>
            </a:pPr>
            <a:r>
              <a:rPr sz="4600" b="1" spc="-490" dirty="0">
                <a:latin typeface="Calibri"/>
                <a:cs typeface="Calibri"/>
              </a:rPr>
              <a:t>What </a:t>
            </a:r>
            <a:r>
              <a:rPr sz="4600" b="1" spc="-325" dirty="0">
                <a:latin typeface="Calibri"/>
                <a:cs typeface="Calibri"/>
              </a:rPr>
              <a:t>adjacent </a:t>
            </a:r>
            <a:r>
              <a:rPr sz="4600" b="1" spc="-335" dirty="0">
                <a:latin typeface="Calibri"/>
                <a:cs typeface="Calibri"/>
              </a:rPr>
              <a:t>edges </a:t>
            </a:r>
            <a:r>
              <a:rPr sz="4600" b="1" spc="-345" dirty="0">
                <a:latin typeface="Calibri"/>
                <a:cs typeface="Calibri"/>
              </a:rPr>
              <a:t>are </a:t>
            </a:r>
            <a:r>
              <a:rPr sz="4600" b="1" spc="-300" dirty="0">
                <a:latin typeface="Calibri"/>
                <a:cs typeface="Calibri"/>
              </a:rPr>
              <a:t>inputs </a:t>
            </a:r>
            <a:r>
              <a:rPr sz="4600" b="1" spc="-345" dirty="0">
                <a:latin typeface="Calibri"/>
                <a:cs typeface="Calibri"/>
              </a:rPr>
              <a:t>to </a:t>
            </a:r>
            <a:r>
              <a:rPr sz="4600" b="1" spc="-305" dirty="0">
                <a:latin typeface="Calibri"/>
                <a:cs typeface="Calibri"/>
              </a:rPr>
              <a:t>the</a:t>
            </a:r>
            <a:r>
              <a:rPr sz="4600" b="1" spc="-580" dirty="0">
                <a:latin typeface="Calibri"/>
                <a:cs typeface="Calibri"/>
              </a:rPr>
              <a:t> </a:t>
            </a:r>
            <a:r>
              <a:rPr sz="4600" b="1" spc="-365" dirty="0">
                <a:latin typeface="Calibri"/>
                <a:cs typeface="Calibri"/>
              </a:rPr>
              <a:t>computation</a:t>
            </a:r>
            <a:endParaRPr sz="4600">
              <a:latin typeface="Calibri"/>
              <a:cs typeface="Calibri"/>
            </a:endParaRPr>
          </a:p>
          <a:p>
            <a:pPr marL="1447800" lvl="1" indent="-635000">
              <a:lnSpc>
                <a:spcPts val="7000"/>
              </a:lnSpc>
              <a:buSzPct val="129347"/>
              <a:buChar char="-"/>
              <a:tabLst>
                <a:tab pos="1447165" algn="l"/>
                <a:tab pos="1447800" algn="l"/>
              </a:tabLst>
            </a:pPr>
            <a:r>
              <a:rPr sz="4600" b="1" spc="-490" dirty="0">
                <a:latin typeface="Calibri"/>
                <a:cs typeface="Calibri"/>
              </a:rPr>
              <a:t>What </a:t>
            </a:r>
            <a:r>
              <a:rPr sz="4600" b="1" spc="-365" dirty="0">
                <a:latin typeface="Calibri"/>
                <a:cs typeface="Calibri"/>
              </a:rPr>
              <a:t>computation </a:t>
            </a:r>
            <a:r>
              <a:rPr sz="4600" b="1" spc="-345" dirty="0">
                <a:latin typeface="Calibri"/>
                <a:cs typeface="Calibri"/>
              </a:rPr>
              <a:t>to </a:t>
            </a:r>
            <a:r>
              <a:rPr sz="4600" b="1" spc="-360" dirty="0">
                <a:latin typeface="Calibri"/>
                <a:cs typeface="Calibri"/>
              </a:rPr>
              <a:t>perform </a:t>
            </a:r>
            <a:r>
              <a:rPr sz="4600" b="1" spc="-365" dirty="0">
                <a:latin typeface="Calibri"/>
                <a:cs typeface="Calibri"/>
              </a:rPr>
              <a:t>per</a:t>
            </a:r>
            <a:r>
              <a:rPr sz="4600" b="1" spc="-545" dirty="0">
                <a:latin typeface="Calibri"/>
                <a:cs typeface="Calibri"/>
              </a:rPr>
              <a:t> </a:t>
            </a:r>
            <a:r>
              <a:rPr sz="4600" b="1" spc="-330" dirty="0">
                <a:latin typeface="Calibri"/>
                <a:cs typeface="Calibri"/>
              </a:rPr>
              <a:t>edge</a:t>
            </a:r>
            <a:endParaRPr sz="4600">
              <a:latin typeface="Calibri"/>
              <a:cs typeface="Calibri"/>
            </a:endParaRPr>
          </a:p>
          <a:p>
            <a:pPr marL="1447800" lvl="1" indent="-635000">
              <a:lnSpc>
                <a:spcPts val="7000"/>
              </a:lnSpc>
              <a:buSzPct val="129347"/>
              <a:buChar char="-"/>
              <a:tabLst>
                <a:tab pos="1447165" algn="l"/>
                <a:tab pos="1447800" algn="l"/>
              </a:tabLst>
            </a:pPr>
            <a:r>
              <a:rPr sz="4600" b="1" spc="-565" dirty="0">
                <a:latin typeface="Calibri"/>
                <a:cs typeface="Calibri"/>
              </a:rPr>
              <a:t>How </a:t>
            </a:r>
            <a:r>
              <a:rPr sz="4600" b="1" spc="-345" dirty="0">
                <a:latin typeface="Calibri"/>
                <a:cs typeface="Calibri"/>
              </a:rPr>
              <a:t>to </a:t>
            </a:r>
            <a:r>
              <a:rPr sz="4600" b="1" spc="-365" dirty="0">
                <a:latin typeface="Calibri"/>
                <a:cs typeface="Calibri"/>
              </a:rPr>
              <a:t>update </a:t>
            </a:r>
            <a:r>
              <a:rPr sz="4600" b="1" spc="-305" dirty="0">
                <a:latin typeface="Calibri"/>
                <a:cs typeface="Calibri"/>
              </a:rPr>
              <a:t>the </a:t>
            </a:r>
            <a:r>
              <a:rPr sz="4600" b="1" spc="-350" dirty="0">
                <a:latin typeface="Calibri"/>
                <a:cs typeface="Calibri"/>
              </a:rPr>
              <a:t>vertex’s</a:t>
            </a:r>
            <a:r>
              <a:rPr sz="4600" b="1" spc="-450" dirty="0">
                <a:latin typeface="Calibri"/>
                <a:cs typeface="Calibri"/>
              </a:rPr>
              <a:t> </a:t>
            </a:r>
            <a:r>
              <a:rPr sz="4600" b="1" spc="-325" dirty="0">
                <a:latin typeface="Calibri"/>
                <a:cs typeface="Calibri"/>
              </a:rPr>
              <a:t>value</a:t>
            </a:r>
            <a:endParaRPr sz="4600">
              <a:latin typeface="Calibri"/>
              <a:cs typeface="Calibri"/>
            </a:endParaRPr>
          </a:p>
          <a:p>
            <a:pPr marL="1447800" lvl="1" indent="-635000">
              <a:lnSpc>
                <a:spcPts val="7000"/>
              </a:lnSpc>
              <a:buSzPct val="129347"/>
              <a:buChar char="-"/>
              <a:tabLst>
                <a:tab pos="1447165" algn="l"/>
                <a:tab pos="1447800" algn="l"/>
              </a:tabLst>
            </a:pPr>
            <a:r>
              <a:rPr sz="4600" b="1" spc="-490" dirty="0">
                <a:latin typeface="Calibri"/>
                <a:cs typeface="Calibri"/>
              </a:rPr>
              <a:t>What </a:t>
            </a:r>
            <a:r>
              <a:rPr sz="4600" b="1" spc="-325" dirty="0">
                <a:latin typeface="Calibri"/>
                <a:cs typeface="Calibri"/>
              </a:rPr>
              <a:t>adjacent </a:t>
            </a:r>
            <a:r>
              <a:rPr sz="4600" b="1" spc="-335" dirty="0">
                <a:latin typeface="Calibri"/>
                <a:cs typeface="Calibri"/>
              </a:rPr>
              <a:t>edges </a:t>
            </a:r>
            <a:r>
              <a:rPr sz="4600" b="1" spc="-345" dirty="0">
                <a:latin typeface="Calibri"/>
                <a:cs typeface="Calibri"/>
              </a:rPr>
              <a:t>are modified </a:t>
            </a:r>
            <a:r>
              <a:rPr sz="4600" b="1" spc="-420" dirty="0">
                <a:latin typeface="Calibri"/>
                <a:cs typeface="Calibri"/>
              </a:rPr>
              <a:t>by </a:t>
            </a:r>
            <a:r>
              <a:rPr sz="4600" b="1" spc="-305" dirty="0">
                <a:latin typeface="Calibri"/>
                <a:cs typeface="Calibri"/>
              </a:rPr>
              <a:t>the</a:t>
            </a:r>
            <a:r>
              <a:rPr sz="4600" b="1" spc="-465" dirty="0">
                <a:latin typeface="Calibri"/>
                <a:cs typeface="Calibri"/>
              </a:rPr>
              <a:t> </a:t>
            </a:r>
            <a:r>
              <a:rPr sz="4600" b="1" spc="-365" dirty="0">
                <a:latin typeface="Calibri"/>
                <a:cs typeface="Calibri"/>
              </a:rPr>
              <a:t>computation</a:t>
            </a:r>
            <a:endParaRPr sz="4600">
              <a:latin typeface="Calibri"/>
              <a:cs typeface="Calibri"/>
            </a:endParaRPr>
          </a:p>
          <a:p>
            <a:pPr marL="1447800" lvl="1" indent="-635000">
              <a:lnSpc>
                <a:spcPts val="7070"/>
              </a:lnSpc>
              <a:buSzPct val="129347"/>
              <a:buChar char="-"/>
              <a:tabLst>
                <a:tab pos="1447165" algn="l"/>
                <a:tab pos="1447800" algn="l"/>
              </a:tabLst>
            </a:pPr>
            <a:r>
              <a:rPr sz="4600" b="1" spc="-565" dirty="0">
                <a:latin typeface="Calibri"/>
                <a:cs typeface="Calibri"/>
              </a:rPr>
              <a:t>How </a:t>
            </a:r>
            <a:r>
              <a:rPr sz="4600" b="1" spc="-345" dirty="0">
                <a:latin typeface="Calibri"/>
                <a:cs typeface="Calibri"/>
              </a:rPr>
              <a:t>to </a:t>
            </a:r>
            <a:r>
              <a:rPr sz="4600" b="1" spc="-365" dirty="0">
                <a:latin typeface="Calibri"/>
                <a:cs typeface="Calibri"/>
              </a:rPr>
              <a:t>update </a:t>
            </a:r>
            <a:r>
              <a:rPr sz="4600" b="1" spc="-330" dirty="0">
                <a:latin typeface="Calibri"/>
                <a:cs typeface="Calibri"/>
              </a:rPr>
              <a:t>these </a:t>
            </a:r>
            <a:r>
              <a:rPr sz="4600" b="1" spc="-335" dirty="0">
                <a:latin typeface="Calibri"/>
                <a:cs typeface="Calibri"/>
              </a:rPr>
              <a:t>output </a:t>
            </a:r>
            <a:r>
              <a:rPr sz="4600" b="1" spc="-330" dirty="0">
                <a:latin typeface="Calibri"/>
                <a:cs typeface="Calibri"/>
              </a:rPr>
              <a:t>edge</a:t>
            </a:r>
            <a:r>
              <a:rPr sz="4600" b="1" spc="-400" dirty="0">
                <a:latin typeface="Calibri"/>
                <a:cs typeface="Calibri"/>
              </a:rPr>
              <a:t> </a:t>
            </a:r>
            <a:r>
              <a:rPr sz="4600" b="1" spc="-330" dirty="0">
                <a:latin typeface="Calibri"/>
                <a:cs typeface="Calibri"/>
              </a:rPr>
              <a:t>values</a:t>
            </a:r>
            <a:endParaRPr sz="4600">
              <a:latin typeface="Calibri"/>
              <a:cs typeface="Calibri"/>
            </a:endParaRPr>
          </a:p>
          <a:p>
            <a:pPr marL="673100" marR="5080" indent="-660400">
              <a:lnSpc>
                <a:spcPts val="6700"/>
              </a:lnSpc>
              <a:spcBef>
                <a:spcPts val="6150"/>
              </a:spcBef>
              <a:buSzPct val="119642"/>
              <a:buFont typeface="Trebuchet MS"/>
              <a:buChar char="▪"/>
              <a:tabLst>
                <a:tab pos="673100" algn="l"/>
              </a:tabLst>
            </a:pPr>
            <a:r>
              <a:rPr sz="5600" b="1" spc="-535" dirty="0">
                <a:latin typeface="Calibri"/>
                <a:cs typeface="Calibri"/>
              </a:rPr>
              <a:t>Note </a:t>
            </a:r>
            <a:r>
              <a:rPr sz="5600" b="1" spc="-610" dirty="0">
                <a:latin typeface="Calibri"/>
                <a:cs typeface="Calibri"/>
              </a:rPr>
              <a:t>how </a:t>
            </a:r>
            <a:r>
              <a:rPr sz="5600" b="1" spc="-470" dirty="0">
                <a:latin typeface="Calibri"/>
                <a:cs typeface="Calibri"/>
              </a:rPr>
              <a:t>GraphLab </a:t>
            </a:r>
            <a:r>
              <a:rPr sz="5600" b="1" spc="-405" dirty="0">
                <a:latin typeface="Calibri"/>
                <a:cs typeface="Calibri"/>
              </a:rPr>
              <a:t>requires </a:t>
            </a:r>
            <a:r>
              <a:rPr sz="5600" b="1" spc="-375" dirty="0">
                <a:latin typeface="Calibri"/>
                <a:cs typeface="Calibri"/>
              </a:rPr>
              <a:t>the </a:t>
            </a:r>
            <a:r>
              <a:rPr sz="5600" b="1" spc="-445" dirty="0">
                <a:latin typeface="Calibri"/>
                <a:cs typeface="Calibri"/>
              </a:rPr>
              <a:t>program </a:t>
            </a:r>
            <a:r>
              <a:rPr sz="5600" b="1" spc="-420" dirty="0">
                <a:latin typeface="Calibri"/>
                <a:cs typeface="Calibri"/>
              </a:rPr>
              <a:t>to </a:t>
            </a:r>
            <a:r>
              <a:rPr sz="5600" b="1" spc="-235" dirty="0">
                <a:latin typeface="Calibri"/>
                <a:cs typeface="Calibri"/>
              </a:rPr>
              <a:t>tell </a:t>
            </a:r>
            <a:r>
              <a:rPr sz="5600" b="1" spc="-165" dirty="0">
                <a:latin typeface="Calibri"/>
                <a:cs typeface="Calibri"/>
              </a:rPr>
              <a:t>it </a:t>
            </a:r>
            <a:r>
              <a:rPr sz="5600" b="1" spc="-215" dirty="0">
                <a:latin typeface="Calibri"/>
                <a:cs typeface="Calibri"/>
              </a:rPr>
              <a:t>all </a:t>
            </a:r>
            <a:r>
              <a:rPr sz="5600" b="1" spc="-395" dirty="0">
                <a:latin typeface="Calibri"/>
                <a:cs typeface="Calibri"/>
              </a:rPr>
              <a:t>data  </a:t>
            </a:r>
            <a:r>
              <a:rPr sz="5600" b="1" spc="-330" dirty="0">
                <a:latin typeface="Calibri"/>
                <a:cs typeface="Calibri"/>
              </a:rPr>
              <a:t>that </a:t>
            </a:r>
            <a:r>
              <a:rPr sz="5600" b="1" spc="-275" dirty="0">
                <a:latin typeface="Calibri"/>
                <a:cs typeface="Calibri"/>
              </a:rPr>
              <a:t>will </a:t>
            </a:r>
            <a:r>
              <a:rPr sz="5600" b="1" spc="-490" dirty="0">
                <a:latin typeface="Calibri"/>
                <a:cs typeface="Calibri"/>
              </a:rPr>
              <a:t>be </a:t>
            </a:r>
            <a:r>
              <a:rPr sz="5600" b="1" spc="-445" dirty="0">
                <a:latin typeface="Calibri"/>
                <a:cs typeface="Calibri"/>
              </a:rPr>
              <a:t>accessed, </a:t>
            </a:r>
            <a:r>
              <a:rPr sz="5600" b="1" spc="-450" dirty="0">
                <a:latin typeface="Calibri"/>
                <a:cs typeface="Calibri"/>
              </a:rPr>
              <a:t>and </a:t>
            </a:r>
            <a:r>
              <a:rPr sz="5600" b="1" spc="-445" dirty="0">
                <a:latin typeface="Calibri"/>
                <a:cs typeface="Calibri"/>
              </a:rPr>
              <a:t>whether </a:t>
            </a:r>
            <a:r>
              <a:rPr sz="5600" b="1" spc="-165" dirty="0">
                <a:latin typeface="Calibri"/>
                <a:cs typeface="Calibri"/>
              </a:rPr>
              <a:t>it </a:t>
            </a:r>
            <a:r>
              <a:rPr sz="5600" b="1" spc="-275" dirty="0">
                <a:latin typeface="Calibri"/>
                <a:cs typeface="Calibri"/>
              </a:rPr>
              <a:t>is </a:t>
            </a:r>
            <a:r>
              <a:rPr sz="5600" b="1" spc="-440" dirty="0">
                <a:latin typeface="Calibri"/>
                <a:cs typeface="Calibri"/>
              </a:rPr>
              <a:t>read </a:t>
            </a:r>
            <a:r>
              <a:rPr sz="5600" b="1" spc="-475" dirty="0">
                <a:latin typeface="Calibri"/>
                <a:cs typeface="Calibri"/>
              </a:rPr>
              <a:t>or </a:t>
            </a:r>
            <a:r>
              <a:rPr sz="5600" b="1" spc="-385" dirty="0">
                <a:latin typeface="Calibri"/>
                <a:cs typeface="Calibri"/>
              </a:rPr>
              <a:t>write</a:t>
            </a:r>
            <a:r>
              <a:rPr sz="5600" b="1" spc="-315" dirty="0">
                <a:latin typeface="Calibri"/>
                <a:cs typeface="Calibri"/>
              </a:rPr>
              <a:t> </a:t>
            </a:r>
            <a:r>
              <a:rPr sz="5600" b="1" spc="-465" dirty="0">
                <a:latin typeface="Calibri"/>
                <a:cs typeface="Calibri"/>
              </a:rPr>
              <a:t>access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D64D7-AAAA-3847-AE59-BC8CAEBBC3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00" y="203200"/>
            <a:ext cx="153930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05" dirty="0"/>
              <a:t>PageRank: </a:t>
            </a:r>
            <a:r>
              <a:rPr sz="7200" spc="-600" dirty="0"/>
              <a:t>GraphLab </a:t>
            </a:r>
            <a:r>
              <a:rPr sz="7200" spc="-505" dirty="0"/>
              <a:t>vertex </a:t>
            </a:r>
            <a:r>
              <a:rPr sz="7200" spc="-575" dirty="0"/>
              <a:t>program </a:t>
            </a:r>
            <a:r>
              <a:rPr sz="7200" spc="-25" dirty="0"/>
              <a:t>(C++</a:t>
            </a:r>
            <a:r>
              <a:rPr sz="7200" spc="-250" dirty="0"/>
              <a:t> </a:t>
            </a:r>
            <a:r>
              <a:rPr sz="7200" spc="-620" dirty="0"/>
              <a:t>code)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1041400" y="1511300"/>
            <a:ext cx="5222240" cy="13690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47345" marR="1345565" indent="-335280">
              <a:lnSpc>
                <a:spcPct val="88500"/>
              </a:lnSpc>
              <a:spcBef>
                <a:spcPts val="430"/>
              </a:spcBef>
              <a:tabLst>
                <a:tab pos="1185545" algn="l"/>
                <a:tab pos="2358390" algn="l"/>
              </a:tabLst>
            </a:pP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struct	</a:t>
            </a:r>
            <a:r>
              <a:rPr sz="2400" b="1" dirty="0">
                <a:latin typeface="Consolas"/>
                <a:cs typeface="Consolas"/>
              </a:rPr>
              <a:t>web_page {  std::string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pagename;  </a:t>
            </a:r>
            <a:r>
              <a:rPr sz="2400" b="1" dirty="0">
                <a:solidFill>
                  <a:srgbClr val="924607"/>
                </a:solidFill>
                <a:latin typeface="Consolas"/>
                <a:cs typeface="Consolas"/>
              </a:rPr>
              <a:t>double	</a:t>
            </a:r>
            <a:r>
              <a:rPr sz="2400" b="1" dirty="0">
                <a:latin typeface="Consolas"/>
                <a:cs typeface="Consolas"/>
              </a:rPr>
              <a:t>pagerank;</a:t>
            </a:r>
            <a:endParaRPr sz="2400">
              <a:latin typeface="Consolas"/>
              <a:cs typeface="Consolas"/>
            </a:endParaRPr>
          </a:p>
          <a:p>
            <a:pPr marL="347345">
              <a:lnSpc>
                <a:spcPts val="2600"/>
              </a:lnSpc>
            </a:pPr>
            <a:r>
              <a:rPr sz="2400" b="1" dirty="0">
                <a:latin typeface="Consolas"/>
                <a:cs typeface="Consolas"/>
              </a:rPr>
              <a:t>web_page(): pagerank(0.0) {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}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1400" y="2819400"/>
            <a:ext cx="19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olas"/>
                <a:cs typeface="Consolas"/>
              </a:rPr>
              <a:t>}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1400" y="3467100"/>
            <a:ext cx="12427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3185" algn="l"/>
              </a:tabLst>
            </a:pP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typedef	</a:t>
            </a:r>
            <a:r>
              <a:rPr sz="2400" b="1" dirty="0">
                <a:solidFill>
                  <a:srgbClr val="0365C0"/>
                </a:solidFill>
                <a:latin typeface="Consolas"/>
                <a:cs typeface="Consolas"/>
              </a:rPr>
              <a:t>graphlab::distributed_graph&lt;web_page, graphlab::empty&gt;</a:t>
            </a:r>
            <a:r>
              <a:rPr sz="2400" b="1" spc="-120" dirty="0">
                <a:solidFill>
                  <a:srgbClr val="0365C0"/>
                </a:solidFill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graph_type;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400" y="4114800"/>
            <a:ext cx="10583545" cy="266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  <a:tabLst>
                <a:tab pos="1017905" algn="l"/>
              </a:tabLst>
            </a:pP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class	</a:t>
            </a:r>
            <a:r>
              <a:rPr sz="2400" b="1" dirty="0">
                <a:latin typeface="Consolas"/>
                <a:cs typeface="Consolas"/>
              </a:rPr>
              <a:t>pagerank_program : public graphlab::ivertex_program</a:t>
            </a:r>
            <a:r>
              <a:rPr sz="2400" b="1" spc="-5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…</a:t>
            </a:r>
            <a:endParaRPr sz="2400">
              <a:latin typeface="Consolas"/>
              <a:cs typeface="Consolas"/>
            </a:endParaRPr>
          </a:p>
          <a:p>
            <a:pPr marL="12700">
              <a:lnSpc>
                <a:spcPts val="2550"/>
              </a:lnSpc>
            </a:pPr>
            <a:r>
              <a:rPr sz="2400" b="1" dirty="0">
                <a:latin typeface="Consolas"/>
                <a:cs typeface="Consolas"/>
              </a:rPr>
              <a:t>{</a:t>
            </a:r>
            <a:endParaRPr sz="2400">
              <a:latin typeface="Consolas"/>
              <a:cs typeface="Consolas"/>
            </a:endParaRPr>
          </a:p>
          <a:p>
            <a:pPr marL="12700">
              <a:lnSpc>
                <a:spcPts val="2550"/>
              </a:lnSpc>
            </a:pP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public</a:t>
            </a:r>
            <a:r>
              <a:rPr sz="2400" b="1" dirty="0">
                <a:latin typeface="Consolas"/>
                <a:cs typeface="Consolas"/>
              </a:rPr>
              <a:t>:</a:t>
            </a:r>
            <a:endParaRPr sz="2400">
              <a:latin typeface="Consolas"/>
              <a:cs typeface="Consolas"/>
            </a:endParaRPr>
          </a:p>
          <a:p>
            <a:pPr marL="347345" marR="1845310">
              <a:lnSpc>
                <a:spcPts val="2600"/>
              </a:lnSpc>
              <a:spcBef>
                <a:spcPts val="180"/>
              </a:spcBef>
            </a:pPr>
            <a:r>
              <a:rPr sz="2400" b="1" dirty="0">
                <a:latin typeface="Consolas"/>
                <a:cs typeface="Consolas"/>
              </a:rPr>
              <a:t>// we are going to gather over all the in-edges  edge_dir_type gather_edges(icontext_type&amp;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context,</a:t>
            </a:r>
            <a:endParaRPr sz="2400">
              <a:latin typeface="Consolas"/>
              <a:cs typeface="Consolas"/>
            </a:endParaRPr>
          </a:p>
          <a:p>
            <a:pPr marL="4872355">
              <a:lnSpc>
                <a:spcPts val="2320"/>
              </a:lnSpc>
              <a:tabLst>
                <a:tab pos="5877560" algn="l"/>
                <a:tab pos="10402570" algn="l"/>
              </a:tabLst>
            </a:pP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const	</a:t>
            </a:r>
            <a:r>
              <a:rPr sz="2400" b="1" dirty="0">
                <a:latin typeface="Consolas"/>
                <a:cs typeface="Consolas"/>
              </a:rPr>
              <a:t>vertex_type&amp; vertex)</a:t>
            </a:r>
            <a:r>
              <a:rPr sz="2400" b="1" spc="-10" dirty="0">
                <a:latin typeface="Consolas"/>
                <a:cs typeface="Consolas"/>
              </a:rPr>
              <a:t> </a:t>
            </a: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const	</a:t>
            </a:r>
            <a:r>
              <a:rPr sz="2400" b="1" dirty="0">
                <a:latin typeface="Consolas"/>
                <a:cs typeface="Consolas"/>
              </a:rPr>
              <a:t>{</a:t>
            </a:r>
            <a:endParaRPr sz="2400">
              <a:latin typeface="Consolas"/>
              <a:cs typeface="Consolas"/>
            </a:endParaRPr>
          </a:p>
          <a:p>
            <a:pPr marL="682625">
              <a:lnSpc>
                <a:spcPts val="2550"/>
              </a:lnSpc>
              <a:tabLst>
                <a:tab pos="1855470" algn="l"/>
              </a:tabLst>
            </a:pPr>
            <a:r>
              <a:rPr sz="2400" b="1" dirty="0">
                <a:solidFill>
                  <a:srgbClr val="F39019"/>
                </a:solidFill>
                <a:latin typeface="Consolas"/>
                <a:cs typeface="Consolas"/>
              </a:rPr>
              <a:t>return	</a:t>
            </a:r>
            <a:r>
              <a:rPr sz="2400" b="1" dirty="0">
                <a:solidFill>
                  <a:srgbClr val="0365C0"/>
                </a:solidFill>
                <a:latin typeface="Consolas"/>
                <a:cs typeface="Consolas"/>
              </a:rPr>
              <a:t>graphlab::IN_EDGES</a:t>
            </a:r>
            <a:r>
              <a:rPr sz="2400" b="1" dirty="0">
                <a:latin typeface="Consolas"/>
                <a:cs typeface="Consolas"/>
              </a:rPr>
              <a:t>;</a:t>
            </a:r>
            <a:endParaRPr sz="2400">
              <a:latin typeface="Consolas"/>
              <a:cs typeface="Consolas"/>
            </a:endParaRPr>
          </a:p>
          <a:p>
            <a:pPr marL="347345">
              <a:lnSpc>
                <a:spcPts val="2690"/>
              </a:lnSpc>
            </a:pPr>
            <a:r>
              <a:rPr sz="2400" b="1" dirty="0">
                <a:latin typeface="Consolas"/>
                <a:cs typeface="Consolas"/>
              </a:rPr>
              <a:t>}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6558" y="7048500"/>
            <a:ext cx="11927205" cy="1686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90"/>
              </a:lnSpc>
              <a:spcBef>
                <a:spcPts val="100"/>
              </a:spcBef>
            </a:pPr>
            <a:r>
              <a:rPr sz="2400" b="1" dirty="0">
                <a:latin typeface="Consolas"/>
                <a:cs typeface="Consolas"/>
              </a:rPr>
              <a:t>// for each in-edge gather the weighted sum of the</a:t>
            </a:r>
            <a:r>
              <a:rPr sz="2400" b="1" spc="-4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edge.</a:t>
            </a:r>
            <a:endParaRPr sz="2400">
              <a:latin typeface="Consolas"/>
              <a:cs typeface="Consolas"/>
            </a:endParaRPr>
          </a:p>
          <a:p>
            <a:pPr marL="2190750" marR="1180465" indent="-2178685">
              <a:lnSpc>
                <a:spcPts val="2600"/>
              </a:lnSpc>
              <a:spcBef>
                <a:spcPts val="130"/>
              </a:spcBef>
              <a:tabLst>
                <a:tab pos="1185545" algn="l"/>
                <a:tab pos="6045200" algn="l"/>
                <a:tab pos="7385684" algn="l"/>
              </a:tabLst>
            </a:pPr>
            <a:r>
              <a:rPr sz="2400" b="1" dirty="0">
                <a:solidFill>
                  <a:srgbClr val="924607"/>
                </a:solidFill>
                <a:latin typeface="Consolas"/>
                <a:cs typeface="Consolas"/>
              </a:rPr>
              <a:t>double	</a:t>
            </a:r>
            <a:r>
              <a:rPr sz="2400" b="1" dirty="0">
                <a:latin typeface="Consolas"/>
                <a:cs typeface="Consolas"/>
              </a:rPr>
              <a:t>gather(icontext_type&amp; context,</a:t>
            </a:r>
            <a:r>
              <a:rPr sz="2400" b="1" spc="-15" dirty="0">
                <a:latin typeface="Consolas"/>
                <a:cs typeface="Consolas"/>
              </a:rPr>
              <a:t> </a:t>
            </a: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const	</a:t>
            </a:r>
            <a:r>
              <a:rPr sz="2400" b="1" dirty="0">
                <a:latin typeface="Consolas"/>
                <a:cs typeface="Consolas"/>
              </a:rPr>
              <a:t>vertex_type&amp;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vertex,  edge_type&amp; edge)</a:t>
            </a:r>
            <a:r>
              <a:rPr sz="2400" b="1" spc="-10" dirty="0">
                <a:latin typeface="Consolas"/>
                <a:cs typeface="Consolas"/>
              </a:rPr>
              <a:t> </a:t>
            </a: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const	</a:t>
            </a:r>
            <a:r>
              <a:rPr sz="2400" b="1" dirty="0">
                <a:latin typeface="Consolas"/>
                <a:cs typeface="Consolas"/>
              </a:rPr>
              <a:t>{</a:t>
            </a:r>
            <a:endParaRPr sz="2400">
              <a:latin typeface="Consolas"/>
              <a:cs typeface="Consolas"/>
            </a:endParaRPr>
          </a:p>
          <a:p>
            <a:pPr marL="347345">
              <a:lnSpc>
                <a:spcPts val="2320"/>
              </a:lnSpc>
              <a:tabLst>
                <a:tab pos="1520825" algn="l"/>
              </a:tabLst>
            </a:pPr>
            <a:r>
              <a:rPr sz="2400" b="1" dirty="0">
                <a:solidFill>
                  <a:srgbClr val="F39019"/>
                </a:solidFill>
                <a:latin typeface="Consolas"/>
                <a:cs typeface="Consolas"/>
              </a:rPr>
              <a:t>return	</a:t>
            </a:r>
            <a:r>
              <a:rPr sz="2400" b="1" dirty="0">
                <a:latin typeface="Consolas"/>
                <a:cs typeface="Consolas"/>
              </a:rPr>
              <a:t>edge.source().data().pagerank /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edge.source().num_out_edges();</a:t>
            </a:r>
            <a:endParaRPr sz="2400">
              <a:latin typeface="Consolas"/>
              <a:cs typeface="Consolas"/>
            </a:endParaRPr>
          </a:p>
          <a:p>
            <a:pPr marL="12700">
              <a:lnSpc>
                <a:spcPts val="2740"/>
              </a:lnSpc>
            </a:pPr>
            <a:r>
              <a:rPr sz="2400" b="1" dirty="0">
                <a:latin typeface="Consolas"/>
                <a:cs typeface="Consolas"/>
              </a:rPr>
              <a:t>}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6558" y="8991600"/>
            <a:ext cx="9915525" cy="20167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2400" b="1" dirty="0">
                <a:latin typeface="Consolas"/>
                <a:cs typeface="Consolas"/>
              </a:rPr>
              <a:t>// Use the total rank of adjacent pages to update this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page  void apply(icontext_type&amp; context, vertex_type&amp;</a:t>
            </a:r>
            <a:r>
              <a:rPr sz="2400" b="1" spc="-5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vertex,</a:t>
            </a:r>
            <a:endParaRPr sz="2400">
              <a:latin typeface="Consolas"/>
              <a:cs typeface="Consolas"/>
            </a:endParaRPr>
          </a:p>
          <a:p>
            <a:pPr marL="1855470">
              <a:lnSpc>
                <a:spcPts val="2320"/>
              </a:lnSpc>
              <a:tabLst>
                <a:tab pos="2861310" algn="l"/>
              </a:tabLst>
            </a:pP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const	</a:t>
            </a:r>
            <a:r>
              <a:rPr sz="2400" b="1" dirty="0">
                <a:latin typeface="Consolas"/>
                <a:cs typeface="Consolas"/>
              </a:rPr>
              <a:t>gather_type&amp; total)</a:t>
            </a:r>
            <a:r>
              <a:rPr sz="2400" b="1" spc="-1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{</a:t>
            </a:r>
            <a:endParaRPr sz="2400">
              <a:latin typeface="Consolas"/>
              <a:cs typeface="Consolas"/>
            </a:endParaRPr>
          </a:p>
          <a:p>
            <a:pPr marL="347345" marR="3525520">
              <a:lnSpc>
                <a:spcPts val="2600"/>
              </a:lnSpc>
              <a:spcBef>
                <a:spcPts val="180"/>
              </a:spcBef>
              <a:tabLst>
                <a:tab pos="1520825" algn="l"/>
              </a:tabLst>
            </a:pPr>
            <a:r>
              <a:rPr sz="2400" b="1" dirty="0">
                <a:solidFill>
                  <a:srgbClr val="924607"/>
                </a:solidFill>
                <a:latin typeface="Consolas"/>
                <a:cs typeface="Consolas"/>
              </a:rPr>
              <a:t>double	</a:t>
            </a:r>
            <a:r>
              <a:rPr sz="2400" b="1" dirty="0">
                <a:latin typeface="Consolas"/>
                <a:cs typeface="Consolas"/>
              </a:rPr>
              <a:t>newval = total * 0.85 +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0.15;  vertex.data().pagerank =</a:t>
            </a:r>
            <a:r>
              <a:rPr sz="2400" b="1" spc="-35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newval;</a:t>
            </a:r>
            <a:endParaRPr sz="2400">
              <a:latin typeface="Consolas"/>
              <a:cs typeface="Consolas"/>
            </a:endParaRPr>
          </a:p>
          <a:p>
            <a:pPr marL="12700">
              <a:lnSpc>
                <a:spcPts val="2460"/>
              </a:lnSpc>
            </a:pPr>
            <a:r>
              <a:rPr sz="2400" b="1" dirty="0">
                <a:latin typeface="Consolas"/>
                <a:cs typeface="Consolas"/>
              </a:rPr>
              <a:t>}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1400" y="11264900"/>
            <a:ext cx="10750550" cy="202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345">
              <a:lnSpc>
                <a:spcPts val="2740"/>
              </a:lnSpc>
              <a:spcBef>
                <a:spcPts val="100"/>
              </a:spcBef>
            </a:pPr>
            <a:r>
              <a:rPr sz="2400" b="1" dirty="0">
                <a:latin typeface="Consolas"/>
                <a:cs typeface="Consolas"/>
              </a:rPr>
              <a:t>// No scatter needed. Return</a:t>
            </a:r>
            <a:r>
              <a:rPr sz="2400" b="1" spc="-2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NO_EDGES</a:t>
            </a:r>
            <a:endParaRPr sz="2400">
              <a:latin typeface="Consolas"/>
              <a:cs typeface="Consolas"/>
            </a:endParaRPr>
          </a:p>
          <a:p>
            <a:pPr marL="347345">
              <a:lnSpc>
                <a:spcPts val="2600"/>
              </a:lnSpc>
            </a:pPr>
            <a:r>
              <a:rPr sz="2400" b="1" dirty="0">
                <a:latin typeface="Consolas"/>
                <a:cs typeface="Consolas"/>
              </a:rPr>
              <a:t>edge_dir_type scatter_edges(icontext_type&amp;</a:t>
            </a:r>
            <a:r>
              <a:rPr sz="2400" b="1" spc="-2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context,</a:t>
            </a:r>
            <a:endParaRPr sz="2400">
              <a:latin typeface="Consolas"/>
              <a:cs typeface="Consolas"/>
            </a:endParaRPr>
          </a:p>
          <a:p>
            <a:pPr marL="682625" marR="5080" indent="4356735">
              <a:lnSpc>
                <a:spcPts val="2500"/>
              </a:lnSpc>
              <a:spcBef>
                <a:spcPts val="259"/>
              </a:spcBef>
              <a:tabLst>
                <a:tab pos="1855470" algn="l"/>
                <a:tab pos="6045200" algn="l"/>
                <a:tab pos="10570210" algn="l"/>
              </a:tabLst>
            </a:pP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const	</a:t>
            </a:r>
            <a:r>
              <a:rPr sz="2400" b="1" dirty="0">
                <a:latin typeface="Consolas"/>
                <a:cs typeface="Consolas"/>
              </a:rPr>
              <a:t>vertex_type&amp; vertex)</a:t>
            </a:r>
            <a:r>
              <a:rPr sz="2400" b="1" spc="-10" dirty="0">
                <a:latin typeface="Consolas"/>
                <a:cs typeface="Consolas"/>
              </a:rPr>
              <a:t> </a:t>
            </a: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const	</a:t>
            </a:r>
            <a:r>
              <a:rPr sz="2400" b="1" dirty="0">
                <a:latin typeface="Consolas"/>
                <a:cs typeface="Consolas"/>
              </a:rPr>
              <a:t>{  </a:t>
            </a:r>
            <a:r>
              <a:rPr sz="2400" b="1" dirty="0">
                <a:solidFill>
                  <a:srgbClr val="F39019"/>
                </a:solidFill>
                <a:latin typeface="Consolas"/>
                <a:cs typeface="Consolas"/>
              </a:rPr>
              <a:t>return	</a:t>
            </a:r>
            <a:r>
              <a:rPr sz="2400" b="1" dirty="0">
                <a:solidFill>
                  <a:srgbClr val="0365C0"/>
                </a:solidFill>
                <a:latin typeface="Consolas"/>
                <a:cs typeface="Consolas"/>
              </a:rPr>
              <a:t>graphlab::NO_EDGES</a:t>
            </a:r>
            <a:r>
              <a:rPr sz="2400" b="1" dirty="0">
                <a:latin typeface="Consolas"/>
                <a:cs typeface="Consolas"/>
              </a:rPr>
              <a:t>;</a:t>
            </a:r>
            <a:endParaRPr sz="2400">
              <a:latin typeface="Consolas"/>
              <a:cs typeface="Consolas"/>
            </a:endParaRPr>
          </a:p>
          <a:p>
            <a:pPr marL="347345">
              <a:lnSpc>
                <a:spcPts val="2440"/>
              </a:lnSpc>
            </a:pPr>
            <a:r>
              <a:rPr sz="2400" b="1" dirty="0">
                <a:latin typeface="Consolas"/>
                <a:cs typeface="Consolas"/>
              </a:rPr>
              <a:t>}</a:t>
            </a:r>
            <a:endParaRPr sz="2400">
              <a:latin typeface="Consolas"/>
              <a:cs typeface="Consolas"/>
            </a:endParaRPr>
          </a:p>
          <a:p>
            <a:pPr marL="12700">
              <a:lnSpc>
                <a:spcPts val="2740"/>
              </a:lnSpc>
            </a:pPr>
            <a:r>
              <a:rPr sz="2400" b="1" dirty="0">
                <a:latin typeface="Consolas"/>
                <a:cs typeface="Consolas"/>
              </a:rPr>
              <a:t>};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938779" y="5302789"/>
            <a:ext cx="0" cy="1311910"/>
          </a:xfrm>
          <a:custGeom>
            <a:avLst/>
            <a:gdLst/>
            <a:ahLst/>
            <a:cxnLst/>
            <a:rect l="l" t="t" r="r" b="b"/>
            <a:pathLst>
              <a:path h="1311909">
                <a:moveTo>
                  <a:pt x="0" y="0"/>
                </a:moveTo>
                <a:lnTo>
                  <a:pt x="0" y="1311611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32099" y="5299741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213359" y="0"/>
                </a:moveTo>
                <a:lnTo>
                  <a:pt x="0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32099" y="661744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02605" y="5958594"/>
            <a:ext cx="1565275" cy="0"/>
          </a:xfrm>
          <a:custGeom>
            <a:avLst/>
            <a:gdLst/>
            <a:ahLst/>
            <a:cxnLst/>
            <a:rect l="l" t="t" r="r" b="b"/>
            <a:pathLst>
              <a:path w="1565275">
                <a:moveTo>
                  <a:pt x="1564982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639800" y="5397500"/>
            <a:ext cx="3230880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1" spc="-250" dirty="0">
                <a:latin typeface="Calibri"/>
                <a:cs typeface="Calibri"/>
              </a:rPr>
              <a:t>Define </a:t>
            </a:r>
            <a:r>
              <a:rPr sz="3200" b="1" spc="-235" dirty="0">
                <a:latin typeface="Calibri"/>
                <a:cs typeface="Calibri"/>
              </a:rPr>
              <a:t>edges </a:t>
            </a:r>
            <a:r>
              <a:rPr sz="3200" b="1" spc="-240" dirty="0">
                <a:latin typeface="Calibri"/>
                <a:cs typeface="Calibri"/>
              </a:rPr>
              <a:t>to </a:t>
            </a:r>
            <a:r>
              <a:rPr sz="3200" b="1" spc="-200" dirty="0">
                <a:latin typeface="Calibri"/>
                <a:cs typeface="Calibri"/>
              </a:rPr>
              <a:t>gather  </a:t>
            </a:r>
            <a:r>
              <a:rPr sz="3200" b="1" spc="-285" dirty="0">
                <a:latin typeface="Calibri"/>
                <a:cs typeface="Calibri"/>
              </a:rPr>
              <a:t>over </a:t>
            </a:r>
            <a:r>
              <a:rPr sz="3200" b="1" spc="-165" dirty="0">
                <a:latin typeface="Calibri"/>
                <a:cs typeface="Calibri"/>
              </a:rPr>
              <a:t>in </a:t>
            </a:r>
            <a:r>
              <a:rPr sz="3200" b="1" spc="-240" dirty="0">
                <a:latin typeface="Calibri"/>
                <a:cs typeface="Calibri"/>
              </a:rPr>
              <a:t>“gather</a:t>
            </a:r>
            <a:r>
              <a:rPr sz="3200" b="1" spc="-340" dirty="0">
                <a:latin typeface="Calibri"/>
                <a:cs typeface="Calibri"/>
              </a:rPr>
              <a:t> </a:t>
            </a:r>
            <a:r>
              <a:rPr sz="3200" b="1" spc="-270" dirty="0">
                <a:latin typeface="Calibri"/>
                <a:cs typeface="Calibri"/>
              </a:rPr>
              <a:t>phase”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697229" y="3387825"/>
            <a:ext cx="0" cy="633730"/>
          </a:xfrm>
          <a:custGeom>
            <a:avLst/>
            <a:gdLst/>
            <a:ahLst/>
            <a:cxnLst/>
            <a:rect l="l" t="t" r="r" b="b"/>
            <a:pathLst>
              <a:path h="633729">
                <a:moveTo>
                  <a:pt x="0" y="0"/>
                </a:moveTo>
                <a:lnTo>
                  <a:pt x="0" y="633284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90548" y="3384777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213359" y="0"/>
                </a:moveTo>
                <a:lnTo>
                  <a:pt x="0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590548" y="4024157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78951" y="3704468"/>
            <a:ext cx="791210" cy="0"/>
          </a:xfrm>
          <a:custGeom>
            <a:avLst/>
            <a:gdLst/>
            <a:ahLst/>
            <a:cxnLst/>
            <a:rect l="l" t="t" r="r" b="b"/>
            <a:pathLst>
              <a:path w="791209">
                <a:moveTo>
                  <a:pt x="790705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579600" y="3073400"/>
            <a:ext cx="3448050" cy="14909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85"/>
              </a:spcBef>
            </a:pPr>
            <a:r>
              <a:rPr sz="3200" b="1" spc="-300" dirty="0">
                <a:latin typeface="Calibri"/>
                <a:cs typeface="Calibri"/>
              </a:rPr>
              <a:t>Graph </a:t>
            </a:r>
            <a:r>
              <a:rPr sz="3200" b="1" spc="-245" dirty="0">
                <a:latin typeface="Calibri"/>
                <a:cs typeface="Calibri"/>
              </a:rPr>
              <a:t>has </a:t>
            </a:r>
            <a:r>
              <a:rPr sz="3200" b="1" spc="-275" dirty="0">
                <a:latin typeface="Calibri"/>
                <a:cs typeface="Calibri"/>
              </a:rPr>
              <a:t>record </a:t>
            </a:r>
            <a:r>
              <a:rPr sz="3200" b="1" spc="-220" dirty="0">
                <a:latin typeface="Calibri"/>
                <a:cs typeface="Calibri"/>
              </a:rPr>
              <a:t>of </a:t>
            </a:r>
            <a:r>
              <a:rPr sz="3200" b="1" spc="-235" dirty="0">
                <a:latin typeface="Calibri"/>
                <a:cs typeface="Calibri"/>
              </a:rPr>
              <a:t>type  </a:t>
            </a:r>
            <a:r>
              <a:rPr sz="3200" b="1" dirty="0">
                <a:latin typeface="Consolas"/>
                <a:cs typeface="Consolas"/>
              </a:rPr>
              <a:t>web_page</a:t>
            </a:r>
            <a:r>
              <a:rPr sz="3200" b="1" spc="-1275" dirty="0">
                <a:latin typeface="Consolas"/>
                <a:cs typeface="Consolas"/>
              </a:rPr>
              <a:t> </a:t>
            </a:r>
            <a:r>
              <a:rPr sz="3200" b="1" spc="-254" dirty="0">
                <a:latin typeface="Calibri"/>
                <a:cs typeface="Calibri"/>
              </a:rPr>
              <a:t>per </a:t>
            </a:r>
            <a:r>
              <a:rPr sz="3200" b="1" spc="-204" dirty="0">
                <a:latin typeface="Calibri"/>
                <a:cs typeface="Calibri"/>
              </a:rPr>
              <a:t>vertex,  </a:t>
            </a:r>
            <a:r>
              <a:rPr sz="3200" b="1" spc="-260" dirty="0">
                <a:latin typeface="Calibri"/>
                <a:cs typeface="Calibri"/>
              </a:rPr>
              <a:t>and </a:t>
            </a:r>
            <a:r>
              <a:rPr sz="3200" b="1" spc="-300" dirty="0">
                <a:latin typeface="Calibri"/>
                <a:cs typeface="Calibri"/>
              </a:rPr>
              <a:t>no </a:t>
            </a:r>
            <a:r>
              <a:rPr sz="3200" b="1" spc="-225" dirty="0">
                <a:latin typeface="Calibri"/>
                <a:cs typeface="Calibri"/>
              </a:rPr>
              <a:t>data </a:t>
            </a:r>
            <a:r>
              <a:rPr sz="3200" b="1" spc="-300" dirty="0">
                <a:latin typeface="Calibri"/>
                <a:cs typeface="Calibri"/>
              </a:rPr>
              <a:t>on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spc="-235" dirty="0">
                <a:latin typeface="Calibri"/>
                <a:cs typeface="Calibri"/>
              </a:rPr>
              <a:t>edges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552385" y="7188387"/>
            <a:ext cx="0" cy="1311910"/>
          </a:xfrm>
          <a:custGeom>
            <a:avLst/>
            <a:gdLst/>
            <a:ahLst/>
            <a:cxnLst/>
            <a:rect l="l" t="t" r="r" b="b"/>
            <a:pathLst>
              <a:path h="1311909">
                <a:moveTo>
                  <a:pt x="0" y="0"/>
                </a:moveTo>
                <a:lnTo>
                  <a:pt x="0" y="1311611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445706" y="718533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213359" y="0"/>
                </a:moveTo>
                <a:lnTo>
                  <a:pt x="0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445706" y="8503047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516202" y="7856894"/>
            <a:ext cx="1565275" cy="0"/>
          </a:xfrm>
          <a:custGeom>
            <a:avLst/>
            <a:gdLst/>
            <a:ahLst/>
            <a:cxnLst/>
            <a:rect l="l" t="t" r="r" b="b"/>
            <a:pathLst>
              <a:path w="1565275">
                <a:moveTo>
                  <a:pt x="1564982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5303500" y="7048500"/>
            <a:ext cx="2496820" cy="14782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1" spc="-315" dirty="0">
                <a:latin typeface="Calibri"/>
                <a:cs typeface="Calibri"/>
              </a:rPr>
              <a:t>Compute </a:t>
            </a:r>
            <a:r>
              <a:rPr sz="3200" b="1" spc="-225" dirty="0">
                <a:latin typeface="Calibri"/>
                <a:cs typeface="Calibri"/>
              </a:rPr>
              <a:t>value </a:t>
            </a:r>
            <a:r>
              <a:rPr sz="3200" b="1" spc="-240" dirty="0">
                <a:latin typeface="Calibri"/>
                <a:cs typeface="Calibri"/>
              </a:rPr>
              <a:t>to  </a:t>
            </a:r>
            <a:r>
              <a:rPr sz="3200" b="1" spc="-254" dirty="0">
                <a:latin typeface="Calibri"/>
                <a:cs typeface="Calibri"/>
              </a:rPr>
              <a:t>accumulate </a:t>
            </a:r>
            <a:r>
              <a:rPr sz="3200" b="1" spc="-225" dirty="0">
                <a:latin typeface="Calibri"/>
                <a:cs typeface="Calibri"/>
              </a:rPr>
              <a:t>for  </a:t>
            </a:r>
            <a:r>
              <a:rPr sz="3200" b="1" spc="-265" dirty="0">
                <a:latin typeface="Calibri"/>
                <a:cs typeface="Calibri"/>
              </a:rPr>
              <a:t>each</a:t>
            </a:r>
            <a:r>
              <a:rPr sz="3200" b="1" spc="-225" dirty="0">
                <a:latin typeface="Calibri"/>
                <a:cs typeface="Calibri"/>
              </a:rPr>
              <a:t> </a:t>
            </a:r>
            <a:r>
              <a:rPr sz="3200" b="1" spc="-229" dirty="0">
                <a:latin typeface="Calibri"/>
                <a:cs typeface="Calibri"/>
              </a:rPr>
              <a:t>edge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575699" y="8998333"/>
            <a:ext cx="0" cy="1311910"/>
          </a:xfrm>
          <a:custGeom>
            <a:avLst/>
            <a:gdLst/>
            <a:ahLst/>
            <a:cxnLst/>
            <a:rect l="l" t="t" r="r" b="b"/>
            <a:pathLst>
              <a:path h="1311909">
                <a:moveTo>
                  <a:pt x="0" y="0"/>
                </a:moveTo>
                <a:lnTo>
                  <a:pt x="0" y="1311611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469019" y="8995284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213359" y="0"/>
                </a:moveTo>
                <a:lnTo>
                  <a:pt x="0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469019" y="10312992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39525" y="9666838"/>
            <a:ext cx="1565275" cy="0"/>
          </a:xfrm>
          <a:custGeom>
            <a:avLst/>
            <a:gdLst/>
            <a:ahLst/>
            <a:cxnLst/>
            <a:rect l="l" t="t" r="r" b="b"/>
            <a:pathLst>
              <a:path w="1565275">
                <a:moveTo>
                  <a:pt x="1564982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3385800" y="9347200"/>
            <a:ext cx="2731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90" dirty="0">
                <a:latin typeface="Calibri"/>
                <a:cs typeface="Calibri"/>
              </a:rPr>
              <a:t>Update </a:t>
            </a:r>
            <a:r>
              <a:rPr sz="3200" b="1" spc="-225" dirty="0">
                <a:latin typeface="Calibri"/>
                <a:cs typeface="Calibri"/>
              </a:rPr>
              <a:t>vertex</a:t>
            </a:r>
            <a:r>
              <a:rPr sz="3200" b="1" spc="-210" dirty="0">
                <a:latin typeface="Calibri"/>
                <a:cs typeface="Calibri"/>
              </a:rPr>
              <a:t> </a:t>
            </a:r>
            <a:r>
              <a:rPr sz="3200" b="1" spc="-225" dirty="0">
                <a:latin typeface="Calibri"/>
                <a:cs typeface="Calibri"/>
              </a:rPr>
              <a:t>rank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2159352" y="11704611"/>
            <a:ext cx="0" cy="1058545"/>
          </a:xfrm>
          <a:custGeom>
            <a:avLst/>
            <a:gdLst/>
            <a:ahLst/>
            <a:cxnLst/>
            <a:rect l="l" t="t" r="r" b="b"/>
            <a:pathLst>
              <a:path h="1058545">
                <a:moveTo>
                  <a:pt x="0" y="0"/>
                </a:moveTo>
                <a:lnTo>
                  <a:pt x="0" y="1058163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052672" y="11701564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213359" y="0"/>
                </a:moveTo>
                <a:lnTo>
                  <a:pt x="0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052672" y="12765823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129864" y="12233694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5">
                <a:moveTo>
                  <a:pt x="1275684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3728700" y="11455400"/>
            <a:ext cx="2791460" cy="9956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59"/>
              </a:spcBef>
            </a:pPr>
            <a:r>
              <a:rPr sz="3200" b="1" spc="-235" dirty="0">
                <a:latin typeface="Calibri"/>
                <a:cs typeface="Calibri"/>
              </a:rPr>
              <a:t>PageRank </a:t>
            </a:r>
            <a:r>
              <a:rPr sz="3200" b="1" spc="-254" dirty="0">
                <a:latin typeface="Calibri"/>
                <a:cs typeface="Calibri"/>
              </a:rPr>
              <a:t>example  </a:t>
            </a:r>
            <a:r>
              <a:rPr sz="3200" b="1" spc="-250" dirty="0">
                <a:latin typeface="Calibri"/>
                <a:cs typeface="Calibri"/>
              </a:rPr>
              <a:t>performs </a:t>
            </a:r>
            <a:r>
              <a:rPr sz="3200" b="1" spc="-300" dirty="0">
                <a:latin typeface="Calibri"/>
                <a:cs typeface="Calibri"/>
              </a:rPr>
              <a:t>no</a:t>
            </a:r>
            <a:r>
              <a:rPr sz="3200" b="1" spc="-245" dirty="0">
                <a:latin typeface="Calibri"/>
                <a:cs typeface="Calibri"/>
              </a:rPr>
              <a:t> </a:t>
            </a:r>
            <a:r>
              <a:rPr sz="3200" b="1" spc="-215" dirty="0">
                <a:latin typeface="Calibri"/>
                <a:cs typeface="Calibri"/>
              </a:rPr>
              <a:t>scatter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7DD6239A-95BC-B04A-ACF8-1372933C984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800862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560" dirty="0"/>
              <a:t>Running the</a:t>
            </a:r>
            <a:r>
              <a:rPr sz="8400" spc="-610" dirty="0"/>
              <a:t> </a:t>
            </a:r>
            <a:r>
              <a:rPr sz="8400" spc="-670" dirty="0"/>
              <a:t>program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977900" y="2527300"/>
            <a:ext cx="15707360" cy="83997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5400" marR="926465">
              <a:lnSpc>
                <a:spcPts val="3700"/>
              </a:lnSpc>
              <a:spcBef>
                <a:spcPts val="340"/>
              </a:spcBef>
            </a:pPr>
            <a:r>
              <a:rPr sz="3200" b="1" dirty="0">
                <a:solidFill>
                  <a:srgbClr val="0365C0"/>
                </a:solidFill>
                <a:latin typeface="Consolas"/>
                <a:cs typeface="Consolas"/>
              </a:rPr>
              <a:t>graphlab::omni_engine&lt;pagerank_program&gt; </a:t>
            </a:r>
            <a:r>
              <a:rPr sz="3200" b="1" dirty="0">
                <a:latin typeface="Consolas"/>
                <a:cs typeface="Consolas"/>
              </a:rPr>
              <a:t>engine(dc, graph,</a:t>
            </a:r>
            <a:r>
              <a:rPr sz="3200" b="1" spc="-110" dirty="0">
                <a:latin typeface="Consolas"/>
                <a:cs typeface="Consolas"/>
              </a:rPr>
              <a:t> </a:t>
            </a:r>
            <a:r>
              <a:rPr sz="3200" b="1" dirty="0">
                <a:solidFill>
                  <a:srgbClr val="EC5D57"/>
                </a:solidFill>
                <a:latin typeface="Consolas"/>
                <a:cs typeface="Consolas"/>
              </a:rPr>
              <a:t>"sync"</a:t>
            </a:r>
            <a:r>
              <a:rPr sz="3200" b="1" dirty="0">
                <a:latin typeface="Consolas"/>
                <a:cs typeface="Consolas"/>
              </a:rPr>
              <a:t>);  engine.signal_all();</a:t>
            </a:r>
            <a:endParaRPr sz="3200">
              <a:latin typeface="Consolas"/>
              <a:cs typeface="Consolas"/>
            </a:endParaRPr>
          </a:p>
          <a:p>
            <a:pPr marL="25400">
              <a:lnSpc>
                <a:spcPts val="3600"/>
              </a:lnSpc>
            </a:pPr>
            <a:r>
              <a:rPr sz="3200" b="1" dirty="0">
                <a:latin typeface="Consolas"/>
                <a:cs typeface="Consolas"/>
              </a:rPr>
              <a:t>engine.start();</a:t>
            </a:r>
            <a:endParaRPr sz="32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200" b="1" spc="-350" dirty="0">
                <a:latin typeface="Calibri"/>
                <a:cs typeface="Calibri"/>
              </a:rPr>
              <a:t>GraphLab </a:t>
            </a:r>
            <a:r>
              <a:rPr sz="4200" b="1" spc="-305" dirty="0">
                <a:latin typeface="Calibri"/>
                <a:cs typeface="Calibri"/>
              </a:rPr>
              <a:t>runtime </a:t>
            </a:r>
            <a:r>
              <a:rPr sz="4200" b="1" spc="-330" dirty="0">
                <a:latin typeface="Calibri"/>
                <a:cs typeface="Calibri"/>
              </a:rPr>
              <a:t>provides </a:t>
            </a:r>
            <a:r>
              <a:rPr sz="4200" b="1" spc="-320" dirty="0">
                <a:latin typeface="Calibri"/>
                <a:cs typeface="Calibri"/>
              </a:rPr>
              <a:t>“engines” </a:t>
            </a:r>
            <a:r>
              <a:rPr sz="4200" b="1" spc="-245" dirty="0">
                <a:latin typeface="Calibri"/>
                <a:cs typeface="Calibri"/>
              </a:rPr>
              <a:t>that </a:t>
            </a:r>
            <a:r>
              <a:rPr sz="4200" b="1" spc="-330" dirty="0">
                <a:latin typeface="Calibri"/>
                <a:cs typeface="Calibri"/>
              </a:rPr>
              <a:t>manage </a:t>
            </a:r>
            <a:r>
              <a:rPr sz="4200" b="1" spc="-280" dirty="0">
                <a:latin typeface="Calibri"/>
                <a:cs typeface="Calibri"/>
              </a:rPr>
              <a:t>scheduling </a:t>
            </a: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295" dirty="0">
                <a:latin typeface="Calibri"/>
                <a:cs typeface="Calibri"/>
              </a:rPr>
              <a:t>vertex</a:t>
            </a:r>
            <a:r>
              <a:rPr sz="4200" b="1" spc="-400" dirty="0">
                <a:latin typeface="Calibri"/>
                <a:cs typeface="Calibri"/>
              </a:rPr>
              <a:t> </a:t>
            </a:r>
            <a:r>
              <a:rPr sz="4200" b="1" spc="-335" dirty="0">
                <a:latin typeface="Calibri"/>
                <a:cs typeface="Calibri"/>
              </a:rPr>
              <a:t>programs</a:t>
            </a:r>
            <a:endParaRPr sz="4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3300" b="1" dirty="0">
                <a:latin typeface="Consolas"/>
                <a:cs typeface="Consolas"/>
              </a:rPr>
              <a:t>engine.signal_all()</a:t>
            </a:r>
            <a:r>
              <a:rPr sz="3300" b="1" spc="-1215" dirty="0">
                <a:latin typeface="Consolas"/>
                <a:cs typeface="Consolas"/>
              </a:rPr>
              <a:t> </a:t>
            </a:r>
            <a:r>
              <a:rPr sz="4200" b="1" spc="-345" dirty="0">
                <a:latin typeface="Calibri"/>
                <a:cs typeface="Calibri"/>
              </a:rPr>
              <a:t>marks </a:t>
            </a:r>
            <a:r>
              <a:rPr sz="4200" b="1" spc="-160" dirty="0">
                <a:latin typeface="Calibri"/>
                <a:cs typeface="Calibri"/>
              </a:rPr>
              <a:t>all </a:t>
            </a:r>
            <a:r>
              <a:rPr sz="4200" b="1" spc="-285" dirty="0">
                <a:latin typeface="Calibri"/>
                <a:cs typeface="Calibri"/>
              </a:rPr>
              <a:t>vertices </a:t>
            </a:r>
            <a:r>
              <a:rPr sz="4200" b="1" spc="-290" dirty="0">
                <a:latin typeface="Calibri"/>
                <a:cs typeface="Calibri"/>
              </a:rPr>
              <a:t>for </a:t>
            </a:r>
            <a:r>
              <a:rPr sz="4200" b="1" spc="-315" dirty="0">
                <a:latin typeface="Calibri"/>
                <a:cs typeface="Calibri"/>
              </a:rPr>
              <a:t>execution</a:t>
            </a:r>
            <a:endParaRPr sz="4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55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4200" b="1" spc="-490" dirty="0">
                <a:latin typeface="Calibri"/>
                <a:cs typeface="Calibri"/>
              </a:rPr>
              <a:t>You </a:t>
            </a:r>
            <a:r>
              <a:rPr sz="4200" b="1" spc="-325" dirty="0">
                <a:latin typeface="Calibri"/>
                <a:cs typeface="Calibri"/>
              </a:rPr>
              <a:t>can </a:t>
            </a:r>
            <a:r>
              <a:rPr sz="4200" b="1" spc="-240" dirty="0">
                <a:latin typeface="Calibri"/>
                <a:cs typeface="Calibri"/>
              </a:rPr>
              <a:t>think </a:t>
            </a: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280" dirty="0">
                <a:latin typeface="Calibri"/>
                <a:cs typeface="Calibri"/>
              </a:rPr>
              <a:t>the </a:t>
            </a:r>
            <a:r>
              <a:rPr sz="4200" b="1" spc="-350" dirty="0">
                <a:latin typeface="Calibri"/>
                <a:cs typeface="Calibri"/>
              </a:rPr>
              <a:t>GraphLab </a:t>
            </a:r>
            <a:r>
              <a:rPr sz="4200" b="1" spc="-305" dirty="0">
                <a:latin typeface="Calibri"/>
                <a:cs typeface="Calibri"/>
              </a:rPr>
              <a:t>runtime </a:t>
            </a:r>
            <a:r>
              <a:rPr sz="4200" b="1" spc="-310" dirty="0">
                <a:latin typeface="Calibri"/>
                <a:cs typeface="Calibri"/>
              </a:rPr>
              <a:t>as </a:t>
            </a:r>
            <a:r>
              <a:rPr sz="4200" b="1" spc="-305" dirty="0">
                <a:latin typeface="Calibri"/>
                <a:cs typeface="Calibri"/>
              </a:rPr>
              <a:t>a </a:t>
            </a:r>
            <a:r>
              <a:rPr sz="4200" b="1" spc="-400" dirty="0">
                <a:latin typeface="Calibri"/>
                <a:cs typeface="Calibri"/>
              </a:rPr>
              <a:t>work </a:t>
            </a:r>
            <a:r>
              <a:rPr sz="4200" b="1" spc="-360" dirty="0">
                <a:latin typeface="Calibri"/>
                <a:cs typeface="Calibri"/>
              </a:rPr>
              <a:t>queue</a:t>
            </a:r>
            <a:r>
              <a:rPr sz="4200" b="1" spc="-295" dirty="0">
                <a:latin typeface="Calibri"/>
                <a:cs typeface="Calibri"/>
              </a:rPr>
              <a:t> </a:t>
            </a:r>
            <a:r>
              <a:rPr sz="4200" b="1" spc="-320" dirty="0">
                <a:latin typeface="Calibri"/>
                <a:cs typeface="Calibri"/>
              </a:rPr>
              <a:t>scheduler.</a:t>
            </a:r>
            <a:endParaRPr sz="42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60"/>
              </a:spcBef>
            </a:pPr>
            <a:r>
              <a:rPr sz="4200" b="1" spc="-445" dirty="0">
                <a:latin typeface="Calibri"/>
                <a:cs typeface="Calibri"/>
              </a:rPr>
              <a:t>And </a:t>
            </a:r>
            <a:r>
              <a:rPr sz="4200" b="1" spc="-270" dirty="0">
                <a:latin typeface="Calibri"/>
                <a:cs typeface="Calibri"/>
              </a:rPr>
              <a:t>invoking </a:t>
            </a:r>
            <a:r>
              <a:rPr sz="4200" b="1" spc="-305" dirty="0">
                <a:latin typeface="Calibri"/>
                <a:cs typeface="Calibri"/>
              </a:rPr>
              <a:t>a </a:t>
            </a:r>
            <a:r>
              <a:rPr sz="4200" b="1" spc="-295" dirty="0">
                <a:latin typeface="Calibri"/>
                <a:cs typeface="Calibri"/>
              </a:rPr>
              <a:t>vertex </a:t>
            </a:r>
            <a:r>
              <a:rPr sz="4200" b="1" spc="-335" dirty="0">
                <a:latin typeface="Calibri"/>
                <a:cs typeface="Calibri"/>
              </a:rPr>
              <a:t>program </a:t>
            </a:r>
            <a:r>
              <a:rPr sz="4200" b="1" spc="-390" dirty="0">
                <a:latin typeface="Calibri"/>
                <a:cs typeface="Calibri"/>
              </a:rPr>
              <a:t>on </a:t>
            </a:r>
            <a:r>
              <a:rPr sz="4200" b="1" spc="-305" dirty="0">
                <a:latin typeface="Calibri"/>
                <a:cs typeface="Calibri"/>
              </a:rPr>
              <a:t>a </a:t>
            </a:r>
            <a:r>
              <a:rPr sz="4200" b="1" spc="-295" dirty="0">
                <a:latin typeface="Calibri"/>
                <a:cs typeface="Calibri"/>
              </a:rPr>
              <a:t>vertex </a:t>
            </a:r>
            <a:r>
              <a:rPr sz="4200" b="1" spc="-310" dirty="0">
                <a:latin typeface="Calibri"/>
                <a:cs typeface="Calibri"/>
              </a:rPr>
              <a:t>as </a:t>
            </a:r>
            <a:r>
              <a:rPr sz="4200" b="1" spc="-305" dirty="0">
                <a:latin typeface="Calibri"/>
                <a:cs typeface="Calibri"/>
              </a:rPr>
              <a:t>a </a:t>
            </a:r>
            <a:r>
              <a:rPr sz="4200" b="1" u="heavy" spc="-2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task</a:t>
            </a:r>
            <a:r>
              <a:rPr sz="4200" b="1" spc="-265" dirty="0">
                <a:latin typeface="Calibri"/>
                <a:cs typeface="Calibri"/>
              </a:rPr>
              <a:t> </a:t>
            </a:r>
            <a:r>
              <a:rPr sz="4200" b="1" spc="-245" dirty="0">
                <a:latin typeface="Calibri"/>
                <a:cs typeface="Calibri"/>
              </a:rPr>
              <a:t>that </a:t>
            </a:r>
            <a:r>
              <a:rPr sz="4200" b="1" spc="-204" dirty="0">
                <a:latin typeface="Calibri"/>
                <a:cs typeface="Calibri"/>
              </a:rPr>
              <a:t>is </a:t>
            </a:r>
            <a:r>
              <a:rPr sz="4200" b="1" spc="-320" dirty="0">
                <a:latin typeface="Calibri"/>
                <a:cs typeface="Calibri"/>
              </a:rPr>
              <a:t>placed </a:t>
            </a:r>
            <a:r>
              <a:rPr sz="4200" b="1" spc="-215" dirty="0">
                <a:latin typeface="Calibri"/>
                <a:cs typeface="Calibri"/>
              </a:rPr>
              <a:t>in </a:t>
            </a:r>
            <a:r>
              <a:rPr sz="4200" b="1" spc="-280" dirty="0">
                <a:latin typeface="Calibri"/>
                <a:cs typeface="Calibri"/>
              </a:rPr>
              <a:t>the </a:t>
            </a:r>
            <a:r>
              <a:rPr sz="4200" b="1" spc="-400" dirty="0">
                <a:latin typeface="Calibri"/>
                <a:cs typeface="Calibri"/>
              </a:rPr>
              <a:t>work</a:t>
            </a:r>
            <a:r>
              <a:rPr sz="4200" b="1" spc="-530" dirty="0">
                <a:latin typeface="Calibri"/>
                <a:cs typeface="Calibri"/>
              </a:rPr>
              <a:t> </a:t>
            </a:r>
            <a:r>
              <a:rPr sz="4200" b="1" spc="-335" dirty="0">
                <a:latin typeface="Calibri"/>
                <a:cs typeface="Calibri"/>
              </a:rPr>
              <a:t>queue.</a:t>
            </a:r>
            <a:endParaRPr sz="4200">
              <a:latin typeface="Calibri"/>
              <a:cs typeface="Calibri"/>
            </a:endParaRPr>
          </a:p>
          <a:p>
            <a:pPr marL="88900" marR="227965">
              <a:lnSpc>
                <a:spcPct val="202400"/>
              </a:lnSpc>
            </a:pPr>
            <a:r>
              <a:rPr sz="4200" b="1" spc="-375" dirty="0">
                <a:latin typeface="Calibri"/>
                <a:cs typeface="Calibri"/>
              </a:rPr>
              <a:t>So </a:t>
            </a:r>
            <a:r>
              <a:rPr sz="4200" b="1" spc="-270" dirty="0">
                <a:latin typeface="Calibri"/>
                <a:cs typeface="Calibri"/>
              </a:rPr>
              <a:t>it’s </a:t>
            </a:r>
            <a:r>
              <a:rPr sz="4200" b="1" spc="-315" dirty="0">
                <a:latin typeface="Calibri"/>
                <a:cs typeface="Calibri"/>
              </a:rPr>
              <a:t>reasonable to </a:t>
            </a:r>
            <a:r>
              <a:rPr sz="4200" b="1" spc="-330" dirty="0">
                <a:latin typeface="Calibri"/>
                <a:cs typeface="Calibri"/>
              </a:rPr>
              <a:t>read </a:t>
            </a:r>
            <a:r>
              <a:rPr sz="4200" b="1" spc="-280" dirty="0">
                <a:latin typeface="Calibri"/>
                <a:cs typeface="Calibri"/>
              </a:rPr>
              <a:t>the </a:t>
            </a:r>
            <a:r>
              <a:rPr sz="4200" b="1" spc="-395" dirty="0">
                <a:latin typeface="Calibri"/>
                <a:cs typeface="Calibri"/>
              </a:rPr>
              <a:t>code </a:t>
            </a:r>
            <a:r>
              <a:rPr sz="4200" b="1" spc="-385" dirty="0">
                <a:latin typeface="Calibri"/>
                <a:cs typeface="Calibri"/>
              </a:rPr>
              <a:t>above </a:t>
            </a:r>
            <a:r>
              <a:rPr sz="4200" b="1" spc="-270" dirty="0">
                <a:latin typeface="Calibri"/>
                <a:cs typeface="Calibri"/>
              </a:rPr>
              <a:t>as: </a:t>
            </a:r>
            <a:r>
              <a:rPr sz="4200" b="1" spc="-335" dirty="0">
                <a:latin typeface="Calibri"/>
                <a:cs typeface="Calibri"/>
              </a:rPr>
              <a:t>“place </a:t>
            </a:r>
            <a:r>
              <a:rPr sz="4200" b="1" spc="-160" dirty="0">
                <a:latin typeface="Calibri"/>
                <a:cs typeface="Calibri"/>
              </a:rPr>
              <a:t>all </a:t>
            </a:r>
            <a:r>
              <a:rPr sz="4200" b="1" spc="-285" dirty="0">
                <a:latin typeface="Calibri"/>
                <a:cs typeface="Calibri"/>
              </a:rPr>
              <a:t>vertices </a:t>
            </a:r>
            <a:r>
              <a:rPr sz="4200" b="1" spc="-265" dirty="0">
                <a:latin typeface="Calibri"/>
                <a:cs typeface="Calibri"/>
              </a:rPr>
              <a:t>into </a:t>
            </a:r>
            <a:r>
              <a:rPr sz="4200" b="1" spc="-280" dirty="0">
                <a:latin typeface="Calibri"/>
                <a:cs typeface="Calibri"/>
              </a:rPr>
              <a:t>the </a:t>
            </a:r>
            <a:r>
              <a:rPr sz="4200" b="1" spc="-400" dirty="0">
                <a:latin typeface="Calibri"/>
                <a:cs typeface="Calibri"/>
              </a:rPr>
              <a:t>work </a:t>
            </a:r>
            <a:r>
              <a:rPr sz="4200" b="1" spc="-375" dirty="0">
                <a:latin typeface="Calibri"/>
                <a:cs typeface="Calibri"/>
              </a:rPr>
              <a:t>queue”  </a:t>
            </a:r>
            <a:r>
              <a:rPr sz="4200" b="1" spc="-530" dirty="0">
                <a:latin typeface="Calibri"/>
                <a:cs typeface="Calibri"/>
              </a:rPr>
              <a:t>Or </a:t>
            </a:r>
            <a:r>
              <a:rPr sz="4200" b="1" spc="-270" dirty="0">
                <a:latin typeface="Calibri"/>
                <a:cs typeface="Calibri"/>
              </a:rPr>
              <a:t>as: </a:t>
            </a:r>
            <a:r>
              <a:rPr sz="4200" b="1" spc="-335" dirty="0">
                <a:latin typeface="Calibri"/>
                <a:cs typeface="Calibri"/>
              </a:rPr>
              <a:t>“foreach </a:t>
            </a:r>
            <a:r>
              <a:rPr sz="4200" b="1" spc="-295" dirty="0">
                <a:latin typeface="Calibri"/>
                <a:cs typeface="Calibri"/>
              </a:rPr>
              <a:t>vertex” </a:t>
            </a:r>
            <a:r>
              <a:rPr sz="4200" b="1" spc="-315" dirty="0">
                <a:latin typeface="Calibri"/>
                <a:cs typeface="Calibri"/>
              </a:rPr>
              <a:t>run </a:t>
            </a:r>
            <a:r>
              <a:rPr sz="4200" b="1" spc="-280" dirty="0">
                <a:latin typeface="Calibri"/>
                <a:cs typeface="Calibri"/>
              </a:rPr>
              <a:t>the </a:t>
            </a:r>
            <a:r>
              <a:rPr sz="4200" b="1" spc="-295" dirty="0">
                <a:latin typeface="Calibri"/>
                <a:cs typeface="Calibri"/>
              </a:rPr>
              <a:t>vertex</a:t>
            </a:r>
            <a:r>
              <a:rPr sz="4200" b="1" spc="-715" dirty="0">
                <a:latin typeface="Calibri"/>
                <a:cs typeface="Calibri"/>
              </a:rPr>
              <a:t> </a:t>
            </a:r>
            <a:r>
              <a:rPr sz="4200" b="1" spc="-310" dirty="0">
                <a:latin typeface="Calibri"/>
                <a:cs typeface="Calibri"/>
              </a:rPr>
              <a:t>program.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5339F-9B00-FC47-A8F1-FEA4FC2B0EC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>
              <a:lnSpc>
                <a:spcPts val="7800"/>
              </a:lnSpc>
              <a:spcBef>
                <a:spcPts val="1060"/>
              </a:spcBef>
            </a:pPr>
            <a:r>
              <a:rPr sz="7200" spc="-590" dirty="0"/>
              <a:t>Vertex </a:t>
            </a:r>
            <a:r>
              <a:rPr sz="7200" spc="-340" dirty="0"/>
              <a:t>signaling: </a:t>
            </a:r>
            <a:r>
              <a:rPr sz="7200" spc="-645" dirty="0"/>
              <a:t>GraphLab’s </a:t>
            </a:r>
            <a:r>
              <a:rPr sz="7200" spc="-620" dirty="0"/>
              <a:t>mechanism </a:t>
            </a:r>
            <a:r>
              <a:rPr sz="7200" spc="-500" dirty="0"/>
              <a:t>for  </a:t>
            </a:r>
            <a:r>
              <a:rPr sz="7200" spc="-420" dirty="0"/>
              <a:t>generating </a:t>
            </a:r>
            <a:r>
              <a:rPr sz="7200" spc="-720" dirty="0"/>
              <a:t>new</a:t>
            </a:r>
            <a:r>
              <a:rPr sz="7200" spc="-555" dirty="0"/>
              <a:t> </a:t>
            </a:r>
            <a:r>
              <a:rPr sz="7200" spc="-685" dirty="0"/>
              <a:t>work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1168400" y="4483100"/>
            <a:ext cx="15268575" cy="131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240" dirty="0">
                <a:latin typeface="Calibri"/>
                <a:cs typeface="Calibri"/>
              </a:rPr>
              <a:t>Iteratively </a:t>
            </a:r>
            <a:r>
              <a:rPr sz="4200" b="1" spc="-335" dirty="0">
                <a:latin typeface="Calibri"/>
                <a:cs typeface="Calibri"/>
              </a:rPr>
              <a:t>update </a:t>
            </a:r>
            <a:r>
              <a:rPr sz="4200" b="1" spc="-160" dirty="0">
                <a:latin typeface="Calibri"/>
                <a:cs typeface="Calibri"/>
              </a:rPr>
              <a:t>all </a:t>
            </a:r>
            <a:r>
              <a:rPr sz="4200" b="1" spc="-330" dirty="0">
                <a:latin typeface="Calibri"/>
                <a:cs typeface="Calibri"/>
              </a:rPr>
              <a:t>R[i]’s </a:t>
            </a:r>
            <a:r>
              <a:rPr sz="4200" b="1" spc="-340" dirty="0">
                <a:latin typeface="Calibri"/>
                <a:cs typeface="Calibri"/>
              </a:rPr>
              <a:t>10</a:t>
            </a:r>
            <a:r>
              <a:rPr sz="4200" b="1" spc="-365" dirty="0">
                <a:latin typeface="Calibri"/>
                <a:cs typeface="Calibri"/>
              </a:rPr>
              <a:t> </a:t>
            </a:r>
            <a:r>
              <a:rPr sz="4200" b="1" spc="-295" dirty="0">
                <a:latin typeface="Calibri"/>
                <a:cs typeface="Calibri"/>
              </a:rPr>
              <a:t>times</a:t>
            </a:r>
            <a:endParaRPr sz="4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200" b="1" spc="-420" dirty="0">
                <a:latin typeface="Calibri"/>
                <a:cs typeface="Calibri"/>
              </a:rPr>
              <a:t>Uses </a:t>
            </a:r>
            <a:r>
              <a:rPr sz="4200" b="1" spc="-275" dirty="0">
                <a:latin typeface="Calibri"/>
                <a:cs typeface="Calibri"/>
              </a:rPr>
              <a:t>generic </a:t>
            </a:r>
            <a:r>
              <a:rPr sz="4200" b="1" spc="-270" dirty="0">
                <a:latin typeface="Calibri"/>
                <a:cs typeface="Calibri"/>
              </a:rPr>
              <a:t>“signal” </a:t>
            </a:r>
            <a:r>
              <a:rPr sz="4200" b="1" spc="-265" dirty="0">
                <a:latin typeface="Calibri"/>
                <a:cs typeface="Calibri"/>
              </a:rPr>
              <a:t>primitive </a:t>
            </a:r>
            <a:r>
              <a:rPr sz="4200" b="1" spc="-320" dirty="0">
                <a:latin typeface="Calibri"/>
                <a:cs typeface="Calibri"/>
              </a:rPr>
              <a:t>(could </a:t>
            </a:r>
            <a:r>
              <a:rPr sz="4200" b="1" spc="-290" dirty="0">
                <a:latin typeface="Calibri"/>
                <a:cs typeface="Calibri"/>
              </a:rPr>
              <a:t>also </a:t>
            </a:r>
            <a:r>
              <a:rPr sz="4200" b="1" spc="-370" dirty="0">
                <a:latin typeface="Calibri"/>
                <a:cs typeface="Calibri"/>
              </a:rPr>
              <a:t>wrap </a:t>
            </a:r>
            <a:r>
              <a:rPr sz="4200" b="1" spc="-395" dirty="0">
                <a:latin typeface="Calibri"/>
                <a:cs typeface="Calibri"/>
              </a:rPr>
              <a:t>code </a:t>
            </a:r>
            <a:r>
              <a:rPr sz="4200" b="1" spc="-390" dirty="0">
                <a:latin typeface="Calibri"/>
                <a:cs typeface="Calibri"/>
              </a:rPr>
              <a:t>on </a:t>
            </a:r>
            <a:r>
              <a:rPr sz="4200" b="1" spc="-325" dirty="0">
                <a:latin typeface="Calibri"/>
                <a:cs typeface="Calibri"/>
              </a:rPr>
              <a:t>previous </a:t>
            </a:r>
            <a:r>
              <a:rPr sz="4200" b="1" spc="-250" dirty="0">
                <a:latin typeface="Calibri"/>
                <a:cs typeface="Calibri"/>
              </a:rPr>
              <a:t>slide </a:t>
            </a:r>
            <a:r>
              <a:rPr sz="4200" b="1" spc="-215" dirty="0">
                <a:latin typeface="Calibri"/>
                <a:cs typeface="Calibri"/>
              </a:rPr>
              <a:t>in </a:t>
            </a:r>
            <a:r>
              <a:rPr sz="4200" b="1" spc="-305" dirty="0">
                <a:latin typeface="Calibri"/>
                <a:cs typeface="Calibri"/>
              </a:rPr>
              <a:t>a </a:t>
            </a:r>
            <a:r>
              <a:rPr sz="4200" b="1" spc="-290" dirty="0">
                <a:latin typeface="Calibri"/>
                <a:cs typeface="Calibri"/>
              </a:rPr>
              <a:t>for</a:t>
            </a:r>
            <a:r>
              <a:rPr sz="4200" b="1" spc="-180" dirty="0">
                <a:latin typeface="Calibri"/>
                <a:cs typeface="Calibri"/>
              </a:rPr>
              <a:t> </a:t>
            </a:r>
            <a:r>
              <a:rPr sz="4200" b="1" spc="-320" dirty="0">
                <a:latin typeface="Calibri"/>
                <a:cs typeface="Calibri"/>
              </a:rPr>
              <a:t>loop)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2700" y="6311900"/>
            <a:ext cx="3881120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47345" marR="5080" indent="-335280">
              <a:lnSpc>
                <a:spcPts val="2800"/>
              </a:lnSpc>
              <a:spcBef>
                <a:spcPts val="260"/>
              </a:spcBef>
              <a:tabLst>
                <a:tab pos="1185545" algn="l"/>
              </a:tabLst>
            </a:pP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struct	</a:t>
            </a:r>
            <a:r>
              <a:rPr sz="2400" b="1" dirty="0">
                <a:latin typeface="Consolas"/>
                <a:cs typeface="Consolas"/>
              </a:rPr>
              <a:t>web_page {  std::string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pagename;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7859" y="7023100"/>
            <a:ext cx="1031240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b="1" dirty="0">
                <a:solidFill>
                  <a:srgbClr val="924607"/>
                </a:solidFill>
                <a:latin typeface="Consolas"/>
                <a:cs typeface="Consolas"/>
              </a:rPr>
              <a:t>double  </a:t>
            </a:r>
            <a:r>
              <a:rPr sz="2400" b="1" dirty="0">
                <a:solidFill>
                  <a:srgbClr val="C82506"/>
                </a:solidFill>
                <a:latin typeface="Consolas"/>
                <a:cs typeface="Consolas"/>
              </a:rPr>
              <a:t>int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8818" y="7023100"/>
            <a:ext cx="1534160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-635">
              <a:lnSpc>
                <a:spcPts val="2800"/>
              </a:lnSpc>
              <a:spcBef>
                <a:spcPts val="260"/>
              </a:spcBef>
            </a:pPr>
            <a:r>
              <a:rPr sz="2400" b="1" dirty="0">
                <a:latin typeface="Consolas"/>
                <a:cs typeface="Consolas"/>
              </a:rPr>
              <a:t>pagerank;  </a:t>
            </a:r>
            <a:r>
              <a:rPr sz="2400" b="1" dirty="0">
                <a:solidFill>
                  <a:srgbClr val="C82506"/>
                </a:solidFill>
                <a:latin typeface="Consolas"/>
                <a:cs typeface="Consolas"/>
              </a:rPr>
              <a:t>counter;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2700" y="7734300"/>
            <a:ext cx="9915525" cy="288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345">
              <a:lnSpc>
                <a:spcPts val="2840"/>
              </a:lnSpc>
              <a:spcBef>
                <a:spcPts val="100"/>
              </a:spcBef>
            </a:pPr>
            <a:r>
              <a:rPr sz="2400" b="1" dirty="0">
                <a:latin typeface="Consolas"/>
                <a:cs typeface="Consolas"/>
              </a:rPr>
              <a:t>web_page(): pagerank(0.0),counter(0) {</a:t>
            </a:r>
            <a:r>
              <a:rPr sz="2400" b="1" spc="-15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}</a:t>
            </a:r>
            <a:endParaRPr sz="2400">
              <a:latin typeface="Consolas"/>
              <a:cs typeface="Consolas"/>
            </a:endParaRPr>
          </a:p>
          <a:p>
            <a:pPr marL="12700">
              <a:lnSpc>
                <a:spcPts val="2840"/>
              </a:lnSpc>
            </a:pPr>
            <a:r>
              <a:rPr sz="2400" b="1" dirty="0">
                <a:latin typeface="Consolas"/>
                <a:cs typeface="Consolas"/>
              </a:rPr>
              <a:t>}</a:t>
            </a:r>
            <a:endParaRPr sz="24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ts val="2800"/>
              </a:lnSpc>
            </a:pPr>
            <a:r>
              <a:rPr sz="2400" b="1" dirty="0">
                <a:latin typeface="Consolas"/>
                <a:cs typeface="Consolas"/>
              </a:rPr>
              <a:t>// Use the total rank of adjacent pages to update this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page  void apply(icontext_type&amp; context, vertex_type&amp;</a:t>
            </a:r>
            <a:r>
              <a:rPr sz="2400" b="1" spc="-5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vertex,</a:t>
            </a:r>
            <a:endParaRPr sz="2400">
              <a:latin typeface="Consolas"/>
              <a:cs typeface="Consolas"/>
            </a:endParaRPr>
          </a:p>
          <a:p>
            <a:pPr marL="682625" marR="3190240" indent="1172845">
              <a:lnSpc>
                <a:spcPts val="2800"/>
              </a:lnSpc>
              <a:tabLst>
                <a:tab pos="1855470" algn="l"/>
                <a:tab pos="2861310" algn="l"/>
              </a:tabLst>
            </a:pP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const	</a:t>
            </a:r>
            <a:r>
              <a:rPr sz="2400" b="1" dirty="0">
                <a:latin typeface="Consolas"/>
                <a:cs typeface="Consolas"/>
              </a:rPr>
              <a:t>gather_type&amp; total) {  </a:t>
            </a:r>
            <a:r>
              <a:rPr sz="2400" b="1" dirty="0">
                <a:solidFill>
                  <a:srgbClr val="924607"/>
                </a:solidFill>
                <a:latin typeface="Consolas"/>
                <a:cs typeface="Consolas"/>
              </a:rPr>
              <a:t>double	</a:t>
            </a:r>
            <a:r>
              <a:rPr sz="2400" b="1" dirty="0">
                <a:latin typeface="Consolas"/>
                <a:cs typeface="Consolas"/>
              </a:rPr>
              <a:t>newval = total * 0.85 +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0.15;  vertex.data().pagerank =</a:t>
            </a:r>
            <a:r>
              <a:rPr sz="2400" b="1" spc="-35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newval;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53016" y="10579100"/>
            <a:ext cx="5222240" cy="110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b="1" dirty="0">
                <a:latin typeface="Consolas"/>
                <a:cs typeface="Consolas"/>
              </a:rPr>
              <a:t>vertex.data().counter++;</a:t>
            </a:r>
            <a:endParaRPr sz="2400">
              <a:latin typeface="Consolas"/>
              <a:cs typeface="Consolas"/>
            </a:endParaRPr>
          </a:p>
          <a:p>
            <a:pPr marL="514984" marR="5080" indent="-502920">
              <a:lnSpc>
                <a:spcPts val="2800"/>
              </a:lnSpc>
              <a:spcBef>
                <a:spcPts val="120"/>
              </a:spcBef>
            </a:pPr>
            <a:r>
              <a:rPr sz="2400" b="1" dirty="0">
                <a:latin typeface="Consolas"/>
                <a:cs typeface="Consolas"/>
              </a:rPr>
              <a:t>if (vertex.data().counter &lt;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10)  </a:t>
            </a:r>
            <a:r>
              <a:rPr sz="2400" b="1" dirty="0">
                <a:solidFill>
                  <a:srgbClr val="C82506"/>
                </a:solidFill>
                <a:latin typeface="Consolas"/>
                <a:cs typeface="Consolas"/>
              </a:rPr>
              <a:t>vertex.signal();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2700" y="11645900"/>
            <a:ext cx="19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olas"/>
                <a:cs typeface="Consolas"/>
              </a:rPr>
              <a:t>}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98828" y="10837635"/>
            <a:ext cx="0" cy="1058545"/>
          </a:xfrm>
          <a:custGeom>
            <a:avLst/>
            <a:gdLst/>
            <a:ahLst/>
            <a:cxnLst/>
            <a:rect l="l" t="t" r="r" b="b"/>
            <a:pathLst>
              <a:path h="1058545">
                <a:moveTo>
                  <a:pt x="0" y="0"/>
                </a:moveTo>
                <a:lnTo>
                  <a:pt x="0" y="1058164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92148" y="10834587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213359" y="0"/>
                </a:moveTo>
                <a:lnTo>
                  <a:pt x="0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92148" y="11898847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9342" y="11366717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5">
                <a:moveTo>
                  <a:pt x="1275684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928100" y="10566400"/>
            <a:ext cx="6386830" cy="14782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59"/>
              </a:spcBef>
            </a:pPr>
            <a:r>
              <a:rPr sz="3200" b="1" spc="-80" dirty="0">
                <a:solidFill>
                  <a:srgbClr val="C82506"/>
                </a:solidFill>
                <a:latin typeface="Calibri"/>
                <a:cs typeface="Calibri"/>
              </a:rPr>
              <a:t>If </a:t>
            </a:r>
            <a:r>
              <a:rPr sz="3200" b="1" spc="-254" dirty="0">
                <a:solidFill>
                  <a:srgbClr val="C82506"/>
                </a:solidFill>
                <a:latin typeface="Calibri"/>
                <a:cs typeface="Calibri"/>
              </a:rPr>
              <a:t>counter </a:t>
            </a:r>
            <a:r>
              <a:rPr sz="3200" b="1" spc="310" dirty="0">
                <a:solidFill>
                  <a:srgbClr val="C82506"/>
                </a:solidFill>
                <a:latin typeface="Calibri"/>
                <a:cs typeface="Calibri"/>
              </a:rPr>
              <a:t>&lt;</a:t>
            </a:r>
            <a:r>
              <a:rPr sz="3200" b="1" spc="-320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200" b="1" spc="-200" dirty="0">
                <a:solidFill>
                  <a:srgbClr val="C82506"/>
                </a:solidFill>
                <a:latin typeface="Calibri"/>
                <a:cs typeface="Calibri"/>
              </a:rPr>
              <a:t>10, </a:t>
            </a:r>
            <a:r>
              <a:rPr sz="3200" b="1" spc="-160" dirty="0">
                <a:solidFill>
                  <a:srgbClr val="C82506"/>
                </a:solidFill>
                <a:latin typeface="Calibri"/>
                <a:cs typeface="Calibri"/>
              </a:rPr>
              <a:t>signal </a:t>
            </a:r>
            <a:r>
              <a:rPr sz="3200" b="1" spc="-240" dirty="0">
                <a:solidFill>
                  <a:srgbClr val="C82506"/>
                </a:solidFill>
                <a:latin typeface="Calibri"/>
                <a:cs typeface="Calibri"/>
              </a:rPr>
              <a:t>to scheduler to run </a:t>
            </a:r>
            <a:r>
              <a:rPr sz="3200" b="1" spc="-215" dirty="0">
                <a:solidFill>
                  <a:srgbClr val="C82506"/>
                </a:solidFill>
                <a:latin typeface="Calibri"/>
                <a:cs typeface="Calibri"/>
              </a:rPr>
              <a:t>the  </a:t>
            </a:r>
            <a:r>
              <a:rPr sz="3200" b="1" spc="-225" dirty="0">
                <a:solidFill>
                  <a:srgbClr val="C82506"/>
                </a:solidFill>
                <a:latin typeface="Calibri"/>
                <a:cs typeface="Calibri"/>
              </a:rPr>
              <a:t>vertex </a:t>
            </a:r>
            <a:r>
              <a:rPr sz="3200" b="1" spc="-254" dirty="0">
                <a:solidFill>
                  <a:srgbClr val="C82506"/>
                </a:solidFill>
                <a:latin typeface="Calibri"/>
                <a:cs typeface="Calibri"/>
              </a:rPr>
              <a:t>program </a:t>
            </a:r>
            <a:r>
              <a:rPr sz="3200" b="1" spc="-300" dirty="0">
                <a:solidFill>
                  <a:srgbClr val="C82506"/>
                </a:solidFill>
                <a:latin typeface="Calibri"/>
                <a:cs typeface="Calibri"/>
              </a:rPr>
              <a:t>on </a:t>
            </a:r>
            <a:r>
              <a:rPr sz="3200" b="1" spc="-215" dirty="0">
                <a:solidFill>
                  <a:srgbClr val="C82506"/>
                </a:solidFill>
                <a:latin typeface="Calibri"/>
                <a:cs typeface="Calibri"/>
              </a:rPr>
              <a:t>the </a:t>
            </a:r>
            <a:r>
              <a:rPr sz="3200" b="1" spc="-225" dirty="0">
                <a:solidFill>
                  <a:srgbClr val="C82506"/>
                </a:solidFill>
                <a:latin typeface="Calibri"/>
                <a:cs typeface="Calibri"/>
              </a:rPr>
              <a:t>vertex </a:t>
            </a:r>
            <a:r>
              <a:rPr sz="3200" b="1" spc="-175" dirty="0">
                <a:solidFill>
                  <a:srgbClr val="C82506"/>
                </a:solidFill>
                <a:latin typeface="Calibri"/>
                <a:cs typeface="Calibri"/>
              </a:rPr>
              <a:t>again </a:t>
            </a:r>
            <a:r>
              <a:rPr sz="3200" b="1" spc="-190" dirty="0">
                <a:solidFill>
                  <a:srgbClr val="C82506"/>
                </a:solidFill>
                <a:latin typeface="Calibri"/>
                <a:cs typeface="Calibri"/>
              </a:rPr>
              <a:t>at </a:t>
            </a:r>
            <a:r>
              <a:rPr sz="3200" b="1" spc="-320" dirty="0">
                <a:solidFill>
                  <a:srgbClr val="C82506"/>
                </a:solidFill>
                <a:latin typeface="Calibri"/>
                <a:cs typeface="Calibri"/>
              </a:rPr>
              <a:t>some  </a:t>
            </a:r>
            <a:r>
              <a:rPr sz="3200" b="1" spc="-215" dirty="0">
                <a:solidFill>
                  <a:srgbClr val="C82506"/>
                </a:solidFill>
                <a:latin typeface="Calibri"/>
                <a:cs typeface="Calibri"/>
              </a:rPr>
              <a:t>point </a:t>
            </a:r>
            <a:r>
              <a:rPr sz="3200" b="1" spc="-165" dirty="0">
                <a:solidFill>
                  <a:srgbClr val="C82506"/>
                </a:solidFill>
                <a:latin typeface="Calibri"/>
                <a:cs typeface="Calibri"/>
              </a:rPr>
              <a:t>in </a:t>
            </a:r>
            <a:r>
              <a:rPr sz="3200" b="1" spc="-215" dirty="0">
                <a:solidFill>
                  <a:srgbClr val="C82506"/>
                </a:solidFill>
                <a:latin typeface="Calibri"/>
                <a:cs typeface="Calibri"/>
              </a:rPr>
              <a:t>the</a:t>
            </a:r>
            <a:r>
              <a:rPr sz="3200" b="1" spc="-270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200" b="1" spc="-210" dirty="0">
                <a:solidFill>
                  <a:srgbClr val="C82506"/>
                </a:solidFill>
                <a:latin typeface="Calibri"/>
                <a:cs typeface="Calibri"/>
              </a:rPr>
              <a:t>future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74296" y="6989175"/>
            <a:ext cx="4897120" cy="610870"/>
          </a:xfrm>
          <a:custGeom>
            <a:avLst/>
            <a:gdLst/>
            <a:ahLst/>
            <a:cxnLst/>
            <a:rect l="l" t="t" r="r" b="b"/>
            <a:pathLst>
              <a:path w="4897120" h="610870">
                <a:moveTo>
                  <a:pt x="4896612" y="0"/>
                </a:moveTo>
                <a:lnTo>
                  <a:pt x="25204" y="607371"/>
                </a:lnTo>
                <a:lnTo>
                  <a:pt x="0" y="610513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87781" y="7490686"/>
            <a:ext cx="225425" cy="212090"/>
          </a:xfrm>
          <a:custGeom>
            <a:avLst/>
            <a:gdLst/>
            <a:ahLst/>
            <a:cxnLst/>
            <a:rect l="l" t="t" r="r" b="b"/>
            <a:pathLst>
              <a:path w="225425" h="212090">
                <a:moveTo>
                  <a:pt x="198522" y="0"/>
                </a:moveTo>
                <a:lnTo>
                  <a:pt x="0" y="132257"/>
                </a:lnTo>
                <a:lnTo>
                  <a:pt x="224919" y="211720"/>
                </a:lnTo>
                <a:lnTo>
                  <a:pt x="198522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439400" y="6680200"/>
            <a:ext cx="29121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29" dirty="0">
                <a:solidFill>
                  <a:srgbClr val="C82506"/>
                </a:solidFill>
                <a:latin typeface="Calibri"/>
                <a:cs typeface="Calibri"/>
              </a:rPr>
              <a:t>Per-vertex</a:t>
            </a:r>
            <a:r>
              <a:rPr sz="3200" b="1" spc="-35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200" b="1" spc="-275" dirty="0">
                <a:solidFill>
                  <a:srgbClr val="C82506"/>
                </a:solidFill>
                <a:latin typeface="Calibri"/>
                <a:cs typeface="Calibri"/>
              </a:rPr>
              <a:t>“counter”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84641" y="3259282"/>
            <a:ext cx="450850" cy="661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150" spc="280" dirty="0">
                <a:latin typeface="Lucida Sans Unicode"/>
                <a:cs typeface="Lucida Sans Unicode"/>
              </a:rPr>
              <a:t>N</a:t>
            </a:r>
            <a:endParaRPr sz="41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8201" y="2538085"/>
            <a:ext cx="3978275" cy="1019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00075" algn="ctr">
              <a:lnSpc>
                <a:spcPts val="3900"/>
              </a:lnSpc>
              <a:spcBef>
                <a:spcPts val="114"/>
              </a:spcBef>
            </a:pPr>
            <a:r>
              <a:rPr sz="4150" u="heavy" spc="135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1 </a:t>
            </a:r>
            <a:r>
              <a:rPr sz="4150" i="1" u="heavy" spc="-9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—</a:t>
            </a:r>
            <a:r>
              <a:rPr sz="4150" i="1" u="heavy" spc="-7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150" u="heavy" spc="-124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↵</a:t>
            </a:r>
            <a:endParaRPr sz="4150">
              <a:latin typeface="Lucida Sans Unicode"/>
              <a:cs typeface="Lucida Sans Unicode"/>
            </a:endParaRPr>
          </a:p>
          <a:p>
            <a:pPr marL="12700">
              <a:lnSpc>
                <a:spcPts val="3900"/>
              </a:lnSpc>
              <a:tabLst>
                <a:tab pos="3097530" algn="l"/>
              </a:tabLst>
            </a:pPr>
            <a:r>
              <a:rPr sz="4150" spc="215" dirty="0">
                <a:latin typeface="Lucida Sans Unicode"/>
                <a:cs typeface="Lucida Sans Unicode"/>
              </a:rPr>
              <a:t>R</a:t>
            </a:r>
            <a:r>
              <a:rPr sz="4150" spc="215" dirty="0">
                <a:latin typeface="Garamond"/>
                <a:cs typeface="Garamond"/>
              </a:rPr>
              <a:t>[</a:t>
            </a:r>
            <a:r>
              <a:rPr sz="4150" spc="215" dirty="0">
                <a:latin typeface="Lucida Sans Unicode"/>
                <a:cs typeface="Lucida Sans Unicode"/>
              </a:rPr>
              <a:t>i</a:t>
            </a:r>
            <a:r>
              <a:rPr sz="4150" spc="215" dirty="0">
                <a:latin typeface="Garamond"/>
                <a:cs typeface="Garamond"/>
              </a:rPr>
              <a:t>]</a:t>
            </a:r>
            <a:r>
              <a:rPr sz="4150" spc="120" dirty="0">
                <a:latin typeface="Garamond"/>
                <a:cs typeface="Garamond"/>
              </a:rPr>
              <a:t> </a:t>
            </a:r>
            <a:r>
              <a:rPr sz="4150" spc="470" dirty="0">
                <a:latin typeface="Garamond"/>
                <a:cs typeface="Garamond"/>
              </a:rPr>
              <a:t>=	+</a:t>
            </a:r>
            <a:r>
              <a:rPr sz="4150" spc="-195" dirty="0">
                <a:latin typeface="Garamond"/>
                <a:cs typeface="Garamond"/>
              </a:rPr>
              <a:t> </a:t>
            </a:r>
            <a:r>
              <a:rPr sz="4150" spc="-1240" dirty="0">
                <a:latin typeface="Lucida Sans Unicode"/>
                <a:cs typeface="Lucida Sans Unicode"/>
              </a:rPr>
              <a:t>↵</a:t>
            </a:r>
            <a:endParaRPr sz="415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10929" y="2393293"/>
            <a:ext cx="789940" cy="661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150" spc="3250" dirty="0">
                <a:latin typeface="Arial"/>
                <a:cs typeface="Arial"/>
              </a:rPr>
              <a:t>X</a:t>
            </a:r>
            <a:endParaRPr sz="4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91591" y="3691682"/>
            <a:ext cx="1828800" cy="4705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i="1" spc="310" dirty="0">
                <a:latin typeface="Trebuchet MS"/>
                <a:cs typeface="Trebuchet MS"/>
              </a:rPr>
              <a:t>j</a:t>
            </a:r>
            <a:r>
              <a:rPr sz="2900" i="1" spc="-165" dirty="0">
                <a:latin typeface="Trebuchet MS"/>
                <a:cs typeface="Trebuchet MS"/>
              </a:rPr>
              <a:t> </a:t>
            </a:r>
            <a:r>
              <a:rPr sz="2900" b="0" spc="-35" dirty="0">
                <a:latin typeface="Bookman Old Style"/>
                <a:cs typeface="Bookman Old Style"/>
              </a:rPr>
              <a:t>links</a:t>
            </a:r>
            <a:r>
              <a:rPr sz="2900" b="0" spc="-385" dirty="0">
                <a:latin typeface="Bookman Old Style"/>
                <a:cs typeface="Bookman Old Style"/>
              </a:rPr>
              <a:t> </a:t>
            </a:r>
            <a:r>
              <a:rPr sz="2900" b="0" spc="114" dirty="0">
                <a:latin typeface="Bookman Old Style"/>
                <a:cs typeface="Bookman Old Style"/>
              </a:rPr>
              <a:t>to</a:t>
            </a:r>
            <a:r>
              <a:rPr sz="2900" b="0" spc="-380" dirty="0">
                <a:latin typeface="Bookman Old Style"/>
                <a:cs typeface="Bookman Old Style"/>
              </a:rPr>
              <a:t> </a:t>
            </a:r>
            <a:r>
              <a:rPr sz="2900" i="1" spc="285" dirty="0">
                <a:latin typeface="Trebuchet MS"/>
                <a:cs typeface="Trebuchet MS"/>
              </a:rPr>
              <a:t>i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46628" y="2452120"/>
            <a:ext cx="2555875" cy="1468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95"/>
              </a:spcBef>
              <a:tabLst>
                <a:tab pos="803275" algn="l"/>
                <a:tab pos="2542540" algn="l"/>
              </a:tabLst>
            </a:pPr>
            <a:r>
              <a:rPr sz="41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150" u="heavy" spc="33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R</a:t>
            </a:r>
            <a:r>
              <a:rPr sz="4150" u="heavy" spc="330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[</a:t>
            </a:r>
            <a:r>
              <a:rPr sz="4150" u="heavy" spc="33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j</a:t>
            </a:r>
            <a:r>
              <a:rPr sz="4150" u="heavy" spc="330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] 	</a:t>
            </a:r>
            <a:r>
              <a:rPr sz="4150" spc="195" dirty="0">
                <a:latin typeface="Garamond"/>
                <a:cs typeface="Garamond"/>
              </a:rPr>
              <a:t>Outlinks</a:t>
            </a:r>
            <a:r>
              <a:rPr sz="4150" spc="120" dirty="0">
                <a:latin typeface="Garamond"/>
                <a:cs typeface="Garamond"/>
              </a:rPr>
              <a:t>[</a:t>
            </a:r>
            <a:r>
              <a:rPr sz="4150" spc="690" dirty="0">
                <a:latin typeface="Lucida Sans Unicode"/>
                <a:cs typeface="Lucida Sans Unicode"/>
              </a:rPr>
              <a:t>j</a:t>
            </a:r>
            <a:r>
              <a:rPr sz="4150" spc="25" dirty="0">
                <a:latin typeface="Garamond"/>
                <a:cs typeface="Garamond"/>
              </a:rPr>
              <a:t>]</a:t>
            </a:r>
            <a:endParaRPr sz="4150">
              <a:latin typeface="Garamond"/>
              <a:cs typeface="Garamond"/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9B59794-9DB4-874D-B1DA-0BB92E68C4B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203200"/>
            <a:ext cx="15488285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800" spc="-375" dirty="0"/>
              <a:t>Signal: </a:t>
            </a:r>
            <a:r>
              <a:rPr sz="7800" spc="-480" dirty="0"/>
              <a:t>general </a:t>
            </a:r>
            <a:r>
              <a:rPr sz="7800" spc="-490" dirty="0"/>
              <a:t>primitive </a:t>
            </a:r>
            <a:r>
              <a:rPr sz="7800" spc="-540" dirty="0"/>
              <a:t>for </a:t>
            </a:r>
            <a:r>
              <a:rPr sz="7800" spc="-515" dirty="0"/>
              <a:t>scheduling</a:t>
            </a:r>
            <a:r>
              <a:rPr sz="7800" spc="-755" dirty="0"/>
              <a:t> </a:t>
            </a:r>
            <a:r>
              <a:rPr sz="7800" spc="-740" dirty="0"/>
              <a:t>work</a:t>
            </a:r>
            <a:endParaRPr sz="7800"/>
          </a:p>
        </p:txBody>
      </p:sp>
      <p:sp>
        <p:nvSpPr>
          <p:cNvPr id="3" name="object 3"/>
          <p:cNvSpPr txBox="1"/>
          <p:nvPr/>
        </p:nvSpPr>
        <p:spPr>
          <a:xfrm>
            <a:off x="939800" y="1536700"/>
            <a:ext cx="11814810" cy="1775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480"/>
              </a:lnSpc>
              <a:spcBef>
                <a:spcPts val="100"/>
              </a:spcBef>
            </a:pPr>
            <a:r>
              <a:rPr sz="3800" b="1" spc="-245" dirty="0">
                <a:latin typeface="Calibri"/>
                <a:cs typeface="Calibri"/>
              </a:rPr>
              <a:t>Parts </a:t>
            </a:r>
            <a:r>
              <a:rPr sz="3800" b="1" spc="-265" dirty="0">
                <a:latin typeface="Calibri"/>
                <a:cs typeface="Calibri"/>
              </a:rPr>
              <a:t>of </a:t>
            </a:r>
            <a:r>
              <a:rPr sz="3800" b="1" spc="-250" dirty="0">
                <a:latin typeface="Calibri"/>
                <a:cs typeface="Calibri"/>
              </a:rPr>
              <a:t>graph </a:t>
            </a:r>
            <a:r>
              <a:rPr sz="3800" b="1" spc="-385" dirty="0">
                <a:latin typeface="Calibri"/>
                <a:cs typeface="Calibri"/>
              </a:rPr>
              <a:t>may </a:t>
            </a:r>
            <a:r>
              <a:rPr sz="3800" b="1" spc="-310" dirty="0">
                <a:latin typeface="Calibri"/>
                <a:cs typeface="Calibri"/>
              </a:rPr>
              <a:t>converge </a:t>
            </a:r>
            <a:r>
              <a:rPr sz="3800" b="1" spc="-225" dirty="0">
                <a:latin typeface="Calibri"/>
                <a:cs typeface="Calibri"/>
              </a:rPr>
              <a:t>at </a:t>
            </a:r>
            <a:r>
              <a:rPr sz="3800" b="1" spc="-260" dirty="0">
                <a:latin typeface="Calibri"/>
                <a:cs typeface="Calibri"/>
              </a:rPr>
              <a:t>diﬀerent</a:t>
            </a:r>
            <a:r>
              <a:rPr sz="3800" b="1" spc="-110" dirty="0">
                <a:latin typeface="Calibri"/>
                <a:cs typeface="Calibri"/>
              </a:rPr>
              <a:t> </a:t>
            </a:r>
            <a:r>
              <a:rPr sz="3800" b="1" spc="-265" dirty="0">
                <a:latin typeface="Calibri"/>
                <a:cs typeface="Calibri"/>
              </a:rPr>
              <a:t>rates</a:t>
            </a:r>
            <a:endParaRPr sz="3800">
              <a:latin typeface="Calibri"/>
              <a:cs typeface="Calibri"/>
            </a:endParaRPr>
          </a:p>
          <a:p>
            <a:pPr marL="12700">
              <a:lnSpc>
                <a:spcPts val="4480"/>
              </a:lnSpc>
            </a:pPr>
            <a:r>
              <a:rPr sz="3800" b="1" spc="-225" dirty="0">
                <a:latin typeface="Calibri"/>
                <a:cs typeface="Calibri"/>
              </a:rPr>
              <a:t>(iterate </a:t>
            </a:r>
            <a:r>
              <a:rPr sz="3800" b="1" spc="-280" dirty="0">
                <a:latin typeface="Calibri"/>
                <a:cs typeface="Calibri"/>
              </a:rPr>
              <a:t>PageRank </a:t>
            </a:r>
            <a:r>
              <a:rPr sz="3800" b="1" spc="-185" dirty="0">
                <a:latin typeface="Calibri"/>
                <a:cs typeface="Calibri"/>
              </a:rPr>
              <a:t>until </a:t>
            </a:r>
            <a:r>
              <a:rPr sz="3800" b="1" spc="-300" dirty="0">
                <a:latin typeface="Calibri"/>
                <a:cs typeface="Calibri"/>
              </a:rPr>
              <a:t>convergence, </a:t>
            </a:r>
            <a:r>
              <a:rPr sz="3800" b="1" spc="-270" dirty="0">
                <a:latin typeface="Calibri"/>
                <a:cs typeface="Calibri"/>
              </a:rPr>
              <a:t>but </a:t>
            </a:r>
            <a:r>
              <a:rPr sz="3800" b="1" spc="-275" dirty="0">
                <a:latin typeface="Calibri"/>
                <a:cs typeface="Calibri"/>
              </a:rPr>
              <a:t>only </a:t>
            </a:r>
            <a:r>
              <a:rPr sz="3800" b="1" spc="-265" dirty="0">
                <a:latin typeface="Calibri"/>
                <a:cs typeface="Calibri"/>
              </a:rPr>
              <a:t>for </a:t>
            </a:r>
            <a:r>
              <a:rPr sz="3800" b="1" spc="-254" dirty="0">
                <a:latin typeface="Calibri"/>
                <a:cs typeface="Calibri"/>
              </a:rPr>
              <a:t>vertices </a:t>
            </a:r>
            <a:r>
              <a:rPr sz="3800" b="1" spc="-225" dirty="0">
                <a:latin typeface="Calibri"/>
                <a:cs typeface="Calibri"/>
              </a:rPr>
              <a:t>that </a:t>
            </a:r>
            <a:r>
              <a:rPr sz="3800" b="1" spc="-325" dirty="0">
                <a:latin typeface="Calibri"/>
                <a:cs typeface="Calibri"/>
              </a:rPr>
              <a:t>need</a:t>
            </a:r>
            <a:r>
              <a:rPr sz="3800" b="1" spc="-235" dirty="0">
                <a:latin typeface="Calibri"/>
                <a:cs typeface="Calibri"/>
              </a:rPr>
              <a:t> </a:t>
            </a:r>
            <a:r>
              <a:rPr sz="3800" b="1" spc="-145" dirty="0">
                <a:latin typeface="Calibri"/>
                <a:cs typeface="Calibri"/>
              </a:rPr>
              <a:t>it)</a:t>
            </a:r>
            <a:endParaRPr sz="3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940"/>
              </a:spcBef>
              <a:tabLst>
                <a:tab pos="1043305" algn="l"/>
                <a:tab pos="5233035" algn="l"/>
              </a:tabLst>
            </a:pP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class	</a:t>
            </a:r>
            <a:r>
              <a:rPr sz="2400" b="1" dirty="0">
                <a:latin typeface="Consolas"/>
                <a:cs typeface="Consolas"/>
              </a:rPr>
              <a:t>pagerank_program:</a:t>
            </a:r>
            <a:r>
              <a:rPr sz="2400" b="1" spc="-10" dirty="0">
                <a:latin typeface="Consolas"/>
                <a:cs typeface="Consolas"/>
              </a:rPr>
              <a:t> </a:t>
            </a: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public	</a:t>
            </a:r>
            <a:r>
              <a:rPr sz="2400" b="1" dirty="0">
                <a:solidFill>
                  <a:srgbClr val="0365C0"/>
                </a:solidFill>
                <a:latin typeface="Consolas"/>
                <a:cs typeface="Consolas"/>
              </a:rPr>
              <a:t>graphlab::ivertex_program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5200" y="3594100"/>
            <a:ext cx="3881120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private:</a:t>
            </a:r>
            <a:endParaRPr sz="2400">
              <a:latin typeface="Consolas"/>
              <a:cs typeface="Consolas"/>
            </a:endParaRPr>
          </a:p>
          <a:p>
            <a:pPr marL="347345">
              <a:lnSpc>
                <a:spcPts val="2740"/>
              </a:lnSpc>
            </a:pPr>
            <a:r>
              <a:rPr sz="2400" b="1" dirty="0">
                <a:latin typeface="Consolas"/>
                <a:cs typeface="Consolas"/>
              </a:rPr>
              <a:t>bool</a:t>
            </a:r>
            <a:r>
              <a:rPr sz="2400" b="1" spc="-95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perform_scatter;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5200" y="4572000"/>
            <a:ext cx="10418445" cy="2791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public</a:t>
            </a:r>
            <a:r>
              <a:rPr sz="2400" b="1" dirty="0">
                <a:latin typeface="Consolas"/>
                <a:cs typeface="Consolas"/>
              </a:rPr>
              <a:t>:</a:t>
            </a:r>
            <a:endParaRPr sz="24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imes New Roman"/>
              <a:cs typeface="Times New Roman"/>
            </a:endParaRPr>
          </a:p>
          <a:p>
            <a:pPr marL="347345" marR="5080" indent="167005">
              <a:lnSpc>
                <a:spcPts val="2500"/>
              </a:lnSpc>
            </a:pPr>
            <a:r>
              <a:rPr sz="2400" b="1" dirty="0">
                <a:latin typeface="Consolas"/>
                <a:cs typeface="Consolas"/>
              </a:rPr>
              <a:t>// Use the total rank of adjacent pages to update this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page  void apply(icontext_type&amp; context, vertex_type&amp;</a:t>
            </a:r>
            <a:r>
              <a:rPr sz="2400" b="1" spc="-45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vertex,</a:t>
            </a:r>
            <a:endParaRPr sz="2400">
              <a:latin typeface="Consolas"/>
              <a:cs typeface="Consolas"/>
            </a:endParaRPr>
          </a:p>
          <a:p>
            <a:pPr marL="682625" marR="3189605" indent="1508125">
              <a:lnSpc>
                <a:spcPts val="2800"/>
              </a:lnSpc>
              <a:spcBef>
                <a:spcPts val="60"/>
              </a:spcBef>
              <a:tabLst>
                <a:tab pos="1855470" algn="l"/>
                <a:tab pos="3196590" algn="l"/>
              </a:tabLst>
            </a:pP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const	</a:t>
            </a:r>
            <a:r>
              <a:rPr sz="2400" b="1" dirty="0">
                <a:latin typeface="Consolas"/>
                <a:cs typeface="Consolas"/>
              </a:rPr>
              <a:t>gather_type&amp; total) {  </a:t>
            </a:r>
            <a:r>
              <a:rPr sz="2400" b="1" dirty="0">
                <a:solidFill>
                  <a:srgbClr val="924607"/>
                </a:solidFill>
                <a:latin typeface="Consolas"/>
                <a:cs typeface="Consolas"/>
              </a:rPr>
              <a:t>double	</a:t>
            </a:r>
            <a:r>
              <a:rPr sz="2400" b="1" dirty="0">
                <a:latin typeface="Consolas"/>
                <a:cs typeface="Consolas"/>
              </a:rPr>
              <a:t>newval = total * 0.85 + 0.15;  </a:t>
            </a:r>
            <a:r>
              <a:rPr sz="2400" b="1" dirty="0">
                <a:solidFill>
                  <a:srgbClr val="924607"/>
                </a:solidFill>
                <a:latin typeface="Consolas"/>
                <a:cs typeface="Consolas"/>
              </a:rPr>
              <a:t>double	</a:t>
            </a:r>
            <a:r>
              <a:rPr sz="2400" b="1" dirty="0">
                <a:latin typeface="Consolas"/>
                <a:cs typeface="Consolas"/>
              </a:rPr>
              <a:t>oldval =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vertex.data().pagerank;  vertex.data().pagerank =</a:t>
            </a:r>
            <a:r>
              <a:rPr sz="2400" b="1" spc="-25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newval;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5516" y="7327900"/>
            <a:ext cx="9245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olas"/>
                <a:cs typeface="Consolas"/>
              </a:rPr>
              <a:t>perform_scatter = (std::fabs(prevval - newval) &gt;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1E-3);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0358" y="7683500"/>
            <a:ext cx="10415905" cy="2727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olas"/>
                <a:cs typeface="Consolas"/>
              </a:rPr>
              <a:t>}</a:t>
            </a:r>
            <a:endParaRPr sz="24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1678305">
              <a:lnSpc>
                <a:spcPts val="2600"/>
              </a:lnSpc>
            </a:pPr>
            <a:r>
              <a:rPr sz="2400" b="1" dirty="0">
                <a:latin typeface="Consolas"/>
                <a:cs typeface="Consolas"/>
              </a:rPr>
              <a:t>// Scatter now needed if algorithm has not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converged  edge_dir_type scatter_edges(icontext_type&amp;</a:t>
            </a:r>
            <a:r>
              <a:rPr sz="2400" b="1" spc="-7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context,</a:t>
            </a:r>
            <a:endParaRPr sz="2400">
              <a:latin typeface="Consolas"/>
              <a:cs typeface="Consolas"/>
            </a:endParaRPr>
          </a:p>
          <a:p>
            <a:pPr marL="4704715">
              <a:lnSpc>
                <a:spcPts val="2320"/>
              </a:lnSpc>
              <a:tabLst>
                <a:tab pos="5709920" algn="l"/>
                <a:tab pos="10234930" algn="l"/>
              </a:tabLst>
            </a:pP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const	</a:t>
            </a:r>
            <a:r>
              <a:rPr sz="2400" b="1" dirty="0">
                <a:latin typeface="Consolas"/>
                <a:cs typeface="Consolas"/>
              </a:rPr>
              <a:t>vertex_type&amp; vertex)</a:t>
            </a:r>
            <a:r>
              <a:rPr sz="2400" b="1" spc="-10" dirty="0">
                <a:latin typeface="Consolas"/>
                <a:cs typeface="Consolas"/>
              </a:rPr>
              <a:t> </a:t>
            </a: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const	</a:t>
            </a:r>
            <a:r>
              <a:rPr sz="2400" b="1" dirty="0">
                <a:latin typeface="Consolas"/>
                <a:cs typeface="Consolas"/>
              </a:rPr>
              <a:t>{</a:t>
            </a:r>
            <a:endParaRPr sz="2400">
              <a:latin typeface="Consolas"/>
              <a:cs typeface="Consolas"/>
            </a:endParaRPr>
          </a:p>
          <a:p>
            <a:pPr marL="347345" marR="2015489">
              <a:lnSpc>
                <a:spcPts val="2600"/>
              </a:lnSpc>
              <a:spcBef>
                <a:spcPts val="180"/>
              </a:spcBef>
            </a:pPr>
            <a:r>
              <a:rPr sz="2400" b="1" dirty="0">
                <a:solidFill>
                  <a:srgbClr val="F39019"/>
                </a:solidFill>
                <a:latin typeface="Consolas"/>
                <a:cs typeface="Consolas"/>
              </a:rPr>
              <a:t>if </a:t>
            </a:r>
            <a:r>
              <a:rPr sz="2400" b="1" dirty="0">
                <a:latin typeface="Consolas"/>
                <a:cs typeface="Consolas"/>
              </a:rPr>
              <a:t>(perform_scatter) </a:t>
            </a:r>
            <a:r>
              <a:rPr sz="2400" b="1" dirty="0">
                <a:solidFill>
                  <a:srgbClr val="F39019"/>
                </a:solidFill>
                <a:latin typeface="Consolas"/>
                <a:cs typeface="Consolas"/>
              </a:rPr>
              <a:t>return</a:t>
            </a:r>
            <a:r>
              <a:rPr sz="2400" b="1" spc="-120" dirty="0">
                <a:solidFill>
                  <a:srgbClr val="F39019"/>
                </a:solidFill>
                <a:latin typeface="Consolas"/>
                <a:cs typeface="Consolas"/>
              </a:rPr>
              <a:t> </a:t>
            </a:r>
            <a:r>
              <a:rPr sz="2400" b="1" dirty="0">
                <a:solidFill>
                  <a:srgbClr val="0365C0"/>
                </a:solidFill>
                <a:latin typeface="Consolas"/>
                <a:cs typeface="Consolas"/>
              </a:rPr>
              <a:t>graphlab::OUT_EDGES</a:t>
            </a:r>
            <a:r>
              <a:rPr sz="2400" b="1" dirty="0">
                <a:latin typeface="Consolas"/>
                <a:cs typeface="Consolas"/>
              </a:rPr>
              <a:t>;  </a:t>
            </a:r>
            <a:r>
              <a:rPr sz="2400" b="1" dirty="0">
                <a:solidFill>
                  <a:srgbClr val="F39019"/>
                </a:solidFill>
                <a:latin typeface="Consolas"/>
                <a:cs typeface="Consolas"/>
              </a:rPr>
              <a:t>else return</a:t>
            </a:r>
            <a:r>
              <a:rPr sz="2400" b="1" spc="-20" dirty="0">
                <a:solidFill>
                  <a:srgbClr val="F39019"/>
                </a:solidFill>
                <a:latin typeface="Consolas"/>
                <a:cs typeface="Consolas"/>
              </a:rPr>
              <a:t> </a:t>
            </a:r>
            <a:r>
              <a:rPr sz="2400" b="1" dirty="0">
                <a:solidFill>
                  <a:srgbClr val="0365C0"/>
                </a:solidFill>
                <a:latin typeface="Consolas"/>
                <a:cs typeface="Consolas"/>
              </a:rPr>
              <a:t>graphlab::NO_EDGES</a:t>
            </a:r>
            <a:r>
              <a:rPr sz="2400" b="1" dirty="0">
                <a:latin typeface="Consolas"/>
                <a:cs typeface="Consolas"/>
              </a:rPr>
              <a:t>;</a:t>
            </a:r>
            <a:endParaRPr sz="2400">
              <a:latin typeface="Consolas"/>
              <a:cs typeface="Consolas"/>
            </a:endParaRPr>
          </a:p>
          <a:p>
            <a:pPr marL="12700">
              <a:lnSpc>
                <a:spcPts val="2460"/>
              </a:lnSpc>
            </a:pPr>
            <a:r>
              <a:rPr sz="2400" b="1" dirty="0">
                <a:latin typeface="Consolas"/>
                <a:cs typeface="Consolas"/>
              </a:rPr>
              <a:t>}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5200" y="10668000"/>
            <a:ext cx="11087100" cy="201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984">
              <a:lnSpc>
                <a:spcPts val="2740"/>
              </a:lnSpc>
              <a:spcBef>
                <a:spcPts val="100"/>
              </a:spcBef>
            </a:pPr>
            <a:r>
              <a:rPr sz="2400" b="1" dirty="0">
                <a:latin typeface="Consolas"/>
                <a:cs typeface="Consolas"/>
              </a:rPr>
              <a:t>// Make sure surrounding vertices are</a:t>
            </a:r>
            <a:r>
              <a:rPr sz="2400" b="1" spc="-3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scheduled</a:t>
            </a:r>
            <a:endParaRPr sz="2400">
              <a:latin typeface="Consolas"/>
              <a:cs typeface="Consolas"/>
            </a:endParaRPr>
          </a:p>
          <a:p>
            <a:pPr marL="2526030" marR="5080" indent="-2011045">
              <a:lnSpc>
                <a:spcPts val="2600"/>
              </a:lnSpc>
              <a:spcBef>
                <a:spcPts val="180"/>
              </a:spcBef>
              <a:tabLst>
                <a:tab pos="6380480" algn="l"/>
                <a:tab pos="7720965" algn="l"/>
              </a:tabLst>
            </a:pPr>
            <a:r>
              <a:rPr sz="2400" b="1" dirty="0">
                <a:latin typeface="Consolas"/>
                <a:cs typeface="Consolas"/>
              </a:rPr>
              <a:t>void scatter(icontext_type&amp; context,</a:t>
            </a:r>
            <a:r>
              <a:rPr sz="2400" b="1" spc="-15" dirty="0">
                <a:latin typeface="Consolas"/>
                <a:cs typeface="Consolas"/>
              </a:rPr>
              <a:t> </a:t>
            </a: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const	</a:t>
            </a:r>
            <a:r>
              <a:rPr sz="2400" b="1" dirty="0">
                <a:latin typeface="Consolas"/>
                <a:cs typeface="Consolas"/>
              </a:rPr>
              <a:t>vertex_type&amp;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vertex,  edge_type&amp; edge)</a:t>
            </a:r>
            <a:r>
              <a:rPr sz="2400" b="1" spc="-10" dirty="0">
                <a:latin typeface="Consolas"/>
                <a:cs typeface="Consolas"/>
              </a:rPr>
              <a:t> </a:t>
            </a:r>
            <a:r>
              <a:rPr sz="2400" b="1" dirty="0">
                <a:solidFill>
                  <a:srgbClr val="00882B"/>
                </a:solidFill>
                <a:latin typeface="Consolas"/>
                <a:cs typeface="Consolas"/>
              </a:rPr>
              <a:t>const	</a:t>
            </a:r>
            <a:r>
              <a:rPr sz="2400" b="1" dirty="0">
                <a:latin typeface="Consolas"/>
                <a:cs typeface="Consolas"/>
              </a:rPr>
              <a:t>{</a:t>
            </a:r>
            <a:endParaRPr sz="2400">
              <a:latin typeface="Consolas"/>
              <a:cs typeface="Consolas"/>
            </a:endParaRPr>
          </a:p>
          <a:p>
            <a:pPr marL="682625">
              <a:lnSpc>
                <a:spcPts val="2320"/>
              </a:lnSpc>
            </a:pPr>
            <a:r>
              <a:rPr sz="2400" b="1" dirty="0">
                <a:latin typeface="Consolas"/>
                <a:cs typeface="Consolas"/>
              </a:rPr>
              <a:t>context.signal(edge.target());</a:t>
            </a:r>
            <a:endParaRPr sz="2400">
              <a:latin typeface="Consolas"/>
              <a:cs typeface="Consolas"/>
            </a:endParaRPr>
          </a:p>
          <a:p>
            <a:pPr marL="347345">
              <a:lnSpc>
                <a:spcPts val="2550"/>
              </a:lnSpc>
            </a:pPr>
            <a:r>
              <a:rPr sz="2400" b="1" dirty="0">
                <a:latin typeface="Consolas"/>
                <a:cs typeface="Consolas"/>
              </a:rPr>
              <a:t>}</a:t>
            </a:r>
            <a:endParaRPr sz="2400">
              <a:latin typeface="Consolas"/>
              <a:cs typeface="Consolas"/>
            </a:endParaRPr>
          </a:p>
          <a:p>
            <a:pPr marL="12700">
              <a:lnSpc>
                <a:spcPts val="2690"/>
              </a:lnSpc>
            </a:pPr>
            <a:r>
              <a:rPr sz="2400" b="1" dirty="0">
                <a:latin typeface="Consolas"/>
                <a:cs typeface="Consolas"/>
              </a:rPr>
              <a:t>};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141070" y="10823481"/>
            <a:ext cx="0" cy="1058545"/>
          </a:xfrm>
          <a:custGeom>
            <a:avLst/>
            <a:gdLst/>
            <a:ahLst/>
            <a:cxnLst/>
            <a:rect l="l" t="t" r="r" b="b"/>
            <a:pathLst>
              <a:path h="1058545">
                <a:moveTo>
                  <a:pt x="0" y="0"/>
                </a:moveTo>
                <a:lnTo>
                  <a:pt x="0" y="1058163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34390" y="10820433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213359" y="0"/>
                </a:moveTo>
                <a:lnTo>
                  <a:pt x="0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034390" y="11884693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111587" y="11352562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5">
                <a:moveTo>
                  <a:pt x="1275684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541500" y="10909300"/>
            <a:ext cx="2733675" cy="9956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59"/>
              </a:spcBef>
            </a:pPr>
            <a:r>
              <a:rPr sz="3200" b="1" spc="-245" dirty="0">
                <a:latin typeface="Calibri"/>
                <a:cs typeface="Calibri"/>
              </a:rPr>
              <a:t>Schedule </a:t>
            </a:r>
            <a:r>
              <a:rPr sz="3200" b="1" spc="-254" dirty="0">
                <a:latin typeface="Calibri"/>
                <a:cs typeface="Calibri"/>
              </a:rPr>
              <a:t>update </a:t>
            </a:r>
            <a:r>
              <a:rPr sz="3200" b="1" spc="-220" dirty="0">
                <a:latin typeface="Calibri"/>
                <a:cs typeface="Calibri"/>
              </a:rPr>
              <a:t>of  neighbor</a:t>
            </a:r>
            <a:r>
              <a:rPr sz="3200" b="1" spc="-235" dirty="0">
                <a:latin typeface="Calibri"/>
                <a:cs typeface="Calibri"/>
              </a:rPr>
              <a:t> </a:t>
            </a:r>
            <a:r>
              <a:rPr sz="3200" b="1" spc="-215" dirty="0">
                <a:latin typeface="Calibri"/>
                <a:cs typeface="Calibri"/>
              </a:rPr>
              <a:t>vertices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806186" y="7306418"/>
            <a:ext cx="0" cy="551180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0"/>
                </a:moveTo>
                <a:lnTo>
                  <a:pt x="0" y="550962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99506" y="7303371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213359" y="0"/>
                </a:moveTo>
                <a:lnTo>
                  <a:pt x="0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699506" y="7860428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90082" y="7581900"/>
            <a:ext cx="697230" cy="0"/>
          </a:xfrm>
          <a:custGeom>
            <a:avLst/>
            <a:gdLst/>
            <a:ahLst/>
            <a:cxnLst/>
            <a:rect l="l" t="t" r="r" b="b"/>
            <a:pathLst>
              <a:path w="697229">
                <a:moveTo>
                  <a:pt x="696738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649200" y="7289800"/>
            <a:ext cx="31521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95" dirty="0">
                <a:latin typeface="Calibri"/>
                <a:cs typeface="Calibri"/>
              </a:rPr>
              <a:t>Check </a:t>
            </a:r>
            <a:r>
              <a:rPr sz="3200" b="1" spc="-225" dirty="0">
                <a:latin typeface="Calibri"/>
                <a:cs typeface="Calibri"/>
              </a:rPr>
              <a:t>for</a:t>
            </a:r>
            <a:r>
              <a:rPr sz="3200" b="1" spc="-185" dirty="0">
                <a:latin typeface="Calibri"/>
                <a:cs typeface="Calibri"/>
              </a:rPr>
              <a:t> </a:t>
            </a:r>
            <a:r>
              <a:rPr sz="3200" b="1" spc="-265" dirty="0">
                <a:latin typeface="Calibri"/>
                <a:cs typeface="Calibri"/>
              </a:rPr>
              <a:t>convergence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84636" y="3861134"/>
            <a:ext cx="0" cy="551180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0"/>
                </a:moveTo>
                <a:lnTo>
                  <a:pt x="0" y="550962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77956" y="3858087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213359" y="0"/>
                </a:moveTo>
                <a:lnTo>
                  <a:pt x="0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77956" y="4415144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68532" y="4136616"/>
            <a:ext cx="697230" cy="0"/>
          </a:xfrm>
          <a:custGeom>
            <a:avLst/>
            <a:gdLst/>
            <a:ahLst/>
            <a:cxnLst/>
            <a:rect l="l" t="t" r="r" b="b"/>
            <a:pathLst>
              <a:path w="697229">
                <a:moveTo>
                  <a:pt x="696738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692900" y="3606800"/>
            <a:ext cx="5605780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1" spc="-210" dirty="0">
                <a:latin typeface="Calibri"/>
                <a:cs typeface="Calibri"/>
              </a:rPr>
              <a:t>Private </a:t>
            </a:r>
            <a:r>
              <a:rPr sz="3200" b="1" spc="-204" dirty="0">
                <a:latin typeface="Calibri"/>
                <a:cs typeface="Calibri"/>
              </a:rPr>
              <a:t>variable </a:t>
            </a:r>
            <a:r>
              <a:rPr sz="3200" b="1" spc="-210" dirty="0">
                <a:latin typeface="Calibri"/>
                <a:cs typeface="Calibri"/>
              </a:rPr>
              <a:t>set </a:t>
            </a:r>
            <a:r>
              <a:rPr sz="3200" b="1" spc="-195" dirty="0">
                <a:latin typeface="Calibri"/>
                <a:cs typeface="Calibri"/>
              </a:rPr>
              <a:t>during </a:t>
            </a:r>
            <a:r>
              <a:rPr sz="3200" b="1" spc="-229" dirty="0">
                <a:latin typeface="Calibri"/>
                <a:cs typeface="Calibri"/>
              </a:rPr>
              <a:t>apply</a:t>
            </a:r>
            <a:r>
              <a:rPr sz="3200" b="1" spc="-295" dirty="0">
                <a:latin typeface="Calibri"/>
                <a:cs typeface="Calibri"/>
              </a:rPr>
              <a:t> </a:t>
            </a:r>
            <a:r>
              <a:rPr sz="3200" b="1" spc="-235" dirty="0">
                <a:latin typeface="Calibri"/>
                <a:cs typeface="Calibri"/>
              </a:rPr>
              <a:t>phase,  </a:t>
            </a:r>
            <a:r>
              <a:rPr sz="3200" b="1" spc="-270" dirty="0">
                <a:latin typeface="Calibri"/>
                <a:cs typeface="Calibri"/>
              </a:rPr>
              <a:t>used </a:t>
            </a:r>
            <a:r>
              <a:rPr sz="3200" b="1" spc="-195" dirty="0">
                <a:latin typeface="Calibri"/>
                <a:cs typeface="Calibri"/>
              </a:rPr>
              <a:t>during </a:t>
            </a:r>
            <a:r>
              <a:rPr sz="3200" b="1" spc="-215" dirty="0">
                <a:latin typeface="Calibri"/>
                <a:cs typeface="Calibri"/>
              </a:rPr>
              <a:t>scatter</a:t>
            </a:r>
            <a:r>
              <a:rPr sz="3200" b="1" spc="-185" dirty="0">
                <a:latin typeface="Calibri"/>
                <a:cs typeface="Calibri"/>
              </a:rPr>
              <a:t> </a:t>
            </a:r>
            <a:r>
              <a:rPr sz="3200" b="1" spc="-260" dirty="0">
                <a:latin typeface="Calibri"/>
                <a:cs typeface="Calibri"/>
              </a:rPr>
              <a:t>phase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6AC47E79-3164-234E-8A71-1F73E90869E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209421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565" dirty="0"/>
              <a:t>Synchronizing </a:t>
            </a:r>
            <a:r>
              <a:rPr sz="8400" spc="-465" dirty="0"/>
              <a:t>parallel</a:t>
            </a:r>
            <a:r>
              <a:rPr sz="8400" spc="-575" dirty="0"/>
              <a:t> </a:t>
            </a:r>
            <a:r>
              <a:rPr sz="8400" spc="-630" dirty="0"/>
              <a:t>execution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927100" y="1790700"/>
            <a:ext cx="16909415" cy="22479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3744595">
              <a:lnSpc>
                <a:spcPct val="101200"/>
              </a:lnSpc>
              <a:spcBef>
                <a:spcPts val="40"/>
              </a:spcBef>
            </a:pPr>
            <a:r>
              <a:rPr sz="4200" b="1" spc="-280" dirty="0">
                <a:latin typeface="Calibri"/>
                <a:cs typeface="Calibri"/>
              </a:rPr>
              <a:t>Local </a:t>
            </a:r>
            <a:r>
              <a:rPr sz="4200" b="1" spc="-330" dirty="0">
                <a:latin typeface="Calibri"/>
                <a:cs typeface="Calibri"/>
              </a:rPr>
              <a:t>neighborhood </a:t>
            </a: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295" dirty="0">
                <a:latin typeface="Calibri"/>
                <a:cs typeface="Calibri"/>
              </a:rPr>
              <a:t>vertex </a:t>
            </a:r>
            <a:r>
              <a:rPr sz="4200" b="1" spc="-310" dirty="0">
                <a:latin typeface="Calibri"/>
                <a:cs typeface="Calibri"/>
              </a:rPr>
              <a:t>(vertex’s </a:t>
            </a:r>
            <a:r>
              <a:rPr sz="4200" b="1" spc="-390" dirty="0">
                <a:latin typeface="Calibri"/>
                <a:cs typeface="Calibri"/>
              </a:rPr>
              <a:t>“scope”) </a:t>
            </a:r>
            <a:r>
              <a:rPr sz="4200" b="1" spc="-325" dirty="0">
                <a:latin typeface="Calibri"/>
                <a:cs typeface="Calibri"/>
              </a:rPr>
              <a:t>can </a:t>
            </a:r>
            <a:r>
              <a:rPr sz="4200" b="1" spc="-370" dirty="0">
                <a:latin typeface="Calibri"/>
                <a:cs typeface="Calibri"/>
              </a:rPr>
              <a:t>be </a:t>
            </a:r>
            <a:r>
              <a:rPr sz="4200" b="1" spc="-330" dirty="0">
                <a:latin typeface="Calibri"/>
                <a:cs typeface="Calibri"/>
              </a:rPr>
              <a:t>read </a:t>
            </a:r>
            <a:r>
              <a:rPr sz="4200" b="1" spc="-340" dirty="0">
                <a:latin typeface="Calibri"/>
                <a:cs typeface="Calibri"/>
              </a:rPr>
              <a:t>and </a:t>
            </a:r>
            <a:r>
              <a:rPr sz="4200" b="1" spc="-275" dirty="0">
                <a:latin typeface="Calibri"/>
                <a:cs typeface="Calibri"/>
              </a:rPr>
              <a:t>written  </a:t>
            </a:r>
            <a:r>
              <a:rPr sz="4200" b="1" spc="-315" dirty="0">
                <a:latin typeface="Calibri"/>
                <a:cs typeface="Calibri"/>
              </a:rPr>
              <a:t>to </a:t>
            </a:r>
            <a:r>
              <a:rPr sz="4200" b="1" spc="-385" dirty="0">
                <a:latin typeface="Calibri"/>
                <a:cs typeface="Calibri"/>
              </a:rPr>
              <a:t>by </a:t>
            </a:r>
            <a:r>
              <a:rPr sz="4200" b="1" spc="-305" dirty="0">
                <a:latin typeface="Calibri"/>
                <a:cs typeface="Calibri"/>
              </a:rPr>
              <a:t>a </a:t>
            </a:r>
            <a:r>
              <a:rPr sz="4200" b="1" spc="-295" dirty="0">
                <a:latin typeface="Calibri"/>
                <a:cs typeface="Calibri"/>
              </a:rPr>
              <a:t>vertex</a:t>
            </a:r>
            <a:r>
              <a:rPr sz="4200" b="1" spc="-140" dirty="0">
                <a:latin typeface="Calibri"/>
                <a:cs typeface="Calibri"/>
              </a:rPr>
              <a:t> </a:t>
            </a:r>
            <a:r>
              <a:rPr sz="4200" b="1" spc="-335" dirty="0">
                <a:latin typeface="Calibri"/>
                <a:cs typeface="Calibri"/>
              </a:rPr>
              <a:t>program</a:t>
            </a:r>
            <a:endParaRPr sz="4200">
              <a:latin typeface="Calibri"/>
              <a:cs typeface="Calibri"/>
            </a:endParaRPr>
          </a:p>
          <a:p>
            <a:pPr marL="8610600">
              <a:lnSpc>
                <a:spcPct val="100000"/>
              </a:lnSpc>
              <a:spcBef>
                <a:spcPts val="2560"/>
              </a:spcBef>
            </a:pPr>
            <a:r>
              <a:rPr sz="4000" b="1" spc="-310" dirty="0">
                <a:latin typeface="Calibri"/>
                <a:cs typeface="Calibri"/>
              </a:rPr>
              <a:t>Programs </a:t>
            </a:r>
            <a:r>
              <a:rPr sz="4000" b="1" spc="-275" dirty="0">
                <a:latin typeface="Calibri"/>
                <a:cs typeface="Calibri"/>
              </a:rPr>
              <a:t>specify </a:t>
            </a:r>
            <a:r>
              <a:rPr sz="4000" b="1" spc="-330" dirty="0">
                <a:latin typeface="Calibri"/>
                <a:cs typeface="Calibri"/>
              </a:rPr>
              <a:t>what </a:t>
            </a:r>
            <a:r>
              <a:rPr sz="4000" b="1" spc="-225" dirty="0">
                <a:latin typeface="Calibri"/>
                <a:cs typeface="Calibri"/>
              </a:rPr>
              <a:t>granularity </a:t>
            </a:r>
            <a:r>
              <a:rPr sz="4000" b="1" spc="-275" dirty="0">
                <a:latin typeface="Calibri"/>
                <a:cs typeface="Calibri"/>
              </a:rPr>
              <a:t>of</a:t>
            </a:r>
            <a:r>
              <a:rPr sz="4000" b="1" spc="-220" dirty="0">
                <a:latin typeface="Calibri"/>
                <a:cs typeface="Calibri"/>
              </a:rPr>
              <a:t> </a:t>
            </a:r>
            <a:r>
              <a:rPr sz="4000" b="1" spc="-280" dirty="0">
                <a:latin typeface="Calibri"/>
                <a:cs typeface="Calibri"/>
              </a:rPr>
              <a:t>atomicity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25000" y="4013200"/>
            <a:ext cx="8362315" cy="660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1825">
              <a:lnSpc>
                <a:spcPct val="100000"/>
              </a:lnSpc>
              <a:spcBef>
                <a:spcPts val="100"/>
              </a:spcBef>
            </a:pPr>
            <a:r>
              <a:rPr sz="4000" b="1" spc="-290" dirty="0">
                <a:latin typeface="Calibri"/>
                <a:cs typeface="Calibri"/>
              </a:rPr>
              <a:t>they </a:t>
            </a:r>
            <a:r>
              <a:rPr sz="4000" b="1" spc="-330" dirty="0">
                <a:latin typeface="Calibri"/>
                <a:cs typeface="Calibri"/>
              </a:rPr>
              <a:t>want </a:t>
            </a:r>
            <a:r>
              <a:rPr sz="4000" b="1" spc="-335" dirty="0">
                <a:latin typeface="Calibri"/>
                <a:cs typeface="Calibri"/>
              </a:rPr>
              <a:t>GraphLab </a:t>
            </a:r>
            <a:r>
              <a:rPr sz="4000" b="1" spc="-300" dirty="0">
                <a:latin typeface="Calibri"/>
                <a:cs typeface="Calibri"/>
              </a:rPr>
              <a:t>to provide: </a:t>
            </a:r>
            <a:r>
              <a:rPr sz="4000" b="1" spc="-215" dirty="0">
                <a:latin typeface="Calibri"/>
                <a:cs typeface="Calibri"/>
              </a:rPr>
              <a:t>this  </a:t>
            </a:r>
            <a:r>
              <a:rPr sz="4000" b="1" spc="-305" dirty="0">
                <a:latin typeface="Calibri"/>
                <a:cs typeface="Calibri"/>
              </a:rPr>
              <a:t>determines </a:t>
            </a:r>
            <a:r>
              <a:rPr sz="4000" b="1" spc="-345" dirty="0">
                <a:latin typeface="Calibri"/>
                <a:cs typeface="Calibri"/>
              </a:rPr>
              <a:t>amount </a:t>
            </a:r>
            <a:r>
              <a:rPr sz="4000" b="1" spc="-275" dirty="0">
                <a:latin typeface="Calibri"/>
                <a:cs typeface="Calibri"/>
              </a:rPr>
              <a:t>of </a:t>
            </a:r>
            <a:r>
              <a:rPr sz="4000" b="1" spc="-250" dirty="0">
                <a:latin typeface="Calibri"/>
                <a:cs typeface="Calibri"/>
              </a:rPr>
              <a:t>available</a:t>
            </a:r>
            <a:r>
              <a:rPr sz="4000" b="1" spc="-165" dirty="0">
                <a:latin typeface="Calibri"/>
                <a:cs typeface="Calibri"/>
              </a:rPr>
              <a:t> </a:t>
            </a:r>
            <a:r>
              <a:rPr sz="4000" b="1" spc="-245" dirty="0">
                <a:latin typeface="Calibri"/>
                <a:cs typeface="Calibri"/>
              </a:rPr>
              <a:t>parallelism</a:t>
            </a:r>
            <a:endParaRPr sz="4000">
              <a:latin typeface="Calibri"/>
              <a:cs typeface="Calibri"/>
            </a:endParaRPr>
          </a:p>
          <a:p>
            <a:pPr marL="622300" marR="27305" indent="-609600">
              <a:lnSpc>
                <a:spcPct val="106900"/>
              </a:lnSpc>
              <a:spcBef>
                <a:spcPts val="1300"/>
              </a:spcBef>
              <a:buSzPct val="120000"/>
              <a:buFont typeface="Segoe Print"/>
              <a:buChar char="-"/>
              <a:tabLst>
                <a:tab pos="622300" algn="l"/>
              </a:tabLst>
            </a:pPr>
            <a:r>
              <a:rPr sz="4000" b="1" spc="-250" dirty="0">
                <a:latin typeface="Calibri"/>
                <a:cs typeface="Calibri"/>
              </a:rPr>
              <a:t>“</a:t>
            </a:r>
            <a:r>
              <a:rPr sz="4000" b="1" u="heavy" spc="-2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Full</a:t>
            </a:r>
            <a:r>
              <a:rPr sz="4000" b="1" spc="-250" dirty="0">
                <a:latin typeface="Calibri"/>
                <a:cs typeface="Calibri"/>
              </a:rPr>
              <a:t>”: </a:t>
            </a:r>
            <a:r>
              <a:rPr sz="4000" b="1" spc="-290" dirty="0">
                <a:latin typeface="Calibri"/>
                <a:cs typeface="Calibri"/>
              </a:rPr>
              <a:t>implementation </a:t>
            </a:r>
            <a:r>
              <a:rPr sz="4000" b="1" spc="-315" dirty="0">
                <a:latin typeface="Calibri"/>
                <a:cs typeface="Calibri"/>
              </a:rPr>
              <a:t>ensures </a:t>
            </a:r>
            <a:r>
              <a:rPr sz="4000" b="1" spc="-375" dirty="0">
                <a:latin typeface="Calibri"/>
                <a:cs typeface="Calibri"/>
              </a:rPr>
              <a:t>no </a:t>
            </a:r>
            <a:r>
              <a:rPr sz="4000" b="1" spc="-295" dirty="0">
                <a:latin typeface="Calibri"/>
                <a:cs typeface="Calibri"/>
              </a:rPr>
              <a:t>other  </a:t>
            </a:r>
            <a:r>
              <a:rPr sz="4000" b="1" spc="-300" dirty="0">
                <a:latin typeface="Calibri"/>
                <a:cs typeface="Calibri"/>
              </a:rPr>
              <a:t>execution </a:t>
            </a:r>
            <a:r>
              <a:rPr sz="4000" b="1" spc="-310" dirty="0">
                <a:latin typeface="Calibri"/>
                <a:cs typeface="Calibri"/>
              </a:rPr>
              <a:t>reads </a:t>
            </a:r>
            <a:r>
              <a:rPr sz="4000" b="1" spc="-340" dirty="0">
                <a:latin typeface="Calibri"/>
                <a:cs typeface="Calibri"/>
              </a:rPr>
              <a:t>or </a:t>
            </a:r>
            <a:r>
              <a:rPr sz="4000" b="1" spc="-280" dirty="0">
                <a:latin typeface="Calibri"/>
                <a:cs typeface="Calibri"/>
              </a:rPr>
              <a:t>writes </a:t>
            </a:r>
            <a:r>
              <a:rPr sz="4000" b="1" spc="-300" dirty="0">
                <a:latin typeface="Calibri"/>
                <a:cs typeface="Calibri"/>
              </a:rPr>
              <a:t>to </a:t>
            </a:r>
            <a:r>
              <a:rPr sz="4000" b="1" spc="-280" dirty="0">
                <a:latin typeface="Calibri"/>
                <a:cs typeface="Calibri"/>
              </a:rPr>
              <a:t>data </a:t>
            </a:r>
            <a:r>
              <a:rPr sz="4000" b="1" spc="-204" dirty="0">
                <a:latin typeface="Calibri"/>
                <a:cs typeface="Calibri"/>
              </a:rPr>
              <a:t>in </a:t>
            </a:r>
            <a:r>
              <a:rPr sz="4000" b="1" spc="-365" dirty="0">
                <a:latin typeface="Calibri"/>
                <a:cs typeface="Calibri"/>
              </a:rPr>
              <a:t>scope </a:t>
            </a:r>
            <a:r>
              <a:rPr sz="4000" b="1" spc="-275" dirty="0">
                <a:latin typeface="Calibri"/>
                <a:cs typeface="Calibri"/>
              </a:rPr>
              <a:t>of  </a:t>
            </a:r>
            <a:r>
              <a:rPr sz="4000" i="1" dirty="0">
                <a:latin typeface="Times New Roman"/>
                <a:cs typeface="Times New Roman"/>
              </a:rPr>
              <a:t>v </a:t>
            </a:r>
            <a:r>
              <a:rPr sz="4000" b="1" spc="-375" dirty="0">
                <a:latin typeface="Calibri"/>
                <a:cs typeface="Calibri"/>
              </a:rPr>
              <a:t>when </a:t>
            </a:r>
            <a:r>
              <a:rPr sz="4000" b="1" spc="-285" dirty="0">
                <a:latin typeface="Calibri"/>
                <a:cs typeface="Calibri"/>
              </a:rPr>
              <a:t>vertex </a:t>
            </a:r>
            <a:r>
              <a:rPr sz="4000" b="1" spc="-320" dirty="0">
                <a:latin typeface="Calibri"/>
                <a:cs typeface="Calibri"/>
              </a:rPr>
              <a:t>program </a:t>
            </a:r>
            <a:r>
              <a:rPr sz="4000" b="1" spc="-280" dirty="0">
                <a:latin typeface="Calibri"/>
                <a:cs typeface="Calibri"/>
              </a:rPr>
              <a:t>for </a:t>
            </a:r>
            <a:r>
              <a:rPr sz="4000" i="1" dirty="0">
                <a:latin typeface="Times New Roman"/>
                <a:cs typeface="Times New Roman"/>
              </a:rPr>
              <a:t>v</a:t>
            </a:r>
            <a:r>
              <a:rPr sz="4000" i="1" spc="-615" dirty="0">
                <a:latin typeface="Times New Roman"/>
                <a:cs typeface="Times New Roman"/>
              </a:rPr>
              <a:t> </a:t>
            </a:r>
            <a:r>
              <a:rPr sz="4000" b="1" spc="-200" dirty="0">
                <a:latin typeface="Calibri"/>
                <a:cs typeface="Calibri"/>
              </a:rPr>
              <a:t>is </a:t>
            </a:r>
            <a:r>
              <a:rPr sz="4000" b="1" spc="-245" dirty="0">
                <a:latin typeface="Calibri"/>
                <a:cs typeface="Calibri"/>
              </a:rPr>
              <a:t>running.</a:t>
            </a:r>
            <a:endParaRPr sz="4000">
              <a:latin typeface="Calibri"/>
              <a:cs typeface="Calibri"/>
            </a:endParaRPr>
          </a:p>
          <a:p>
            <a:pPr marL="622300" marR="325120" indent="-609600">
              <a:lnSpc>
                <a:spcPct val="112799"/>
              </a:lnSpc>
              <a:spcBef>
                <a:spcPts val="265"/>
              </a:spcBef>
              <a:buSzPct val="120000"/>
              <a:buFont typeface="Segoe Print"/>
              <a:buChar char="-"/>
              <a:tabLst>
                <a:tab pos="622300" algn="l"/>
              </a:tabLst>
            </a:pPr>
            <a:r>
              <a:rPr sz="4000" b="1" spc="-315" dirty="0">
                <a:latin typeface="Calibri"/>
                <a:cs typeface="Calibri"/>
              </a:rPr>
              <a:t>“</a:t>
            </a:r>
            <a:r>
              <a:rPr sz="4000" b="1" u="heavy" spc="-3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Edge</a:t>
            </a:r>
            <a:r>
              <a:rPr sz="4000" b="1" spc="-315" dirty="0">
                <a:latin typeface="Calibri"/>
                <a:cs typeface="Calibri"/>
              </a:rPr>
              <a:t>”: </a:t>
            </a:r>
            <a:r>
              <a:rPr sz="4000" b="1" spc="-375" dirty="0">
                <a:latin typeface="Calibri"/>
                <a:cs typeface="Calibri"/>
              </a:rPr>
              <a:t>no </a:t>
            </a:r>
            <a:r>
              <a:rPr sz="4000" b="1" spc="-295" dirty="0">
                <a:latin typeface="Calibri"/>
                <a:cs typeface="Calibri"/>
              </a:rPr>
              <a:t>other </a:t>
            </a:r>
            <a:r>
              <a:rPr sz="4000" b="1" spc="-300" dirty="0">
                <a:latin typeface="Calibri"/>
                <a:cs typeface="Calibri"/>
              </a:rPr>
              <a:t>execution </a:t>
            </a:r>
            <a:r>
              <a:rPr sz="4000" b="1" spc="-310" dirty="0">
                <a:latin typeface="Calibri"/>
                <a:cs typeface="Calibri"/>
              </a:rPr>
              <a:t>reads </a:t>
            </a:r>
            <a:r>
              <a:rPr sz="4000" b="1" spc="-340" dirty="0">
                <a:latin typeface="Calibri"/>
                <a:cs typeface="Calibri"/>
              </a:rPr>
              <a:t>or </a:t>
            </a:r>
            <a:r>
              <a:rPr sz="4000" b="1" spc="-280" dirty="0">
                <a:latin typeface="Calibri"/>
                <a:cs typeface="Calibri"/>
              </a:rPr>
              <a:t>writes  </a:t>
            </a:r>
            <a:r>
              <a:rPr sz="4000" b="1" spc="-325" dirty="0">
                <a:latin typeface="Calibri"/>
                <a:cs typeface="Calibri"/>
              </a:rPr>
              <a:t>any </a:t>
            </a:r>
            <a:r>
              <a:rPr sz="4000" b="1" spc="-280" dirty="0">
                <a:latin typeface="Calibri"/>
                <a:cs typeface="Calibri"/>
              </a:rPr>
              <a:t>data </a:t>
            </a:r>
            <a:r>
              <a:rPr sz="4000" b="1" spc="-204" dirty="0">
                <a:latin typeface="Calibri"/>
                <a:cs typeface="Calibri"/>
              </a:rPr>
              <a:t>in </a:t>
            </a:r>
            <a:r>
              <a:rPr sz="4000" i="1" dirty="0">
                <a:latin typeface="Times New Roman"/>
                <a:cs typeface="Times New Roman"/>
              </a:rPr>
              <a:t>v </a:t>
            </a:r>
            <a:r>
              <a:rPr sz="4000" b="1" spc="-340" dirty="0">
                <a:latin typeface="Calibri"/>
                <a:cs typeface="Calibri"/>
              </a:rPr>
              <a:t>or </a:t>
            </a:r>
            <a:r>
              <a:rPr sz="4000" b="1" spc="-204" dirty="0">
                <a:latin typeface="Calibri"/>
                <a:cs typeface="Calibri"/>
              </a:rPr>
              <a:t>in </a:t>
            </a:r>
            <a:r>
              <a:rPr sz="4000" b="1" spc="-290" dirty="0">
                <a:latin typeface="Calibri"/>
                <a:cs typeface="Calibri"/>
              </a:rPr>
              <a:t>edges </a:t>
            </a:r>
            <a:r>
              <a:rPr sz="4000" b="1" spc="-280" dirty="0">
                <a:latin typeface="Calibri"/>
                <a:cs typeface="Calibri"/>
              </a:rPr>
              <a:t>adjacent </a:t>
            </a:r>
            <a:r>
              <a:rPr sz="4000" b="1" spc="-300" dirty="0">
                <a:latin typeface="Calibri"/>
                <a:cs typeface="Calibri"/>
              </a:rPr>
              <a:t>to</a:t>
            </a:r>
            <a:r>
              <a:rPr sz="4000" b="1" spc="-630" dirty="0">
                <a:latin typeface="Calibri"/>
                <a:cs typeface="Calibri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v</a:t>
            </a:r>
            <a:endParaRPr sz="4000">
              <a:latin typeface="Times New Roman"/>
              <a:cs typeface="Times New Roman"/>
            </a:endParaRPr>
          </a:p>
          <a:p>
            <a:pPr marL="622300" marR="5080" indent="-609600">
              <a:lnSpc>
                <a:spcPct val="111100"/>
              </a:lnSpc>
              <a:spcBef>
                <a:spcPts val="360"/>
              </a:spcBef>
              <a:buSzPct val="120000"/>
              <a:buFont typeface="Segoe Print"/>
              <a:buChar char="-"/>
              <a:tabLst>
                <a:tab pos="622300" algn="l"/>
              </a:tabLst>
            </a:pPr>
            <a:r>
              <a:rPr sz="4000" b="1" spc="-305" dirty="0">
                <a:latin typeface="Calibri"/>
                <a:cs typeface="Calibri"/>
              </a:rPr>
              <a:t>“</a:t>
            </a:r>
            <a:r>
              <a:rPr sz="4000" b="1" u="heavy" spc="-3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Vertex</a:t>
            </a:r>
            <a:r>
              <a:rPr sz="4000" b="1" spc="-305" dirty="0">
                <a:latin typeface="Calibri"/>
                <a:cs typeface="Calibri"/>
              </a:rPr>
              <a:t>”: </a:t>
            </a:r>
            <a:r>
              <a:rPr sz="4000" b="1" spc="-375" dirty="0">
                <a:latin typeface="Calibri"/>
                <a:cs typeface="Calibri"/>
              </a:rPr>
              <a:t>no </a:t>
            </a:r>
            <a:r>
              <a:rPr sz="4000" b="1" spc="-295" dirty="0">
                <a:latin typeface="Calibri"/>
                <a:cs typeface="Calibri"/>
              </a:rPr>
              <a:t>other </a:t>
            </a:r>
            <a:r>
              <a:rPr sz="4000" b="1" spc="-300" dirty="0">
                <a:latin typeface="Calibri"/>
                <a:cs typeface="Calibri"/>
              </a:rPr>
              <a:t>execution </a:t>
            </a:r>
            <a:r>
              <a:rPr sz="4000" b="1" spc="-310" dirty="0">
                <a:latin typeface="Calibri"/>
                <a:cs typeface="Calibri"/>
              </a:rPr>
              <a:t>reads </a:t>
            </a:r>
            <a:r>
              <a:rPr sz="4000" b="1" spc="-340" dirty="0">
                <a:latin typeface="Calibri"/>
                <a:cs typeface="Calibri"/>
              </a:rPr>
              <a:t>or </a:t>
            </a:r>
            <a:r>
              <a:rPr sz="4000" b="1" spc="-280" dirty="0">
                <a:latin typeface="Calibri"/>
                <a:cs typeface="Calibri"/>
              </a:rPr>
              <a:t>writes  </a:t>
            </a:r>
            <a:r>
              <a:rPr sz="4000" b="1" spc="-300" dirty="0">
                <a:latin typeface="Calibri"/>
                <a:cs typeface="Calibri"/>
              </a:rPr>
              <a:t>to </a:t>
            </a:r>
            <a:r>
              <a:rPr sz="4000" b="1" spc="-280" dirty="0">
                <a:latin typeface="Calibri"/>
                <a:cs typeface="Calibri"/>
              </a:rPr>
              <a:t>data </a:t>
            </a:r>
            <a:r>
              <a:rPr sz="4000" b="1" spc="-204" dirty="0">
                <a:latin typeface="Calibri"/>
                <a:cs typeface="Calibri"/>
              </a:rPr>
              <a:t>in </a:t>
            </a:r>
            <a:r>
              <a:rPr sz="4000" i="1" dirty="0">
                <a:latin typeface="Times New Roman"/>
                <a:cs typeface="Times New Roman"/>
              </a:rPr>
              <a:t>v</a:t>
            </a:r>
            <a:r>
              <a:rPr sz="4000" i="1" spc="-35" dirty="0">
                <a:latin typeface="Times New Roman"/>
                <a:cs typeface="Times New Roman"/>
              </a:rPr>
              <a:t> </a:t>
            </a:r>
            <a:r>
              <a:rPr sz="4000" b="1" i="1" dirty="0">
                <a:latin typeface="Times New Roman"/>
                <a:cs typeface="Times New Roman"/>
              </a:rPr>
              <a:t>...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96092" y="5717983"/>
            <a:ext cx="2214880" cy="540385"/>
          </a:xfrm>
          <a:custGeom>
            <a:avLst/>
            <a:gdLst/>
            <a:ahLst/>
            <a:cxnLst/>
            <a:rect l="l" t="t" r="r" b="b"/>
            <a:pathLst>
              <a:path w="2214879" h="540385">
                <a:moveTo>
                  <a:pt x="2214745" y="0"/>
                </a:moveTo>
                <a:lnTo>
                  <a:pt x="0" y="540359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5518" y="9258640"/>
            <a:ext cx="2226310" cy="1010919"/>
          </a:xfrm>
          <a:custGeom>
            <a:avLst/>
            <a:gdLst/>
            <a:ahLst/>
            <a:cxnLst/>
            <a:rect l="l" t="t" r="r" b="b"/>
            <a:pathLst>
              <a:path w="2226310" h="1010920">
                <a:moveTo>
                  <a:pt x="2226069" y="1010923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1476" y="6206439"/>
            <a:ext cx="1346835" cy="3006090"/>
          </a:xfrm>
          <a:custGeom>
            <a:avLst/>
            <a:gdLst/>
            <a:ahLst/>
            <a:cxnLst/>
            <a:rect l="l" t="t" r="r" b="b"/>
            <a:pathLst>
              <a:path w="1346835" h="3006090">
                <a:moveTo>
                  <a:pt x="0" y="3005552"/>
                </a:moveTo>
                <a:lnTo>
                  <a:pt x="1346682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4603" y="6171656"/>
            <a:ext cx="3552190" cy="272415"/>
          </a:xfrm>
          <a:custGeom>
            <a:avLst/>
            <a:gdLst/>
            <a:ahLst/>
            <a:cxnLst/>
            <a:rect l="l" t="t" r="r" b="b"/>
            <a:pathLst>
              <a:path w="3552190" h="272414">
                <a:moveTo>
                  <a:pt x="0" y="272102"/>
                </a:moveTo>
                <a:lnTo>
                  <a:pt x="3551577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40415" y="5655835"/>
            <a:ext cx="2346960" cy="3525520"/>
          </a:xfrm>
          <a:custGeom>
            <a:avLst/>
            <a:gdLst/>
            <a:ahLst/>
            <a:cxnLst/>
            <a:rect l="l" t="t" r="r" b="b"/>
            <a:pathLst>
              <a:path w="2346959" h="3525520">
                <a:moveTo>
                  <a:pt x="0" y="3525213"/>
                </a:moveTo>
                <a:lnTo>
                  <a:pt x="2346844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7116" y="7699974"/>
            <a:ext cx="3377565" cy="1538605"/>
          </a:xfrm>
          <a:custGeom>
            <a:avLst/>
            <a:gdLst/>
            <a:ahLst/>
            <a:cxnLst/>
            <a:rect l="l" t="t" r="r" b="b"/>
            <a:pathLst>
              <a:path w="3377565" h="1538604">
                <a:moveTo>
                  <a:pt x="0" y="1538180"/>
                </a:moveTo>
                <a:lnTo>
                  <a:pt x="3377534" y="0"/>
                </a:lnTo>
              </a:path>
            </a:pathLst>
          </a:custGeom>
          <a:ln w="101600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09745" y="6393743"/>
            <a:ext cx="2080895" cy="1317625"/>
          </a:xfrm>
          <a:custGeom>
            <a:avLst/>
            <a:gdLst/>
            <a:ahLst/>
            <a:cxnLst/>
            <a:rect l="l" t="t" r="r" b="b"/>
            <a:pathLst>
              <a:path w="2080895" h="1317625">
                <a:moveTo>
                  <a:pt x="0" y="0"/>
                </a:moveTo>
                <a:lnTo>
                  <a:pt x="2080803" y="1317331"/>
                </a:lnTo>
              </a:path>
            </a:pathLst>
          </a:custGeom>
          <a:ln w="101600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80169" y="7757786"/>
            <a:ext cx="1848485" cy="1299210"/>
          </a:xfrm>
          <a:custGeom>
            <a:avLst/>
            <a:gdLst/>
            <a:ahLst/>
            <a:cxnLst/>
            <a:rect l="l" t="t" r="r" b="b"/>
            <a:pathLst>
              <a:path w="1848484" h="1299209">
                <a:moveTo>
                  <a:pt x="1848304" y="1299024"/>
                </a:moveTo>
                <a:lnTo>
                  <a:pt x="0" y="0"/>
                </a:lnTo>
              </a:path>
            </a:pathLst>
          </a:custGeom>
          <a:ln w="101600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87375" y="5916961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39" h="816609">
                <a:moveTo>
                  <a:pt x="407527" y="0"/>
                </a:moveTo>
                <a:lnTo>
                  <a:pt x="362901" y="2438"/>
                </a:lnTo>
                <a:lnTo>
                  <a:pt x="318708" y="9755"/>
                </a:lnTo>
                <a:lnTo>
                  <a:pt x="275379" y="21949"/>
                </a:lnTo>
                <a:lnTo>
                  <a:pt x="233348" y="39021"/>
                </a:lnTo>
                <a:lnTo>
                  <a:pt x="193046" y="60971"/>
                </a:lnTo>
                <a:lnTo>
                  <a:pt x="154907" y="87798"/>
                </a:lnTo>
                <a:lnTo>
                  <a:pt x="119362" y="119503"/>
                </a:lnTo>
                <a:lnTo>
                  <a:pt x="87694" y="155090"/>
                </a:lnTo>
                <a:lnTo>
                  <a:pt x="60899" y="193275"/>
                </a:lnTo>
                <a:lnTo>
                  <a:pt x="38975" y="233624"/>
                </a:lnTo>
                <a:lnTo>
                  <a:pt x="21923" y="275705"/>
                </a:lnTo>
                <a:lnTo>
                  <a:pt x="9743" y="319085"/>
                </a:lnTo>
                <a:lnTo>
                  <a:pt x="2435" y="363331"/>
                </a:lnTo>
                <a:lnTo>
                  <a:pt x="0" y="408009"/>
                </a:lnTo>
                <a:lnTo>
                  <a:pt x="2435" y="452688"/>
                </a:lnTo>
                <a:lnTo>
                  <a:pt x="9743" y="496934"/>
                </a:lnTo>
                <a:lnTo>
                  <a:pt x="21923" y="540314"/>
                </a:lnTo>
                <a:lnTo>
                  <a:pt x="38975" y="582394"/>
                </a:lnTo>
                <a:lnTo>
                  <a:pt x="60899" y="622744"/>
                </a:lnTo>
                <a:lnTo>
                  <a:pt x="87694" y="660928"/>
                </a:lnTo>
                <a:lnTo>
                  <a:pt x="119362" y="696515"/>
                </a:lnTo>
                <a:lnTo>
                  <a:pt x="154907" y="728220"/>
                </a:lnTo>
                <a:lnTo>
                  <a:pt x="193046" y="755047"/>
                </a:lnTo>
                <a:lnTo>
                  <a:pt x="233348" y="776997"/>
                </a:lnTo>
                <a:lnTo>
                  <a:pt x="275379" y="794069"/>
                </a:lnTo>
                <a:lnTo>
                  <a:pt x="318708" y="806263"/>
                </a:lnTo>
                <a:lnTo>
                  <a:pt x="362901" y="813579"/>
                </a:lnTo>
                <a:lnTo>
                  <a:pt x="407527" y="816018"/>
                </a:lnTo>
                <a:lnTo>
                  <a:pt x="452153" y="813579"/>
                </a:lnTo>
                <a:lnTo>
                  <a:pt x="496347" y="806263"/>
                </a:lnTo>
                <a:lnTo>
                  <a:pt x="539675" y="794069"/>
                </a:lnTo>
                <a:lnTo>
                  <a:pt x="581707" y="776997"/>
                </a:lnTo>
                <a:lnTo>
                  <a:pt x="622009" y="755047"/>
                </a:lnTo>
                <a:lnTo>
                  <a:pt x="660148" y="728220"/>
                </a:lnTo>
                <a:lnTo>
                  <a:pt x="695693" y="696515"/>
                </a:lnTo>
                <a:lnTo>
                  <a:pt x="727360" y="660928"/>
                </a:lnTo>
                <a:lnTo>
                  <a:pt x="754156" y="622744"/>
                </a:lnTo>
                <a:lnTo>
                  <a:pt x="776079" y="582394"/>
                </a:lnTo>
                <a:lnTo>
                  <a:pt x="793131" y="540314"/>
                </a:lnTo>
                <a:lnTo>
                  <a:pt x="805311" y="496934"/>
                </a:lnTo>
                <a:lnTo>
                  <a:pt x="812619" y="452688"/>
                </a:lnTo>
                <a:lnTo>
                  <a:pt x="815055" y="408009"/>
                </a:lnTo>
                <a:lnTo>
                  <a:pt x="812619" y="363331"/>
                </a:lnTo>
                <a:lnTo>
                  <a:pt x="805311" y="319085"/>
                </a:lnTo>
                <a:lnTo>
                  <a:pt x="793131" y="275705"/>
                </a:lnTo>
                <a:lnTo>
                  <a:pt x="776079" y="233624"/>
                </a:lnTo>
                <a:lnTo>
                  <a:pt x="754156" y="193275"/>
                </a:lnTo>
                <a:lnTo>
                  <a:pt x="727360" y="155090"/>
                </a:lnTo>
                <a:lnTo>
                  <a:pt x="695693" y="119503"/>
                </a:lnTo>
                <a:lnTo>
                  <a:pt x="660148" y="87798"/>
                </a:lnTo>
                <a:lnTo>
                  <a:pt x="622009" y="60971"/>
                </a:lnTo>
                <a:lnTo>
                  <a:pt x="581707" y="39021"/>
                </a:lnTo>
                <a:lnTo>
                  <a:pt x="539675" y="21949"/>
                </a:lnTo>
                <a:lnTo>
                  <a:pt x="496347" y="9755"/>
                </a:lnTo>
                <a:lnTo>
                  <a:pt x="452153" y="2438"/>
                </a:lnTo>
                <a:lnTo>
                  <a:pt x="407527" y="0"/>
                </a:lnTo>
                <a:close/>
              </a:path>
            </a:pathLst>
          </a:custGeom>
          <a:solidFill>
            <a:srgbClr val="51A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87376" y="5916961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39" h="816609">
                <a:moveTo>
                  <a:pt x="695693" y="119503"/>
                </a:moveTo>
                <a:lnTo>
                  <a:pt x="727360" y="155089"/>
                </a:lnTo>
                <a:lnTo>
                  <a:pt x="754156" y="193274"/>
                </a:lnTo>
                <a:lnTo>
                  <a:pt x="776079" y="233623"/>
                </a:lnTo>
                <a:lnTo>
                  <a:pt x="793131" y="275704"/>
                </a:lnTo>
                <a:lnTo>
                  <a:pt x="805311" y="319084"/>
                </a:lnTo>
                <a:lnTo>
                  <a:pt x="812619" y="363330"/>
                </a:lnTo>
                <a:lnTo>
                  <a:pt x="815055" y="408009"/>
                </a:lnTo>
                <a:lnTo>
                  <a:pt x="812619" y="452687"/>
                </a:lnTo>
                <a:lnTo>
                  <a:pt x="805311" y="496933"/>
                </a:lnTo>
                <a:lnTo>
                  <a:pt x="793131" y="540313"/>
                </a:lnTo>
                <a:lnTo>
                  <a:pt x="776079" y="582394"/>
                </a:lnTo>
                <a:lnTo>
                  <a:pt x="754156" y="622743"/>
                </a:lnTo>
                <a:lnTo>
                  <a:pt x="727360" y="660928"/>
                </a:lnTo>
                <a:lnTo>
                  <a:pt x="695693" y="696515"/>
                </a:lnTo>
                <a:lnTo>
                  <a:pt x="660148" y="728219"/>
                </a:lnTo>
                <a:lnTo>
                  <a:pt x="622008" y="755047"/>
                </a:lnTo>
                <a:lnTo>
                  <a:pt x="581707" y="776996"/>
                </a:lnTo>
                <a:lnTo>
                  <a:pt x="539675" y="794068"/>
                </a:lnTo>
                <a:lnTo>
                  <a:pt x="496347" y="806262"/>
                </a:lnTo>
                <a:lnTo>
                  <a:pt x="452153" y="813579"/>
                </a:lnTo>
                <a:lnTo>
                  <a:pt x="407527" y="816018"/>
                </a:lnTo>
                <a:lnTo>
                  <a:pt x="362901" y="813579"/>
                </a:lnTo>
                <a:lnTo>
                  <a:pt x="318708" y="806262"/>
                </a:lnTo>
                <a:lnTo>
                  <a:pt x="275379" y="794068"/>
                </a:lnTo>
                <a:lnTo>
                  <a:pt x="233348" y="776996"/>
                </a:lnTo>
                <a:lnTo>
                  <a:pt x="193046" y="755047"/>
                </a:lnTo>
                <a:lnTo>
                  <a:pt x="154906" y="728219"/>
                </a:lnTo>
                <a:lnTo>
                  <a:pt x="119362" y="696515"/>
                </a:lnTo>
                <a:lnTo>
                  <a:pt x="87694" y="660928"/>
                </a:lnTo>
                <a:lnTo>
                  <a:pt x="60898" y="622743"/>
                </a:lnTo>
                <a:lnTo>
                  <a:pt x="38975" y="582394"/>
                </a:lnTo>
                <a:lnTo>
                  <a:pt x="21923" y="540313"/>
                </a:lnTo>
                <a:lnTo>
                  <a:pt x="9743" y="496933"/>
                </a:lnTo>
                <a:lnTo>
                  <a:pt x="2435" y="452687"/>
                </a:lnTo>
                <a:lnTo>
                  <a:pt x="0" y="408009"/>
                </a:lnTo>
                <a:lnTo>
                  <a:pt x="2435" y="363330"/>
                </a:lnTo>
                <a:lnTo>
                  <a:pt x="9743" y="319084"/>
                </a:lnTo>
                <a:lnTo>
                  <a:pt x="21923" y="275704"/>
                </a:lnTo>
                <a:lnTo>
                  <a:pt x="38975" y="233623"/>
                </a:lnTo>
                <a:lnTo>
                  <a:pt x="60898" y="193274"/>
                </a:lnTo>
                <a:lnTo>
                  <a:pt x="87694" y="155089"/>
                </a:lnTo>
                <a:lnTo>
                  <a:pt x="119362" y="119503"/>
                </a:lnTo>
                <a:lnTo>
                  <a:pt x="154906" y="87798"/>
                </a:lnTo>
                <a:lnTo>
                  <a:pt x="193046" y="60970"/>
                </a:lnTo>
                <a:lnTo>
                  <a:pt x="233348" y="39021"/>
                </a:lnTo>
                <a:lnTo>
                  <a:pt x="275379" y="21949"/>
                </a:lnTo>
                <a:lnTo>
                  <a:pt x="318708" y="9755"/>
                </a:lnTo>
                <a:lnTo>
                  <a:pt x="362901" y="2438"/>
                </a:lnTo>
                <a:lnTo>
                  <a:pt x="407527" y="0"/>
                </a:lnTo>
                <a:lnTo>
                  <a:pt x="452153" y="2438"/>
                </a:lnTo>
                <a:lnTo>
                  <a:pt x="496347" y="9755"/>
                </a:lnTo>
                <a:lnTo>
                  <a:pt x="539675" y="21949"/>
                </a:lnTo>
                <a:lnTo>
                  <a:pt x="581707" y="39021"/>
                </a:lnTo>
                <a:lnTo>
                  <a:pt x="622008" y="60970"/>
                </a:lnTo>
                <a:lnTo>
                  <a:pt x="660148" y="87798"/>
                </a:lnTo>
                <a:lnTo>
                  <a:pt x="695693" y="119503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04675" y="5247827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40" h="816610">
                <a:moveTo>
                  <a:pt x="407527" y="0"/>
                </a:moveTo>
                <a:lnTo>
                  <a:pt x="362901" y="2438"/>
                </a:lnTo>
                <a:lnTo>
                  <a:pt x="318708" y="9755"/>
                </a:lnTo>
                <a:lnTo>
                  <a:pt x="275379" y="21949"/>
                </a:lnTo>
                <a:lnTo>
                  <a:pt x="233348" y="39021"/>
                </a:lnTo>
                <a:lnTo>
                  <a:pt x="193046" y="60970"/>
                </a:lnTo>
                <a:lnTo>
                  <a:pt x="154907" y="87797"/>
                </a:lnTo>
                <a:lnTo>
                  <a:pt x="119362" y="119502"/>
                </a:lnTo>
                <a:lnTo>
                  <a:pt x="87694" y="155089"/>
                </a:lnTo>
                <a:lnTo>
                  <a:pt x="60899" y="193274"/>
                </a:lnTo>
                <a:lnTo>
                  <a:pt x="38975" y="233623"/>
                </a:lnTo>
                <a:lnTo>
                  <a:pt x="21923" y="275704"/>
                </a:lnTo>
                <a:lnTo>
                  <a:pt x="9743" y="319084"/>
                </a:lnTo>
                <a:lnTo>
                  <a:pt x="2435" y="363330"/>
                </a:lnTo>
                <a:lnTo>
                  <a:pt x="0" y="408008"/>
                </a:lnTo>
                <a:lnTo>
                  <a:pt x="2435" y="452687"/>
                </a:lnTo>
                <a:lnTo>
                  <a:pt x="9743" y="496933"/>
                </a:lnTo>
                <a:lnTo>
                  <a:pt x="21923" y="540313"/>
                </a:lnTo>
                <a:lnTo>
                  <a:pt x="38975" y="582394"/>
                </a:lnTo>
                <a:lnTo>
                  <a:pt x="60899" y="622743"/>
                </a:lnTo>
                <a:lnTo>
                  <a:pt x="87694" y="660927"/>
                </a:lnTo>
                <a:lnTo>
                  <a:pt x="119362" y="696514"/>
                </a:lnTo>
                <a:lnTo>
                  <a:pt x="154907" y="728219"/>
                </a:lnTo>
                <a:lnTo>
                  <a:pt x="193046" y="755046"/>
                </a:lnTo>
                <a:lnTo>
                  <a:pt x="233348" y="776996"/>
                </a:lnTo>
                <a:lnTo>
                  <a:pt x="275379" y="794068"/>
                </a:lnTo>
                <a:lnTo>
                  <a:pt x="318708" y="806262"/>
                </a:lnTo>
                <a:lnTo>
                  <a:pt x="362901" y="813579"/>
                </a:lnTo>
                <a:lnTo>
                  <a:pt x="407527" y="816017"/>
                </a:lnTo>
                <a:lnTo>
                  <a:pt x="452153" y="813579"/>
                </a:lnTo>
                <a:lnTo>
                  <a:pt x="496347" y="806262"/>
                </a:lnTo>
                <a:lnTo>
                  <a:pt x="539675" y="794068"/>
                </a:lnTo>
                <a:lnTo>
                  <a:pt x="581707" y="776996"/>
                </a:lnTo>
                <a:lnTo>
                  <a:pt x="622009" y="755046"/>
                </a:lnTo>
                <a:lnTo>
                  <a:pt x="660148" y="728219"/>
                </a:lnTo>
                <a:lnTo>
                  <a:pt x="695693" y="696514"/>
                </a:lnTo>
                <a:lnTo>
                  <a:pt x="727360" y="660927"/>
                </a:lnTo>
                <a:lnTo>
                  <a:pt x="754156" y="622743"/>
                </a:lnTo>
                <a:lnTo>
                  <a:pt x="776079" y="582394"/>
                </a:lnTo>
                <a:lnTo>
                  <a:pt x="793131" y="540313"/>
                </a:lnTo>
                <a:lnTo>
                  <a:pt x="805311" y="496933"/>
                </a:lnTo>
                <a:lnTo>
                  <a:pt x="812619" y="452687"/>
                </a:lnTo>
                <a:lnTo>
                  <a:pt x="815055" y="408008"/>
                </a:lnTo>
                <a:lnTo>
                  <a:pt x="812619" y="363330"/>
                </a:lnTo>
                <a:lnTo>
                  <a:pt x="805311" y="319084"/>
                </a:lnTo>
                <a:lnTo>
                  <a:pt x="793131" y="275704"/>
                </a:lnTo>
                <a:lnTo>
                  <a:pt x="776079" y="233623"/>
                </a:lnTo>
                <a:lnTo>
                  <a:pt x="754156" y="193274"/>
                </a:lnTo>
                <a:lnTo>
                  <a:pt x="727360" y="155089"/>
                </a:lnTo>
                <a:lnTo>
                  <a:pt x="695693" y="119502"/>
                </a:lnTo>
                <a:lnTo>
                  <a:pt x="660148" y="87797"/>
                </a:lnTo>
                <a:lnTo>
                  <a:pt x="622009" y="60970"/>
                </a:lnTo>
                <a:lnTo>
                  <a:pt x="581707" y="39021"/>
                </a:lnTo>
                <a:lnTo>
                  <a:pt x="539675" y="21949"/>
                </a:lnTo>
                <a:lnTo>
                  <a:pt x="496347" y="9755"/>
                </a:lnTo>
                <a:lnTo>
                  <a:pt x="452153" y="2438"/>
                </a:lnTo>
                <a:lnTo>
                  <a:pt x="407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99642" y="8732223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40" h="816609">
                <a:moveTo>
                  <a:pt x="407527" y="0"/>
                </a:moveTo>
                <a:lnTo>
                  <a:pt x="362901" y="2438"/>
                </a:lnTo>
                <a:lnTo>
                  <a:pt x="318708" y="9755"/>
                </a:lnTo>
                <a:lnTo>
                  <a:pt x="275379" y="21949"/>
                </a:lnTo>
                <a:lnTo>
                  <a:pt x="233348" y="39021"/>
                </a:lnTo>
                <a:lnTo>
                  <a:pt x="193046" y="60970"/>
                </a:lnTo>
                <a:lnTo>
                  <a:pt x="154907" y="87797"/>
                </a:lnTo>
                <a:lnTo>
                  <a:pt x="119362" y="119502"/>
                </a:lnTo>
                <a:lnTo>
                  <a:pt x="87694" y="155089"/>
                </a:lnTo>
                <a:lnTo>
                  <a:pt x="60899" y="193274"/>
                </a:lnTo>
                <a:lnTo>
                  <a:pt x="38975" y="233623"/>
                </a:lnTo>
                <a:lnTo>
                  <a:pt x="21923" y="275704"/>
                </a:lnTo>
                <a:lnTo>
                  <a:pt x="9743" y="319084"/>
                </a:lnTo>
                <a:lnTo>
                  <a:pt x="2435" y="363330"/>
                </a:lnTo>
                <a:lnTo>
                  <a:pt x="0" y="408008"/>
                </a:lnTo>
                <a:lnTo>
                  <a:pt x="2435" y="452687"/>
                </a:lnTo>
                <a:lnTo>
                  <a:pt x="9743" y="496933"/>
                </a:lnTo>
                <a:lnTo>
                  <a:pt x="21923" y="540313"/>
                </a:lnTo>
                <a:lnTo>
                  <a:pt x="38975" y="582394"/>
                </a:lnTo>
                <a:lnTo>
                  <a:pt x="60899" y="622743"/>
                </a:lnTo>
                <a:lnTo>
                  <a:pt x="87694" y="660927"/>
                </a:lnTo>
                <a:lnTo>
                  <a:pt x="119362" y="696514"/>
                </a:lnTo>
                <a:lnTo>
                  <a:pt x="154907" y="728219"/>
                </a:lnTo>
                <a:lnTo>
                  <a:pt x="193046" y="755046"/>
                </a:lnTo>
                <a:lnTo>
                  <a:pt x="233348" y="776996"/>
                </a:lnTo>
                <a:lnTo>
                  <a:pt x="275379" y="794068"/>
                </a:lnTo>
                <a:lnTo>
                  <a:pt x="318708" y="806262"/>
                </a:lnTo>
                <a:lnTo>
                  <a:pt x="362901" y="813579"/>
                </a:lnTo>
                <a:lnTo>
                  <a:pt x="407527" y="816017"/>
                </a:lnTo>
                <a:lnTo>
                  <a:pt x="452153" y="813579"/>
                </a:lnTo>
                <a:lnTo>
                  <a:pt x="496347" y="806262"/>
                </a:lnTo>
                <a:lnTo>
                  <a:pt x="539675" y="794068"/>
                </a:lnTo>
                <a:lnTo>
                  <a:pt x="581707" y="776996"/>
                </a:lnTo>
                <a:lnTo>
                  <a:pt x="622009" y="755046"/>
                </a:lnTo>
                <a:lnTo>
                  <a:pt x="660148" y="728219"/>
                </a:lnTo>
                <a:lnTo>
                  <a:pt x="695693" y="696514"/>
                </a:lnTo>
                <a:lnTo>
                  <a:pt x="727360" y="660927"/>
                </a:lnTo>
                <a:lnTo>
                  <a:pt x="754156" y="622743"/>
                </a:lnTo>
                <a:lnTo>
                  <a:pt x="776079" y="582394"/>
                </a:lnTo>
                <a:lnTo>
                  <a:pt x="793131" y="540313"/>
                </a:lnTo>
                <a:lnTo>
                  <a:pt x="805311" y="496933"/>
                </a:lnTo>
                <a:lnTo>
                  <a:pt x="812619" y="452687"/>
                </a:lnTo>
                <a:lnTo>
                  <a:pt x="815055" y="408008"/>
                </a:lnTo>
                <a:lnTo>
                  <a:pt x="812619" y="363330"/>
                </a:lnTo>
                <a:lnTo>
                  <a:pt x="805311" y="319084"/>
                </a:lnTo>
                <a:lnTo>
                  <a:pt x="793131" y="275704"/>
                </a:lnTo>
                <a:lnTo>
                  <a:pt x="776079" y="233623"/>
                </a:lnTo>
                <a:lnTo>
                  <a:pt x="754156" y="193274"/>
                </a:lnTo>
                <a:lnTo>
                  <a:pt x="727360" y="155089"/>
                </a:lnTo>
                <a:lnTo>
                  <a:pt x="695693" y="119502"/>
                </a:lnTo>
                <a:lnTo>
                  <a:pt x="660148" y="87797"/>
                </a:lnTo>
                <a:lnTo>
                  <a:pt x="622009" y="60970"/>
                </a:lnTo>
                <a:lnTo>
                  <a:pt x="581707" y="39021"/>
                </a:lnTo>
                <a:lnTo>
                  <a:pt x="539675" y="21949"/>
                </a:lnTo>
                <a:lnTo>
                  <a:pt x="496347" y="9755"/>
                </a:lnTo>
                <a:lnTo>
                  <a:pt x="452153" y="2438"/>
                </a:lnTo>
                <a:lnTo>
                  <a:pt x="407527" y="0"/>
                </a:lnTo>
                <a:close/>
              </a:path>
            </a:pathLst>
          </a:custGeom>
          <a:solidFill>
            <a:srgbClr val="51A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99643" y="8732222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40" h="816609">
                <a:moveTo>
                  <a:pt x="695693" y="119503"/>
                </a:moveTo>
                <a:lnTo>
                  <a:pt x="727360" y="155089"/>
                </a:lnTo>
                <a:lnTo>
                  <a:pt x="754156" y="193274"/>
                </a:lnTo>
                <a:lnTo>
                  <a:pt x="776079" y="233623"/>
                </a:lnTo>
                <a:lnTo>
                  <a:pt x="793131" y="275704"/>
                </a:lnTo>
                <a:lnTo>
                  <a:pt x="805311" y="319084"/>
                </a:lnTo>
                <a:lnTo>
                  <a:pt x="812619" y="363330"/>
                </a:lnTo>
                <a:lnTo>
                  <a:pt x="815055" y="408009"/>
                </a:lnTo>
                <a:lnTo>
                  <a:pt x="812619" y="452687"/>
                </a:lnTo>
                <a:lnTo>
                  <a:pt x="805311" y="496933"/>
                </a:lnTo>
                <a:lnTo>
                  <a:pt x="793131" y="540313"/>
                </a:lnTo>
                <a:lnTo>
                  <a:pt x="776079" y="582394"/>
                </a:lnTo>
                <a:lnTo>
                  <a:pt x="754156" y="622743"/>
                </a:lnTo>
                <a:lnTo>
                  <a:pt x="727360" y="660928"/>
                </a:lnTo>
                <a:lnTo>
                  <a:pt x="695693" y="696515"/>
                </a:lnTo>
                <a:lnTo>
                  <a:pt x="660148" y="728219"/>
                </a:lnTo>
                <a:lnTo>
                  <a:pt x="622008" y="755047"/>
                </a:lnTo>
                <a:lnTo>
                  <a:pt x="581707" y="776996"/>
                </a:lnTo>
                <a:lnTo>
                  <a:pt x="539675" y="794068"/>
                </a:lnTo>
                <a:lnTo>
                  <a:pt x="496347" y="806262"/>
                </a:lnTo>
                <a:lnTo>
                  <a:pt x="452153" y="813579"/>
                </a:lnTo>
                <a:lnTo>
                  <a:pt x="407527" y="816018"/>
                </a:lnTo>
                <a:lnTo>
                  <a:pt x="362901" y="813579"/>
                </a:lnTo>
                <a:lnTo>
                  <a:pt x="318708" y="806262"/>
                </a:lnTo>
                <a:lnTo>
                  <a:pt x="275379" y="794068"/>
                </a:lnTo>
                <a:lnTo>
                  <a:pt x="233348" y="776996"/>
                </a:lnTo>
                <a:lnTo>
                  <a:pt x="193046" y="755047"/>
                </a:lnTo>
                <a:lnTo>
                  <a:pt x="154906" y="728219"/>
                </a:lnTo>
                <a:lnTo>
                  <a:pt x="119362" y="696515"/>
                </a:lnTo>
                <a:lnTo>
                  <a:pt x="87694" y="660928"/>
                </a:lnTo>
                <a:lnTo>
                  <a:pt x="60898" y="622743"/>
                </a:lnTo>
                <a:lnTo>
                  <a:pt x="38975" y="582394"/>
                </a:lnTo>
                <a:lnTo>
                  <a:pt x="21923" y="540313"/>
                </a:lnTo>
                <a:lnTo>
                  <a:pt x="9743" y="496933"/>
                </a:lnTo>
                <a:lnTo>
                  <a:pt x="2435" y="452687"/>
                </a:lnTo>
                <a:lnTo>
                  <a:pt x="0" y="408009"/>
                </a:lnTo>
                <a:lnTo>
                  <a:pt x="2435" y="363330"/>
                </a:lnTo>
                <a:lnTo>
                  <a:pt x="9743" y="319084"/>
                </a:lnTo>
                <a:lnTo>
                  <a:pt x="21923" y="275704"/>
                </a:lnTo>
                <a:lnTo>
                  <a:pt x="38975" y="233623"/>
                </a:lnTo>
                <a:lnTo>
                  <a:pt x="60898" y="193274"/>
                </a:lnTo>
                <a:lnTo>
                  <a:pt x="87694" y="155089"/>
                </a:lnTo>
                <a:lnTo>
                  <a:pt x="119362" y="119503"/>
                </a:lnTo>
                <a:lnTo>
                  <a:pt x="154906" y="87798"/>
                </a:lnTo>
                <a:lnTo>
                  <a:pt x="193046" y="60970"/>
                </a:lnTo>
                <a:lnTo>
                  <a:pt x="233348" y="39021"/>
                </a:lnTo>
                <a:lnTo>
                  <a:pt x="275379" y="21949"/>
                </a:lnTo>
                <a:lnTo>
                  <a:pt x="318708" y="9755"/>
                </a:lnTo>
                <a:lnTo>
                  <a:pt x="362901" y="2438"/>
                </a:lnTo>
                <a:lnTo>
                  <a:pt x="407527" y="0"/>
                </a:lnTo>
                <a:lnTo>
                  <a:pt x="452153" y="2438"/>
                </a:lnTo>
                <a:lnTo>
                  <a:pt x="496347" y="9755"/>
                </a:lnTo>
                <a:lnTo>
                  <a:pt x="539675" y="21949"/>
                </a:lnTo>
                <a:lnTo>
                  <a:pt x="581707" y="39021"/>
                </a:lnTo>
                <a:lnTo>
                  <a:pt x="622008" y="60970"/>
                </a:lnTo>
                <a:lnTo>
                  <a:pt x="660148" y="87798"/>
                </a:lnTo>
                <a:lnTo>
                  <a:pt x="695693" y="119503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51334" y="9842009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39" h="816609">
                <a:moveTo>
                  <a:pt x="407526" y="0"/>
                </a:moveTo>
                <a:lnTo>
                  <a:pt x="362900" y="2438"/>
                </a:lnTo>
                <a:lnTo>
                  <a:pt x="318707" y="9755"/>
                </a:lnTo>
                <a:lnTo>
                  <a:pt x="275378" y="21949"/>
                </a:lnTo>
                <a:lnTo>
                  <a:pt x="233347" y="39021"/>
                </a:lnTo>
                <a:lnTo>
                  <a:pt x="193045" y="60971"/>
                </a:lnTo>
                <a:lnTo>
                  <a:pt x="154906" y="87798"/>
                </a:lnTo>
                <a:lnTo>
                  <a:pt x="119361" y="119503"/>
                </a:lnTo>
                <a:lnTo>
                  <a:pt x="87694" y="155090"/>
                </a:lnTo>
                <a:lnTo>
                  <a:pt x="60898" y="193274"/>
                </a:lnTo>
                <a:lnTo>
                  <a:pt x="38975" y="233623"/>
                </a:lnTo>
                <a:lnTo>
                  <a:pt x="21923" y="275704"/>
                </a:lnTo>
                <a:lnTo>
                  <a:pt x="9743" y="319084"/>
                </a:lnTo>
                <a:lnTo>
                  <a:pt x="2435" y="363330"/>
                </a:lnTo>
                <a:lnTo>
                  <a:pt x="0" y="408008"/>
                </a:lnTo>
                <a:lnTo>
                  <a:pt x="2435" y="452687"/>
                </a:lnTo>
                <a:lnTo>
                  <a:pt x="9743" y="496933"/>
                </a:lnTo>
                <a:lnTo>
                  <a:pt x="21923" y="540313"/>
                </a:lnTo>
                <a:lnTo>
                  <a:pt x="38975" y="582394"/>
                </a:lnTo>
                <a:lnTo>
                  <a:pt x="60898" y="622743"/>
                </a:lnTo>
                <a:lnTo>
                  <a:pt x="87694" y="660928"/>
                </a:lnTo>
                <a:lnTo>
                  <a:pt x="119361" y="696515"/>
                </a:lnTo>
                <a:lnTo>
                  <a:pt x="154906" y="728220"/>
                </a:lnTo>
                <a:lnTo>
                  <a:pt x="193045" y="755047"/>
                </a:lnTo>
                <a:lnTo>
                  <a:pt x="233347" y="776996"/>
                </a:lnTo>
                <a:lnTo>
                  <a:pt x="275378" y="794068"/>
                </a:lnTo>
                <a:lnTo>
                  <a:pt x="318707" y="806262"/>
                </a:lnTo>
                <a:lnTo>
                  <a:pt x="362900" y="813579"/>
                </a:lnTo>
                <a:lnTo>
                  <a:pt x="407526" y="816017"/>
                </a:lnTo>
                <a:lnTo>
                  <a:pt x="452152" y="813579"/>
                </a:lnTo>
                <a:lnTo>
                  <a:pt x="496346" y="806262"/>
                </a:lnTo>
                <a:lnTo>
                  <a:pt x="539674" y="794068"/>
                </a:lnTo>
                <a:lnTo>
                  <a:pt x="581706" y="776996"/>
                </a:lnTo>
                <a:lnTo>
                  <a:pt x="622008" y="755047"/>
                </a:lnTo>
                <a:lnTo>
                  <a:pt x="660147" y="728220"/>
                </a:lnTo>
                <a:lnTo>
                  <a:pt x="695692" y="696515"/>
                </a:lnTo>
                <a:lnTo>
                  <a:pt x="727360" y="660928"/>
                </a:lnTo>
                <a:lnTo>
                  <a:pt x="754155" y="622743"/>
                </a:lnTo>
                <a:lnTo>
                  <a:pt x="776079" y="582394"/>
                </a:lnTo>
                <a:lnTo>
                  <a:pt x="793131" y="540313"/>
                </a:lnTo>
                <a:lnTo>
                  <a:pt x="805311" y="496933"/>
                </a:lnTo>
                <a:lnTo>
                  <a:pt x="812619" y="452687"/>
                </a:lnTo>
                <a:lnTo>
                  <a:pt x="815055" y="408008"/>
                </a:lnTo>
                <a:lnTo>
                  <a:pt x="812619" y="363330"/>
                </a:lnTo>
                <a:lnTo>
                  <a:pt x="805311" y="319084"/>
                </a:lnTo>
                <a:lnTo>
                  <a:pt x="793131" y="275704"/>
                </a:lnTo>
                <a:lnTo>
                  <a:pt x="776079" y="233623"/>
                </a:lnTo>
                <a:lnTo>
                  <a:pt x="754155" y="193274"/>
                </a:lnTo>
                <a:lnTo>
                  <a:pt x="727360" y="155090"/>
                </a:lnTo>
                <a:lnTo>
                  <a:pt x="695692" y="119503"/>
                </a:lnTo>
                <a:lnTo>
                  <a:pt x="660147" y="87798"/>
                </a:lnTo>
                <a:lnTo>
                  <a:pt x="622008" y="60971"/>
                </a:lnTo>
                <a:lnTo>
                  <a:pt x="581706" y="39021"/>
                </a:lnTo>
                <a:lnTo>
                  <a:pt x="539674" y="21949"/>
                </a:lnTo>
                <a:lnTo>
                  <a:pt x="496346" y="9755"/>
                </a:lnTo>
                <a:lnTo>
                  <a:pt x="452152" y="2438"/>
                </a:lnTo>
                <a:lnTo>
                  <a:pt x="4075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2534" y="8805666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39" h="816609">
                <a:moveTo>
                  <a:pt x="407527" y="0"/>
                </a:moveTo>
                <a:lnTo>
                  <a:pt x="362901" y="2438"/>
                </a:lnTo>
                <a:lnTo>
                  <a:pt x="318708" y="9755"/>
                </a:lnTo>
                <a:lnTo>
                  <a:pt x="275379" y="21949"/>
                </a:lnTo>
                <a:lnTo>
                  <a:pt x="233348" y="39021"/>
                </a:lnTo>
                <a:lnTo>
                  <a:pt x="193046" y="60970"/>
                </a:lnTo>
                <a:lnTo>
                  <a:pt x="154906" y="87797"/>
                </a:lnTo>
                <a:lnTo>
                  <a:pt x="119361" y="119502"/>
                </a:lnTo>
                <a:lnTo>
                  <a:pt x="87694" y="155089"/>
                </a:lnTo>
                <a:lnTo>
                  <a:pt x="60898" y="193274"/>
                </a:lnTo>
                <a:lnTo>
                  <a:pt x="38975" y="233623"/>
                </a:lnTo>
                <a:lnTo>
                  <a:pt x="21923" y="275704"/>
                </a:lnTo>
                <a:lnTo>
                  <a:pt x="9743" y="319084"/>
                </a:lnTo>
                <a:lnTo>
                  <a:pt x="2435" y="363330"/>
                </a:lnTo>
                <a:lnTo>
                  <a:pt x="0" y="408008"/>
                </a:lnTo>
                <a:lnTo>
                  <a:pt x="2435" y="452687"/>
                </a:lnTo>
                <a:lnTo>
                  <a:pt x="9743" y="496933"/>
                </a:lnTo>
                <a:lnTo>
                  <a:pt x="21923" y="540313"/>
                </a:lnTo>
                <a:lnTo>
                  <a:pt x="38975" y="582394"/>
                </a:lnTo>
                <a:lnTo>
                  <a:pt x="60898" y="622743"/>
                </a:lnTo>
                <a:lnTo>
                  <a:pt x="87694" y="660927"/>
                </a:lnTo>
                <a:lnTo>
                  <a:pt x="119361" y="696514"/>
                </a:lnTo>
                <a:lnTo>
                  <a:pt x="154906" y="728219"/>
                </a:lnTo>
                <a:lnTo>
                  <a:pt x="193046" y="755046"/>
                </a:lnTo>
                <a:lnTo>
                  <a:pt x="233348" y="776996"/>
                </a:lnTo>
                <a:lnTo>
                  <a:pt x="275379" y="794068"/>
                </a:lnTo>
                <a:lnTo>
                  <a:pt x="318708" y="806262"/>
                </a:lnTo>
                <a:lnTo>
                  <a:pt x="362901" y="813579"/>
                </a:lnTo>
                <a:lnTo>
                  <a:pt x="407527" y="816017"/>
                </a:lnTo>
                <a:lnTo>
                  <a:pt x="452153" y="813579"/>
                </a:lnTo>
                <a:lnTo>
                  <a:pt x="496347" y="806262"/>
                </a:lnTo>
                <a:lnTo>
                  <a:pt x="539675" y="794068"/>
                </a:lnTo>
                <a:lnTo>
                  <a:pt x="581706" y="776996"/>
                </a:lnTo>
                <a:lnTo>
                  <a:pt x="622008" y="755046"/>
                </a:lnTo>
                <a:lnTo>
                  <a:pt x="660147" y="728219"/>
                </a:lnTo>
                <a:lnTo>
                  <a:pt x="695692" y="696514"/>
                </a:lnTo>
                <a:lnTo>
                  <a:pt x="727360" y="660927"/>
                </a:lnTo>
                <a:lnTo>
                  <a:pt x="754155" y="622743"/>
                </a:lnTo>
                <a:lnTo>
                  <a:pt x="776079" y="582394"/>
                </a:lnTo>
                <a:lnTo>
                  <a:pt x="793131" y="540313"/>
                </a:lnTo>
                <a:lnTo>
                  <a:pt x="805311" y="496933"/>
                </a:lnTo>
                <a:lnTo>
                  <a:pt x="812619" y="452687"/>
                </a:lnTo>
                <a:lnTo>
                  <a:pt x="815055" y="408008"/>
                </a:lnTo>
                <a:lnTo>
                  <a:pt x="812619" y="363330"/>
                </a:lnTo>
                <a:lnTo>
                  <a:pt x="805311" y="319084"/>
                </a:lnTo>
                <a:lnTo>
                  <a:pt x="793131" y="275704"/>
                </a:lnTo>
                <a:lnTo>
                  <a:pt x="776079" y="233623"/>
                </a:lnTo>
                <a:lnTo>
                  <a:pt x="754155" y="193274"/>
                </a:lnTo>
                <a:lnTo>
                  <a:pt x="727360" y="155089"/>
                </a:lnTo>
                <a:lnTo>
                  <a:pt x="695692" y="119502"/>
                </a:lnTo>
                <a:lnTo>
                  <a:pt x="660147" y="87797"/>
                </a:lnTo>
                <a:lnTo>
                  <a:pt x="622008" y="60970"/>
                </a:lnTo>
                <a:lnTo>
                  <a:pt x="581706" y="39021"/>
                </a:lnTo>
                <a:lnTo>
                  <a:pt x="539675" y="21949"/>
                </a:lnTo>
                <a:lnTo>
                  <a:pt x="496347" y="9755"/>
                </a:lnTo>
                <a:lnTo>
                  <a:pt x="452153" y="2438"/>
                </a:lnTo>
                <a:lnTo>
                  <a:pt x="407527" y="0"/>
                </a:lnTo>
                <a:close/>
              </a:path>
            </a:pathLst>
          </a:custGeom>
          <a:solidFill>
            <a:srgbClr val="51A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2534" y="8805665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39" h="816609">
                <a:moveTo>
                  <a:pt x="695693" y="119503"/>
                </a:moveTo>
                <a:lnTo>
                  <a:pt x="727360" y="155089"/>
                </a:lnTo>
                <a:lnTo>
                  <a:pt x="754156" y="193274"/>
                </a:lnTo>
                <a:lnTo>
                  <a:pt x="776079" y="233623"/>
                </a:lnTo>
                <a:lnTo>
                  <a:pt x="793131" y="275704"/>
                </a:lnTo>
                <a:lnTo>
                  <a:pt x="805311" y="319084"/>
                </a:lnTo>
                <a:lnTo>
                  <a:pt x="812619" y="363330"/>
                </a:lnTo>
                <a:lnTo>
                  <a:pt x="815055" y="408009"/>
                </a:lnTo>
                <a:lnTo>
                  <a:pt x="812619" y="452687"/>
                </a:lnTo>
                <a:lnTo>
                  <a:pt x="805311" y="496933"/>
                </a:lnTo>
                <a:lnTo>
                  <a:pt x="793131" y="540313"/>
                </a:lnTo>
                <a:lnTo>
                  <a:pt x="776079" y="582394"/>
                </a:lnTo>
                <a:lnTo>
                  <a:pt x="754156" y="622743"/>
                </a:lnTo>
                <a:lnTo>
                  <a:pt x="727360" y="660928"/>
                </a:lnTo>
                <a:lnTo>
                  <a:pt x="695693" y="696515"/>
                </a:lnTo>
                <a:lnTo>
                  <a:pt x="660148" y="728219"/>
                </a:lnTo>
                <a:lnTo>
                  <a:pt x="622008" y="755047"/>
                </a:lnTo>
                <a:lnTo>
                  <a:pt x="581707" y="776996"/>
                </a:lnTo>
                <a:lnTo>
                  <a:pt x="539675" y="794068"/>
                </a:lnTo>
                <a:lnTo>
                  <a:pt x="496347" y="806262"/>
                </a:lnTo>
                <a:lnTo>
                  <a:pt x="452153" y="813579"/>
                </a:lnTo>
                <a:lnTo>
                  <a:pt x="407527" y="816018"/>
                </a:lnTo>
                <a:lnTo>
                  <a:pt x="362901" y="813579"/>
                </a:lnTo>
                <a:lnTo>
                  <a:pt x="318708" y="806262"/>
                </a:lnTo>
                <a:lnTo>
                  <a:pt x="275379" y="794068"/>
                </a:lnTo>
                <a:lnTo>
                  <a:pt x="233348" y="776996"/>
                </a:lnTo>
                <a:lnTo>
                  <a:pt x="193046" y="755047"/>
                </a:lnTo>
                <a:lnTo>
                  <a:pt x="154906" y="728219"/>
                </a:lnTo>
                <a:lnTo>
                  <a:pt x="119362" y="696515"/>
                </a:lnTo>
                <a:lnTo>
                  <a:pt x="87694" y="660928"/>
                </a:lnTo>
                <a:lnTo>
                  <a:pt x="60898" y="622743"/>
                </a:lnTo>
                <a:lnTo>
                  <a:pt x="38975" y="582394"/>
                </a:lnTo>
                <a:lnTo>
                  <a:pt x="21923" y="540313"/>
                </a:lnTo>
                <a:lnTo>
                  <a:pt x="9743" y="496933"/>
                </a:lnTo>
                <a:lnTo>
                  <a:pt x="2435" y="452687"/>
                </a:lnTo>
                <a:lnTo>
                  <a:pt x="0" y="408009"/>
                </a:lnTo>
                <a:lnTo>
                  <a:pt x="2435" y="363330"/>
                </a:lnTo>
                <a:lnTo>
                  <a:pt x="9743" y="319084"/>
                </a:lnTo>
                <a:lnTo>
                  <a:pt x="21923" y="275704"/>
                </a:lnTo>
                <a:lnTo>
                  <a:pt x="38975" y="233623"/>
                </a:lnTo>
                <a:lnTo>
                  <a:pt x="60898" y="193274"/>
                </a:lnTo>
                <a:lnTo>
                  <a:pt x="87694" y="155089"/>
                </a:lnTo>
                <a:lnTo>
                  <a:pt x="119362" y="119503"/>
                </a:lnTo>
                <a:lnTo>
                  <a:pt x="154906" y="87798"/>
                </a:lnTo>
                <a:lnTo>
                  <a:pt x="193046" y="60970"/>
                </a:lnTo>
                <a:lnTo>
                  <a:pt x="233348" y="39021"/>
                </a:lnTo>
                <a:lnTo>
                  <a:pt x="275379" y="21949"/>
                </a:lnTo>
                <a:lnTo>
                  <a:pt x="318708" y="9755"/>
                </a:lnTo>
                <a:lnTo>
                  <a:pt x="362901" y="2438"/>
                </a:lnTo>
                <a:lnTo>
                  <a:pt x="407527" y="0"/>
                </a:lnTo>
                <a:lnTo>
                  <a:pt x="452153" y="2438"/>
                </a:lnTo>
                <a:lnTo>
                  <a:pt x="496347" y="9755"/>
                </a:lnTo>
                <a:lnTo>
                  <a:pt x="539675" y="21949"/>
                </a:lnTo>
                <a:lnTo>
                  <a:pt x="581707" y="39021"/>
                </a:lnTo>
                <a:lnTo>
                  <a:pt x="622008" y="60970"/>
                </a:lnTo>
                <a:lnTo>
                  <a:pt x="660148" y="87798"/>
                </a:lnTo>
                <a:lnTo>
                  <a:pt x="695693" y="119503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14317" y="6216242"/>
            <a:ext cx="1494790" cy="1524000"/>
          </a:xfrm>
          <a:custGeom>
            <a:avLst/>
            <a:gdLst/>
            <a:ahLst/>
            <a:cxnLst/>
            <a:rect l="l" t="t" r="r" b="b"/>
            <a:pathLst>
              <a:path w="1494790" h="1524000">
                <a:moveTo>
                  <a:pt x="1494426" y="0"/>
                </a:moveTo>
                <a:lnTo>
                  <a:pt x="0" y="1523768"/>
                </a:lnTo>
              </a:path>
            </a:pathLst>
          </a:custGeom>
          <a:ln w="101600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22522" y="5786398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40" h="816609">
                <a:moveTo>
                  <a:pt x="407527" y="0"/>
                </a:moveTo>
                <a:lnTo>
                  <a:pt x="362901" y="2438"/>
                </a:lnTo>
                <a:lnTo>
                  <a:pt x="318708" y="9755"/>
                </a:lnTo>
                <a:lnTo>
                  <a:pt x="275379" y="21949"/>
                </a:lnTo>
                <a:lnTo>
                  <a:pt x="233347" y="39021"/>
                </a:lnTo>
                <a:lnTo>
                  <a:pt x="193046" y="60970"/>
                </a:lnTo>
                <a:lnTo>
                  <a:pt x="154906" y="87797"/>
                </a:lnTo>
                <a:lnTo>
                  <a:pt x="119361" y="119502"/>
                </a:lnTo>
                <a:lnTo>
                  <a:pt x="87694" y="155089"/>
                </a:lnTo>
                <a:lnTo>
                  <a:pt x="60898" y="193274"/>
                </a:lnTo>
                <a:lnTo>
                  <a:pt x="38975" y="233623"/>
                </a:lnTo>
                <a:lnTo>
                  <a:pt x="21923" y="275704"/>
                </a:lnTo>
                <a:lnTo>
                  <a:pt x="9743" y="319084"/>
                </a:lnTo>
                <a:lnTo>
                  <a:pt x="2435" y="363330"/>
                </a:lnTo>
                <a:lnTo>
                  <a:pt x="0" y="408009"/>
                </a:lnTo>
                <a:lnTo>
                  <a:pt x="2435" y="452687"/>
                </a:lnTo>
                <a:lnTo>
                  <a:pt x="9743" y="496933"/>
                </a:lnTo>
                <a:lnTo>
                  <a:pt x="21923" y="540313"/>
                </a:lnTo>
                <a:lnTo>
                  <a:pt x="38975" y="582394"/>
                </a:lnTo>
                <a:lnTo>
                  <a:pt x="60898" y="622743"/>
                </a:lnTo>
                <a:lnTo>
                  <a:pt x="87694" y="660928"/>
                </a:lnTo>
                <a:lnTo>
                  <a:pt x="119361" y="696515"/>
                </a:lnTo>
                <a:lnTo>
                  <a:pt x="154906" y="728220"/>
                </a:lnTo>
                <a:lnTo>
                  <a:pt x="193046" y="755047"/>
                </a:lnTo>
                <a:lnTo>
                  <a:pt x="233347" y="776996"/>
                </a:lnTo>
                <a:lnTo>
                  <a:pt x="275379" y="794068"/>
                </a:lnTo>
                <a:lnTo>
                  <a:pt x="318708" y="806262"/>
                </a:lnTo>
                <a:lnTo>
                  <a:pt x="362901" y="813579"/>
                </a:lnTo>
                <a:lnTo>
                  <a:pt x="407527" y="816018"/>
                </a:lnTo>
                <a:lnTo>
                  <a:pt x="452153" y="813579"/>
                </a:lnTo>
                <a:lnTo>
                  <a:pt x="496347" y="806262"/>
                </a:lnTo>
                <a:lnTo>
                  <a:pt x="539675" y="794068"/>
                </a:lnTo>
                <a:lnTo>
                  <a:pt x="581706" y="776996"/>
                </a:lnTo>
                <a:lnTo>
                  <a:pt x="622008" y="755047"/>
                </a:lnTo>
                <a:lnTo>
                  <a:pt x="660147" y="728220"/>
                </a:lnTo>
                <a:lnTo>
                  <a:pt x="695692" y="696515"/>
                </a:lnTo>
                <a:lnTo>
                  <a:pt x="727360" y="660928"/>
                </a:lnTo>
                <a:lnTo>
                  <a:pt x="754155" y="622743"/>
                </a:lnTo>
                <a:lnTo>
                  <a:pt x="776079" y="582394"/>
                </a:lnTo>
                <a:lnTo>
                  <a:pt x="793131" y="540313"/>
                </a:lnTo>
                <a:lnTo>
                  <a:pt x="805311" y="496933"/>
                </a:lnTo>
                <a:lnTo>
                  <a:pt x="812619" y="452687"/>
                </a:lnTo>
                <a:lnTo>
                  <a:pt x="815055" y="408009"/>
                </a:lnTo>
                <a:lnTo>
                  <a:pt x="812619" y="363330"/>
                </a:lnTo>
                <a:lnTo>
                  <a:pt x="805311" y="319084"/>
                </a:lnTo>
                <a:lnTo>
                  <a:pt x="793131" y="275704"/>
                </a:lnTo>
                <a:lnTo>
                  <a:pt x="776079" y="233623"/>
                </a:lnTo>
                <a:lnTo>
                  <a:pt x="754155" y="193274"/>
                </a:lnTo>
                <a:lnTo>
                  <a:pt x="727360" y="155089"/>
                </a:lnTo>
                <a:lnTo>
                  <a:pt x="695692" y="119502"/>
                </a:lnTo>
                <a:lnTo>
                  <a:pt x="660147" y="87797"/>
                </a:lnTo>
                <a:lnTo>
                  <a:pt x="622008" y="60970"/>
                </a:lnTo>
                <a:lnTo>
                  <a:pt x="581706" y="39021"/>
                </a:lnTo>
                <a:lnTo>
                  <a:pt x="539675" y="21949"/>
                </a:lnTo>
                <a:lnTo>
                  <a:pt x="496347" y="9755"/>
                </a:lnTo>
                <a:lnTo>
                  <a:pt x="452153" y="2438"/>
                </a:lnTo>
                <a:lnTo>
                  <a:pt x="407527" y="0"/>
                </a:lnTo>
                <a:close/>
              </a:path>
            </a:pathLst>
          </a:custGeom>
          <a:solidFill>
            <a:srgbClr val="51A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22521" y="5786399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40" h="816609">
                <a:moveTo>
                  <a:pt x="695693" y="119503"/>
                </a:moveTo>
                <a:lnTo>
                  <a:pt x="727360" y="155089"/>
                </a:lnTo>
                <a:lnTo>
                  <a:pt x="754156" y="193274"/>
                </a:lnTo>
                <a:lnTo>
                  <a:pt x="776079" y="233623"/>
                </a:lnTo>
                <a:lnTo>
                  <a:pt x="793131" y="275704"/>
                </a:lnTo>
                <a:lnTo>
                  <a:pt x="805311" y="319084"/>
                </a:lnTo>
                <a:lnTo>
                  <a:pt x="812619" y="363330"/>
                </a:lnTo>
                <a:lnTo>
                  <a:pt x="815055" y="408009"/>
                </a:lnTo>
                <a:lnTo>
                  <a:pt x="812619" y="452687"/>
                </a:lnTo>
                <a:lnTo>
                  <a:pt x="805311" y="496933"/>
                </a:lnTo>
                <a:lnTo>
                  <a:pt x="793131" y="540313"/>
                </a:lnTo>
                <a:lnTo>
                  <a:pt x="776079" y="582394"/>
                </a:lnTo>
                <a:lnTo>
                  <a:pt x="754156" y="622743"/>
                </a:lnTo>
                <a:lnTo>
                  <a:pt x="727360" y="660928"/>
                </a:lnTo>
                <a:lnTo>
                  <a:pt x="695693" y="696515"/>
                </a:lnTo>
                <a:lnTo>
                  <a:pt x="660148" y="728219"/>
                </a:lnTo>
                <a:lnTo>
                  <a:pt x="622008" y="755047"/>
                </a:lnTo>
                <a:lnTo>
                  <a:pt x="581707" y="776996"/>
                </a:lnTo>
                <a:lnTo>
                  <a:pt x="539675" y="794068"/>
                </a:lnTo>
                <a:lnTo>
                  <a:pt x="496347" y="806262"/>
                </a:lnTo>
                <a:lnTo>
                  <a:pt x="452153" y="813579"/>
                </a:lnTo>
                <a:lnTo>
                  <a:pt x="407527" y="816018"/>
                </a:lnTo>
                <a:lnTo>
                  <a:pt x="362901" y="813579"/>
                </a:lnTo>
                <a:lnTo>
                  <a:pt x="318708" y="806262"/>
                </a:lnTo>
                <a:lnTo>
                  <a:pt x="275379" y="794068"/>
                </a:lnTo>
                <a:lnTo>
                  <a:pt x="233348" y="776996"/>
                </a:lnTo>
                <a:lnTo>
                  <a:pt x="193046" y="755047"/>
                </a:lnTo>
                <a:lnTo>
                  <a:pt x="154906" y="728219"/>
                </a:lnTo>
                <a:lnTo>
                  <a:pt x="119362" y="696515"/>
                </a:lnTo>
                <a:lnTo>
                  <a:pt x="87694" y="660928"/>
                </a:lnTo>
                <a:lnTo>
                  <a:pt x="60898" y="622743"/>
                </a:lnTo>
                <a:lnTo>
                  <a:pt x="38975" y="582394"/>
                </a:lnTo>
                <a:lnTo>
                  <a:pt x="21923" y="540313"/>
                </a:lnTo>
                <a:lnTo>
                  <a:pt x="9743" y="496933"/>
                </a:lnTo>
                <a:lnTo>
                  <a:pt x="2435" y="452687"/>
                </a:lnTo>
                <a:lnTo>
                  <a:pt x="0" y="408009"/>
                </a:lnTo>
                <a:lnTo>
                  <a:pt x="2435" y="363330"/>
                </a:lnTo>
                <a:lnTo>
                  <a:pt x="9743" y="319084"/>
                </a:lnTo>
                <a:lnTo>
                  <a:pt x="21923" y="275704"/>
                </a:lnTo>
                <a:lnTo>
                  <a:pt x="38975" y="233623"/>
                </a:lnTo>
                <a:lnTo>
                  <a:pt x="60898" y="193274"/>
                </a:lnTo>
                <a:lnTo>
                  <a:pt x="87694" y="155089"/>
                </a:lnTo>
                <a:lnTo>
                  <a:pt x="119362" y="119503"/>
                </a:lnTo>
                <a:lnTo>
                  <a:pt x="154906" y="87798"/>
                </a:lnTo>
                <a:lnTo>
                  <a:pt x="193046" y="60970"/>
                </a:lnTo>
                <a:lnTo>
                  <a:pt x="233348" y="39021"/>
                </a:lnTo>
                <a:lnTo>
                  <a:pt x="275379" y="21949"/>
                </a:lnTo>
                <a:lnTo>
                  <a:pt x="318708" y="9755"/>
                </a:lnTo>
                <a:lnTo>
                  <a:pt x="362901" y="2438"/>
                </a:lnTo>
                <a:lnTo>
                  <a:pt x="407527" y="0"/>
                </a:lnTo>
                <a:lnTo>
                  <a:pt x="452153" y="2438"/>
                </a:lnTo>
                <a:lnTo>
                  <a:pt x="496347" y="9755"/>
                </a:lnTo>
                <a:lnTo>
                  <a:pt x="539675" y="21949"/>
                </a:lnTo>
                <a:lnTo>
                  <a:pt x="581707" y="39021"/>
                </a:lnTo>
                <a:lnTo>
                  <a:pt x="622008" y="60970"/>
                </a:lnTo>
                <a:lnTo>
                  <a:pt x="660148" y="87798"/>
                </a:lnTo>
                <a:lnTo>
                  <a:pt x="695693" y="119503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14670" y="7296032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39" h="816609">
                <a:moveTo>
                  <a:pt x="407527" y="0"/>
                </a:moveTo>
                <a:lnTo>
                  <a:pt x="362901" y="2438"/>
                </a:lnTo>
                <a:lnTo>
                  <a:pt x="318708" y="9755"/>
                </a:lnTo>
                <a:lnTo>
                  <a:pt x="275379" y="21949"/>
                </a:lnTo>
                <a:lnTo>
                  <a:pt x="233347" y="39021"/>
                </a:lnTo>
                <a:lnTo>
                  <a:pt x="193046" y="60970"/>
                </a:lnTo>
                <a:lnTo>
                  <a:pt x="154906" y="87797"/>
                </a:lnTo>
                <a:lnTo>
                  <a:pt x="119361" y="119502"/>
                </a:lnTo>
                <a:lnTo>
                  <a:pt x="87694" y="155089"/>
                </a:lnTo>
                <a:lnTo>
                  <a:pt x="60898" y="193274"/>
                </a:lnTo>
                <a:lnTo>
                  <a:pt x="38975" y="233623"/>
                </a:lnTo>
                <a:lnTo>
                  <a:pt x="21923" y="275704"/>
                </a:lnTo>
                <a:lnTo>
                  <a:pt x="9743" y="319084"/>
                </a:lnTo>
                <a:lnTo>
                  <a:pt x="2435" y="363330"/>
                </a:lnTo>
                <a:lnTo>
                  <a:pt x="0" y="408008"/>
                </a:lnTo>
                <a:lnTo>
                  <a:pt x="2435" y="452687"/>
                </a:lnTo>
                <a:lnTo>
                  <a:pt x="9743" y="496933"/>
                </a:lnTo>
                <a:lnTo>
                  <a:pt x="21923" y="540313"/>
                </a:lnTo>
                <a:lnTo>
                  <a:pt x="38975" y="582394"/>
                </a:lnTo>
                <a:lnTo>
                  <a:pt x="60898" y="622743"/>
                </a:lnTo>
                <a:lnTo>
                  <a:pt x="87694" y="660927"/>
                </a:lnTo>
                <a:lnTo>
                  <a:pt x="119361" y="696514"/>
                </a:lnTo>
                <a:lnTo>
                  <a:pt x="154906" y="728219"/>
                </a:lnTo>
                <a:lnTo>
                  <a:pt x="193046" y="755046"/>
                </a:lnTo>
                <a:lnTo>
                  <a:pt x="233347" y="776996"/>
                </a:lnTo>
                <a:lnTo>
                  <a:pt x="275379" y="794068"/>
                </a:lnTo>
                <a:lnTo>
                  <a:pt x="318708" y="806262"/>
                </a:lnTo>
                <a:lnTo>
                  <a:pt x="362901" y="813579"/>
                </a:lnTo>
                <a:lnTo>
                  <a:pt x="407527" y="816017"/>
                </a:lnTo>
                <a:lnTo>
                  <a:pt x="452153" y="813579"/>
                </a:lnTo>
                <a:lnTo>
                  <a:pt x="496347" y="806262"/>
                </a:lnTo>
                <a:lnTo>
                  <a:pt x="539675" y="794068"/>
                </a:lnTo>
                <a:lnTo>
                  <a:pt x="581706" y="776996"/>
                </a:lnTo>
                <a:lnTo>
                  <a:pt x="622008" y="755046"/>
                </a:lnTo>
                <a:lnTo>
                  <a:pt x="660147" y="728219"/>
                </a:lnTo>
                <a:lnTo>
                  <a:pt x="695692" y="696514"/>
                </a:lnTo>
                <a:lnTo>
                  <a:pt x="727360" y="660927"/>
                </a:lnTo>
                <a:lnTo>
                  <a:pt x="754155" y="622743"/>
                </a:lnTo>
                <a:lnTo>
                  <a:pt x="776079" y="582394"/>
                </a:lnTo>
                <a:lnTo>
                  <a:pt x="793131" y="540313"/>
                </a:lnTo>
                <a:lnTo>
                  <a:pt x="805311" y="496933"/>
                </a:lnTo>
                <a:lnTo>
                  <a:pt x="812619" y="452687"/>
                </a:lnTo>
                <a:lnTo>
                  <a:pt x="815055" y="408008"/>
                </a:lnTo>
                <a:lnTo>
                  <a:pt x="812619" y="363330"/>
                </a:lnTo>
                <a:lnTo>
                  <a:pt x="805311" y="319084"/>
                </a:lnTo>
                <a:lnTo>
                  <a:pt x="793131" y="275704"/>
                </a:lnTo>
                <a:lnTo>
                  <a:pt x="776079" y="233623"/>
                </a:lnTo>
                <a:lnTo>
                  <a:pt x="754155" y="193274"/>
                </a:lnTo>
                <a:lnTo>
                  <a:pt x="727360" y="155089"/>
                </a:lnTo>
                <a:lnTo>
                  <a:pt x="695692" y="119502"/>
                </a:lnTo>
                <a:lnTo>
                  <a:pt x="660147" y="87797"/>
                </a:lnTo>
                <a:lnTo>
                  <a:pt x="622008" y="60970"/>
                </a:lnTo>
                <a:lnTo>
                  <a:pt x="581706" y="39021"/>
                </a:lnTo>
                <a:lnTo>
                  <a:pt x="539675" y="21949"/>
                </a:lnTo>
                <a:lnTo>
                  <a:pt x="496347" y="9755"/>
                </a:lnTo>
                <a:lnTo>
                  <a:pt x="452153" y="2438"/>
                </a:lnTo>
                <a:lnTo>
                  <a:pt x="407527" y="0"/>
                </a:lnTo>
                <a:close/>
              </a:path>
            </a:pathLst>
          </a:custGeom>
          <a:solidFill>
            <a:srgbClr val="E32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14669" y="7296032"/>
            <a:ext cx="815340" cy="816610"/>
          </a:xfrm>
          <a:custGeom>
            <a:avLst/>
            <a:gdLst/>
            <a:ahLst/>
            <a:cxnLst/>
            <a:rect l="l" t="t" r="r" b="b"/>
            <a:pathLst>
              <a:path w="815339" h="816609">
                <a:moveTo>
                  <a:pt x="695693" y="119503"/>
                </a:moveTo>
                <a:lnTo>
                  <a:pt x="727360" y="155089"/>
                </a:lnTo>
                <a:lnTo>
                  <a:pt x="754156" y="193274"/>
                </a:lnTo>
                <a:lnTo>
                  <a:pt x="776079" y="233623"/>
                </a:lnTo>
                <a:lnTo>
                  <a:pt x="793131" y="275704"/>
                </a:lnTo>
                <a:lnTo>
                  <a:pt x="805311" y="319084"/>
                </a:lnTo>
                <a:lnTo>
                  <a:pt x="812619" y="363330"/>
                </a:lnTo>
                <a:lnTo>
                  <a:pt x="815055" y="408009"/>
                </a:lnTo>
                <a:lnTo>
                  <a:pt x="812619" y="452687"/>
                </a:lnTo>
                <a:lnTo>
                  <a:pt x="805311" y="496933"/>
                </a:lnTo>
                <a:lnTo>
                  <a:pt x="793131" y="540313"/>
                </a:lnTo>
                <a:lnTo>
                  <a:pt x="776079" y="582394"/>
                </a:lnTo>
                <a:lnTo>
                  <a:pt x="754156" y="622743"/>
                </a:lnTo>
                <a:lnTo>
                  <a:pt x="727360" y="660928"/>
                </a:lnTo>
                <a:lnTo>
                  <a:pt x="695693" y="696515"/>
                </a:lnTo>
                <a:lnTo>
                  <a:pt x="660148" y="728219"/>
                </a:lnTo>
                <a:lnTo>
                  <a:pt x="622008" y="755047"/>
                </a:lnTo>
                <a:lnTo>
                  <a:pt x="581707" y="776996"/>
                </a:lnTo>
                <a:lnTo>
                  <a:pt x="539675" y="794068"/>
                </a:lnTo>
                <a:lnTo>
                  <a:pt x="496347" y="806262"/>
                </a:lnTo>
                <a:lnTo>
                  <a:pt x="452153" y="813579"/>
                </a:lnTo>
                <a:lnTo>
                  <a:pt x="407527" y="816018"/>
                </a:lnTo>
                <a:lnTo>
                  <a:pt x="362901" y="813579"/>
                </a:lnTo>
                <a:lnTo>
                  <a:pt x="318708" y="806262"/>
                </a:lnTo>
                <a:lnTo>
                  <a:pt x="275379" y="794068"/>
                </a:lnTo>
                <a:lnTo>
                  <a:pt x="233348" y="776996"/>
                </a:lnTo>
                <a:lnTo>
                  <a:pt x="193046" y="755047"/>
                </a:lnTo>
                <a:lnTo>
                  <a:pt x="154906" y="728219"/>
                </a:lnTo>
                <a:lnTo>
                  <a:pt x="119362" y="696515"/>
                </a:lnTo>
                <a:lnTo>
                  <a:pt x="87694" y="660928"/>
                </a:lnTo>
                <a:lnTo>
                  <a:pt x="60898" y="622743"/>
                </a:lnTo>
                <a:lnTo>
                  <a:pt x="38975" y="582394"/>
                </a:lnTo>
                <a:lnTo>
                  <a:pt x="21923" y="540313"/>
                </a:lnTo>
                <a:lnTo>
                  <a:pt x="9743" y="496933"/>
                </a:lnTo>
                <a:lnTo>
                  <a:pt x="2435" y="452687"/>
                </a:lnTo>
                <a:lnTo>
                  <a:pt x="0" y="408009"/>
                </a:lnTo>
                <a:lnTo>
                  <a:pt x="2435" y="363330"/>
                </a:lnTo>
                <a:lnTo>
                  <a:pt x="9743" y="319084"/>
                </a:lnTo>
                <a:lnTo>
                  <a:pt x="21923" y="275704"/>
                </a:lnTo>
                <a:lnTo>
                  <a:pt x="38975" y="233623"/>
                </a:lnTo>
                <a:lnTo>
                  <a:pt x="60898" y="193274"/>
                </a:lnTo>
                <a:lnTo>
                  <a:pt x="87694" y="155089"/>
                </a:lnTo>
                <a:lnTo>
                  <a:pt x="119362" y="119503"/>
                </a:lnTo>
                <a:lnTo>
                  <a:pt x="154906" y="87798"/>
                </a:lnTo>
                <a:lnTo>
                  <a:pt x="193046" y="60970"/>
                </a:lnTo>
                <a:lnTo>
                  <a:pt x="233348" y="39021"/>
                </a:lnTo>
                <a:lnTo>
                  <a:pt x="275379" y="21949"/>
                </a:lnTo>
                <a:lnTo>
                  <a:pt x="318708" y="9755"/>
                </a:lnTo>
                <a:lnTo>
                  <a:pt x="362901" y="2438"/>
                </a:lnTo>
                <a:lnTo>
                  <a:pt x="407527" y="0"/>
                </a:lnTo>
                <a:lnTo>
                  <a:pt x="452153" y="2438"/>
                </a:lnTo>
                <a:lnTo>
                  <a:pt x="496347" y="9755"/>
                </a:lnTo>
                <a:lnTo>
                  <a:pt x="539675" y="21949"/>
                </a:lnTo>
                <a:lnTo>
                  <a:pt x="581707" y="39021"/>
                </a:lnTo>
                <a:lnTo>
                  <a:pt x="622008" y="60970"/>
                </a:lnTo>
                <a:lnTo>
                  <a:pt x="660148" y="87798"/>
                </a:lnTo>
                <a:lnTo>
                  <a:pt x="695693" y="119503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93657" y="6871703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4" y="0"/>
                </a:lnTo>
                <a:lnTo>
                  <a:pt x="366774" y="367207"/>
                </a:lnTo>
                <a:lnTo>
                  <a:pt x="0" y="367207"/>
                </a:lnTo>
                <a:lnTo>
                  <a:pt x="0" y="0"/>
                </a:lnTo>
                <a:close/>
              </a:path>
            </a:pathLst>
          </a:custGeom>
          <a:solidFill>
            <a:srgbClr val="FFB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93657" y="6871703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4" y="0"/>
                </a:lnTo>
                <a:lnTo>
                  <a:pt x="366774" y="367208"/>
                </a:lnTo>
                <a:lnTo>
                  <a:pt x="0" y="36720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34735" y="7524517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4" y="0"/>
                </a:lnTo>
                <a:lnTo>
                  <a:pt x="366774" y="367207"/>
                </a:lnTo>
                <a:lnTo>
                  <a:pt x="0" y="367207"/>
                </a:lnTo>
                <a:lnTo>
                  <a:pt x="0" y="0"/>
                </a:lnTo>
                <a:close/>
              </a:path>
            </a:pathLst>
          </a:custGeom>
          <a:solidFill>
            <a:srgbClr val="FFB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34735" y="7524517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4" y="0"/>
                </a:lnTo>
                <a:lnTo>
                  <a:pt x="366774" y="367208"/>
                </a:lnTo>
                <a:lnTo>
                  <a:pt x="0" y="36720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23144" y="8218131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4" y="0"/>
                </a:lnTo>
                <a:lnTo>
                  <a:pt x="366774" y="367209"/>
                </a:lnTo>
                <a:lnTo>
                  <a:pt x="0" y="367209"/>
                </a:lnTo>
                <a:lnTo>
                  <a:pt x="0" y="0"/>
                </a:lnTo>
                <a:close/>
              </a:path>
            </a:pathLst>
          </a:custGeom>
          <a:solidFill>
            <a:srgbClr val="FFB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23144" y="8218131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4" y="0"/>
                </a:lnTo>
                <a:lnTo>
                  <a:pt x="366774" y="367208"/>
                </a:lnTo>
                <a:lnTo>
                  <a:pt x="0" y="36720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19706" y="8952548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4" y="0"/>
                </a:lnTo>
                <a:lnTo>
                  <a:pt x="366774" y="367207"/>
                </a:lnTo>
                <a:lnTo>
                  <a:pt x="0" y="367207"/>
                </a:lnTo>
                <a:lnTo>
                  <a:pt x="0" y="0"/>
                </a:lnTo>
                <a:close/>
              </a:path>
            </a:pathLst>
          </a:custGeom>
          <a:solidFill>
            <a:srgbClr val="FFB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19706" y="8952548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4" y="0"/>
                </a:lnTo>
                <a:lnTo>
                  <a:pt x="366774" y="367208"/>
                </a:lnTo>
                <a:lnTo>
                  <a:pt x="0" y="36720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07440" y="6137286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30" h="367665">
                <a:moveTo>
                  <a:pt x="0" y="0"/>
                </a:moveTo>
                <a:lnTo>
                  <a:pt x="366774" y="0"/>
                </a:lnTo>
                <a:lnTo>
                  <a:pt x="366774" y="367209"/>
                </a:lnTo>
                <a:lnTo>
                  <a:pt x="0" y="367209"/>
                </a:lnTo>
                <a:lnTo>
                  <a:pt x="0" y="0"/>
                </a:lnTo>
                <a:close/>
              </a:path>
            </a:pathLst>
          </a:custGeom>
          <a:solidFill>
            <a:srgbClr val="FFB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7440" y="6137286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30" h="367665">
                <a:moveTo>
                  <a:pt x="0" y="0"/>
                </a:moveTo>
                <a:lnTo>
                  <a:pt x="366774" y="0"/>
                </a:lnTo>
                <a:lnTo>
                  <a:pt x="366774" y="367208"/>
                </a:lnTo>
                <a:lnTo>
                  <a:pt x="0" y="36720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42585" y="6006724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4">
                <a:moveTo>
                  <a:pt x="0" y="0"/>
                </a:moveTo>
                <a:lnTo>
                  <a:pt x="366775" y="0"/>
                </a:lnTo>
                <a:lnTo>
                  <a:pt x="366775" y="367207"/>
                </a:lnTo>
                <a:lnTo>
                  <a:pt x="0" y="367207"/>
                </a:lnTo>
                <a:lnTo>
                  <a:pt x="0" y="0"/>
                </a:lnTo>
                <a:close/>
              </a:path>
            </a:pathLst>
          </a:custGeom>
          <a:solidFill>
            <a:srgbClr val="FFB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42585" y="6006724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4">
                <a:moveTo>
                  <a:pt x="0" y="0"/>
                </a:moveTo>
                <a:lnTo>
                  <a:pt x="366774" y="0"/>
                </a:lnTo>
                <a:lnTo>
                  <a:pt x="366774" y="367208"/>
                </a:lnTo>
                <a:lnTo>
                  <a:pt x="0" y="36720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06818" y="8283415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4" y="0"/>
                </a:lnTo>
                <a:lnTo>
                  <a:pt x="366774" y="367207"/>
                </a:lnTo>
                <a:lnTo>
                  <a:pt x="0" y="367207"/>
                </a:lnTo>
                <a:lnTo>
                  <a:pt x="0" y="0"/>
                </a:lnTo>
                <a:close/>
              </a:path>
            </a:pathLst>
          </a:custGeom>
          <a:solidFill>
            <a:srgbClr val="FFB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06818" y="8283415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4" y="0"/>
                </a:lnTo>
                <a:lnTo>
                  <a:pt x="366774" y="367208"/>
                </a:lnTo>
                <a:lnTo>
                  <a:pt x="0" y="36720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70750" y="9025990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30" h="367665">
                <a:moveTo>
                  <a:pt x="0" y="0"/>
                </a:moveTo>
                <a:lnTo>
                  <a:pt x="366774" y="0"/>
                </a:lnTo>
                <a:lnTo>
                  <a:pt x="366774" y="367207"/>
                </a:lnTo>
                <a:lnTo>
                  <a:pt x="0" y="367207"/>
                </a:lnTo>
                <a:lnTo>
                  <a:pt x="0" y="0"/>
                </a:lnTo>
                <a:close/>
              </a:path>
            </a:pathLst>
          </a:custGeom>
          <a:solidFill>
            <a:srgbClr val="FFB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70750" y="9025990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30" h="367665">
                <a:moveTo>
                  <a:pt x="0" y="0"/>
                </a:moveTo>
                <a:lnTo>
                  <a:pt x="366774" y="0"/>
                </a:lnTo>
                <a:lnTo>
                  <a:pt x="366774" y="367208"/>
                </a:lnTo>
                <a:lnTo>
                  <a:pt x="0" y="36720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84586" y="6741139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5" y="0"/>
                </a:lnTo>
                <a:lnTo>
                  <a:pt x="366775" y="367209"/>
                </a:lnTo>
                <a:lnTo>
                  <a:pt x="0" y="367209"/>
                </a:lnTo>
                <a:lnTo>
                  <a:pt x="0" y="0"/>
                </a:lnTo>
                <a:close/>
              </a:path>
            </a:pathLst>
          </a:custGeom>
          <a:solidFill>
            <a:srgbClr val="FFB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84586" y="6741139"/>
            <a:ext cx="367030" cy="367665"/>
          </a:xfrm>
          <a:custGeom>
            <a:avLst/>
            <a:gdLst/>
            <a:ahLst/>
            <a:cxnLst/>
            <a:rect l="l" t="t" r="r" b="b"/>
            <a:pathLst>
              <a:path w="367029" h="367665">
                <a:moveTo>
                  <a:pt x="0" y="0"/>
                </a:moveTo>
                <a:lnTo>
                  <a:pt x="366774" y="0"/>
                </a:lnTo>
                <a:lnTo>
                  <a:pt x="366774" y="367208"/>
                </a:lnTo>
                <a:lnTo>
                  <a:pt x="0" y="36720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86981" y="11216826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solidFill>
            <a:srgbClr val="FFB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86981" y="11216826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828800" y="11226800"/>
            <a:ext cx="61296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310" dirty="0">
                <a:latin typeface="Calibri"/>
                <a:cs typeface="Calibri"/>
              </a:rPr>
              <a:t>= </a:t>
            </a:r>
            <a:r>
              <a:rPr sz="3200" b="1" spc="-225" dirty="0">
                <a:latin typeface="Calibri"/>
                <a:cs typeface="Calibri"/>
              </a:rPr>
              <a:t>vertex </a:t>
            </a:r>
            <a:r>
              <a:rPr sz="3200" b="1" spc="-270" dirty="0">
                <a:latin typeface="Calibri"/>
                <a:cs typeface="Calibri"/>
              </a:rPr>
              <a:t>or </a:t>
            </a:r>
            <a:r>
              <a:rPr sz="3200" b="1" spc="-229" dirty="0">
                <a:latin typeface="Calibri"/>
                <a:cs typeface="Calibri"/>
              </a:rPr>
              <a:t>edge </a:t>
            </a:r>
            <a:r>
              <a:rPr sz="3200" b="1" spc="-225" dirty="0">
                <a:latin typeface="Calibri"/>
                <a:cs typeface="Calibri"/>
              </a:rPr>
              <a:t>data </a:t>
            </a:r>
            <a:r>
              <a:rPr sz="3200" b="1" spc="-165" dirty="0">
                <a:latin typeface="Calibri"/>
                <a:cs typeface="Calibri"/>
              </a:rPr>
              <a:t>in</a:t>
            </a:r>
            <a:r>
              <a:rPr sz="3200" b="1" spc="-570" dirty="0">
                <a:latin typeface="Calibri"/>
                <a:cs typeface="Calibri"/>
              </a:rPr>
              <a:t> </a:t>
            </a:r>
            <a:r>
              <a:rPr sz="3200" b="1" spc="-290" dirty="0">
                <a:latin typeface="Calibri"/>
                <a:cs typeface="Calibri"/>
              </a:rPr>
              <a:t>scope </a:t>
            </a:r>
            <a:r>
              <a:rPr sz="3200" b="1" spc="-220" dirty="0">
                <a:latin typeface="Calibri"/>
                <a:cs typeface="Calibri"/>
              </a:rPr>
              <a:t>of </a:t>
            </a:r>
            <a:r>
              <a:rPr sz="3200" b="1" spc="-260" dirty="0">
                <a:latin typeface="Calibri"/>
                <a:cs typeface="Calibri"/>
              </a:rPr>
              <a:t>red </a:t>
            </a:r>
            <a:r>
              <a:rPr sz="3200" b="1" spc="-225" dirty="0">
                <a:latin typeface="Calibri"/>
                <a:cs typeface="Calibri"/>
              </a:rPr>
              <a:t>vertex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939845" y="4482107"/>
            <a:ext cx="1024255" cy="2576195"/>
          </a:xfrm>
          <a:custGeom>
            <a:avLst/>
            <a:gdLst/>
            <a:ahLst/>
            <a:cxnLst/>
            <a:rect l="l" t="t" r="r" b="b"/>
            <a:pathLst>
              <a:path w="1024254" h="2576195">
                <a:moveTo>
                  <a:pt x="1024030" y="0"/>
                </a:moveTo>
                <a:lnTo>
                  <a:pt x="9382" y="2552392"/>
                </a:lnTo>
                <a:lnTo>
                  <a:pt x="0" y="2575995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50094" y="6995090"/>
            <a:ext cx="198755" cy="238125"/>
          </a:xfrm>
          <a:custGeom>
            <a:avLst/>
            <a:gdLst/>
            <a:ahLst/>
            <a:cxnLst/>
            <a:rect l="l" t="t" r="r" b="b"/>
            <a:pathLst>
              <a:path w="198754" h="238125">
                <a:moveTo>
                  <a:pt x="0" y="0"/>
                </a:moveTo>
                <a:lnTo>
                  <a:pt x="20316" y="237676"/>
                </a:lnTo>
                <a:lnTo>
                  <a:pt x="198268" y="78816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486400" y="3911600"/>
            <a:ext cx="20326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29" dirty="0">
                <a:solidFill>
                  <a:srgbClr val="C82506"/>
                </a:solidFill>
                <a:latin typeface="Calibri"/>
                <a:cs typeface="Calibri"/>
              </a:rPr>
              <a:t>current</a:t>
            </a:r>
            <a:r>
              <a:rPr sz="3200" b="1" spc="-28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200" b="1" spc="-225" dirty="0">
                <a:solidFill>
                  <a:srgbClr val="C82506"/>
                </a:solidFill>
                <a:latin typeface="Calibri"/>
                <a:cs typeface="Calibri"/>
              </a:rPr>
              <a:t>vertex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0646BC93-D814-5541-A8CB-B5B2B7838B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504317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844" dirty="0"/>
              <a:t>Today’s</a:t>
            </a:r>
            <a:r>
              <a:rPr sz="8400" spc="-650" dirty="0"/>
              <a:t> </a:t>
            </a:r>
            <a:r>
              <a:rPr sz="8400" spc="-605" dirty="0"/>
              <a:t>topics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876300" y="1955800"/>
            <a:ext cx="15867380" cy="691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indent="-800100">
              <a:lnSpc>
                <a:spcPts val="6185"/>
              </a:lnSpc>
              <a:spcBef>
                <a:spcPts val="10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409" dirty="0">
                <a:latin typeface="Calibri"/>
                <a:cs typeface="Calibri"/>
              </a:rPr>
              <a:t>Programming </a:t>
            </a:r>
            <a:r>
              <a:rPr sz="5600" b="1" spc="-375" dirty="0">
                <a:latin typeface="Calibri"/>
                <a:cs typeface="Calibri"/>
              </a:rPr>
              <a:t>abstractions </a:t>
            </a:r>
            <a:r>
              <a:rPr sz="5600" b="1" spc="-390" dirty="0">
                <a:latin typeface="Calibri"/>
                <a:cs typeface="Calibri"/>
              </a:rPr>
              <a:t>for </a:t>
            </a:r>
            <a:r>
              <a:rPr sz="5600" b="1" spc="-405" dirty="0">
                <a:latin typeface="Calibri"/>
                <a:cs typeface="Calibri"/>
              </a:rPr>
              <a:t>processing</a:t>
            </a:r>
            <a:r>
              <a:rPr sz="5600" b="1" spc="-350" dirty="0">
                <a:latin typeface="Calibri"/>
                <a:cs typeface="Calibri"/>
              </a:rPr>
              <a:t> </a:t>
            </a:r>
            <a:r>
              <a:rPr sz="5600" b="1" spc="-380" dirty="0">
                <a:latin typeface="Calibri"/>
                <a:cs typeface="Calibri"/>
              </a:rPr>
              <a:t>graphs</a:t>
            </a:r>
            <a:endParaRPr sz="5600">
              <a:latin typeface="Calibri"/>
              <a:cs typeface="Calibri"/>
            </a:endParaRPr>
          </a:p>
          <a:p>
            <a:pPr marL="1447800" lvl="1" indent="-635000">
              <a:lnSpc>
                <a:spcPts val="8165"/>
              </a:lnSpc>
              <a:buSzPct val="129464"/>
              <a:buChar char="-"/>
              <a:tabLst>
                <a:tab pos="1447165" algn="l"/>
                <a:tab pos="1447800" algn="l"/>
              </a:tabLst>
            </a:pPr>
            <a:r>
              <a:rPr sz="5600" b="1" spc="-695" dirty="0">
                <a:latin typeface="Calibri"/>
                <a:cs typeface="Calibri"/>
              </a:rPr>
              <a:t>More </a:t>
            </a:r>
            <a:r>
              <a:rPr sz="5600" b="1" spc="-445" dirty="0">
                <a:latin typeface="Calibri"/>
                <a:cs typeface="Calibri"/>
              </a:rPr>
              <a:t>examples </a:t>
            </a:r>
            <a:r>
              <a:rPr sz="5600" b="1" spc="-385" dirty="0">
                <a:latin typeface="Calibri"/>
                <a:cs typeface="Calibri"/>
              </a:rPr>
              <a:t>of </a:t>
            </a:r>
            <a:r>
              <a:rPr sz="5600" b="1" spc="-425" dirty="0">
                <a:latin typeface="Calibri"/>
                <a:cs typeface="Calibri"/>
              </a:rPr>
              <a:t>“domain-specific” </a:t>
            </a:r>
            <a:r>
              <a:rPr sz="5600" b="1" spc="-420" dirty="0">
                <a:latin typeface="Calibri"/>
                <a:cs typeface="Calibri"/>
              </a:rPr>
              <a:t>programming</a:t>
            </a:r>
            <a:r>
              <a:rPr sz="5600" b="1" spc="-925" dirty="0">
                <a:latin typeface="Calibri"/>
                <a:cs typeface="Calibri"/>
              </a:rPr>
              <a:t> </a:t>
            </a:r>
            <a:r>
              <a:rPr sz="5600" b="1" spc="-459" dirty="0">
                <a:latin typeface="Calibri"/>
                <a:cs typeface="Calibri"/>
              </a:rPr>
              <a:t>systems</a:t>
            </a:r>
            <a:endParaRPr sz="5600">
              <a:latin typeface="Calibri"/>
              <a:cs typeface="Calibri"/>
            </a:endParaRPr>
          </a:p>
          <a:p>
            <a:pPr marL="812800" indent="-800100">
              <a:lnSpc>
                <a:spcPct val="100000"/>
              </a:lnSpc>
              <a:spcBef>
                <a:spcPts val="605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655" dirty="0">
                <a:latin typeface="Calibri"/>
                <a:cs typeface="Calibri"/>
              </a:rPr>
              <a:t>Common </a:t>
            </a:r>
            <a:r>
              <a:rPr sz="5600" b="1" spc="-370" dirty="0">
                <a:latin typeface="Calibri"/>
                <a:cs typeface="Calibri"/>
              </a:rPr>
              <a:t>optimizations </a:t>
            </a:r>
            <a:r>
              <a:rPr sz="5600" b="1" spc="-520" dirty="0">
                <a:latin typeface="Calibri"/>
                <a:cs typeface="Calibri"/>
              </a:rPr>
              <a:t>when </a:t>
            </a:r>
            <a:r>
              <a:rPr sz="5600" b="1" spc="-405" dirty="0">
                <a:latin typeface="Calibri"/>
                <a:cs typeface="Calibri"/>
              </a:rPr>
              <a:t>processing</a:t>
            </a:r>
            <a:r>
              <a:rPr sz="5600" b="1" spc="-595" dirty="0">
                <a:latin typeface="Calibri"/>
                <a:cs typeface="Calibri"/>
              </a:rPr>
              <a:t> </a:t>
            </a:r>
            <a:r>
              <a:rPr sz="5600" b="1" spc="-380" dirty="0">
                <a:latin typeface="Calibri"/>
                <a:cs typeface="Calibri"/>
              </a:rPr>
              <a:t>graphs</a:t>
            </a:r>
            <a:endParaRPr sz="5600">
              <a:latin typeface="Calibri"/>
              <a:cs typeface="Calibri"/>
            </a:endParaRPr>
          </a:p>
          <a:p>
            <a:pPr marL="812800" indent="-800100">
              <a:lnSpc>
                <a:spcPts val="6185"/>
              </a:lnSpc>
              <a:spcBef>
                <a:spcPts val="638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685" dirty="0">
                <a:latin typeface="Calibri"/>
                <a:cs typeface="Calibri"/>
              </a:rPr>
              <a:t>How </a:t>
            </a:r>
            <a:r>
              <a:rPr sz="5600" b="1" spc="-545" dirty="0">
                <a:latin typeface="Calibri"/>
                <a:cs typeface="Calibri"/>
              </a:rPr>
              <a:t>memory </a:t>
            </a:r>
            <a:r>
              <a:rPr sz="5600" b="1" spc="-680" dirty="0">
                <a:latin typeface="Calibri"/>
                <a:cs typeface="Calibri"/>
              </a:rPr>
              <a:t>(DRAM)</a:t>
            </a:r>
            <a:r>
              <a:rPr sz="5600" b="1" spc="-495" dirty="0">
                <a:latin typeface="Calibri"/>
                <a:cs typeface="Calibri"/>
              </a:rPr>
              <a:t> </a:t>
            </a:r>
            <a:r>
              <a:rPr sz="5600" b="1" spc="-509" dirty="0">
                <a:latin typeface="Calibri"/>
                <a:cs typeface="Calibri"/>
              </a:rPr>
              <a:t>works</a:t>
            </a:r>
            <a:endParaRPr sz="5600">
              <a:latin typeface="Calibri"/>
              <a:cs typeface="Calibri"/>
            </a:endParaRPr>
          </a:p>
          <a:p>
            <a:pPr marL="1447800" lvl="1" indent="-635000">
              <a:lnSpc>
                <a:spcPts val="7990"/>
              </a:lnSpc>
              <a:buSzPct val="129464"/>
              <a:buChar char="-"/>
              <a:tabLst>
                <a:tab pos="1447165" algn="l"/>
                <a:tab pos="1447800" algn="l"/>
              </a:tabLst>
            </a:pPr>
            <a:r>
              <a:rPr sz="5600" b="1" spc="-575" dirty="0">
                <a:latin typeface="Calibri"/>
                <a:cs typeface="Calibri"/>
              </a:rPr>
              <a:t>Today </a:t>
            </a:r>
            <a:r>
              <a:rPr sz="5600" b="1" spc="-275" dirty="0">
                <a:latin typeface="Calibri"/>
                <a:cs typeface="Calibri"/>
              </a:rPr>
              <a:t>is </a:t>
            </a:r>
            <a:r>
              <a:rPr sz="5600" b="1" spc="-405" dirty="0">
                <a:latin typeface="Calibri"/>
                <a:cs typeface="Calibri"/>
              </a:rPr>
              <a:t>a </a:t>
            </a:r>
            <a:r>
              <a:rPr sz="5600" b="1" spc="-465" dirty="0">
                <a:latin typeface="Calibri"/>
                <a:cs typeface="Calibri"/>
              </a:rPr>
              <a:t>good </a:t>
            </a:r>
            <a:r>
              <a:rPr sz="5600" b="1" spc="-365" dirty="0">
                <a:latin typeface="Calibri"/>
                <a:cs typeface="Calibri"/>
              </a:rPr>
              <a:t>lecture </a:t>
            </a:r>
            <a:r>
              <a:rPr sz="5600" b="1" spc="-420" dirty="0">
                <a:latin typeface="Calibri"/>
                <a:cs typeface="Calibri"/>
              </a:rPr>
              <a:t>to </a:t>
            </a:r>
            <a:r>
              <a:rPr sz="5600" b="1" spc="-275" dirty="0">
                <a:latin typeface="Calibri"/>
                <a:cs typeface="Calibri"/>
              </a:rPr>
              <a:t>talk </a:t>
            </a:r>
            <a:r>
              <a:rPr sz="5600" b="1" spc="-434" dirty="0">
                <a:latin typeface="Calibri"/>
                <a:cs typeface="Calibri"/>
              </a:rPr>
              <a:t>about </a:t>
            </a:r>
            <a:r>
              <a:rPr sz="5600" b="1" spc="-545" dirty="0">
                <a:latin typeface="Calibri"/>
                <a:cs typeface="Calibri"/>
              </a:rPr>
              <a:t>memory </a:t>
            </a:r>
            <a:r>
              <a:rPr sz="5600" b="1" spc="-400" dirty="0">
                <a:latin typeface="Calibri"/>
                <a:cs typeface="Calibri"/>
              </a:rPr>
              <a:t>since</a:t>
            </a:r>
            <a:r>
              <a:rPr sz="5600" b="1" spc="-45" dirty="0">
                <a:latin typeface="Calibri"/>
                <a:cs typeface="Calibri"/>
              </a:rPr>
              <a:t> </a:t>
            </a:r>
            <a:r>
              <a:rPr sz="5600" b="1" spc="-370" dirty="0">
                <a:latin typeface="Calibri"/>
                <a:cs typeface="Calibri"/>
              </a:rPr>
              <a:t>graph</a:t>
            </a:r>
            <a:endParaRPr sz="5600">
              <a:latin typeface="Calibri"/>
              <a:cs typeface="Calibri"/>
            </a:endParaRPr>
          </a:p>
          <a:p>
            <a:pPr marL="1447800">
              <a:lnSpc>
                <a:spcPts val="6545"/>
              </a:lnSpc>
            </a:pPr>
            <a:r>
              <a:rPr sz="5600" b="1" spc="-355" dirty="0">
                <a:latin typeface="Calibri"/>
                <a:cs typeface="Calibri"/>
              </a:rPr>
              <a:t>algorithms </a:t>
            </a:r>
            <a:r>
              <a:rPr sz="5600" b="1" spc="-415" dirty="0">
                <a:latin typeface="Calibri"/>
                <a:cs typeface="Calibri"/>
              </a:rPr>
              <a:t>are </a:t>
            </a:r>
            <a:r>
              <a:rPr sz="5600" b="1" spc="-380" dirty="0">
                <a:latin typeface="Calibri"/>
                <a:cs typeface="Calibri"/>
              </a:rPr>
              <a:t>often </a:t>
            </a:r>
            <a:r>
              <a:rPr sz="5600" b="1" spc="-425" dirty="0">
                <a:latin typeface="Calibri"/>
                <a:cs typeface="Calibri"/>
              </a:rPr>
              <a:t>bandwidth</a:t>
            </a:r>
            <a:r>
              <a:rPr sz="5600" b="1" spc="-380" dirty="0">
                <a:latin typeface="Calibri"/>
                <a:cs typeface="Calibri"/>
              </a:rPr>
              <a:t> </a:t>
            </a:r>
            <a:r>
              <a:rPr sz="5600" b="1" spc="-505" dirty="0">
                <a:latin typeface="Calibri"/>
                <a:cs typeface="Calibri"/>
              </a:rPr>
              <a:t>bound!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2114D-DD7F-F045-8216-1DB656C108E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224597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665" dirty="0"/>
              <a:t>GraphLab: </a:t>
            </a:r>
            <a:r>
              <a:rPr sz="8400" spc="-795" dirty="0"/>
              <a:t>work </a:t>
            </a:r>
            <a:r>
              <a:rPr sz="8400" spc="-555" dirty="0"/>
              <a:t>scheduling</a:t>
            </a:r>
            <a:r>
              <a:rPr sz="8400" spc="-260" dirty="0"/>
              <a:t> </a:t>
            </a:r>
            <a:r>
              <a:rPr sz="8400" spc="-685" dirty="0"/>
              <a:t>order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876300" y="1892300"/>
            <a:ext cx="15567660" cy="7733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indent="-800100">
              <a:lnSpc>
                <a:spcPts val="6584"/>
              </a:lnSpc>
              <a:spcBef>
                <a:spcPts val="10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470" dirty="0">
                <a:latin typeface="Calibri"/>
                <a:cs typeface="Calibri"/>
              </a:rPr>
              <a:t>GraphLab </a:t>
            </a:r>
            <a:r>
              <a:rPr sz="5600" b="1" spc="-425" dirty="0">
                <a:latin typeface="Calibri"/>
                <a:cs typeface="Calibri"/>
              </a:rPr>
              <a:t>implements </a:t>
            </a:r>
            <a:r>
              <a:rPr sz="5600" b="1" spc="-400" dirty="0">
                <a:latin typeface="Calibri"/>
                <a:cs typeface="Calibri"/>
              </a:rPr>
              <a:t>several </a:t>
            </a:r>
            <a:r>
              <a:rPr sz="5600" b="1" spc="-530" dirty="0">
                <a:latin typeface="Calibri"/>
                <a:cs typeface="Calibri"/>
              </a:rPr>
              <a:t>work </a:t>
            </a:r>
            <a:r>
              <a:rPr sz="5600" b="1" spc="-370" dirty="0">
                <a:latin typeface="Calibri"/>
                <a:cs typeface="Calibri"/>
              </a:rPr>
              <a:t>scheduling</a:t>
            </a:r>
            <a:r>
              <a:rPr sz="5600" b="1" spc="-75" dirty="0">
                <a:latin typeface="Calibri"/>
                <a:cs typeface="Calibri"/>
              </a:rPr>
              <a:t> </a:t>
            </a:r>
            <a:r>
              <a:rPr sz="5600" b="1" spc="-365" dirty="0">
                <a:latin typeface="Calibri"/>
                <a:cs typeface="Calibri"/>
              </a:rPr>
              <a:t>policies</a:t>
            </a:r>
            <a:endParaRPr sz="5600">
              <a:latin typeface="Calibri"/>
              <a:cs typeface="Calibri"/>
            </a:endParaRPr>
          </a:p>
          <a:p>
            <a:pPr marL="1282700" marR="5080" lvl="1" indent="-469900">
              <a:lnSpc>
                <a:spcPct val="96400"/>
              </a:lnSpc>
              <a:spcBef>
                <a:spcPts val="100"/>
              </a:spcBef>
              <a:buSzPct val="129761"/>
              <a:buChar char="-"/>
              <a:tabLst>
                <a:tab pos="1282065" algn="l"/>
                <a:tab pos="1282700" algn="l"/>
              </a:tabLst>
            </a:pPr>
            <a:r>
              <a:rPr sz="4200" b="1" spc="-345" dirty="0">
                <a:latin typeface="Calibri"/>
                <a:cs typeface="Calibri"/>
              </a:rPr>
              <a:t>Synchronous: </a:t>
            </a:r>
            <a:r>
              <a:rPr sz="4200" b="1" spc="-335" dirty="0">
                <a:latin typeface="Calibri"/>
                <a:cs typeface="Calibri"/>
              </a:rPr>
              <a:t>update </a:t>
            </a:r>
            <a:r>
              <a:rPr sz="4200" b="1" spc="-160" dirty="0">
                <a:latin typeface="Calibri"/>
                <a:cs typeface="Calibri"/>
              </a:rPr>
              <a:t>all </a:t>
            </a:r>
            <a:r>
              <a:rPr sz="4200" b="1" spc="-285" dirty="0">
                <a:latin typeface="Calibri"/>
                <a:cs typeface="Calibri"/>
              </a:rPr>
              <a:t>vertices </a:t>
            </a:r>
            <a:r>
              <a:rPr sz="4200" b="1" spc="-295" dirty="0">
                <a:latin typeface="Calibri"/>
                <a:cs typeface="Calibri"/>
              </a:rPr>
              <a:t>simultaneously </a:t>
            </a:r>
            <a:r>
              <a:rPr sz="4200" b="1" spc="-285" dirty="0">
                <a:latin typeface="Calibri"/>
                <a:cs typeface="Calibri"/>
              </a:rPr>
              <a:t>(vertex </a:t>
            </a:r>
            <a:r>
              <a:rPr sz="4200" b="1" spc="-335" dirty="0">
                <a:latin typeface="Calibri"/>
                <a:cs typeface="Calibri"/>
              </a:rPr>
              <a:t>programs </a:t>
            </a:r>
            <a:r>
              <a:rPr sz="4200" b="1" spc="-345" dirty="0">
                <a:latin typeface="Calibri"/>
                <a:cs typeface="Calibri"/>
              </a:rPr>
              <a:t>observe </a:t>
            </a:r>
            <a:r>
              <a:rPr sz="4200" b="1" spc="-390" dirty="0">
                <a:latin typeface="Calibri"/>
                <a:cs typeface="Calibri"/>
              </a:rPr>
              <a:t>no  </a:t>
            </a:r>
            <a:r>
              <a:rPr sz="4200" b="1" spc="-330" dirty="0">
                <a:latin typeface="Calibri"/>
                <a:cs typeface="Calibri"/>
              </a:rPr>
              <a:t>updates </a:t>
            </a:r>
            <a:r>
              <a:rPr sz="4200" b="1" spc="-355" dirty="0">
                <a:latin typeface="Calibri"/>
                <a:cs typeface="Calibri"/>
              </a:rPr>
              <a:t>from </a:t>
            </a:r>
            <a:r>
              <a:rPr sz="4200" b="1" spc="-335" dirty="0">
                <a:latin typeface="Calibri"/>
                <a:cs typeface="Calibri"/>
              </a:rPr>
              <a:t>programs </a:t>
            </a:r>
            <a:r>
              <a:rPr sz="4200" b="1" spc="-315" dirty="0">
                <a:latin typeface="Calibri"/>
                <a:cs typeface="Calibri"/>
              </a:rPr>
              <a:t>run </a:t>
            </a:r>
            <a:r>
              <a:rPr sz="4200" b="1" spc="-390" dirty="0">
                <a:latin typeface="Calibri"/>
                <a:cs typeface="Calibri"/>
              </a:rPr>
              <a:t>on </a:t>
            </a:r>
            <a:r>
              <a:rPr sz="4200" b="1" spc="-310" dirty="0">
                <a:latin typeface="Calibri"/>
                <a:cs typeface="Calibri"/>
              </a:rPr>
              <a:t>other </a:t>
            </a:r>
            <a:r>
              <a:rPr sz="4200" b="1" spc="-285" dirty="0">
                <a:latin typeface="Calibri"/>
                <a:cs typeface="Calibri"/>
              </a:rPr>
              <a:t>vertices </a:t>
            </a:r>
            <a:r>
              <a:rPr sz="4200" b="1" spc="-215" dirty="0">
                <a:latin typeface="Calibri"/>
                <a:cs typeface="Calibri"/>
              </a:rPr>
              <a:t>in </a:t>
            </a:r>
            <a:r>
              <a:rPr sz="4200" b="1" spc="-385" dirty="0">
                <a:latin typeface="Calibri"/>
                <a:cs typeface="Calibri"/>
              </a:rPr>
              <a:t>same</a:t>
            </a:r>
            <a:r>
              <a:rPr sz="4200" b="1" spc="-170" dirty="0">
                <a:latin typeface="Calibri"/>
                <a:cs typeface="Calibri"/>
              </a:rPr>
              <a:t> </a:t>
            </a:r>
            <a:r>
              <a:rPr sz="4200" b="1" spc="-360" dirty="0">
                <a:latin typeface="Calibri"/>
                <a:cs typeface="Calibri"/>
              </a:rPr>
              <a:t>“round”)</a:t>
            </a:r>
            <a:endParaRPr sz="4200">
              <a:latin typeface="Calibri"/>
              <a:cs typeface="Calibri"/>
            </a:endParaRPr>
          </a:p>
          <a:p>
            <a:pPr marL="1282700" lvl="1" indent="-469900">
              <a:lnSpc>
                <a:spcPts val="5530"/>
              </a:lnSpc>
              <a:buSzPct val="129761"/>
              <a:buChar char="-"/>
              <a:tabLst>
                <a:tab pos="1282065" algn="l"/>
                <a:tab pos="1282700" algn="l"/>
              </a:tabLst>
            </a:pPr>
            <a:r>
              <a:rPr sz="4200" b="1" spc="-320" dirty="0">
                <a:latin typeface="Calibri"/>
                <a:cs typeface="Calibri"/>
              </a:rPr>
              <a:t>Round-robin: </a:t>
            </a:r>
            <a:r>
              <a:rPr sz="4200" b="1" spc="-295" dirty="0">
                <a:latin typeface="Calibri"/>
                <a:cs typeface="Calibri"/>
              </a:rPr>
              <a:t>vertex </a:t>
            </a:r>
            <a:r>
              <a:rPr sz="4200" b="1" spc="-335" dirty="0">
                <a:latin typeface="Calibri"/>
                <a:cs typeface="Calibri"/>
              </a:rPr>
              <a:t>programs </a:t>
            </a:r>
            <a:r>
              <a:rPr sz="4200" b="1" spc="-345" dirty="0">
                <a:latin typeface="Calibri"/>
                <a:cs typeface="Calibri"/>
              </a:rPr>
              <a:t>observe </a:t>
            </a:r>
            <a:r>
              <a:rPr sz="4200" b="1" spc="-370" dirty="0">
                <a:latin typeface="Calibri"/>
                <a:cs typeface="Calibri"/>
              </a:rPr>
              <a:t>most </a:t>
            </a:r>
            <a:r>
              <a:rPr sz="4200" b="1" spc="-315" dirty="0">
                <a:latin typeface="Calibri"/>
                <a:cs typeface="Calibri"/>
              </a:rPr>
              <a:t>recent</a:t>
            </a:r>
            <a:r>
              <a:rPr sz="4200" b="1" spc="-50" dirty="0">
                <a:latin typeface="Calibri"/>
                <a:cs typeface="Calibri"/>
              </a:rPr>
              <a:t> </a:t>
            </a:r>
            <a:r>
              <a:rPr sz="4200" b="1" spc="-330" dirty="0">
                <a:latin typeface="Calibri"/>
                <a:cs typeface="Calibri"/>
              </a:rPr>
              <a:t>updates</a:t>
            </a:r>
            <a:endParaRPr sz="4200">
              <a:latin typeface="Calibri"/>
              <a:cs typeface="Calibri"/>
            </a:endParaRPr>
          </a:p>
          <a:p>
            <a:pPr marL="1282700" lvl="1" indent="-469900">
              <a:lnSpc>
                <a:spcPts val="5700"/>
              </a:lnSpc>
              <a:buSzPct val="129761"/>
              <a:buChar char="-"/>
              <a:tabLst>
                <a:tab pos="1282065" algn="l"/>
                <a:tab pos="1282700" algn="l"/>
              </a:tabLst>
            </a:pPr>
            <a:r>
              <a:rPr sz="4200" b="1" spc="-345" dirty="0">
                <a:latin typeface="Calibri"/>
                <a:cs typeface="Calibri"/>
              </a:rPr>
              <a:t>Dynamic: based </a:t>
            </a:r>
            <a:r>
              <a:rPr sz="4200" b="1" spc="-390" dirty="0">
                <a:latin typeface="Calibri"/>
                <a:cs typeface="Calibri"/>
              </a:rPr>
              <a:t>on </a:t>
            </a:r>
            <a:r>
              <a:rPr sz="4200" b="1" spc="-420" dirty="0">
                <a:latin typeface="Calibri"/>
                <a:cs typeface="Calibri"/>
              </a:rPr>
              <a:t>new </a:t>
            </a:r>
            <a:r>
              <a:rPr sz="4200" b="1" spc="-400" dirty="0">
                <a:latin typeface="Calibri"/>
                <a:cs typeface="Calibri"/>
              </a:rPr>
              <a:t>work </a:t>
            </a:r>
            <a:r>
              <a:rPr sz="4200" b="1" spc="-330" dirty="0">
                <a:latin typeface="Calibri"/>
                <a:cs typeface="Calibri"/>
              </a:rPr>
              <a:t>created </a:t>
            </a:r>
            <a:r>
              <a:rPr sz="4200" b="1" spc="-385" dirty="0">
                <a:latin typeface="Calibri"/>
                <a:cs typeface="Calibri"/>
              </a:rPr>
              <a:t>by</a:t>
            </a:r>
            <a:r>
              <a:rPr sz="4200" b="1" spc="-340" dirty="0">
                <a:latin typeface="Calibri"/>
                <a:cs typeface="Calibri"/>
              </a:rPr>
              <a:t> </a:t>
            </a:r>
            <a:r>
              <a:rPr sz="4200" b="1" dirty="0">
                <a:latin typeface="Consolas"/>
                <a:cs typeface="Consolas"/>
              </a:rPr>
              <a:t>signal</a:t>
            </a:r>
            <a:endParaRPr sz="4200">
              <a:latin typeface="Consolas"/>
              <a:cs typeface="Consolas"/>
            </a:endParaRPr>
          </a:p>
          <a:p>
            <a:pPr marL="1485900">
              <a:lnSpc>
                <a:spcPts val="6120"/>
              </a:lnSpc>
              <a:tabLst>
                <a:tab pos="1955164" algn="l"/>
              </a:tabLst>
            </a:pPr>
            <a:r>
              <a:rPr sz="8175" b="1" spc="-382" baseline="-1019" dirty="0">
                <a:latin typeface="Calibri"/>
                <a:cs typeface="Calibri"/>
              </a:rPr>
              <a:t>-	</a:t>
            </a:r>
            <a:r>
              <a:rPr sz="4200" b="1" spc="-300" dirty="0">
                <a:latin typeface="Calibri"/>
                <a:cs typeface="Calibri"/>
              </a:rPr>
              <a:t>Several implementations: </a:t>
            </a:r>
            <a:r>
              <a:rPr sz="4200" b="1" spc="-229" dirty="0">
                <a:latin typeface="Calibri"/>
                <a:cs typeface="Calibri"/>
              </a:rPr>
              <a:t>fifo, </a:t>
            </a:r>
            <a:r>
              <a:rPr sz="4200" b="1" spc="-275" dirty="0">
                <a:latin typeface="Calibri"/>
                <a:cs typeface="Calibri"/>
              </a:rPr>
              <a:t>priority-based, </a:t>
            </a:r>
            <a:r>
              <a:rPr sz="4200" b="1" spc="-340" dirty="0">
                <a:latin typeface="Calibri"/>
                <a:cs typeface="Calibri"/>
              </a:rPr>
              <a:t>“splash”</a:t>
            </a:r>
            <a:r>
              <a:rPr sz="4200" b="1" spc="-635" dirty="0">
                <a:latin typeface="Calibri"/>
                <a:cs typeface="Calibri"/>
              </a:rPr>
              <a:t> </a:t>
            </a:r>
            <a:r>
              <a:rPr sz="4200" b="1" spc="-145" dirty="0">
                <a:latin typeface="Calibri"/>
                <a:cs typeface="Calibri"/>
              </a:rPr>
              <a:t>...</a:t>
            </a:r>
            <a:endParaRPr sz="4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250">
              <a:latin typeface="Times New Roman"/>
              <a:cs typeface="Times New Roman"/>
            </a:endParaRPr>
          </a:p>
          <a:p>
            <a:pPr marL="673100" marR="415925" indent="-660400">
              <a:lnSpc>
                <a:spcPts val="6700"/>
              </a:lnSpc>
              <a:buSzPct val="119642"/>
              <a:buFont typeface="Trebuchet MS"/>
              <a:buChar char="▪"/>
              <a:tabLst>
                <a:tab pos="673100" algn="l"/>
              </a:tabLst>
            </a:pPr>
            <a:r>
              <a:rPr sz="5600" b="1" spc="-400" dirty="0">
                <a:latin typeface="Calibri"/>
                <a:cs typeface="Calibri"/>
              </a:rPr>
              <a:t>Application </a:t>
            </a:r>
            <a:r>
              <a:rPr sz="5600" b="1" spc="-450" dirty="0">
                <a:latin typeface="Calibri"/>
                <a:cs typeface="Calibri"/>
              </a:rPr>
              <a:t>developer </a:t>
            </a:r>
            <a:r>
              <a:rPr sz="5600" b="1" spc="-425" dirty="0">
                <a:latin typeface="Calibri"/>
                <a:cs typeface="Calibri"/>
              </a:rPr>
              <a:t>has </a:t>
            </a:r>
            <a:r>
              <a:rPr sz="5600" b="1" spc="-270" dirty="0">
                <a:latin typeface="Calibri"/>
                <a:cs typeface="Calibri"/>
              </a:rPr>
              <a:t>flexibility </a:t>
            </a:r>
            <a:r>
              <a:rPr sz="5600" b="1" spc="-390" dirty="0">
                <a:latin typeface="Calibri"/>
                <a:cs typeface="Calibri"/>
              </a:rPr>
              <a:t>for </a:t>
            </a:r>
            <a:r>
              <a:rPr sz="5600" b="1" spc="-415" dirty="0">
                <a:latin typeface="Calibri"/>
                <a:cs typeface="Calibri"/>
              </a:rPr>
              <a:t>choosing </a:t>
            </a:r>
            <a:r>
              <a:rPr sz="5600" b="1" spc="-390" dirty="0">
                <a:latin typeface="Calibri"/>
                <a:cs typeface="Calibri"/>
              </a:rPr>
              <a:t>atomicity  </a:t>
            </a:r>
            <a:r>
              <a:rPr sz="5600" b="1" spc="-380" dirty="0">
                <a:latin typeface="Calibri"/>
                <a:cs typeface="Calibri"/>
              </a:rPr>
              <a:t>guarantee </a:t>
            </a:r>
            <a:r>
              <a:rPr sz="5600" b="1" spc="-450" dirty="0">
                <a:latin typeface="Calibri"/>
                <a:cs typeface="Calibri"/>
              </a:rPr>
              <a:t>and </a:t>
            </a:r>
            <a:r>
              <a:rPr sz="5600" b="1" spc="-370" dirty="0">
                <a:latin typeface="Calibri"/>
                <a:cs typeface="Calibri"/>
              </a:rPr>
              <a:t>scheduling</a:t>
            </a:r>
            <a:r>
              <a:rPr sz="5600" b="1" spc="-315" dirty="0">
                <a:latin typeface="Calibri"/>
                <a:cs typeface="Calibri"/>
              </a:rPr>
              <a:t> </a:t>
            </a:r>
            <a:r>
              <a:rPr sz="5600" b="1" spc="-365" dirty="0">
                <a:latin typeface="Calibri"/>
                <a:cs typeface="Calibri"/>
              </a:rPr>
              <a:t>policy</a:t>
            </a:r>
            <a:endParaRPr sz="5600">
              <a:latin typeface="Calibri"/>
              <a:cs typeface="Calibri"/>
            </a:endParaRPr>
          </a:p>
          <a:p>
            <a:pPr marL="1282700" lvl="1" indent="-469900">
              <a:lnSpc>
                <a:spcPts val="6050"/>
              </a:lnSpc>
              <a:buSzPct val="129761"/>
              <a:buChar char="-"/>
              <a:tabLst>
                <a:tab pos="1282065" algn="l"/>
                <a:tab pos="1282700" algn="l"/>
              </a:tabLst>
            </a:pPr>
            <a:r>
              <a:rPr sz="4200" b="1" spc="-260" dirty="0">
                <a:latin typeface="Calibri"/>
                <a:cs typeface="Calibri"/>
              </a:rPr>
              <a:t>Implication: </a:t>
            </a:r>
            <a:r>
              <a:rPr sz="4200" b="1" spc="-340" dirty="0">
                <a:latin typeface="Calibri"/>
                <a:cs typeface="Calibri"/>
              </a:rPr>
              <a:t>choice </a:t>
            </a: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325" dirty="0">
                <a:latin typeface="Calibri"/>
                <a:cs typeface="Calibri"/>
              </a:rPr>
              <a:t>schedule </a:t>
            </a:r>
            <a:r>
              <a:rPr sz="4200" b="1" spc="-305" dirty="0">
                <a:latin typeface="Calibri"/>
                <a:cs typeface="Calibri"/>
              </a:rPr>
              <a:t>impacts </a:t>
            </a:r>
            <a:r>
              <a:rPr sz="4200" b="1" spc="-370" dirty="0">
                <a:latin typeface="Calibri"/>
                <a:cs typeface="Calibri"/>
              </a:rPr>
              <a:t>program’s</a:t>
            </a:r>
            <a:r>
              <a:rPr sz="4200" b="1" spc="-175" dirty="0">
                <a:latin typeface="Calibri"/>
                <a:cs typeface="Calibri"/>
              </a:rPr>
              <a:t> </a:t>
            </a:r>
            <a:r>
              <a:rPr sz="4200" b="1" spc="-335" dirty="0">
                <a:latin typeface="Calibri"/>
                <a:cs typeface="Calibri"/>
              </a:rPr>
              <a:t>correctness/output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CA7CC-FF5B-054D-8BA4-DE835FAE2C3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097407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710" dirty="0"/>
              <a:t>Summary: </a:t>
            </a:r>
            <a:r>
              <a:rPr sz="8400" spc="-700" dirty="0"/>
              <a:t>GraphLab</a:t>
            </a:r>
            <a:r>
              <a:rPr sz="8400" spc="-480" dirty="0"/>
              <a:t> </a:t>
            </a:r>
            <a:r>
              <a:rPr sz="8400" spc="-695" dirty="0"/>
              <a:t>concepts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876300" y="1955800"/>
            <a:ext cx="16009619" cy="10553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indent="-800100">
              <a:lnSpc>
                <a:spcPct val="100000"/>
              </a:lnSpc>
              <a:spcBef>
                <a:spcPts val="10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434" dirty="0">
                <a:latin typeface="Calibri"/>
                <a:cs typeface="Calibri"/>
              </a:rPr>
              <a:t>Program </a:t>
            </a:r>
            <a:r>
              <a:rPr sz="5600" b="1" spc="-340" dirty="0">
                <a:latin typeface="Calibri"/>
                <a:cs typeface="Calibri"/>
              </a:rPr>
              <a:t>state: </a:t>
            </a:r>
            <a:r>
              <a:rPr sz="5600" b="1" spc="-395" dirty="0">
                <a:latin typeface="Calibri"/>
                <a:cs typeface="Calibri"/>
              </a:rPr>
              <a:t>data </a:t>
            </a:r>
            <a:r>
              <a:rPr sz="5600" b="1" spc="-520" dirty="0">
                <a:latin typeface="Calibri"/>
                <a:cs typeface="Calibri"/>
              </a:rPr>
              <a:t>on </a:t>
            </a:r>
            <a:r>
              <a:rPr sz="5600" b="1" spc="-370" dirty="0">
                <a:latin typeface="Calibri"/>
                <a:cs typeface="Calibri"/>
              </a:rPr>
              <a:t>graph </a:t>
            </a:r>
            <a:r>
              <a:rPr sz="5600" b="1" spc="-375" dirty="0">
                <a:latin typeface="Calibri"/>
                <a:cs typeface="Calibri"/>
              </a:rPr>
              <a:t>vertices </a:t>
            </a:r>
            <a:r>
              <a:rPr sz="5600" b="1" spc="-450" dirty="0">
                <a:latin typeface="Calibri"/>
                <a:cs typeface="Calibri"/>
              </a:rPr>
              <a:t>and </a:t>
            </a:r>
            <a:r>
              <a:rPr sz="5600" b="1" spc="-405" dirty="0">
                <a:latin typeface="Calibri"/>
                <a:cs typeface="Calibri"/>
              </a:rPr>
              <a:t>edges </a:t>
            </a:r>
            <a:r>
              <a:rPr sz="5600" b="1" spc="545" dirty="0">
                <a:latin typeface="Calibri"/>
                <a:cs typeface="Calibri"/>
              </a:rPr>
              <a:t>+</a:t>
            </a:r>
            <a:r>
              <a:rPr sz="5600" b="1" spc="-140" dirty="0">
                <a:latin typeface="Calibri"/>
                <a:cs typeface="Calibri"/>
              </a:rPr>
              <a:t> </a:t>
            </a:r>
            <a:r>
              <a:rPr sz="5600" b="1" spc="-330" dirty="0">
                <a:latin typeface="Calibri"/>
                <a:cs typeface="Calibri"/>
              </a:rPr>
              <a:t>globals</a:t>
            </a:r>
            <a:endParaRPr sz="5600">
              <a:latin typeface="Calibri"/>
              <a:cs typeface="Calibri"/>
            </a:endParaRPr>
          </a:p>
          <a:p>
            <a:pPr marL="812800" marR="5080" indent="-800100">
              <a:lnSpc>
                <a:spcPts val="6700"/>
              </a:lnSpc>
              <a:spcBef>
                <a:spcPts val="662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445" dirty="0">
                <a:latin typeface="Calibri"/>
                <a:cs typeface="Calibri"/>
              </a:rPr>
              <a:t>Operations: </a:t>
            </a:r>
            <a:r>
              <a:rPr sz="5600" b="1" spc="-395" dirty="0">
                <a:latin typeface="Calibri"/>
                <a:cs typeface="Calibri"/>
              </a:rPr>
              <a:t>per-vertex </a:t>
            </a:r>
            <a:r>
              <a:rPr sz="5600" b="1" spc="-445" dirty="0">
                <a:latin typeface="Calibri"/>
                <a:cs typeface="Calibri"/>
              </a:rPr>
              <a:t>update programs </a:t>
            </a:r>
            <a:r>
              <a:rPr sz="5600" b="1" spc="-450" dirty="0">
                <a:latin typeface="Calibri"/>
                <a:cs typeface="Calibri"/>
              </a:rPr>
              <a:t>and </a:t>
            </a:r>
            <a:r>
              <a:rPr sz="5600" b="1" spc="-315" dirty="0">
                <a:latin typeface="Calibri"/>
                <a:cs typeface="Calibri"/>
              </a:rPr>
              <a:t>global </a:t>
            </a:r>
            <a:r>
              <a:rPr sz="5600" b="1" spc="-405" dirty="0">
                <a:latin typeface="Calibri"/>
                <a:cs typeface="Calibri"/>
              </a:rPr>
              <a:t>reduction  </a:t>
            </a:r>
            <a:r>
              <a:rPr sz="5600" b="1" spc="-370" dirty="0">
                <a:latin typeface="Calibri"/>
                <a:cs typeface="Calibri"/>
              </a:rPr>
              <a:t>functions </a:t>
            </a:r>
            <a:r>
              <a:rPr sz="5600" b="1" spc="-395" dirty="0">
                <a:latin typeface="Calibri"/>
                <a:cs typeface="Calibri"/>
              </a:rPr>
              <a:t>(reductions </a:t>
            </a:r>
            <a:r>
              <a:rPr sz="5600" b="1" spc="-415" dirty="0">
                <a:latin typeface="Calibri"/>
                <a:cs typeface="Calibri"/>
              </a:rPr>
              <a:t>not </a:t>
            </a:r>
            <a:r>
              <a:rPr sz="5600" b="1" spc="-425" dirty="0">
                <a:latin typeface="Calibri"/>
                <a:cs typeface="Calibri"/>
              </a:rPr>
              <a:t>discussed</a:t>
            </a:r>
            <a:r>
              <a:rPr sz="5600" b="1" spc="-345" dirty="0">
                <a:latin typeface="Calibri"/>
                <a:cs typeface="Calibri"/>
              </a:rPr>
              <a:t> </a:t>
            </a:r>
            <a:r>
              <a:rPr sz="5600" b="1" spc="-430" dirty="0">
                <a:latin typeface="Calibri"/>
                <a:cs typeface="Calibri"/>
              </a:rPr>
              <a:t>today)</a:t>
            </a:r>
            <a:endParaRPr sz="5600">
              <a:latin typeface="Calibri"/>
              <a:cs typeface="Calibri"/>
            </a:endParaRPr>
          </a:p>
          <a:p>
            <a:pPr marL="1282700" lvl="1" indent="-469900">
              <a:lnSpc>
                <a:spcPts val="6520"/>
              </a:lnSpc>
              <a:spcBef>
                <a:spcPts val="309"/>
              </a:spcBef>
              <a:buSzPct val="129761"/>
              <a:buChar char="-"/>
              <a:tabLst>
                <a:tab pos="1282065" algn="l"/>
                <a:tab pos="1282700" algn="l"/>
              </a:tabLst>
            </a:pPr>
            <a:r>
              <a:rPr sz="4200" b="1" spc="-275" dirty="0">
                <a:latin typeface="Calibri"/>
                <a:cs typeface="Calibri"/>
              </a:rPr>
              <a:t>Simple, </a:t>
            </a:r>
            <a:r>
              <a:rPr sz="4200" b="1" spc="-225" dirty="0">
                <a:latin typeface="Calibri"/>
                <a:cs typeface="Calibri"/>
              </a:rPr>
              <a:t>intuitive </a:t>
            </a:r>
            <a:r>
              <a:rPr sz="4200" b="1" spc="-295" dirty="0">
                <a:latin typeface="Calibri"/>
                <a:cs typeface="Calibri"/>
              </a:rPr>
              <a:t>description </a:t>
            </a: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400" dirty="0">
                <a:latin typeface="Calibri"/>
                <a:cs typeface="Calibri"/>
              </a:rPr>
              <a:t>work </a:t>
            </a:r>
            <a:r>
              <a:rPr sz="4200" b="1" spc="-300" dirty="0">
                <a:latin typeface="Calibri"/>
                <a:cs typeface="Calibri"/>
              </a:rPr>
              <a:t>(follows </a:t>
            </a:r>
            <a:r>
              <a:rPr sz="4200" b="1" spc="-305" dirty="0">
                <a:latin typeface="Calibri"/>
                <a:cs typeface="Calibri"/>
              </a:rPr>
              <a:t>mathematical</a:t>
            </a:r>
            <a:r>
              <a:rPr sz="4200" b="1" spc="-195" dirty="0">
                <a:latin typeface="Calibri"/>
                <a:cs typeface="Calibri"/>
              </a:rPr>
              <a:t> </a:t>
            </a:r>
            <a:r>
              <a:rPr sz="4200" b="1" spc="-290" dirty="0">
                <a:latin typeface="Calibri"/>
                <a:cs typeface="Calibri"/>
              </a:rPr>
              <a:t>formulation)</a:t>
            </a:r>
            <a:endParaRPr sz="4200">
              <a:latin typeface="Calibri"/>
              <a:cs typeface="Calibri"/>
            </a:endParaRPr>
          </a:p>
          <a:p>
            <a:pPr marL="1282700" lvl="1" indent="-469900">
              <a:lnSpc>
                <a:spcPts val="6500"/>
              </a:lnSpc>
              <a:buSzPct val="129761"/>
              <a:buChar char="-"/>
              <a:tabLst>
                <a:tab pos="1282065" algn="l"/>
                <a:tab pos="1282700" algn="l"/>
              </a:tabLst>
            </a:pPr>
            <a:r>
              <a:rPr sz="4200" b="1" spc="-395" dirty="0">
                <a:latin typeface="Calibri"/>
                <a:cs typeface="Calibri"/>
              </a:rPr>
              <a:t>Graph </a:t>
            </a:r>
            <a:r>
              <a:rPr sz="4200" b="1" spc="-250" dirty="0">
                <a:latin typeface="Calibri"/>
                <a:cs typeface="Calibri"/>
              </a:rPr>
              <a:t>restricts </a:t>
            </a:r>
            <a:r>
              <a:rPr sz="4200" b="1" spc="-295" dirty="0">
                <a:latin typeface="Calibri"/>
                <a:cs typeface="Calibri"/>
              </a:rPr>
              <a:t>data </a:t>
            </a:r>
            <a:r>
              <a:rPr sz="4200" b="1" spc="-350" dirty="0">
                <a:latin typeface="Calibri"/>
                <a:cs typeface="Calibri"/>
              </a:rPr>
              <a:t>access </a:t>
            </a:r>
            <a:r>
              <a:rPr sz="4200" b="1" spc="-215" dirty="0">
                <a:latin typeface="Calibri"/>
                <a:cs typeface="Calibri"/>
              </a:rPr>
              <a:t>in </a:t>
            </a:r>
            <a:r>
              <a:rPr sz="4200" b="1" spc="-295" dirty="0">
                <a:latin typeface="Calibri"/>
                <a:cs typeface="Calibri"/>
              </a:rPr>
              <a:t>vertex </a:t>
            </a:r>
            <a:r>
              <a:rPr sz="4200" b="1" spc="-335" dirty="0">
                <a:latin typeface="Calibri"/>
                <a:cs typeface="Calibri"/>
              </a:rPr>
              <a:t>program </a:t>
            </a:r>
            <a:r>
              <a:rPr sz="4200" b="1" spc="-315" dirty="0">
                <a:latin typeface="Calibri"/>
                <a:cs typeface="Calibri"/>
              </a:rPr>
              <a:t>to </a:t>
            </a:r>
            <a:r>
              <a:rPr sz="4200" b="1" spc="-254" dirty="0">
                <a:latin typeface="Calibri"/>
                <a:cs typeface="Calibri"/>
              </a:rPr>
              <a:t>local</a:t>
            </a:r>
            <a:r>
              <a:rPr sz="4200" b="1" spc="-110" dirty="0">
                <a:latin typeface="Calibri"/>
                <a:cs typeface="Calibri"/>
              </a:rPr>
              <a:t> </a:t>
            </a:r>
            <a:r>
              <a:rPr sz="4200" b="1" spc="-330" dirty="0">
                <a:latin typeface="Calibri"/>
                <a:cs typeface="Calibri"/>
              </a:rPr>
              <a:t>neighborhood</a:t>
            </a:r>
            <a:endParaRPr sz="4200">
              <a:latin typeface="Calibri"/>
              <a:cs typeface="Calibri"/>
            </a:endParaRPr>
          </a:p>
          <a:p>
            <a:pPr marL="1282700" marR="1040765" lvl="1" indent="-469900">
              <a:lnSpc>
                <a:spcPct val="96400"/>
              </a:lnSpc>
              <a:spcBef>
                <a:spcPts val="215"/>
              </a:spcBef>
              <a:buSzPct val="129761"/>
              <a:buChar char="-"/>
              <a:tabLst>
                <a:tab pos="1282065" algn="l"/>
                <a:tab pos="1282700" algn="l"/>
              </a:tabLst>
            </a:pPr>
            <a:r>
              <a:rPr sz="4200" b="1" spc="-375" dirty="0">
                <a:latin typeface="Calibri"/>
                <a:cs typeface="Calibri"/>
              </a:rPr>
              <a:t>Asynchronous </a:t>
            </a:r>
            <a:r>
              <a:rPr sz="4200" b="1" spc="-315" dirty="0">
                <a:latin typeface="Calibri"/>
                <a:cs typeface="Calibri"/>
              </a:rPr>
              <a:t>execution </a:t>
            </a:r>
            <a:r>
              <a:rPr sz="4200" b="1" spc="-335" dirty="0">
                <a:latin typeface="Calibri"/>
                <a:cs typeface="Calibri"/>
              </a:rPr>
              <a:t>model: </a:t>
            </a:r>
            <a:r>
              <a:rPr sz="4200" b="1" spc="-270" dirty="0">
                <a:latin typeface="Calibri"/>
                <a:cs typeface="Calibri"/>
              </a:rPr>
              <a:t>application </a:t>
            </a:r>
            <a:r>
              <a:rPr sz="4200" b="1" spc="-320" dirty="0">
                <a:latin typeface="Calibri"/>
                <a:cs typeface="Calibri"/>
              </a:rPr>
              <a:t>creates </a:t>
            </a:r>
            <a:r>
              <a:rPr sz="4200" b="1" spc="-400" dirty="0">
                <a:latin typeface="Calibri"/>
                <a:cs typeface="Calibri"/>
              </a:rPr>
              <a:t>work </a:t>
            </a:r>
            <a:r>
              <a:rPr sz="4200" b="1" spc="-290" dirty="0">
                <a:latin typeface="Calibri"/>
                <a:cs typeface="Calibri"/>
              </a:rPr>
              <a:t>dynamically </a:t>
            </a:r>
            <a:r>
              <a:rPr sz="4200" b="1" spc="-385" dirty="0">
                <a:latin typeface="Calibri"/>
                <a:cs typeface="Calibri"/>
              </a:rPr>
              <a:t>by  </a:t>
            </a:r>
            <a:r>
              <a:rPr sz="4200" b="1" spc="-235" dirty="0">
                <a:latin typeface="Calibri"/>
                <a:cs typeface="Calibri"/>
              </a:rPr>
              <a:t>“signaling </a:t>
            </a:r>
            <a:r>
              <a:rPr sz="4200" b="1" spc="-290" dirty="0">
                <a:latin typeface="Calibri"/>
                <a:cs typeface="Calibri"/>
              </a:rPr>
              <a:t>vertices” </a:t>
            </a:r>
            <a:r>
              <a:rPr sz="4200" b="1" spc="-295" dirty="0">
                <a:latin typeface="Calibri"/>
                <a:cs typeface="Calibri"/>
              </a:rPr>
              <a:t>(enable </a:t>
            </a:r>
            <a:r>
              <a:rPr sz="4200" b="1" spc="-225" dirty="0">
                <a:latin typeface="Calibri"/>
                <a:cs typeface="Calibri"/>
              </a:rPr>
              <a:t>lazy </a:t>
            </a:r>
            <a:r>
              <a:rPr sz="4200" b="1" spc="-295" dirty="0">
                <a:latin typeface="Calibri"/>
                <a:cs typeface="Calibri"/>
              </a:rPr>
              <a:t>execution, </a:t>
            </a:r>
            <a:r>
              <a:rPr sz="4200" b="1" spc="-400" dirty="0">
                <a:latin typeface="Calibri"/>
                <a:cs typeface="Calibri"/>
              </a:rPr>
              <a:t>work </a:t>
            </a:r>
            <a:r>
              <a:rPr sz="4200" b="1" spc="-325" dirty="0">
                <a:latin typeface="Calibri"/>
                <a:cs typeface="Calibri"/>
              </a:rPr>
              <a:t>eﬃciency </a:t>
            </a:r>
            <a:r>
              <a:rPr sz="4200" b="1" spc="-390" dirty="0">
                <a:latin typeface="Calibri"/>
                <a:cs typeface="Calibri"/>
              </a:rPr>
              <a:t>on </a:t>
            </a:r>
            <a:r>
              <a:rPr sz="4200" b="1" spc="-254" dirty="0">
                <a:latin typeface="Calibri"/>
                <a:cs typeface="Calibri"/>
              </a:rPr>
              <a:t>real</a:t>
            </a:r>
            <a:r>
              <a:rPr sz="4200" b="1" spc="-240" dirty="0">
                <a:latin typeface="Calibri"/>
                <a:cs typeface="Calibri"/>
              </a:rPr>
              <a:t> </a:t>
            </a:r>
            <a:r>
              <a:rPr sz="4200" b="1" spc="-275" dirty="0">
                <a:latin typeface="Calibri"/>
                <a:cs typeface="Calibri"/>
              </a:rPr>
              <a:t>graphs)</a:t>
            </a:r>
            <a:endParaRPr sz="4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Calibri"/>
              <a:buChar char="-"/>
            </a:pPr>
            <a:endParaRPr sz="5250">
              <a:latin typeface="Times New Roman"/>
              <a:cs typeface="Times New Roman"/>
            </a:endParaRPr>
          </a:p>
          <a:p>
            <a:pPr marL="812800" indent="-800100">
              <a:lnSpc>
                <a:spcPct val="100000"/>
              </a:lnSpc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484" dirty="0">
                <a:latin typeface="Calibri"/>
                <a:cs typeface="Calibri"/>
              </a:rPr>
              <a:t>Choice </a:t>
            </a:r>
            <a:r>
              <a:rPr sz="5600" b="1" spc="-385" dirty="0">
                <a:latin typeface="Calibri"/>
                <a:cs typeface="Calibri"/>
              </a:rPr>
              <a:t>of </a:t>
            </a:r>
            <a:r>
              <a:rPr sz="5600" b="1" spc="-420" dirty="0">
                <a:latin typeface="Calibri"/>
                <a:cs typeface="Calibri"/>
              </a:rPr>
              <a:t>scheduler </a:t>
            </a:r>
            <a:r>
              <a:rPr sz="5600" b="1" spc="-450" dirty="0">
                <a:latin typeface="Calibri"/>
                <a:cs typeface="Calibri"/>
              </a:rPr>
              <a:t>and </a:t>
            </a:r>
            <a:r>
              <a:rPr sz="5600" b="1" spc="-390" dirty="0">
                <a:latin typeface="Calibri"/>
                <a:cs typeface="Calibri"/>
              </a:rPr>
              <a:t>atomicity</a:t>
            </a:r>
            <a:r>
              <a:rPr sz="5600" b="1" spc="-165" dirty="0">
                <a:latin typeface="Calibri"/>
                <a:cs typeface="Calibri"/>
              </a:rPr>
              <a:t> </a:t>
            </a:r>
            <a:r>
              <a:rPr sz="5600" b="1" spc="-405" dirty="0">
                <a:latin typeface="Calibri"/>
                <a:cs typeface="Calibri"/>
              </a:rPr>
              <a:t>implementation</a:t>
            </a:r>
            <a:endParaRPr sz="5600">
              <a:latin typeface="Calibri"/>
              <a:cs typeface="Calibri"/>
            </a:endParaRPr>
          </a:p>
          <a:p>
            <a:pPr marL="1282700" marR="349885" lvl="1" indent="-469900">
              <a:lnSpc>
                <a:spcPct val="96400"/>
              </a:lnSpc>
              <a:spcBef>
                <a:spcPts val="765"/>
              </a:spcBef>
              <a:buSzPct val="129761"/>
              <a:buChar char="-"/>
              <a:tabLst>
                <a:tab pos="1282065" algn="l"/>
                <a:tab pos="1282700" algn="l"/>
              </a:tabLst>
            </a:pPr>
            <a:r>
              <a:rPr sz="4200" b="1" spc="-204" dirty="0">
                <a:latin typeface="Calibri"/>
                <a:cs typeface="Calibri"/>
              </a:rPr>
              <a:t>In </a:t>
            </a:r>
            <a:r>
              <a:rPr sz="4200" b="1" spc="-225" dirty="0">
                <a:latin typeface="Calibri"/>
                <a:cs typeface="Calibri"/>
              </a:rPr>
              <a:t>this </a:t>
            </a:r>
            <a:r>
              <a:rPr sz="4200" b="1" spc="-320" dirty="0">
                <a:latin typeface="Calibri"/>
                <a:cs typeface="Calibri"/>
              </a:rPr>
              <a:t>domain, </a:t>
            </a:r>
            <a:r>
              <a:rPr sz="4200" b="1" spc="-280" dirty="0">
                <a:latin typeface="Calibri"/>
                <a:cs typeface="Calibri"/>
              </a:rPr>
              <a:t>the </a:t>
            </a:r>
            <a:r>
              <a:rPr sz="4200" b="1" spc="-345" dirty="0">
                <a:latin typeface="Calibri"/>
                <a:cs typeface="Calibri"/>
              </a:rPr>
              <a:t>order </a:t>
            </a:r>
            <a:r>
              <a:rPr sz="4200" b="1" spc="-215" dirty="0">
                <a:latin typeface="Calibri"/>
                <a:cs typeface="Calibri"/>
              </a:rPr>
              <a:t>in </a:t>
            </a:r>
            <a:r>
              <a:rPr sz="4200" b="1" spc="-340" dirty="0">
                <a:latin typeface="Calibri"/>
                <a:cs typeface="Calibri"/>
              </a:rPr>
              <a:t>which </a:t>
            </a:r>
            <a:r>
              <a:rPr sz="4200" b="1" spc="-365" dirty="0">
                <a:latin typeface="Calibri"/>
                <a:cs typeface="Calibri"/>
              </a:rPr>
              <a:t>nodes </a:t>
            </a:r>
            <a:r>
              <a:rPr sz="4200" b="1" spc="-315" dirty="0">
                <a:latin typeface="Calibri"/>
                <a:cs typeface="Calibri"/>
              </a:rPr>
              <a:t>are </a:t>
            </a:r>
            <a:r>
              <a:rPr sz="4200" b="1" spc="-360" dirty="0">
                <a:latin typeface="Calibri"/>
                <a:cs typeface="Calibri"/>
              </a:rPr>
              <a:t>processed </a:t>
            </a:r>
            <a:r>
              <a:rPr sz="4200" b="1" spc="-325" dirty="0">
                <a:latin typeface="Calibri"/>
                <a:cs typeface="Calibri"/>
              </a:rPr>
              <a:t>can </a:t>
            </a:r>
            <a:r>
              <a:rPr sz="4200" b="1" spc="-370" dirty="0">
                <a:latin typeface="Calibri"/>
                <a:cs typeface="Calibri"/>
              </a:rPr>
              <a:t>be </a:t>
            </a:r>
            <a:r>
              <a:rPr sz="4200" b="1" spc="-220" dirty="0">
                <a:latin typeface="Calibri"/>
                <a:cs typeface="Calibri"/>
              </a:rPr>
              <a:t>critical </a:t>
            </a:r>
            <a:r>
              <a:rPr sz="4200" b="1" spc="-315" dirty="0">
                <a:latin typeface="Calibri"/>
                <a:cs typeface="Calibri"/>
              </a:rPr>
              <a:t>property  </a:t>
            </a:r>
            <a:r>
              <a:rPr sz="4200" b="1" spc="-290" dirty="0">
                <a:latin typeface="Calibri"/>
                <a:cs typeface="Calibri"/>
              </a:rPr>
              <a:t>for </a:t>
            </a:r>
            <a:r>
              <a:rPr sz="4200" b="1" spc="-330" dirty="0">
                <a:latin typeface="Calibri"/>
                <a:cs typeface="Calibri"/>
              </a:rPr>
              <a:t>both </a:t>
            </a:r>
            <a:r>
              <a:rPr sz="4200" b="1" spc="-335" dirty="0">
                <a:latin typeface="Calibri"/>
                <a:cs typeface="Calibri"/>
              </a:rPr>
              <a:t>performance </a:t>
            </a:r>
            <a:r>
              <a:rPr sz="4200" b="1" spc="-340" dirty="0">
                <a:latin typeface="Calibri"/>
                <a:cs typeface="Calibri"/>
              </a:rPr>
              <a:t>and </a:t>
            </a:r>
            <a:r>
              <a:rPr sz="4200" b="1" spc="-245" dirty="0">
                <a:latin typeface="Calibri"/>
                <a:cs typeface="Calibri"/>
              </a:rPr>
              <a:t>quality </a:t>
            </a:r>
            <a:r>
              <a:rPr sz="4200" b="1" spc="-290" dirty="0">
                <a:latin typeface="Calibri"/>
                <a:cs typeface="Calibri"/>
              </a:rPr>
              <a:t>of</a:t>
            </a:r>
            <a:r>
              <a:rPr sz="4200" b="1" spc="-175" dirty="0">
                <a:latin typeface="Calibri"/>
                <a:cs typeface="Calibri"/>
              </a:rPr>
              <a:t> </a:t>
            </a:r>
            <a:r>
              <a:rPr sz="4200" b="1" spc="-260" dirty="0">
                <a:latin typeface="Calibri"/>
                <a:cs typeface="Calibri"/>
              </a:rPr>
              <a:t>result</a:t>
            </a:r>
            <a:endParaRPr sz="4200">
              <a:latin typeface="Calibri"/>
              <a:cs typeface="Calibri"/>
            </a:endParaRPr>
          </a:p>
          <a:p>
            <a:pPr marL="1282700" lvl="1" indent="-469900">
              <a:lnSpc>
                <a:spcPct val="100000"/>
              </a:lnSpc>
              <a:spcBef>
                <a:spcPts val="210"/>
              </a:spcBef>
              <a:buSzPct val="129761"/>
              <a:buChar char="-"/>
              <a:tabLst>
                <a:tab pos="1282065" algn="l"/>
                <a:tab pos="1282700" algn="l"/>
              </a:tabLst>
            </a:pPr>
            <a:r>
              <a:rPr sz="4200" b="1" spc="-300" dirty="0">
                <a:latin typeface="Calibri"/>
                <a:cs typeface="Calibri"/>
              </a:rPr>
              <a:t>Application </a:t>
            </a:r>
            <a:r>
              <a:rPr sz="4200" b="1" spc="-305" dirty="0">
                <a:latin typeface="Calibri"/>
                <a:cs typeface="Calibri"/>
              </a:rPr>
              <a:t>responsible </a:t>
            </a:r>
            <a:r>
              <a:rPr sz="4200" b="1" spc="-290" dirty="0">
                <a:latin typeface="Calibri"/>
                <a:cs typeface="Calibri"/>
              </a:rPr>
              <a:t>for </a:t>
            </a:r>
            <a:r>
              <a:rPr sz="4200" b="1" spc="-310" dirty="0">
                <a:latin typeface="Calibri"/>
                <a:cs typeface="Calibri"/>
              </a:rPr>
              <a:t>choosing </a:t>
            </a:r>
            <a:r>
              <a:rPr sz="4200" b="1" spc="-190" dirty="0">
                <a:latin typeface="Calibri"/>
                <a:cs typeface="Calibri"/>
              </a:rPr>
              <a:t>right </a:t>
            </a:r>
            <a:r>
              <a:rPr sz="4200" b="1" spc="-315" dirty="0">
                <a:latin typeface="Calibri"/>
                <a:cs typeface="Calibri"/>
              </a:rPr>
              <a:t>scheduler </a:t>
            </a:r>
            <a:r>
              <a:rPr sz="4200" b="1" spc="-290" dirty="0">
                <a:latin typeface="Calibri"/>
                <a:cs typeface="Calibri"/>
              </a:rPr>
              <a:t>for </a:t>
            </a:r>
            <a:r>
              <a:rPr sz="4200" b="1" spc="-190" dirty="0">
                <a:latin typeface="Calibri"/>
                <a:cs typeface="Calibri"/>
              </a:rPr>
              <a:t>its</a:t>
            </a:r>
            <a:r>
              <a:rPr sz="4200" b="1" spc="-280" dirty="0">
                <a:latin typeface="Calibri"/>
                <a:cs typeface="Calibri"/>
              </a:rPr>
              <a:t> </a:t>
            </a:r>
            <a:r>
              <a:rPr sz="4200" b="1" spc="-350" dirty="0">
                <a:latin typeface="Calibri"/>
                <a:cs typeface="Calibri"/>
              </a:rPr>
              <a:t>needs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17FD2-153B-0948-861A-5584AEBB849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500" y="4178300"/>
            <a:ext cx="14869160" cy="3870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400" spc="-380" dirty="0"/>
              <a:t>Ligra</a:t>
            </a:r>
            <a:endParaRPr sz="8400"/>
          </a:p>
          <a:p>
            <a:pPr marL="12700" marR="5080" algn="ctr">
              <a:lnSpc>
                <a:spcPct val="100200"/>
              </a:lnSpc>
            </a:pPr>
            <a:r>
              <a:rPr sz="8400" spc="-580" dirty="0"/>
              <a:t>(eﬃcient </a:t>
            </a:r>
            <a:r>
              <a:rPr sz="8400" spc="-500" dirty="0"/>
              <a:t>data-parallel </a:t>
            </a:r>
            <a:r>
              <a:rPr sz="8400" spc="-555" dirty="0"/>
              <a:t>graph</a:t>
            </a:r>
            <a:r>
              <a:rPr sz="8400" spc="-635" dirty="0"/>
              <a:t> </a:t>
            </a:r>
            <a:r>
              <a:rPr sz="8400" spc="-605" dirty="0"/>
              <a:t>processing  </a:t>
            </a:r>
            <a:r>
              <a:rPr sz="8400" spc="-580" dirty="0"/>
              <a:t>for </a:t>
            </a:r>
            <a:r>
              <a:rPr sz="8400" spc="-655" dirty="0"/>
              <a:t>shared </a:t>
            </a:r>
            <a:r>
              <a:rPr sz="8400" spc="-815" dirty="0"/>
              <a:t>memory</a:t>
            </a:r>
            <a:r>
              <a:rPr sz="8400" spc="-475" dirty="0"/>
              <a:t> </a:t>
            </a:r>
            <a:r>
              <a:rPr sz="8400" spc="-565" dirty="0"/>
              <a:t>multi-cores)</a:t>
            </a:r>
            <a:endParaRPr sz="8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3812E-C226-064D-8740-FB505B61744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90944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380" dirty="0"/>
              <a:t>Ligra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15748000" y="304800"/>
            <a:ext cx="17113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5" dirty="0">
                <a:latin typeface="Calibri"/>
                <a:cs typeface="Calibri"/>
              </a:rPr>
              <a:t>[Shun</a:t>
            </a:r>
            <a:r>
              <a:rPr sz="3200" b="1" spc="-295" dirty="0">
                <a:latin typeface="Calibri"/>
                <a:cs typeface="Calibri"/>
              </a:rPr>
              <a:t> </a:t>
            </a:r>
            <a:r>
              <a:rPr sz="3200" b="1" spc="-250" dirty="0">
                <a:latin typeface="Calibri"/>
                <a:cs typeface="Calibri"/>
              </a:rPr>
              <a:t>2013]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1955800"/>
            <a:ext cx="15498444" cy="34442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812800" marR="5080" indent="-800100">
              <a:lnSpc>
                <a:spcPts val="6700"/>
              </a:lnSpc>
              <a:spcBef>
                <a:spcPts val="34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830" dirty="0">
                <a:latin typeface="Calibri"/>
                <a:cs typeface="Calibri"/>
              </a:rPr>
              <a:t>A </a:t>
            </a:r>
            <a:r>
              <a:rPr sz="5600" b="1" spc="-400" dirty="0">
                <a:latin typeface="Calibri"/>
                <a:cs typeface="Calibri"/>
              </a:rPr>
              <a:t>simple </a:t>
            </a:r>
            <a:r>
              <a:rPr sz="5600" b="1" spc="-480" dirty="0">
                <a:latin typeface="Calibri"/>
                <a:cs typeface="Calibri"/>
              </a:rPr>
              <a:t>framework </a:t>
            </a:r>
            <a:r>
              <a:rPr sz="5600" b="1" spc="-390" dirty="0">
                <a:latin typeface="Calibri"/>
                <a:cs typeface="Calibri"/>
              </a:rPr>
              <a:t>for </a:t>
            </a:r>
            <a:r>
              <a:rPr sz="5600" b="1" spc="-310" dirty="0">
                <a:latin typeface="Calibri"/>
                <a:cs typeface="Calibri"/>
              </a:rPr>
              <a:t>parallel </a:t>
            </a:r>
            <a:r>
              <a:rPr sz="5600" b="1" spc="-370" dirty="0">
                <a:latin typeface="Calibri"/>
                <a:cs typeface="Calibri"/>
              </a:rPr>
              <a:t>graph </a:t>
            </a:r>
            <a:r>
              <a:rPr sz="5600" b="1" spc="-420" dirty="0">
                <a:latin typeface="Calibri"/>
                <a:cs typeface="Calibri"/>
              </a:rPr>
              <a:t>operations </a:t>
            </a:r>
            <a:r>
              <a:rPr sz="5600" b="1" spc="-520" dirty="0">
                <a:latin typeface="Calibri"/>
                <a:cs typeface="Calibri"/>
              </a:rPr>
              <a:t>on </a:t>
            </a:r>
            <a:r>
              <a:rPr sz="5600" b="1" spc="-434" dirty="0">
                <a:latin typeface="Calibri"/>
                <a:cs typeface="Calibri"/>
              </a:rPr>
              <a:t>shared  </a:t>
            </a:r>
            <a:r>
              <a:rPr sz="5600" b="1" spc="-545" dirty="0">
                <a:latin typeface="Calibri"/>
                <a:cs typeface="Calibri"/>
              </a:rPr>
              <a:t>memory </a:t>
            </a:r>
            <a:r>
              <a:rPr sz="5600" b="1" spc="-385" dirty="0">
                <a:latin typeface="Calibri"/>
                <a:cs typeface="Calibri"/>
              </a:rPr>
              <a:t>multi-core</a:t>
            </a:r>
            <a:r>
              <a:rPr sz="5600" b="1" spc="-220" dirty="0">
                <a:latin typeface="Calibri"/>
                <a:cs typeface="Calibri"/>
              </a:rPr>
              <a:t> </a:t>
            </a:r>
            <a:r>
              <a:rPr sz="5600" b="1" spc="-450" dirty="0">
                <a:latin typeface="Calibri"/>
                <a:cs typeface="Calibri"/>
              </a:rPr>
              <a:t>machines</a:t>
            </a:r>
            <a:endParaRPr sz="5600">
              <a:latin typeface="Calibri"/>
              <a:cs typeface="Calibri"/>
            </a:endParaRPr>
          </a:p>
          <a:p>
            <a:pPr marL="812800" indent="-800100">
              <a:lnSpc>
                <a:spcPct val="100000"/>
              </a:lnSpc>
              <a:spcBef>
                <a:spcPts val="116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415" dirty="0">
                <a:latin typeface="Calibri"/>
                <a:cs typeface="Calibri"/>
              </a:rPr>
              <a:t>Motivating </a:t>
            </a:r>
            <a:r>
              <a:rPr sz="5600" b="1" spc="-425" dirty="0">
                <a:latin typeface="Calibri"/>
                <a:cs typeface="Calibri"/>
              </a:rPr>
              <a:t>example: </a:t>
            </a:r>
            <a:r>
              <a:rPr sz="5600" b="1" spc="-350" dirty="0">
                <a:latin typeface="Calibri"/>
                <a:cs typeface="Calibri"/>
              </a:rPr>
              <a:t>breadth-first</a:t>
            </a:r>
            <a:r>
              <a:rPr sz="5600" b="1" spc="-305" dirty="0">
                <a:latin typeface="Calibri"/>
                <a:cs typeface="Calibri"/>
              </a:rPr>
              <a:t> </a:t>
            </a:r>
            <a:r>
              <a:rPr sz="5600" b="1" spc="-440" dirty="0">
                <a:latin typeface="Calibri"/>
                <a:cs typeface="Calibri"/>
              </a:rPr>
              <a:t>search</a:t>
            </a:r>
            <a:endParaRPr sz="5600">
              <a:latin typeface="Calibri"/>
              <a:cs typeface="Calibri"/>
            </a:endParaRPr>
          </a:p>
          <a:p>
            <a:pPr marL="838200">
              <a:lnSpc>
                <a:spcPct val="100000"/>
              </a:lnSpc>
              <a:spcBef>
                <a:spcPts val="2280"/>
              </a:spcBef>
            </a:pPr>
            <a:r>
              <a:rPr sz="2600" b="1" dirty="0">
                <a:latin typeface="Consolas"/>
                <a:cs typeface="Consolas"/>
              </a:rPr>
              <a:t>parents = {-1, ...,</a:t>
            </a:r>
            <a:r>
              <a:rPr sz="2600" b="1" spc="-1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-1}</a:t>
            </a:r>
            <a:endParaRPr sz="2600">
              <a:latin typeface="Consolas"/>
              <a:cs typeface="Consola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82750" y="5838068"/>
          <a:ext cx="8971909" cy="71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1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4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44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926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31750">
                        <a:lnSpc>
                          <a:spcPts val="24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//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4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d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=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dst: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vertex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to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4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“update”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4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(just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24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encountered)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31750">
                        <a:lnSpc>
                          <a:spcPts val="26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//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6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s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=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src: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vertex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on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6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frontier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3175">
                        <a:lnSpc>
                          <a:spcPts val="26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with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6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edge to</a:t>
                      </a:r>
                      <a:r>
                        <a:rPr sz="2600" b="1" spc="-3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600" b="1" dirty="0">
                          <a:latin typeface="Consolas"/>
                          <a:cs typeface="Consolas"/>
                        </a:rPr>
                        <a:t>d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714970" y="11054940"/>
            <a:ext cx="1621155" cy="818515"/>
          </a:xfrm>
          <a:custGeom>
            <a:avLst/>
            <a:gdLst/>
            <a:ahLst/>
            <a:cxnLst/>
            <a:rect l="l" t="t" r="r" b="b"/>
            <a:pathLst>
              <a:path w="1621154" h="818515">
                <a:moveTo>
                  <a:pt x="0" y="0"/>
                </a:moveTo>
                <a:lnTo>
                  <a:pt x="22675" y="11445"/>
                </a:lnTo>
                <a:lnTo>
                  <a:pt x="1621151" y="818286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47174" y="10970245"/>
            <a:ext cx="238760" cy="191770"/>
          </a:xfrm>
          <a:custGeom>
            <a:avLst/>
            <a:gdLst/>
            <a:ahLst/>
            <a:cxnLst/>
            <a:rect l="l" t="t" r="r" b="b"/>
            <a:pathLst>
              <a:path w="238760" h="191770">
                <a:moveTo>
                  <a:pt x="0" y="0"/>
                </a:moveTo>
                <a:lnTo>
                  <a:pt x="142401" y="191376"/>
                </a:lnTo>
                <a:lnTo>
                  <a:pt x="238542" y="905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01800" y="6502400"/>
            <a:ext cx="16186785" cy="620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60"/>
              </a:lnSpc>
              <a:spcBef>
                <a:spcPts val="100"/>
              </a:spcBef>
            </a:pPr>
            <a:r>
              <a:rPr sz="2600" b="1" dirty="0">
                <a:latin typeface="Consolas"/>
                <a:cs typeface="Consolas"/>
              </a:rPr>
              <a:t>procedure UPDATE(s,</a:t>
            </a:r>
            <a:r>
              <a:rPr sz="2600" b="1" spc="-5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d)</a:t>
            </a:r>
            <a:endParaRPr sz="2600">
              <a:latin typeface="Consolas"/>
              <a:cs typeface="Consolas"/>
            </a:endParaRPr>
          </a:p>
          <a:p>
            <a:pPr marL="556895">
              <a:lnSpc>
                <a:spcPts val="3060"/>
              </a:lnSpc>
            </a:pPr>
            <a:r>
              <a:rPr sz="2600" b="1" dirty="0">
                <a:latin typeface="Consolas"/>
                <a:cs typeface="Consolas"/>
              </a:rPr>
              <a:t>return compare-and-swap(parents[d], -1,</a:t>
            </a:r>
            <a:r>
              <a:rPr sz="2600" b="1" spc="-1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s);</a:t>
            </a:r>
            <a:endParaRPr sz="26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ts val="3060"/>
              </a:lnSpc>
            </a:pPr>
            <a:r>
              <a:rPr sz="2600" b="1" dirty="0">
                <a:latin typeface="Consolas"/>
                <a:cs typeface="Consolas"/>
              </a:rPr>
              <a:t>procedure</a:t>
            </a:r>
            <a:r>
              <a:rPr sz="2600" b="1" spc="-5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COND(i)</a:t>
            </a:r>
            <a:endParaRPr sz="2600">
              <a:latin typeface="Consolas"/>
              <a:cs typeface="Consolas"/>
            </a:endParaRPr>
          </a:p>
          <a:p>
            <a:pPr marL="556895">
              <a:lnSpc>
                <a:spcPts val="3060"/>
              </a:lnSpc>
            </a:pPr>
            <a:r>
              <a:rPr sz="2600" b="1" dirty="0">
                <a:latin typeface="Consolas"/>
                <a:cs typeface="Consolas"/>
              </a:rPr>
              <a:t>return parents[i] ==</a:t>
            </a:r>
            <a:r>
              <a:rPr sz="2600" b="1" spc="-5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-1;</a:t>
            </a:r>
            <a:endParaRPr sz="26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>
              <a:latin typeface="Times New Roman"/>
              <a:cs typeface="Times New Roman"/>
            </a:endParaRPr>
          </a:p>
          <a:p>
            <a:pPr marL="556895" marR="12715240" indent="-544830">
              <a:lnSpc>
                <a:spcPts val="3000"/>
              </a:lnSpc>
            </a:pPr>
            <a:r>
              <a:rPr sz="2600" b="1" dirty="0">
                <a:latin typeface="Consolas"/>
                <a:cs typeface="Consolas"/>
              </a:rPr>
              <a:t>procedure BFS(G,</a:t>
            </a:r>
            <a:r>
              <a:rPr sz="2600" b="1" spc="-10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r)  parents[r] = r;  frontier =</a:t>
            </a:r>
            <a:r>
              <a:rPr sz="2600" b="1" spc="-7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{r};</a:t>
            </a:r>
            <a:endParaRPr sz="2600">
              <a:latin typeface="Consolas"/>
              <a:cs typeface="Consolas"/>
            </a:endParaRPr>
          </a:p>
          <a:p>
            <a:pPr marL="556895">
              <a:lnSpc>
                <a:spcPts val="2860"/>
              </a:lnSpc>
            </a:pPr>
            <a:r>
              <a:rPr sz="2600" b="1" dirty="0">
                <a:latin typeface="Consolas"/>
                <a:cs typeface="Consolas"/>
              </a:rPr>
              <a:t>while (size(frontier) != 0)</a:t>
            </a:r>
            <a:r>
              <a:rPr sz="2600" b="1" spc="-1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do:</a:t>
            </a:r>
            <a:endParaRPr sz="2600">
              <a:latin typeface="Consolas"/>
              <a:cs typeface="Consolas"/>
            </a:endParaRPr>
          </a:p>
          <a:p>
            <a:pPr marL="1283335">
              <a:lnSpc>
                <a:spcPts val="3060"/>
              </a:lnSpc>
            </a:pPr>
            <a:r>
              <a:rPr sz="2600" b="1" dirty="0">
                <a:latin typeface="Consolas"/>
                <a:cs typeface="Consolas"/>
              </a:rPr>
              <a:t>frontier = EDGEMAP(G, frontier, UPDATE,</a:t>
            </a:r>
            <a:r>
              <a:rPr sz="2600" b="1" spc="-15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COND);</a:t>
            </a:r>
            <a:endParaRPr sz="26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Times New Roman"/>
              <a:cs typeface="Times New Roman"/>
            </a:endParaRPr>
          </a:p>
          <a:p>
            <a:pPr marL="5981700">
              <a:lnSpc>
                <a:spcPct val="100000"/>
              </a:lnSpc>
            </a:pPr>
            <a:r>
              <a:rPr sz="3200" b="1" spc="-240" dirty="0">
                <a:solidFill>
                  <a:srgbClr val="C82506"/>
                </a:solidFill>
                <a:latin typeface="Calibri"/>
                <a:cs typeface="Calibri"/>
              </a:rPr>
              <a:t>Semantics </a:t>
            </a:r>
            <a:r>
              <a:rPr sz="3200" b="1" spc="-220" dirty="0">
                <a:solidFill>
                  <a:srgbClr val="C82506"/>
                </a:solidFill>
                <a:latin typeface="Calibri"/>
                <a:cs typeface="Calibri"/>
              </a:rPr>
              <a:t>of</a:t>
            </a:r>
            <a:r>
              <a:rPr sz="3200" b="1" spc="-19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200" b="1" spc="-405" dirty="0">
                <a:solidFill>
                  <a:srgbClr val="C82506"/>
                </a:solidFill>
                <a:latin typeface="Calibri"/>
                <a:cs typeface="Calibri"/>
              </a:rPr>
              <a:t>EDGEMAP:</a:t>
            </a:r>
            <a:endParaRPr sz="3200">
              <a:latin typeface="Calibri"/>
              <a:cs typeface="Calibri"/>
            </a:endParaRPr>
          </a:p>
          <a:p>
            <a:pPr marL="5981700">
              <a:lnSpc>
                <a:spcPct val="100000"/>
              </a:lnSpc>
              <a:spcBef>
                <a:spcPts val="459"/>
              </a:spcBef>
            </a:pPr>
            <a:r>
              <a:rPr sz="3200" b="1" spc="-250" dirty="0">
                <a:solidFill>
                  <a:srgbClr val="C82506"/>
                </a:solidFill>
                <a:latin typeface="Calibri"/>
                <a:cs typeface="Calibri"/>
              </a:rPr>
              <a:t>foreach </a:t>
            </a:r>
            <a:r>
              <a:rPr sz="3200" b="1" spc="-225" dirty="0">
                <a:solidFill>
                  <a:srgbClr val="C82506"/>
                </a:solidFill>
                <a:latin typeface="Calibri"/>
                <a:cs typeface="Calibri"/>
              </a:rPr>
              <a:t>vertex </a:t>
            </a:r>
            <a:r>
              <a:rPr sz="3200" b="1" spc="-75" dirty="0">
                <a:solidFill>
                  <a:srgbClr val="C82506"/>
                </a:solidFill>
                <a:latin typeface="Calibri"/>
                <a:cs typeface="Calibri"/>
              </a:rPr>
              <a:t>i </a:t>
            </a:r>
            <a:r>
              <a:rPr sz="3200" b="1" spc="-165" dirty="0">
                <a:solidFill>
                  <a:srgbClr val="C82506"/>
                </a:solidFill>
                <a:latin typeface="Calibri"/>
                <a:cs typeface="Calibri"/>
              </a:rPr>
              <a:t>in </a:t>
            </a:r>
            <a:r>
              <a:rPr sz="3200" b="1" spc="-200" dirty="0">
                <a:solidFill>
                  <a:srgbClr val="C82506"/>
                </a:solidFill>
                <a:latin typeface="Calibri"/>
                <a:cs typeface="Calibri"/>
              </a:rPr>
              <a:t>frontier, </a:t>
            </a:r>
            <a:r>
              <a:rPr sz="3200" b="1" spc="-160" dirty="0">
                <a:solidFill>
                  <a:srgbClr val="C82506"/>
                </a:solidFill>
                <a:latin typeface="Calibri"/>
                <a:cs typeface="Calibri"/>
              </a:rPr>
              <a:t>call </a:t>
            </a:r>
            <a:r>
              <a:rPr sz="3200" b="1" spc="-420" dirty="0">
                <a:solidFill>
                  <a:srgbClr val="C82506"/>
                </a:solidFill>
                <a:latin typeface="Calibri"/>
                <a:cs typeface="Calibri"/>
              </a:rPr>
              <a:t>UPDATE </a:t>
            </a:r>
            <a:r>
              <a:rPr sz="3200" b="1" spc="-225" dirty="0">
                <a:solidFill>
                  <a:srgbClr val="C82506"/>
                </a:solidFill>
                <a:latin typeface="Calibri"/>
                <a:cs typeface="Calibri"/>
              </a:rPr>
              <a:t>for </a:t>
            </a:r>
            <a:r>
              <a:rPr sz="3200" b="1" spc="-125" dirty="0">
                <a:solidFill>
                  <a:srgbClr val="C82506"/>
                </a:solidFill>
                <a:latin typeface="Calibri"/>
                <a:cs typeface="Calibri"/>
              </a:rPr>
              <a:t>all </a:t>
            </a:r>
            <a:r>
              <a:rPr sz="3200" b="1" spc="-200" dirty="0">
                <a:solidFill>
                  <a:srgbClr val="C82506"/>
                </a:solidFill>
                <a:latin typeface="Calibri"/>
                <a:cs typeface="Calibri"/>
              </a:rPr>
              <a:t>neighboring </a:t>
            </a:r>
            <a:r>
              <a:rPr sz="3200" b="1" spc="-215" dirty="0">
                <a:solidFill>
                  <a:srgbClr val="C82506"/>
                </a:solidFill>
                <a:latin typeface="Calibri"/>
                <a:cs typeface="Calibri"/>
              </a:rPr>
              <a:t>vertices</a:t>
            </a:r>
            <a:r>
              <a:rPr sz="3200" b="1" spc="-290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82506"/>
                </a:solidFill>
                <a:latin typeface="Times New Roman"/>
                <a:cs typeface="Times New Roman"/>
              </a:rPr>
              <a:t>j</a:t>
            </a:r>
            <a:endParaRPr sz="3200">
              <a:latin typeface="Times New Roman"/>
              <a:cs typeface="Times New Roman"/>
            </a:endParaRPr>
          </a:p>
          <a:p>
            <a:pPr marL="5981700">
              <a:lnSpc>
                <a:spcPct val="100000"/>
              </a:lnSpc>
              <a:spcBef>
                <a:spcPts val="459"/>
              </a:spcBef>
            </a:pPr>
            <a:r>
              <a:rPr sz="3200" b="1" spc="-225" dirty="0">
                <a:solidFill>
                  <a:srgbClr val="C82506"/>
                </a:solidFill>
                <a:latin typeface="Calibri"/>
                <a:cs typeface="Calibri"/>
              </a:rPr>
              <a:t>for </a:t>
            </a:r>
            <a:r>
              <a:rPr sz="3200" b="1" spc="-260" dirty="0">
                <a:solidFill>
                  <a:srgbClr val="C82506"/>
                </a:solidFill>
                <a:latin typeface="Calibri"/>
                <a:cs typeface="Calibri"/>
              </a:rPr>
              <a:t>which </a:t>
            </a:r>
            <a:r>
              <a:rPr sz="3200" b="1" spc="-335" dirty="0">
                <a:solidFill>
                  <a:srgbClr val="C82506"/>
                </a:solidFill>
                <a:latin typeface="Calibri"/>
                <a:cs typeface="Calibri"/>
              </a:rPr>
              <a:t>COND(</a:t>
            </a:r>
            <a:r>
              <a:rPr sz="3200" b="1" spc="-335" dirty="0">
                <a:solidFill>
                  <a:srgbClr val="C82506"/>
                </a:solidFill>
                <a:latin typeface="Times New Roman"/>
                <a:cs typeface="Times New Roman"/>
              </a:rPr>
              <a:t>j</a:t>
            </a:r>
            <a:r>
              <a:rPr sz="3200" b="1" spc="-335" dirty="0">
                <a:solidFill>
                  <a:srgbClr val="C82506"/>
                </a:solidFill>
                <a:latin typeface="Calibri"/>
                <a:cs typeface="Calibri"/>
              </a:rPr>
              <a:t>) </a:t>
            </a:r>
            <a:r>
              <a:rPr sz="3200" b="1" spc="-160" dirty="0">
                <a:solidFill>
                  <a:srgbClr val="C82506"/>
                </a:solidFill>
                <a:latin typeface="Calibri"/>
                <a:cs typeface="Calibri"/>
              </a:rPr>
              <a:t>is </a:t>
            </a:r>
            <a:r>
              <a:rPr sz="3200" b="1" spc="-200" dirty="0">
                <a:solidFill>
                  <a:srgbClr val="C82506"/>
                </a:solidFill>
                <a:latin typeface="Calibri"/>
                <a:cs typeface="Calibri"/>
              </a:rPr>
              <a:t>true. </a:t>
            </a:r>
            <a:r>
              <a:rPr sz="3200" b="1" spc="-360" dirty="0">
                <a:solidFill>
                  <a:srgbClr val="C82506"/>
                </a:solidFill>
                <a:latin typeface="Calibri"/>
                <a:cs typeface="Calibri"/>
              </a:rPr>
              <a:t>Add </a:t>
            </a:r>
            <a:r>
              <a:rPr sz="3200" b="1" spc="-105" dirty="0">
                <a:solidFill>
                  <a:srgbClr val="C82506"/>
                </a:solidFill>
                <a:latin typeface="Calibri"/>
                <a:cs typeface="Calibri"/>
              </a:rPr>
              <a:t>j </a:t>
            </a:r>
            <a:r>
              <a:rPr sz="3200" b="1" spc="-240" dirty="0">
                <a:solidFill>
                  <a:srgbClr val="C82506"/>
                </a:solidFill>
                <a:latin typeface="Calibri"/>
                <a:cs typeface="Calibri"/>
              </a:rPr>
              <a:t>to </a:t>
            </a:r>
            <a:r>
              <a:rPr sz="3200" b="1" spc="-235" dirty="0">
                <a:solidFill>
                  <a:srgbClr val="C82506"/>
                </a:solidFill>
                <a:latin typeface="Calibri"/>
                <a:cs typeface="Calibri"/>
              </a:rPr>
              <a:t>returned </a:t>
            </a:r>
            <a:r>
              <a:rPr sz="3200" b="1" spc="-210" dirty="0">
                <a:solidFill>
                  <a:srgbClr val="C82506"/>
                </a:solidFill>
                <a:latin typeface="Calibri"/>
                <a:cs typeface="Calibri"/>
              </a:rPr>
              <a:t>set </a:t>
            </a:r>
            <a:r>
              <a:rPr sz="3200" b="1" spc="-85" dirty="0">
                <a:solidFill>
                  <a:srgbClr val="C82506"/>
                </a:solidFill>
                <a:latin typeface="Calibri"/>
                <a:cs typeface="Calibri"/>
              </a:rPr>
              <a:t>if </a:t>
            </a:r>
            <a:r>
              <a:rPr sz="3200" b="1" spc="-315" dirty="0">
                <a:solidFill>
                  <a:srgbClr val="C82506"/>
                </a:solidFill>
                <a:latin typeface="Calibri"/>
                <a:cs typeface="Calibri"/>
              </a:rPr>
              <a:t>UPDATE(i, </a:t>
            </a:r>
            <a:r>
              <a:rPr sz="3200" b="1" spc="-140" dirty="0">
                <a:solidFill>
                  <a:srgbClr val="C82506"/>
                </a:solidFill>
                <a:latin typeface="Calibri"/>
                <a:cs typeface="Calibri"/>
              </a:rPr>
              <a:t>j) </a:t>
            </a:r>
            <a:r>
              <a:rPr sz="3200" b="1" spc="-225" dirty="0">
                <a:solidFill>
                  <a:srgbClr val="C82506"/>
                </a:solidFill>
                <a:latin typeface="Calibri"/>
                <a:cs typeface="Calibri"/>
              </a:rPr>
              <a:t>returns</a:t>
            </a:r>
            <a:r>
              <a:rPr sz="3200" b="1" spc="-480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200" b="1" spc="-215" dirty="0">
                <a:solidFill>
                  <a:srgbClr val="C82506"/>
                </a:solidFill>
                <a:latin typeface="Calibri"/>
                <a:cs typeface="Calibri"/>
              </a:rPr>
              <a:t>true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C12658-1C21-5C4C-8725-2533AC43888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904557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570" dirty="0"/>
              <a:t>Implementing</a:t>
            </a:r>
            <a:r>
              <a:rPr sz="8400" spc="-580" dirty="0"/>
              <a:t> </a:t>
            </a:r>
            <a:r>
              <a:rPr sz="8400" spc="-700" dirty="0"/>
              <a:t>edgemap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876300" y="1955800"/>
            <a:ext cx="15240000" cy="25266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812800" marR="5080" indent="-800100">
              <a:lnSpc>
                <a:spcPts val="6700"/>
              </a:lnSpc>
              <a:spcBef>
                <a:spcPts val="34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555" dirty="0">
                <a:latin typeface="Calibri"/>
                <a:cs typeface="Calibri"/>
              </a:rPr>
              <a:t>Assume </a:t>
            </a:r>
            <a:r>
              <a:rPr sz="5600" b="1" spc="-395" dirty="0">
                <a:latin typeface="Calibri"/>
                <a:cs typeface="Calibri"/>
              </a:rPr>
              <a:t>vertex </a:t>
            </a:r>
            <a:r>
              <a:rPr sz="5600" b="1" spc="-415" dirty="0">
                <a:latin typeface="Calibri"/>
                <a:cs typeface="Calibri"/>
              </a:rPr>
              <a:t>subset </a:t>
            </a:r>
            <a:r>
              <a:rPr sz="5600" b="1" spc="-860" dirty="0">
                <a:latin typeface="Calibri"/>
                <a:cs typeface="Calibri"/>
              </a:rPr>
              <a:t>U </a:t>
            </a:r>
            <a:r>
              <a:rPr sz="5600" b="1" spc="-35" dirty="0">
                <a:latin typeface="Calibri"/>
                <a:cs typeface="Calibri"/>
              </a:rPr>
              <a:t>(</a:t>
            </a:r>
            <a:r>
              <a:rPr sz="4600" b="1" spc="-35" dirty="0">
                <a:latin typeface="Consolas"/>
                <a:cs typeface="Consolas"/>
              </a:rPr>
              <a:t>frontier</a:t>
            </a:r>
            <a:r>
              <a:rPr sz="4600" b="1" spc="-1365" dirty="0">
                <a:latin typeface="Consolas"/>
                <a:cs typeface="Consolas"/>
              </a:rPr>
              <a:t> </a:t>
            </a:r>
            <a:r>
              <a:rPr sz="5600" b="1" spc="-285" dirty="0">
                <a:latin typeface="Calibri"/>
                <a:cs typeface="Calibri"/>
              </a:rPr>
              <a:t>in </a:t>
            </a:r>
            <a:r>
              <a:rPr sz="5600" b="1" spc="-430" dirty="0">
                <a:latin typeface="Calibri"/>
                <a:cs typeface="Calibri"/>
              </a:rPr>
              <a:t>previous example) </a:t>
            </a:r>
            <a:r>
              <a:rPr sz="5600" b="1" spc="-275" dirty="0">
                <a:latin typeface="Calibri"/>
                <a:cs typeface="Calibri"/>
              </a:rPr>
              <a:t>is  </a:t>
            </a:r>
            <a:r>
              <a:rPr sz="5600" b="1" spc="-430" dirty="0">
                <a:latin typeface="Calibri"/>
                <a:cs typeface="Calibri"/>
              </a:rPr>
              <a:t>represented</a:t>
            </a:r>
            <a:r>
              <a:rPr sz="5600" b="1" spc="-385" dirty="0">
                <a:latin typeface="Calibri"/>
                <a:cs typeface="Calibri"/>
              </a:rPr>
              <a:t> </a:t>
            </a:r>
            <a:r>
              <a:rPr sz="5600" b="1" spc="-390" dirty="0">
                <a:latin typeface="Calibri"/>
                <a:cs typeface="Calibri"/>
              </a:rPr>
              <a:t>sparsely:</a:t>
            </a:r>
            <a:endParaRPr sz="5600">
              <a:latin typeface="Calibri"/>
              <a:cs typeface="Calibri"/>
            </a:endParaRPr>
          </a:p>
          <a:p>
            <a:pPr marL="812800">
              <a:lnSpc>
                <a:spcPts val="6050"/>
              </a:lnSpc>
              <a:tabLst>
                <a:tab pos="1282065" algn="l"/>
              </a:tabLst>
            </a:pPr>
            <a:r>
              <a:rPr sz="5450" b="1" spc="-254" dirty="0">
                <a:latin typeface="Calibri"/>
                <a:cs typeface="Calibri"/>
              </a:rPr>
              <a:t>-	</a:t>
            </a:r>
            <a:r>
              <a:rPr sz="4200" b="1" spc="-195" dirty="0">
                <a:latin typeface="Calibri"/>
                <a:cs typeface="Calibri"/>
              </a:rPr>
              <a:t>e.g., </a:t>
            </a:r>
            <a:r>
              <a:rPr sz="4200" b="1" spc="-295" dirty="0">
                <a:latin typeface="Calibri"/>
                <a:cs typeface="Calibri"/>
              </a:rPr>
              <a:t>three vertex </a:t>
            </a:r>
            <a:r>
              <a:rPr sz="4200" b="1" spc="-315" dirty="0">
                <a:latin typeface="Calibri"/>
                <a:cs typeface="Calibri"/>
              </a:rPr>
              <a:t>subset </a:t>
            </a:r>
            <a:r>
              <a:rPr sz="4200" b="1" spc="-645" dirty="0">
                <a:latin typeface="Calibri"/>
                <a:cs typeface="Calibri"/>
              </a:rPr>
              <a:t>U </a:t>
            </a: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340" dirty="0">
                <a:latin typeface="Calibri"/>
                <a:cs typeface="Calibri"/>
              </a:rPr>
              <a:t>10 </a:t>
            </a:r>
            <a:r>
              <a:rPr sz="4200" b="1" spc="-295" dirty="0">
                <a:latin typeface="Calibri"/>
                <a:cs typeface="Calibri"/>
              </a:rPr>
              <a:t>vertex </a:t>
            </a:r>
            <a:r>
              <a:rPr sz="4200" b="1" spc="-280" dirty="0">
                <a:latin typeface="Calibri"/>
                <a:cs typeface="Calibri"/>
              </a:rPr>
              <a:t>graph </a:t>
            </a:r>
            <a:r>
              <a:rPr sz="4200" b="1" spc="-235" dirty="0">
                <a:latin typeface="Calibri"/>
                <a:cs typeface="Calibri"/>
              </a:rPr>
              <a:t>G=(E,V): </a:t>
            </a:r>
            <a:r>
              <a:rPr sz="4200" b="1" spc="-645" dirty="0">
                <a:latin typeface="Calibri"/>
                <a:cs typeface="Calibri"/>
              </a:rPr>
              <a:t>U </a:t>
            </a:r>
            <a:r>
              <a:rPr sz="4200" spc="-685" dirty="0">
                <a:latin typeface="Lucida Sans Unicode"/>
                <a:cs typeface="Lucida Sans Unicode"/>
              </a:rPr>
              <a:t>⊂ </a:t>
            </a:r>
            <a:r>
              <a:rPr sz="4200" b="1" spc="-590" dirty="0">
                <a:latin typeface="Calibri"/>
                <a:cs typeface="Calibri"/>
              </a:rPr>
              <a:t>V </a:t>
            </a:r>
            <a:r>
              <a:rPr sz="4200" b="1" spc="409" dirty="0">
                <a:latin typeface="Calibri"/>
                <a:cs typeface="Calibri"/>
              </a:rPr>
              <a:t>= </a:t>
            </a:r>
            <a:r>
              <a:rPr sz="4200" b="1" spc="-270" dirty="0">
                <a:latin typeface="Calibri"/>
                <a:cs typeface="Calibri"/>
              </a:rPr>
              <a:t>{0, </a:t>
            </a:r>
            <a:r>
              <a:rPr sz="4200" b="1" spc="-225" dirty="0">
                <a:latin typeface="Calibri"/>
                <a:cs typeface="Calibri"/>
              </a:rPr>
              <a:t>4,</a:t>
            </a:r>
            <a:r>
              <a:rPr sz="4200" b="1" spc="-630" dirty="0">
                <a:latin typeface="Calibri"/>
                <a:cs typeface="Calibri"/>
              </a:rPr>
              <a:t> </a:t>
            </a:r>
            <a:r>
              <a:rPr sz="4200" b="1" spc="-350" dirty="0">
                <a:latin typeface="Calibri"/>
                <a:cs typeface="Calibri"/>
              </a:rPr>
              <a:t>9}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4800" y="5069840"/>
            <a:ext cx="8923655" cy="349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895" marR="2183765" indent="-544830">
              <a:lnSpc>
                <a:spcPct val="125000"/>
              </a:lnSpc>
              <a:spcBef>
                <a:spcPts val="100"/>
              </a:spcBef>
            </a:pPr>
            <a:r>
              <a:rPr sz="2600" b="1" dirty="0">
                <a:latin typeface="Consolas"/>
                <a:cs typeface="Consolas"/>
              </a:rPr>
              <a:t>procedure EDGEMAP_SPARSE(G, U, F,</a:t>
            </a:r>
            <a:r>
              <a:rPr sz="2600" b="1" spc="-10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C):  result =</a:t>
            </a:r>
            <a:r>
              <a:rPr sz="2600" b="1" spc="-1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{}</a:t>
            </a:r>
            <a:endParaRPr sz="2600">
              <a:latin typeface="Consolas"/>
              <a:cs typeface="Consolas"/>
            </a:endParaRPr>
          </a:p>
          <a:p>
            <a:pPr marL="556895">
              <a:lnSpc>
                <a:spcPct val="100000"/>
              </a:lnSpc>
              <a:spcBef>
                <a:spcPts val="780"/>
              </a:spcBef>
            </a:pPr>
            <a:r>
              <a:rPr sz="2600" b="1" dirty="0">
                <a:latin typeface="Consolas"/>
                <a:cs typeface="Consolas"/>
              </a:rPr>
              <a:t>parallel foreach v in U</a:t>
            </a:r>
            <a:r>
              <a:rPr sz="2600" b="1" spc="-25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do:</a:t>
            </a:r>
            <a:endParaRPr sz="2600">
              <a:latin typeface="Consolas"/>
              <a:cs typeface="Consolas"/>
            </a:endParaRPr>
          </a:p>
          <a:p>
            <a:pPr marL="1646555" marR="5080" indent="-544830">
              <a:lnSpc>
                <a:spcPct val="125000"/>
              </a:lnSpc>
            </a:pPr>
            <a:r>
              <a:rPr sz="2600" b="1" dirty="0">
                <a:latin typeface="Consolas"/>
                <a:cs typeface="Consolas"/>
              </a:rPr>
              <a:t>parallel foreach v2 in out_neighbors(v)</a:t>
            </a:r>
            <a:r>
              <a:rPr sz="2600" b="1" spc="-10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do:  if (C(v2) == 1 and F(v,v2) == 1)</a:t>
            </a:r>
            <a:r>
              <a:rPr sz="2600" b="1" spc="-75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then</a:t>
            </a:r>
            <a:endParaRPr sz="2600">
              <a:latin typeface="Consolas"/>
              <a:cs typeface="Consolas"/>
            </a:endParaRPr>
          </a:p>
          <a:p>
            <a:pPr marL="556895" marR="3091815" indent="1633855">
              <a:lnSpc>
                <a:spcPct val="125000"/>
              </a:lnSpc>
            </a:pPr>
            <a:r>
              <a:rPr sz="2600" b="1" dirty="0">
                <a:latin typeface="Consolas"/>
                <a:cs typeface="Consolas"/>
              </a:rPr>
              <a:t>add v2 to result  remove duplicates from</a:t>
            </a:r>
            <a:r>
              <a:rPr sz="2600" b="1" spc="-10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result</a:t>
            </a:r>
            <a:endParaRPr sz="26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9431" y="8636000"/>
            <a:ext cx="256794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Consolas"/>
                <a:cs typeface="Consolas"/>
              </a:rPr>
              <a:t>return</a:t>
            </a:r>
            <a:r>
              <a:rPr sz="2600" b="1" spc="-95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result;</a:t>
            </a:r>
            <a:endParaRPr sz="26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90100" y="8597900"/>
            <a:ext cx="8280400" cy="4495800"/>
          </a:xfrm>
          <a:prstGeom prst="rect">
            <a:avLst/>
          </a:prstGeom>
          <a:solidFill>
            <a:srgbClr val="EBEBEB"/>
          </a:solidFill>
          <a:ln w="12700">
            <a:solidFill>
              <a:srgbClr val="92929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ct val="100000"/>
              </a:lnSpc>
            </a:pPr>
            <a:r>
              <a:rPr sz="2200" b="1" dirty="0">
                <a:latin typeface="Consolas"/>
                <a:cs typeface="Consolas"/>
              </a:rPr>
              <a:t>parents = {-1, ...,</a:t>
            </a:r>
            <a:r>
              <a:rPr sz="2200" b="1" spc="-15" dirty="0">
                <a:latin typeface="Consolas"/>
                <a:cs typeface="Consolas"/>
              </a:rPr>
              <a:t> </a:t>
            </a:r>
            <a:r>
              <a:rPr sz="2200" b="1" dirty="0">
                <a:latin typeface="Consolas"/>
                <a:cs typeface="Consolas"/>
              </a:rPr>
              <a:t>-1}</a:t>
            </a:r>
            <a:endParaRPr sz="22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63500">
              <a:lnSpc>
                <a:spcPts val="2620"/>
              </a:lnSpc>
            </a:pPr>
            <a:r>
              <a:rPr sz="2200" b="1" dirty="0">
                <a:latin typeface="Consolas"/>
                <a:cs typeface="Consolas"/>
              </a:rPr>
              <a:t>procedure UPDATE(s,</a:t>
            </a:r>
            <a:r>
              <a:rPr sz="2200" b="1" spc="-10" dirty="0">
                <a:latin typeface="Consolas"/>
                <a:cs typeface="Consolas"/>
              </a:rPr>
              <a:t> </a:t>
            </a:r>
            <a:r>
              <a:rPr sz="2200" b="1" dirty="0">
                <a:latin typeface="Consolas"/>
                <a:cs typeface="Consolas"/>
              </a:rPr>
              <a:t>d)</a:t>
            </a:r>
            <a:endParaRPr sz="2200">
              <a:latin typeface="Consolas"/>
              <a:cs typeface="Consolas"/>
            </a:endParaRPr>
          </a:p>
          <a:p>
            <a:pPr marL="523875">
              <a:lnSpc>
                <a:spcPts val="2620"/>
              </a:lnSpc>
            </a:pPr>
            <a:r>
              <a:rPr sz="2200" b="1" dirty="0">
                <a:latin typeface="Consolas"/>
                <a:cs typeface="Consolas"/>
              </a:rPr>
              <a:t>return compare-and-swap(parents[d], -1,</a:t>
            </a:r>
            <a:r>
              <a:rPr sz="2200" b="1" spc="-30" dirty="0">
                <a:latin typeface="Consolas"/>
                <a:cs typeface="Consolas"/>
              </a:rPr>
              <a:t> </a:t>
            </a:r>
            <a:r>
              <a:rPr sz="2200" b="1" dirty="0">
                <a:latin typeface="Consolas"/>
                <a:cs typeface="Consolas"/>
              </a:rPr>
              <a:t>s);</a:t>
            </a:r>
            <a:endParaRPr sz="22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63500">
              <a:lnSpc>
                <a:spcPts val="2620"/>
              </a:lnSpc>
            </a:pPr>
            <a:r>
              <a:rPr sz="2200" b="1" dirty="0">
                <a:latin typeface="Consolas"/>
                <a:cs typeface="Consolas"/>
              </a:rPr>
              <a:t>procedure</a:t>
            </a:r>
            <a:r>
              <a:rPr sz="2200" b="1" spc="-5" dirty="0">
                <a:latin typeface="Consolas"/>
                <a:cs typeface="Consolas"/>
              </a:rPr>
              <a:t> </a:t>
            </a:r>
            <a:r>
              <a:rPr sz="2200" b="1" dirty="0">
                <a:latin typeface="Consolas"/>
                <a:cs typeface="Consolas"/>
              </a:rPr>
              <a:t>COND(i)</a:t>
            </a:r>
            <a:endParaRPr sz="2200">
              <a:latin typeface="Consolas"/>
              <a:cs typeface="Consolas"/>
            </a:endParaRPr>
          </a:p>
          <a:p>
            <a:pPr marL="523875">
              <a:lnSpc>
                <a:spcPts val="2620"/>
              </a:lnSpc>
            </a:pPr>
            <a:r>
              <a:rPr sz="2200" b="1" dirty="0">
                <a:latin typeface="Consolas"/>
                <a:cs typeface="Consolas"/>
              </a:rPr>
              <a:t>return parents[i] ==</a:t>
            </a:r>
            <a:r>
              <a:rPr sz="2200" b="1" spc="-15" dirty="0">
                <a:latin typeface="Consolas"/>
                <a:cs typeface="Consolas"/>
              </a:rPr>
              <a:t> </a:t>
            </a:r>
            <a:r>
              <a:rPr sz="2200" b="1" dirty="0">
                <a:latin typeface="Consolas"/>
                <a:cs typeface="Consolas"/>
              </a:rPr>
              <a:t>-1;</a:t>
            </a:r>
            <a:endParaRPr sz="22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523875" marR="5289550" indent="-461009">
              <a:lnSpc>
                <a:spcPts val="2600"/>
              </a:lnSpc>
            </a:pPr>
            <a:r>
              <a:rPr sz="2200" b="1" dirty="0">
                <a:latin typeface="Consolas"/>
                <a:cs typeface="Consolas"/>
              </a:rPr>
              <a:t>procedure BFS(G,</a:t>
            </a:r>
            <a:r>
              <a:rPr sz="2200" b="1" spc="-100" dirty="0">
                <a:latin typeface="Consolas"/>
                <a:cs typeface="Consolas"/>
              </a:rPr>
              <a:t> </a:t>
            </a:r>
            <a:r>
              <a:rPr sz="2200" b="1" dirty="0">
                <a:latin typeface="Consolas"/>
                <a:cs typeface="Consolas"/>
              </a:rPr>
              <a:t>r)  parents[r] = r;  frontier =</a:t>
            </a:r>
            <a:r>
              <a:rPr sz="2200" b="1" spc="-70" dirty="0">
                <a:latin typeface="Consolas"/>
                <a:cs typeface="Consolas"/>
              </a:rPr>
              <a:t> </a:t>
            </a:r>
            <a:r>
              <a:rPr sz="2200" b="1" dirty="0">
                <a:latin typeface="Consolas"/>
                <a:cs typeface="Consolas"/>
              </a:rPr>
              <a:t>{r};</a:t>
            </a:r>
            <a:endParaRPr sz="2200">
              <a:latin typeface="Consolas"/>
              <a:cs typeface="Consolas"/>
            </a:endParaRPr>
          </a:p>
          <a:p>
            <a:pPr marL="523875">
              <a:lnSpc>
                <a:spcPts val="2500"/>
              </a:lnSpc>
            </a:pPr>
            <a:r>
              <a:rPr sz="2200" b="1" dirty="0">
                <a:latin typeface="Consolas"/>
                <a:cs typeface="Consolas"/>
              </a:rPr>
              <a:t>while (size(frontier) != 0)</a:t>
            </a:r>
            <a:r>
              <a:rPr sz="2200" b="1" spc="-20" dirty="0">
                <a:latin typeface="Consolas"/>
                <a:cs typeface="Consolas"/>
              </a:rPr>
              <a:t> </a:t>
            </a:r>
            <a:r>
              <a:rPr sz="2200" b="1" dirty="0">
                <a:latin typeface="Consolas"/>
                <a:cs typeface="Consolas"/>
              </a:rPr>
              <a:t>do:</a:t>
            </a:r>
            <a:endParaRPr sz="2200">
              <a:latin typeface="Consolas"/>
              <a:cs typeface="Consolas"/>
            </a:endParaRPr>
          </a:p>
          <a:p>
            <a:pPr marL="1138555">
              <a:lnSpc>
                <a:spcPts val="2620"/>
              </a:lnSpc>
            </a:pPr>
            <a:r>
              <a:rPr sz="2200" b="1" dirty="0">
                <a:latin typeface="Consolas"/>
                <a:cs typeface="Consolas"/>
              </a:rPr>
              <a:t>frontier = EDGEMAP(G, frontier, UPDATE,</a:t>
            </a:r>
            <a:r>
              <a:rPr sz="2200" b="1" spc="-95" dirty="0">
                <a:latin typeface="Consolas"/>
                <a:cs typeface="Consolas"/>
              </a:rPr>
              <a:t> </a:t>
            </a:r>
            <a:r>
              <a:rPr sz="2200" b="1" dirty="0">
                <a:latin typeface="Consolas"/>
                <a:cs typeface="Consolas"/>
              </a:rPr>
              <a:t>COND);</a:t>
            </a:r>
            <a:endParaRPr sz="22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03400" y="10355580"/>
            <a:ext cx="7094220" cy="14732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4200" b="1" spc="-380" dirty="0">
                <a:latin typeface="Calibri"/>
                <a:cs typeface="Calibri"/>
              </a:rPr>
              <a:t>Cost </a:t>
            </a:r>
            <a:r>
              <a:rPr sz="4200" b="1" spc="-290" dirty="0">
                <a:latin typeface="Calibri"/>
                <a:cs typeface="Calibri"/>
              </a:rPr>
              <a:t>of</a:t>
            </a:r>
            <a:r>
              <a:rPr sz="4200" b="1" spc="-195" dirty="0">
                <a:latin typeface="Calibri"/>
                <a:cs typeface="Calibri"/>
              </a:rPr>
              <a:t> </a:t>
            </a:r>
            <a:r>
              <a:rPr sz="4200" b="1" spc="-475" dirty="0">
                <a:latin typeface="Calibri"/>
                <a:cs typeface="Calibri"/>
              </a:rPr>
              <a:t>EDGEMAP_SPARSE?</a:t>
            </a:r>
            <a:endParaRPr sz="4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4200" b="1" spc="-770" dirty="0">
                <a:latin typeface="Calibri"/>
                <a:cs typeface="Calibri"/>
              </a:rPr>
              <a:t>O(|U| </a:t>
            </a:r>
            <a:r>
              <a:rPr sz="4200" b="1" spc="409" dirty="0">
                <a:latin typeface="Calibri"/>
                <a:cs typeface="Calibri"/>
              </a:rPr>
              <a:t>+ </a:t>
            </a:r>
            <a:r>
              <a:rPr sz="4200" b="1" spc="-415" dirty="0">
                <a:latin typeface="Calibri"/>
                <a:cs typeface="Calibri"/>
              </a:rPr>
              <a:t>sum </a:t>
            </a: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265" dirty="0">
                <a:latin typeface="Calibri"/>
                <a:cs typeface="Calibri"/>
              </a:rPr>
              <a:t>outgoing </a:t>
            </a:r>
            <a:r>
              <a:rPr sz="4200" b="1" spc="-305" dirty="0">
                <a:latin typeface="Calibri"/>
                <a:cs typeface="Calibri"/>
              </a:rPr>
              <a:t>edges </a:t>
            </a:r>
            <a:r>
              <a:rPr sz="4200" b="1" spc="-355" dirty="0">
                <a:latin typeface="Calibri"/>
                <a:cs typeface="Calibri"/>
              </a:rPr>
              <a:t>from</a:t>
            </a:r>
            <a:r>
              <a:rPr sz="4200" b="1" spc="-740" dirty="0">
                <a:latin typeface="Calibri"/>
                <a:cs typeface="Calibri"/>
              </a:rPr>
              <a:t> </a:t>
            </a:r>
            <a:r>
              <a:rPr sz="4200" b="1" spc="-434" dirty="0">
                <a:latin typeface="Calibri"/>
                <a:cs typeface="Calibri"/>
              </a:rPr>
              <a:t>U)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13962" y="4636236"/>
            <a:ext cx="2267585" cy="523875"/>
          </a:xfrm>
          <a:custGeom>
            <a:avLst/>
            <a:gdLst/>
            <a:ahLst/>
            <a:cxnLst/>
            <a:rect l="l" t="t" r="r" b="b"/>
            <a:pathLst>
              <a:path w="2267584" h="523875">
                <a:moveTo>
                  <a:pt x="0" y="523260"/>
                </a:moveTo>
                <a:lnTo>
                  <a:pt x="24749" y="517549"/>
                </a:lnTo>
                <a:lnTo>
                  <a:pt x="2267564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30815" y="5049837"/>
            <a:ext cx="232410" cy="208279"/>
          </a:xfrm>
          <a:custGeom>
            <a:avLst/>
            <a:gdLst/>
            <a:ahLst/>
            <a:cxnLst/>
            <a:rect l="l" t="t" r="r" b="b"/>
            <a:pathLst>
              <a:path w="232410" h="208279">
                <a:moveTo>
                  <a:pt x="183908" y="0"/>
                </a:moveTo>
                <a:lnTo>
                  <a:pt x="0" y="151922"/>
                </a:lnTo>
                <a:lnTo>
                  <a:pt x="231882" y="207897"/>
                </a:lnTo>
                <a:lnTo>
                  <a:pt x="183908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902700" y="4330700"/>
            <a:ext cx="8661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15" dirty="0">
                <a:latin typeface="Calibri"/>
                <a:cs typeface="Calibri"/>
              </a:rPr>
              <a:t>graph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87593" y="4719856"/>
            <a:ext cx="3838575" cy="520700"/>
          </a:xfrm>
          <a:custGeom>
            <a:avLst/>
            <a:gdLst/>
            <a:ahLst/>
            <a:cxnLst/>
            <a:rect l="l" t="t" r="r" b="b"/>
            <a:pathLst>
              <a:path w="3838575" h="520700">
                <a:moveTo>
                  <a:pt x="0" y="520587"/>
                </a:moveTo>
                <a:lnTo>
                  <a:pt x="25170" y="517172"/>
                </a:lnTo>
                <a:lnTo>
                  <a:pt x="3838413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01339" y="5131318"/>
            <a:ext cx="226060" cy="211454"/>
          </a:xfrm>
          <a:custGeom>
            <a:avLst/>
            <a:gdLst/>
            <a:ahLst/>
            <a:cxnLst/>
            <a:rect l="l" t="t" r="r" b="b"/>
            <a:pathLst>
              <a:path w="226059" h="211454">
                <a:moveTo>
                  <a:pt x="197086" y="0"/>
                </a:moveTo>
                <a:lnTo>
                  <a:pt x="0" y="134386"/>
                </a:lnTo>
                <a:lnTo>
                  <a:pt x="225761" y="211424"/>
                </a:lnTo>
                <a:lnTo>
                  <a:pt x="197086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074400" y="4381500"/>
            <a:ext cx="19767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10" dirty="0">
                <a:latin typeface="Calibri"/>
                <a:cs typeface="Calibri"/>
              </a:rPr>
              <a:t>set </a:t>
            </a:r>
            <a:r>
              <a:rPr sz="3200" b="1" spc="-220" dirty="0">
                <a:latin typeface="Calibri"/>
                <a:cs typeface="Calibri"/>
              </a:rPr>
              <a:t>of</a:t>
            </a:r>
            <a:r>
              <a:rPr sz="3200" b="1" spc="-295" dirty="0">
                <a:latin typeface="Calibri"/>
                <a:cs typeface="Calibri"/>
              </a:rPr>
              <a:t> </a:t>
            </a:r>
            <a:r>
              <a:rPr sz="3200" b="1" spc="-215" dirty="0">
                <a:latin typeface="Calibri"/>
                <a:cs typeface="Calibri"/>
              </a:rPr>
              <a:t>vertices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66304" y="5513606"/>
            <a:ext cx="2131060" cy="575310"/>
          </a:xfrm>
          <a:custGeom>
            <a:avLst/>
            <a:gdLst/>
            <a:ahLst/>
            <a:cxnLst/>
            <a:rect l="l" t="t" r="r" b="b"/>
            <a:pathLst>
              <a:path w="2131059" h="575310">
                <a:moveTo>
                  <a:pt x="0" y="0"/>
                </a:moveTo>
                <a:lnTo>
                  <a:pt x="24521" y="6620"/>
                </a:lnTo>
                <a:lnTo>
                  <a:pt x="2130852" y="575249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84840" y="5417234"/>
            <a:ext cx="234315" cy="206375"/>
          </a:xfrm>
          <a:custGeom>
            <a:avLst/>
            <a:gdLst/>
            <a:ahLst/>
            <a:cxnLst/>
            <a:rect l="l" t="t" r="r" b="b"/>
            <a:pathLst>
              <a:path w="234315" h="206375">
                <a:moveTo>
                  <a:pt x="233790" y="0"/>
                </a:moveTo>
                <a:lnTo>
                  <a:pt x="0" y="47383"/>
                </a:lnTo>
                <a:lnTo>
                  <a:pt x="178182" y="205985"/>
                </a:lnTo>
                <a:lnTo>
                  <a:pt x="23379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35063" y="5698195"/>
            <a:ext cx="3394710" cy="781685"/>
          </a:xfrm>
          <a:custGeom>
            <a:avLst/>
            <a:gdLst/>
            <a:ahLst/>
            <a:cxnLst/>
            <a:rect l="l" t="t" r="r" b="b"/>
            <a:pathLst>
              <a:path w="3394709" h="781685">
                <a:moveTo>
                  <a:pt x="0" y="0"/>
                </a:moveTo>
                <a:lnTo>
                  <a:pt x="24753" y="5696"/>
                </a:lnTo>
                <a:lnTo>
                  <a:pt x="3394574" y="781223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51891" y="5599930"/>
            <a:ext cx="232410" cy="208279"/>
          </a:xfrm>
          <a:custGeom>
            <a:avLst/>
            <a:gdLst/>
            <a:ahLst/>
            <a:cxnLst/>
            <a:rect l="l" t="t" r="r" b="b"/>
            <a:pathLst>
              <a:path w="232409" h="208279">
                <a:moveTo>
                  <a:pt x="231849" y="0"/>
                </a:moveTo>
                <a:lnTo>
                  <a:pt x="0" y="56109"/>
                </a:lnTo>
                <a:lnTo>
                  <a:pt x="183998" y="207924"/>
                </a:lnTo>
                <a:lnTo>
                  <a:pt x="231849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756900" y="5740400"/>
            <a:ext cx="5344160" cy="9575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04800" marR="5080" indent="-292100">
              <a:lnSpc>
                <a:spcPts val="3500"/>
              </a:lnSpc>
              <a:spcBef>
                <a:spcPts val="500"/>
              </a:spcBef>
            </a:pPr>
            <a:r>
              <a:rPr sz="3200" b="1" spc="-229" dirty="0">
                <a:latin typeface="Calibri"/>
                <a:cs typeface="Calibri"/>
              </a:rPr>
              <a:t>condition </a:t>
            </a:r>
            <a:r>
              <a:rPr sz="3200" b="1" spc="-270" dirty="0">
                <a:latin typeface="Calibri"/>
                <a:cs typeface="Calibri"/>
              </a:rPr>
              <a:t>check </a:t>
            </a:r>
            <a:r>
              <a:rPr sz="3200" b="1" spc="-300" dirty="0">
                <a:latin typeface="Calibri"/>
                <a:cs typeface="Calibri"/>
              </a:rPr>
              <a:t>on </a:t>
            </a:r>
            <a:r>
              <a:rPr sz="3200" b="1" spc="-220" dirty="0">
                <a:latin typeface="Calibri"/>
                <a:cs typeface="Calibri"/>
              </a:rPr>
              <a:t>neighbor </a:t>
            </a:r>
            <a:r>
              <a:rPr sz="3200" b="1" spc="-225" dirty="0">
                <a:latin typeface="Calibri"/>
                <a:cs typeface="Calibri"/>
              </a:rPr>
              <a:t>vertex  </a:t>
            </a:r>
            <a:r>
              <a:rPr sz="3200" b="1" spc="-254" dirty="0">
                <a:latin typeface="Calibri"/>
                <a:cs typeface="Calibri"/>
              </a:rPr>
              <a:t>update </a:t>
            </a:r>
            <a:r>
              <a:rPr sz="3200" b="1" spc="-210" dirty="0">
                <a:latin typeface="Calibri"/>
                <a:cs typeface="Calibri"/>
              </a:rPr>
              <a:t>function </a:t>
            </a:r>
            <a:r>
              <a:rPr sz="3200" b="1" spc="-300" dirty="0">
                <a:latin typeface="Calibri"/>
                <a:cs typeface="Calibri"/>
              </a:rPr>
              <a:t>on </a:t>
            </a:r>
            <a:r>
              <a:rPr sz="3200" b="1" spc="-220" dirty="0">
                <a:latin typeface="Calibri"/>
                <a:cs typeface="Calibri"/>
              </a:rPr>
              <a:t>neighbor</a:t>
            </a:r>
            <a:r>
              <a:rPr sz="3200" b="1" spc="-130" dirty="0">
                <a:latin typeface="Calibri"/>
                <a:cs typeface="Calibri"/>
              </a:rPr>
              <a:t> </a:t>
            </a:r>
            <a:r>
              <a:rPr sz="3200" b="1" spc="-225" dirty="0">
                <a:latin typeface="Calibri"/>
                <a:cs typeface="Calibri"/>
              </a:rPr>
              <a:t>vertex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C2EF703-65C5-1049-A7A3-8B69EB1A444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7743" y="6014725"/>
            <a:ext cx="11092708" cy="6753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6300" y="203200"/>
            <a:ext cx="147853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390" dirty="0"/>
              <a:t>Visiting </a:t>
            </a:r>
            <a:r>
              <a:rPr sz="7200" spc="-565" dirty="0"/>
              <a:t>every </a:t>
            </a:r>
            <a:r>
              <a:rPr sz="7200" spc="-515" dirty="0"/>
              <a:t>edge </a:t>
            </a:r>
            <a:r>
              <a:rPr sz="7200" spc="-670" dirty="0"/>
              <a:t>on </a:t>
            </a:r>
            <a:r>
              <a:rPr sz="7200" spc="-440" dirty="0"/>
              <a:t>frontier </a:t>
            </a:r>
            <a:r>
              <a:rPr sz="7200" spc="-555" dirty="0"/>
              <a:t>can </a:t>
            </a:r>
            <a:r>
              <a:rPr sz="7200" spc="-630" dirty="0"/>
              <a:t>be</a:t>
            </a:r>
            <a:r>
              <a:rPr sz="7200" spc="-290" dirty="0"/>
              <a:t> </a:t>
            </a:r>
            <a:r>
              <a:rPr sz="7200" spc="-495" dirty="0"/>
              <a:t>wasteful</a:t>
            </a:r>
            <a:endParaRPr sz="7200"/>
          </a:p>
        </p:txBody>
      </p:sp>
      <p:sp>
        <p:nvSpPr>
          <p:cNvPr id="4" name="object 4"/>
          <p:cNvSpPr txBox="1"/>
          <p:nvPr/>
        </p:nvSpPr>
        <p:spPr>
          <a:xfrm>
            <a:off x="698500" y="1955800"/>
            <a:ext cx="16497935" cy="917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0" indent="-800100">
              <a:lnSpc>
                <a:spcPct val="100000"/>
              </a:lnSpc>
              <a:spcBef>
                <a:spcPts val="100"/>
              </a:spcBef>
              <a:buSzPct val="119642"/>
              <a:buFont typeface="Trebuchet MS"/>
              <a:buChar char="▪"/>
              <a:tabLst>
                <a:tab pos="990600" algn="l"/>
              </a:tabLst>
            </a:pPr>
            <a:r>
              <a:rPr sz="5600" b="1" spc="-480" dirty="0">
                <a:latin typeface="Calibri"/>
                <a:cs typeface="Calibri"/>
              </a:rPr>
              <a:t>Each </a:t>
            </a:r>
            <a:r>
              <a:rPr sz="5600" b="1" spc="-409" dirty="0">
                <a:latin typeface="Calibri"/>
                <a:cs typeface="Calibri"/>
              </a:rPr>
              <a:t>step </a:t>
            </a:r>
            <a:r>
              <a:rPr sz="5600" b="1" spc="-385" dirty="0">
                <a:latin typeface="Calibri"/>
                <a:cs typeface="Calibri"/>
              </a:rPr>
              <a:t>of </a:t>
            </a:r>
            <a:r>
              <a:rPr sz="5600" b="1" spc="-350" dirty="0">
                <a:latin typeface="Calibri"/>
                <a:cs typeface="Calibri"/>
              </a:rPr>
              <a:t>BFS, </a:t>
            </a:r>
            <a:r>
              <a:rPr sz="5600" b="1" spc="-440" dirty="0">
                <a:latin typeface="Calibri"/>
                <a:cs typeface="Calibri"/>
              </a:rPr>
              <a:t>every </a:t>
            </a:r>
            <a:r>
              <a:rPr sz="5600" b="1" spc="-400" dirty="0">
                <a:latin typeface="Calibri"/>
                <a:cs typeface="Calibri"/>
              </a:rPr>
              <a:t>edge </a:t>
            </a:r>
            <a:r>
              <a:rPr sz="5600" b="1" spc="-520" dirty="0">
                <a:latin typeface="Calibri"/>
                <a:cs typeface="Calibri"/>
              </a:rPr>
              <a:t>on </a:t>
            </a:r>
            <a:r>
              <a:rPr sz="5600" b="1" spc="-340" dirty="0">
                <a:latin typeface="Calibri"/>
                <a:cs typeface="Calibri"/>
              </a:rPr>
              <a:t>frontier </a:t>
            </a:r>
            <a:r>
              <a:rPr sz="5600" b="1" spc="-275" dirty="0">
                <a:latin typeface="Calibri"/>
                <a:cs typeface="Calibri"/>
              </a:rPr>
              <a:t>is</a:t>
            </a:r>
            <a:r>
              <a:rPr sz="5600" b="1" spc="-100" dirty="0">
                <a:latin typeface="Calibri"/>
                <a:cs typeface="Calibri"/>
              </a:rPr>
              <a:t> </a:t>
            </a:r>
            <a:r>
              <a:rPr sz="5600" b="1" spc="-335" dirty="0">
                <a:latin typeface="Calibri"/>
                <a:cs typeface="Calibri"/>
              </a:rPr>
              <a:t>visited</a:t>
            </a:r>
            <a:endParaRPr sz="5600">
              <a:latin typeface="Calibri"/>
              <a:cs typeface="Calibri"/>
            </a:endParaRPr>
          </a:p>
          <a:p>
            <a:pPr marL="1536700" lvl="1" indent="-546100">
              <a:lnSpc>
                <a:spcPts val="7350"/>
              </a:lnSpc>
              <a:spcBef>
                <a:spcPts val="130"/>
              </a:spcBef>
              <a:buSzPct val="130208"/>
              <a:buChar char="-"/>
              <a:tabLst>
                <a:tab pos="1536065" algn="l"/>
                <a:tab pos="1536700" algn="l"/>
              </a:tabLst>
            </a:pPr>
            <a:r>
              <a:rPr sz="4800" b="1" spc="-320" dirty="0">
                <a:latin typeface="Calibri"/>
                <a:cs typeface="Calibri"/>
              </a:rPr>
              <a:t>Frontier </a:t>
            </a:r>
            <a:r>
              <a:rPr sz="4800" b="1" spc="-370" dirty="0">
                <a:latin typeface="Calibri"/>
                <a:cs typeface="Calibri"/>
              </a:rPr>
              <a:t>can </a:t>
            </a:r>
            <a:r>
              <a:rPr sz="4800" b="1" spc="-409" dirty="0">
                <a:latin typeface="Calibri"/>
                <a:cs typeface="Calibri"/>
              </a:rPr>
              <a:t>grow </a:t>
            </a:r>
            <a:r>
              <a:rPr sz="4800" b="1" spc="-320" dirty="0">
                <a:latin typeface="Calibri"/>
                <a:cs typeface="Calibri"/>
              </a:rPr>
              <a:t>quickly </a:t>
            </a:r>
            <a:r>
              <a:rPr sz="4800" b="1" spc="-335" dirty="0">
                <a:latin typeface="Calibri"/>
                <a:cs typeface="Calibri"/>
              </a:rPr>
              <a:t>for </a:t>
            </a:r>
            <a:r>
              <a:rPr sz="4800" b="1" spc="-315" dirty="0">
                <a:latin typeface="Calibri"/>
                <a:cs typeface="Calibri"/>
              </a:rPr>
              <a:t>social </a:t>
            </a:r>
            <a:r>
              <a:rPr sz="4800" b="1" spc="-325" dirty="0">
                <a:latin typeface="Calibri"/>
                <a:cs typeface="Calibri"/>
              </a:rPr>
              <a:t>graphs </a:t>
            </a:r>
            <a:r>
              <a:rPr sz="4800" b="1" spc="-380" dirty="0">
                <a:latin typeface="Calibri"/>
                <a:cs typeface="Calibri"/>
              </a:rPr>
              <a:t>(few </a:t>
            </a:r>
            <a:r>
              <a:rPr sz="4800" b="1" spc="-355" dirty="0">
                <a:latin typeface="Calibri"/>
                <a:cs typeface="Calibri"/>
              </a:rPr>
              <a:t>steps </a:t>
            </a:r>
            <a:r>
              <a:rPr sz="4800" b="1" spc="-360" dirty="0">
                <a:latin typeface="Calibri"/>
                <a:cs typeface="Calibri"/>
              </a:rPr>
              <a:t>to </a:t>
            </a:r>
            <a:r>
              <a:rPr sz="4800" b="1" spc="-225" dirty="0">
                <a:latin typeface="Calibri"/>
                <a:cs typeface="Calibri"/>
              </a:rPr>
              <a:t>visit </a:t>
            </a:r>
            <a:r>
              <a:rPr sz="4800" b="1" spc="-185" dirty="0">
                <a:latin typeface="Calibri"/>
                <a:cs typeface="Calibri"/>
              </a:rPr>
              <a:t>all</a:t>
            </a:r>
            <a:r>
              <a:rPr sz="4800" b="1" spc="-105" dirty="0">
                <a:latin typeface="Calibri"/>
                <a:cs typeface="Calibri"/>
              </a:rPr>
              <a:t> </a:t>
            </a:r>
            <a:r>
              <a:rPr sz="4800" b="1" spc="-395" dirty="0">
                <a:latin typeface="Calibri"/>
                <a:cs typeface="Calibri"/>
              </a:rPr>
              <a:t>nodes)</a:t>
            </a:r>
            <a:endParaRPr sz="4800">
              <a:latin typeface="Calibri"/>
              <a:cs typeface="Calibri"/>
            </a:endParaRPr>
          </a:p>
          <a:p>
            <a:pPr marL="1536700" lvl="1" indent="-546100">
              <a:lnSpc>
                <a:spcPts val="7350"/>
              </a:lnSpc>
              <a:buSzPct val="130208"/>
              <a:buChar char="-"/>
              <a:tabLst>
                <a:tab pos="1536065" algn="l"/>
                <a:tab pos="1536700" algn="l"/>
              </a:tabLst>
            </a:pPr>
            <a:r>
              <a:rPr sz="4800" b="1" spc="-550" dirty="0">
                <a:latin typeface="Calibri"/>
                <a:cs typeface="Calibri"/>
              </a:rPr>
              <a:t>Most </a:t>
            </a:r>
            <a:r>
              <a:rPr sz="4800" b="1" spc="-345" dirty="0">
                <a:latin typeface="Calibri"/>
                <a:cs typeface="Calibri"/>
              </a:rPr>
              <a:t>edge </a:t>
            </a:r>
            <a:r>
              <a:rPr sz="4800" b="1" spc="-250" dirty="0">
                <a:latin typeface="Calibri"/>
                <a:cs typeface="Calibri"/>
              </a:rPr>
              <a:t>visits </a:t>
            </a:r>
            <a:r>
              <a:rPr sz="4800" b="1" spc="-355" dirty="0">
                <a:latin typeface="Calibri"/>
                <a:cs typeface="Calibri"/>
              </a:rPr>
              <a:t>are </a:t>
            </a:r>
            <a:r>
              <a:rPr sz="4800" b="1" spc="-345" dirty="0">
                <a:latin typeface="Calibri"/>
                <a:cs typeface="Calibri"/>
              </a:rPr>
              <a:t>wasteful! </a:t>
            </a:r>
            <a:r>
              <a:rPr sz="4800" b="1" spc="-330" dirty="0">
                <a:latin typeface="Calibri"/>
                <a:cs typeface="Calibri"/>
              </a:rPr>
              <a:t>(they </a:t>
            </a:r>
            <a:r>
              <a:rPr sz="4800" b="1" spc="-385" dirty="0">
                <a:latin typeface="Calibri"/>
                <a:cs typeface="Calibri"/>
              </a:rPr>
              <a:t>don’t </a:t>
            </a:r>
            <a:r>
              <a:rPr sz="4800" b="1" spc="-320" dirty="0">
                <a:latin typeface="Calibri"/>
                <a:cs typeface="Calibri"/>
              </a:rPr>
              <a:t>lead </a:t>
            </a:r>
            <a:r>
              <a:rPr sz="4800" b="1" spc="-360" dirty="0">
                <a:latin typeface="Calibri"/>
                <a:cs typeface="Calibri"/>
              </a:rPr>
              <a:t>to </a:t>
            </a:r>
            <a:r>
              <a:rPr sz="4800" b="1" spc="-345" dirty="0">
                <a:latin typeface="Calibri"/>
                <a:cs typeface="Calibri"/>
              </a:rPr>
              <a:t>a </a:t>
            </a:r>
            <a:r>
              <a:rPr sz="4800" b="1" spc="-350" dirty="0">
                <a:latin typeface="Calibri"/>
                <a:cs typeface="Calibri"/>
              </a:rPr>
              <a:t>successful</a:t>
            </a:r>
            <a:r>
              <a:rPr sz="4800" b="1" spc="-595" dirty="0">
                <a:latin typeface="Calibri"/>
                <a:cs typeface="Calibri"/>
              </a:rPr>
              <a:t> </a:t>
            </a:r>
            <a:r>
              <a:rPr sz="4800" b="1" spc="-400" dirty="0">
                <a:latin typeface="Calibri"/>
                <a:cs typeface="Calibri"/>
              </a:rPr>
              <a:t>“update”)</a:t>
            </a:r>
            <a:endParaRPr sz="4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900">
              <a:latin typeface="Times New Roman"/>
              <a:cs typeface="Times New Roman"/>
            </a:endParaRPr>
          </a:p>
          <a:p>
            <a:pPr marL="419100" marR="11864340" indent="-406400">
              <a:lnSpc>
                <a:spcPct val="95000"/>
              </a:lnSpc>
              <a:buSzPct val="125000"/>
              <a:buChar char="-"/>
              <a:tabLst>
                <a:tab pos="418465" algn="l"/>
                <a:tab pos="419100" algn="l"/>
              </a:tabLst>
            </a:pPr>
            <a:r>
              <a:rPr sz="3200" b="1" u="heavy" spc="-2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claimed </a:t>
            </a:r>
            <a:r>
              <a:rPr sz="3200" b="1" u="heavy" spc="-1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child</a:t>
            </a:r>
            <a:r>
              <a:rPr sz="3200" b="1" spc="-190" dirty="0">
                <a:latin typeface="Calibri"/>
                <a:cs typeface="Calibri"/>
              </a:rPr>
              <a:t>: </a:t>
            </a:r>
            <a:r>
              <a:rPr sz="3200" b="1" spc="-229" dirty="0">
                <a:latin typeface="Calibri"/>
                <a:cs typeface="Calibri"/>
              </a:rPr>
              <a:t>edge </a:t>
            </a:r>
            <a:r>
              <a:rPr sz="3200" b="1" spc="-220" dirty="0">
                <a:latin typeface="Calibri"/>
                <a:cs typeface="Calibri"/>
              </a:rPr>
              <a:t>points </a:t>
            </a:r>
            <a:r>
              <a:rPr sz="3200" b="1" spc="-240" dirty="0">
                <a:latin typeface="Calibri"/>
                <a:cs typeface="Calibri"/>
              </a:rPr>
              <a:t>to  </a:t>
            </a:r>
            <a:r>
              <a:rPr sz="3200" b="1" spc="-210" dirty="0">
                <a:latin typeface="Calibri"/>
                <a:cs typeface="Calibri"/>
              </a:rPr>
              <a:t>unvisited </a:t>
            </a:r>
            <a:r>
              <a:rPr sz="3200" b="1" spc="-225" dirty="0">
                <a:latin typeface="Calibri"/>
                <a:cs typeface="Calibri"/>
              </a:rPr>
              <a:t>vertex </a:t>
            </a:r>
            <a:r>
              <a:rPr sz="3200" b="1" spc="-200" dirty="0">
                <a:latin typeface="Calibri"/>
                <a:cs typeface="Calibri"/>
              </a:rPr>
              <a:t>(useful</a:t>
            </a:r>
            <a:r>
              <a:rPr sz="3200" b="1" spc="-265" dirty="0">
                <a:latin typeface="Calibri"/>
                <a:cs typeface="Calibri"/>
              </a:rPr>
              <a:t> </a:t>
            </a:r>
            <a:r>
              <a:rPr sz="3200" b="1" spc="-280" dirty="0">
                <a:latin typeface="Calibri"/>
                <a:cs typeface="Calibri"/>
              </a:rPr>
              <a:t>work)</a:t>
            </a:r>
            <a:endParaRPr sz="3200">
              <a:latin typeface="Calibri"/>
              <a:cs typeface="Calibri"/>
            </a:endParaRPr>
          </a:p>
          <a:p>
            <a:pPr marL="419100" marR="11162030" indent="-406400">
              <a:lnSpc>
                <a:spcPct val="95000"/>
              </a:lnSpc>
              <a:spcBef>
                <a:spcPts val="1600"/>
              </a:spcBef>
              <a:buSzPct val="125000"/>
              <a:buChar char="-"/>
              <a:tabLst>
                <a:tab pos="418465" algn="l"/>
                <a:tab pos="419100" algn="l"/>
              </a:tabLst>
            </a:pPr>
            <a:r>
              <a:rPr sz="3200" b="1" u="heavy" spc="-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failed </a:t>
            </a:r>
            <a:r>
              <a:rPr sz="3200" b="1" u="heavy" spc="-1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child</a:t>
            </a:r>
            <a:r>
              <a:rPr sz="3200" b="1" spc="-190" dirty="0">
                <a:latin typeface="Calibri"/>
                <a:cs typeface="Calibri"/>
              </a:rPr>
              <a:t>: </a:t>
            </a:r>
            <a:r>
              <a:rPr sz="3200" b="1" spc="-229" dirty="0">
                <a:latin typeface="Calibri"/>
                <a:cs typeface="Calibri"/>
              </a:rPr>
              <a:t>edge </a:t>
            </a:r>
            <a:r>
              <a:rPr sz="3200" b="1" spc="-220" dirty="0">
                <a:latin typeface="Calibri"/>
                <a:cs typeface="Calibri"/>
              </a:rPr>
              <a:t>points </a:t>
            </a:r>
            <a:r>
              <a:rPr sz="3200" b="1" spc="-240" dirty="0">
                <a:latin typeface="Calibri"/>
                <a:cs typeface="Calibri"/>
              </a:rPr>
              <a:t>to </a:t>
            </a:r>
            <a:r>
              <a:rPr sz="3200" b="1" spc="-225" dirty="0">
                <a:latin typeface="Calibri"/>
                <a:cs typeface="Calibri"/>
              </a:rPr>
              <a:t>vertex  </a:t>
            </a:r>
            <a:r>
              <a:rPr sz="3200" b="1" spc="-260" dirty="0">
                <a:latin typeface="Calibri"/>
                <a:cs typeface="Calibri"/>
              </a:rPr>
              <a:t>found </a:t>
            </a:r>
            <a:r>
              <a:rPr sz="3200" b="1" spc="-165" dirty="0">
                <a:latin typeface="Calibri"/>
                <a:cs typeface="Calibri"/>
              </a:rPr>
              <a:t>in </a:t>
            </a:r>
            <a:r>
              <a:rPr sz="3200" b="1" spc="-170" dirty="0">
                <a:latin typeface="Calibri"/>
                <a:cs typeface="Calibri"/>
              </a:rPr>
              <a:t>this </a:t>
            </a:r>
            <a:r>
              <a:rPr sz="3200" b="1" spc="-235" dirty="0">
                <a:latin typeface="Calibri"/>
                <a:cs typeface="Calibri"/>
              </a:rPr>
              <a:t>step </a:t>
            </a:r>
            <a:r>
              <a:rPr sz="3200" b="1" spc="-185" dirty="0">
                <a:latin typeface="Calibri"/>
                <a:cs typeface="Calibri"/>
              </a:rPr>
              <a:t>via </a:t>
            </a:r>
            <a:r>
              <a:rPr sz="3200" b="1" spc="-240" dirty="0">
                <a:latin typeface="Calibri"/>
                <a:cs typeface="Calibri"/>
              </a:rPr>
              <a:t>another</a:t>
            </a:r>
            <a:r>
              <a:rPr sz="3200" b="1" spc="-305" dirty="0">
                <a:latin typeface="Calibri"/>
                <a:cs typeface="Calibri"/>
              </a:rPr>
              <a:t> </a:t>
            </a:r>
            <a:r>
              <a:rPr sz="3200" b="1" spc="-229" dirty="0">
                <a:latin typeface="Calibri"/>
                <a:cs typeface="Calibri"/>
              </a:rPr>
              <a:t>edge</a:t>
            </a:r>
            <a:endParaRPr sz="3200">
              <a:latin typeface="Calibri"/>
              <a:cs typeface="Calibri"/>
            </a:endParaRPr>
          </a:p>
          <a:p>
            <a:pPr marL="419100" marR="11210925" indent="-406400">
              <a:lnSpc>
                <a:spcPct val="96900"/>
              </a:lnSpc>
              <a:spcBef>
                <a:spcPts val="1510"/>
              </a:spcBef>
              <a:buSzPct val="125000"/>
              <a:buChar char="-"/>
              <a:tabLst>
                <a:tab pos="418465" algn="l"/>
                <a:tab pos="419100" algn="l"/>
              </a:tabLst>
            </a:pPr>
            <a:r>
              <a:rPr sz="3200" b="1" u="heavy" spc="-2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peer</a:t>
            </a:r>
            <a:r>
              <a:rPr sz="3200" b="1" spc="-235" dirty="0">
                <a:latin typeface="Calibri"/>
                <a:cs typeface="Calibri"/>
              </a:rPr>
              <a:t>: </a:t>
            </a:r>
            <a:r>
              <a:rPr sz="3200" b="1" spc="-229" dirty="0">
                <a:latin typeface="Calibri"/>
                <a:cs typeface="Calibri"/>
              </a:rPr>
              <a:t>edge </a:t>
            </a:r>
            <a:r>
              <a:rPr sz="3200" b="1" spc="-220" dirty="0">
                <a:latin typeface="Calibri"/>
                <a:cs typeface="Calibri"/>
              </a:rPr>
              <a:t>points </a:t>
            </a:r>
            <a:r>
              <a:rPr sz="3200" b="1" spc="-240" dirty="0">
                <a:latin typeface="Calibri"/>
                <a:cs typeface="Calibri"/>
              </a:rPr>
              <a:t>to </a:t>
            </a:r>
            <a:r>
              <a:rPr sz="3200" b="1" spc="-229" dirty="0">
                <a:latin typeface="Calibri"/>
                <a:cs typeface="Calibri"/>
              </a:rPr>
              <a:t>a </a:t>
            </a:r>
            <a:r>
              <a:rPr sz="3200" b="1" spc="-225" dirty="0">
                <a:latin typeface="Calibri"/>
                <a:cs typeface="Calibri"/>
              </a:rPr>
              <a:t>vertex </a:t>
            </a:r>
            <a:r>
              <a:rPr sz="3200" b="1" spc="-190" dirty="0">
                <a:latin typeface="Calibri"/>
                <a:cs typeface="Calibri"/>
              </a:rPr>
              <a:t>that  </a:t>
            </a:r>
            <a:r>
              <a:rPr sz="3200" b="1" spc="-310" dirty="0">
                <a:latin typeface="Calibri"/>
                <a:cs typeface="Calibri"/>
              </a:rPr>
              <a:t>was </a:t>
            </a:r>
            <a:r>
              <a:rPr sz="3200" b="1" spc="-275" dirty="0">
                <a:latin typeface="Calibri"/>
                <a:cs typeface="Calibri"/>
              </a:rPr>
              <a:t>added </a:t>
            </a:r>
            <a:r>
              <a:rPr sz="3200" b="1" spc="-240" dirty="0">
                <a:latin typeface="Calibri"/>
                <a:cs typeface="Calibri"/>
              </a:rPr>
              <a:t>to </a:t>
            </a:r>
            <a:r>
              <a:rPr sz="3200" b="1" spc="-195" dirty="0">
                <a:latin typeface="Calibri"/>
                <a:cs typeface="Calibri"/>
              </a:rPr>
              <a:t>frontier </a:t>
            </a:r>
            <a:r>
              <a:rPr sz="3200" b="1" spc="-165" dirty="0">
                <a:latin typeface="Calibri"/>
                <a:cs typeface="Calibri"/>
              </a:rPr>
              <a:t>in </a:t>
            </a:r>
            <a:r>
              <a:rPr sz="3200" b="1" spc="-295" dirty="0">
                <a:latin typeface="Calibri"/>
                <a:cs typeface="Calibri"/>
              </a:rPr>
              <a:t>same </a:t>
            </a:r>
            <a:r>
              <a:rPr sz="3200" b="1" spc="-235" dirty="0">
                <a:latin typeface="Calibri"/>
                <a:cs typeface="Calibri"/>
              </a:rPr>
              <a:t>step  as </a:t>
            </a:r>
            <a:r>
              <a:rPr sz="3200" b="1" spc="-229" dirty="0">
                <a:latin typeface="Calibri"/>
                <a:cs typeface="Calibri"/>
              </a:rPr>
              <a:t>current</a:t>
            </a:r>
            <a:r>
              <a:rPr sz="3200" b="1" spc="-200" dirty="0">
                <a:latin typeface="Calibri"/>
                <a:cs typeface="Calibri"/>
              </a:rPr>
              <a:t> </a:t>
            </a:r>
            <a:r>
              <a:rPr sz="3200" b="1" spc="-225" dirty="0">
                <a:latin typeface="Calibri"/>
                <a:cs typeface="Calibri"/>
              </a:rPr>
              <a:t>vertex</a:t>
            </a:r>
            <a:endParaRPr sz="3200">
              <a:latin typeface="Calibri"/>
              <a:cs typeface="Calibri"/>
            </a:endParaRPr>
          </a:p>
          <a:p>
            <a:pPr marL="419100" marR="11209020" indent="-406400">
              <a:lnSpc>
                <a:spcPct val="95000"/>
              </a:lnSpc>
              <a:spcBef>
                <a:spcPts val="1600"/>
              </a:spcBef>
              <a:buSzPct val="125000"/>
              <a:buChar char="-"/>
              <a:tabLst>
                <a:tab pos="418465" algn="l"/>
                <a:tab pos="419100" algn="l"/>
              </a:tabLst>
            </a:pPr>
            <a:r>
              <a:rPr sz="3200" b="1" u="heavy" spc="-1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valid </a:t>
            </a:r>
            <a:r>
              <a:rPr sz="3200" b="1" u="heavy" spc="-2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parent</a:t>
            </a:r>
            <a:r>
              <a:rPr sz="3200" b="1" spc="-215" dirty="0">
                <a:latin typeface="Calibri"/>
                <a:cs typeface="Calibri"/>
              </a:rPr>
              <a:t>: </a:t>
            </a:r>
            <a:r>
              <a:rPr sz="3200" b="1" spc="-229" dirty="0">
                <a:latin typeface="Calibri"/>
                <a:cs typeface="Calibri"/>
              </a:rPr>
              <a:t>edge </a:t>
            </a:r>
            <a:r>
              <a:rPr sz="3200" b="1" spc="-220" dirty="0">
                <a:latin typeface="Calibri"/>
                <a:cs typeface="Calibri"/>
              </a:rPr>
              <a:t>points </a:t>
            </a:r>
            <a:r>
              <a:rPr sz="3200" b="1" spc="-240" dirty="0">
                <a:latin typeface="Calibri"/>
                <a:cs typeface="Calibri"/>
              </a:rPr>
              <a:t>to</a:t>
            </a:r>
            <a:r>
              <a:rPr sz="3200" b="1" spc="-275" dirty="0">
                <a:latin typeface="Calibri"/>
                <a:cs typeface="Calibri"/>
              </a:rPr>
              <a:t> </a:t>
            </a:r>
            <a:r>
              <a:rPr sz="3200" b="1" spc="-225" dirty="0">
                <a:latin typeface="Calibri"/>
                <a:cs typeface="Calibri"/>
              </a:rPr>
              <a:t>vertex  </a:t>
            </a:r>
            <a:r>
              <a:rPr sz="3200" b="1" spc="-260" dirty="0">
                <a:latin typeface="Calibri"/>
                <a:cs typeface="Calibri"/>
              </a:rPr>
              <a:t>found </a:t>
            </a:r>
            <a:r>
              <a:rPr sz="3200" b="1" spc="-165" dirty="0">
                <a:latin typeface="Calibri"/>
                <a:cs typeface="Calibri"/>
              </a:rPr>
              <a:t>in </a:t>
            </a:r>
            <a:r>
              <a:rPr sz="3200" b="1" spc="-250" dirty="0">
                <a:latin typeface="Calibri"/>
                <a:cs typeface="Calibri"/>
              </a:rPr>
              <a:t>previous</a:t>
            </a:r>
            <a:r>
              <a:rPr sz="3200" b="1" spc="-225" dirty="0">
                <a:latin typeface="Calibri"/>
                <a:cs typeface="Calibri"/>
              </a:rPr>
              <a:t> </a:t>
            </a:r>
            <a:r>
              <a:rPr sz="3200" b="1" spc="-235" dirty="0">
                <a:latin typeface="Calibri"/>
                <a:cs typeface="Calibri"/>
              </a:rPr>
              <a:t>step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31100" y="12801600"/>
            <a:ext cx="39160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25" dirty="0">
                <a:latin typeface="Calibri"/>
                <a:cs typeface="Calibri"/>
              </a:rPr>
              <a:t>[Credit: </a:t>
            </a:r>
            <a:r>
              <a:rPr sz="3200" b="1" spc="-275" dirty="0">
                <a:latin typeface="Calibri"/>
                <a:cs typeface="Calibri"/>
              </a:rPr>
              <a:t>Beamer </a:t>
            </a:r>
            <a:r>
              <a:rPr sz="3200" b="1" spc="-195" dirty="0">
                <a:latin typeface="Calibri"/>
                <a:cs typeface="Calibri"/>
              </a:rPr>
              <a:t>et </a:t>
            </a:r>
            <a:r>
              <a:rPr sz="3200" b="1" spc="-150" dirty="0">
                <a:latin typeface="Calibri"/>
                <a:cs typeface="Calibri"/>
              </a:rPr>
              <a:t>al.</a:t>
            </a:r>
            <a:r>
              <a:rPr sz="3200" b="1" spc="-210" dirty="0">
                <a:latin typeface="Calibri"/>
                <a:cs typeface="Calibri"/>
              </a:rPr>
              <a:t> </a:t>
            </a:r>
            <a:r>
              <a:rPr sz="3200" b="1" spc="-285" dirty="0">
                <a:latin typeface="Calibri"/>
                <a:cs typeface="Calibri"/>
              </a:rPr>
              <a:t>SC12]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9F92D-12A9-A24E-AF2D-F888D9F9E9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90500"/>
            <a:ext cx="1641983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600" spc="-515" dirty="0"/>
              <a:t>Implementing </a:t>
            </a:r>
            <a:r>
              <a:rPr sz="7600" spc="-635" dirty="0"/>
              <a:t>edgemap </a:t>
            </a:r>
            <a:r>
              <a:rPr sz="7600" spc="-525" dirty="0"/>
              <a:t>for </a:t>
            </a:r>
            <a:r>
              <a:rPr sz="7600" spc="-630" dirty="0"/>
              <a:t>dense </a:t>
            </a:r>
            <a:r>
              <a:rPr sz="7600" spc="-535" dirty="0"/>
              <a:t>vertex</a:t>
            </a:r>
            <a:r>
              <a:rPr sz="7600" spc="-220" dirty="0"/>
              <a:t> </a:t>
            </a:r>
            <a:r>
              <a:rPr sz="7600" spc="-565" dirty="0"/>
              <a:t>subsets</a:t>
            </a:r>
            <a:endParaRPr sz="7600"/>
          </a:p>
        </p:txBody>
      </p:sp>
      <p:sp>
        <p:nvSpPr>
          <p:cNvPr id="3" name="object 3"/>
          <p:cNvSpPr txBox="1"/>
          <p:nvPr/>
        </p:nvSpPr>
        <p:spPr>
          <a:xfrm>
            <a:off x="876300" y="1955800"/>
            <a:ext cx="15480665" cy="26282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812800" marR="714375" indent="-800100">
              <a:lnSpc>
                <a:spcPts val="6700"/>
              </a:lnSpc>
              <a:spcBef>
                <a:spcPts val="34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555" dirty="0">
                <a:latin typeface="Calibri"/>
                <a:cs typeface="Calibri"/>
              </a:rPr>
              <a:t>Assume </a:t>
            </a:r>
            <a:r>
              <a:rPr sz="5600" b="1" spc="-395" dirty="0">
                <a:latin typeface="Calibri"/>
                <a:cs typeface="Calibri"/>
              </a:rPr>
              <a:t>vertex </a:t>
            </a:r>
            <a:r>
              <a:rPr sz="5600" b="1" spc="-415" dirty="0">
                <a:latin typeface="Calibri"/>
                <a:cs typeface="Calibri"/>
              </a:rPr>
              <a:t>subset </a:t>
            </a:r>
            <a:r>
              <a:rPr sz="5600" b="1" spc="-35" dirty="0">
                <a:latin typeface="Calibri"/>
                <a:cs typeface="Calibri"/>
              </a:rPr>
              <a:t>(</a:t>
            </a:r>
            <a:r>
              <a:rPr sz="4600" b="1" spc="-35" dirty="0">
                <a:latin typeface="Consolas"/>
                <a:cs typeface="Consolas"/>
              </a:rPr>
              <a:t>frontier</a:t>
            </a:r>
            <a:r>
              <a:rPr sz="4600" b="1" spc="-1440" dirty="0">
                <a:latin typeface="Consolas"/>
                <a:cs typeface="Consolas"/>
              </a:rPr>
              <a:t> </a:t>
            </a:r>
            <a:r>
              <a:rPr sz="5600" b="1" spc="-285" dirty="0">
                <a:latin typeface="Calibri"/>
                <a:cs typeface="Calibri"/>
              </a:rPr>
              <a:t>in </a:t>
            </a:r>
            <a:r>
              <a:rPr sz="5600" b="1" spc="-430" dirty="0">
                <a:latin typeface="Calibri"/>
                <a:cs typeface="Calibri"/>
              </a:rPr>
              <a:t>previous example) </a:t>
            </a:r>
            <a:r>
              <a:rPr sz="5600" b="1" spc="-275" dirty="0">
                <a:latin typeface="Calibri"/>
                <a:cs typeface="Calibri"/>
              </a:rPr>
              <a:t>is  </a:t>
            </a:r>
            <a:r>
              <a:rPr sz="5600" b="1" spc="-430" dirty="0">
                <a:latin typeface="Calibri"/>
                <a:cs typeface="Calibri"/>
              </a:rPr>
              <a:t>represented </a:t>
            </a:r>
            <a:r>
              <a:rPr sz="5600" b="1" spc="-415" dirty="0">
                <a:latin typeface="Calibri"/>
                <a:cs typeface="Calibri"/>
              </a:rPr>
              <a:t>densely </a:t>
            </a:r>
            <a:r>
              <a:rPr sz="5600" b="1" spc="-375" dirty="0">
                <a:latin typeface="Calibri"/>
                <a:cs typeface="Calibri"/>
              </a:rPr>
              <a:t>with </a:t>
            </a:r>
            <a:r>
              <a:rPr sz="5600" b="1" spc="-405" dirty="0">
                <a:latin typeface="Calibri"/>
                <a:cs typeface="Calibri"/>
              </a:rPr>
              <a:t>a</a:t>
            </a:r>
            <a:r>
              <a:rPr sz="5600" b="1" spc="-305" dirty="0">
                <a:latin typeface="Calibri"/>
                <a:cs typeface="Calibri"/>
              </a:rPr>
              <a:t> </a:t>
            </a:r>
            <a:r>
              <a:rPr sz="5600" b="1" spc="-365" dirty="0">
                <a:latin typeface="Calibri"/>
                <a:cs typeface="Calibri"/>
              </a:rPr>
              <a:t>bitvector:</a:t>
            </a:r>
            <a:endParaRPr sz="560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  <a:spcBef>
                <a:spcPts val="310"/>
              </a:spcBef>
              <a:tabLst>
                <a:tab pos="1282065" algn="l"/>
              </a:tabLst>
            </a:pPr>
            <a:r>
              <a:rPr sz="5450" b="1" spc="-254" dirty="0">
                <a:latin typeface="Calibri"/>
                <a:cs typeface="Calibri"/>
              </a:rPr>
              <a:t>-	</a:t>
            </a:r>
            <a:r>
              <a:rPr sz="4200" b="1" spc="-195" dirty="0">
                <a:latin typeface="Calibri"/>
                <a:cs typeface="Calibri"/>
              </a:rPr>
              <a:t>e.g., </a:t>
            </a:r>
            <a:r>
              <a:rPr sz="4200" b="1" spc="-295" dirty="0">
                <a:latin typeface="Calibri"/>
                <a:cs typeface="Calibri"/>
              </a:rPr>
              <a:t>vertex </a:t>
            </a:r>
            <a:r>
              <a:rPr sz="4200" b="1" spc="-315" dirty="0">
                <a:latin typeface="Calibri"/>
                <a:cs typeface="Calibri"/>
              </a:rPr>
              <a:t>subset </a:t>
            </a:r>
            <a:r>
              <a:rPr sz="4200" b="1" spc="-645" dirty="0">
                <a:latin typeface="Calibri"/>
                <a:cs typeface="Calibri"/>
              </a:rPr>
              <a:t>U </a:t>
            </a: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340" dirty="0">
                <a:latin typeface="Calibri"/>
                <a:cs typeface="Calibri"/>
              </a:rPr>
              <a:t>10 </a:t>
            </a:r>
            <a:r>
              <a:rPr sz="4200" b="1" spc="-295" dirty="0">
                <a:latin typeface="Calibri"/>
                <a:cs typeface="Calibri"/>
              </a:rPr>
              <a:t>vertex </a:t>
            </a:r>
            <a:r>
              <a:rPr sz="4200" b="1" spc="-280" dirty="0">
                <a:latin typeface="Calibri"/>
                <a:cs typeface="Calibri"/>
              </a:rPr>
              <a:t>graph </a:t>
            </a:r>
            <a:r>
              <a:rPr sz="4200" b="1" spc="-235" dirty="0">
                <a:latin typeface="Calibri"/>
                <a:cs typeface="Calibri"/>
              </a:rPr>
              <a:t>G=(E,V): </a:t>
            </a:r>
            <a:r>
              <a:rPr sz="4200" b="1" spc="-645" dirty="0">
                <a:latin typeface="Calibri"/>
                <a:cs typeface="Calibri"/>
              </a:rPr>
              <a:t>U </a:t>
            </a:r>
            <a:r>
              <a:rPr sz="4200" spc="-685" dirty="0">
                <a:latin typeface="Lucida Sans Unicode"/>
                <a:cs typeface="Lucida Sans Unicode"/>
              </a:rPr>
              <a:t>⊂ </a:t>
            </a:r>
            <a:r>
              <a:rPr sz="4200" b="1" spc="-590" dirty="0">
                <a:latin typeface="Calibri"/>
                <a:cs typeface="Calibri"/>
              </a:rPr>
              <a:t>V </a:t>
            </a:r>
            <a:r>
              <a:rPr sz="4200" b="1" spc="409" dirty="0">
                <a:latin typeface="Calibri"/>
                <a:cs typeface="Calibri"/>
              </a:rPr>
              <a:t>=</a:t>
            </a:r>
            <a:r>
              <a:rPr sz="4200" b="1" spc="-305" dirty="0">
                <a:latin typeface="Calibri"/>
                <a:cs typeface="Calibri"/>
              </a:rPr>
              <a:t> </a:t>
            </a:r>
            <a:r>
              <a:rPr sz="4200" b="1" spc="-245" dirty="0">
                <a:latin typeface="Calibri"/>
                <a:cs typeface="Calibri"/>
              </a:rPr>
              <a:t>{1,0,0,0,1,0,0,0,0,1}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36200" y="5171440"/>
            <a:ext cx="7660640" cy="497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895" marR="1101725" indent="-544830">
              <a:lnSpc>
                <a:spcPct val="125000"/>
              </a:lnSpc>
              <a:spcBef>
                <a:spcPts val="100"/>
              </a:spcBef>
            </a:pPr>
            <a:r>
              <a:rPr sz="2600" b="1" dirty="0">
                <a:solidFill>
                  <a:srgbClr val="C82506"/>
                </a:solidFill>
                <a:latin typeface="Consolas"/>
                <a:cs typeface="Consolas"/>
              </a:rPr>
              <a:t>procedure EDGEMAP_DENSE(G, U, F,</a:t>
            </a:r>
            <a:r>
              <a:rPr sz="2600" b="1" spc="-100" dirty="0">
                <a:solidFill>
                  <a:srgbClr val="C82506"/>
                </a:solidFill>
                <a:latin typeface="Consolas"/>
                <a:cs typeface="Consolas"/>
              </a:rPr>
              <a:t> </a:t>
            </a:r>
            <a:r>
              <a:rPr sz="2600" b="1" dirty="0">
                <a:solidFill>
                  <a:srgbClr val="C82506"/>
                </a:solidFill>
                <a:latin typeface="Consolas"/>
                <a:cs typeface="Consolas"/>
              </a:rPr>
              <a:t>C):  result =</a:t>
            </a:r>
            <a:r>
              <a:rPr sz="2600" b="1" spc="-10" dirty="0">
                <a:solidFill>
                  <a:srgbClr val="C82506"/>
                </a:solidFill>
                <a:latin typeface="Consolas"/>
                <a:cs typeface="Consolas"/>
              </a:rPr>
              <a:t> </a:t>
            </a:r>
            <a:r>
              <a:rPr sz="2600" b="1" dirty="0">
                <a:solidFill>
                  <a:srgbClr val="C82506"/>
                </a:solidFill>
                <a:latin typeface="Consolas"/>
                <a:cs typeface="Consolas"/>
              </a:rPr>
              <a:t>{}</a:t>
            </a:r>
            <a:endParaRPr sz="2600">
              <a:latin typeface="Consolas"/>
              <a:cs typeface="Consolas"/>
            </a:endParaRPr>
          </a:p>
          <a:p>
            <a:pPr marL="1101725" marR="739140" indent="-544830">
              <a:lnSpc>
                <a:spcPct val="125000"/>
              </a:lnSpc>
            </a:pPr>
            <a:r>
              <a:rPr sz="2600" b="1" dirty="0">
                <a:solidFill>
                  <a:srgbClr val="C82506"/>
                </a:solidFill>
                <a:latin typeface="Consolas"/>
                <a:cs typeface="Consolas"/>
              </a:rPr>
              <a:t>parallel for i in {0,...,|V|-1}</a:t>
            </a:r>
            <a:r>
              <a:rPr sz="2600" b="1" spc="-100" dirty="0">
                <a:solidFill>
                  <a:srgbClr val="C82506"/>
                </a:solidFill>
                <a:latin typeface="Consolas"/>
                <a:cs typeface="Consolas"/>
              </a:rPr>
              <a:t> </a:t>
            </a:r>
            <a:r>
              <a:rPr sz="2600" b="1" dirty="0">
                <a:solidFill>
                  <a:srgbClr val="C82506"/>
                </a:solidFill>
                <a:latin typeface="Consolas"/>
                <a:cs typeface="Consolas"/>
              </a:rPr>
              <a:t>do:  if (C(i) == 1)</a:t>
            </a:r>
            <a:r>
              <a:rPr sz="2600" b="1" spc="-25" dirty="0">
                <a:solidFill>
                  <a:srgbClr val="C82506"/>
                </a:solidFill>
                <a:latin typeface="Consolas"/>
                <a:cs typeface="Consolas"/>
              </a:rPr>
              <a:t> </a:t>
            </a:r>
            <a:r>
              <a:rPr sz="2600" b="1" dirty="0">
                <a:solidFill>
                  <a:srgbClr val="C82506"/>
                </a:solidFill>
                <a:latin typeface="Consolas"/>
                <a:cs typeface="Consolas"/>
              </a:rPr>
              <a:t>then:</a:t>
            </a:r>
            <a:endParaRPr sz="2600">
              <a:latin typeface="Consolas"/>
              <a:cs typeface="Consolas"/>
            </a:endParaRPr>
          </a:p>
          <a:p>
            <a:pPr marL="2009139" marR="5080" indent="-363220">
              <a:lnSpc>
                <a:spcPct val="125000"/>
              </a:lnSpc>
              <a:tabLst>
                <a:tab pos="3288665" algn="l"/>
              </a:tabLst>
            </a:pPr>
            <a:r>
              <a:rPr sz="2600" b="1" dirty="0">
                <a:solidFill>
                  <a:srgbClr val="C82506"/>
                </a:solidFill>
                <a:latin typeface="Consolas"/>
                <a:cs typeface="Consolas"/>
              </a:rPr>
              <a:t>foreach v in in_neighbors(i) do:  if v</a:t>
            </a:r>
            <a:r>
              <a:rPr sz="2600" b="1" spc="-5" dirty="0">
                <a:solidFill>
                  <a:srgbClr val="C82506"/>
                </a:solidFill>
                <a:latin typeface="Consolas"/>
                <a:cs typeface="Consolas"/>
              </a:rPr>
              <a:t> </a:t>
            </a:r>
            <a:r>
              <a:rPr sz="2600" spc="-570" dirty="0">
                <a:solidFill>
                  <a:srgbClr val="C82506"/>
                </a:solidFill>
                <a:latin typeface="Lucida Sans Unicode"/>
                <a:cs typeface="Lucida Sans Unicode"/>
              </a:rPr>
              <a:t>∈	</a:t>
            </a:r>
            <a:r>
              <a:rPr sz="2600" b="1" dirty="0">
                <a:solidFill>
                  <a:srgbClr val="C82506"/>
                </a:solidFill>
                <a:latin typeface="Consolas"/>
                <a:cs typeface="Consolas"/>
              </a:rPr>
              <a:t>U and F(v, i) == 1</a:t>
            </a:r>
            <a:r>
              <a:rPr sz="2600" b="1" spc="-100" dirty="0">
                <a:solidFill>
                  <a:srgbClr val="C82506"/>
                </a:solidFill>
                <a:latin typeface="Consolas"/>
                <a:cs typeface="Consolas"/>
              </a:rPr>
              <a:t> </a:t>
            </a:r>
            <a:r>
              <a:rPr sz="2600" b="1" dirty="0">
                <a:solidFill>
                  <a:srgbClr val="C82506"/>
                </a:solidFill>
                <a:latin typeface="Consolas"/>
                <a:cs typeface="Consolas"/>
              </a:rPr>
              <a:t>then:</a:t>
            </a:r>
            <a:endParaRPr sz="2600">
              <a:latin typeface="Consolas"/>
              <a:cs typeface="Consolas"/>
            </a:endParaRPr>
          </a:p>
          <a:p>
            <a:pPr marL="2009139" marR="2192655" indent="544195">
              <a:lnSpc>
                <a:spcPct val="125000"/>
              </a:lnSpc>
            </a:pPr>
            <a:r>
              <a:rPr sz="2600" b="1" dirty="0">
                <a:solidFill>
                  <a:srgbClr val="C82506"/>
                </a:solidFill>
                <a:latin typeface="Consolas"/>
                <a:cs typeface="Consolas"/>
              </a:rPr>
              <a:t>add i to</a:t>
            </a:r>
            <a:r>
              <a:rPr sz="2600" b="1" spc="-100" dirty="0">
                <a:solidFill>
                  <a:srgbClr val="C82506"/>
                </a:solidFill>
                <a:latin typeface="Consolas"/>
                <a:cs typeface="Consolas"/>
              </a:rPr>
              <a:t> </a:t>
            </a:r>
            <a:r>
              <a:rPr sz="2600" b="1" dirty="0">
                <a:solidFill>
                  <a:srgbClr val="C82506"/>
                </a:solidFill>
                <a:latin typeface="Consolas"/>
                <a:cs typeface="Consolas"/>
              </a:rPr>
              <a:t>result;  if (C(i) ==</a:t>
            </a:r>
            <a:r>
              <a:rPr sz="2600" b="1" spc="-40" dirty="0">
                <a:solidFill>
                  <a:srgbClr val="C82506"/>
                </a:solidFill>
                <a:latin typeface="Consolas"/>
                <a:cs typeface="Consolas"/>
              </a:rPr>
              <a:t> </a:t>
            </a:r>
            <a:r>
              <a:rPr sz="2600" b="1" dirty="0">
                <a:solidFill>
                  <a:srgbClr val="C82506"/>
                </a:solidFill>
                <a:latin typeface="Consolas"/>
                <a:cs typeface="Consolas"/>
              </a:rPr>
              <a:t>0)</a:t>
            </a:r>
            <a:endParaRPr sz="2600">
              <a:latin typeface="Consolas"/>
              <a:cs typeface="Consolas"/>
            </a:endParaRPr>
          </a:p>
          <a:p>
            <a:pPr marL="556895" marR="4008120" indent="1996439">
              <a:lnSpc>
                <a:spcPct val="125000"/>
              </a:lnSpc>
            </a:pPr>
            <a:r>
              <a:rPr sz="2600" b="1" dirty="0">
                <a:solidFill>
                  <a:srgbClr val="C82506"/>
                </a:solidFill>
                <a:latin typeface="Consolas"/>
                <a:cs typeface="Consolas"/>
              </a:rPr>
              <a:t>break;  return</a:t>
            </a:r>
            <a:r>
              <a:rPr sz="2600" b="1" spc="-25" dirty="0">
                <a:solidFill>
                  <a:srgbClr val="C82506"/>
                </a:solidFill>
                <a:latin typeface="Consolas"/>
                <a:cs typeface="Consolas"/>
              </a:rPr>
              <a:t> </a:t>
            </a:r>
            <a:r>
              <a:rPr sz="2600" b="1" dirty="0">
                <a:solidFill>
                  <a:srgbClr val="C82506"/>
                </a:solidFill>
                <a:latin typeface="Consolas"/>
                <a:cs typeface="Consolas"/>
              </a:rPr>
              <a:t>result;</a:t>
            </a:r>
            <a:endParaRPr sz="26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3400" y="10444480"/>
            <a:ext cx="13394055" cy="26924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9"/>
              </a:spcBef>
            </a:pPr>
            <a:r>
              <a:rPr sz="4200" b="1" spc="-380" dirty="0">
                <a:latin typeface="Calibri"/>
                <a:cs typeface="Calibri"/>
              </a:rPr>
              <a:t>Cost </a:t>
            </a:r>
            <a:r>
              <a:rPr sz="4200" b="1" spc="-290" dirty="0">
                <a:latin typeface="Calibri"/>
                <a:cs typeface="Calibri"/>
              </a:rPr>
              <a:t>of</a:t>
            </a:r>
            <a:r>
              <a:rPr sz="4200" b="1" spc="-195" dirty="0">
                <a:latin typeface="Calibri"/>
                <a:cs typeface="Calibri"/>
              </a:rPr>
              <a:t> </a:t>
            </a:r>
            <a:r>
              <a:rPr sz="4200" b="1" spc="-490" dirty="0">
                <a:latin typeface="Calibri"/>
                <a:cs typeface="Calibri"/>
              </a:rPr>
              <a:t>EDGEMAP_DENSE?</a:t>
            </a:r>
            <a:endParaRPr sz="4200">
              <a:latin typeface="Calibri"/>
              <a:cs typeface="Calibri"/>
            </a:endParaRPr>
          </a:p>
          <a:p>
            <a:pPr marL="12700" marR="5080">
              <a:lnSpc>
                <a:spcPct val="101200"/>
              </a:lnSpc>
              <a:spcBef>
                <a:spcPts val="300"/>
              </a:spcBef>
            </a:pPr>
            <a:r>
              <a:rPr sz="4200" b="1" spc="-365" dirty="0">
                <a:latin typeface="Calibri"/>
                <a:cs typeface="Calibri"/>
              </a:rPr>
              <a:t>For </a:t>
            </a:r>
            <a:r>
              <a:rPr sz="4200" b="1" spc="-350" dirty="0">
                <a:latin typeface="Calibri"/>
                <a:cs typeface="Calibri"/>
              </a:rPr>
              <a:t>each </a:t>
            </a:r>
            <a:r>
              <a:rPr sz="4200" b="1" spc="-275" dirty="0">
                <a:latin typeface="Calibri"/>
                <a:cs typeface="Calibri"/>
              </a:rPr>
              <a:t>unvisited </a:t>
            </a:r>
            <a:r>
              <a:rPr sz="4200" b="1" spc="-270" dirty="0">
                <a:latin typeface="Calibri"/>
                <a:cs typeface="Calibri"/>
              </a:rPr>
              <a:t>vertex, </a:t>
            </a:r>
            <a:r>
              <a:rPr sz="4200" b="1" spc="-245" dirty="0">
                <a:latin typeface="Calibri"/>
                <a:cs typeface="Calibri"/>
              </a:rPr>
              <a:t>quit </a:t>
            </a:r>
            <a:r>
              <a:rPr sz="4200" b="1" spc="-280" dirty="0">
                <a:latin typeface="Calibri"/>
                <a:cs typeface="Calibri"/>
              </a:rPr>
              <a:t>searching </a:t>
            </a:r>
            <a:r>
              <a:rPr sz="4200" b="1" spc="-310" dirty="0">
                <a:latin typeface="Calibri"/>
                <a:cs typeface="Calibri"/>
              </a:rPr>
              <a:t>as </a:t>
            </a:r>
            <a:r>
              <a:rPr sz="4200" b="1" spc="-390" dirty="0">
                <a:latin typeface="Calibri"/>
                <a:cs typeface="Calibri"/>
              </a:rPr>
              <a:t>soon </a:t>
            </a:r>
            <a:r>
              <a:rPr sz="4200" b="1" spc="-310" dirty="0">
                <a:latin typeface="Calibri"/>
                <a:cs typeface="Calibri"/>
              </a:rPr>
              <a:t>as </a:t>
            </a:r>
            <a:r>
              <a:rPr sz="4200" b="1" u="heavy" spc="-4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some</a:t>
            </a:r>
            <a:r>
              <a:rPr sz="4200" b="1" spc="-420" dirty="0">
                <a:latin typeface="Calibri"/>
                <a:cs typeface="Calibri"/>
              </a:rPr>
              <a:t> </a:t>
            </a:r>
            <a:r>
              <a:rPr sz="4200" b="1" spc="-300" dirty="0">
                <a:latin typeface="Calibri"/>
                <a:cs typeface="Calibri"/>
              </a:rPr>
              <a:t>parent </a:t>
            </a:r>
            <a:r>
              <a:rPr sz="4200" b="1" spc="-204" dirty="0">
                <a:latin typeface="Calibri"/>
                <a:cs typeface="Calibri"/>
              </a:rPr>
              <a:t>is </a:t>
            </a:r>
            <a:r>
              <a:rPr sz="4200" b="1" spc="-335" dirty="0">
                <a:latin typeface="Calibri"/>
                <a:cs typeface="Calibri"/>
              </a:rPr>
              <a:t>found  </a:t>
            </a:r>
            <a:r>
              <a:rPr sz="4200" b="1" spc="-375" dirty="0">
                <a:latin typeface="Calibri"/>
                <a:cs typeface="Calibri"/>
              </a:rPr>
              <a:t>Could </a:t>
            </a:r>
            <a:r>
              <a:rPr sz="4200" b="1" spc="-370" dirty="0">
                <a:latin typeface="Calibri"/>
                <a:cs typeface="Calibri"/>
              </a:rPr>
              <a:t>be </a:t>
            </a:r>
            <a:r>
              <a:rPr sz="4200" b="1" spc="-310" dirty="0">
                <a:latin typeface="Calibri"/>
                <a:cs typeface="Calibri"/>
              </a:rPr>
              <a:t>as </a:t>
            </a:r>
            <a:r>
              <a:rPr sz="4200" b="1" spc="-375" dirty="0">
                <a:latin typeface="Calibri"/>
                <a:cs typeface="Calibri"/>
              </a:rPr>
              <a:t>low </a:t>
            </a:r>
            <a:r>
              <a:rPr sz="4200" b="1" spc="-310" dirty="0">
                <a:latin typeface="Calibri"/>
                <a:cs typeface="Calibri"/>
              </a:rPr>
              <a:t>as</a:t>
            </a:r>
            <a:r>
              <a:rPr sz="4200" b="1" dirty="0">
                <a:latin typeface="Calibri"/>
                <a:cs typeface="Calibri"/>
              </a:rPr>
              <a:t> </a:t>
            </a:r>
            <a:r>
              <a:rPr sz="4200" b="1" spc="-670" dirty="0">
                <a:latin typeface="Calibri"/>
                <a:cs typeface="Calibri"/>
              </a:rPr>
              <a:t>O(|V|)</a:t>
            </a:r>
            <a:endParaRPr sz="4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200" b="1" spc="-370" dirty="0">
                <a:latin typeface="Calibri"/>
                <a:cs typeface="Calibri"/>
              </a:rPr>
              <a:t>Also </a:t>
            </a:r>
            <a:r>
              <a:rPr sz="4200" b="1" spc="-390" dirty="0">
                <a:latin typeface="Calibri"/>
                <a:cs typeface="Calibri"/>
              </a:rPr>
              <a:t>no </a:t>
            </a:r>
            <a:r>
              <a:rPr sz="4200" b="1" spc="-300" dirty="0">
                <a:latin typeface="Calibri"/>
                <a:cs typeface="Calibri"/>
              </a:rPr>
              <a:t>synchronization </a:t>
            </a:r>
            <a:r>
              <a:rPr sz="4200" b="1" spc="-360" dirty="0">
                <a:latin typeface="Calibri"/>
                <a:cs typeface="Calibri"/>
              </a:rPr>
              <a:t>needed </a:t>
            </a:r>
            <a:r>
              <a:rPr sz="4200" b="1" spc="-295" dirty="0">
                <a:latin typeface="Calibri"/>
                <a:cs typeface="Calibri"/>
              </a:rPr>
              <a:t>(“gather” </a:t>
            </a:r>
            <a:r>
              <a:rPr sz="4200" b="1" spc="-265" dirty="0">
                <a:latin typeface="Calibri"/>
                <a:cs typeface="Calibri"/>
              </a:rPr>
              <a:t>results </a:t>
            </a:r>
            <a:r>
              <a:rPr sz="4200" b="1" spc="-285" dirty="0">
                <a:latin typeface="Calibri"/>
                <a:cs typeface="Calibri"/>
              </a:rPr>
              <a:t>rather </a:t>
            </a:r>
            <a:r>
              <a:rPr sz="4200" b="1" spc="-280" dirty="0">
                <a:latin typeface="Calibri"/>
                <a:cs typeface="Calibri"/>
              </a:rPr>
              <a:t>than</a:t>
            </a:r>
            <a:r>
              <a:rPr sz="4200" b="1" spc="-290" dirty="0">
                <a:latin typeface="Calibri"/>
                <a:cs typeface="Calibri"/>
              </a:rPr>
              <a:t> </a:t>
            </a:r>
            <a:r>
              <a:rPr sz="4200" b="1" spc="-300" dirty="0">
                <a:latin typeface="Calibri"/>
                <a:cs typeface="Calibri"/>
              </a:rPr>
              <a:t>“scatter”)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0600" y="5171440"/>
            <a:ext cx="8923655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895" marR="2183765" indent="-544830">
              <a:lnSpc>
                <a:spcPct val="125000"/>
              </a:lnSpc>
              <a:spcBef>
                <a:spcPts val="100"/>
              </a:spcBef>
            </a:pPr>
            <a:r>
              <a:rPr sz="2600" b="1" dirty="0">
                <a:latin typeface="Consolas"/>
                <a:cs typeface="Consolas"/>
              </a:rPr>
              <a:t>procedure EDGEMAP_SPARSE(G, U, F,</a:t>
            </a:r>
            <a:r>
              <a:rPr sz="2600" b="1" spc="-10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C):  result =</a:t>
            </a:r>
            <a:r>
              <a:rPr sz="2600" b="1" spc="-1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{}</a:t>
            </a:r>
            <a:endParaRPr sz="2600">
              <a:latin typeface="Consolas"/>
              <a:cs typeface="Consolas"/>
            </a:endParaRPr>
          </a:p>
          <a:p>
            <a:pPr marL="556895">
              <a:lnSpc>
                <a:spcPct val="100000"/>
              </a:lnSpc>
              <a:spcBef>
                <a:spcPts val="780"/>
              </a:spcBef>
            </a:pPr>
            <a:r>
              <a:rPr sz="2600" b="1" dirty="0">
                <a:latin typeface="Consolas"/>
                <a:cs typeface="Consolas"/>
              </a:rPr>
              <a:t>parallel foreach v in U</a:t>
            </a:r>
            <a:r>
              <a:rPr sz="2600" b="1" spc="-25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do:</a:t>
            </a:r>
            <a:endParaRPr sz="2600">
              <a:latin typeface="Consolas"/>
              <a:cs typeface="Consolas"/>
            </a:endParaRPr>
          </a:p>
          <a:p>
            <a:pPr marL="1646555" marR="5080" indent="-544830">
              <a:lnSpc>
                <a:spcPct val="125000"/>
              </a:lnSpc>
            </a:pPr>
            <a:r>
              <a:rPr sz="2600" b="1" dirty="0">
                <a:latin typeface="Consolas"/>
                <a:cs typeface="Consolas"/>
              </a:rPr>
              <a:t>parallel foreach v2 in out_neighbors(v)</a:t>
            </a:r>
            <a:r>
              <a:rPr sz="2600" b="1" spc="-10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do:  if (C(v2) == 1 and F(v,v2) == 1)</a:t>
            </a:r>
            <a:r>
              <a:rPr sz="2600" b="1" spc="-75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then</a:t>
            </a:r>
            <a:endParaRPr sz="2600">
              <a:latin typeface="Consolas"/>
              <a:cs typeface="Consolas"/>
            </a:endParaRPr>
          </a:p>
          <a:p>
            <a:pPr marL="556895" marR="3091815" indent="1633855">
              <a:lnSpc>
                <a:spcPct val="125000"/>
              </a:lnSpc>
            </a:pPr>
            <a:r>
              <a:rPr sz="2600" b="1" dirty="0">
                <a:latin typeface="Consolas"/>
                <a:cs typeface="Consolas"/>
              </a:rPr>
              <a:t>add v2 to result  remove duplicates from</a:t>
            </a:r>
            <a:r>
              <a:rPr sz="2600" b="1" spc="-10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result  return</a:t>
            </a:r>
            <a:r>
              <a:rPr sz="2600" b="1" spc="-1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result;</a:t>
            </a:r>
            <a:endParaRPr sz="2600">
              <a:latin typeface="Consolas"/>
              <a:cs typeface="Consola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F18344-F4DC-4047-8030-C8603CB85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651002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380" dirty="0"/>
              <a:t>Ligra </a:t>
            </a:r>
            <a:r>
              <a:rPr sz="8400" spc="-780" dirty="0"/>
              <a:t>on </a:t>
            </a:r>
            <a:r>
              <a:rPr sz="8400" spc="-755" dirty="0"/>
              <a:t>one</a:t>
            </a:r>
            <a:r>
              <a:rPr sz="8400" spc="-605" dirty="0"/>
              <a:t> </a:t>
            </a:r>
            <a:r>
              <a:rPr sz="8400" spc="-495" dirty="0"/>
              <a:t>slide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876300" y="1955800"/>
            <a:ext cx="15875000" cy="400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indent="-800100">
              <a:lnSpc>
                <a:spcPts val="6584"/>
              </a:lnSpc>
              <a:spcBef>
                <a:spcPts val="10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310" dirty="0">
                <a:latin typeface="Calibri"/>
                <a:cs typeface="Calibri"/>
              </a:rPr>
              <a:t>Entities:</a:t>
            </a:r>
            <a:endParaRPr sz="5600">
              <a:latin typeface="Calibri"/>
              <a:cs typeface="Calibri"/>
            </a:endParaRPr>
          </a:p>
          <a:p>
            <a:pPr marL="1447800" lvl="1" indent="-635000">
              <a:lnSpc>
                <a:spcPts val="8265"/>
              </a:lnSpc>
              <a:buSzPct val="129464"/>
              <a:buChar char="-"/>
              <a:tabLst>
                <a:tab pos="1447165" algn="l"/>
                <a:tab pos="1447800" algn="l"/>
              </a:tabLst>
            </a:pPr>
            <a:r>
              <a:rPr sz="5600" b="1" spc="-509" dirty="0">
                <a:latin typeface="Calibri"/>
                <a:cs typeface="Calibri"/>
              </a:rPr>
              <a:t>Graphs</a:t>
            </a:r>
            <a:endParaRPr sz="5600">
              <a:latin typeface="Calibri"/>
              <a:cs typeface="Calibri"/>
            </a:endParaRPr>
          </a:p>
          <a:p>
            <a:pPr marL="1447800" lvl="1" indent="-635000">
              <a:lnSpc>
                <a:spcPts val="8100"/>
              </a:lnSpc>
              <a:buSzPct val="129464"/>
              <a:buChar char="-"/>
              <a:tabLst>
                <a:tab pos="1447165" algn="l"/>
                <a:tab pos="1447800" algn="l"/>
              </a:tabLst>
            </a:pPr>
            <a:r>
              <a:rPr sz="5600" b="1" spc="-459" dirty="0">
                <a:latin typeface="Calibri"/>
                <a:cs typeface="Calibri"/>
              </a:rPr>
              <a:t>Vertex </a:t>
            </a:r>
            <a:r>
              <a:rPr sz="5600" b="1" spc="-420" dirty="0">
                <a:latin typeface="Calibri"/>
                <a:cs typeface="Calibri"/>
              </a:rPr>
              <a:t>subsets (represented </a:t>
            </a:r>
            <a:r>
              <a:rPr sz="5600" b="1" spc="-395" dirty="0">
                <a:latin typeface="Calibri"/>
                <a:cs typeface="Calibri"/>
              </a:rPr>
              <a:t>sparsely </a:t>
            </a:r>
            <a:r>
              <a:rPr sz="5600" b="1" spc="-475" dirty="0">
                <a:latin typeface="Calibri"/>
                <a:cs typeface="Calibri"/>
              </a:rPr>
              <a:t>or </a:t>
            </a:r>
            <a:r>
              <a:rPr sz="5600" b="1" spc="-415" dirty="0">
                <a:latin typeface="Calibri"/>
                <a:cs typeface="Calibri"/>
              </a:rPr>
              <a:t>densely </a:t>
            </a:r>
            <a:r>
              <a:rPr sz="5600" b="1" spc="-509" dirty="0">
                <a:latin typeface="Calibri"/>
                <a:cs typeface="Calibri"/>
              </a:rPr>
              <a:t>by</a:t>
            </a:r>
            <a:r>
              <a:rPr sz="5600" b="1" dirty="0">
                <a:latin typeface="Calibri"/>
                <a:cs typeface="Calibri"/>
              </a:rPr>
              <a:t> </a:t>
            </a:r>
            <a:r>
              <a:rPr sz="5600" b="1" spc="-445" dirty="0">
                <a:latin typeface="Calibri"/>
                <a:cs typeface="Calibri"/>
              </a:rPr>
              <a:t>system)</a:t>
            </a:r>
            <a:endParaRPr sz="5600">
              <a:latin typeface="Calibri"/>
              <a:cs typeface="Calibri"/>
            </a:endParaRPr>
          </a:p>
          <a:p>
            <a:pPr marL="1447800" lvl="1" indent="-635000">
              <a:lnSpc>
                <a:spcPts val="8400"/>
              </a:lnSpc>
              <a:buSzPct val="129464"/>
              <a:buChar char="-"/>
              <a:tabLst>
                <a:tab pos="1447165" algn="l"/>
                <a:tab pos="1447800" algn="l"/>
              </a:tabLst>
            </a:pPr>
            <a:r>
              <a:rPr sz="5600" b="1" spc="-765" dirty="0">
                <a:latin typeface="Calibri"/>
                <a:cs typeface="Calibri"/>
              </a:rPr>
              <a:t>EDGEMAP </a:t>
            </a:r>
            <a:r>
              <a:rPr sz="5600" b="1" spc="-450" dirty="0">
                <a:latin typeface="Calibri"/>
                <a:cs typeface="Calibri"/>
              </a:rPr>
              <a:t>and </a:t>
            </a:r>
            <a:r>
              <a:rPr sz="5600" b="1" spc="-705" dirty="0">
                <a:latin typeface="Calibri"/>
                <a:cs typeface="Calibri"/>
              </a:rPr>
              <a:t>VERTEXMAP</a:t>
            </a:r>
            <a:r>
              <a:rPr sz="5600" b="1" spc="-490" dirty="0">
                <a:latin typeface="Calibri"/>
                <a:cs typeface="Calibri"/>
              </a:rPr>
              <a:t> </a:t>
            </a:r>
            <a:r>
              <a:rPr sz="5600" b="1" spc="-370" dirty="0">
                <a:latin typeface="Calibri"/>
                <a:cs typeface="Calibri"/>
              </a:rPr>
              <a:t>functions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8700" y="6289040"/>
            <a:ext cx="8015605" cy="250190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600" b="1" dirty="0">
                <a:latin typeface="Consolas"/>
                <a:cs typeface="Consolas"/>
              </a:rPr>
              <a:t>procedure EDGEMAP(G, U, F,</a:t>
            </a:r>
            <a:r>
              <a:rPr sz="2600" b="1" spc="-25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C):</a:t>
            </a:r>
            <a:endParaRPr sz="2600">
              <a:latin typeface="Consolas"/>
              <a:cs typeface="Consolas"/>
            </a:endParaRPr>
          </a:p>
          <a:p>
            <a:pPr marL="920115" marR="5080" indent="-363220">
              <a:lnSpc>
                <a:spcPct val="125000"/>
              </a:lnSpc>
            </a:pPr>
            <a:r>
              <a:rPr sz="2600" b="1" dirty="0">
                <a:latin typeface="Consolas"/>
                <a:cs typeface="Consolas"/>
              </a:rPr>
              <a:t>if (|U| + sum of out degrees &gt;</a:t>
            </a:r>
            <a:r>
              <a:rPr sz="2600" b="1" spc="-10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threshold)  return EDGEMAP_DENSE(G, U, F,</a:t>
            </a:r>
            <a:r>
              <a:rPr sz="2600" b="1" spc="-4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C);</a:t>
            </a:r>
            <a:endParaRPr sz="2600">
              <a:latin typeface="Consolas"/>
              <a:cs typeface="Consolas"/>
            </a:endParaRPr>
          </a:p>
          <a:p>
            <a:pPr marL="556895">
              <a:lnSpc>
                <a:spcPct val="100000"/>
              </a:lnSpc>
              <a:spcBef>
                <a:spcPts val="780"/>
              </a:spcBef>
            </a:pPr>
            <a:r>
              <a:rPr sz="2600" b="1" dirty="0">
                <a:latin typeface="Consolas"/>
                <a:cs typeface="Consolas"/>
              </a:rPr>
              <a:t>else</a:t>
            </a:r>
            <a:endParaRPr sz="2600">
              <a:latin typeface="Consolas"/>
              <a:cs typeface="Consolas"/>
            </a:endParaRPr>
          </a:p>
          <a:p>
            <a:pPr marL="920115">
              <a:lnSpc>
                <a:spcPct val="100000"/>
              </a:lnSpc>
              <a:spcBef>
                <a:spcPts val="780"/>
              </a:spcBef>
            </a:pPr>
            <a:r>
              <a:rPr sz="2600" b="1" dirty="0">
                <a:latin typeface="Consolas"/>
                <a:cs typeface="Consolas"/>
              </a:rPr>
              <a:t>return EDGEMAP_SPARSE(G, U, F,</a:t>
            </a:r>
            <a:r>
              <a:rPr sz="2600" b="1" spc="-45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C);</a:t>
            </a:r>
            <a:endParaRPr sz="26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0300" y="9349740"/>
            <a:ext cx="4747260" cy="299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895" marR="5080" indent="-544830">
              <a:lnSpc>
                <a:spcPct val="125000"/>
              </a:lnSpc>
              <a:spcBef>
                <a:spcPts val="100"/>
              </a:spcBef>
            </a:pPr>
            <a:r>
              <a:rPr sz="2600" b="1" dirty="0">
                <a:latin typeface="Consolas"/>
                <a:cs typeface="Consolas"/>
              </a:rPr>
              <a:t>procedure VERTEXMAP(U,</a:t>
            </a:r>
            <a:r>
              <a:rPr sz="2600" b="1" spc="-10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F):  result =</a:t>
            </a:r>
            <a:r>
              <a:rPr sz="2600" b="1" spc="-15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{}</a:t>
            </a:r>
            <a:endParaRPr sz="2600">
              <a:latin typeface="Consolas"/>
              <a:cs typeface="Consolas"/>
            </a:endParaRPr>
          </a:p>
          <a:p>
            <a:pPr marL="1101725" marR="5080" indent="-544830">
              <a:lnSpc>
                <a:spcPct val="125000"/>
              </a:lnSpc>
              <a:tabLst>
                <a:tab pos="3651885" algn="l"/>
              </a:tabLst>
            </a:pPr>
            <a:r>
              <a:rPr sz="2600" b="1" dirty="0">
                <a:latin typeface="Consolas"/>
                <a:cs typeface="Consolas"/>
              </a:rPr>
              <a:t>parallel for u</a:t>
            </a:r>
            <a:r>
              <a:rPr sz="2600" b="1" spc="-10" dirty="0">
                <a:latin typeface="Consolas"/>
                <a:cs typeface="Consolas"/>
              </a:rPr>
              <a:t> </a:t>
            </a:r>
            <a:r>
              <a:rPr sz="2600" spc="-570" dirty="0">
                <a:latin typeface="Lucida Sans Unicode"/>
                <a:cs typeface="Lucida Sans Unicode"/>
              </a:rPr>
              <a:t>∈	</a:t>
            </a:r>
            <a:r>
              <a:rPr sz="2600" b="1" dirty="0">
                <a:latin typeface="Consolas"/>
                <a:cs typeface="Consolas"/>
              </a:rPr>
              <a:t>U do:  if (F(u) == 1)</a:t>
            </a:r>
            <a:r>
              <a:rPr sz="2600" b="1" spc="-10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then:</a:t>
            </a:r>
            <a:endParaRPr sz="2600">
              <a:latin typeface="Consolas"/>
              <a:cs typeface="Consolas"/>
            </a:endParaRPr>
          </a:p>
          <a:p>
            <a:pPr marL="556895" marR="187325" indent="1089025">
              <a:lnSpc>
                <a:spcPct val="125000"/>
              </a:lnSpc>
            </a:pPr>
            <a:r>
              <a:rPr sz="2600" b="1" dirty="0">
                <a:latin typeface="Consolas"/>
                <a:cs typeface="Consolas"/>
              </a:rPr>
              <a:t>add u to</a:t>
            </a:r>
            <a:r>
              <a:rPr sz="2600" b="1" spc="-10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result;  return</a:t>
            </a:r>
            <a:r>
              <a:rPr sz="2600" b="1" spc="-15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result;</a:t>
            </a:r>
            <a:endParaRPr sz="2600">
              <a:latin typeface="Consolas"/>
              <a:cs typeface="Consola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038857" y="6468217"/>
            <a:ext cx="0" cy="2379980"/>
          </a:xfrm>
          <a:custGeom>
            <a:avLst/>
            <a:gdLst/>
            <a:ahLst/>
            <a:cxnLst/>
            <a:rect l="l" t="t" r="r" b="b"/>
            <a:pathLst>
              <a:path h="2379979">
                <a:moveTo>
                  <a:pt x="0" y="0"/>
                </a:moveTo>
                <a:lnTo>
                  <a:pt x="0" y="2379762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32177" y="6465171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213359" y="0"/>
                </a:moveTo>
                <a:lnTo>
                  <a:pt x="0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32177" y="8851028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22753" y="7620000"/>
            <a:ext cx="697230" cy="0"/>
          </a:xfrm>
          <a:custGeom>
            <a:avLst/>
            <a:gdLst/>
            <a:ahLst/>
            <a:cxnLst/>
            <a:rect l="l" t="t" r="r" b="b"/>
            <a:pathLst>
              <a:path w="697229">
                <a:moveTo>
                  <a:pt x="696738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976100" y="6819900"/>
            <a:ext cx="4926330" cy="14782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1" spc="-190" dirty="0">
                <a:latin typeface="Calibri"/>
                <a:cs typeface="Calibri"/>
              </a:rPr>
              <a:t>Iterate </a:t>
            </a:r>
            <a:r>
              <a:rPr sz="3200" b="1" spc="-285" dirty="0">
                <a:latin typeface="Calibri"/>
                <a:cs typeface="Calibri"/>
              </a:rPr>
              <a:t>over </a:t>
            </a:r>
            <a:r>
              <a:rPr sz="3200" b="1" spc="-125" dirty="0">
                <a:latin typeface="Calibri"/>
                <a:cs typeface="Calibri"/>
              </a:rPr>
              <a:t>all </a:t>
            </a:r>
            <a:r>
              <a:rPr sz="3200" b="1" spc="-215" dirty="0">
                <a:latin typeface="Calibri"/>
                <a:cs typeface="Calibri"/>
              </a:rPr>
              <a:t>vertices </a:t>
            </a:r>
            <a:r>
              <a:rPr sz="3200" b="1" spc="-225" dirty="0">
                <a:latin typeface="Calibri"/>
                <a:cs typeface="Calibri"/>
              </a:rPr>
              <a:t>adjacent</a:t>
            </a:r>
            <a:r>
              <a:rPr sz="3200" b="1" spc="-310" dirty="0">
                <a:latin typeface="Calibri"/>
                <a:cs typeface="Calibri"/>
              </a:rPr>
              <a:t> </a:t>
            </a:r>
            <a:r>
              <a:rPr sz="3200" b="1" spc="-240" dirty="0">
                <a:latin typeface="Calibri"/>
                <a:cs typeface="Calibri"/>
              </a:rPr>
              <a:t>to  </a:t>
            </a:r>
            <a:r>
              <a:rPr sz="3200" b="1" spc="-215" dirty="0">
                <a:latin typeface="Calibri"/>
                <a:cs typeface="Calibri"/>
              </a:rPr>
              <a:t>vertices </a:t>
            </a:r>
            <a:r>
              <a:rPr sz="3200" b="1" spc="-165" dirty="0">
                <a:latin typeface="Calibri"/>
                <a:cs typeface="Calibri"/>
              </a:rPr>
              <a:t>in </a:t>
            </a:r>
            <a:r>
              <a:rPr sz="3200" b="1" spc="-210" dirty="0">
                <a:latin typeface="Calibri"/>
                <a:cs typeface="Calibri"/>
              </a:rPr>
              <a:t>set</a:t>
            </a:r>
            <a:r>
              <a:rPr sz="3200" b="1" spc="-275" dirty="0">
                <a:latin typeface="Calibri"/>
                <a:cs typeface="Calibri"/>
              </a:rPr>
              <a:t> </a:t>
            </a:r>
            <a:r>
              <a:rPr sz="3200" b="1" spc="-490" dirty="0">
                <a:latin typeface="Calibri"/>
                <a:cs typeface="Calibri"/>
              </a:rPr>
              <a:t>U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679"/>
              </a:lnSpc>
            </a:pPr>
            <a:r>
              <a:rPr sz="3200" b="1" spc="-310" dirty="0">
                <a:latin typeface="Calibri"/>
                <a:cs typeface="Calibri"/>
              </a:rPr>
              <a:t>Choose </a:t>
            </a:r>
            <a:r>
              <a:rPr sz="3200" b="1" spc="-145" dirty="0">
                <a:latin typeface="Calibri"/>
                <a:cs typeface="Calibri"/>
              </a:rPr>
              <a:t>right </a:t>
            </a:r>
            <a:r>
              <a:rPr sz="3200" b="1" spc="-200" dirty="0">
                <a:latin typeface="Calibri"/>
                <a:cs typeface="Calibri"/>
              </a:rPr>
              <a:t>algorithm </a:t>
            </a:r>
            <a:r>
              <a:rPr sz="3200" b="1" spc="-225" dirty="0">
                <a:latin typeface="Calibri"/>
                <a:cs typeface="Calibri"/>
              </a:rPr>
              <a:t>for </a:t>
            </a:r>
            <a:r>
              <a:rPr sz="3200" b="1" spc="-215" dirty="0">
                <a:latin typeface="Calibri"/>
                <a:cs typeface="Calibri"/>
              </a:rPr>
              <a:t>the</a:t>
            </a:r>
            <a:r>
              <a:rPr sz="3200" b="1" spc="-235" dirty="0">
                <a:latin typeface="Calibri"/>
                <a:cs typeface="Calibri"/>
              </a:rPr>
              <a:t> </a:t>
            </a:r>
            <a:r>
              <a:rPr sz="3200" b="1" spc="-245" dirty="0">
                <a:latin typeface="Calibri"/>
                <a:cs typeface="Calibri"/>
              </a:rPr>
              <a:t>job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69928" y="9852767"/>
            <a:ext cx="0" cy="2379980"/>
          </a:xfrm>
          <a:custGeom>
            <a:avLst/>
            <a:gdLst/>
            <a:ahLst/>
            <a:cxnLst/>
            <a:rect l="l" t="t" r="r" b="b"/>
            <a:pathLst>
              <a:path h="2379979">
                <a:moveTo>
                  <a:pt x="0" y="0"/>
                </a:moveTo>
                <a:lnTo>
                  <a:pt x="0" y="2379762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63248" y="9849721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213359" y="0"/>
                </a:moveTo>
                <a:lnTo>
                  <a:pt x="0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63248" y="12235578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53823" y="11004550"/>
            <a:ext cx="697230" cy="0"/>
          </a:xfrm>
          <a:custGeom>
            <a:avLst/>
            <a:gdLst/>
            <a:ahLst/>
            <a:cxnLst/>
            <a:rect l="l" t="t" r="r" b="b"/>
            <a:pathLst>
              <a:path w="697229">
                <a:moveTo>
                  <a:pt x="696738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017000" y="10680700"/>
            <a:ext cx="43707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90" dirty="0">
                <a:latin typeface="Calibri"/>
                <a:cs typeface="Calibri"/>
              </a:rPr>
              <a:t>Iterate </a:t>
            </a:r>
            <a:r>
              <a:rPr sz="3200" b="1" spc="-285" dirty="0">
                <a:latin typeface="Calibri"/>
                <a:cs typeface="Calibri"/>
              </a:rPr>
              <a:t>over </a:t>
            </a:r>
            <a:r>
              <a:rPr sz="3200" b="1" spc="-125" dirty="0">
                <a:latin typeface="Calibri"/>
                <a:cs typeface="Calibri"/>
              </a:rPr>
              <a:t>all </a:t>
            </a:r>
            <a:r>
              <a:rPr sz="3200" b="1" spc="-215" dirty="0">
                <a:latin typeface="Calibri"/>
                <a:cs typeface="Calibri"/>
              </a:rPr>
              <a:t>vertices </a:t>
            </a:r>
            <a:r>
              <a:rPr sz="3200" b="1" spc="-165" dirty="0">
                <a:latin typeface="Calibri"/>
                <a:cs typeface="Calibri"/>
              </a:rPr>
              <a:t>in </a:t>
            </a:r>
            <a:r>
              <a:rPr sz="3200" b="1" spc="-210" dirty="0">
                <a:latin typeface="Calibri"/>
                <a:cs typeface="Calibri"/>
              </a:rPr>
              <a:t>set</a:t>
            </a:r>
            <a:r>
              <a:rPr sz="3200" b="1" spc="-365" dirty="0">
                <a:latin typeface="Calibri"/>
                <a:cs typeface="Calibri"/>
              </a:rPr>
              <a:t> </a:t>
            </a:r>
            <a:r>
              <a:rPr sz="3200" b="1" spc="-490" dirty="0">
                <a:latin typeface="Calibri"/>
                <a:cs typeface="Calibri"/>
              </a:rPr>
              <a:t>U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CB50629-C630-9D44-97CF-FB6F899FDD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668337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580" dirty="0"/>
              <a:t>Page </a:t>
            </a:r>
            <a:r>
              <a:rPr sz="8400" spc="-590" dirty="0"/>
              <a:t>rank </a:t>
            </a:r>
            <a:r>
              <a:rPr sz="8400" spc="-430" dirty="0"/>
              <a:t>in</a:t>
            </a:r>
            <a:r>
              <a:rPr sz="8400" spc="-575" dirty="0"/>
              <a:t> </a:t>
            </a:r>
            <a:r>
              <a:rPr sz="8400" spc="-380" dirty="0"/>
              <a:t>Ligra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952500" y="1610360"/>
            <a:ext cx="10083800" cy="276860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  <a:tabLst>
                <a:tab pos="1185545" algn="l"/>
              </a:tabLst>
            </a:pPr>
            <a:r>
              <a:rPr sz="2400" b="1" dirty="0">
                <a:latin typeface="Consolas"/>
                <a:cs typeface="Consolas"/>
              </a:rPr>
              <a:t>r_cur	= {1/|V|, ...</a:t>
            </a:r>
            <a:r>
              <a:rPr sz="2400" b="1" spc="-1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1/|V|};</a:t>
            </a:r>
            <a:endParaRPr sz="2400">
              <a:latin typeface="Consolas"/>
              <a:cs typeface="Consolas"/>
            </a:endParaRPr>
          </a:p>
          <a:p>
            <a:pPr marL="12700" marR="6877684">
              <a:lnSpc>
                <a:spcPct val="125000"/>
              </a:lnSpc>
            </a:pPr>
            <a:r>
              <a:rPr sz="2400" b="1" dirty="0">
                <a:latin typeface="Consolas"/>
                <a:cs typeface="Consolas"/>
              </a:rPr>
              <a:t>r_next =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{0,...,0};  diff =</a:t>
            </a:r>
            <a:r>
              <a:rPr sz="2400" b="1" spc="-2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{}</a:t>
            </a:r>
            <a:endParaRPr sz="24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400" b="1" dirty="0">
                <a:latin typeface="Consolas"/>
                <a:cs typeface="Consolas"/>
              </a:rPr>
              <a:t>procedure PRUPDATE(s,</a:t>
            </a:r>
            <a:r>
              <a:rPr sz="2400" b="1" spc="-1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d):</a:t>
            </a:r>
            <a:endParaRPr sz="2400">
              <a:latin typeface="Consolas"/>
              <a:cs typeface="Consolas"/>
            </a:endParaRPr>
          </a:p>
          <a:p>
            <a:pPr marL="514984">
              <a:lnSpc>
                <a:spcPct val="100000"/>
              </a:lnSpc>
              <a:spcBef>
                <a:spcPts val="720"/>
              </a:spcBef>
            </a:pPr>
            <a:r>
              <a:rPr sz="2400" b="1" dirty="0">
                <a:latin typeface="Consolas"/>
                <a:cs typeface="Consolas"/>
              </a:rPr>
              <a:t>atomicIncrement(&amp;r_next[d], r_cur[s] /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vertex_degree(s));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2500" y="4810759"/>
            <a:ext cx="8742045" cy="231140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2400" b="1" dirty="0">
                <a:latin typeface="Consolas"/>
                <a:cs typeface="Consolas"/>
              </a:rPr>
              <a:t>procedure</a:t>
            </a:r>
            <a:r>
              <a:rPr sz="2400" b="1" spc="-5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PRLOCALCOMPUTE(i):</a:t>
            </a:r>
            <a:endParaRPr sz="2400">
              <a:latin typeface="Consolas"/>
              <a:cs typeface="Consolas"/>
            </a:endParaRPr>
          </a:p>
          <a:p>
            <a:pPr marL="347345" marR="5080">
              <a:lnSpc>
                <a:spcPct val="125000"/>
              </a:lnSpc>
            </a:pPr>
            <a:r>
              <a:rPr sz="2400" b="1" dirty="0">
                <a:latin typeface="Consolas"/>
                <a:cs typeface="Consolas"/>
              </a:rPr>
              <a:t>r_next[i] = alpha * r_next[i] + (1 - alpha) /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|V|;  diff[i] = |r_next[i] -</a:t>
            </a:r>
            <a:r>
              <a:rPr sz="2400" b="1" spc="-2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r_cur[i]|;</a:t>
            </a:r>
            <a:endParaRPr sz="2400">
              <a:latin typeface="Consolas"/>
              <a:cs typeface="Consolas"/>
            </a:endParaRPr>
          </a:p>
          <a:p>
            <a:pPr marL="347345">
              <a:lnSpc>
                <a:spcPct val="100000"/>
              </a:lnSpc>
              <a:spcBef>
                <a:spcPts val="720"/>
              </a:spcBef>
            </a:pPr>
            <a:r>
              <a:rPr sz="2400" b="1" dirty="0">
                <a:latin typeface="Consolas"/>
                <a:cs typeface="Consolas"/>
              </a:rPr>
              <a:t>r_cur[i] =</a:t>
            </a:r>
            <a:r>
              <a:rPr sz="2400" b="1" spc="-1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0;</a:t>
            </a:r>
            <a:endParaRPr sz="2400">
              <a:latin typeface="Consolas"/>
              <a:cs typeface="Consolas"/>
            </a:endParaRPr>
          </a:p>
          <a:p>
            <a:pPr marL="347345">
              <a:lnSpc>
                <a:spcPct val="100000"/>
              </a:lnSpc>
              <a:spcBef>
                <a:spcPts val="720"/>
              </a:spcBef>
            </a:pPr>
            <a:r>
              <a:rPr sz="2400" b="1" dirty="0">
                <a:latin typeface="Consolas"/>
                <a:cs typeface="Consolas"/>
              </a:rPr>
              <a:t>return</a:t>
            </a:r>
            <a:r>
              <a:rPr sz="2400" b="1" spc="-5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1;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2500" y="7553959"/>
            <a:ext cx="30429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345" marR="5080" indent="-335280">
              <a:lnSpc>
                <a:spcPct val="125000"/>
              </a:lnSpc>
              <a:spcBef>
                <a:spcPts val="100"/>
              </a:spcBef>
            </a:pPr>
            <a:r>
              <a:rPr sz="2400" b="1" dirty="0">
                <a:latin typeface="Consolas"/>
                <a:cs typeface="Consolas"/>
              </a:rPr>
              <a:t>procedure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COND(i):  return</a:t>
            </a:r>
            <a:r>
              <a:rPr sz="2400" b="1" spc="-15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1;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2500" y="8925559"/>
            <a:ext cx="572516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984" marR="5080" indent="-502920">
              <a:lnSpc>
                <a:spcPct val="125000"/>
              </a:lnSpc>
              <a:spcBef>
                <a:spcPts val="100"/>
              </a:spcBef>
            </a:pPr>
            <a:r>
              <a:rPr sz="2400" b="1" dirty="0">
                <a:latin typeface="Consolas"/>
                <a:cs typeface="Consolas"/>
              </a:rPr>
              <a:t>procedure PAGERANK(G, alpha,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eps):  frontier = {0, ... , |V|-1}  error =</a:t>
            </a:r>
            <a:r>
              <a:rPr sz="2400" b="1" spc="-1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HUGE;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5237" y="10297159"/>
            <a:ext cx="8575040" cy="13970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b="1" dirty="0">
                <a:latin typeface="Consolas"/>
                <a:cs typeface="Consolas"/>
              </a:rPr>
              <a:t>while (error &gt; eps)</a:t>
            </a:r>
            <a:r>
              <a:rPr sz="2400" b="1" spc="-15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do:</a:t>
            </a:r>
            <a:endParaRPr sz="2400">
              <a:latin typeface="Consolas"/>
              <a:cs typeface="Consolas"/>
            </a:endParaRPr>
          </a:p>
          <a:p>
            <a:pPr marL="514984" marR="5080">
              <a:lnSpc>
                <a:spcPct val="125000"/>
              </a:lnSpc>
            </a:pPr>
            <a:r>
              <a:rPr sz="2400" b="1" dirty="0">
                <a:latin typeface="Consolas"/>
                <a:cs typeface="Consolas"/>
              </a:rPr>
              <a:t>frontier = EDGEMAP(G, frontier, PRUPDATE,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COND);  frontier = VERTEXMAP(frontier,</a:t>
            </a:r>
            <a:r>
              <a:rPr sz="2400" b="1" spc="-75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PRLOCALCOMPUTE);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89630" y="11760200"/>
            <a:ext cx="471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olas"/>
                <a:cs typeface="Consolas"/>
              </a:rPr>
              <a:t>// this is a parallel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reduce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5237" y="11668759"/>
            <a:ext cx="572516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984" marR="5080">
              <a:lnSpc>
                <a:spcPct val="125000"/>
              </a:lnSpc>
              <a:spcBef>
                <a:spcPts val="100"/>
              </a:spcBef>
            </a:pPr>
            <a:r>
              <a:rPr sz="2400" b="1" dirty="0">
                <a:latin typeface="Consolas"/>
                <a:cs typeface="Consolas"/>
              </a:rPr>
              <a:t>error = sum of per-vertex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diffs  swap(r_cur,</a:t>
            </a:r>
            <a:r>
              <a:rPr sz="2400" b="1" spc="-1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r_next);</a:t>
            </a:r>
            <a:endParaRPr sz="2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b="1" dirty="0">
                <a:latin typeface="Consolas"/>
                <a:cs typeface="Consolas"/>
              </a:rPr>
              <a:t>return</a:t>
            </a:r>
            <a:r>
              <a:rPr sz="2400" b="1" spc="-5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err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6000" y="6172200"/>
            <a:ext cx="7160259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b="1" spc="-325" dirty="0">
                <a:latin typeface="Calibri"/>
                <a:cs typeface="Calibri"/>
              </a:rPr>
              <a:t>Question: </a:t>
            </a:r>
            <a:r>
              <a:rPr sz="4000" b="1" spc="-310" dirty="0">
                <a:latin typeface="Calibri"/>
                <a:cs typeface="Calibri"/>
              </a:rPr>
              <a:t>can </a:t>
            </a:r>
            <a:r>
              <a:rPr sz="4000" b="1" spc="-390" dirty="0">
                <a:latin typeface="Calibri"/>
                <a:cs typeface="Calibri"/>
              </a:rPr>
              <a:t>you </a:t>
            </a:r>
            <a:r>
              <a:rPr sz="4000" b="1" spc="-305" dirty="0">
                <a:latin typeface="Calibri"/>
                <a:cs typeface="Calibri"/>
              </a:rPr>
              <a:t>implement </a:t>
            </a:r>
            <a:r>
              <a:rPr sz="4000" b="1" spc="-265" dirty="0">
                <a:latin typeface="Calibri"/>
                <a:cs typeface="Calibri"/>
              </a:rPr>
              <a:t>the </a:t>
            </a:r>
            <a:r>
              <a:rPr sz="4000" b="1" spc="-240" dirty="0">
                <a:latin typeface="Calibri"/>
                <a:cs typeface="Calibri"/>
              </a:rPr>
              <a:t>iterate  </a:t>
            </a:r>
            <a:r>
              <a:rPr sz="4000" b="1" spc="-195" dirty="0">
                <a:latin typeface="Calibri"/>
                <a:cs typeface="Calibri"/>
              </a:rPr>
              <a:t>until </a:t>
            </a:r>
            <a:r>
              <a:rPr sz="4000" b="1" spc="-330" dirty="0">
                <a:latin typeface="Calibri"/>
                <a:cs typeface="Calibri"/>
              </a:rPr>
              <a:t>convergence </a:t>
            </a:r>
            <a:r>
              <a:rPr sz="4000" b="1" spc="-265" dirty="0">
                <a:latin typeface="Calibri"/>
                <a:cs typeface="Calibri"/>
              </a:rPr>
              <a:t>optimization </a:t>
            </a:r>
            <a:r>
              <a:rPr sz="4000" b="1" spc="-459" dirty="0">
                <a:latin typeface="Calibri"/>
                <a:cs typeface="Calibri"/>
              </a:rPr>
              <a:t>we  </a:t>
            </a:r>
            <a:r>
              <a:rPr sz="4000" b="1" spc="-290" dirty="0">
                <a:latin typeface="Calibri"/>
                <a:cs typeface="Calibri"/>
              </a:rPr>
              <a:t>previously </a:t>
            </a:r>
            <a:r>
              <a:rPr sz="4000" b="1" spc="-305" dirty="0">
                <a:latin typeface="Calibri"/>
                <a:cs typeface="Calibri"/>
              </a:rPr>
              <a:t>discussed </a:t>
            </a:r>
            <a:r>
              <a:rPr sz="4000" b="1" spc="-204" dirty="0">
                <a:latin typeface="Calibri"/>
                <a:cs typeface="Calibri"/>
              </a:rPr>
              <a:t>in</a:t>
            </a:r>
            <a:r>
              <a:rPr sz="4000" b="1" spc="-220" dirty="0">
                <a:latin typeface="Calibri"/>
                <a:cs typeface="Calibri"/>
              </a:rPr>
              <a:t> </a:t>
            </a:r>
            <a:r>
              <a:rPr sz="4000" b="1" spc="-355" dirty="0">
                <a:latin typeface="Calibri"/>
                <a:cs typeface="Calibri"/>
              </a:rPr>
              <a:t>GraphLab?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06000" y="8610600"/>
            <a:ext cx="781685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b="1" spc="-145" dirty="0">
                <a:latin typeface="Calibri"/>
                <a:cs typeface="Calibri"/>
              </a:rPr>
              <a:t>(if </a:t>
            </a:r>
            <a:r>
              <a:rPr sz="4000" b="1" spc="-310" dirty="0">
                <a:latin typeface="Calibri"/>
                <a:cs typeface="Calibri"/>
              </a:rPr>
              <a:t>so, </a:t>
            </a:r>
            <a:r>
              <a:rPr sz="4000" b="1" spc="-330" dirty="0">
                <a:latin typeface="Calibri"/>
                <a:cs typeface="Calibri"/>
              </a:rPr>
              <a:t>what </a:t>
            </a:r>
            <a:r>
              <a:rPr sz="4000" b="1" spc="-335" dirty="0">
                <a:latin typeface="Calibri"/>
                <a:cs typeface="Calibri"/>
              </a:rPr>
              <a:t>GraphLab </a:t>
            </a:r>
            <a:r>
              <a:rPr sz="4000" b="1" spc="-300" dirty="0">
                <a:latin typeface="Calibri"/>
                <a:cs typeface="Calibri"/>
              </a:rPr>
              <a:t>scheduler  </a:t>
            </a:r>
            <a:r>
              <a:rPr sz="4000" b="1" spc="-290" dirty="0">
                <a:latin typeface="Calibri"/>
                <a:cs typeface="Calibri"/>
              </a:rPr>
              <a:t>implementation </a:t>
            </a:r>
            <a:r>
              <a:rPr sz="4000" b="1" spc="-200" dirty="0">
                <a:latin typeface="Calibri"/>
                <a:cs typeface="Calibri"/>
              </a:rPr>
              <a:t>is </a:t>
            </a:r>
            <a:r>
              <a:rPr sz="4000" b="1" spc="-265" dirty="0">
                <a:latin typeface="Calibri"/>
                <a:cs typeface="Calibri"/>
              </a:rPr>
              <a:t>the </a:t>
            </a:r>
            <a:r>
              <a:rPr sz="4000" b="1" spc="-245" dirty="0">
                <a:latin typeface="Calibri"/>
                <a:cs typeface="Calibri"/>
              </a:rPr>
              <a:t>result </a:t>
            </a:r>
            <a:r>
              <a:rPr sz="4000" b="1" spc="-265" dirty="0">
                <a:latin typeface="Calibri"/>
                <a:cs typeface="Calibri"/>
              </a:rPr>
              <a:t>equivalent</a:t>
            </a:r>
            <a:r>
              <a:rPr sz="4000" b="1" spc="-390" dirty="0">
                <a:latin typeface="Calibri"/>
                <a:cs typeface="Calibri"/>
              </a:rPr>
              <a:t> </a:t>
            </a:r>
            <a:r>
              <a:rPr sz="4000" b="1" spc="-335" dirty="0">
                <a:latin typeface="Calibri"/>
                <a:cs typeface="Calibri"/>
              </a:rPr>
              <a:t>to?)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80DA34A-4D7C-E645-992C-3B182FF7857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556260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380" dirty="0"/>
              <a:t>Ligra</a:t>
            </a:r>
            <a:r>
              <a:rPr sz="8400" spc="-655" dirty="0"/>
              <a:t> </a:t>
            </a:r>
            <a:r>
              <a:rPr sz="8400" spc="-745" dirty="0"/>
              <a:t>summary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876300" y="1955800"/>
            <a:ext cx="15069819" cy="87757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812800" marR="1739264" indent="-800100">
              <a:lnSpc>
                <a:spcPts val="6700"/>
              </a:lnSpc>
              <a:spcBef>
                <a:spcPts val="34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475" dirty="0">
                <a:latin typeface="Calibri"/>
                <a:cs typeface="Calibri"/>
              </a:rPr>
              <a:t>System </a:t>
            </a:r>
            <a:r>
              <a:rPr sz="5600" b="1" spc="-370" dirty="0">
                <a:latin typeface="Calibri"/>
                <a:cs typeface="Calibri"/>
              </a:rPr>
              <a:t>abstracts graph </a:t>
            </a:r>
            <a:r>
              <a:rPr sz="5600" b="1" spc="-420" dirty="0">
                <a:latin typeface="Calibri"/>
                <a:cs typeface="Calibri"/>
              </a:rPr>
              <a:t>operations </a:t>
            </a:r>
            <a:r>
              <a:rPr sz="5600" b="1" spc="-415" dirty="0">
                <a:latin typeface="Calibri"/>
                <a:cs typeface="Calibri"/>
              </a:rPr>
              <a:t>as </a:t>
            </a:r>
            <a:r>
              <a:rPr sz="5600" b="1" spc="-335" dirty="0">
                <a:latin typeface="Calibri"/>
                <a:cs typeface="Calibri"/>
              </a:rPr>
              <a:t>data-parallel  </a:t>
            </a:r>
            <a:r>
              <a:rPr sz="5600" b="1" spc="-420" dirty="0">
                <a:latin typeface="Calibri"/>
                <a:cs typeface="Calibri"/>
              </a:rPr>
              <a:t>operations </a:t>
            </a:r>
            <a:r>
              <a:rPr sz="5600" b="1" spc="-500" dirty="0">
                <a:latin typeface="Calibri"/>
                <a:cs typeface="Calibri"/>
              </a:rPr>
              <a:t>over </a:t>
            </a:r>
            <a:r>
              <a:rPr sz="5600" b="1" spc="-375" dirty="0">
                <a:latin typeface="Calibri"/>
                <a:cs typeface="Calibri"/>
              </a:rPr>
              <a:t>vertices </a:t>
            </a:r>
            <a:r>
              <a:rPr sz="5600" b="1" spc="-450" dirty="0">
                <a:latin typeface="Calibri"/>
                <a:cs typeface="Calibri"/>
              </a:rPr>
              <a:t>and</a:t>
            </a:r>
            <a:r>
              <a:rPr sz="5600" b="1" spc="-229" dirty="0">
                <a:latin typeface="Calibri"/>
                <a:cs typeface="Calibri"/>
              </a:rPr>
              <a:t> </a:t>
            </a:r>
            <a:r>
              <a:rPr sz="5600" b="1" spc="-405" dirty="0">
                <a:latin typeface="Calibri"/>
                <a:cs typeface="Calibri"/>
              </a:rPr>
              <a:t>edges</a:t>
            </a:r>
            <a:endParaRPr sz="5600">
              <a:latin typeface="Calibri"/>
              <a:cs typeface="Calibri"/>
            </a:endParaRPr>
          </a:p>
          <a:p>
            <a:pPr marL="1447800" marR="764540" lvl="1" indent="-635000">
              <a:lnSpc>
                <a:spcPct val="96700"/>
              </a:lnSpc>
              <a:spcBef>
                <a:spcPts val="345"/>
              </a:spcBef>
              <a:buSzPct val="129347"/>
              <a:buChar char="-"/>
              <a:tabLst>
                <a:tab pos="1447165" algn="l"/>
                <a:tab pos="1447800" algn="l"/>
              </a:tabLst>
            </a:pPr>
            <a:r>
              <a:rPr sz="4600" b="1" spc="-360" dirty="0">
                <a:latin typeface="Calibri"/>
                <a:cs typeface="Calibri"/>
              </a:rPr>
              <a:t>Emphasizes </a:t>
            </a:r>
            <a:r>
              <a:rPr sz="4600" b="1" spc="-305" dirty="0">
                <a:latin typeface="Calibri"/>
                <a:cs typeface="Calibri"/>
              </a:rPr>
              <a:t>graph traversal </a:t>
            </a:r>
            <a:r>
              <a:rPr sz="4600" b="1" spc="-275" dirty="0">
                <a:latin typeface="Calibri"/>
                <a:cs typeface="Calibri"/>
              </a:rPr>
              <a:t>(potentially </a:t>
            </a:r>
            <a:r>
              <a:rPr sz="4600" b="1" spc="-300" dirty="0">
                <a:latin typeface="Calibri"/>
                <a:cs typeface="Calibri"/>
              </a:rPr>
              <a:t>small </a:t>
            </a:r>
            <a:r>
              <a:rPr sz="4600" b="1" spc="-345" dirty="0">
                <a:latin typeface="Calibri"/>
                <a:cs typeface="Calibri"/>
              </a:rPr>
              <a:t>subset </a:t>
            </a:r>
            <a:r>
              <a:rPr sz="4600" b="1" spc="-320" dirty="0">
                <a:latin typeface="Calibri"/>
                <a:cs typeface="Calibri"/>
              </a:rPr>
              <a:t>of </a:t>
            </a:r>
            <a:r>
              <a:rPr sz="4600" b="1" spc="-310" dirty="0">
                <a:latin typeface="Calibri"/>
                <a:cs typeface="Calibri"/>
              </a:rPr>
              <a:t>vertices  </a:t>
            </a:r>
            <a:r>
              <a:rPr sz="4600" b="1" spc="-370" dirty="0">
                <a:latin typeface="Calibri"/>
                <a:cs typeface="Calibri"/>
              </a:rPr>
              <a:t>operated </a:t>
            </a:r>
            <a:r>
              <a:rPr sz="4600" b="1" spc="-430" dirty="0">
                <a:latin typeface="Calibri"/>
                <a:cs typeface="Calibri"/>
              </a:rPr>
              <a:t>on </a:t>
            </a:r>
            <a:r>
              <a:rPr sz="4600" b="1" spc="-235" dirty="0">
                <a:latin typeface="Calibri"/>
                <a:cs typeface="Calibri"/>
              </a:rPr>
              <a:t>in </a:t>
            </a:r>
            <a:r>
              <a:rPr sz="4600" b="1" spc="-330" dirty="0">
                <a:latin typeface="Calibri"/>
                <a:cs typeface="Calibri"/>
              </a:rPr>
              <a:t>a </a:t>
            </a:r>
            <a:r>
              <a:rPr sz="4600" b="1" spc="-325" dirty="0">
                <a:latin typeface="Calibri"/>
                <a:cs typeface="Calibri"/>
              </a:rPr>
              <a:t>data </a:t>
            </a:r>
            <a:r>
              <a:rPr sz="4600" b="1" spc="-254" dirty="0">
                <a:latin typeface="Calibri"/>
                <a:cs typeface="Calibri"/>
              </a:rPr>
              <a:t>parallel</a:t>
            </a:r>
            <a:r>
              <a:rPr sz="4600" b="1" spc="-175" dirty="0">
                <a:latin typeface="Calibri"/>
                <a:cs typeface="Calibri"/>
              </a:rPr>
              <a:t> </a:t>
            </a:r>
            <a:r>
              <a:rPr sz="4600" b="1" spc="-320" dirty="0">
                <a:latin typeface="Calibri"/>
                <a:cs typeface="Calibri"/>
              </a:rPr>
              <a:t>step)</a:t>
            </a:r>
            <a:endParaRPr sz="4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Calibri"/>
              <a:buChar char="-"/>
            </a:pPr>
            <a:endParaRPr sz="6950">
              <a:latin typeface="Times New Roman"/>
              <a:cs typeface="Times New Roman"/>
            </a:endParaRPr>
          </a:p>
          <a:p>
            <a:pPr marL="812800" marR="5080" indent="-800100">
              <a:lnSpc>
                <a:spcPts val="6700"/>
              </a:lnSpc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484" dirty="0">
                <a:latin typeface="Calibri"/>
                <a:cs typeface="Calibri"/>
              </a:rPr>
              <a:t>These </a:t>
            </a:r>
            <a:r>
              <a:rPr sz="5600" b="1" spc="-400" dirty="0">
                <a:latin typeface="Calibri"/>
                <a:cs typeface="Calibri"/>
              </a:rPr>
              <a:t>basic </a:t>
            </a:r>
            <a:r>
              <a:rPr sz="5600" b="1" spc="-420" dirty="0">
                <a:latin typeface="Calibri"/>
                <a:cs typeface="Calibri"/>
              </a:rPr>
              <a:t>operations </a:t>
            </a:r>
            <a:r>
              <a:rPr sz="5600" b="1" spc="-400" dirty="0">
                <a:latin typeface="Calibri"/>
                <a:cs typeface="Calibri"/>
              </a:rPr>
              <a:t>permit </a:t>
            </a:r>
            <a:r>
              <a:rPr sz="5600" b="1" spc="-405" dirty="0">
                <a:latin typeface="Calibri"/>
                <a:cs typeface="Calibri"/>
              </a:rPr>
              <a:t>a </a:t>
            </a:r>
            <a:r>
              <a:rPr sz="5600" b="1" spc="-330" dirty="0">
                <a:latin typeface="Calibri"/>
                <a:cs typeface="Calibri"/>
              </a:rPr>
              <a:t>surprisingly </a:t>
            </a:r>
            <a:r>
              <a:rPr sz="5600" b="1" spc="-459" dirty="0">
                <a:latin typeface="Calibri"/>
                <a:cs typeface="Calibri"/>
              </a:rPr>
              <a:t>wide </a:t>
            </a:r>
            <a:r>
              <a:rPr sz="5600" b="1" spc="-470" dirty="0">
                <a:latin typeface="Calibri"/>
                <a:cs typeface="Calibri"/>
              </a:rPr>
              <a:t>space </a:t>
            </a:r>
            <a:r>
              <a:rPr sz="5600" b="1" spc="-385" dirty="0">
                <a:latin typeface="Calibri"/>
                <a:cs typeface="Calibri"/>
              </a:rPr>
              <a:t>of  </a:t>
            </a:r>
            <a:r>
              <a:rPr sz="5600" b="1" spc="-370" dirty="0">
                <a:latin typeface="Calibri"/>
                <a:cs typeface="Calibri"/>
              </a:rPr>
              <a:t>graph</a:t>
            </a:r>
            <a:r>
              <a:rPr sz="5600" b="1" spc="-385" dirty="0">
                <a:latin typeface="Calibri"/>
                <a:cs typeface="Calibri"/>
              </a:rPr>
              <a:t> </a:t>
            </a:r>
            <a:r>
              <a:rPr sz="5600" b="1" spc="-345" dirty="0">
                <a:latin typeface="Calibri"/>
                <a:cs typeface="Calibri"/>
              </a:rPr>
              <a:t>algorithms:</a:t>
            </a:r>
            <a:endParaRPr sz="5600">
              <a:latin typeface="Calibri"/>
              <a:cs typeface="Calibri"/>
            </a:endParaRPr>
          </a:p>
          <a:p>
            <a:pPr marL="1447800" lvl="1" indent="-635000">
              <a:lnSpc>
                <a:spcPts val="7070"/>
              </a:lnSpc>
              <a:spcBef>
                <a:spcPts val="110"/>
              </a:spcBef>
              <a:buSzPct val="129347"/>
              <a:buChar char="-"/>
              <a:tabLst>
                <a:tab pos="1447165" algn="l"/>
                <a:tab pos="1447800" algn="l"/>
              </a:tabLst>
            </a:pPr>
            <a:r>
              <a:rPr sz="4600" b="1" spc="-380" dirty="0">
                <a:latin typeface="Calibri"/>
                <a:cs typeface="Calibri"/>
              </a:rPr>
              <a:t>Betweenness</a:t>
            </a:r>
            <a:r>
              <a:rPr sz="4600" b="1" spc="-315" dirty="0">
                <a:latin typeface="Calibri"/>
                <a:cs typeface="Calibri"/>
              </a:rPr>
              <a:t> </a:t>
            </a:r>
            <a:r>
              <a:rPr sz="4600" b="1" spc="-270" dirty="0">
                <a:latin typeface="Calibri"/>
                <a:cs typeface="Calibri"/>
              </a:rPr>
              <a:t>centrality</a:t>
            </a:r>
            <a:endParaRPr sz="4600">
              <a:latin typeface="Calibri"/>
              <a:cs typeface="Calibri"/>
            </a:endParaRPr>
          </a:p>
          <a:p>
            <a:pPr marL="1447800" lvl="1" indent="-635000">
              <a:lnSpc>
                <a:spcPts val="7000"/>
              </a:lnSpc>
              <a:buSzPct val="129347"/>
              <a:buChar char="-"/>
              <a:tabLst>
                <a:tab pos="1447165" algn="l"/>
                <a:tab pos="1447800" algn="l"/>
              </a:tabLst>
            </a:pPr>
            <a:r>
              <a:rPr sz="4600" b="1" spc="-400" dirty="0">
                <a:latin typeface="Calibri"/>
                <a:cs typeface="Calibri"/>
              </a:rPr>
              <a:t>Connected</a:t>
            </a:r>
            <a:r>
              <a:rPr sz="4600" b="1" spc="-315" dirty="0">
                <a:latin typeface="Calibri"/>
                <a:cs typeface="Calibri"/>
              </a:rPr>
              <a:t> </a:t>
            </a:r>
            <a:r>
              <a:rPr sz="4600" b="1" spc="-409" dirty="0">
                <a:latin typeface="Calibri"/>
                <a:cs typeface="Calibri"/>
              </a:rPr>
              <a:t>components</a:t>
            </a:r>
            <a:endParaRPr sz="4600">
              <a:latin typeface="Calibri"/>
              <a:cs typeface="Calibri"/>
            </a:endParaRPr>
          </a:p>
          <a:p>
            <a:pPr marL="1447800" lvl="1" indent="-635000">
              <a:lnSpc>
                <a:spcPts val="7070"/>
              </a:lnSpc>
              <a:buSzPct val="129347"/>
              <a:buChar char="-"/>
              <a:tabLst>
                <a:tab pos="1447165" algn="l"/>
                <a:tab pos="1447800" algn="l"/>
              </a:tabLst>
            </a:pPr>
            <a:r>
              <a:rPr sz="4600" b="1" spc="-310" dirty="0">
                <a:latin typeface="Calibri"/>
                <a:cs typeface="Calibri"/>
              </a:rPr>
              <a:t>Shortest</a:t>
            </a:r>
            <a:r>
              <a:rPr sz="4600" b="1" spc="-315" dirty="0">
                <a:latin typeface="Calibri"/>
                <a:cs typeface="Calibri"/>
              </a:rPr>
              <a:t> </a:t>
            </a:r>
            <a:r>
              <a:rPr sz="4600" b="1" spc="-335" dirty="0">
                <a:latin typeface="Calibri"/>
                <a:cs typeface="Calibri"/>
              </a:rPr>
              <a:t>paths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0" y="11849100"/>
            <a:ext cx="8065134" cy="9956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59"/>
              </a:spcBef>
            </a:pPr>
            <a:r>
              <a:rPr sz="3200" b="1" spc="-260" dirty="0">
                <a:latin typeface="Calibri"/>
                <a:cs typeface="Calibri"/>
              </a:rPr>
              <a:t>See </a:t>
            </a:r>
            <a:r>
              <a:rPr sz="3200" b="1" spc="-145" dirty="0">
                <a:latin typeface="Calibri"/>
                <a:cs typeface="Calibri"/>
              </a:rPr>
              <a:t>Ligra: </a:t>
            </a:r>
            <a:r>
              <a:rPr sz="3200" b="1" spc="-229" dirty="0">
                <a:latin typeface="Calibri"/>
                <a:cs typeface="Calibri"/>
              </a:rPr>
              <a:t>a </a:t>
            </a:r>
            <a:r>
              <a:rPr sz="3200" b="1" spc="-175" dirty="0">
                <a:latin typeface="Calibri"/>
                <a:cs typeface="Calibri"/>
              </a:rPr>
              <a:t>Lightweight </a:t>
            </a:r>
            <a:r>
              <a:rPr sz="3200" b="1" spc="-290" dirty="0">
                <a:latin typeface="Calibri"/>
                <a:cs typeface="Calibri"/>
              </a:rPr>
              <a:t>Framework </a:t>
            </a:r>
            <a:r>
              <a:rPr sz="3200" b="1" spc="-225" dirty="0">
                <a:latin typeface="Calibri"/>
                <a:cs typeface="Calibri"/>
              </a:rPr>
              <a:t>for </a:t>
            </a:r>
            <a:r>
              <a:rPr sz="3200" b="1" spc="-300" dirty="0">
                <a:latin typeface="Calibri"/>
                <a:cs typeface="Calibri"/>
              </a:rPr>
              <a:t>Graph </a:t>
            </a:r>
            <a:r>
              <a:rPr sz="3200" b="1" spc="-229" dirty="0">
                <a:latin typeface="Calibri"/>
                <a:cs typeface="Calibri"/>
              </a:rPr>
              <a:t>Processing  </a:t>
            </a:r>
            <a:r>
              <a:rPr sz="3200" b="1" spc="-225" dirty="0">
                <a:latin typeface="Calibri"/>
                <a:cs typeface="Calibri"/>
              </a:rPr>
              <a:t>for </a:t>
            </a:r>
            <a:r>
              <a:rPr sz="3200" b="1" spc="-250" dirty="0">
                <a:latin typeface="Calibri"/>
                <a:cs typeface="Calibri"/>
              </a:rPr>
              <a:t>Shared </a:t>
            </a:r>
            <a:r>
              <a:rPr sz="3200" b="1" spc="-365" dirty="0">
                <a:latin typeface="Calibri"/>
                <a:cs typeface="Calibri"/>
              </a:rPr>
              <a:t>Memory </a:t>
            </a:r>
            <a:r>
              <a:rPr sz="3200" b="1" spc="-245" dirty="0">
                <a:latin typeface="Calibri"/>
                <a:cs typeface="Calibri"/>
              </a:rPr>
              <a:t>[Shun </a:t>
            </a:r>
            <a:r>
              <a:rPr sz="3200" b="1" spc="-260" dirty="0">
                <a:latin typeface="Calibri"/>
                <a:cs typeface="Calibri"/>
              </a:rPr>
              <a:t>and </a:t>
            </a:r>
            <a:r>
              <a:rPr sz="3200" b="1" spc="-204" dirty="0">
                <a:latin typeface="Calibri"/>
                <a:cs typeface="Calibri"/>
              </a:rPr>
              <a:t>Blelloch</a:t>
            </a:r>
            <a:r>
              <a:rPr sz="3200" b="1" spc="-310" dirty="0">
                <a:latin typeface="Calibri"/>
                <a:cs typeface="Calibri"/>
              </a:rPr>
              <a:t> </a:t>
            </a:r>
            <a:r>
              <a:rPr sz="3200" b="1" spc="-250" dirty="0">
                <a:latin typeface="Calibri"/>
                <a:cs typeface="Calibri"/>
              </a:rPr>
              <a:t>2013]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22D7D-1180-4F45-9ECE-95016C789D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4286865" cy="237236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 marR="5080">
              <a:lnSpc>
                <a:spcPts val="8400"/>
              </a:lnSpc>
              <a:spcBef>
                <a:spcPts val="1780"/>
              </a:spcBef>
            </a:pPr>
            <a:r>
              <a:rPr sz="8400" spc="-465" dirty="0"/>
              <a:t>Last </a:t>
            </a:r>
            <a:r>
              <a:rPr sz="8400" spc="-540" dirty="0"/>
              <a:t>time: </a:t>
            </a:r>
            <a:r>
              <a:rPr sz="8400" spc="-525" dirty="0"/>
              <a:t>increasing </a:t>
            </a:r>
            <a:r>
              <a:rPr sz="8400" spc="-675" dirty="0"/>
              <a:t>acceptance </a:t>
            </a:r>
            <a:r>
              <a:rPr sz="8400" spc="-580" dirty="0"/>
              <a:t>of  </a:t>
            </a:r>
            <a:r>
              <a:rPr sz="8400" spc="-610" dirty="0"/>
              <a:t>domain-specific </a:t>
            </a:r>
            <a:r>
              <a:rPr sz="8400" spc="-625" dirty="0"/>
              <a:t>programming</a:t>
            </a:r>
            <a:r>
              <a:rPr sz="8400" spc="-550" dirty="0"/>
              <a:t> </a:t>
            </a:r>
            <a:r>
              <a:rPr sz="8400" spc="-690" dirty="0"/>
              <a:t>systems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876300" y="3276600"/>
            <a:ext cx="16335375" cy="89458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22300" marR="5080" indent="-609600">
              <a:lnSpc>
                <a:spcPct val="101200"/>
              </a:lnSpc>
              <a:spcBef>
                <a:spcPts val="40"/>
              </a:spcBef>
              <a:buSzPct val="120238"/>
              <a:buFont typeface="Trebuchet MS"/>
              <a:buChar char="▪"/>
              <a:tabLst>
                <a:tab pos="609600" algn="l"/>
              </a:tabLst>
            </a:pPr>
            <a:r>
              <a:rPr sz="4200" b="1" spc="-280" dirty="0">
                <a:latin typeface="Calibri"/>
                <a:cs typeface="Calibri"/>
              </a:rPr>
              <a:t>Challenge </a:t>
            </a:r>
            <a:r>
              <a:rPr sz="4200" b="1" spc="-315" dirty="0">
                <a:latin typeface="Calibri"/>
                <a:cs typeface="Calibri"/>
              </a:rPr>
              <a:t>to </a:t>
            </a:r>
            <a:r>
              <a:rPr sz="4200" b="1" spc="-335" dirty="0">
                <a:latin typeface="Calibri"/>
                <a:cs typeface="Calibri"/>
              </a:rPr>
              <a:t>programmers: </a:t>
            </a:r>
            <a:r>
              <a:rPr sz="4200" b="1" spc="-390" dirty="0">
                <a:latin typeface="Calibri"/>
                <a:cs typeface="Calibri"/>
              </a:rPr>
              <a:t>modern </a:t>
            </a:r>
            <a:r>
              <a:rPr sz="4200" b="1" spc="-365" dirty="0">
                <a:latin typeface="Calibri"/>
                <a:cs typeface="Calibri"/>
              </a:rPr>
              <a:t>computers </a:t>
            </a:r>
            <a:r>
              <a:rPr sz="4200" b="1" spc="-315" dirty="0">
                <a:latin typeface="Calibri"/>
                <a:cs typeface="Calibri"/>
              </a:rPr>
              <a:t>are </a:t>
            </a:r>
            <a:r>
              <a:rPr sz="4200" b="1" spc="-225" dirty="0">
                <a:latin typeface="Calibri"/>
                <a:cs typeface="Calibri"/>
              </a:rPr>
              <a:t>parallel, </a:t>
            </a:r>
            <a:r>
              <a:rPr sz="4200" b="1" spc="-325" dirty="0">
                <a:latin typeface="Calibri"/>
                <a:cs typeface="Calibri"/>
              </a:rPr>
              <a:t>heterogeneous </a:t>
            </a:r>
            <a:r>
              <a:rPr sz="4200" b="1" spc="-340" dirty="0">
                <a:latin typeface="Calibri"/>
                <a:cs typeface="Calibri"/>
              </a:rPr>
              <a:t>machines  </a:t>
            </a:r>
            <a:r>
              <a:rPr sz="4200" b="1" spc="-560" dirty="0">
                <a:latin typeface="Calibri"/>
                <a:cs typeface="Calibri"/>
              </a:rPr>
              <a:t>(HW </a:t>
            </a:r>
            <a:r>
              <a:rPr sz="4200" b="1" spc="-275" dirty="0">
                <a:latin typeface="Calibri"/>
                <a:cs typeface="Calibri"/>
              </a:rPr>
              <a:t>architects </a:t>
            </a:r>
            <a:r>
              <a:rPr sz="4200" b="1" spc="-215" dirty="0">
                <a:latin typeface="Calibri"/>
                <a:cs typeface="Calibri"/>
              </a:rPr>
              <a:t>striving </a:t>
            </a:r>
            <a:r>
              <a:rPr sz="4200" b="1" spc="-290" dirty="0">
                <a:latin typeface="Calibri"/>
                <a:cs typeface="Calibri"/>
              </a:rPr>
              <a:t>for </a:t>
            </a:r>
            <a:r>
              <a:rPr sz="4200" b="1" spc="-220" dirty="0">
                <a:latin typeface="Calibri"/>
                <a:cs typeface="Calibri"/>
              </a:rPr>
              <a:t>high </a:t>
            </a:r>
            <a:r>
              <a:rPr sz="4200" b="1" spc="-310" dirty="0">
                <a:latin typeface="Calibri"/>
                <a:cs typeface="Calibri"/>
              </a:rPr>
              <a:t>area </a:t>
            </a:r>
            <a:r>
              <a:rPr sz="4200" b="1" spc="-340" dirty="0">
                <a:latin typeface="Calibri"/>
                <a:cs typeface="Calibri"/>
              </a:rPr>
              <a:t>and </a:t>
            </a:r>
            <a:r>
              <a:rPr sz="4200" b="1" spc="-420" dirty="0">
                <a:latin typeface="Calibri"/>
                <a:cs typeface="Calibri"/>
              </a:rPr>
              <a:t>power</a:t>
            </a:r>
            <a:r>
              <a:rPr sz="4200" b="1" spc="-455" dirty="0">
                <a:latin typeface="Calibri"/>
                <a:cs typeface="Calibri"/>
              </a:rPr>
              <a:t> </a:t>
            </a:r>
            <a:r>
              <a:rPr sz="4200" b="1" spc="-315" dirty="0">
                <a:latin typeface="Calibri"/>
                <a:cs typeface="Calibri"/>
              </a:rPr>
              <a:t>eﬃciency)</a:t>
            </a:r>
            <a:endParaRPr sz="4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rebuchet MS"/>
              <a:buChar char="▪"/>
            </a:pPr>
            <a:endParaRPr sz="5550">
              <a:latin typeface="Times New Roman"/>
              <a:cs typeface="Times New Roman"/>
            </a:endParaRPr>
          </a:p>
          <a:p>
            <a:pPr marL="609600" marR="23495" indent="-596900">
              <a:lnSpc>
                <a:spcPct val="101200"/>
              </a:lnSpc>
              <a:buSzPct val="120238"/>
              <a:buFont typeface="Trebuchet MS"/>
              <a:buChar char="▪"/>
              <a:tabLst>
                <a:tab pos="609600" algn="l"/>
              </a:tabLst>
            </a:pPr>
            <a:r>
              <a:rPr sz="4200" b="1" spc="-350" dirty="0">
                <a:latin typeface="Calibri"/>
                <a:cs typeface="Calibri"/>
              </a:rPr>
              <a:t>Trend: </a:t>
            </a:r>
            <a:r>
              <a:rPr sz="4200" b="1" spc="-305" dirty="0">
                <a:latin typeface="Calibri"/>
                <a:cs typeface="Calibri"/>
              </a:rPr>
              <a:t>domain-specific </a:t>
            </a:r>
            <a:r>
              <a:rPr sz="4200" b="1" spc="-315" dirty="0">
                <a:latin typeface="Calibri"/>
                <a:cs typeface="Calibri"/>
              </a:rPr>
              <a:t>programming </a:t>
            </a:r>
            <a:r>
              <a:rPr sz="4200" b="1" spc="-350" dirty="0">
                <a:latin typeface="Calibri"/>
                <a:cs typeface="Calibri"/>
              </a:rPr>
              <a:t>system </a:t>
            </a:r>
            <a:r>
              <a:rPr sz="4200" b="1" spc="-254" dirty="0">
                <a:latin typeface="Calibri"/>
                <a:cs typeface="Calibri"/>
              </a:rPr>
              <a:t>design: </a:t>
            </a:r>
            <a:r>
              <a:rPr sz="4200" b="1" spc="-240" dirty="0">
                <a:latin typeface="Calibri"/>
                <a:cs typeface="Calibri"/>
              </a:rPr>
              <a:t>give </a:t>
            </a:r>
            <a:r>
              <a:rPr sz="4200" b="1" spc="-370" dirty="0">
                <a:latin typeface="Calibri"/>
                <a:cs typeface="Calibri"/>
              </a:rPr>
              <a:t>up </a:t>
            </a:r>
            <a:r>
              <a:rPr sz="4200" b="1" spc="-240" dirty="0">
                <a:latin typeface="Calibri"/>
                <a:cs typeface="Calibri"/>
              </a:rPr>
              <a:t>generality </a:t>
            </a:r>
            <a:r>
              <a:rPr sz="4200" b="1" spc="-215" dirty="0">
                <a:latin typeface="Calibri"/>
                <a:cs typeface="Calibri"/>
              </a:rPr>
              <a:t>in </a:t>
            </a:r>
            <a:r>
              <a:rPr sz="4200" b="1" spc="-350" dirty="0">
                <a:latin typeface="Calibri"/>
                <a:cs typeface="Calibri"/>
              </a:rPr>
              <a:t>space </a:t>
            </a:r>
            <a:r>
              <a:rPr sz="4200" b="1" spc="-290" dirty="0">
                <a:latin typeface="Calibri"/>
                <a:cs typeface="Calibri"/>
              </a:rPr>
              <a:t>of  </a:t>
            </a:r>
            <a:r>
              <a:rPr sz="4200" b="1" spc="-335" dirty="0">
                <a:latin typeface="Calibri"/>
                <a:cs typeface="Calibri"/>
              </a:rPr>
              <a:t>programs </a:t>
            </a:r>
            <a:r>
              <a:rPr sz="4200" b="1" spc="-245" dirty="0">
                <a:latin typeface="Calibri"/>
                <a:cs typeface="Calibri"/>
              </a:rPr>
              <a:t>that </a:t>
            </a:r>
            <a:r>
              <a:rPr sz="4200" b="1" spc="-325" dirty="0">
                <a:latin typeface="Calibri"/>
                <a:cs typeface="Calibri"/>
              </a:rPr>
              <a:t>can </a:t>
            </a:r>
            <a:r>
              <a:rPr sz="4200" b="1" spc="-370" dirty="0">
                <a:latin typeface="Calibri"/>
                <a:cs typeface="Calibri"/>
              </a:rPr>
              <a:t>be </a:t>
            </a:r>
            <a:r>
              <a:rPr sz="4200" b="1" spc="-340" dirty="0">
                <a:latin typeface="Calibri"/>
                <a:cs typeface="Calibri"/>
              </a:rPr>
              <a:t>expressed </a:t>
            </a:r>
            <a:r>
              <a:rPr sz="4200" b="1" spc="-215" dirty="0">
                <a:latin typeface="Calibri"/>
                <a:cs typeface="Calibri"/>
              </a:rPr>
              <a:t>in </a:t>
            </a:r>
            <a:r>
              <a:rPr sz="4200" b="1" spc="-320" dirty="0">
                <a:latin typeface="Calibri"/>
                <a:cs typeface="Calibri"/>
              </a:rPr>
              <a:t>exchange </a:t>
            </a:r>
            <a:r>
              <a:rPr sz="4200" b="1" spc="-290" dirty="0">
                <a:latin typeface="Calibri"/>
                <a:cs typeface="Calibri"/>
              </a:rPr>
              <a:t>for </a:t>
            </a:r>
            <a:r>
              <a:rPr sz="4200" b="1" spc="-265" dirty="0">
                <a:latin typeface="Calibri"/>
                <a:cs typeface="Calibri"/>
              </a:rPr>
              <a:t>achieving </a:t>
            </a:r>
            <a:r>
              <a:rPr sz="4200" b="1" spc="-220" dirty="0">
                <a:latin typeface="Calibri"/>
                <a:cs typeface="Calibri"/>
              </a:rPr>
              <a:t>high </a:t>
            </a:r>
            <a:r>
              <a:rPr sz="4200" b="1" spc="-280" dirty="0">
                <a:latin typeface="Calibri"/>
                <a:cs typeface="Calibri"/>
              </a:rPr>
              <a:t>productivity </a:t>
            </a:r>
            <a:r>
              <a:rPr sz="4200" b="1" spc="-340" dirty="0">
                <a:latin typeface="Calibri"/>
                <a:cs typeface="Calibri"/>
              </a:rPr>
              <a:t>and </a:t>
            </a:r>
            <a:r>
              <a:rPr sz="4200" b="1" spc="-220" dirty="0">
                <a:latin typeface="Calibri"/>
                <a:cs typeface="Calibri"/>
              </a:rPr>
              <a:t>high  </a:t>
            </a:r>
            <a:r>
              <a:rPr sz="4200" b="1" spc="-335" dirty="0">
                <a:latin typeface="Calibri"/>
                <a:cs typeface="Calibri"/>
              </a:rPr>
              <a:t>performance</a:t>
            </a:r>
            <a:endParaRPr sz="4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rebuchet MS"/>
              <a:buChar char="▪"/>
            </a:pPr>
            <a:endParaRPr sz="5550">
              <a:latin typeface="Times New Roman"/>
              <a:cs typeface="Times New Roman"/>
            </a:endParaRPr>
          </a:p>
          <a:p>
            <a:pPr marL="609600" marR="894715" indent="-596900">
              <a:lnSpc>
                <a:spcPct val="101200"/>
              </a:lnSpc>
              <a:spcBef>
                <a:spcPts val="5"/>
              </a:spcBef>
              <a:buClr>
                <a:srgbClr val="000000"/>
              </a:buClr>
              <a:buSzPct val="120238"/>
              <a:buFont typeface="Trebuchet MS"/>
              <a:buChar char="▪"/>
              <a:tabLst>
                <a:tab pos="609600" algn="l"/>
              </a:tabLst>
            </a:pPr>
            <a:r>
              <a:rPr sz="4200" b="1" spc="-345" dirty="0">
                <a:solidFill>
                  <a:srgbClr val="C82506"/>
                </a:solidFill>
                <a:latin typeface="Calibri"/>
                <a:cs typeface="Calibri"/>
              </a:rPr>
              <a:t>“Performance </a:t>
            </a:r>
            <a:r>
              <a:rPr sz="4200" b="1" spc="-245" dirty="0">
                <a:solidFill>
                  <a:srgbClr val="C82506"/>
                </a:solidFill>
                <a:latin typeface="Calibri"/>
                <a:cs typeface="Calibri"/>
              </a:rPr>
              <a:t>portability” </a:t>
            </a:r>
            <a:r>
              <a:rPr sz="4200" b="1" spc="-204" dirty="0">
                <a:latin typeface="Calibri"/>
                <a:cs typeface="Calibri"/>
              </a:rPr>
              <a:t>is </a:t>
            </a:r>
            <a:r>
              <a:rPr sz="4200" b="1" spc="-305" dirty="0">
                <a:latin typeface="Calibri"/>
                <a:cs typeface="Calibri"/>
              </a:rPr>
              <a:t>a </a:t>
            </a:r>
            <a:r>
              <a:rPr sz="4200" b="1" spc="-355" dirty="0">
                <a:latin typeface="Calibri"/>
                <a:cs typeface="Calibri"/>
              </a:rPr>
              <a:t>key </a:t>
            </a:r>
            <a:r>
              <a:rPr sz="4200" b="1" spc="-229" dirty="0">
                <a:latin typeface="Calibri"/>
                <a:cs typeface="Calibri"/>
              </a:rPr>
              <a:t>goal: </a:t>
            </a:r>
            <a:r>
              <a:rPr sz="4200" b="1" spc="-335" dirty="0">
                <a:latin typeface="Calibri"/>
                <a:cs typeface="Calibri"/>
              </a:rPr>
              <a:t>programs </a:t>
            </a:r>
            <a:r>
              <a:rPr sz="4200" b="1" spc="-320" dirty="0">
                <a:latin typeface="Calibri"/>
                <a:cs typeface="Calibri"/>
              </a:rPr>
              <a:t>should </a:t>
            </a:r>
            <a:r>
              <a:rPr sz="4200" b="1" spc="-335" dirty="0">
                <a:latin typeface="Calibri"/>
                <a:cs typeface="Calibri"/>
              </a:rPr>
              <a:t>execute </a:t>
            </a:r>
            <a:r>
              <a:rPr sz="4200" b="1" spc="-280" dirty="0">
                <a:latin typeface="Calibri"/>
                <a:cs typeface="Calibri"/>
              </a:rPr>
              <a:t>eﬃciently </a:t>
            </a:r>
            <a:r>
              <a:rPr sz="4200" b="1" spc="-390" dirty="0">
                <a:latin typeface="Calibri"/>
                <a:cs typeface="Calibri"/>
              </a:rPr>
              <a:t>on </a:t>
            </a:r>
            <a:r>
              <a:rPr sz="4200" b="1" spc="-305" dirty="0">
                <a:latin typeface="Calibri"/>
                <a:cs typeface="Calibri"/>
              </a:rPr>
              <a:t>a  </a:t>
            </a:r>
            <a:r>
              <a:rPr sz="4200" b="1" spc="-270" dirty="0">
                <a:latin typeface="Calibri"/>
                <a:cs typeface="Calibri"/>
              </a:rPr>
              <a:t>variety </a:t>
            </a: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235" dirty="0">
                <a:latin typeface="Calibri"/>
                <a:cs typeface="Calibri"/>
              </a:rPr>
              <a:t>parallel</a:t>
            </a:r>
            <a:r>
              <a:rPr sz="4200" b="1" spc="-300" dirty="0">
                <a:latin typeface="Calibri"/>
                <a:cs typeface="Calibri"/>
              </a:rPr>
              <a:t> </a:t>
            </a:r>
            <a:r>
              <a:rPr sz="4200" b="1" spc="-305" dirty="0">
                <a:latin typeface="Calibri"/>
                <a:cs typeface="Calibri"/>
              </a:rPr>
              <a:t>platforms</a:t>
            </a:r>
            <a:endParaRPr sz="4200">
              <a:latin typeface="Calibri"/>
              <a:cs typeface="Calibri"/>
            </a:endParaRPr>
          </a:p>
          <a:p>
            <a:pPr marL="1358900" marR="410845" indent="-533400">
              <a:lnSpc>
                <a:spcPct val="99500"/>
              </a:lnSpc>
              <a:spcBef>
                <a:spcPts val="240"/>
              </a:spcBef>
              <a:tabLst>
                <a:tab pos="1358265" algn="l"/>
              </a:tabLst>
            </a:pPr>
            <a:r>
              <a:rPr sz="5450" b="1" spc="-254" dirty="0">
                <a:latin typeface="Calibri"/>
                <a:cs typeface="Calibri"/>
              </a:rPr>
              <a:t>-	</a:t>
            </a:r>
            <a:r>
              <a:rPr sz="4200" b="1" spc="-495" dirty="0">
                <a:latin typeface="Calibri"/>
                <a:cs typeface="Calibri"/>
              </a:rPr>
              <a:t>Good </a:t>
            </a:r>
            <a:r>
              <a:rPr sz="4200" b="1" spc="-305" dirty="0">
                <a:latin typeface="Calibri"/>
                <a:cs typeface="Calibri"/>
              </a:rPr>
              <a:t>implementations </a:t>
            </a: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385" dirty="0">
                <a:latin typeface="Calibri"/>
                <a:cs typeface="Calibri"/>
              </a:rPr>
              <a:t>same </a:t>
            </a:r>
            <a:r>
              <a:rPr sz="4200" b="1" spc="-335" dirty="0">
                <a:latin typeface="Calibri"/>
                <a:cs typeface="Calibri"/>
              </a:rPr>
              <a:t>program </a:t>
            </a:r>
            <a:r>
              <a:rPr sz="4200" b="1" spc="-290" dirty="0">
                <a:latin typeface="Calibri"/>
                <a:cs typeface="Calibri"/>
              </a:rPr>
              <a:t>for </a:t>
            </a:r>
            <a:r>
              <a:rPr sz="4200" b="1" spc="-285" dirty="0">
                <a:latin typeface="Calibri"/>
                <a:cs typeface="Calibri"/>
              </a:rPr>
              <a:t>diﬀerent </a:t>
            </a:r>
            <a:r>
              <a:rPr sz="4200" b="1" spc="-345" dirty="0">
                <a:latin typeface="Calibri"/>
                <a:cs typeface="Calibri"/>
              </a:rPr>
              <a:t>systems </a:t>
            </a:r>
            <a:r>
              <a:rPr sz="4200" b="1" spc="-300" dirty="0">
                <a:latin typeface="Calibri"/>
                <a:cs typeface="Calibri"/>
              </a:rPr>
              <a:t>require </a:t>
            </a:r>
            <a:r>
              <a:rPr sz="4200" b="1" spc="-285" dirty="0">
                <a:latin typeface="Calibri"/>
                <a:cs typeface="Calibri"/>
              </a:rPr>
              <a:t>diﬀerent  </a:t>
            </a:r>
            <a:r>
              <a:rPr sz="4200" b="1" spc="-295" dirty="0">
                <a:latin typeface="Calibri"/>
                <a:cs typeface="Calibri"/>
              </a:rPr>
              <a:t>data </a:t>
            </a:r>
            <a:r>
              <a:rPr sz="4200" b="1" spc="-275" dirty="0">
                <a:latin typeface="Calibri"/>
                <a:cs typeface="Calibri"/>
              </a:rPr>
              <a:t>structures, </a:t>
            </a:r>
            <a:r>
              <a:rPr sz="4200" b="1" spc="-260" dirty="0">
                <a:latin typeface="Calibri"/>
                <a:cs typeface="Calibri"/>
              </a:rPr>
              <a:t>algorithms, </a:t>
            </a:r>
            <a:r>
              <a:rPr sz="4200" b="1" spc="-340" dirty="0">
                <a:latin typeface="Calibri"/>
                <a:cs typeface="Calibri"/>
              </a:rPr>
              <a:t>and </a:t>
            </a:r>
            <a:r>
              <a:rPr sz="4200" b="1" spc="-350" dirty="0">
                <a:latin typeface="Calibri"/>
                <a:cs typeface="Calibri"/>
              </a:rPr>
              <a:t>approaches </a:t>
            </a:r>
            <a:r>
              <a:rPr sz="4200" b="1" spc="-315" dirty="0">
                <a:latin typeface="Calibri"/>
                <a:cs typeface="Calibri"/>
              </a:rPr>
              <a:t>to </a:t>
            </a:r>
            <a:r>
              <a:rPr sz="4200" b="1" spc="-235" dirty="0">
                <a:latin typeface="Calibri"/>
                <a:cs typeface="Calibri"/>
              </a:rPr>
              <a:t>parallelization </a:t>
            </a:r>
            <a:r>
              <a:rPr sz="4200" b="1" spc="395" dirty="0">
                <a:latin typeface="Calibri"/>
                <a:cs typeface="Calibri"/>
              </a:rPr>
              <a:t>— </a:t>
            </a:r>
            <a:r>
              <a:rPr sz="4200" b="1" spc="-310" dirty="0">
                <a:latin typeface="Calibri"/>
                <a:cs typeface="Calibri"/>
              </a:rPr>
              <a:t>not </a:t>
            </a:r>
            <a:r>
              <a:rPr sz="4200" b="1" spc="-240" dirty="0">
                <a:latin typeface="Calibri"/>
                <a:cs typeface="Calibri"/>
              </a:rPr>
              <a:t>just  </a:t>
            </a:r>
            <a:r>
              <a:rPr sz="4200" b="1" spc="-320" dirty="0">
                <a:latin typeface="Calibri"/>
                <a:cs typeface="Calibri"/>
              </a:rPr>
              <a:t>diﬀerences </a:t>
            </a:r>
            <a:r>
              <a:rPr sz="4200" b="1" spc="-215" dirty="0">
                <a:latin typeface="Calibri"/>
                <a:cs typeface="Calibri"/>
              </a:rPr>
              <a:t>in </a:t>
            </a:r>
            <a:r>
              <a:rPr sz="4200" b="1" spc="-295" dirty="0">
                <a:latin typeface="Calibri"/>
                <a:cs typeface="Calibri"/>
              </a:rPr>
              <a:t>low-level </a:t>
            </a:r>
            <a:r>
              <a:rPr sz="4200" b="1" spc="-395" dirty="0">
                <a:latin typeface="Calibri"/>
                <a:cs typeface="Calibri"/>
              </a:rPr>
              <a:t>code </a:t>
            </a:r>
            <a:r>
              <a:rPr sz="4200" b="1" spc="-280" dirty="0">
                <a:latin typeface="Calibri"/>
                <a:cs typeface="Calibri"/>
              </a:rPr>
              <a:t>generation </a:t>
            </a:r>
            <a:r>
              <a:rPr sz="4200" b="1" spc="-275" dirty="0">
                <a:latin typeface="Calibri"/>
                <a:cs typeface="Calibri"/>
              </a:rPr>
              <a:t>(optimization </a:t>
            </a:r>
            <a:r>
              <a:rPr sz="4200" b="1" spc="-204" dirty="0">
                <a:latin typeface="Calibri"/>
                <a:cs typeface="Calibri"/>
              </a:rPr>
              <a:t>is </a:t>
            </a:r>
            <a:r>
              <a:rPr sz="4200" b="1" spc="-310" dirty="0">
                <a:latin typeface="Calibri"/>
                <a:cs typeface="Calibri"/>
              </a:rPr>
              <a:t>not </a:t>
            </a:r>
            <a:r>
              <a:rPr sz="4200" b="1" spc="-305" dirty="0">
                <a:latin typeface="Calibri"/>
                <a:cs typeface="Calibri"/>
              </a:rPr>
              <a:t>only a </a:t>
            </a:r>
            <a:r>
              <a:rPr sz="4200" b="1" spc="-310" dirty="0">
                <a:latin typeface="Calibri"/>
                <a:cs typeface="Calibri"/>
              </a:rPr>
              <a:t>matter </a:t>
            </a:r>
            <a:r>
              <a:rPr sz="4200" b="1" spc="-290" dirty="0">
                <a:latin typeface="Calibri"/>
                <a:cs typeface="Calibri"/>
              </a:rPr>
              <a:t>of  </a:t>
            </a:r>
            <a:r>
              <a:rPr sz="4200" b="1" spc="-245" dirty="0">
                <a:latin typeface="Calibri"/>
                <a:cs typeface="Calibri"/>
              </a:rPr>
              <a:t>generating </a:t>
            </a:r>
            <a:r>
              <a:rPr sz="4200" b="1" spc="-355" dirty="0">
                <a:latin typeface="Calibri"/>
                <a:cs typeface="Calibri"/>
              </a:rPr>
              <a:t>SSE </a:t>
            </a:r>
            <a:r>
              <a:rPr sz="4200" b="1" spc="-290" dirty="0">
                <a:latin typeface="Calibri"/>
                <a:cs typeface="Calibri"/>
              </a:rPr>
              <a:t>vs. </a:t>
            </a:r>
            <a:r>
              <a:rPr sz="4200" b="1" spc="-635" dirty="0">
                <a:latin typeface="Calibri"/>
                <a:cs typeface="Calibri"/>
              </a:rPr>
              <a:t>AVX </a:t>
            </a:r>
            <a:r>
              <a:rPr sz="4200" b="1" spc="-335" dirty="0">
                <a:latin typeface="Calibri"/>
                <a:cs typeface="Calibri"/>
              </a:rPr>
              <a:t>vs </a:t>
            </a:r>
            <a:r>
              <a:rPr sz="4200" b="1" spc="-670" dirty="0">
                <a:latin typeface="Calibri"/>
                <a:cs typeface="Calibri"/>
              </a:rPr>
              <a:t>ARM</a:t>
            </a:r>
            <a:r>
              <a:rPr sz="4200" b="1" spc="-395" dirty="0">
                <a:latin typeface="Calibri"/>
                <a:cs typeface="Calibri"/>
              </a:rPr>
              <a:t> </a:t>
            </a:r>
            <a:r>
              <a:rPr sz="4200" b="1" spc="-440" dirty="0">
                <a:latin typeface="Calibri"/>
                <a:cs typeface="Calibri"/>
              </a:rPr>
              <a:t>Neon </a:t>
            </a:r>
            <a:r>
              <a:rPr sz="4200" b="1" spc="-290" dirty="0">
                <a:latin typeface="Calibri"/>
                <a:cs typeface="Calibri"/>
              </a:rPr>
              <a:t>vs. </a:t>
            </a:r>
            <a:r>
              <a:rPr sz="4200" b="1" spc="-425" dirty="0">
                <a:latin typeface="Calibri"/>
                <a:cs typeface="Calibri"/>
              </a:rPr>
              <a:t>NVIDIA PTX</a:t>
            </a:r>
            <a:r>
              <a:rPr sz="4200" b="1" spc="-540" dirty="0">
                <a:latin typeface="Calibri"/>
                <a:cs typeface="Calibri"/>
              </a:rPr>
              <a:t> </a:t>
            </a:r>
            <a:r>
              <a:rPr sz="4200" b="1" spc="-265" dirty="0">
                <a:latin typeface="Calibri"/>
                <a:cs typeface="Calibri"/>
              </a:rPr>
              <a:t>instructions)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57CEF2-B1B2-4841-9868-E777C4491E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92041" y="119443"/>
            <a:ext cx="12460358" cy="12987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6300" y="0"/>
            <a:ext cx="4307205" cy="3101340"/>
          </a:xfrm>
          <a:prstGeom prst="rect">
            <a:avLst/>
          </a:prstGeom>
        </p:spPr>
        <p:txBody>
          <a:bodyPr vert="horz" wrap="square" lIns="0" tIns="4394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60"/>
              </a:spcBef>
            </a:pPr>
            <a:r>
              <a:rPr sz="8400" spc="-380" dirty="0"/>
              <a:t>Ligra</a:t>
            </a:r>
            <a:endParaRPr sz="8400"/>
          </a:p>
          <a:p>
            <a:pPr marL="76200" marR="5080">
              <a:lnSpc>
                <a:spcPct val="103099"/>
              </a:lnSpc>
              <a:spcBef>
                <a:spcPts val="1375"/>
              </a:spcBef>
            </a:pPr>
            <a:r>
              <a:rPr sz="3800" spc="-270" dirty="0"/>
              <a:t>Simple </a:t>
            </a:r>
            <a:r>
              <a:rPr sz="3800" spc="-215" dirty="0"/>
              <a:t>library </a:t>
            </a:r>
            <a:r>
              <a:rPr sz="3800" spc="-254" dirty="0"/>
              <a:t>with</a:t>
            </a:r>
            <a:r>
              <a:rPr sz="3800" spc="-320" dirty="0"/>
              <a:t> </a:t>
            </a:r>
            <a:r>
              <a:rPr sz="3800" spc="-360" dirty="0"/>
              <a:t>many  </a:t>
            </a:r>
            <a:r>
              <a:rPr sz="3800" spc="-245" dirty="0"/>
              <a:t>useful</a:t>
            </a:r>
            <a:r>
              <a:rPr sz="3800" spc="-260" dirty="0"/>
              <a:t> </a:t>
            </a:r>
            <a:r>
              <a:rPr sz="3800" spc="-305" dirty="0"/>
              <a:t>examples</a:t>
            </a:r>
            <a:endParaRPr sz="3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0ABC2F-0F31-2447-94AC-514B8E76AD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5500" y="5359400"/>
            <a:ext cx="11561445" cy="24206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876300" marR="5080" indent="-863600">
              <a:lnSpc>
                <a:spcPts val="9500"/>
              </a:lnSpc>
              <a:spcBef>
                <a:spcPts val="300"/>
              </a:spcBef>
            </a:pPr>
            <a:r>
              <a:rPr sz="7800" spc="-595" dirty="0"/>
              <a:t>Elements </a:t>
            </a:r>
            <a:r>
              <a:rPr sz="7800" spc="-535" dirty="0"/>
              <a:t>of </a:t>
            </a:r>
            <a:r>
              <a:rPr sz="7800" spc="-645" dirty="0"/>
              <a:t>good </a:t>
            </a:r>
            <a:r>
              <a:rPr sz="7800" spc="-565" dirty="0"/>
              <a:t>domain-specific  </a:t>
            </a:r>
            <a:r>
              <a:rPr sz="7800" spc="-580" dirty="0"/>
              <a:t>programming </a:t>
            </a:r>
            <a:r>
              <a:rPr sz="7800" spc="-650" dirty="0"/>
              <a:t>system</a:t>
            </a:r>
            <a:r>
              <a:rPr sz="7800" spc="-484" dirty="0"/>
              <a:t> </a:t>
            </a:r>
            <a:r>
              <a:rPr sz="7800" spc="-495" dirty="0"/>
              <a:t>design</a:t>
            </a:r>
            <a:endParaRPr sz="7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4EF0D-7CCE-A340-BEDF-BFFBD71E929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>
              <a:lnSpc>
                <a:spcPts val="7800"/>
              </a:lnSpc>
              <a:spcBef>
                <a:spcPts val="1060"/>
              </a:spcBef>
            </a:pPr>
            <a:r>
              <a:rPr sz="7200" spc="-470" dirty="0"/>
              <a:t>#1: </a:t>
            </a:r>
            <a:r>
              <a:rPr sz="7200" spc="-595" dirty="0"/>
              <a:t>good </a:t>
            </a:r>
            <a:r>
              <a:rPr sz="7200" spc="-590" dirty="0"/>
              <a:t>systems </a:t>
            </a:r>
            <a:r>
              <a:rPr sz="7200" spc="-405" dirty="0"/>
              <a:t>identify </a:t>
            </a:r>
            <a:r>
              <a:rPr sz="7200" spc="-480" dirty="0"/>
              <a:t>the </a:t>
            </a:r>
            <a:r>
              <a:rPr sz="7200" spc="-635" dirty="0"/>
              <a:t>most </a:t>
            </a:r>
            <a:r>
              <a:rPr sz="7200" spc="-495" dirty="0"/>
              <a:t>important </a:t>
            </a:r>
            <a:r>
              <a:rPr sz="7200" spc="-509" dirty="0"/>
              <a:t>cases,  </a:t>
            </a:r>
            <a:r>
              <a:rPr sz="7200" spc="-580" dirty="0"/>
              <a:t>and </a:t>
            </a:r>
            <a:r>
              <a:rPr sz="7200" spc="-565" dirty="0"/>
              <a:t>provide </a:t>
            </a:r>
            <a:r>
              <a:rPr sz="7200" spc="-635" dirty="0"/>
              <a:t>most </a:t>
            </a:r>
            <a:r>
              <a:rPr sz="7200" spc="-459" dirty="0"/>
              <a:t>benefit </a:t>
            </a:r>
            <a:r>
              <a:rPr sz="7200" spc="-365" dirty="0"/>
              <a:t>in </a:t>
            </a:r>
            <a:r>
              <a:rPr sz="7200" spc="-520" dirty="0"/>
              <a:t>these</a:t>
            </a:r>
            <a:r>
              <a:rPr sz="7200" spc="-300" dirty="0"/>
              <a:t> </a:t>
            </a:r>
            <a:r>
              <a:rPr sz="7200" spc="-450" dirty="0"/>
              <a:t>situations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1104900" y="2806700"/>
            <a:ext cx="16088360" cy="918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0" marR="61594" indent="-596900" algn="r">
              <a:lnSpc>
                <a:spcPts val="5355"/>
              </a:lnSpc>
              <a:spcBef>
                <a:spcPts val="100"/>
              </a:spcBef>
              <a:buSzPct val="119791"/>
              <a:buFont typeface="Trebuchet MS"/>
              <a:buChar char="▪"/>
              <a:tabLst>
                <a:tab pos="596900" algn="l"/>
              </a:tabLst>
            </a:pPr>
            <a:r>
              <a:rPr sz="4800" b="1" spc="-325" dirty="0">
                <a:latin typeface="Calibri"/>
                <a:cs typeface="Calibri"/>
              </a:rPr>
              <a:t>Structure </a:t>
            </a:r>
            <a:r>
              <a:rPr sz="4800" b="1" spc="-330" dirty="0">
                <a:latin typeface="Calibri"/>
                <a:cs typeface="Calibri"/>
              </a:rPr>
              <a:t>of </a:t>
            </a:r>
            <a:r>
              <a:rPr sz="4800" b="1" spc="-455" dirty="0">
                <a:latin typeface="Calibri"/>
                <a:cs typeface="Calibri"/>
              </a:rPr>
              <a:t>code </a:t>
            </a:r>
            <a:r>
              <a:rPr sz="4800" b="1" spc="-390" dirty="0">
                <a:latin typeface="Calibri"/>
                <a:cs typeface="Calibri"/>
              </a:rPr>
              <a:t>mimics </a:t>
            </a:r>
            <a:r>
              <a:rPr sz="4800" b="1" spc="-320" dirty="0">
                <a:latin typeface="Calibri"/>
                <a:cs typeface="Calibri"/>
              </a:rPr>
              <a:t>the </a:t>
            </a:r>
            <a:r>
              <a:rPr sz="4800" b="1" spc="-300" dirty="0">
                <a:latin typeface="Calibri"/>
                <a:cs typeface="Calibri"/>
              </a:rPr>
              <a:t>natural </a:t>
            </a:r>
            <a:r>
              <a:rPr sz="4800" b="1" spc="-325" dirty="0">
                <a:latin typeface="Calibri"/>
                <a:cs typeface="Calibri"/>
              </a:rPr>
              <a:t>structure </a:t>
            </a:r>
            <a:r>
              <a:rPr sz="4800" b="1" spc="-330" dirty="0">
                <a:latin typeface="Calibri"/>
                <a:cs typeface="Calibri"/>
              </a:rPr>
              <a:t>of </a:t>
            </a:r>
            <a:r>
              <a:rPr sz="4800" b="1" spc="-400" dirty="0">
                <a:latin typeface="Calibri"/>
                <a:cs typeface="Calibri"/>
              </a:rPr>
              <a:t>problems </a:t>
            </a:r>
            <a:r>
              <a:rPr sz="4800" b="1" spc="-245" dirty="0">
                <a:latin typeface="Calibri"/>
                <a:cs typeface="Calibri"/>
              </a:rPr>
              <a:t>in </a:t>
            </a:r>
            <a:r>
              <a:rPr sz="4800" b="1" spc="-320" dirty="0">
                <a:latin typeface="Calibri"/>
                <a:cs typeface="Calibri"/>
              </a:rPr>
              <a:t>the</a:t>
            </a:r>
            <a:r>
              <a:rPr sz="4800" b="1" spc="-95" dirty="0">
                <a:latin typeface="Calibri"/>
                <a:cs typeface="Calibri"/>
              </a:rPr>
              <a:t> </a:t>
            </a:r>
            <a:r>
              <a:rPr sz="4800" b="1" spc="-405" dirty="0">
                <a:latin typeface="Calibri"/>
                <a:cs typeface="Calibri"/>
              </a:rPr>
              <a:t>domain</a:t>
            </a:r>
            <a:endParaRPr sz="4800">
              <a:latin typeface="Calibri"/>
              <a:cs typeface="Calibri"/>
            </a:endParaRPr>
          </a:p>
          <a:p>
            <a:pPr marL="545465" marR="76835" lvl="1" indent="-545465" algn="r">
              <a:lnSpc>
                <a:spcPts val="6970"/>
              </a:lnSpc>
              <a:buSzPct val="130208"/>
              <a:buChar char="-"/>
              <a:tabLst>
                <a:tab pos="545465" algn="l"/>
                <a:tab pos="546100" algn="l"/>
              </a:tabLst>
            </a:pPr>
            <a:r>
              <a:rPr sz="4800" b="1" spc="-310" dirty="0">
                <a:latin typeface="Calibri"/>
                <a:cs typeface="Calibri"/>
              </a:rPr>
              <a:t>Halide: </a:t>
            </a:r>
            <a:r>
              <a:rPr sz="4800" b="1" spc="-315" dirty="0">
                <a:latin typeface="Calibri"/>
                <a:cs typeface="Calibri"/>
              </a:rPr>
              <a:t>pixel-wise </a:t>
            </a:r>
            <a:r>
              <a:rPr sz="4800" b="1" spc="-390" dirty="0">
                <a:latin typeface="Calibri"/>
                <a:cs typeface="Calibri"/>
              </a:rPr>
              <a:t>view </a:t>
            </a:r>
            <a:r>
              <a:rPr sz="4800" b="1" spc="-330" dirty="0">
                <a:latin typeface="Calibri"/>
                <a:cs typeface="Calibri"/>
              </a:rPr>
              <a:t>of </a:t>
            </a:r>
            <a:r>
              <a:rPr sz="4800" b="1" spc="-240" dirty="0">
                <a:latin typeface="Calibri"/>
                <a:cs typeface="Calibri"/>
              </a:rPr>
              <a:t>filters: </a:t>
            </a:r>
            <a:r>
              <a:rPr sz="4800" b="1" spc="-280" dirty="0">
                <a:latin typeface="Calibri"/>
                <a:cs typeface="Calibri"/>
              </a:rPr>
              <a:t>pixel(x,y) </a:t>
            </a:r>
            <a:r>
              <a:rPr sz="4800" b="1" spc="-440" dirty="0">
                <a:latin typeface="Calibri"/>
                <a:cs typeface="Calibri"/>
              </a:rPr>
              <a:t>computed </a:t>
            </a:r>
            <a:r>
              <a:rPr sz="4800" b="1" spc="-355" dirty="0">
                <a:latin typeface="Calibri"/>
                <a:cs typeface="Calibri"/>
              </a:rPr>
              <a:t>as </a:t>
            </a:r>
            <a:r>
              <a:rPr sz="4800" b="1" spc="-365" dirty="0">
                <a:latin typeface="Calibri"/>
                <a:cs typeface="Calibri"/>
              </a:rPr>
              <a:t>expression</a:t>
            </a:r>
            <a:r>
              <a:rPr sz="4800" b="1" spc="-200" dirty="0">
                <a:latin typeface="Calibri"/>
                <a:cs typeface="Calibri"/>
              </a:rPr>
              <a:t> </a:t>
            </a:r>
            <a:r>
              <a:rPr sz="4800" b="1" spc="-330" dirty="0">
                <a:latin typeface="Calibri"/>
                <a:cs typeface="Calibri"/>
              </a:rPr>
              <a:t>of</a:t>
            </a:r>
            <a:endParaRPr sz="4800">
              <a:latin typeface="Calibri"/>
              <a:cs typeface="Calibri"/>
            </a:endParaRPr>
          </a:p>
          <a:p>
            <a:pPr marL="1358900">
              <a:lnSpc>
                <a:spcPts val="5230"/>
              </a:lnSpc>
            </a:pPr>
            <a:r>
              <a:rPr sz="4800" b="1" spc="-345" dirty="0">
                <a:latin typeface="Calibri"/>
                <a:cs typeface="Calibri"/>
              </a:rPr>
              <a:t>these </a:t>
            </a:r>
            <a:r>
              <a:rPr sz="4800" b="1" spc="-300" dirty="0">
                <a:latin typeface="Calibri"/>
                <a:cs typeface="Calibri"/>
              </a:rPr>
              <a:t>input </a:t>
            </a:r>
            <a:r>
              <a:rPr sz="4800" b="1" spc="-285" dirty="0">
                <a:latin typeface="Calibri"/>
                <a:cs typeface="Calibri"/>
              </a:rPr>
              <a:t>pixel</a:t>
            </a:r>
            <a:r>
              <a:rPr sz="4800" b="1" spc="-335" dirty="0">
                <a:latin typeface="Calibri"/>
                <a:cs typeface="Calibri"/>
              </a:rPr>
              <a:t> </a:t>
            </a:r>
            <a:r>
              <a:rPr sz="4800" b="1" spc="-340" dirty="0">
                <a:latin typeface="Calibri"/>
                <a:cs typeface="Calibri"/>
              </a:rPr>
              <a:t>values</a:t>
            </a:r>
            <a:endParaRPr sz="4800">
              <a:latin typeface="Calibri"/>
              <a:cs typeface="Calibri"/>
            </a:endParaRPr>
          </a:p>
          <a:p>
            <a:pPr marL="1358900" lvl="1" indent="-546100">
              <a:lnSpc>
                <a:spcPts val="6970"/>
              </a:lnSpc>
              <a:buSzPct val="130208"/>
              <a:buChar char="-"/>
              <a:tabLst>
                <a:tab pos="1358265" algn="l"/>
                <a:tab pos="1358900" algn="l"/>
              </a:tabLst>
            </a:pPr>
            <a:r>
              <a:rPr sz="4800" b="1" spc="-450" dirty="0">
                <a:latin typeface="Calibri"/>
                <a:cs typeface="Calibri"/>
              </a:rPr>
              <a:t>Graph </a:t>
            </a:r>
            <a:r>
              <a:rPr sz="4800" b="1" spc="-350" dirty="0">
                <a:latin typeface="Calibri"/>
                <a:cs typeface="Calibri"/>
              </a:rPr>
              <a:t>processing </a:t>
            </a:r>
            <a:r>
              <a:rPr sz="4800" b="1" spc="-305" dirty="0">
                <a:latin typeface="Calibri"/>
                <a:cs typeface="Calibri"/>
              </a:rPr>
              <a:t>algorithms </a:t>
            </a:r>
            <a:r>
              <a:rPr sz="4800" b="1" spc="-355" dirty="0">
                <a:latin typeface="Calibri"/>
                <a:cs typeface="Calibri"/>
              </a:rPr>
              <a:t>are </a:t>
            </a:r>
            <a:r>
              <a:rPr sz="4800" b="1" spc="-335" dirty="0">
                <a:latin typeface="Calibri"/>
                <a:cs typeface="Calibri"/>
              </a:rPr>
              <a:t>designed </a:t>
            </a:r>
            <a:r>
              <a:rPr sz="4800" b="1" spc="-245" dirty="0">
                <a:latin typeface="Calibri"/>
                <a:cs typeface="Calibri"/>
              </a:rPr>
              <a:t>in </a:t>
            </a:r>
            <a:r>
              <a:rPr sz="4800" b="1" spc="-385" dirty="0">
                <a:latin typeface="Calibri"/>
                <a:cs typeface="Calibri"/>
              </a:rPr>
              <a:t>terms </a:t>
            </a:r>
            <a:r>
              <a:rPr sz="4800" b="1" spc="-330" dirty="0">
                <a:latin typeface="Calibri"/>
                <a:cs typeface="Calibri"/>
              </a:rPr>
              <a:t>of</a:t>
            </a:r>
            <a:r>
              <a:rPr sz="4800" b="1" spc="-155" dirty="0">
                <a:latin typeface="Calibri"/>
                <a:cs typeface="Calibri"/>
              </a:rPr>
              <a:t> </a:t>
            </a:r>
            <a:r>
              <a:rPr sz="4800" b="1" spc="-340" dirty="0">
                <a:latin typeface="Calibri"/>
                <a:cs typeface="Calibri"/>
              </a:rPr>
              <a:t>per-vertex</a:t>
            </a:r>
            <a:endParaRPr sz="4800">
              <a:latin typeface="Calibri"/>
              <a:cs typeface="Calibri"/>
            </a:endParaRPr>
          </a:p>
          <a:p>
            <a:pPr marL="1358900">
              <a:lnSpc>
                <a:spcPts val="5635"/>
              </a:lnSpc>
            </a:pPr>
            <a:r>
              <a:rPr sz="4800" b="1" spc="-360" dirty="0">
                <a:latin typeface="Calibri"/>
                <a:cs typeface="Calibri"/>
              </a:rPr>
              <a:t>operations</a:t>
            </a:r>
            <a:endParaRPr sz="4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5600">
              <a:latin typeface="Times New Roman"/>
              <a:cs typeface="Times New Roman"/>
            </a:endParaRPr>
          </a:p>
          <a:p>
            <a:pPr marL="609600" indent="-596900">
              <a:lnSpc>
                <a:spcPct val="100000"/>
              </a:lnSpc>
              <a:buSzPct val="119791"/>
              <a:buFont typeface="Trebuchet MS"/>
              <a:buChar char="▪"/>
              <a:tabLst>
                <a:tab pos="609600" algn="l"/>
              </a:tabLst>
            </a:pPr>
            <a:r>
              <a:rPr sz="4800" b="1" spc="-350" dirty="0">
                <a:latin typeface="Calibri"/>
                <a:cs typeface="Calibri"/>
              </a:rPr>
              <a:t>Eﬃcient expression: </a:t>
            </a:r>
            <a:r>
              <a:rPr sz="4800" b="1" spc="-525" dirty="0">
                <a:latin typeface="Calibri"/>
                <a:cs typeface="Calibri"/>
              </a:rPr>
              <a:t>common </a:t>
            </a:r>
            <a:r>
              <a:rPr sz="4800" b="1" spc="-360" dirty="0">
                <a:latin typeface="Calibri"/>
                <a:cs typeface="Calibri"/>
              </a:rPr>
              <a:t>operations </a:t>
            </a:r>
            <a:r>
              <a:rPr sz="4800" b="1" spc="-355" dirty="0">
                <a:latin typeface="Calibri"/>
                <a:cs typeface="Calibri"/>
              </a:rPr>
              <a:t>are </a:t>
            </a:r>
            <a:r>
              <a:rPr sz="4800" b="1" spc="-380" dirty="0">
                <a:latin typeface="Calibri"/>
                <a:cs typeface="Calibri"/>
              </a:rPr>
              <a:t>easy </a:t>
            </a:r>
            <a:r>
              <a:rPr sz="4800" b="1" spc="-385" dirty="0">
                <a:latin typeface="Calibri"/>
                <a:cs typeface="Calibri"/>
              </a:rPr>
              <a:t>and </a:t>
            </a:r>
            <a:r>
              <a:rPr sz="4800" b="1" spc="-260" dirty="0">
                <a:latin typeface="Calibri"/>
                <a:cs typeface="Calibri"/>
              </a:rPr>
              <a:t>intuitive </a:t>
            </a:r>
            <a:r>
              <a:rPr sz="4800" b="1" spc="-360" dirty="0">
                <a:latin typeface="Calibri"/>
                <a:cs typeface="Calibri"/>
              </a:rPr>
              <a:t>to</a:t>
            </a:r>
            <a:r>
              <a:rPr sz="4800" b="1" spc="-480" dirty="0">
                <a:latin typeface="Calibri"/>
                <a:cs typeface="Calibri"/>
              </a:rPr>
              <a:t> </a:t>
            </a:r>
            <a:r>
              <a:rPr sz="4800" b="1" spc="-375" dirty="0">
                <a:latin typeface="Calibri"/>
                <a:cs typeface="Calibri"/>
              </a:rPr>
              <a:t>express</a:t>
            </a:r>
            <a:endParaRPr sz="4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rebuchet MS"/>
              <a:buChar char="▪"/>
            </a:pPr>
            <a:endParaRPr sz="5550">
              <a:latin typeface="Times New Roman"/>
              <a:cs typeface="Times New Roman"/>
            </a:endParaRPr>
          </a:p>
          <a:p>
            <a:pPr marL="609600" marR="1366520" indent="-596900">
              <a:lnSpc>
                <a:spcPct val="100699"/>
              </a:lnSpc>
              <a:buSzPct val="119791"/>
              <a:buFont typeface="Trebuchet MS"/>
              <a:buChar char="▪"/>
              <a:tabLst>
                <a:tab pos="609600" algn="l"/>
              </a:tabLst>
            </a:pPr>
            <a:r>
              <a:rPr sz="4800" b="1" spc="-350" dirty="0">
                <a:latin typeface="Calibri"/>
                <a:cs typeface="Calibri"/>
              </a:rPr>
              <a:t>Eﬃcient </a:t>
            </a:r>
            <a:r>
              <a:rPr sz="4800" b="1" spc="-340" dirty="0">
                <a:latin typeface="Calibri"/>
                <a:cs typeface="Calibri"/>
              </a:rPr>
              <a:t>implementation: </a:t>
            </a:r>
            <a:r>
              <a:rPr sz="4800" b="1" spc="-320" dirty="0">
                <a:latin typeface="Calibri"/>
                <a:cs typeface="Calibri"/>
              </a:rPr>
              <a:t>the </a:t>
            </a:r>
            <a:r>
              <a:rPr sz="4800" b="1" spc="-425" dirty="0">
                <a:latin typeface="Calibri"/>
                <a:cs typeface="Calibri"/>
              </a:rPr>
              <a:t>most </a:t>
            </a:r>
            <a:r>
              <a:rPr sz="4800" b="1" spc="-330" dirty="0">
                <a:latin typeface="Calibri"/>
                <a:cs typeface="Calibri"/>
              </a:rPr>
              <a:t>important </a:t>
            </a:r>
            <a:r>
              <a:rPr sz="4800" b="1" spc="-320" dirty="0">
                <a:latin typeface="Calibri"/>
                <a:cs typeface="Calibri"/>
              </a:rPr>
              <a:t>optimizations </a:t>
            </a:r>
            <a:r>
              <a:rPr sz="4800" b="1" spc="-245" dirty="0">
                <a:latin typeface="Calibri"/>
                <a:cs typeface="Calibri"/>
              </a:rPr>
              <a:t>in </a:t>
            </a:r>
            <a:r>
              <a:rPr sz="4800" b="1" spc="-320" dirty="0">
                <a:latin typeface="Calibri"/>
                <a:cs typeface="Calibri"/>
              </a:rPr>
              <a:t>the  </a:t>
            </a:r>
            <a:r>
              <a:rPr sz="4800" b="1" spc="-405" dirty="0">
                <a:latin typeface="Calibri"/>
                <a:cs typeface="Calibri"/>
              </a:rPr>
              <a:t>domain </a:t>
            </a:r>
            <a:r>
              <a:rPr sz="4800" b="1" spc="-355" dirty="0">
                <a:latin typeface="Calibri"/>
                <a:cs typeface="Calibri"/>
              </a:rPr>
              <a:t>are </a:t>
            </a:r>
            <a:r>
              <a:rPr sz="4800" b="1" spc="-385" dirty="0">
                <a:latin typeface="Calibri"/>
                <a:cs typeface="Calibri"/>
              </a:rPr>
              <a:t>performed </a:t>
            </a:r>
            <a:r>
              <a:rPr sz="4800" b="1" spc="-440" dirty="0">
                <a:latin typeface="Calibri"/>
                <a:cs typeface="Calibri"/>
              </a:rPr>
              <a:t>by </a:t>
            </a:r>
            <a:r>
              <a:rPr sz="4800" b="1" spc="-320" dirty="0">
                <a:latin typeface="Calibri"/>
                <a:cs typeface="Calibri"/>
              </a:rPr>
              <a:t>the </a:t>
            </a:r>
            <a:r>
              <a:rPr sz="4800" b="1" spc="-400" dirty="0">
                <a:latin typeface="Calibri"/>
                <a:cs typeface="Calibri"/>
              </a:rPr>
              <a:t>system </a:t>
            </a:r>
            <a:r>
              <a:rPr sz="4800" b="1" spc="-335" dirty="0">
                <a:latin typeface="Calibri"/>
                <a:cs typeface="Calibri"/>
              </a:rPr>
              <a:t>for </a:t>
            </a:r>
            <a:r>
              <a:rPr sz="4800" b="1" spc="-320" dirty="0">
                <a:latin typeface="Calibri"/>
                <a:cs typeface="Calibri"/>
              </a:rPr>
              <a:t>the</a:t>
            </a:r>
            <a:r>
              <a:rPr sz="4800" b="1" spc="40" dirty="0">
                <a:latin typeface="Calibri"/>
                <a:cs typeface="Calibri"/>
              </a:rPr>
              <a:t> </a:t>
            </a:r>
            <a:r>
              <a:rPr sz="4800" b="1" spc="-405" dirty="0">
                <a:latin typeface="Calibri"/>
                <a:cs typeface="Calibri"/>
              </a:rPr>
              <a:t>programmer</a:t>
            </a:r>
            <a:endParaRPr sz="4800">
              <a:latin typeface="Calibri"/>
              <a:cs typeface="Calibri"/>
            </a:endParaRPr>
          </a:p>
          <a:p>
            <a:pPr marL="1282700" marR="363220" lvl="1" indent="-469900">
              <a:lnSpc>
                <a:spcPct val="96400"/>
              </a:lnSpc>
              <a:spcBef>
                <a:spcPts val="625"/>
              </a:spcBef>
              <a:buSzPct val="129761"/>
              <a:buChar char="-"/>
              <a:tabLst>
                <a:tab pos="1282065" algn="l"/>
                <a:tab pos="1282700" algn="l"/>
              </a:tabLst>
            </a:pPr>
            <a:r>
              <a:rPr sz="4200" b="1" spc="-675" dirty="0">
                <a:solidFill>
                  <a:srgbClr val="C82506"/>
                </a:solidFill>
                <a:latin typeface="Calibri"/>
                <a:cs typeface="Calibri"/>
              </a:rPr>
              <a:t>My </a:t>
            </a:r>
            <a:r>
              <a:rPr sz="4200" b="1" spc="-310" dirty="0">
                <a:solidFill>
                  <a:srgbClr val="C82506"/>
                </a:solidFill>
                <a:latin typeface="Calibri"/>
                <a:cs typeface="Calibri"/>
              </a:rPr>
              <a:t>experience: </a:t>
            </a:r>
            <a:r>
              <a:rPr sz="4200" b="1" spc="-305" dirty="0">
                <a:solidFill>
                  <a:srgbClr val="C82506"/>
                </a:solidFill>
                <a:latin typeface="Calibri"/>
                <a:cs typeface="Calibri"/>
              </a:rPr>
              <a:t>a </a:t>
            </a:r>
            <a:r>
              <a:rPr sz="4200" b="1" u="heavy" spc="-235" dirty="0">
                <a:solidFill>
                  <a:srgbClr val="C82506"/>
                </a:solidFill>
                <a:uFill>
                  <a:solidFill>
                    <a:srgbClr val="C82506"/>
                  </a:solidFill>
                </a:uFill>
                <a:latin typeface="Calibri"/>
                <a:cs typeface="Calibri"/>
              </a:rPr>
              <a:t>parallel</a:t>
            </a:r>
            <a:r>
              <a:rPr sz="4200" b="1" spc="-23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4200" b="1" spc="-315" dirty="0">
                <a:solidFill>
                  <a:srgbClr val="C82506"/>
                </a:solidFill>
                <a:latin typeface="Calibri"/>
                <a:cs typeface="Calibri"/>
              </a:rPr>
              <a:t>programming </a:t>
            </a:r>
            <a:r>
              <a:rPr sz="4200" b="1" spc="-350" dirty="0">
                <a:solidFill>
                  <a:srgbClr val="C82506"/>
                </a:solidFill>
                <a:latin typeface="Calibri"/>
                <a:cs typeface="Calibri"/>
              </a:rPr>
              <a:t>system </a:t>
            </a:r>
            <a:r>
              <a:rPr sz="4200" b="1" spc="-280" dirty="0">
                <a:solidFill>
                  <a:srgbClr val="C82506"/>
                </a:solidFill>
                <a:latin typeface="Calibri"/>
                <a:cs typeface="Calibri"/>
              </a:rPr>
              <a:t>with </a:t>
            </a:r>
            <a:r>
              <a:rPr sz="4200" b="1" spc="-350" dirty="0">
                <a:solidFill>
                  <a:srgbClr val="C82506"/>
                </a:solidFill>
                <a:latin typeface="Calibri"/>
                <a:cs typeface="Calibri"/>
              </a:rPr>
              <a:t>“convenient” </a:t>
            </a:r>
            <a:r>
              <a:rPr sz="4200" b="1" spc="-285" dirty="0">
                <a:solidFill>
                  <a:srgbClr val="C82506"/>
                </a:solidFill>
                <a:latin typeface="Calibri"/>
                <a:cs typeface="Calibri"/>
              </a:rPr>
              <a:t>abstractions  </a:t>
            </a:r>
            <a:r>
              <a:rPr sz="4200" b="1" spc="-245" dirty="0">
                <a:solidFill>
                  <a:srgbClr val="C82506"/>
                </a:solidFill>
                <a:latin typeface="Calibri"/>
                <a:cs typeface="Calibri"/>
              </a:rPr>
              <a:t>that </a:t>
            </a:r>
            <a:r>
              <a:rPr sz="4200" b="1" spc="-325" dirty="0">
                <a:solidFill>
                  <a:srgbClr val="C82506"/>
                </a:solidFill>
                <a:latin typeface="Calibri"/>
                <a:cs typeface="Calibri"/>
              </a:rPr>
              <a:t>precludes </a:t>
            </a:r>
            <a:r>
              <a:rPr sz="4200" b="1" spc="-340" dirty="0">
                <a:solidFill>
                  <a:srgbClr val="C82506"/>
                </a:solidFill>
                <a:latin typeface="Calibri"/>
                <a:cs typeface="Calibri"/>
              </a:rPr>
              <a:t>best-known </a:t>
            </a:r>
            <a:r>
              <a:rPr sz="4200" b="1" spc="-305" dirty="0">
                <a:solidFill>
                  <a:srgbClr val="C82506"/>
                </a:solidFill>
                <a:latin typeface="Calibri"/>
                <a:cs typeface="Calibri"/>
              </a:rPr>
              <a:t>implementation </a:t>
            </a:r>
            <a:r>
              <a:rPr sz="4200" b="1" spc="-250" dirty="0">
                <a:solidFill>
                  <a:srgbClr val="C82506"/>
                </a:solidFill>
                <a:latin typeface="Calibri"/>
                <a:cs typeface="Calibri"/>
              </a:rPr>
              <a:t>strategies </a:t>
            </a:r>
            <a:r>
              <a:rPr sz="4200" b="1" spc="-204" dirty="0">
                <a:solidFill>
                  <a:srgbClr val="C82506"/>
                </a:solidFill>
                <a:latin typeface="Calibri"/>
                <a:cs typeface="Calibri"/>
              </a:rPr>
              <a:t>will </a:t>
            </a:r>
            <a:r>
              <a:rPr sz="4200" b="1" spc="-315" dirty="0">
                <a:solidFill>
                  <a:srgbClr val="C82506"/>
                </a:solidFill>
                <a:latin typeface="Calibri"/>
                <a:cs typeface="Calibri"/>
              </a:rPr>
              <a:t>almost </a:t>
            </a:r>
            <a:r>
              <a:rPr sz="4200" b="1" spc="-335" dirty="0">
                <a:solidFill>
                  <a:srgbClr val="C82506"/>
                </a:solidFill>
                <a:latin typeface="Calibri"/>
                <a:cs typeface="Calibri"/>
              </a:rPr>
              <a:t>always</a:t>
            </a:r>
            <a:r>
              <a:rPr sz="4200" b="1" spc="-26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4200" b="1" spc="-155" dirty="0">
                <a:solidFill>
                  <a:srgbClr val="C82506"/>
                </a:solidFill>
                <a:latin typeface="Calibri"/>
                <a:cs typeface="Calibri"/>
              </a:rPr>
              <a:t>fail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C6C41-68AF-7244-A392-69294EAE3BB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203200"/>
            <a:ext cx="15146019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800" spc="-509" dirty="0"/>
              <a:t>#2: </a:t>
            </a:r>
            <a:r>
              <a:rPr sz="7800" spc="-645" dirty="0"/>
              <a:t>good </a:t>
            </a:r>
            <a:r>
              <a:rPr sz="7800" spc="-640" dirty="0"/>
              <a:t>systems </a:t>
            </a:r>
            <a:r>
              <a:rPr sz="7800" spc="-580" dirty="0"/>
              <a:t>are </a:t>
            </a:r>
            <a:r>
              <a:rPr sz="7800" spc="-490" dirty="0"/>
              <a:t>usually </a:t>
            </a:r>
            <a:r>
              <a:rPr sz="7800" spc="-555" dirty="0"/>
              <a:t>simple</a:t>
            </a:r>
            <a:r>
              <a:rPr sz="7800" spc="-300" dirty="0"/>
              <a:t> </a:t>
            </a:r>
            <a:r>
              <a:rPr sz="7800" spc="-640" dirty="0"/>
              <a:t>systems</a:t>
            </a:r>
            <a:endParaRPr sz="7800"/>
          </a:p>
        </p:txBody>
      </p:sp>
      <p:sp>
        <p:nvSpPr>
          <p:cNvPr id="3" name="object 3"/>
          <p:cNvSpPr txBox="1"/>
          <p:nvPr/>
        </p:nvSpPr>
        <p:spPr>
          <a:xfrm>
            <a:off x="1104900" y="2184400"/>
            <a:ext cx="15745460" cy="1017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indent="-800100">
              <a:lnSpc>
                <a:spcPts val="5800"/>
              </a:lnSpc>
              <a:spcBef>
                <a:spcPts val="100"/>
              </a:spcBef>
              <a:buSzPct val="120000"/>
              <a:buFont typeface="Trebuchet MS"/>
              <a:buChar char="▪"/>
              <a:tabLst>
                <a:tab pos="812165" algn="l"/>
                <a:tab pos="812800" algn="l"/>
              </a:tabLst>
            </a:pPr>
            <a:r>
              <a:rPr sz="5000" b="1" spc="-450" dirty="0">
                <a:latin typeface="Calibri"/>
                <a:cs typeface="Calibri"/>
              </a:rPr>
              <a:t>They </a:t>
            </a:r>
            <a:r>
              <a:rPr sz="5000" b="1" spc="-430" dirty="0">
                <a:latin typeface="Calibri"/>
                <a:cs typeface="Calibri"/>
              </a:rPr>
              <a:t>have </a:t>
            </a:r>
            <a:r>
              <a:rPr sz="5000" b="1" spc="-360" dirty="0">
                <a:latin typeface="Calibri"/>
                <a:cs typeface="Calibri"/>
              </a:rPr>
              <a:t>a </a:t>
            </a:r>
            <a:r>
              <a:rPr sz="5000" b="1" spc="-325" dirty="0">
                <a:latin typeface="Calibri"/>
                <a:cs typeface="Calibri"/>
              </a:rPr>
              <a:t>small </a:t>
            </a:r>
            <a:r>
              <a:rPr sz="5000" b="1" spc="-445" dirty="0">
                <a:latin typeface="Calibri"/>
                <a:cs typeface="Calibri"/>
              </a:rPr>
              <a:t>number </a:t>
            </a:r>
            <a:r>
              <a:rPr sz="5000" b="1" spc="-345" dirty="0">
                <a:latin typeface="Calibri"/>
                <a:cs typeface="Calibri"/>
              </a:rPr>
              <a:t>of </a:t>
            </a:r>
            <a:r>
              <a:rPr sz="5000" b="1" spc="-425" dirty="0">
                <a:latin typeface="Calibri"/>
                <a:cs typeface="Calibri"/>
              </a:rPr>
              <a:t>key </a:t>
            </a:r>
            <a:r>
              <a:rPr sz="5000" b="1" spc="-320" dirty="0">
                <a:latin typeface="Calibri"/>
                <a:cs typeface="Calibri"/>
              </a:rPr>
              <a:t>primitives </a:t>
            </a:r>
            <a:r>
              <a:rPr sz="5000" b="1" spc="-400" dirty="0">
                <a:latin typeface="Calibri"/>
                <a:cs typeface="Calibri"/>
              </a:rPr>
              <a:t>and</a:t>
            </a:r>
            <a:r>
              <a:rPr sz="5000" b="1" spc="40" dirty="0">
                <a:latin typeface="Calibri"/>
                <a:cs typeface="Calibri"/>
              </a:rPr>
              <a:t> </a:t>
            </a:r>
            <a:r>
              <a:rPr sz="5000" b="1" spc="-375" dirty="0">
                <a:latin typeface="Calibri"/>
                <a:cs typeface="Calibri"/>
              </a:rPr>
              <a:t>operations</a:t>
            </a:r>
            <a:endParaRPr sz="5000">
              <a:latin typeface="Calibri"/>
              <a:cs typeface="Calibri"/>
            </a:endParaRPr>
          </a:p>
          <a:p>
            <a:pPr marL="1282700" lvl="1" indent="-469900">
              <a:lnSpc>
                <a:spcPts val="5620"/>
              </a:lnSpc>
              <a:buSzPct val="130000"/>
              <a:buChar char="-"/>
              <a:tabLst>
                <a:tab pos="1282065" algn="l"/>
                <a:tab pos="1282700" algn="l"/>
              </a:tabLst>
            </a:pPr>
            <a:r>
              <a:rPr sz="4000" b="1" spc="-180" dirty="0">
                <a:latin typeface="Calibri"/>
                <a:cs typeface="Calibri"/>
              </a:rPr>
              <a:t>Ligra: </a:t>
            </a:r>
            <a:r>
              <a:rPr sz="4000" b="1" spc="-290" dirty="0">
                <a:latin typeface="Calibri"/>
                <a:cs typeface="Calibri"/>
              </a:rPr>
              <a:t>only </a:t>
            </a:r>
            <a:r>
              <a:rPr sz="4000" b="1" spc="-380" dirty="0">
                <a:latin typeface="Calibri"/>
                <a:cs typeface="Calibri"/>
              </a:rPr>
              <a:t>two </a:t>
            </a:r>
            <a:r>
              <a:rPr sz="4000" b="1" spc="-305" dirty="0">
                <a:latin typeface="Calibri"/>
                <a:cs typeface="Calibri"/>
              </a:rPr>
              <a:t>operations! </a:t>
            </a:r>
            <a:r>
              <a:rPr sz="4000" b="1" spc="-310" dirty="0">
                <a:latin typeface="Calibri"/>
                <a:cs typeface="Calibri"/>
              </a:rPr>
              <a:t>(vertexmap </a:t>
            </a:r>
            <a:r>
              <a:rPr sz="4000" b="1" spc="-320" dirty="0">
                <a:latin typeface="Calibri"/>
                <a:cs typeface="Calibri"/>
              </a:rPr>
              <a:t>and</a:t>
            </a:r>
            <a:r>
              <a:rPr sz="4000" b="1" spc="-155" dirty="0">
                <a:latin typeface="Calibri"/>
                <a:cs typeface="Calibri"/>
              </a:rPr>
              <a:t> </a:t>
            </a:r>
            <a:r>
              <a:rPr sz="4000" b="1" spc="-320" dirty="0">
                <a:latin typeface="Calibri"/>
                <a:cs typeface="Calibri"/>
              </a:rPr>
              <a:t>edgemap)</a:t>
            </a:r>
            <a:endParaRPr sz="4000">
              <a:latin typeface="Calibri"/>
              <a:cs typeface="Calibri"/>
            </a:endParaRPr>
          </a:p>
          <a:p>
            <a:pPr marL="1282700" lvl="1" indent="-469900">
              <a:lnSpc>
                <a:spcPts val="5400"/>
              </a:lnSpc>
              <a:buSzPct val="130000"/>
              <a:buChar char="-"/>
              <a:tabLst>
                <a:tab pos="1282065" algn="l"/>
                <a:tab pos="1282700" algn="l"/>
              </a:tabLst>
            </a:pPr>
            <a:r>
              <a:rPr sz="4000" b="1" spc="-315" dirty="0">
                <a:latin typeface="Calibri"/>
                <a:cs typeface="Calibri"/>
              </a:rPr>
              <a:t>GraphLab: </a:t>
            </a:r>
            <a:r>
              <a:rPr sz="4000" b="1" spc="-300" dirty="0">
                <a:latin typeface="Calibri"/>
                <a:cs typeface="Calibri"/>
              </a:rPr>
              <a:t>run </a:t>
            </a:r>
            <a:r>
              <a:rPr sz="4000" b="1" spc="-320" dirty="0">
                <a:latin typeface="Calibri"/>
                <a:cs typeface="Calibri"/>
              </a:rPr>
              <a:t>computation </a:t>
            </a:r>
            <a:r>
              <a:rPr sz="4000" b="1" spc="-315" dirty="0">
                <a:latin typeface="Calibri"/>
                <a:cs typeface="Calibri"/>
              </a:rPr>
              <a:t>per </a:t>
            </a:r>
            <a:r>
              <a:rPr sz="4000" b="1" spc="-254" dirty="0">
                <a:latin typeface="Calibri"/>
                <a:cs typeface="Calibri"/>
              </a:rPr>
              <a:t>vertex, </a:t>
            </a:r>
            <a:r>
              <a:rPr sz="4000" b="1" spc="-185" dirty="0">
                <a:latin typeface="Calibri"/>
                <a:cs typeface="Calibri"/>
              </a:rPr>
              <a:t>trigger </a:t>
            </a:r>
            <a:r>
              <a:rPr sz="4000" b="1" spc="-400" dirty="0">
                <a:latin typeface="Calibri"/>
                <a:cs typeface="Calibri"/>
              </a:rPr>
              <a:t>new </a:t>
            </a:r>
            <a:r>
              <a:rPr sz="4000" b="1" spc="-380" dirty="0">
                <a:latin typeface="Calibri"/>
                <a:cs typeface="Calibri"/>
              </a:rPr>
              <a:t>work </a:t>
            </a:r>
            <a:r>
              <a:rPr sz="4000" b="1" spc="-365" dirty="0">
                <a:latin typeface="Calibri"/>
                <a:cs typeface="Calibri"/>
              </a:rPr>
              <a:t>by</a:t>
            </a:r>
            <a:r>
              <a:rPr sz="4000" b="1" spc="30" dirty="0">
                <a:latin typeface="Calibri"/>
                <a:cs typeface="Calibri"/>
              </a:rPr>
              <a:t> </a:t>
            </a:r>
            <a:r>
              <a:rPr sz="4000" b="1" spc="-190" dirty="0">
                <a:latin typeface="Calibri"/>
                <a:cs typeface="Calibri"/>
              </a:rPr>
              <a:t>signaling</a:t>
            </a:r>
            <a:endParaRPr sz="4000">
              <a:latin typeface="Calibri"/>
              <a:cs typeface="Calibri"/>
            </a:endParaRPr>
          </a:p>
          <a:p>
            <a:pPr marR="3837940" algn="r">
              <a:lnSpc>
                <a:spcPts val="5400"/>
              </a:lnSpc>
              <a:tabLst>
                <a:tab pos="469265" algn="l"/>
              </a:tabLst>
            </a:pPr>
            <a:r>
              <a:rPr sz="5200" b="1" spc="-250" dirty="0">
                <a:latin typeface="Calibri"/>
                <a:cs typeface="Calibri"/>
              </a:rPr>
              <a:t>-	</a:t>
            </a:r>
            <a:r>
              <a:rPr sz="4000" b="1" spc="-265" dirty="0">
                <a:latin typeface="Calibri"/>
                <a:cs typeface="Calibri"/>
              </a:rPr>
              <a:t>But </a:t>
            </a:r>
            <a:r>
              <a:rPr sz="4000" b="1" spc="-335" dirty="0">
                <a:latin typeface="Calibri"/>
                <a:cs typeface="Calibri"/>
              </a:rPr>
              <a:t>GraphLab </a:t>
            </a:r>
            <a:r>
              <a:rPr sz="4000" b="1" spc="-225" dirty="0">
                <a:latin typeface="Calibri"/>
                <a:cs typeface="Calibri"/>
              </a:rPr>
              <a:t>gets </a:t>
            </a:r>
            <a:r>
              <a:rPr sz="4000" b="1" spc="-365" dirty="0">
                <a:latin typeface="Calibri"/>
                <a:cs typeface="Calibri"/>
              </a:rPr>
              <a:t>messy </a:t>
            </a:r>
            <a:r>
              <a:rPr sz="4000" b="1" spc="-270" dirty="0">
                <a:latin typeface="Calibri"/>
                <a:cs typeface="Calibri"/>
              </a:rPr>
              <a:t>with </a:t>
            </a:r>
            <a:r>
              <a:rPr sz="4000" b="1" spc="-155" dirty="0">
                <a:latin typeface="Calibri"/>
                <a:cs typeface="Calibri"/>
              </a:rPr>
              <a:t>all </a:t>
            </a:r>
            <a:r>
              <a:rPr sz="4000" b="1" spc="-265" dirty="0">
                <a:latin typeface="Calibri"/>
                <a:cs typeface="Calibri"/>
              </a:rPr>
              <a:t>the scheduling </a:t>
            </a:r>
            <a:r>
              <a:rPr sz="4000" b="1" spc="-295" dirty="0">
                <a:latin typeface="Calibri"/>
                <a:cs typeface="Calibri"/>
              </a:rPr>
              <a:t>options</a:t>
            </a:r>
            <a:endParaRPr sz="4000">
              <a:latin typeface="Calibri"/>
              <a:cs typeface="Calibri"/>
            </a:endParaRPr>
          </a:p>
          <a:p>
            <a:pPr marL="469265" marR="3907154" lvl="1" indent="-469265" algn="r">
              <a:lnSpc>
                <a:spcPts val="5400"/>
              </a:lnSpc>
              <a:buSzPct val="130000"/>
              <a:buChar char="-"/>
              <a:tabLst>
                <a:tab pos="469265" algn="l"/>
                <a:tab pos="1282700" algn="l"/>
              </a:tabLst>
            </a:pPr>
            <a:r>
              <a:rPr sz="4000" b="1" spc="-260" dirty="0">
                <a:latin typeface="Calibri"/>
                <a:cs typeface="Calibri"/>
              </a:rPr>
              <a:t>Halide: </a:t>
            </a:r>
            <a:r>
              <a:rPr sz="4000" b="1" spc="-290" dirty="0">
                <a:latin typeface="Calibri"/>
                <a:cs typeface="Calibri"/>
              </a:rPr>
              <a:t>a </a:t>
            </a:r>
            <a:r>
              <a:rPr sz="4000" b="1" spc="-350" dirty="0">
                <a:latin typeface="Calibri"/>
                <a:cs typeface="Calibri"/>
              </a:rPr>
              <a:t>few </a:t>
            </a:r>
            <a:r>
              <a:rPr sz="4000" b="1" spc="-265" dirty="0">
                <a:latin typeface="Calibri"/>
                <a:cs typeface="Calibri"/>
              </a:rPr>
              <a:t>scheduling </a:t>
            </a:r>
            <a:r>
              <a:rPr sz="4000" b="1" spc="-260" dirty="0">
                <a:latin typeface="Calibri"/>
                <a:cs typeface="Calibri"/>
              </a:rPr>
              <a:t>primitives </a:t>
            </a:r>
            <a:r>
              <a:rPr sz="4000" b="1" spc="-280" dirty="0">
                <a:latin typeface="Calibri"/>
                <a:cs typeface="Calibri"/>
              </a:rPr>
              <a:t>for </a:t>
            </a:r>
            <a:r>
              <a:rPr sz="4000" b="1" spc="-260" dirty="0">
                <a:latin typeface="Calibri"/>
                <a:cs typeface="Calibri"/>
              </a:rPr>
              <a:t>describing </a:t>
            </a:r>
            <a:r>
              <a:rPr sz="4000" b="1" spc="-325" dirty="0">
                <a:latin typeface="Calibri"/>
                <a:cs typeface="Calibri"/>
              </a:rPr>
              <a:t>loop</a:t>
            </a:r>
            <a:r>
              <a:rPr sz="4000" b="1" spc="-155" dirty="0">
                <a:latin typeface="Calibri"/>
                <a:cs typeface="Calibri"/>
              </a:rPr>
              <a:t> </a:t>
            </a:r>
            <a:r>
              <a:rPr sz="4000" b="1" spc="-280" dirty="0">
                <a:latin typeface="Calibri"/>
                <a:cs typeface="Calibri"/>
              </a:rPr>
              <a:t>nests</a:t>
            </a:r>
            <a:endParaRPr sz="4000">
              <a:latin typeface="Calibri"/>
              <a:cs typeface="Calibri"/>
            </a:endParaRPr>
          </a:p>
          <a:p>
            <a:pPr marL="1282700" lvl="1" indent="-469900">
              <a:lnSpc>
                <a:spcPts val="5820"/>
              </a:lnSpc>
              <a:buSzPct val="130000"/>
              <a:buChar char="-"/>
              <a:tabLst>
                <a:tab pos="1282065" algn="l"/>
                <a:tab pos="1282700" algn="l"/>
              </a:tabLst>
            </a:pPr>
            <a:r>
              <a:rPr sz="4000" b="1" spc="-360" dirty="0">
                <a:latin typeface="Calibri"/>
                <a:cs typeface="Calibri"/>
              </a:rPr>
              <a:t>Hadoop: </a:t>
            </a:r>
            <a:r>
              <a:rPr sz="4000" b="1" spc="-395" dirty="0">
                <a:latin typeface="Calibri"/>
                <a:cs typeface="Calibri"/>
              </a:rPr>
              <a:t>map </a:t>
            </a:r>
            <a:r>
              <a:rPr sz="4000" b="1" spc="390" dirty="0">
                <a:latin typeface="Calibri"/>
                <a:cs typeface="Calibri"/>
              </a:rPr>
              <a:t>+</a:t>
            </a:r>
            <a:r>
              <a:rPr sz="4000" b="1" spc="-60" dirty="0">
                <a:latin typeface="Calibri"/>
                <a:cs typeface="Calibri"/>
              </a:rPr>
              <a:t> </a:t>
            </a:r>
            <a:r>
              <a:rPr sz="4000" b="1" spc="-340" dirty="0">
                <a:latin typeface="Calibri"/>
                <a:cs typeface="Calibri"/>
              </a:rPr>
              <a:t>reduce</a:t>
            </a:r>
            <a:endParaRPr sz="4000">
              <a:latin typeface="Calibri"/>
              <a:cs typeface="Calibri"/>
            </a:endParaRPr>
          </a:p>
          <a:p>
            <a:pPr marL="609600" indent="-596900">
              <a:lnSpc>
                <a:spcPts val="5800"/>
              </a:lnSpc>
              <a:spcBef>
                <a:spcPts val="5260"/>
              </a:spcBef>
              <a:buSzPct val="120000"/>
              <a:buFont typeface="Trebuchet MS"/>
              <a:buChar char="▪"/>
              <a:tabLst>
                <a:tab pos="609600" algn="l"/>
              </a:tabLst>
            </a:pPr>
            <a:r>
              <a:rPr sz="5000" b="1" spc="-430" dirty="0">
                <a:latin typeface="Calibri"/>
                <a:cs typeface="Calibri"/>
              </a:rPr>
              <a:t>Allows </a:t>
            </a:r>
            <a:r>
              <a:rPr sz="5000" b="1" spc="-400" dirty="0">
                <a:latin typeface="Calibri"/>
                <a:cs typeface="Calibri"/>
              </a:rPr>
              <a:t>compiler/runtime </a:t>
            </a:r>
            <a:r>
              <a:rPr sz="5000" b="1" spc="-375" dirty="0">
                <a:latin typeface="Calibri"/>
                <a:cs typeface="Calibri"/>
              </a:rPr>
              <a:t>to </a:t>
            </a:r>
            <a:r>
              <a:rPr sz="5000" b="1" spc="-395" dirty="0">
                <a:latin typeface="Calibri"/>
                <a:cs typeface="Calibri"/>
              </a:rPr>
              <a:t>focus </a:t>
            </a:r>
            <a:r>
              <a:rPr sz="5000" b="1" spc="-465" dirty="0">
                <a:latin typeface="Calibri"/>
                <a:cs typeface="Calibri"/>
              </a:rPr>
              <a:t>on </a:t>
            </a:r>
            <a:r>
              <a:rPr sz="5000" b="1" spc="-295" dirty="0">
                <a:latin typeface="Calibri"/>
                <a:cs typeface="Calibri"/>
              </a:rPr>
              <a:t>optimizing </a:t>
            </a:r>
            <a:r>
              <a:rPr sz="5000" b="1" spc="-360" dirty="0">
                <a:latin typeface="Calibri"/>
                <a:cs typeface="Calibri"/>
              </a:rPr>
              <a:t>these</a:t>
            </a:r>
            <a:r>
              <a:rPr sz="5000" b="1" dirty="0">
                <a:latin typeface="Calibri"/>
                <a:cs typeface="Calibri"/>
              </a:rPr>
              <a:t> </a:t>
            </a:r>
            <a:r>
              <a:rPr sz="5000" b="1" spc="-320" dirty="0">
                <a:latin typeface="Calibri"/>
                <a:cs typeface="Calibri"/>
              </a:rPr>
              <a:t>primitives</a:t>
            </a:r>
            <a:endParaRPr sz="5000">
              <a:latin typeface="Calibri"/>
              <a:cs typeface="Calibri"/>
            </a:endParaRPr>
          </a:p>
          <a:p>
            <a:pPr marL="1282700" lvl="1" indent="-469900">
              <a:lnSpc>
                <a:spcPts val="6040"/>
              </a:lnSpc>
              <a:buSzPct val="130000"/>
              <a:buChar char="-"/>
              <a:tabLst>
                <a:tab pos="1282065" algn="l"/>
                <a:tab pos="1282700" algn="l"/>
              </a:tabLst>
            </a:pPr>
            <a:r>
              <a:rPr sz="4000" b="1" spc="-305" dirty="0">
                <a:latin typeface="Calibri"/>
                <a:cs typeface="Calibri"/>
              </a:rPr>
              <a:t>Provide </a:t>
            </a:r>
            <a:r>
              <a:rPr sz="4000" b="1" spc="-225" dirty="0">
                <a:latin typeface="Calibri"/>
                <a:cs typeface="Calibri"/>
              </a:rPr>
              <a:t>parallel </a:t>
            </a:r>
            <a:r>
              <a:rPr sz="4000" b="1" spc="-280" dirty="0">
                <a:latin typeface="Calibri"/>
                <a:cs typeface="Calibri"/>
              </a:rPr>
              <a:t>implementations, </a:t>
            </a:r>
            <a:r>
              <a:rPr sz="4000" b="1" spc="-190" dirty="0">
                <a:latin typeface="Calibri"/>
                <a:cs typeface="Calibri"/>
              </a:rPr>
              <a:t>utilize </a:t>
            </a:r>
            <a:r>
              <a:rPr sz="4000" b="1" spc="-295" dirty="0">
                <a:latin typeface="Calibri"/>
                <a:cs typeface="Calibri"/>
              </a:rPr>
              <a:t>appropriate</a:t>
            </a:r>
            <a:r>
              <a:rPr sz="4000" b="1" spc="-350" dirty="0">
                <a:latin typeface="Calibri"/>
                <a:cs typeface="Calibri"/>
              </a:rPr>
              <a:t> </a:t>
            </a:r>
            <a:r>
              <a:rPr sz="4000" b="1" spc="-335" dirty="0">
                <a:latin typeface="Calibri"/>
                <a:cs typeface="Calibri"/>
              </a:rPr>
              <a:t>hardware</a:t>
            </a:r>
            <a:endParaRPr sz="4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Calibri"/>
              <a:buChar char="-"/>
            </a:pPr>
            <a:endParaRPr sz="5150">
              <a:latin typeface="Times New Roman"/>
              <a:cs typeface="Times New Roman"/>
            </a:endParaRPr>
          </a:p>
          <a:p>
            <a:pPr marL="609600" marR="5080" indent="-609600">
              <a:lnSpc>
                <a:spcPct val="101699"/>
              </a:lnSpc>
              <a:buSzPct val="120000"/>
              <a:buFont typeface="Trebuchet MS"/>
              <a:buChar char="▪"/>
              <a:tabLst>
                <a:tab pos="609600" algn="l"/>
              </a:tabLst>
            </a:pPr>
            <a:r>
              <a:rPr sz="5000" b="1" spc="-585" dirty="0">
                <a:latin typeface="Calibri"/>
                <a:cs typeface="Calibri"/>
              </a:rPr>
              <a:t>Common </a:t>
            </a:r>
            <a:r>
              <a:rPr sz="5000" b="1" spc="-365" dirty="0">
                <a:latin typeface="Calibri"/>
                <a:cs typeface="Calibri"/>
              </a:rPr>
              <a:t>question </a:t>
            </a:r>
            <a:r>
              <a:rPr sz="5000" b="1" spc="-290" dirty="0">
                <a:latin typeface="Calibri"/>
                <a:cs typeface="Calibri"/>
              </a:rPr>
              <a:t>that </a:t>
            </a:r>
            <a:r>
              <a:rPr sz="5000" b="1" spc="-415" dirty="0">
                <a:latin typeface="Calibri"/>
                <a:cs typeface="Calibri"/>
              </a:rPr>
              <a:t>good </a:t>
            </a:r>
            <a:r>
              <a:rPr sz="5000" b="1" spc="-325" dirty="0">
                <a:latin typeface="Calibri"/>
                <a:cs typeface="Calibri"/>
              </a:rPr>
              <a:t>architects ask: </a:t>
            </a:r>
            <a:r>
              <a:rPr sz="5000" b="1" spc="-575" dirty="0">
                <a:latin typeface="Calibri"/>
                <a:cs typeface="Calibri"/>
              </a:rPr>
              <a:t>“do </a:t>
            </a:r>
            <a:r>
              <a:rPr sz="5000" b="1" spc="-570" dirty="0">
                <a:latin typeface="Calibri"/>
                <a:cs typeface="Calibri"/>
              </a:rPr>
              <a:t>we </a:t>
            </a:r>
            <a:r>
              <a:rPr sz="5000" b="1" spc="-290" dirty="0">
                <a:latin typeface="Calibri"/>
                <a:cs typeface="Calibri"/>
              </a:rPr>
              <a:t>really </a:t>
            </a:r>
            <a:r>
              <a:rPr sz="5000" b="1" spc="-425" dirty="0">
                <a:latin typeface="Calibri"/>
                <a:cs typeface="Calibri"/>
              </a:rPr>
              <a:t>need </a:t>
            </a:r>
            <a:r>
              <a:rPr sz="5000" b="1" spc="-385" dirty="0">
                <a:latin typeface="Calibri"/>
                <a:cs typeface="Calibri"/>
              </a:rPr>
              <a:t>that?”  </a:t>
            </a:r>
            <a:r>
              <a:rPr sz="5000" b="1" spc="-360" dirty="0">
                <a:latin typeface="Calibri"/>
                <a:cs typeface="Calibri"/>
              </a:rPr>
              <a:t>(can </a:t>
            </a:r>
            <a:r>
              <a:rPr sz="5000" b="1" spc="-265" dirty="0">
                <a:latin typeface="Calibri"/>
                <a:cs typeface="Calibri"/>
              </a:rPr>
              <a:t>this </a:t>
            </a:r>
            <a:r>
              <a:rPr sz="5000" b="1" spc="-420" dirty="0">
                <a:latin typeface="Calibri"/>
                <a:cs typeface="Calibri"/>
              </a:rPr>
              <a:t>concept </a:t>
            </a:r>
            <a:r>
              <a:rPr sz="5000" b="1" spc="-440" dirty="0">
                <a:latin typeface="Calibri"/>
                <a:cs typeface="Calibri"/>
              </a:rPr>
              <a:t>be </a:t>
            </a:r>
            <a:r>
              <a:rPr sz="5000" b="1" spc="-425" dirty="0">
                <a:latin typeface="Calibri"/>
                <a:cs typeface="Calibri"/>
              </a:rPr>
              <a:t>reduced </a:t>
            </a:r>
            <a:r>
              <a:rPr sz="5000" b="1" spc="-375" dirty="0">
                <a:latin typeface="Calibri"/>
                <a:cs typeface="Calibri"/>
              </a:rPr>
              <a:t>to </a:t>
            </a:r>
            <a:r>
              <a:rPr sz="5000" b="1" spc="-360" dirty="0">
                <a:latin typeface="Calibri"/>
                <a:cs typeface="Calibri"/>
              </a:rPr>
              <a:t>a </a:t>
            </a:r>
            <a:r>
              <a:rPr sz="5000" b="1" spc="-315" dirty="0">
                <a:latin typeface="Calibri"/>
                <a:cs typeface="Calibri"/>
              </a:rPr>
              <a:t>primitive </a:t>
            </a:r>
            <a:r>
              <a:rPr sz="5000" b="1" spc="-570" dirty="0">
                <a:latin typeface="Calibri"/>
                <a:cs typeface="Calibri"/>
              </a:rPr>
              <a:t>we </a:t>
            </a:r>
            <a:r>
              <a:rPr sz="5000" b="1" spc="-345" dirty="0">
                <a:latin typeface="Calibri"/>
                <a:cs typeface="Calibri"/>
              </a:rPr>
              <a:t>already</a:t>
            </a:r>
            <a:r>
              <a:rPr sz="5000" b="1" spc="-440" dirty="0">
                <a:latin typeface="Calibri"/>
                <a:cs typeface="Calibri"/>
              </a:rPr>
              <a:t> have?)</a:t>
            </a:r>
            <a:endParaRPr sz="5000">
              <a:latin typeface="Calibri"/>
              <a:cs typeface="Calibri"/>
            </a:endParaRPr>
          </a:p>
          <a:p>
            <a:pPr marL="1282700" marR="1443990" lvl="1" indent="-469900">
              <a:lnSpc>
                <a:spcPct val="95200"/>
              </a:lnSpc>
              <a:spcBef>
                <a:spcPts val="700"/>
              </a:spcBef>
              <a:buSzPct val="130000"/>
              <a:buChar char="-"/>
              <a:tabLst>
                <a:tab pos="1282065" algn="l"/>
                <a:tab pos="1282700" algn="l"/>
              </a:tabLst>
            </a:pPr>
            <a:r>
              <a:rPr sz="4000" b="1" spc="-350" dirty="0">
                <a:latin typeface="Calibri"/>
                <a:cs typeface="Calibri"/>
              </a:rPr>
              <a:t>For </a:t>
            </a:r>
            <a:r>
              <a:rPr sz="4000" b="1" spc="-315" dirty="0">
                <a:latin typeface="Calibri"/>
                <a:cs typeface="Calibri"/>
              </a:rPr>
              <a:t>every </a:t>
            </a:r>
            <a:r>
              <a:rPr sz="4000" b="1" spc="-290" dirty="0">
                <a:latin typeface="Calibri"/>
                <a:cs typeface="Calibri"/>
              </a:rPr>
              <a:t>domain-specific </a:t>
            </a:r>
            <a:r>
              <a:rPr sz="4000" b="1" spc="-254" dirty="0">
                <a:latin typeface="Calibri"/>
                <a:cs typeface="Calibri"/>
              </a:rPr>
              <a:t>primitive </a:t>
            </a:r>
            <a:r>
              <a:rPr sz="4000" b="1" spc="-204" dirty="0">
                <a:latin typeface="Calibri"/>
                <a:cs typeface="Calibri"/>
              </a:rPr>
              <a:t>in </a:t>
            </a:r>
            <a:r>
              <a:rPr sz="4000" b="1" spc="-265" dirty="0">
                <a:latin typeface="Calibri"/>
                <a:cs typeface="Calibri"/>
              </a:rPr>
              <a:t>the </a:t>
            </a:r>
            <a:r>
              <a:rPr sz="4000" b="1" spc="-310" dirty="0">
                <a:latin typeface="Calibri"/>
                <a:cs typeface="Calibri"/>
              </a:rPr>
              <a:t>system: </a:t>
            </a:r>
            <a:r>
              <a:rPr sz="4000" b="1" spc="-280" dirty="0">
                <a:latin typeface="Calibri"/>
                <a:cs typeface="Calibri"/>
              </a:rPr>
              <a:t>there </a:t>
            </a:r>
            <a:r>
              <a:rPr sz="4000" b="1" spc="-265" dirty="0">
                <a:latin typeface="Calibri"/>
                <a:cs typeface="Calibri"/>
              </a:rPr>
              <a:t>better </a:t>
            </a:r>
            <a:r>
              <a:rPr sz="4000" b="1" spc="-350" dirty="0">
                <a:latin typeface="Calibri"/>
                <a:cs typeface="Calibri"/>
              </a:rPr>
              <a:t>be </a:t>
            </a:r>
            <a:r>
              <a:rPr sz="4000" b="1" spc="-290" dirty="0">
                <a:latin typeface="Calibri"/>
                <a:cs typeface="Calibri"/>
              </a:rPr>
              <a:t>a </a:t>
            </a:r>
            <a:r>
              <a:rPr sz="4000" b="1" spc="-260" dirty="0">
                <a:latin typeface="Calibri"/>
                <a:cs typeface="Calibri"/>
              </a:rPr>
              <a:t>strong  </a:t>
            </a:r>
            <a:r>
              <a:rPr sz="4000" b="1" spc="-320" dirty="0">
                <a:latin typeface="Calibri"/>
                <a:cs typeface="Calibri"/>
              </a:rPr>
              <a:t>performance </a:t>
            </a:r>
            <a:r>
              <a:rPr sz="4000" b="1" spc="-340" dirty="0">
                <a:latin typeface="Calibri"/>
                <a:cs typeface="Calibri"/>
              </a:rPr>
              <a:t>or </a:t>
            </a:r>
            <a:r>
              <a:rPr sz="4000" b="1" spc="-265" dirty="0">
                <a:latin typeface="Calibri"/>
                <a:cs typeface="Calibri"/>
              </a:rPr>
              <a:t>expressivity </a:t>
            </a:r>
            <a:r>
              <a:rPr sz="4000" b="1" spc="-225" dirty="0">
                <a:latin typeface="Calibri"/>
                <a:cs typeface="Calibri"/>
              </a:rPr>
              <a:t>justification </a:t>
            </a:r>
            <a:r>
              <a:rPr sz="4000" b="1" spc="-280" dirty="0">
                <a:latin typeface="Calibri"/>
                <a:cs typeface="Calibri"/>
              </a:rPr>
              <a:t>for </a:t>
            </a:r>
            <a:r>
              <a:rPr sz="4000" b="1" spc="-180" dirty="0">
                <a:latin typeface="Calibri"/>
                <a:cs typeface="Calibri"/>
              </a:rPr>
              <a:t>its</a:t>
            </a:r>
            <a:r>
              <a:rPr sz="4000" b="1" spc="-195" dirty="0">
                <a:latin typeface="Calibri"/>
                <a:cs typeface="Calibri"/>
              </a:rPr>
              <a:t> </a:t>
            </a:r>
            <a:r>
              <a:rPr sz="4000" b="1" spc="-285" dirty="0">
                <a:latin typeface="Calibri"/>
                <a:cs typeface="Calibri"/>
              </a:rPr>
              <a:t>existence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1B857-A4EF-F246-9245-41505D1FA4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203200"/>
            <a:ext cx="9830435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800" spc="-509" dirty="0"/>
              <a:t>#3: </a:t>
            </a:r>
            <a:r>
              <a:rPr sz="7800" spc="-645" dirty="0"/>
              <a:t>good </a:t>
            </a:r>
            <a:r>
              <a:rPr sz="7800" spc="-500" dirty="0"/>
              <a:t>primitives</a:t>
            </a:r>
            <a:r>
              <a:rPr sz="7800" spc="-465" dirty="0"/>
              <a:t> </a:t>
            </a:r>
            <a:r>
              <a:rPr sz="7800" spc="-775" dirty="0"/>
              <a:t>compose</a:t>
            </a:r>
            <a:endParaRPr sz="7800"/>
          </a:p>
        </p:txBody>
      </p:sp>
      <p:sp>
        <p:nvSpPr>
          <p:cNvPr id="3" name="object 3"/>
          <p:cNvSpPr txBox="1"/>
          <p:nvPr/>
        </p:nvSpPr>
        <p:spPr>
          <a:xfrm>
            <a:off x="800100" y="1854200"/>
            <a:ext cx="16659225" cy="108070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825500" marR="475615" indent="-800100">
              <a:lnSpc>
                <a:spcPts val="6200"/>
              </a:lnSpc>
              <a:spcBef>
                <a:spcPts val="340"/>
              </a:spcBef>
              <a:buSzPct val="120192"/>
              <a:buFont typeface="Trebuchet MS"/>
              <a:buChar char="▪"/>
              <a:tabLst>
                <a:tab pos="824865" algn="l"/>
                <a:tab pos="825500" algn="l"/>
              </a:tabLst>
            </a:pPr>
            <a:r>
              <a:rPr sz="5200" b="1" spc="-434" dirty="0">
                <a:latin typeface="Calibri"/>
                <a:cs typeface="Calibri"/>
              </a:rPr>
              <a:t>Composition </a:t>
            </a:r>
            <a:r>
              <a:rPr sz="5200" b="1" spc="-360" dirty="0">
                <a:latin typeface="Calibri"/>
                <a:cs typeface="Calibri"/>
              </a:rPr>
              <a:t>of </a:t>
            </a:r>
            <a:r>
              <a:rPr sz="5200" b="1" spc="-335" dirty="0">
                <a:latin typeface="Calibri"/>
                <a:cs typeface="Calibri"/>
              </a:rPr>
              <a:t>primitives </a:t>
            </a:r>
            <a:r>
              <a:rPr sz="5200" b="1" spc="-380" dirty="0">
                <a:latin typeface="Calibri"/>
                <a:cs typeface="Calibri"/>
              </a:rPr>
              <a:t>allows </a:t>
            </a:r>
            <a:r>
              <a:rPr sz="5200" b="1" spc="-360" dirty="0">
                <a:latin typeface="Calibri"/>
                <a:cs typeface="Calibri"/>
              </a:rPr>
              <a:t>for </a:t>
            </a:r>
            <a:r>
              <a:rPr sz="5200" b="1" spc="-425" dirty="0">
                <a:latin typeface="Calibri"/>
                <a:cs typeface="Calibri"/>
              </a:rPr>
              <a:t>wide </a:t>
            </a:r>
            <a:r>
              <a:rPr sz="5200" b="1" spc="-335" dirty="0">
                <a:latin typeface="Calibri"/>
                <a:cs typeface="Calibri"/>
              </a:rPr>
              <a:t>application </a:t>
            </a:r>
            <a:r>
              <a:rPr sz="5200" b="1" spc="-425" dirty="0">
                <a:latin typeface="Calibri"/>
                <a:cs typeface="Calibri"/>
              </a:rPr>
              <a:t>scope, </a:t>
            </a:r>
            <a:r>
              <a:rPr sz="5200" b="1" spc="-455" dirty="0">
                <a:latin typeface="Calibri"/>
                <a:cs typeface="Calibri"/>
              </a:rPr>
              <a:t>even </a:t>
            </a:r>
            <a:r>
              <a:rPr sz="5200" b="1" spc="-140" dirty="0">
                <a:latin typeface="Calibri"/>
                <a:cs typeface="Calibri"/>
              </a:rPr>
              <a:t>if  </a:t>
            </a:r>
            <a:r>
              <a:rPr sz="5200" b="1" spc="-470" dirty="0">
                <a:latin typeface="Calibri"/>
                <a:cs typeface="Calibri"/>
              </a:rPr>
              <a:t>scope </a:t>
            </a:r>
            <a:r>
              <a:rPr sz="5200" b="1" spc="-400" dirty="0">
                <a:latin typeface="Calibri"/>
                <a:cs typeface="Calibri"/>
              </a:rPr>
              <a:t>remains </a:t>
            </a:r>
            <a:r>
              <a:rPr sz="5200" b="1" spc="-310" dirty="0">
                <a:latin typeface="Calibri"/>
                <a:cs typeface="Calibri"/>
              </a:rPr>
              <a:t>limited </a:t>
            </a:r>
            <a:r>
              <a:rPr sz="5200" b="1" spc="-390" dirty="0">
                <a:latin typeface="Calibri"/>
                <a:cs typeface="Calibri"/>
              </a:rPr>
              <a:t>to </a:t>
            </a:r>
            <a:r>
              <a:rPr sz="5200" b="1" spc="-375" dirty="0">
                <a:latin typeface="Calibri"/>
                <a:cs typeface="Calibri"/>
              </a:rPr>
              <a:t>a</a:t>
            </a:r>
            <a:r>
              <a:rPr sz="5200" b="1" spc="-185" dirty="0">
                <a:latin typeface="Calibri"/>
                <a:cs typeface="Calibri"/>
              </a:rPr>
              <a:t> </a:t>
            </a:r>
            <a:r>
              <a:rPr sz="5200" b="1" spc="-440" dirty="0">
                <a:latin typeface="Calibri"/>
                <a:cs typeface="Calibri"/>
              </a:rPr>
              <a:t>domain</a:t>
            </a:r>
            <a:endParaRPr sz="5200">
              <a:latin typeface="Calibri"/>
              <a:cs typeface="Calibri"/>
            </a:endParaRPr>
          </a:p>
          <a:p>
            <a:pPr marL="1460500" lvl="1" indent="-635000">
              <a:lnSpc>
                <a:spcPts val="5530"/>
              </a:lnSpc>
              <a:buSzPct val="129761"/>
              <a:buFont typeface="Segoe Print"/>
              <a:buChar char="-"/>
              <a:tabLst>
                <a:tab pos="1460500" algn="l"/>
              </a:tabLst>
            </a:pPr>
            <a:r>
              <a:rPr sz="4200" b="1" spc="-195" dirty="0">
                <a:latin typeface="Calibri"/>
                <a:cs typeface="Calibri"/>
              </a:rPr>
              <a:t>e.g., </a:t>
            </a:r>
            <a:r>
              <a:rPr sz="4200" b="1" spc="-355" dirty="0">
                <a:latin typeface="Calibri"/>
                <a:cs typeface="Calibri"/>
              </a:rPr>
              <a:t>frameworks </a:t>
            </a:r>
            <a:r>
              <a:rPr sz="4200" b="1" spc="-320" dirty="0">
                <a:latin typeface="Calibri"/>
                <a:cs typeface="Calibri"/>
              </a:rPr>
              <a:t>discussed </a:t>
            </a:r>
            <a:r>
              <a:rPr sz="4200" b="1" spc="-345" dirty="0">
                <a:latin typeface="Calibri"/>
                <a:cs typeface="Calibri"/>
              </a:rPr>
              <a:t>today </a:t>
            </a:r>
            <a:r>
              <a:rPr sz="4200" b="1" spc="-315" dirty="0">
                <a:latin typeface="Calibri"/>
                <a:cs typeface="Calibri"/>
              </a:rPr>
              <a:t>support </a:t>
            </a:r>
            <a:r>
              <a:rPr sz="4200" b="1" spc="-305" dirty="0">
                <a:latin typeface="Calibri"/>
                <a:cs typeface="Calibri"/>
              </a:rPr>
              <a:t>a </a:t>
            </a:r>
            <a:r>
              <a:rPr sz="4200" b="1" spc="-345" dirty="0">
                <a:latin typeface="Calibri"/>
                <a:cs typeface="Calibri"/>
              </a:rPr>
              <a:t>wide </a:t>
            </a:r>
            <a:r>
              <a:rPr sz="4200" b="1" spc="-270" dirty="0">
                <a:latin typeface="Calibri"/>
                <a:cs typeface="Calibri"/>
              </a:rPr>
              <a:t>variety </a:t>
            </a: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280" dirty="0">
                <a:latin typeface="Calibri"/>
                <a:cs typeface="Calibri"/>
              </a:rPr>
              <a:t>graph</a:t>
            </a:r>
            <a:r>
              <a:rPr sz="4200" b="1" spc="-90" dirty="0">
                <a:latin typeface="Calibri"/>
                <a:cs typeface="Calibri"/>
              </a:rPr>
              <a:t> </a:t>
            </a:r>
            <a:r>
              <a:rPr sz="4200" b="1" spc="-270" dirty="0">
                <a:latin typeface="Calibri"/>
                <a:cs typeface="Calibri"/>
              </a:rPr>
              <a:t>algorithms</a:t>
            </a:r>
            <a:endParaRPr sz="4200">
              <a:latin typeface="Calibri"/>
              <a:cs typeface="Calibri"/>
            </a:endParaRPr>
          </a:p>
          <a:p>
            <a:pPr marL="1460500" lvl="1" indent="-635000">
              <a:lnSpc>
                <a:spcPts val="6025"/>
              </a:lnSpc>
              <a:buSzPct val="129761"/>
              <a:buFont typeface="Segoe Print"/>
              <a:buChar char="-"/>
              <a:tabLst>
                <a:tab pos="1460500" algn="l"/>
              </a:tabLst>
            </a:pPr>
            <a:r>
              <a:rPr sz="4200" b="1" spc="-335" dirty="0">
                <a:latin typeface="Calibri"/>
                <a:cs typeface="Calibri"/>
              </a:rPr>
              <a:t>Halide’s </a:t>
            </a:r>
            <a:r>
              <a:rPr sz="4200" b="1" spc="-340" dirty="0">
                <a:latin typeface="Calibri"/>
                <a:cs typeface="Calibri"/>
              </a:rPr>
              <a:t>loop </a:t>
            </a:r>
            <a:r>
              <a:rPr sz="4200" b="1" spc="-285" dirty="0">
                <a:latin typeface="Calibri"/>
                <a:cs typeface="Calibri"/>
              </a:rPr>
              <a:t>ordering </a:t>
            </a:r>
            <a:r>
              <a:rPr sz="4200" b="1" spc="409" dirty="0">
                <a:latin typeface="Calibri"/>
                <a:cs typeface="Calibri"/>
              </a:rPr>
              <a:t>+ </a:t>
            </a:r>
            <a:r>
              <a:rPr sz="4200" b="1" spc="-340" dirty="0">
                <a:latin typeface="Calibri"/>
                <a:cs typeface="Calibri"/>
              </a:rPr>
              <a:t>loop </a:t>
            </a:r>
            <a:r>
              <a:rPr sz="4200" b="1" spc="-245" dirty="0">
                <a:latin typeface="Calibri"/>
                <a:cs typeface="Calibri"/>
              </a:rPr>
              <a:t>interleaving </a:t>
            </a:r>
            <a:r>
              <a:rPr sz="4200" b="1" spc="-325" dirty="0">
                <a:latin typeface="Calibri"/>
                <a:cs typeface="Calibri"/>
              </a:rPr>
              <a:t>schedule </a:t>
            </a:r>
            <a:r>
              <a:rPr sz="4200" b="1" spc="-270" dirty="0">
                <a:latin typeface="Calibri"/>
                <a:cs typeface="Calibri"/>
              </a:rPr>
              <a:t>primitives </a:t>
            </a:r>
            <a:r>
              <a:rPr sz="4200" b="1" spc="-305" dirty="0">
                <a:latin typeface="Calibri"/>
                <a:cs typeface="Calibri"/>
              </a:rPr>
              <a:t>allow </a:t>
            </a:r>
            <a:r>
              <a:rPr sz="4200" b="1" spc="-290" dirty="0">
                <a:latin typeface="Calibri"/>
                <a:cs typeface="Calibri"/>
              </a:rPr>
              <a:t>for</a:t>
            </a:r>
            <a:r>
              <a:rPr sz="4200" b="1" spc="-725" dirty="0">
                <a:latin typeface="Calibri"/>
                <a:cs typeface="Calibri"/>
              </a:rPr>
              <a:t> </a:t>
            </a:r>
            <a:r>
              <a:rPr sz="4200" b="1" spc="-320" dirty="0">
                <a:latin typeface="Calibri"/>
                <a:cs typeface="Calibri"/>
              </a:rPr>
              <a:t>expression</a:t>
            </a:r>
            <a:endParaRPr sz="4200">
              <a:latin typeface="Calibri"/>
              <a:cs typeface="Calibri"/>
            </a:endParaRPr>
          </a:p>
          <a:p>
            <a:pPr marL="1460500">
              <a:lnSpc>
                <a:spcPts val="4945"/>
              </a:lnSpc>
            </a:pP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345" dirty="0">
                <a:latin typeface="Calibri"/>
                <a:cs typeface="Calibri"/>
              </a:rPr>
              <a:t>wide </a:t>
            </a:r>
            <a:r>
              <a:rPr sz="4200" b="1" spc="-275" dirty="0">
                <a:latin typeface="Calibri"/>
                <a:cs typeface="Calibri"/>
              </a:rPr>
              <a:t>range </a:t>
            </a:r>
            <a:r>
              <a:rPr sz="4200" b="1" spc="-290" dirty="0">
                <a:latin typeface="Calibri"/>
                <a:cs typeface="Calibri"/>
              </a:rPr>
              <a:t>of</a:t>
            </a:r>
            <a:r>
              <a:rPr sz="4200" b="1" spc="-235" dirty="0">
                <a:latin typeface="Calibri"/>
                <a:cs typeface="Calibri"/>
              </a:rPr>
              <a:t> </a:t>
            </a:r>
            <a:r>
              <a:rPr sz="4200" b="1" spc="-325" dirty="0">
                <a:latin typeface="Calibri"/>
                <a:cs typeface="Calibri"/>
              </a:rPr>
              <a:t>schedules</a:t>
            </a:r>
            <a:endParaRPr sz="4200">
              <a:latin typeface="Calibri"/>
              <a:cs typeface="Calibri"/>
            </a:endParaRPr>
          </a:p>
          <a:p>
            <a:pPr marL="825500" indent="-800100">
              <a:lnSpc>
                <a:spcPts val="6045"/>
              </a:lnSpc>
              <a:spcBef>
                <a:spcPts val="3960"/>
              </a:spcBef>
              <a:buSzPct val="120192"/>
              <a:buFont typeface="Trebuchet MS"/>
              <a:buChar char="▪"/>
              <a:tabLst>
                <a:tab pos="824865" algn="l"/>
                <a:tab pos="825500" algn="l"/>
              </a:tabLst>
            </a:pPr>
            <a:r>
              <a:rPr sz="5200" b="1" spc="-434" dirty="0">
                <a:latin typeface="Calibri"/>
                <a:cs typeface="Calibri"/>
              </a:rPr>
              <a:t>Composition </a:t>
            </a:r>
            <a:r>
              <a:rPr sz="5200" b="1" spc="-355" dirty="0">
                <a:latin typeface="Calibri"/>
                <a:cs typeface="Calibri"/>
              </a:rPr>
              <a:t>often </a:t>
            </a:r>
            <a:r>
              <a:rPr sz="5200" b="1" spc="-380" dirty="0">
                <a:latin typeface="Calibri"/>
                <a:cs typeface="Calibri"/>
              </a:rPr>
              <a:t>allows </a:t>
            </a:r>
            <a:r>
              <a:rPr sz="5200" b="1" spc="-340" dirty="0">
                <a:latin typeface="Calibri"/>
                <a:cs typeface="Calibri"/>
              </a:rPr>
              <a:t>optimization </a:t>
            </a:r>
            <a:r>
              <a:rPr sz="5200" b="1" spc="-390" dirty="0">
                <a:latin typeface="Calibri"/>
                <a:cs typeface="Calibri"/>
              </a:rPr>
              <a:t>to</a:t>
            </a:r>
            <a:r>
              <a:rPr sz="5200" b="1" spc="-240" dirty="0">
                <a:latin typeface="Calibri"/>
                <a:cs typeface="Calibri"/>
              </a:rPr>
              <a:t> </a:t>
            </a:r>
            <a:r>
              <a:rPr sz="5200" b="1" spc="-310" dirty="0">
                <a:latin typeface="Calibri"/>
                <a:cs typeface="Calibri"/>
              </a:rPr>
              <a:t>generalizable</a:t>
            </a:r>
            <a:endParaRPr sz="5200">
              <a:latin typeface="Calibri"/>
              <a:cs typeface="Calibri"/>
            </a:endParaRPr>
          </a:p>
          <a:p>
            <a:pPr marL="1295400" marR="1381125" indent="-469900">
              <a:lnSpc>
                <a:spcPct val="96400"/>
              </a:lnSpc>
              <a:spcBef>
                <a:spcPts val="40"/>
              </a:spcBef>
              <a:tabLst>
                <a:tab pos="1294765" algn="l"/>
              </a:tabLst>
            </a:pPr>
            <a:r>
              <a:rPr sz="8175" b="1" spc="-382" baseline="-1019" dirty="0">
                <a:latin typeface="Calibri"/>
                <a:cs typeface="Calibri"/>
              </a:rPr>
              <a:t>-	</a:t>
            </a:r>
            <a:r>
              <a:rPr sz="4200" b="1" spc="-105" dirty="0">
                <a:latin typeface="Calibri"/>
                <a:cs typeface="Calibri"/>
              </a:rPr>
              <a:t>If </a:t>
            </a:r>
            <a:r>
              <a:rPr sz="4200" b="1" spc="-350" dirty="0">
                <a:latin typeface="Calibri"/>
                <a:cs typeface="Calibri"/>
              </a:rPr>
              <a:t>system </a:t>
            </a:r>
            <a:r>
              <a:rPr sz="4200" b="1" spc="-325" dirty="0">
                <a:latin typeface="Calibri"/>
                <a:cs typeface="Calibri"/>
              </a:rPr>
              <a:t>can </a:t>
            </a:r>
            <a:r>
              <a:rPr sz="4200" b="1" spc="-290" dirty="0">
                <a:latin typeface="Calibri"/>
                <a:cs typeface="Calibri"/>
              </a:rPr>
              <a:t>optimize </a:t>
            </a:r>
            <a:r>
              <a:rPr sz="4200" b="1" spc="-625" dirty="0">
                <a:latin typeface="Calibri"/>
                <a:cs typeface="Calibri"/>
              </a:rPr>
              <a:t>A </a:t>
            </a:r>
            <a:r>
              <a:rPr sz="4200" b="1" spc="-340" dirty="0">
                <a:latin typeface="Calibri"/>
                <a:cs typeface="Calibri"/>
              </a:rPr>
              <a:t>and </a:t>
            </a:r>
            <a:r>
              <a:rPr sz="4200" b="1" spc="-290" dirty="0">
                <a:latin typeface="Calibri"/>
                <a:cs typeface="Calibri"/>
              </a:rPr>
              <a:t>optimize </a:t>
            </a:r>
            <a:r>
              <a:rPr sz="4200" b="1" spc="-254" dirty="0">
                <a:latin typeface="Calibri"/>
                <a:cs typeface="Calibri"/>
              </a:rPr>
              <a:t>B, </a:t>
            </a:r>
            <a:r>
              <a:rPr sz="4200" b="1" spc="-295" dirty="0">
                <a:latin typeface="Calibri"/>
                <a:cs typeface="Calibri"/>
              </a:rPr>
              <a:t>then </a:t>
            </a:r>
            <a:r>
              <a:rPr sz="4200" b="1" spc="-125" dirty="0">
                <a:latin typeface="Calibri"/>
                <a:cs typeface="Calibri"/>
              </a:rPr>
              <a:t>it </a:t>
            </a:r>
            <a:r>
              <a:rPr sz="4200" b="1" spc="-325" dirty="0">
                <a:latin typeface="Calibri"/>
                <a:cs typeface="Calibri"/>
              </a:rPr>
              <a:t>can </a:t>
            </a:r>
            <a:r>
              <a:rPr sz="4200" b="1" spc="-290" dirty="0">
                <a:latin typeface="Calibri"/>
                <a:cs typeface="Calibri"/>
              </a:rPr>
              <a:t>optimize </a:t>
            </a:r>
            <a:r>
              <a:rPr sz="4200" b="1" spc="-335" dirty="0">
                <a:latin typeface="Calibri"/>
                <a:cs typeface="Calibri"/>
              </a:rPr>
              <a:t>programs </a:t>
            </a:r>
            <a:r>
              <a:rPr sz="4200" b="1" spc="-245" dirty="0">
                <a:latin typeface="Calibri"/>
                <a:cs typeface="Calibri"/>
              </a:rPr>
              <a:t>that  </a:t>
            </a:r>
            <a:r>
              <a:rPr sz="4200" b="1" spc="-370" dirty="0">
                <a:latin typeface="Calibri"/>
                <a:cs typeface="Calibri"/>
              </a:rPr>
              <a:t>combine </a:t>
            </a:r>
            <a:r>
              <a:rPr sz="4200" b="1" spc="-625" dirty="0">
                <a:latin typeface="Calibri"/>
                <a:cs typeface="Calibri"/>
              </a:rPr>
              <a:t>A </a:t>
            </a:r>
            <a:r>
              <a:rPr sz="4200" b="1" spc="-340" dirty="0">
                <a:latin typeface="Calibri"/>
                <a:cs typeface="Calibri"/>
              </a:rPr>
              <a:t>and</a:t>
            </a:r>
            <a:r>
              <a:rPr sz="4200" b="1" spc="-190" dirty="0">
                <a:latin typeface="Calibri"/>
                <a:cs typeface="Calibri"/>
              </a:rPr>
              <a:t> </a:t>
            </a:r>
            <a:r>
              <a:rPr sz="4200" b="1" spc="-330" dirty="0">
                <a:latin typeface="Calibri"/>
                <a:cs typeface="Calibri"/>
              </a:rPr>
              <a:t>B</a:t>
            </a:r>
            <a:endParaRPr sz="4200">
              <a:latin typeface="Calibri"/>
              <a:cs typeface="Calibri"/>
            </a:endParaRPr>
          </a:p>
          <a:p>
            <a:pPr marL="825500" indent="-800100">
              <a:lnSpc>
                <a:spcPts val="6045"/>
              </a:lnSpc>
              <a:spcBef>
                <a:spcPts val="3960"/>
              </a:spcBef>
              <a:buSzPct val="120192"/>
              <a:buFont typeface="Trebuchet MS"/>
              <a:buChar char="▪"/>
              <a:tabLst>
                <a:tab pos="824865" algn="l"/>
                <a:tab pos="825500" algn="l"/>
              </a:tabLst>
            </a:pPr>
            <a:r>
              <a:rPr sz="5200" b="1" spc="-260" dirty="0">
                <a:latin typeface="Calibri"/>
                <a:cs typeface="Calibri"/>
              </a:rPr>
              <a:t>Sign </a:t>
            </a:r>
            <a:r>
              <a:rPr sz="5200" b="1" spc="-305" dirty="0">
                <a:latin typeface="Calibri"/>
                <a:cs typeface="Calibri"/>
              </a:rPr>
              <a:t>that </a:t>
            </a:r>
            <a:r>
              <a:rPr sz="5200" b="1" spc="-375" dirty="0">
                <a:latin typeface="Calibri"/>
                <a:cs typeface="Calibri"/>
              </a:rPr>
              <a:t>a </a:t>
            </a:r>
            <a:r>
              <a:rPr sz="5200" b="1" spc="-355" dirty="0">
                <a:latin typeface="Calibri"/>
                <a:cs typeface="Calibri"/>
              </a:rPr>
              <a:t>feature </a:t>
            </a:r>
            <a:r>
              <a:rPr sz="5200" b="1" u="heavy" spc="-3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should </a:t>
            </a:r>
            <a:r>
              <a:rPr sz="5200" b="1" u="heavy" spc="-3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5200" b="1" spc="-385" dirty="0">
                <a:latin typeface="Calibri"/>
                <a:cs typeface="Calibri"/>
              </a:rPr>
              <a:t> </a:t>
            </a:r>
            <a:r>
              <a:rPr sz="5200" b="1" spc="-455" dirty="0">
                <a:latin typeface="Calibri"/>
                <a:cs typeface="Calibri"/>
              </a:rPr>
              <a:t>be </a:t>
            </a:r>
            <a:r>
              <a:rPr sz="5200" b="1" spc="-445" dirty="0">
                <a:latin typeface="Calibri"/>
                <a:cs typeface="Calibri"/>
              </a:rPr>
              <a:t>added </a:t>
            </a:r>
            <a:r>
              <a:rPr sz="5200" b="1" spc="-395" dirty="0">
                <a:latin typeface="Calibri"/>
                <a:cs typeface="Calibri"/>
              </a:rPr>
              <a:t>(or </a:t>
            </a:r>
            <a:r>
              <a:rPr sz="5200" b="1" spc="-445" dirty="0">
                <a:latin typeface="Calibri"/>
                <a:cs typeface="Calibri"/>
              </a:rPr>
              <a:t>added </a:t>
            </a:r>
            <a:r>
              <a:rPr sz="5200" b="1" spc="-265" dirty="0">
                <a:latin typeface="Calibri"/>
                <a:cs typeface="Calibri"/>
              </a:rPr>
              <a:t>in </a:t>
            </a:r>
            <a:r>
              <a:rPr sz="5200" b="1" spc="-375" dirty="0">
                <a:latin typeface="Calibri"/>
                <a:cs typeface="Calibri"/>
              </a:rPr>
              <a:t>a </a:t>
            </a:r>
            <a:r>
              <a:rPr sz="5200" b="1" spc="-355" dirty="0">
                <a:latin typeface="Calibri"/>
                <a:cs typeface="Calibri"/>
              </a:rPr>
              <a:t>diﬀerent</a:t>
            </a:r>
            <a:r>
              <a:rPr sz="5200" b="1" spc="-55" dirty="0">
                <a:latin typeface="Calibri"/>
                <a:cs typeface="Calibri"/>
              </a:rPr>
              <a:t> </a:t>
            </a:r>
            <a:r>
              <a:rPr sz="5200" b="1" spc="-425" dirty="0">
                <a:latin typeface="Calibri"/>
                <a:cs typeface="Calibri"/>
              </a:rPr>
              <a:t>way):</a:t>
            </a:r>
            <a:endParaRPr sz="5200">
              <a:latin typeface="Calibri"/>
              <a:cs typeface="Calibri"/>
            </a:endParaRPr>
          </a:p>
          <a:p>
            <a:pPr marL="1460500" lvl="1" indent="-635000">
              <a:lnSpc>
                <a:spcPts val="6345"/>
              </a:lnSpc>
              <a:buSzPct val="129761"/>
              <a:buFont typeface="Segoe Print"/>
              <a:buChar char="-"/>
              <a:tabLst>
                <a:tab pos="1460500" algn="l"/>
              </a:tabLst>
            </a:pPr>
            <a:r>
              <a:rPr sz="4200" b="1" spc="-380" dirty="0">
                <a:latin typeface="Calibri"/>
                <a:cs typeface="Calibri"/>
              </a:rPr>
              <a:t>The </a:t>
            </a:r>
            <a:r>
              <a:rPr sz="4200" b="1" spc="-420" dirty="0">
                <a:latin typeface="Calibri"/>
                <a:cs typeface="Calibri"/>
              </a:rPr>
              <a:t>new </a:t>
            </a:r>
            <a:r>
              <a:rPr sz="4200" b="1" spc="-290" dirty="0">
                <a:latin typeface="Calibri"/>
                <a:cs typeface="Calibri"/>
              </a:rPr>
              <a:t>feature </a:t>
            </a:r>
            <a:r>
              <a:rPr sz="4200" b="1" spc="-375" dirty="0">
                <a:latin typeface="Calibri"/>
                <a:cs typeface="Calibri"/>
              </a:rPr>
              <a:t>does </a:t>
            </a:r>
            <a:r>
              <a:rPr sz="4200" b="1" spc="-310" dirty="0">
                <a:latin typeface="Calibri"/>
                <a:cs typeface="Calibri"/>
              </a:rPr>
              <a:t>not </a:t>
            </a:r>
            <a:r>
              <a:rPr sz="4200" b="1" spc="-415" dirty="0">
                <a:latin typeface="Calibri"/>
                <a:cs typeface="Calibri"/>
              </a:rPr>
              <a:t>compose </a:t>
            </a:r>
            <a:r>
              <a:rPr sz="4200" b="1" spc="-280" dirty="0">
                <a:latin typeface="Calibri"/>
                <a:cs typeface="Calibri"/>
              </a:rPr>
              <a:t>with </a:t>
            </a:r>
            <a:r>
              <a:rPr sz="4200" b="1" spc="-160" dirty="0">
                <a:latin typeface="Calibri"/>
                <a:cs typeface="Calibri"/>
              </a:rPr>
              <a:t>all </a:t>
            </a:r>
            <a:r>
              <a:rPr sz="4200" b="1" spc="-220" dirty="0">
                <a:latin typeface="Calibri"/>
                <a:cs typeface="Calibri"/>
              </a:rPr>
              <a:t>existing </a:t>
            </a:r>
            <a:r>
              <a:rPr sz="4200" b="1" spc="-290" dirty="0">
                <a:latin typeface="Calibri"/>
                <a:cs typeface="Calibri"/>
              </a:rPr>
              <a:t>features </a:t>
            </a:r>
            <a:r>
              <a:rPr sz="4200" b="1" spc="-215" dirty="0">
                <a:latin typeface="Calibri"/>
                <a:cs typeface="Calibri"/>
              </a:rPr>
              <a:t>in </a:t>
            </a:r>
            <a:r>
              <a:rPr sz="4200" b="1" spc="-280" dirty="0">
                <a:latin typeface="Calibri"/>
                <a:cs typeface="Calibri"/>
              </a:rPr>
              <a:t>the</a:t>
            </a:r>
            <a:r>
              <a:rPr sz="4200" b="1" spc="-75" dirty="0">
                <a:latin typeface="Calibri"/>
                <a:cs typeface="Calibri"/>
              </a:rPr>
              <a:t> </a:t>
            </a:r>
            <a:r>
              <a:rPr sz="4200" b="1" spc="-350" dirty="0">
                <a:latin typeface="Calibri"/>
                <a:cs typeface="Calibri"/>
              </a:rPr>
              <a:t>system</a:t>
            </a:r>
            <a:endParaRPr sz="4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Segoe Print"/>
              <a:buChar char="-"/>
            </a:pPr>
            <a:endParaRPr sz="5050">
              <a:latin typeface="Times New Roman"/>
              <a:cs typeface="Times New Roman"/>
            </a:endParaRPr>
          </a:p>
          <a:p>
            <a:pPr marL="825500" indent="-800100">
              <a:lnSpc>
                <a:spcPts val="6045"/>
              </a:lnSpc>
              <a:buSzPct val="120192"/>
              <a:buFont typeface="Trebuchet MS"/>
              <a:buChar char="▪"/>
              <a:tabLst>
                <a:tab pos="824865" algn="l"/>
                <a:tab pos="825500" algn="l"/>
              </a:tabLst>
            </a:pPr>
            <a:r>
              <a:rPr sz="5200" b="1" spc="-260" dirty="0">
                <a:latin typeface="Calibri"/>
                <a:cs typeface="Calibri"/>
              </a:rPr>
              <a:t>Sign </a:t>
            </a:r>
            <a:r>
              <a:rPr sz="5200" b="1" spc="-360" dirty="0">
                <a:latin typeface="Calibri"/>
                <a:cs typeface="Calibri"/>
              </a:rPr>
              <a:t>of </a:t>
            </a:r>
            <a:r>
              <a:rPr sz="5200" b="1" spc="-375" dirty="0">
                <a:latin typeface="Calibri"/>
                <a:cs typeface="Calibri"/>
              </a:rPr>
              <a:t>a </a:t>
            </a:r>
            <a:r>
              <a:rPr sz="5200" b="1" spc="-430" dirty="0">
                <a:latin typeface="Calibri"/>
                <a:cs typeface="Calibri"/>
              </a:rPr>
              <a:t>good</a:t>
            </a:r>
            <a:r>
              <a:rPr sz="5200" b="1" spc="-409" dirty="0">
                <a:latin typeface="Calibri"/>
                <a:cs typeface="Calibri"/>
              </a:rPr>
              <a:t> </a:t>
            </a:r>
            <a:r>
              <a:rPr sz="5200" b="1" spc="-315" dirty="0">
                <a:latin typeface="Calibri"/>
                <a:cs typeface="Calibri"/>
              </a:rPr>
              <a:t>design:</a:t>
            </a:r>
            <a:endParaRPr sz="5200">
              <a:latin typeface="Calibri"/>
              <a:cs typeface="Calibri"/>
            </a:endParaRPr>
          </a:p>
          <a:p>
            <a:pPr marL="1460500" lvl="1" indent="-635000">
              <a:lnSpc>
                <a:spcPts val="6345"/>
              </a:lnSpc>
              <a:buSzPct val="129761"/>
              <a:buFont typeface="Segoe Print"/>
              <a:buChar char="-"/>
              <a:tabLst>
                <a:tab pos="1460500" algn="l"/>
              </a:tabLst>
            </a:pPr>
            <a:r>
              <a:rPr sz="4200" b="1" spc="-360" dirty="0">
                <a:latin typeface="Calibri"/>
                <a:cs typeface="Calibri"/>
              </a:rPr>
              <a:t>System </a:t>
            </a:r>
            <a:r>
              <a:rPr sz="4200" b="1" spc="-260" dirty="0">
                <a:latin typeface="Calibri"/>
                <a:cs typeface="Calibri"/>
              </a:rPr>
              <a:t>ultimately </a:t>
            </a:r>
            <a:r>
              <a:rPr sz="4200" b="1" spc="-204" dirty="0">
                <a:latin typeface="Calibri"/>
                <a:cs typeface="Calibri"/>
              </a:rPr>
              <a:t>is </a:t>
            </a:r>
            <a:r>
              <a:rPr sz="4200" b="1" spc="-355" dirty="0">
                <a:latin typeface="Calibri"/>
                <a:cs typeface="Calibri"/>
              </a:rPr>
              <a:t>used </a:t>
            </a:r>
            <a:r>
              <a:rPr sz="4200" b="1" spc="-290" dirty="0">
                <a:latin typeface="Calibri"/>
                <a:cs typeface="Calibri"/>
              </a:rPr>
              <a:t>for </a:t>
            </a:r>
            <a:r>
              <a:rPr sz="4200" b="1" spc="-275" dirty="0">
                <a:latin typeface="Calibri"/>
                <a:cs typeface="Calibri"/>
              </a:rPr>
              <a:t>applications </a:t>
            </a:r>
            <a:r>
              <a:rPr sz="4200" b="1" spc="-220" dirty="0">
                <a:latin typeface="Calibri"/>
                <a:cs typeface="Calibri"/>
              </a:rPr>
              <a:t>original </a:t>
            </a:r>
            <a:r>
              <a:rPr sz="4200" b="1" spc="-280" dirty="0">
                <a:latin typeface="Calibri"/>
                <a:cs typeface="Calibri"/>
              </a:rPr>
              <a:t>designers </a:t>
            </a:r>
            <a:r>
              <a:rPr sz="4200" b="1" spc="-345" dirty="0">
                <a:latin typeface="Calibri"/>
                <a:cs typeface="Calibri"/>
              </a:rPr>
              <a:t>never</a:t>
            </a:r>
            <a:r>
              <a:rPr sz="4200" b="1" spc="-270" dirty="0">
                <a:latin typeface="Calibri"/>
                <a:cs typeface="Calibri"/>
              </a:rPr>
              <a:t> </a:t>
            </a:r>
            <a:r>
              <a:rPr sz="4200" b="1" spc="-275" dirty="0">
                <a:latin typeface="Calibri"/>
                <a:cs typeface="Calibri"/>
              </a:rPr>
              <a:t>anticipated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E03D0-5E96-A943-BD21-5ADF0EA9AD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00" y="5400040"/>
            <a:ext cx="11803380" cy="23876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8400" spc="-565" dirty="0"/>
              <a:t>Optimizing </a:t>
            </a:r>
            <a:r>
              <a:rPr sz="8400" spc="-555" dirty="0"/>
              <a:t>graph</a:t>
            </a:r>
            <a:r>
              <a:rPr sz="8400" spc="-570" dirty="0"/>
              <a:t> </a:t>
            </a:r>
            <a:r>
              <a:rPr sz="8400" spc="-665" dirty="0"/>
              <a:t>computations</a:t>
            </a:r>
            <a:endParaRPr sz="8400"/>
          </a:p>
          <a:p>
            <a:pPr marL="6985" algn="ctr">
              <a:lnSpc>
                <a:spcPct val="100000"/>
              </a:lnSpc>
              <a:spcBef>
                <a:spcPts val="720"/>
              </a:spcBef>
            </a:pPr>
            <a:r>
              <a:rPr sz="5600" spc="-530" dirty="0"/>
              <a:t>(now </a:t>
            </a:r>
            <a:r>
              <a:rPr sz="5600" spc="-640" dirty="0"/>
              <a:t>we </a:t>
            </a:r>
            <a:r>
              <a:rPr sz="5600" spc="-415" dirty="0"/>
              <a:t>are </a:t>
            </a:r>
            <a:r>
              <a:rPr sz="5600" spc="-265" dirty="0"/>
              <a:t>talking </a:t>
            </a:r>
            <a:r>
              <a:rPr sz="5600" spc="-434" dirty="0"/>
              <a:t>about</a:t>
            </a:r>
            <a:r>
              <a:rPr sz="5600" spc="-690" dirty="0"/>
              <a:t> </a:t>
            </a:r>
            <a:r>
              <a:rPr sz="5600" spc="-400" dirty="0"/>
              <a:t>implementation)</a:t>
            </a:r>
            <a:endParaRPr sz="5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20314-E261-3B43-96E5-29688C2CE7D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630174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795" dirty="0"/>
              <a:t>Wait </a:t>
            </a:r>
            <a:r>
              <a:rPr sz="8400" spc="-605" dirty="0"/>
              <a:t>a</a:t>
            </a:r>
            <a:r>
              <a:rPr sz="8400" spc="-385" dirty="0"/>
              <a:t> </a:t>
            </a:r>
            <a:r>
              <a:rPr sz="8400" spc="-204" dirty="0"/>
              <a:t>minute…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3823027" y="12188631"/>
            <a:ext cx="44577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spc="280" dirty="0">
                <a:latin typeface="Lucida Sans Unicode"/>
                <a:cs typeface="Lucida Sans Unicode"/>
              </a:rPr>
              <a:t>N</a:t>
            </a:r>
            <a:endParaRPr sz="41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9537" y="11475562"/>
            <a:ext cx="3933825" cy="10077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93725" algn="ctr">
              <a:lnSpc>
                <a:spcPts val="3854"/>
              </a:lnSpc>
              <a:spcBef>
                <a:spcPts val="120"/>
              </a:spcBef>
            </a:pPr>
            <a:r>
              <a:rPr sz="4100" u="heavy" spc="135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1 </a:t>
            </a:r>
            <a:r>
              <a:rPr sz="4100" i="1" u="heavy" spc="-9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—</a:t>
            </a:r>
            <a:r>
              <a:rPr sz="4100" i="1" u="heavy" spc="-7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100" u="heavy" spc="-122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↵</a:t>
            </a:r>
            <a:endParaRPr sz="4100">
              <a:latin typeface="Lucida Sans Unicode"/>
              <a:cs typeface="Lucida Sans Unicode"/>
            </a:endParaRPr>
          </a:p>
          <a:p>
            <a:pPr marL="12700">
              <a:lnSpc>
                <a:spcPts val="3854"/>
              </a:lnSpc>
              <a:tabLst>
                <a:tab pos="3062605" algn="l"/>
              </a:tabLst>
            </a:pPr>
            <a:r>
              <a:rPr sz="4100" spc="210" dirty="0">
                <a:latin typeface="Lucida Sans Unicode"/>
                <a:cs typeface="Lucida Sans Unicode"/>
              </a:rPr>
              <a:t>R</a:t>
            </a:r>
            <a:r>
              <a:rPr sz="4100" spc="210" dirty="0">
                <a:latin typeface="Garamond"/>
                <a:cs typeface="Garamond"/>
              </a:rPr>
              <a:t>[</a:t>
            </a:r>
            <a:r>
              <a:rPr sz="4100" spc="210" dirty="0">
                <a:latin typeface="Lucida Sans Unicode"/>
                <a:cs typeface="Lucida Sans Unicode"/>
              </a:rPr>
              <a:t>i</a:t>
            </a:r>
            <a:r>
              <a:rPr sz="4100" spc="210" dirty="0">
                <a:latin typeface="Garamond"/>
                <a:cs typeface="Garamond"/>
              </a:rPr>
              <a:t>]</a:t>
            </a:r>
            <a:r>
              <a:rPr sz="4100" spc="125" dirty="0">
                <a:latin typeface="Garamond"/>
                <a:cs typeface="Garamond"/>
              </a:rPr>
              <a:t> </a:t>
            </a:r>
            <a:r>
              <a:rPr sz="4100" spc="465" dirty="0">
                <a:latin typeface="Garamond"/>
                <a:cs typeface="Garamond"/>
              </a:rPr>
              <a:t>=	+</a:t>
            </a:r>
            <a:r>
              <a:rPr sz="4100" spc="-195" dirty="0">
                <a:latin typeface="Garamond"/>
                <a:cs typeface="Garamond"/>
              </a:rPr>
              <a:t> </a:t>
            </a:r>
            <a:r>
              <a:rPr sz="4100" spc="-1220" dirty="0">
                <a:latin typeface="Lucida Sans Unicode"/>
                <a:cs typeface="Lucida Sans Unicode"/>
              </a:rPr>
              <a:t>↵</a:t>
            </a:r>
            <a:endParaRPr sz="41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0845" y="11332402"/>
            <a:ext cx="78168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spc="3215" dirty="0">
                <a:latin typeface="Arial"/>
                <a:cs typeface="Arial"/>
              </a:rPr>
              <a:t>X</a:t>
            </a:r>
            <a:endParaRPr sz="4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7360" y="12616158"/>
            <a:ext cx="1808480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i="1" spc="315" dirty="0">
                <a:latin typeface="Trebuchet MS"/>
                <a:cs typeface="Trebuchet MS"/>
              </a:rPr>
              <a:t>j</a:t>
            </a:r>
            <a:r>
              <a:rPr sz="2850" i="1" spc="-165" dirty="0">
                <a:latin typeface="Trebuchet MS"/>
                <a:cs typeface="Trebuchet MS"/>
              </a:rPr>
              <a:t> </a:t>
            </a:r>
            <a:r>
              <a:rPr sz="2850" b="0" spc="-25" dirty="0">
                <a:latin typeface="Bookman Old Style"/>
                <a:cs typeface="Bookman Old Style"/>
              </a:rPr>
              <a:t>links</a:t>
            </a:r>
            <a:r>
              <a:rPr sz="2850" b="0" spc="-375" dirty="0">
                <a:latin typeface="Bookman Old Style"/>
                <a:cs typeface="Bookman Old Style"/>
              </a:rPr>
              <a:t> </a:t>
            </a:r>
            <a:r>
              <a:rPr sz="2850" b="0" spc="120" dirty="0">
                <a:latin typeface="Bookman Old Style"/>
                <a:cs typeface="Bookman Old Style"/>
              </a:rPr>
              <a:t>to</a:t>
            </a:r>
            <a:r>
              <a:rPr sz="2850" b="0" spc="-375" dirty="0">
                <a:latin typeface="Bookman Old Style"/>
                <a:cs typeface="Bookman Old Style"/>
              </a:rPr>
              <a:t> </a:t>
            </a:r>
            <a:r>
              <a:rPr sz="2850" i="1" spc="290" dirty="0">
                <a:latin typeface="Trebuchet MS"/>
                <a:cs typeface="Trebuchet MS"/>
              </a:rPr>
              <a:t>i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40363" y="11390565"/>
            <a:ext cx="2527935" cy="1451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95"/>
              </a:spcBef>
              <a:tabLst>
                <a:tab pos="794385" algn="l"/>
                <a:tab pos="2513965" algn="l"/>
              </a:tabLst>
            </a:pPr>
            <a:r>
              <a:rPr sz="41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100" u="heavy" spc="32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R</a:t>
            </a:r>
            <a:r>
              <a:rPr sz="4100" u="heavy" spc="325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[</a:t>
            </a:r>
            <a:r>
              <a:rPr sz="4100" u="heavy" spc="32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j</a:t>
            </a:r>
            <a:r>
              <a:rPr sz="4100" u="heavy" spc="325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] 	</a:t>
            </a:r>
            <a:r>
              <a:rPr sz="4100" spc="195" dirty="0">
                <a:latin typeface="Garamond"/>
                <a:cs typeface="Garamond"/>
              </a:rPr>
              <a:t>Outlinks</a:t>
            </a:r>
            <a:r>
              <a:rPr sz="4100" spc="120" dirty="0">
                <a:latin typeface="Garamond"/>
                <a:cs typeface="Garamond"/>
              </a:rPr>
              <a:t>[</a:t>
            </a:r>
            <a:r>
              <a:rPr sz="4100" spc="680" dirty="0">
                <a:latin typeface="Lucida Sans Unicode"/>
                <a:cs typeface="Lucida Sans Unicode"/>
              </a:rPr>
              <a:t>j</a:t>
            </a:r>
            <a:r>
              <a:rPr sz="4100" spc="30" dirty="0">
                <a:latin typeface="Garamond"/>
                <a:cs typeface="Garamond"/>
              </a:rPr>
              <a:t>]</a:t>
            </a:r>
            <a:endParaRPr sz="4100">
              <a:latin typeface="Garamond"/>
              <a:cs typeface="Garam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9900" y="10845800"/>
            <a:ext cx="118948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405" dirty="0">
                <a:latin typeface="Calibri"/>
                <a:cs typeface="Calibri"/>
              </a:rPr>
              <a:t>Or </a:t>
            </a:r>
            <a:r>
              <a:rPr sz="3200" b="1" spc="-185" dirty="0">
                <a:latin typeface="Calibri"/>
                <a:cs typeface="Calibri"/>
              </a:rPr>
              <a:t>just </a:t>
            </a:r>
            <a:r>
              <a:rPr sz="3200" b="1" spc="-250" dirty="0">
                <a:latin typeface="Calibri"/>
                <a:cs typeface="Calibri"/>
              </a:rPr>
              <a:t>consider </a:t>
            </a:r>
            <a:r>
              <a:rPr sz="3200" b="1" spc="-225" dirty="0">
                <a:latin typeface="Calibri"/>
                <a:cs typeface="Calibri"/>
              </a:rPr>
              <a:t>PageRank: </a:t>
            </a:r>
            <a:r>
              <a:rPr sz="3200" b="1" spc="310" dirty="0">
                <a:latin typeface="Calibri"/>
                <a:cs typeface="Calibri"/>
              </a:rPr>
              <a:t>~ </a:t>
            </a:r>
            <a:r>
              <a:rPr sz="3200" b="1" spc="-260" dirty="0">
                <a:latin typeface="Calibri"/>
                <a:cs typeface="Calibri"/>
              </a:rPr>
              <a:t>1 </a:t>
            </a:r>
            <a:r>
              <a:rPr sz="3200" b="1" spc="-225" dirty="0">
                <a:latin typeface="Calibri"/>
                <a:cs typeface="Calibri"/>
              </a:rPr>
              <a:t>multiply-accumulate </a:t>
            </a:r>
            <a:r>
              <a:rPr sz="3200" b="1" spc="-254" dirty="0">
                <a:latin typeface="Calibri"/>
                <a:cs typeface="Calibri"/>
              </a:rPr>
              <a:t>per </a:t>
            </a:r>
            <a:r>
              <a:rPr sz="3200" b="1" spc="-195" dirty="0">
                <a:latin typeface="Calibri"/>
                <a:cs typeface="Calibri"/>
              </a:rPr>
              <a:t>iteration </a:t>
            </a:r>
            <a:r>
              <a:rPr sz="3200" b="1" spc="-220" dirty="0">
                <a:latin typeface="Calibri"/>
                <a:cs typeface="Calibri"/>
              </a:rPr>
              <a:t>of </a:t>
            </a:r>
            <a:r>
              <a:rPr sz="3200" b="1" spc="-270" dirty="0">
                <a:latin typeface="Calibri"/>
                <a:cs typeface="Calibri"/>
              </a:rPr>
              <a:t>summation</a:t>
            </a:r>
            <a:r>
              <a:rPr sz="3200" b="1" spc="-355" dirty="0">
                <a:latin typeface="Calibri"/>
                <a:cs typeface="Calibri"/>
              </a:rPr>
              <a:t> </a:t>
            </a:r>
            <a:r>
              <a:rPr sz="3200" b="1" spc="-260" dirty="0">
                <a:latin typeface="Calibri"/>
                <a:cs typeface="Calibri"/>
              </a:rPr>
              <a:t>loop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75022" y="5519407"/>
            <a:ext cx="10222022" cy="523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17280" y="5532448"/>
            <a:ext cx="10145816" cy="51561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6300" y="1676400"/>
            <a:ext cx="15741650" cy="565404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812800" marR="1564640" indent="-800100">
              <a:lnSpc>
                <a:spcPct val="100699"/>
              </a:lnSpc>
              <a:spcBef>
                <a:spcPts val="60"/>
              </a:spcBef>
              <a:buSzPct val="119791"/>
              <a:buFont typeface="Trebuchet MS"/>
              <a:buChar char="▪"/>
              <a:tabLst>
                <a:tab pos="812165" algn="l"/>
                <a:tab pos="812800" algn="l"/>
              </a:tabLst>
            </a:pPr>
            <a:r>
              <a:rPr sz="4800" b="1" spc="-425" dirty="0">
                <a:latin typeface="Calibri"/>
                <a:cs typeface="Calibri"/>
              </a:rPr>
              <a:t>So </a:t>
            </a:r>
            <a:r>
              <a:rPr sz="4800" b="1" spc="-265" dirty="0">
                <a:latin typeface="Calibri"/>
                <a:cs typeface="Calibri"/>
              </a:rPr>
              <a:t>far </a:t>
            </a:r>
            <a:r>
              <a:rPr sz="4800" b="1" spc="-245" dirty="0">
                <a:latin typeface="Calibri"/>
                <a:cs typeface="Calibri"/>
              </a:rPr>
              <a:t>in </a:t>
            </a:r>
            <a:r>
              <a:rPr sz="4800" b="1" spc="-254" dirty="0">
                <a:latin typeface="Calibri"/>
                <a:cs typeface="Calibri"/>
              </a:rPr>
              <a:t>this </a:t>
            </a:r>
            <a:r>
              <a:rPr sz="4800" b="1" spc="-295" dirty="0">
                <a:latin typeface="Calibri"/>
                <a:cs typeface="Calibri"/>
              </a:rPr>
              <a:t>lecture, </a:t>
            </a:r>
            <a:r>
              <a:rPr sz="4800" b="1" spc="-465" dirty="0">
                <a:latin typeface="Calibri"/>
                <a:cs typeface="Calibri"/>
              </a:rPr>
              <a:t>we’ve </a:t>
            </a:r>
            <a:r>
              <a:rPr sz="4800" b="1" spc="-365" dirty="0">
                <a:latin typeface="Calibri"/>
                <a:cs typeface="Calibri"/>
              </a:rPr>
              <a:t>discussed </a:t>
            </a:r>
            <a:r>
              <a:rPr sz="4800" b="1" spc="-335" dirty="0">
                <a:latin typeface="Calibri"/>
                <a:cs typeface="Calibri"/>
              </a:rPr>
              <a:t>issues </a:t>
            </a:r>
            <a:r>
              <a:rPr sz="4800" b="1" spc="-405" dirty="0">
                <a:latin typeface="Calibri"/>
                <a:cs typeface="Calibri"/>
              </a:rPr>
              <a:t>such </a:t>
            </a:r>
            <a:r>
              <a:rPr sz="4800" b="1" spc="-355" dirty="0">
                <a:latin typeface="Calibri"/>
                <a:cs typeface="Calibri"/>
              </a:rPr>
              <a:t>as </a:t>
            </a:r>
            <a:r>
              <a:rPr sz="4800" b="1" spc="-280" dirty="0">
                <a:latin typeface="Calibri"/>
                <a:cs typeface="Calibri"/>
              </a:rPr>
              <a:t>parallelism,  </a:t>
            </a:r>
            <a:r>
              <a:rPr sz="4800" b="1" spc="-340" dirty="0">
                <a:latin typeface="Calibri"/>
                <a:cs typeface="Calibri"/>
              </a:rPr>
              <a:t>synchronization</a:t>
            </a:r>
            <a:r>
              <a:rPr sz="4800" b="1" spc="-330" dirty="0">
                <a:latin typeface="Calibri"/>
                <a:cs typeface="Calibri"/>
              </a:rPr>
              <a:t> </a:t>
            </a:r>
            <a:r>
              <a:rPr sz="4800" b="1" spc="1385" dirty="0">
                <a:latin typeface="Calibri"/>
                <a:cs typeface="Calibri"/>
              </a:rPr>
              <a:t>…</a:t>
            </a:r>
            <a:endParaRPr sz="4800">
              <a:latin typeface="Calibri"/>
              <a:cs typeface="Calibri"/>
            </a:endParaRPr>
          </a:p>
          <a:p>
            <a:pPr marL="812800" marR="1146810" indent="-800100">
              <a:lnSpc>
                <a:spcPct val="100699"/>
              </a:lnSpc>
              <a:spcBef>
                <a:spcPts val="1400"/>
              </a:spcBef>
              <a:buSzPct val="119791"/>
              <a:buFont typeface="Trebuchet MS"/>
              <a:buChar char="▪"/>
              <a:tabLst>
                <a:tab pos="812165" algn="l"/>
                <a:tab pos="812800" algn="l"/>
              </a:tabLst>
            </a:pPr>
            <a:r>
              <a:rPr sz="4800" b="1" spc="-320" dirty="0">
                <a:latin typeface="Calibri"/>
                <a:cs typeface="Calibri"/>
              </a:rPr>
              <a:t>But </a:t>
            </a:r>
            <a:r>
              <a:rPr sz="4800" b="1" spc="-465" dirty="0">
                <a:latin typeface="Calibri"/>
                <a:cs typeface="Calibri"/>
              </a:rPr>
              <a:t>you </a:t>
            </a:r>
            <a:r>
              <a:rPr sz="4800" b="1" spc="-484" dirty="0">
                <a:latin typeface="Calibri"/>
                <a:cs typeface="Calibri"/>
              </a:rPr>
              <a:t>may </a:t>
            </a:r>
            <a:r>
              <a:rPr sz="4800" b="1" spc="-275" dirty="0">
                <a:latin typeface="Calibri"/>
                <a:cs typeface="Calibri"/>
              </a:rPr>
              <a:t>recall </a:t>
            </a:r>
            <a:r>
              <a:rPr sz="4800" b="1" spc="-405" dirty="0">
                <a:latin typeface="Calibri"/>
                <a:cs typeface="Calibri"/>
              </a:rPr>
              <a:t>from </a:t>
            </a:r>
            <a:r>
              <a:rPr sz="4800" b="1" spc="-420" dirty="0">
                <a:latin typeface="Calibri"/>
                <a:cs typeface="Calibri"/>
              </a:rPr>
              <a:t>your </a:t>
            </a:r>
            <a:r>
              <a:rPr sz="4800" b="1" spc="-330" dirty="0">
                <a:latin typeface="Calibri"/>
                <a:cs typeface="Calibri"/>
              </a:rPr>
              <a:t>assignment </a:t>
            </a:r>
            <a:r>
              <a:rPr sz="4800" b="1" spc="-280" dirty="0">
                <a:latin typeface="Calibri"/>
                <a:cs typeface="Calibri"/>
              </a:rPr>
              <a:t>that </a:t>
            </a:r>
            <a:r>
              <a:rPr sz="4800" b="1" spc="-320" dirty="0">
                <a:latin typeface="Calibri"/>
                <a:cs typeface="Calibri"/>
              </a:rPr>
              <a:t>graph </a:t>
            </a:r>
            <a:r>
              <a:rPr sz="4800" b="1" spc="-350" dirty="0">
                <a:latin typeface="Calibri"/>
                <a:cs typeface="Calibri"/>
              </a:rPr>
              <a:t>processing </a:t>
            </a:r>
            <a:r>
              <a:rPr sz="4800" b="1" spc="-235" dirty="0">
                <a:latin typeface="Calibri"/>
                <a:cs typeface="Calibri"/>
              </a:rPr>
              <a:t>is  </a:t>
            </a:r>
            <a:r>
              <a:rPr sz="4800" b="1" spc="-270" dirty="0">
                <a:latin typeface="Calibri"/>
                <a:cs typeface="Calibri"/>
              </a:rPr>
              <a:t>typically </a:t>
            </a:r>
            <a:r>
              <a:rPr sz="4800" b="1" spc="-365" dirty="0">
                <a:latin typeface="Calibri"/>
                <a:cs typeface="Calibri"/>
              </a:rPr>
              <a:t>has </a:t>
            </a:r>
            <a:r>
              <a:rPr sz="4800" b="1" spc="-430" dirty="0">
                <a:latin typeface="Calibri"/>
                <a:cs typeface="Calibri"/>
              </a:rPr>
              <a:t>low </a:t>
            </a:r>
            <a:r>
              <a:rPr sz="4800" b="1" spc="-310" dirty="0">
                <a:latin typeface="Calibri"/>
                <a:cs typeface="Calibri"/>
              </a:rPr>
              <a:t>arithmetic</a:t>
            </a:r>
            <a:r>
              <a:rPr sz="4800" b="1" spc="-240" dirty="0">
                <a:latin typeface="Calibri"/>
                <a:cs typeface="Calibri"/>
              </a:rPr>
              <a:t> </a:t>
            </a:r>
            <a:r>
              <a:rPr sz="4800" b="1" spc="-280" dirty="0">
                <a:latin typeface="Calibri"/>
                <a:cs typeface="Calibri"/>
              </a:rPr>
              <a:t>intensity</a:t>
            </a:r>
            <a:endParaRPr sz="4800">
              <a:latin typeface="Calibri"/>
              <a:cs typeface="Calibri"/>
            </a:endParaRPr>
          </a:p>
          <a:p>
            <a:pPr marL="6896100">
              <a:lnSpc>
                <a:spcPct val="100000"/>
              </a:lnSpc>
              <a:spcBef>
                <a:spcPts val="640"/>
              </a:spcBef>
            </a:pPr>
            <a:r>
              <a:rPr sz="3200" b="1" spc="-325" dirty="0">
                <a:latin typeface="Calibri"/>
                <a:cs typeface="Calibri"/>
              </a:rPr>
              <a:t>VTune </a:t>
            </a:r>
            <a:r>
              <a:rPr sz="3200" b="1" spc="-175" dirty="0">
                <a:latin typeface="Calibri"/>
                <a:cs typeface="Calibri"/>
              </a:rPr>
              <a:t>profiling </a:t>
            </a:r>
            <a:r>
              <a:rPr sz="3200" b="1" spc="-204" dirty="0">
                <a:latin typeface="Calibri"/>
                <a:cs typeface="Calibri"/>
              </a:rPr>
              <a:t>results </a:t>
            </a:r>
            <a:r>
              <a:rPr sz="3200" b="1" spc="-270" dirty="0">
                <a:latin typeface="Calibri"/>
                <a:cs typeface="Calibri"/>
              </a:rPr>
              <a:t>from </a:t>
            </a:r>
            <a:r>
              <a:rPr sz="3200" b="1" spc="-265" dirty="0">
                <a:latin typeface="Calibri"/>
                <a:cs typeface="Calibri"/>
              </a:rPr>
              <a:t>Asst </a:t>
            </a:r>
            <a:r>
              <a:rPr sz="3200" b="1" spc="-200" dirty="0">
                <a:latin typeface="Calibri"/>
                <a:cs typeface="Calibri"/>
              </a:rPr>
              <a:t>4: </a:t>
            </a:r>
            <a:r>
              <a:rPr sz="3200" b="1" spc="-365" dirty="0">
                <a:latin typeface="Calibri"/>
                <a:cs typeface="Calibri"/>
              </a:rPr>
              <a:t>Memory </a:t>
            </a:r>
            <a:r>
              <a:rPr sz="3200" b="1" spc="-245" dirty="0">
                <a:latin typeface="Calibri"/>
                <a:cs typeface="Calibri"/>
              </a:rPr>
              <a:t>bandwidth</a:t>
            </a:r>
            <a:r>
              <a:rPr sz="3200" b="1" spc="-270" dirty="0">
                <a:latin typeface="Calibri"/>
                <a:cs typeface="Calibri"/>
              </a:rPr>
              <a:t> </a:t>
            </a:r>
            <a:r>
              <a:rPr sz="3200" b="1" spc="-290" dirty="0">
                <a:latin typeface="Calibri"/>
                <a:cs typeface="Calibri"/>
              </a:rPr>
              <a:t>bound!</a:t>
            </a:r>
            <a:endParaRPr sz="3200">
              <a:latin typeface="Calibri"/>
              <a:cs typeface="Calibri"/>
            </a:endParaRPr>
          </a:p>
          <a:p>
            <a:pPr marL="685800" marR="10580370" algn="just">
              <a:lnSpc>
                <a:spcPts val="4300"/>
              </a:lnSpc>
              <a:spcBef>
                <a:spcPts val="2520"/>
              </a:spcBef>
            </a:pPr>
            <a:r>
              <a:rPr sz="3600" b="1" spc="-280" dirty="0">
                <a:latin typeface="Calibri"/>
                <a:cs typeface="Calibri"/>
              </a:rPr>
              <a:t>Walking </a:t>
            </a:r>
            <a:r>
              <a:rPr sz="3600" b="1" spc="-325" dirty="0">
                <a:latin typeface="Calibri"/>
                <a:cs typeface="Calibri"/>
              </a:rPr>
              <a:t>over </a:t>
            </a:r>
            <a:r>
              <a:rPr sz="3600" b="1" spc="-260" dirty="0">
                <a:latin typeface="Calibri"/>
                <a:cs typeface="Calibri"/>
              </a:rPr>
              <a:t>edges </a:t>
            </a:r>
            <a:r>
              <a:rPr sz="3600" b="1" spc="-300" dirty="0">
                <a:latin typeface="Calibri"/>
                <a:cs typeface="Calibri"/>
              </a:rPr>
              <a:t>accesses  </a:t>
            </a:r>
            <a:r>
              <a:rPr sz="3600" b="1" spc="-254" dirty="0">
                <a:latin typeface="Calibri"/>
                <a:cs typeface="Calibri"/>
              </a:rPr>
              <a:t>information </a:t>
            </a:r>
            <a:r>
              <a:rPr sz="3600" b="1" spc="-305" dirty="0">
                <a:latin typeface="Calibri"/>
                <a:cs typeface="Calibri"/>
              </a:rPr>
              <a:t>from </a:t>
            </a:r>
            <a:r>
              <a:rPr sz="3600" b="1" spc="-345" dirty="0">
                <a:latin typeface="Calibri"/>
                <a:cs typeface="Calibri"/>
              </a:rPr>
              <a:t>“random”  </a:t>
            </a:r>
            <a:r>
              <a:rPr sz="3600" b="1" spc="-240" dirty="0">
                <a:latin typeface="Calibri"/>
                <a:cs typeface="Calibri"/>
              </a:rPr>
              <a:t>graph</a:t>
            </a:r>
            <a:r>
              <a:rPr sz="3600" b="1" spc="-250" dirty="0">
                <a:latin typeface="Calibri"/>
                <a:cs typeface="Calibri"/>
              </a:rPr>
              <a:t> </a:t>
            </a:r>
            <a:r>
              <a:rPr sz="3600" b="1" spc="-245" dirty="0">
                <a:latin typeface="Calibri"/>
                <a:cs typeface="Calibri"/>
              </a:rPr>
              <a:t>vertices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E0AB5E2-A285-9B43-8FE0-1A582A6417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 marR="5080">
              <a:lnSpc>
                <a:spcPts val="8400"/>
              </a:lnSpc>
              <a:spcBef>
                <a:spcPts val="1780"/>
              </a:spcBef>
            </a:pPr>
            <a:r>
              <a:rPr sz="8400" spc="-1055" dirty="0"/>
              <a:t>Two </a:t>
            </a:r>
            <a:r>
              <a:rPr sz="8400" spc="-580" dirty="0"/>
              <a:t>ideas </a:t>
            </a:r>
            <a:r>
              <a:rPr sz="8400" spc="-630" dirty="0"/>
              <a:t>to </a:t>
            </a:r>
            <a:r>
              <a:rPr sz="8400" spc="-610" dirty="0"/>
              <a:t>increase </a:t>
            </a:r>
            <a:r>
              <a:rPr sz="8400" spc="-560" dirty="0"/>
              <a:t>the </a:t>
            </a:r>
            <a:r>
              <a:rPr sz="8400" spc="-670" dirty="0"/>
              <a:t>performance </a:t>
            </a:r>
            <a:r>
              <a:rPr sz="8400" spc="-580" dirty="0"/>
              <a:t>of  </a:t>
            </a:r>
            <a:r>
              <a:rPr sz="8400" spc="-625" dirty="0"/>
              <a:t>operations </a:t>
            </a:r>
            <a:r>
              <a:rPr sz="8400" spc="-780" dirty="0"/>
              <a:t>on </a:t>
            </a:r>
            <a:r>
              <a:rPr sz="8400" spc="-455" dirty="0"/>
              <a:t>large </a:t>
            </a:r>
            <a:r>
              <a:rPr sz="8400" spc="-565" dirty="0"/>
              <a:t>graphs</a:t>
            </a:r>
            <a:r>
              <a:rPr sz="8400" spc="-409" dirty="0"/>
              <a:t> </a:t>
            </a:r>
            <a:r>
              <a:rPr sz="8400" spc="-950" dirty="0"/>
              <a:t>*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876300" y="3873500"/>
            <a:ext cx="12472035" cy="254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0" indent="-9525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964565" algn="l"/>
                <a:tab pos="965200" algn="l"/>
              </a:tabLst>
            </a:pPr>
            <a:r>
              <a:rPr sz="5600" b="1" spc="-390" dirty="0">
                <a:latin typeface="Calibri"/>
                <a:cs typeface="Calibri"/>
              </a:rPr>
              <a:t>Reorganize </a:t>
            </a:r>
            <a:r>
              <a:rPr sz="5600" b="1" spc="-370" dirty="0">
                <a:latin typeface="Calibri"/>
                <a:cs typeface="Calibri"/>
              </a:rPr>
              <a:t>graph </a:t>
            </a:r>
            <a:r>
              <a:rPr sz="5600" b="1" spc="-380" dirty="0">
                <a:latin typeface="Calibri"/>
                <a:cs typeface="Calibri"/>
              </a:rPr>
              <a:t>structure </a:t>
            </a:r>
            <a:r>
              <a:rPr sz="5600" b="1" spc="-420" dirty="0">
                <a:latin typeface="Calibri"/>
                <a:cs typeface="Calibri"/>
              </a:rPr>
              <a:t>to </a:t>
            </a:r>
            <a:r>
              <a:rPr sz="5600" b="1" spc="-405" dirty="0">
                <a:latin typeface="Calibri"/>
                <a:cs typeface="Calibri"/>
              </a:rPr>
              <a:t>increase</a:t>
            </a:r>
            <a:r>
              <a:rPr sz="5600" b="1" spc="-335" dirty="0">
                <a:latin typeface="Calibri"/>
                <a:cs typeface="Calibri"/>
              </a:rPr>
              <a:t> </a:t>
            </a:r>
            <a:r>
              <a:rPr sz="5600" b="1" spc="-310" dirty="0">
                <a:latin typeface="Calibri"/>
                <a:cs typeface="Calibri"/>
              </a:rPr>
              <a:t>locality</a:t>
            </a:r>
            <a:endParaRPr sz="5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arabicPeriod"/>
            </a:pPr>
            <a:endParaRPr sz="5500">
              <a:latin typeface="Times New Roman"/>
              <a:cs typeface="Times New Roman"/>
            </a:endParaRPr>
          </a:p>
          <a:p>
            <a:pPr marL="965200" indent="-952500">
              <a:lnSpc>
                <a:spcPct val="100000"/>
              </a:lnSpc>
              <a:buAutoNum type="arabicPeriod"/>
              <a:tabLst>
                <a:tab pos="964565" algn="l"/>
                <a:tab pos="965200" algn="l"/>
              </a:tabLst>
            </a:pPr>
            <a:r>
              <a:rPr sz="5600" b="1" spc="-540" dirty="0">
                <a:latin typeface="Calibri"/>
                <a:cs typeface="Calibri"/>
              </a:rPr>
              <a:t>Compress </a:t>
            </a:r>
            <a:r>
              <a:rPr sz="5600" b="1" spc="-375" dirty="0">
                <a:latin typeface="Calibri"/>
                <a:cs typeface="Calibri"/>
              </a:rPr>
              <a:t>the</a:t>
            </a:r>
            <a:r>
              <a:rPr sz="5600" b="1" spc="-225" dirty="0">
                <a:latin typeface="Calibri"/>
                <a:cs typeface="Calibri"/>
              </a:rPr>
              <a:t> </a:t>
            </a:r>
            <a:r>
              <a:rPr sz="5600" b="1" spc="-370" dirty="0">
                <a:latin typeface="Calibri"/>
                <a:cs typeface="Calibri"/>
              </a:rPr>
              <a:t>graph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500" y="12839700"/>
            <a:ext cx="118554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40" dirty="0">
                <a:latin typeface="Calibri"/>
                <a:cs typeface="Calibri"/>
              </a:rPr>
              <a:t>* </a:t>
            </a:r>
            <a:r>
              <a:rPr sz="3000" b="1" spc="-225" dirty="0">
                <a:latin typeface="Calibri"/>
                <a:cs typeface="Calibri"/>
              </a:rPr>
              <a:t>Both </a:t>
            </a:r>
            <a:r>
              <a:rPr sz="3000" b="1" spc="-200" dirty="0">
                <a:latin typeface="Calibri"/>
                <a:cs typeface="Calibri"/>
              </a:rPr>
              <a:t>optimizations </a:t>
            </a:r>
            <a:r>
              <a:rPr sz="3000" b="1" spc="-180" dirty="0">
                <a:latin typeface="Calibri"/>
                <a:cs typeface="Calibri"/>
              </a:rPr>
              <a:t>might </a:t>
            </a:r>
            <a:r>
              <a:rPr sz="3000" b="1" spc="-265" dirty="0">
                <a:latin typeface="Calibri"/>
                <a:cs typeface="Calibri"/>
              </a:rPr>
              <a:t>be </a:t>
            </a:r>
            <a:r>
              <a:rPr sz="3000" b="1" spc="-245" dirty="0">
                <a:latin typeface="Calibri"/>
                <a:cs typeface="Calibri"/>
              </a:rPr>
              <a:t>performed </a:t>
            </a:r>
            <a:r>
              <a:rPr sz="3000" b="1" spc="-275" dirty="0">
                <a:latin typeface="Calibri"/>
                <a:cs typeface="Calibri"/>
              </a:rPr>
              <a:t>by </a:t>
            </a:r>
            <a:r>
              <a:rPr sz="3000" b="1" spc="-215" dirty="0">
                <a:latin typeface="Calibri"/>
                <a:cs typeface="Calibri"/>
              </a:rPr>
              <a:t>a </a:t>
            </a:r>
            <a:r>
              <a:rPr sz="3000" b="1" spc="-260" dirty="0">
                <a:latin typeface="Calibri"/>
                <a:cs typeface="Calibri"/>
              </a:rPr>
              <a:t>framework </a:t>
            </a:r>
            <a:r>
              <a:rPr sz="3000" b="1" spc="-215" dirty="0">
                <a:latin typeface="Calibri"/>
                <a:cs typeface="Calibri"/>
              </a:rPr>
              <a:t>without </a:t>
            </a:r>
            <a:r>
              <a:rPr sz="3000" b="1" spc="-195" dirty="0">
                <a:latin typeface="Calibri"/>
                <a:cs typeface="Calibri"/>
              </a:rPr>
              <a:t>application</a:t>
            </a:r>
            <a:r>
              <a:rPr sz="3000" b="1" spc="-75" dirty="0">
                <a:latin typeface="Calibri"/>
                <a:cs typeface="Calibri"/>
              </a:rPr>
              <a:t> </a:t>
            </a:r>
            <a:r>
              <a:rPr sz="3000" b="1" spc="-235" dirty="0">
                <a:latin typeface="Calibri"/>
                <a:cs typeface="Calibri"/>
              </a:rPr>
              <a:t>knowledge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2266E-3C7B-BF40-9C34-5103C19C42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45147" y="6337669"/>
            <a:ext cx="2345055" cy="3034665"/>
          </a:xfrm>
          <a:custGeom>
            <a:avLst/>
            <a:gdLst/>
            <a:ahLst/>
            <a:cxnLst/>
            <a:rect l="l" t="t" r="r" b="b"/>
            <a:pathLst>
              <a:path w="2345055" h="3034665">
                <a:moveTo>
                  <a:pt x="0" y="0"/>
                </a:moveTo>
                <a:lnTo>
                  <a:pt x="2317593" y="2999158"/>
                </a:lnTo>
                <a:lnTo>
                  <a:pt x="2344804" y="3034369"/>
                </a:lnTo>
              </a:path>
            </a:pathLst>
          </a:custGeom>
          <a:ln w="88899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24100" y="9229703"/>
            <a:ext cx="353060" cy="384810"/>
          </a:xfrm>
          <a:custGeom>
            <a:avLst/>
            <a:gdLst/>
            <a:ahLst/>
            <a:cxnLst/>
            <a:rect l="l" t="t" r="r" b="b"/>
            <a:pathLst>
              <a:path w="353059" h="384809">
                <a:moveTo>
                  <a:pt x="277355" y="0"/>
                </a:moveTo>
                <a:lnTo>
                  <a:pt x="0" y="214326"/>
                </a:lnTo>
                <a:lnTo>
                  <a:pt x="352996" y="384522"/>
                </a:lnTo>
                <a:lnTo>
                  <a:pt x="277355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50114" y="9989155"/>
            <a:ext cx="1437640" cy="875665"/>
          </a:xfrm>
          <a:custGeom>
            <a:avLst/>
            <a:gdLst/>
            <a:ahLst/>
            <a:cxnLst/>
            <a:rect l="l" t="t" r="r" b="b"/>
            <a:pathLst>
              <a:path w="1437640" h="875665">
                <a:moveTo>
                  <a:pt x="1437266" y="0"/>
                </a:moveTo>
                <a:lnTo>
                  <a:pt x="38045" y="851945"/>
                </a:lnTo>
                <a:lnTo>
                  <a:pt x="0" y="875110"/>
                </a:lnTo>
              </a:path>
            </a:pathLst>
          </a:custGeom>
          <a:ln w="88899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88694" y="10691454"/>
            <a:ext cx="391160" cy="332105"/>
          </a:xfrm>
          <a:custGeom>
            <a:avLst/>
            <a:gdLst/>
            <a:ahLst/>
            <a:cxnLst/>
            <a:rect l="l" t="t" r="r" b="b"/>
            <a:pathLst>
              <a:path w="391159" h="332104">
                <a:moveTo>
                  <a:pt x="208241" y="0"/>
                </a:moveTo>
                <a:lnTo>
                  <a:pt x="0" y="331985"/>
                </a:lnTo>
                <a:lnTo>
                  <a:pt x="390537" y="299389"/>
                </a:lnTo>
                <a:lnTo>
                  <a:pt x="208241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41312" y="6286263"/>
            <a:ext cx="1602105" cy="650875"/>
          </a:xfrm>
          <a:custGeom>
            <a:avLst/>
            <a:gdLst/>
            <a:ahLst/>
            <a:cxnLst/>
            <a:rect l="l" t="t" r="r" b="b"/>
            <a:pathLst>
              <a:path w="1602105" h="650875">
                <a:moveTo>
                  <a:pt x="0" y="0"/>
                </a:moveTo>
                <a:lnTo>
                  <a:pt x="1559406" y="636224"/>
                </a:lnTo>
                <a:lnTo>
                  <a:pt x="1600647" y="653050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35734" y="6757930"/>
            <a:ext cx="391160" cy="325120"/>
          </a:xfrm>
          <a:custGeom>
            <a:avLst/>
            <a:gdLst/>
            <a:ahLst/>
            <a:cxnLst/>
            <a:rect l="l" t="t" r="r" b="b"/>
            <a:pathLst>
              <a:path w="391159" h="325120">
                <a:moveTo>
                  <a:pt x="131952" y="0"/>
                </a:moveTo>
                <a:lnTo>
                  <a:pt x="0" y="324736"/>
                </a:lnTo>
                <a:lnTo>
                  <a:pt x="390715" y="294317"/>
                </a:lnTo>
                <a:lnTo>
                  <a:pt x="131952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387094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505" dirty="0"/>
              <a:t>Recall: </a:t>
            </a:r>
            <a:r>
              <a:rPr sz="8400" spc="-585" dirty="0"/>
              <a:t>directed </a:t>
            </a:r>
            <a:r>
              <a:rPr sz="8400" spc="-555" dirty="0"/>
              <a:t>graph</a:t>
            </a:r>
            <a:r>
              <a:rPr sz="8400" spc="-625" dirty="0"/>
              <a:t> </a:t>
            </a:r>
            <a:r>
              <a:rPr sz="8400" spc="-595" dirty="0"/>
              <a:t>representation</a:t>
            </a:r>
            <a:endParaRPr sz="840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71550" y="2479801"/>
          <a:ext cx="9625956" cy="1002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9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2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7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70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3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6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70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60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7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70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385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702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501487">
                <a:tc>
                  <a:txBody>
                    <a:bodyPr/>
                    <a:lstStyle/>
                    <a:p>
                      <a:pPr marL="31750">
                        <a:lnSpc>
                          <a:spcPts val="3475"/>
                        </a:lnSpc>
                      </a:pPr>
                      <a:r>
                        <a:rPr sz="3000" b="1" spc="-250" dirty="0">
                          <a:latin typeface="Calibri"/>
                          <a:cs typeface="Calibri"/>
                        </a:rPr>
                        <a:t>Vertex</a:t>
                      </a:r>
                      <a:r>
                        <a:rPr sz="3000" b="1" spc="-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b="1" spc="-170" dirty="0">
                          <a:latin typeface="Calibri"/>
                          <a:cs typeface="Calibri"/>
                        </a:rPr>
                        <a:t>Id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8425" algn="r">
                        <a:lnSpc>
                          <a:spcPts val="36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1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A6AAA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36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2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28575">
                      <a:solidFill>
                        <a:srgbClr val="A6AAA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A6AAA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36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3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28575">
                      <a:solidFill>
                        <a:srgbClr val="A6AAA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A6AAA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36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4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28575">
                      <a:solidFill>
                        <a:srgbClr val="A6AAA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A6AAA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36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5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28575">
                      <a:solidFill>
                        <a:srgbClr val="A6AAA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A6AAA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ts val="36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6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28575">
                      <a:solidFill>
                        <a:srgbClr val="A6AAA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48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000" b="1" spc="-215" dirty="0">
                          <a:latin typeface="Calibri"/>
                          <a:cs typeface="Calibri"/>
                        </a:rPr>
                        <a:t>Outgoing</a:t>
                      </a:r>
                      <a:r>
                        <a:rPr sz="3000" b="1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b="1" spc="-229" dirty="0">
                          <a:latin typeface="Calibri"/>
                          <a:cs typeface="Calibri"/>
                        </a:rPr>
                        <a:t>Edges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111125" algn="r">
                        <a:lnSpc>
                          <a:spcPts val="376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2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376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3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28575">
                      <a:solidFill>
                        <a:srgbClr val="A6AAA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376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3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28575">
                      <a:solidFill>
                        <a:srgbClr val="A6AAA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76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5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28575">
                      <a:solidFill>
                        <a:srgbClr val="A6AAA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376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2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28575">
                      <a:solidFill>
                        <a:srgbClr val="A6AAA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76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4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76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5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76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6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28575">
                      <a:solidFill>
                        <a:srgbClr val="A6AAA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76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1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28575">
                      <a:solidFill>
                        <a:srgbClr val="A6AAA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76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5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28575">
                      <a:solidFill>
                        <a:srgbClr val="A6AAA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376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1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28575">
                      <a:solidFill>
                        <a:srgbClr val="A6AAA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76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2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76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3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76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6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28575">
                      <a:solidFill>
                        <a:srgbClr val="A6AAA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376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2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28575">
                      <a:solidFill>
                        <a:srgbClr val="A6AAA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76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4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990600" y="3873500"/>
            <a:ext cx="2101850" cy="106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</a:pPr>
            <a:r>
              <a:rPr sz="3000" b="1" spc="-250" dirty="0">
                <a:latin typeface="Calibri"/>
                <a:cs typeface="Calibri"/>
              </a:rPr>
              <a:t>Vertex </a:t>
            </a:r>
            <a:r>
              <a:rPr sz="3000" b="1" spc="-170" dirty="0">
                <a:latin typeface="Calibri"/>
                <a:cs typeface="Calibri"/>
              </a:rPr>
              <a:t>Id  </a:t>
            </a:r>
            <a:r>
              <a:rPr sz="3000" b="1" spc="-215" dirty="0">
                <a:latin typeface="Calibri"/>
                <a:cs typeface="Calibri"/>
              </a:rPr>
              <a:t>Incoming</a:t>
            </a:r>
            <a:r>
              <a:rPr sz="3000" b="1" spc="-254" dirty="0">
                <a:latin typeface="Calibri"/>
                <a:cs typeface="Calibri"/>
              </a:rPr>
              <a:t> </a:t>
            </a:r>
            <a:r>
              <a:rPr sz="3000" b="1" spc="-229" dirty="0">
                <a:latin typeface="Calibri"/>
                <a:cs typeface="Calibri"/>
              </a:rPr>
              <a:t>Edges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73730" y="4061667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7976"/>
                </a:lnTo>
              </a:path>
            </a:pathLst>
          </a:custGeom>
          <a:ln w="254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28834" y="4047843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7976"/>
                </a:lnTo>
              </a:path>
            </a:pathLst>
          </a:custGeom>
          <a:ln w="254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85683" y="4043273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7976"/>
                </a:lnTo>
              </a:path>
            </a:pathLst>
          </a:custGeom>
          <a:ln w="254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72500" y="3949700"/>
            <a:ext cx="2489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onsolas"/>
                <a:cs typeface="Consolas"/>
              </a:rPr>
              <a:t>5</a:t>
            </a:r>
            <a:endParaRPr sz="3200">
              <a:latin typeface="Consolas"/>
              <a:cs typeface="Consola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50754" y="4075023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7976"/>
                </a:lnTo>
              </a:path>
            </a:pathLst>
          </a:custGeom>
          <a:ln w="254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855200" y="3911600"/>
            <a:ext cx="2489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onsolas"/>
                <a:cs typeface="Consolas"/>
              </a:rPr>
              <a:t>6</a:t>
            </a:r>
            <a:endParaRPr sz="3200">
              <a:latin typeface="Consolas"/>
              <a:cs typeface="Consola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35780" y="4059849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7976"/>
                </a:lnTo>
              </a:path>
            </a:pathLst>
          </a:custGeom>
          <a:ln w="254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67100" y="3911600"/>
            <a:ext cx="7109459" cy="99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3820"/>
              </a:lnSpc>
              <a:spcBef>
                <a:spcPts val="100"/>
              </a:spcBef>
              <a:tabLst>
                <a:tab pos="939165" algn="l"/>
                <a:tab pos="2793365" algn="l"/>
                <a:tab pos="4152265" algn="l"/>
              </a:tabLst>
            </a:pPr>
            <a:r>
              <a:rPr sz="3200" b="1" dirty="0">
                <a:latin typeface="Consolas"/>
                <a:cs typeface="Consolas"/>
              </a:rPr>
              <a:t>1	</a:t>
            </a:r>
            <a:r>
              <a:rPr sz="4800" b="1" baseline="-5208" dirty="0">
                <a:latin typeface="Consolas"/>
                <a:cs typeface="Consolas"/>
              </a:rPr>
              <a:t>2	</a:t>
            </a:r>
            <a:r>
              <a:rPr sz="4800" b="1" baseline="-3472" dirty="0">
                <a:latin typeface="Consolas"/>
                <a:cs typeface="Consolas"/>
              </a:rPr>
              <a:t>3	</a:t>
            </a:r>
            <a:r>
              <a:rPr sz="4800" b="1" baseline="-1736" dirty="0">
                <a:latin typeface="Consolas"/>
                <a:cs typeface="Consolas"/>
              </a:rPr>
              <a:t>4</a:t>
            </a:r>
            <a:endParaRPr sz="4800" baseline="-1736">
              <a:latin typeface="Consolas"/>
              <a:cs typeface="Consolas"/>
            </a:endParaRPr>
          </a:p>
          <a:p>
            <a:pPr marL="12700">
              <a:lnSpc>
                <a:spcPts val="3820"/>
              </a:lnSpc>
            </a:pPr>
            <a:r>
              <a:rPr sz="3200" b="1" dirty="0">
                <a:latin typeface="Consolas"/>
                <a:cs typeface="Consolas"/>
              </a:rPr>
              <a:t>4 5 1 3 5 6 1 2 5 3 6 2 3 4 3</a:t>
            </a:r>
            <a:r>
              <a:rPr sz="3200" b="1" spc="-640" dirty="0">
                <a:latin typeface="Consolas"/>
                <a:cs typeface="Consolas"/>
              </a:rPr>
              <a:t> </a:t>
            </a:r>
            <a:r>
              <a:rPr sz="3200" b="1" dirty="0">
                <a:latin typeface="Consolas"/>
                <a:cs typeface="Consolas"/>
              </a:rPr>
              <a:t>6</a:t>
            </a:r>
            <a:endParaRPr sz="3200">
              <a:latin typeface="Consolas"/>
              <a:cs typeface="Consola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965547" y="10120100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71" y="0"/>
                </a:moveTo>
                <a:lnTo>
                  <a:pt x="460751" y="0"/>
                </a:lnTo>
                <a:lnTo>
                  <a:pt x="417274" y="3916"/>
                </a:lnTo>
                <a:lnTo>
                  <a:pt x="374227" y="11749"/>
                </a:lnTo>
                <a:lnTo>
                  <a:pt x="331895" y="23498"/>
                </a:lnTo>
                <a:lnTo>
                  <a:pt x="290566" y="39164"/>
                </a:lnTo>
                <a:lnTo>
                  <a:pt x="250524" y="58747"/>
                </a:lnTo>
                <a:lnTo>
                  <a:pt x="212057" y="82245"/>
                </a:lnTo>
                <a:lnTo>
                  <a:pt x="175451" y="109661"/>
                </a:lnTo>
                <a:lnTo>
                  <a:pt x="140992" y="140992"/>
                </a:lnTo>
                <a:lnTo>
                  <a:pt x="109661" y="175451"/>
                </a:lnTo>
                <a:lnTo>
                  <a:pt x="82245" y="212057"/>
                </a:lnTo>
                <a:lnTo>
                  <a:pt x="58747" y="250524"/>
                </a:lnTo>
                <a:lnTo>
                  <a:pt x="39164" y="290566"/>
                </a:lnTo>
                <a:lnTo>
                  <a:pt x="23498" y="331895"/>
                </a:lnTo>
                <a:lnTo>
                  <a:pt x="11749" y="374227"/>
                </a:lnTo>
                <a:lnTo>
                  <a:pt x="3916" y="417274"/>
                </a:lnTo>
                <a:lnTo>
                  <a:pt x="0" y="460751"/>
                </a:lnTo>
                <a:lnTo>
                  <a:pt x="0" y="504371"/>
                </a:lnTo>
                <a:lnTo>
                  <a:pt x="3916" y="547847"/>
                </a:lnTo>
                <a:lnTo>
                  <a:pt x="11749" y="590895"/>
                </a:lnTo>
                <a:lnTo>
                  <a:pt x="23498" y="633226"/>
                </a:lnTo>
                <a:lnTo>
                  <a:pt x="39164" y="674556"/>
                </a:lnTo>
                <a:lnTo>
                  <a:pt x="58747" y="714597"/>
                </a:lnTo>
                <a:lnTo>
                  <a:pt x="82245" y="753064"/>
                </a:lnTo>
                <a:lnTo>
                  <a:pt x="109661" y="789670"/>
                </a:lnTo>
                <a:lnTo>
                  <a:pt x="140992" y="824129"/>
                </a:lnTo>
                <a:lnTo>
                  <a:pt x="175451" y="855461"/>
                </a:lnTo>
                <a:lnTo>
                  <a:pt x="212057" y="882876"/>
                </a:lnTo>
                <a:lnTo>
                  <a:pt x="250524" y="906375"/>
                </a:lnTo>
                <a:lnTo>
                  <a:pt x="290566" y="925957"/>
                </a:lnTo>
                <a:lnTo>
                  <a:pt x="331895" y="941623"/>
                </a:lnTo>
                <a:lnTo>
                  <a:pt x="374227" y="953373"/>
                </a:lnTo>
                <a:lnTo>
                  <a:pt x="417274" y="961206"/>
                </a:lnTo>
                <a:lnTo>
                  <a:pt x="460751" y="965122"/>
                </a:lnTo>
                <a:lnTo>
                  <a:pt x="504371" y="965122"/>
                </a:lnTo>
                <a:lnTo>
                  <a:pt x="547847" y="961206"/>
                </a:lnTo>
                <a:lnTo>
                  <a:pt x="590895" y="953373"/>
                </a:lnTo>
                <a:lnTo>
                  <a:pt x="633226" y="941623"/>
                </a:lnTo>
                <a:lnTo>
                  <a:pt x="674556" y="925957"/>
                </a:lnTo>
                <a:lnTo>
                  <a:pt x="714597" y="906375"/>
                </a:lnTo>
                <a:lnTo>
                  <a:pt x="753064" y="882876"/>
                </a:lnTo>
                <a:lnTo>
                  <a:pt x="789670" y="855461"/>
                </a:lnTo>
                <a:lnTo>
                  <a:pt x="824129" y="824129"/>
                </a:lnTo>
                <a:lnTo>
                  <a:pt x="855461" y="789670"/>
                </a:lnTo>
                <a:lnTo>
                  <a:pt x="882876" y="753064"/>
                </a:lnTo>
                <a:lnTo>
                  <a:pt x="906375" y="714597"/>
                </a:lnTo>
                <a:lnTo>
                  <a:pt x="925957" y="674556"/>
                </a:lnTo>
                <a:lnTo>
                  <a:pt x="941623" y="633226"/>
                </a:lnTo>
                <a:lnTo>
                  <a:pt x="953373" y="590895"/>
                </a:lnTo>
                <a:lnTo>
                  <a:pt x="961206" y="547847"/>
                </a:lnTo>
                <a:lnTo>
                  <a:pt x="965122" y="504371"/>
                </a:lnTo>
                <a:lnTo>
                  <a:pt x="965122" y="460751"/>
                </a:lnTo>
                <a:lnTo>
                  <a:pt x="961206" y="417274"/>
                </a:lnTo>
                <a:lnTo>
                  <a:pt x="953373" y="374227"/>
                </a:lnTo>
                <a:lnTo>
                  <a:pt x="941623" y="331895"/>
                </a:lnTo>
                <a:lnTo>
                  <a:pt x="925957" y="290566"/>
                </a:lnTo>
                <a:lnTo>
                  <a:pt x="906375" y="250524"/>
                </a:lnTo>
                <a:lnTo>
                  <a:pt x="882876" y="212057"/>
                </a:lnTo>
                <a:lnTo>
                  <a:pt x="855461" y="175451"/>
                </a:lnTo>
                <a:lnTo>
                  <a:pt x="824129" y="140992"/>
                </a:lnTo>
                <a:lnTo>
                  <a:pt x="789670" y="109661"/>
                </a:lnTo>
                <a:lnTo>
                  <a:pt x="753064" y="82245"/>
                </a:lnTo>
                <a:lnTo>
                  <a:pt x="714597" y="58747"/>
                </a:lnTo>
                <a:lnTo>
                  <a:pt x="674556" y="39164"/>
                </a:lnTo>
                <a:lnTo>
                  <a:pt x="633226" y="23498"/>
                </a:lnTo>
                <a:lnTo>
                  <a:pt x="590895" y="11749"/>
                </a:lnTo>
                <a:lnTo>
                  <a:pt x="547847" y="3916"/>
                </a:lnTo>
                <a:lnTo>
                  <a:pt x="504371" y="0"/>
                </a:lnTo>
                <a:close/>
              </a:path>
            </a:pathLst>
          </a:custGeom>
          <a:solidFill>
            <a:srgbClr val="16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01151" y="7106722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71" y="0"/>
                </a:moveTo>
                <a:lnTo>
                  <a:pt x="460751" y="0"/>
                </a:lnTo>
                <a:lnTo>
                  <a:pt x="417274" y="3916"/>
                </a:lnTo>
                <a:lnTo>
                  <a:pt x="374227" y="11749"/>
                </a:lnTo>
                <a:lnTo>
                  <a:pt x="331895" y="23498"/>
                </a:lnTo>
                <a:lnTo>
                  <a:pt x="290566" y="39164"/>
                </a:lnTo>
                <a:lnTo>
                  <a:pt x="250524" y="58747"/>
                </a:lnTo>
                <a:lnTo>
                  <a:pt x="212057" y="82245"/>
                </a:lnTo>
                <a:lnTo>
                  <a:pt x="175451" y="109661"/>
                </a:lnTo>
                <a:lnTo>
                  <a:pt x="140992" y="140992"/>
                </a:lnTo>
                <a:lnTo>
                  <a:pt x="109661" y="175451"/>
                </a:lnTo>
                <a:lnTo>
                  <a:pt x="82245" y="212057"/>
                </a:lnTo>
                <a:lnTo>
                  <a:pt x="58747" y="250524"/>
                </a:lnTo>
                <a:lnTo>
                  <a:pt x="39164" y="290566"/>
                </a:lnTo>
                <a:lnTo>
                  <a:pt x="23498" y="331895"/>
                </a:lnTo>
                <a:lnTo>
                  <a:pt x="11749" y="374227"/>
                </a:lnTo>
                <a:lnTo>
                  <a:pt x="3916" y="417274"/>
                </a:lnTo>
                <a:lnTo>
                  <a:pt x="0" y="460751"/>
                </a:lnTo>
                <a:lnTo>
                  <a:pt x="0" y="504371"/>
                </a:lnTo>
                <a:lnTo>
                  <a:pt x="3916" y="547847"/>
                </a:lnTo>
                <a:lnTo>
                  <a:pt x="11749" y="590895"/>
                </a:lnTo>
                <a:lnTo>
                  <a:pt x="23498" y="633226"/>
                </a:lnTo>
                <a:lnTo>
                  <a:pt x="39164" y="674556"/>
                </a:lnTo>
                <a:lnTo>
                  <a:pt x="58747" y="714597"/>
                </a:lnTo>
                <a:lnTo>
                  <a:pt x="82245" y="753064"/>
                </a:lnTo>
                <a:lnTo>
                  <a:pt x="109661" y="789670"/>
                </a:lnTo>
                <a:lnTo>
                  <a:pt x="140992" y="824129"/>
                </a:lnTo>
                <a:lnTo>
                  <a:pt x="175451" y="855461"/>
                </a:lnTo>
                <a:lnTo>
                  <a:pt x="212057" y="882876"/>
                </a:lnTo>
                <a:lnTo>
                  <a:pt x="250524" y="906375"/>
                </a:lnTo>
                <a:lnTo>
                  <a:pt x="290566" y="925957"/>
                </a:lnTo>
                <a:lnTo>
                  <a:pt x="331895" y="941623"/>
                </a:lnTo>
                <a:lnTo>
                  <a:pt x="374227" y="953373"/>
                </a:lnTo>
                <a:lnTo>
                  <a:pt x="417274" y="961206"/>
                </a:lnTo>
                <a:lnTo>
                  <a:pt x="460751" y="965122"/>
                </a:lnTo>
                <a:lnTo>
                  <a:pt x="504371" y="965122"/>
                </a:lnTo>
                <a:lnTo>
                  <a:pt x="547847" y="961206"/>
                </a:lnTo>
                <a:lnTo>
                  <a:pt x="590895" y="953373"/>
                </a:lnTo>
                <a:lnTo>
                  <a:pt x="633226" y="941623"/>
                </a:lnTo>
                <a:lnTo>
                  <a:pt x="674556" y="925957"/>
                </a:lnTo>
                <a:lnTo>
                  <a:pt x="714597" y="906375"/>
                </a:lnTo>
                <a:lnTo>
                  <a:pt x="753064" y="882876"/>
                </a:lnTo>
                <a:lnTo>
                  <a:pt x="789670" y="855461"/>
                </a:lnTo>
                <a:lnTo>
                  <a:pt x="824129" y="824129"/>
                </a:lnTo>
                <a:lnTo>
                  <a:pt x="855461" y="789670"/>
                </a:lnTo>
                <a:lnTo>
                  <a:pt x="882876" y="753064"/>
                </a:lnTo>
                <a:lnTo>
                  <a:pt x="906375" y="714597"/>
                </a:lnTo>
                <a:lnTo>
                  <a:pt x="925957" y="674556"/>
                </a:lnTo>
                <a:lnTo>
                  <a:pt x="941623" y="633226"/>
                </a:lnTo>
                <a:lnTo>
                  <a:pt x="953373" y="590895"/>
                </a:lnTo>
                <a:lnTo>
                  <a:pt x="961206" y="547847"/>
                </a:lnTo>
                <a:lnTo>
                  <a:pt x="965122" y="504371"/>
                </a:lnTo>
                <a:lnTo>
                  <a:pt x="965122" y="460751"/>
                </a:lnTo>
                <a:lnTo>
                  <a:pt x="961206" y="417274"/>
                </a:lnTo>
                <a:lnTo>
                  <a:pt x="953373" y="374227"/>
                </a:lnTo>
                <a:lnTo>
                  <a:pt x="941623" y="331895"/>
                </a:lnTo>
                <a:lnTo>
                  <a:pt x="925957" y="290566"/>
                </a:lnTo>
                <a:lnTo>
                  <a:pt x="906375" y="250524"/>
                </a:lnTo>
                <a:lnTo>
                  <a:pt x="882876" y="212057"/>
                </a:lnTo>
                <a:lnTo>
                  <a:pt x="855461" y="175451"/>
                </a:lnTo>
                <a:lnTo>
                  <a:pt x="824129" y="140992"/>
                </a:lnTo>
                <a:lnTo>
                  <a:pt x="789670" y="109661"/>
                </a:lnTo>
                <a:lnTo>
                  <a:pt x="753064" y="82245"/>
                </a:lnTo>
                <a:lnTo>
                  <a:pt x="714597" y="58747"/>
                </a:lnTo>
                <a:lnTo>
                  <a:pt x="674556" y="39164"/>
                </a:lnTo>
                <a:lnTo>
                  <a:pt x="633226" y="23498"/>
                </a:lnTo>
                <a:lnTo>
                  <a:pt x="590895" y="11749"/>
                </a:lnTo>
                <a:lnTo>
                  <a:pt x="547847" y="3916"/>
                </a:lnTo>
                <a:lnTo>
                  <a:pt x="504371" y="0"/>
                </a:lnTo>
                <a:close/>
              </a:path>
            </a:pathLst>
          </a:custGeom>
          <a:solidFill>
            <a:srgbClr val="16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56787" y="5763065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71" y="0"/>
                </a:moveTo>
                <a:lnTo>
                  <a:pt x="460752" y="0"/>
                </a:lnTo>
                <a:lnTo>
                  <a:pt x="417275" y="3916"/>
                </a:lnTo>
                <a:lnTo>
                  <a:pt x="374227" y="11749"/>
                </a:lnTo>
                <a:lnTo>
                  <a:pt x="331896" y="23498"/>
                </a:lnTo>
                <a:lnTo>
                  <a:pt x="290566" y="39164"/>
                </a:lnTo>
                <a:lnTo>
                  <a:pt x="250524" y="58747"/>
                </a:lnTo>
                <a:lnTo>
                  <a:pt x="212058" y="82245"/>
                </a:lnTo>
                <a:lnTo>
                  <a:pt x="175451" y="109661"/>
                </a:lnTo>
                <a:lnTo>
                  <a:pt x="140992" y="140992"/>
                </a:lnTo>
                <a:lnTo>
                  <a:pt x="109661" y="175451"/>
                </a:lnTo>
                <a:lnTo>
                  <a:pt x="82245" y="212057"/>
                </a:lnTo>
                <a:lnTo>
                  <a:pt x="58747" y="250524"/>
                </a:lnTo>
                <a:lnTo>
                  <a:pt x="39164" y="290565"/>
                </a:lnTo>
                <a:lnTo>
                  <a:pt x="23498" y="331895"/>
                </a:lnTo>
                <a:lnTo>
                  <a:pt x="11749" y="374226"/>
                </a:lnTo>
                <a:lnTo>
                  <a:pt x="3916" y="417274"/>
                </a:lnTo>
                <a:lnTo>
                  <a:pt x="0" y="460750"/>
                </a:lnTo>
                <a:lnTo>
                  <a:pt x="0" y="504370"/>
                </a:lnTo>
                <a:lnTo>
                  <a:pt x="3916" y="547847"/>
                </a:lnTo>
                <a:lnTo>
                  <a:pt x="11749" y="590894"/>
                </a:lnTo>
                <a:lnTo>
                  <a:pt x="23498" y="633226"/>
                </a:lnTo>
                <a:lnTo>
                  <a:pt x="39164" y="674556"/>
                </a:lnTo>
                <a:lnTo>
                  <a:pt x="58747" y="714597"/>
                </a:lnTo>
                <a:lnTo>
                  <a:pt x="82245" y="753064"/>
                </a:lnTo>
                <a:lnTo>
                  <a:pt x="109661" y="789670"/>
                </a:lnTo>
                <a:lnTo>
                  <a:pt x="140992" y="824129"/>
                </a:lnTo>
                <a:lnTo>
                  <a:pt x="175451" y="855461"/>
                </a:lnTo>
                <a:lnTo>
                  <a:pt x="212058" y="882876"/>
                </a:lnTo>
                <a:lnTo>
                  <a:pt x="250524" y="906374"/>
                </a:lnTo>
                <a:lnTo>
                  <a:pt x="290566" y="925957"/>
                </a:lnTo>
                <a:lnTo>
                  <a:pt x="331896" y="941622"/>
                </a:lnTo>
                <a:lnTo>
                  <a:pt x="374227" y="953372"/>
                </a:lnTo>
                <a:lnTo>
                  <a:pt x="417275" y="961205"/>
                </a:lnTo>
                <a:lnTo>
                  <a:pt x="460752" y="965121"/>
                </a:lnTo>
                <a:lnTo>
                  <a:pt x="504371" y="965121"/>
                </a:lnTo>
                <a:lnTo>
                  <a:pt x="547848" y="961205"/>
                </a:lnTo>
                <a:lnTo>
                  <a:pt x="590895" y="953372"/>
                </a:lnTo>
                <a:lnTo>
                  <a:pt x="633226" y="941622"/>
                </a:lnTo>
                <a:lnTo>
                  <a:pt x="674555" y="925957"/>
                </a:lnTo>
                <a:lnTo>
                  <a:pt x="714595" y="906374"/>
                </a:lnTo>
                <a:lnTo>
                  <a:pt x="753061" y="882876"/>
                </a:lnTo>
                <a:lnTo>
                  <a:pt x="789666" y="855461"/>
                </a:lnTo>
                <a:lnTo>
                  <a:pt x="824123" y="824129"/>
                </a:lnTo>
                <a:lnTo>
                  <a:pt x="855455" y="789670"/>
                </a:lnTo>
                <a:lnTo>
                  <a:pt x="882871" y="753064"/>
                </a:lnTo>
                <a:lnTo>
                  <a:pt x="906370" y="714597"/>
                </a:lnTo>
                <a:lnTo>
                  <a:pt x="925952" y="674556"/>
                </a:lnTo>
                <a:lnTo>
                  <a:pt x="941619" y="633226"/>
                </a:lnTo>
                <a:lnTo>
                  <a:pt x="953368" y="590894"/>
                </a:lnTo>
                <a:lnTo>
                  <a:pt x="961201" y="547847"/>
                </a:lnTo>
                <a:lnTo>
                  <a:pt x="965118" y="504370"/>
                </a:lnTo>
                <a:lnTo>
                  <a:pt x="965118" y="460750"/>
                </a:lnTo>
                <a:lnTo>
                  <a:pt x="961201" y="417274"/>
                </a:lnTo>
                <a:lnTo>
                  <a:pt x="953368" y="374226"/>
                </a:lnTo>
                <a:lnTo>
                  <a:pt x="941619" y="331895"/>
                </a:lnTo>
                <a:lnTo>
                  <a:pt x="925952" y="290565"/>
                </a:lnTo>
                <a:lnTo>
                  <a:pt x="906370" y="250524"/>
                </a:lnTo>
                <a:lnTo>
                  <a:pt x="882871" y="212057"/>
                </a:lnTo>
                <a:lnTo>
                  <a:pt x="855455" y="175451"/>
                </a:lnTo>
                <a:lnTo>
                  <a:pt x="824123" y="140992"/>
                </a:lnTo>
                <a:lnTo>
                  <a:pt x="789666" y="109661"/>
                </a:lnTo>
                <a:lnTo>
                  <a:pt x="753061" y="82245"/>
                </a:lnTo>
                <a:lnTo>
                  <a:pt x="714595" y="58747"/>
                </a:lnTo>
                <a:lnTo>
                  <a:pt x="674555" y="39164"/>
                </a:lnTo>
                <a:lnTo>
                  <a:pt x="633226" y="23498"/>
                </a:lnTo>
                <a:lnTo>
                  <a:pt x="590895" y="11749"/>
                </a:lnTo>
                <a:lnTo>
                  <a:pt x="547848" y="3916"/>
                </a:lnTo>
                <a:lnTo>
                  <a:pt x="504371" y="0"/>
                </a:lnTo>
                <a:close/>
              </a:path>
            </a:pathLst>
          </a:custGeom>
          <a:solidFill>
            <a:srgbClr val="16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785289" y="6748985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75" y="0"/>
                </a:moveTo>
                <a:lnTo>
                  <a:pt x="460756" y="0"/>
                </a:lnTo>
                <a:lnTo>
                  <a:pt x="417279" y="3916"/>
                </a:lnTo>
                <a:lnTo>
                  <a:pt x="374231" y="11749"/>
                </a:lnTo>
                <a:lnTo>
                  <a:pt x="331899" y="23498"/>
                </a:lnTo>
                <a:lnTo>
                  <a:pt x="290569" y="39164"/>
                </a:lnTo>
                <a:lnTo>
                  <a:pt x="250528" y="58747"/>
                </a:lnTo>
                <a:lnTo>
                  <a:pt x="212060" y="82245"/>
                </a:lnTo>
                <a:lnTo>
                  <a:pt x="175454" y="109661"/>
                </a:lnTo>
                <a:lnTo>
                  <a:pt x="140994" y="140992"/>
                </a:lnTo>
                <a:lnTo>
                  <a:pt x="109662" y="175451"/>
                </a:lnTo>
                <a:lnTo>
                  <a:pt x="82246" y="212057"/>
                </a:lnTo>
                <a:lnTo>
                  <a:pt x="58747" y="250524"/>
                </a:lnTo>
                <a:lnTo>
                  <a:pt x="39165" y="290566"/>
                </a:lnTo>
                <a:lnTo>
                  <a:pt x="23499" y="331895"/>
                </a:lnTo>
                <a:lnTo>
                  <a:pt x="11749" y="374227"/>
                </a:lnTo>
                <a:lnTo>
                  <a:pt x="3916" y="417274"/>
                </a:lnTo>
                <a:lnTo>
                  <a:pt x="0" y="460751"/>
                </a:lnTo>
                <a:lnTo>
                  <a:pt x="0" y="504371"/>
                </a:lnTo>
                <a:lnTo>
                  <a:pt x="3916" y="547847"/>
                </a:lnTo>
                <a:lnTo>
                  <a:pt x="11749" y="590895"/>
                </a:lnTo>
                <a:lnTo>
                  <a:pt x="23499" y="633226"/>
                </a:lnTo>
                <a:lnTo>
                  <a:pt x="39165" y="674556"/>
                </a:lnTo>
                <a:lnTo>
                  <a:pt x="58747" y="714597"/>
                </a:lnTo>
                <a:lnTo>
                  <a:pt x="82246" y="753064"/>
                </a:lnTo>
                <a:lnTo>
                  <a:pt x="109662" y="789670"/>
                </a:lnTo>
                <a:lnTo>
                  <a:pt x="140994" y="824129"/>
                </a:lnTo>
                <a:lnTo>
                  <a:pt x="175454" y="855461"/>
                </a:lnTo>
                <a:lnTo>
                  <a:pt x="212060" y="882876"/>
                </a:lnTo>
                <a:lnTo>
                  <a:pt x="250528" y="906375"/>
                </a:lnTo>
                <a:lnTo>
                  <a:pt x="290569" y="925957"/>
                </a:lnTo>
                <a:lnTo>
                  <a:pt x="331899" y="941623"/>
                </a:lnTo>
                <a:lnTo>
                  <a:pt x="374231" y="953373"/>
                </a:lnTo>
                <a:lnTo>
                  <a:pt x="417279" y="961206"/>
                </a:lnTo>
                <a:lnTo>
                  <a:pt x="460756" y="965122"/>
                </a:lnTo>
                <a:lnTo>
                  <a:pt x="504375" y="965122"/>
                </a:lnTo>
                <a:lnTo>
                  <a:pt x="547852" y="961206"/>
                </a:lnTo>
                <a:lnTo>
                  <a:pt x="590899" y="953373"/>
                </a:lnTo>
                <a:lnTo>
                  <a:pt x="633230" y="941623"/>
                </a:lnTo>
                <a:lnTo>
                  <a:pt x="674559" y="925957"/>
                </a:lnTo>
                <a:lnTo>
                  <a:pt x="714600" y="906375"/>
                </a:lnTo>
                <a:lnTo>
                  <a:pt x="753065" y="882876"/>
                </a:lnTo>
                <a:lnTo>
                  <a:pt x="789670" y="855461"/>
                </a:lnTo>
                <a:lnTo>
                  <a:pt x="824127" y="824129"/>
                </a:lnTo>
                <a:lnTo>
                  <a:pt x="855459" y="789670"/>
                </a:lnTo>
                <a:lnTo>
                  <a:pt x="882875" y="753064"/>
                </a:lnTo>
                <a:lnTo>
                  <a:pt x="906374" y="714597"/>
                </a:lnTo>
                <a:lnTo>
                  <a:pt x="925957" y="674556"/>
                </a:lnTo>
                <a:lnTo>
                  <a:pt x="941623" y="633226"/>
                </a:lnTo>
                <a:lnTo>
                  <a:pt x="953373" y="590895"/>
                </a:lnTo>
                <a:lnTo>
                  <a:pt x="961206" y="547847"/>
                </a:lnTo>
                <a:lnTo>
                  <a:pt x="965122" y="504371"/>
                </a:lnTo>
                <a:lnTo>
                  <a:pt x="965122" y="460751"/>
                </a:lnTo>
                <a:lnTo>
                  <a:pt x="961206" y="417274"/>
                </a:lnTo>
                <a:lnTo>
                  <a:pt x="953373" y="374227"/>
                </a:lnTo>
                <a:lnTo>
                  <a:pt x="941623" y="331895"/>
                </a:lnTo>
                <a:lnTo>
                  <a:pt x="925957" y="290566"/>
                </a:lnTo>
                <a:lnTo>
                  <a:pt x="906374" y="250524"/>
                </a:lnTo>
                <a:lnTo>
                  <a:pt x="882875" y="212057"/>
                </a:lnTo>
                <a:lnTo>
                  <a:pt x="855459" y="175451"/>
                </a:lnTo>
                <a:lnTo>
                  <a:pt x="824127" y="140992"/>
                </a:lnTo>
                <a:lnTo>
                  <a:pt x="789670" y="109661"/>
                </a:lnTo>
                <a:lnTo>
                  <a:pt x="753065" y="82245"/>
                </a:lnTo>
                <a:lnTo>
                  <a:pt x="714600" y="58747"/>
                </a:lnTo>
                <a:lnTo>
                  <a:pt x="674559" y="39164"/>
                </a:lnTo>
                <a:lnTo>
                  <a:pt x="633230" y="23498"/>
                </a:lnTo>
                <a:lnTo>
                  <a:pt x="590899" y="11749"/>
                </a:lnTo>
                <a:lnTo>
                  <a:pt x="547852" y="3916"/>
                </a:lnTo>
                <a:lnTo>
                  <a:pt x="504375" y="0"/>
                </a:lnTo>
                <a:close/>
              </a:path>
            </a:pathLst>
          </a:custGeom>
          <a:solidFill>
            <a:srgbClr val="16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310257" y="9437671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66" y="0"/>
                </a:moveTo>
                <a:lnTo>
                  <a:pt x="460746" y="0"/>
                </a:lnTo>
                <a:lnTo>
                  <a:pt x="417270" y="3916"/>
                </a:lnTo>
                <a:lnTo>
                  <a:pt x="374223" y="11749"/>
                </a:lnTo>
                <a:lnTo>
                  <a:pt x="331891" y="23498"/>
                </a:lnTo>
                <a:lnTo>
                  <a:pt x="290562" y="39164"/>
                </a:lnTo>
                <a:lnTo>
                  <a:pt x="250522" y="58746"/>
                </a:lnTo>
                <a:lnTo>
                  <a:pt x="212056" y="82245"/>
                </a:lnTo>
                <a:lnTo>
                  <a:pt x="175452" y="109660"/>
                </a:lnTo>
                <a:lnTo>
                  <a:pt x="140994" y="140991"/>
                </a:lnTo>
                <a:lnTo>
                  <a:pt x="109662" y="175450"/>
                </a:lnTo>
                <a:lnTo>
                  <a:pt x="82246" y="212056"/>
                </a:lnTo>
                <a:lnTo>
                  <a:pt x="58747" y="250523"/>
                </a:lnTo>
                <a:lnTo>
                  <a:pt x="39165" y="290565"/>
                </a:lnTo>
                <a:lnTo>
                  <a:pt x="23499" y="331895"/>
                </a:lnTo>
                <a:lnTo>
                  <a:pt x="11749" y="374226"/>
                </a:lnTo>
                <a:lnTo>
                  <a:pt x="3916" y="417274"/>
                </a:lnTo>
                <a:lnTo>
                  <a:pt x="0" y="460750"/>
                </a:lnTo>
                <a:lnTo>
                  <a:pt x="0" y="504370"/>
                </a:lnTo>
                <a:lnTo>
                  <a:pt x="3916" y="547847"/>
                </a:lnTo>
                <a:lnTo>
                  <a:pt x="11749" y="590894"/>
                </a:lnTo>
                <a:lnTo>
                  <a:pt x="23499" y="633226"/>
                </a:lnTo>
                <a:lnTo>
                  <a:pt x="39165" y="674556"/>
                </a:lnTo>
                <a:lnTo>
                  <a:pt x="58747" y="714597"/>
                </a:lnTo>
                <a:lnTo>
                  <a:pt x="82246" y="753064"/>
                </a:lnTo>
                <a:lnTo>
                  <a:pt x="109662" y="789669"/>
                </a:lnTo>
                <a:lnTo>
                  <a:pt x="140994" y="824128"/>
                </a:lnTo>
                <a:lnTo>
                  <a:pt x="175452" y="855460"/>
                </a:lnTo>
                <a:lnTo>
                  <a:pt x="212056" y="882875"/>
                </a:lnTo>
                <a:lnTo>
                  <a:pt x="250522" y="906374"/>
                </a:lnTo>
                <a:lnTo>
                  <a:pt x="290562" y="925956"/>
                </a:lnTo>
                <a:lnTo>
                  <a:pt x="331891" y="941622"/>
                </a:lnTo>
                <a:lnTo>
                  <a:pt x="374223" y="953372"/>
                </a:lnTo>
                <a:lnTo>
                  <a:pt x="417270" y="961205"/>
                </a:lnTo>
                <a:lnTo>
                  <a:pt x="460746" y="965121"/>
                </a:lnTo>
                <a:lnTo>
                  <a:pt x="504366" y="965121"/>
                </a:lnTo>
                <a:lnTo>
                  <a:pt x="547843" y="961205"/>
                </a:lnTo>
                <a:lnTo>
                  <a:pt x="590890" y="953372"/>
                </a:lnTo>
                <a:lnTo>
                  <a:pt x="633222" y="941622"/>
                </a:lnTo>
                <a:lnTo>
                  <a:pt x="674552" y="925956"/>
                </a:lnTo>
                <a:lnTo>
                  <a:pt x="714594" y="906374"/>
                </a:lnTo>
                <a:lnTo>
                  <a:pt x="753061" y="882875"/>
                </a:lnTo>
                <a:lnTo>
                  <a:pt x="789668" y="855460"/>
                </a:lnTo>
                <a:lnTo>
                  <a:pt x="824127" y="824128"/>
                </a:lnTo>
                <a:lnTo>
                  <a:pt x="855459" y="789669"/>
                </a:lnTo>
                <a:lnTo>
                  <a:pt x="882875" y="753064"/>
                </a:lnTo>
                <a:lnTo>
                  <a:pt x="906374" y="714597"/>
                </a:lnTo>
                <a:lnTo>
                  <a:pt x="925957" y="674556"/>
                </a:lnTo>
                <a:lnTo>
                  <a:pt x="941623" y="633226"/>
                </a:lnTo>
                <a:lnTo>
                  <a:pt x="953373" y="590894"/>
                </a:lnTo>
                <a:lnTo>
                  <a:pt x="961206" y="547847"/>
                </a:lnTo>
                <a:lnTo>
                  <a:pt x="965122" y="504370"/>
                </a:lnTo>
                <a:lnTo>
                  <a:pt x="965122" y="460750"/>
                </a:lnTo>
                <a:lnTo>
                  <a:pt x="961206" y="417274"/>
                </a:lnTo>
                <a:lnTo>
                  <a:pt x="953373" y="374226"/>
                </a:lnTo>
                <a:lnTo>
                  <a:pt x="941623" y="331895"/>
                </a:lnTo>
                <a:lnTo>
                  <a:pt x="925957" y="290565"/>
                </a:lnTo>
                <a:lnTo>
                  <a:pt x="906374" y="250523"/>
                </a:lnTo>
                <a:lnTo>
                  <a:pt x="882875" y="212056"/>
                </a:lnTo>
                <a:lnTo>
                  <a:pt x="855459" y="175450"/>
                </a:lnTo>
                <a:lnTo>
                  <a:pt x="824127" y="140991"/>
                </a:lnTo>
                <a:lnTo>
                  <a:pt x="789668" y="109660"/>
                </a:lnTo>
                <a:lnTo>
                  <a:pt x="753061" y="82245"/>
                </a:lnTo>
                <a:lnTo>
                  <a:pt x="714594" y="58746"/>
                </a:lnTo>
                <a:lnTo>
                  <a:pt x="674552" y="39164"/>
                </a:lnTo>
                <a:lnTo>
                  <a:pt x="633222" y="23498"/>
                </a:lnTo>
                <a:lnTo>
                  <a:pt x="590890" y="11749"/>
                </a:lnTo>
                <a:lnTo>
                  <a:pt x="547843" y="3916"/>
                </a:lnTo>
                <a:lnTo>
                  <a:pt x="504366" y="0"/>
                </a:lnTo>
                <a:close/>
              </a:path>
            </a:pathLst>
          </a:custGeom>
          <a:solidFill>
            <a:srgbClr val="16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099174" y="10750367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75" y="0"/>
                </a:moveTo>
                <a:lnTo>
                  <a:pt x="460756" y="0"/>
                </a:lnTo>
                <a:lnTo>
                  <a:pt x="417279" y="3916"/>
                </a:lnTo>
                <a:lnTo>
                  <a:pt x="374231" y="11749"/>
                </a:lnTo>
                <a:lnTo>
                  <a:pt x="331899" y="23498"/>
                </a:lnTo>
                <a:lnTo>
                  <a:pt x="290569" y="39164"/>
                </a:lnTo>
                <a:lnTo>
                  <a:pt x="250528" y="58747"/>
                </a:lnTo>
                <a:lnTo>
                  <a:pt x="212060" y="82245"/>
                </a:lnTo>
                <a:lnTo>
                  <a:pt x="175454" y="109661"/>
                </a:lnTo>
                <a:lnTo>
                  <a:pt x="140994" y="140992"/>
                </a:lnTo>
                <a:lnTo>
                  <a:pt x="109662" y="175451"/>
                </a:lnTo>
                <a:lnTo>
                  <a:pt x="82246" y="212057"/>
                </a:lnTo>
                <a:lnTo>
                  <a:pt x="58747" y="250524"/>
                </a:lnTo>
                <a:lnTo>
                  <a:pt x="39165" y="290565"/>
                </a:lnTo>
                <a:lnTo>
                  <a:pt x="23499" y="331895"/>
                </a:lnTo>
                <a:lnTo>
                  <a:pt x="11749" y="374226"/>
                </a:lnTo>
                <a:lnTo>
                  <a:pt x="3916" y="417274"/>
                </a:lnTo>
                <a:lnTo>
                  <a:pt x="0" y="460750"/>
                </a:lnTo>
                <a:lnTo>
                  <a:pt x="0" y="504370"/>
                </a:lnTo>
                <a:lnTo>
                  <a:pt x="3916" y="547847"/>
                </a:lnTo>
                <a:lnTo>
                  <a:pt x="11749" y="590894"/>
                </a:lnTo>
                <a:lnTo>
                  <a:pt x="23499" y="633226"/>
                </a:lnTo>
                <a:lnTo>
                  <a:pt x="39165" y="674556"/>
                </a:lnTo>
                <a:lnTo>
                  <a:pt x="58747" y="714597"/>
                </a:lnTo>
                <a:lnTo>
                  <a:pt x="82246" y="753064"/>
                </a:lnTo>
                <a:lnTo>
                  <a:pt x="109662" y="789670"/>
                </a:lnTo>
                <a:lnTo>
                  <a:pt x="140994" y="824129"/>
                </a:lnTo>
                <a:lnTo>
                  <a:pt x="175454" y="855461"/>
                </a:lnTo>
                <a:lnTo>
                  <a:pt x="212060" y="882876"/>
                </a:lnTo>
                <a:lnTo>
                  <a:pt x="250528" y="906374"/>
                </a:lnTo>
                <a:lnTo>
                  <a:pt x="290569" y="925957"/>
                </a:lnTo>
                <a:lnTo>
                  <a:pt x="331899" y="941622"/>
                </a:lnTo>
                <a:lnTo>
                  <a:pt x="374231" y="953372"/>
                </a:lnTo>
                <a:lnTo>
                  <a:pt x="417279" y="961205"/>
                </a:lnTo>
                <a:lnTo>
                  <a:pt x="460756" y="965121"/>
                </a:lnTo>
                <a:lnTo>
                  <a:pt x="504375" y="965121"/>
                </a:lnTo>
                <a:lnTo>
                  <a:pt x="547852" y="961205"/>
                </a:lnTo>
                <a:lnTo>
                  <a:pt x="590899" y="953372"/>
                </a:lnTo>
                <a:lnTo>
                  <a:pt x="633230" y="941622"/>
                </a:lnTo>
                <a:lnTo>
                  <a:pt x="674559" y="925957"/>
                </a:lnTo>
                <a:lnTo>
                  <a:pt x="714600" y="906374"/>
                </a:lnTo>
                <a:lnTo>
                  <a:pt x="753065" y="882876"/>
                </a:lnTo>
                <a:lnTo>
                  <a:pt x="789670" y="855461"/>
                </a:lnTo>
                <a:lnTo>
                  <a:pt x="824127" y="824129"/>
                </a:lnTo>
                <a:lnTo>
                  <a:pt x="855459" y="789670"/>
                </a:lnTo>
                <a:lnTo>
                  <a:pt x="882875" y="753064"/>
                </a:lnTo>
                <a:lnTo>
                  <a:pt x="906374" y="714597"/>
                </a:lnTo>
                <a:lnTo>
                  <a:pt x="925957" y="674556"/>
                </a:lnTo>
                <a:lnTo>
                  <a:pt x="941623" y="633226"/>
                </a:lnTo>
                <a:lnTo>
                  <a:pt x="953373" y="590894"/>
                </a:lnTo>
                <a:lnTo>
                  <a:pt x="961206" y="547847"/>
                </a:lnTo>
                <a:lnTo>
                  <a:pt x="965122" y="504370"/>
                </a:lnTo>
                <a:lnTo>
                  <a:pt x="965122" y="460750"/>
                </a:lnTo>
                <a:lnTo>
                  <a:pt x="961206" y="417274"/>
                </a:lnTo>
                <a:lnTo>
                  <a:pt x="953373" y="374226"/>
                </a:lnTo>
                <a:lnTo>
                  <a:pt x="941623" y="331895"/>
                </a:lnTo>
                <a:lnTo>
                  <a:pt x="925957" y="290565"/>
                </a:lnTo>
                <a:lnTo>
                  <a:pt x="906374" y="250524"/>
                </a:lnTo>
                <a:lnTo>
                  <a:pt x="882875" y="212057"/>
                </a:lnTo>
                <a:lnTo>
                  <a:pt x="855459" y="175451"/>
                </a:lnTo>
                <a:lnTo>
                  <a:pt x="824127" y="140992"/>
                </a:lnTo>
                <a:lnTo>
                  <a:pt x="789670" y="109661"/>
                </a:lnTo>
                <a:lnTo>
                  <a:pt x="753065" y="82245"/>
                </a:lnTo>
                <a:lnTo>
                  <a:pt x="714600" y="58747"/>
                </a:lnTo>
                <a:lnTo>
                  <a:pt x="674559" y="39164"/>
                </a:lnTo>
                <a:lnTo>
                  <a:pt x="633230" y="23498"/>
                </a:lnTo>
                <a:lnTo>
                  <a:pt x="590899" y="11749"/>
                </a:lnTo>
                <a:lnTo>
                  <a:pt x="547852" y="3916"/>
                </a:lnTo>
                <a:lnTo>
                  <a:pt x="504375" y="0"/>
                </a:lnTo>
                <a:close/>
              </a:path>
            </a:pathLst>
          </a:custGeom>
          <a:solidFill>
            <a:srgbClr val="16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827000" y="6019800"/>
            <a:ext cx="254000" cy="43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801600" y="58420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1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125700" y="7010400"/>
            <a:ext cx="342900" cy="43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5125700" y="68326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2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633700" y="9715500"/>
            <a:ext cx="3302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5633700" y="95377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3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411200" y="11036300"/>
            <a:ext cx="368300" cy="431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99700" y="10414000"/>
            <a:ext cx="342900" cy="444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299700" y="10236200"/>
            <a:ext cx="3446145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7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5</a:t>
            </a:r>
            <a:endParaRPr sz="4200">
              <a:latin typeface="Yu Gothic Medium"/>
              <a:cs typeface="Yu Gothic Medium"/>
            </a:endParaRPr>
          </a:p>
          <a:p>
            <a:pPr marL="3136900">
              <a:lnSpc>
                <a:spcPts val="4970"/>
              </a:lnSpc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4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804400" y="7366000"/>
            <a:ext cx="355600" cy="44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804400" y="71882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6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5435753" y="8017430"/>
            <a:ext cx="203200" cy="1116965"/>
          </a:xfrm>
          <a:custGeom>
            <a:avLst/>
            <a:gdLst/>
            <a:ahLst/>
            <a:cxnLst/>
            <a:rect l="l" t="t" r="r" b="b"/>
            <a:pathLst>
              <a:path w="203200" h="1116965">
                <a:moveTo>
                  <a:pt x="0" y="0"/>
                </a:moveTo>
                <a:lnTo>
                  <a:pt x="7954" y="43732"/>
                </a:lnTo>
                <a:lnTo>
                  <a:pt x="195214" y="1073158"/>
                </a:lnTo>
                <a:lnTo>
                  <a:pt x="203179" y="1116920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458541" y="9059254"/>
            <a:ext cx="345440" cy="376555"/>
          </a:xfrm>
          <a:custGeom>
            <a:avLst/>
            <a:gdLst/>
            <a:ahLst/>
            <a:cxnLst/>
            <a:rect l="l" t="t" r="r" b="b"/>
            <a:pathLst>
              <a:path w="345440" h="376554">
                <a:moveTo>
                  <a:pt x="344868" y="0"/>
                </a:moveTo>
                <a:lnTo>
                  <a:pt x="0" y="62726"/>
                </a:lnTo>
                <a:lnTo>
                  <a:pt x="235153" y="376226"/>
                </a:lnTo>
                <a:lnTo>
                  <a:pt x="344868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271267" y="7716300"/>
            <a:ext cx="345440" cy="376555"/>
          </a:xfrm>
          <a:custGeom>
            <a:avLst/>
            <a:gdLst/>
            <a:ahLst/>
            <a:cxnLst/>
            <a:rect l="l" t="t" r="r" b="b"/>
            <a:pathLst>
              <a:path w="345440" h="376554">
                <a:moveTo>
                  <a:pt x="109715" y="0"/>
                </a:moveTo>
                <a:lnTo>
                  <a:pt x="0" y="376224"/>
                </a:lnTo>
                <a:lnTo>
                  <a:pt x="344868" y="313498"/>
                </a:lnTo>
                <a:lnTo>
                  <a:pt x="109715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089592" y="7653783"/>
            <a:ext cx="3517265" cy="2506980"/>
          </a:xfrm>
          <a:custGeom>
            <a:avLst/>
            <a:gdLst/>
            <a:ahLst/>
            <a:cxnLst/>
            <a:rect l="l" t="t" r="r" b="b"/>
            <a:pathLst>
              <a:path w="3517265" h="2506979">
                <a:moveTo>
                  <a:pt x="3517029" y="0"/>
                </a:moveTo>
                <a:lnTo>
                  <a:pt x="3480832" y="25798"/>
                </a:lnTo>
                <a:lnTo>
                  <a:pt x="36268" y="2480771"/>
                </a:lnTo>
                <a:lnTo>
                  <a:pt x="0" y="2506619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40349" y="9991883"/>
            <a:ext cx="387350" cy="346710"/>
          </a:xfrm>
          <a:custGeom>
            <a:avLst/>
            <a:gdLst/>
            <a:ahLst/>
            <a:cxnLst/>
            <a:rect l="l" t="t" r="r" b="b"/>
            <a:pathLst>
              <a:path w="387350" h="346709">
                <a:moveTo>
                  <a:pt x="183723" y="0"/>
                </a:moveTo>
                <a:lnTo>
                  <a:pt x="0" y="346158"/>
                </a:lnTo>
                <a:lnTo>
                  <a:pt x="387160" y="285442"/>
                </a:lnTo>
                <a:lnTo>
                  <a:pt x="183723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468702" y="7476144"/>
            <a:ext cx="387350" cy="346710"/>
          </a:xfrm>
          <a:custGeom>
            <a:avLst/>
            <a:gdLst/>
            <a:ahLst/>
            <a:cxnLst/>
            <a:rect l="l" t="t" r="r" b="b"/>
            <a:pathLst>
              <a:path w="387350" h="346709">
                <a:moveTo>
                  <a:pt x="387159" y="0"/>
                </a:moveTo>
                <a:lnTo>
                  <a:pt x="0" y="60716"/>
                </a:lnTo>
                <a:lnTo>
                  <a:pt x="203441" y="346158"/>
                </a:lnTo>
                <a:lnTo>
                  <a:pt x="387159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233742" y="10029616"/>
            <a:ext cx="3764915" cy="532130"/>
          </a:xfrm>
          <a:custGeom>
            <a:avLst/>
            <a:gdLst/>
            <a:ahLst/>
            <a:cxnLst/>
            <a:rect l="l" t="t" r="r" b="b"/>
            <a:pathLst>
              <a:path w="3764915" h="532129">
                <a:moveTo>
                  <a:pt x="3764866" y="0"/>
                </a:moveTo>
                <a:lnTo>
                  <a:pt x="3720853" y="6216"/>
                </a:lnTo>
                <a:lnTo>
                  <a:pt x="44032" y="525550"/>
                </a:lnTo>
                <a:lnTo>
                  <a:pt x="0" y="531772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930680" y="10381635"/>
            <a:ext cx="372110" cy="347345"/>
          </a:xfrm>
          <a:custGeom>
            <a:avLst/>
            <a:gdLst/>
            <a:ahLst/>
            <a:cxnLst/>
            <a:rect l="l" t="t" r="r" b="b"/>
            <a:pathLst>
              <a:path w="372109" h="347345">
                <a:moveTo>
                  <a:pt x="322566" y="0"/>
                </a:moveTo>
                <a:lnTo>
                  <a:pt x="0" y="222557"/>
                </a:lnTo>
                <a:lnTo>
                  <a:pt x="371585" y="347075"/>
                </a:lnTo>
                <a:lnTo>
                  <a:pt x="322566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930082" y="9862295"/>
            <a:ext cx="372110" cy="347345"/>
          </a:xfrm>
          <a:custGeom>
            <a:avLst/>
            <a:gdLst/>
            <a:ahLst/>
            <a:cxnLst/>
            <a:rect l="l" t="t" r="r" b="b"/>
            <a:pathLst>
              <a:path w="372109" h="347345">
                <a:moveTo>
                  <a:pt x="0" y="0"/>
                </a:moveTo>
                <a:lnTo>
                  <a:pt x="49022" y="347075"/>
                </a:lnTo>
                <a:lnTo>
                  <a:pt x="371589" y="124518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719614" y="7937371"/>
            <a:ext cx="4581525" cy="1917700"/>
          </a:xfrm>
          <a:custGeom>
            <a:avLst/>
            <a:gdLst/>
            <a:ahLst/>
            <a:cxnLst/>
            <a:rect l="l" t="t" r="r" b="b"/>
            <a:pathLst>
              <a:path w="4581525" h="1917700">
                <a:moveTo>
                  <a:pt x="4581313" y="1917184"/>
                </a:moveTo>
                <a:lnTo>
                  <a:pt x="41089" y="17194"/>
                </a:lnTo>
                <a:lnTo>
                  <a:pt x="0" y="0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437269" y="7792856"/>
            <a:ext cx="391160" cy="323850"/>
          </a:xfrm>
          <a:custGeom>
            <a:avLst/>
            <a:gdLst/>
            <a:ahLst/>
            <a:cxnLst/>
            <a:rect l="l" t="t" r="r" b="b"/>
            <a:pathLst>
              <a:path w="391159" h="323850">
                <a:moveTo>
                  <a:pt x="391006" y="0"/>
                </a:moveTo>
                <a:lnTo>
                  <a:pt x="0" y="26360"/>
                </a:lnTo>
                <a:lnTo>
                  <a:pt x="255691" y="323348"/>
                </a:lnTo>
                <a:lnTo>
                  <a:pt x="391006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041221" y="7044479"/>
            <a:ext cx="525780" cy="3719195"/>
          </a:xfrm>
          <a:custGeom>
            <a:avLst/>
            <a:gdLst/>
            <a:ahLst/>
            <a:cxnLst/>
            <a:rect l="l" t="t" r="r" b="b"/>
            <a:pathLst>
              <a:path w="525780" h="3719195">
                <a:moveTo>
                  <a:pt x="525654" y="3718789"/>
                </a:moveTo>
                <a:lnTo>
                  <a:pt x="6227" y="44031"/>
                </a:lnTo>
                <a:lnTo>
                  <a:pt x="0" y="0"/>
                </a:lnTo>
              </a:path>
            </a:pathLst>
          </a:custGeom>
          <a:ln w="88899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873901" y="6741421"/>
            <a:ext cx="347345" cy="372110"/>
          </a:xfrm>
          <a:custGeom>
            <a:avLst/>
            <a:gdLst/>
            <a:ahLst/>
            <a:cxnLst/>
            <a:rect l="l" t="t" r="r" b="b"/>
            <a:pathLst>
              <a:path w="347344" h="372109">
                <a:moveTo>
                  <a:pt x="124485" y="0"/>
                </a:moveTo>
                <a:lnTo>
                  <a:pt x="0" y="371596"/>
                </a:lnTo>
                <a:lnTo>
                  <a:pt x="347078" y="322543"/>
                </a:lnTo>
                <a:lnTo>
                  <a:pt x="124485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205403" y="10910958"/>
            <a:ext cx="1909445" cy="328295"/>
          </a:xfrm>
          <a:custGeom>
            <a:avLst/>
            <a:gdLst/>
            <a:ahLst/>
            <a:cxnLst/>
            <a:rect l="l" t="t" r="r" b="b"/>
            <a:pathLst>
              <a:path w="1909444" h="328295">
                <a:moveTo>
                  <a:pt x="1909228" y="327879"/>
                </a:moveTo>
                <a:lnTo>
                  <a:pt x="43836" y="7532"/>
                </a:lnTo>
                <a:lnTo>
                  <a:pt x="0" y="0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903749" y="10745749"/>
            <a:ext cx="375285" cy="346075"/>
          </a:xfrm>
          <a:custGeom>
            <a:avLst/>
            <a:gdLst/>
            <a:ahLst/>
            <a:cxnLst/>
            <a:rect l="l" t="t" r="r" b="b"/>
            <a:pathLst>
              <a:path w="375284" h="346075">
                <a:moveTo>
                  <a:pt x="375124" y="0"/>
                </a:moveTo>
                <a:lnTo>
                  <a:pt x="0" y="113409"/>
                </a:lnTo>
                <a:lnTo>
                  <a:pt x="315803" y="345464"/>
                </a:lnTo>
                <a:lnTo>
                  <a:pt x="375124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702931" y="6947892"/>
            <a:ext cx="1842770" cy="3245485"/>
          </a:xfrm>
          <a:custGeom>
            <a:avLst/>
            <a:gdLst/>
            <a:ahLst/>
            <a:cxnLst/>
            <a:rect l="l" t="t" r="r" b="b"/>
            <a:pathLst>
              <a:path w="1842770" h="3245484">
                <a:moveTo>
                  <a:pt x="0" y="3245000"/>
                </a:moveTo>
                <a:lnTo>
                  <a:pt x="1820324" y="38729"/>
                </a:lnTo>
                <a:lnTo>
                  <a:pt x="1842317" y="0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370892" y="6681725"/>
            <a:ext cx="325755" cy="391795"/>
          </a:xfrm>
          <a:custGeom>
            <a:avLst/>
            <a:gdLst/>
            <a:ahLst/>
            <a:cxnLst/>
            <a:rect l="l" t="t" r="r" b="b"/>
            <a:pathLst>
              <a:path w="325754" h="391795">
                <a:moveTo>
                  <a:pt x="325465" y="0"/>
                </a:moveTo>
                <a:lnTo>
                  <a:pt x="0" y="218293"/>
                </a:lnTo>
                <a:lnTo>
                  <a:pt x="304822" y="391349"/>
                </a:lnTo>
                <a:lnTo>
                  <a:pt x="325465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086668" y="8389652"/>
            <a:ext cx="255904" cy="1744345"/>
          </a:xfrm>
          <a:custGeom>
            <a:avLst/>
            <a:gdLst/>
            <a:ahLst/>
            <a:cxnLst/>
            <a:rect l="l" t="t" r="r" b="b"/>
            <a:pathLst>
              <a:path w="255904" h="1744345">
                <a:moveTo>
                  <a:pt x="255738" y="1744058"/>
                </a:moveTo>
                <a:lnTo>
                  <a:pt x="6455" y="44000"/>
                </a:lnTo>
                <a:lnTo>
                  <a:pt x="0" y="0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919710" y="8086820"/>
            <a:ext cx="347345" cy="372745"/>
          </a:xfrm>
          <a:custGeom>
            <a:avLst/>
            <a:gdLst/>
            <a:ahLst/>
            <a:cxnLst/>
            <a:rect l="l" t="t" r="r" b="b"/>
            <a:pathLst>
              <a:path w="347345" h="372745">
                <a:moveTo>
                  <a:pt x="122556" y="0"/>
                </a:moveTo>
                <a:lnTo>
                  <a:pt x="0" y="372237"/>
                </a:lnTo>
                <a:lnTo>
                  <a:pt x="346812" y="321387"/>
                </a:lnTo>
                <a:lnTo>
                  <a:pt x="122556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470206" y="7325483"/>
            <a:ext cx="4006215" cy="255270"/>
          </a:xfrm>
          <a:custGeom>
            <a:avLst/>
            <a:gdLst/>
            <a:ahLst/>
            <a:cxnLst/>
            <a:rect l="l" t="t" r="r" b="b"/>
            <a:pathLst>
              <a:path w="4006215" h="255270">
                <a:moveTo>
                  <a:pt x="0" y="255232"/>
                </a:moveTo>
                <a:lnTo>
                  <a:pt x="3961309" y="2826"/>
                </a:lnTo>
                <a:lnTo>
                  <a:pt x="4005672" y="0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420380" y="7153404"/>
            <a:ext cx="361315" cy="349885"/>
          </a:xfrm>
          <a:custGeom>
            <a:avLst/>
            <a:gdLst/>
            <a:ahLst/>
            <a:cxnLst/>
            <a:rect l="l" t="t" r="r" b="b"/>
            <a:pathLst>
              <a:path w="361315" h="349884">
                <a:moveTo>
                  <a:pt x="0" y="0"/>
                </a:moveTo>
                <a:lnTo>
                  <a:pt x="22288" y="349810"/>
                </a:lnTo>
                <a:lnTo>
                  <a:pt x="360946" y="152615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281509" y="8010541"/>
            <a:ext cx="2713990" cy="2722880"/>
          </a:xfrm>
          <a:custGeom>
            <a:avLst/>
            <a:gdLst/>
            <a:ahLst/>
            <a:cxnLst/>
            <a:rect l="l" t="t" r="r" b="b"/>
            <a:pathLst>
              <a:path w="2713990" h="2722879">
                <a:moveTo>
                  <a:pt x="0" y="0"/>
                </a:moveTo>
                <a:lnTo>
                  <a:pt x="2681988" y="2691307"/>
                </a:lnTo>
                <a:lnTo>
                  <a:pt x="2713365" y="2722792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839357" y="10578137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09">
                <a:moveTo>
                  <a:pt x="248284" y="0"/>
                </a:moveTo>
                <a:lnTo>
                  <a:pt x="0" y="247425"/>
                </a:lnTo>
                <a:lnTo>
                  <a:pt x="371563" y="371996"/>
                </a:lnTo>
                <a:lnTo>
                  <a:pt x="248284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86BCE592-0384-8D48-9116-395D2DE6ECA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619948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960" dirty="0"/>
              <a:t>Memory </a:t>
            </a:r>
            <a:r>
              <a:rPr sz="8400" spc="-540" dirty="0"/>
              <a:t>footprint </a:t>
            </a:r>
            <a:r>
              <a:rPr sz="8400" spc="-525" dirty="0"/>
              <a:t>challenge </a:t>
            </a:r>
            <a:r>
              <a:rPr sz="8400" spc="-580" dirty="0"/>
              <a:t>of </a:t>
            </a:r>
            <a:r>
              <a:rPr sz="8400" spc="-455" dirty="0"/>
              <a:t>large</a:t>
            </a:r>
            <a:r>
              <a:rPr sz="8400" spc="-1195" dirty="0"/>
              <a:t> </a:t>
            </a:r>
            <a:r>
              <a:rPr sz="8400" spc="-565" dirty="0"/>
              <a:t>graphs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965200" y="1943100"/>
            <a:ext cx="16189960" cy="10070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indent="-800100">
              <a:lnSpc>
                <a:spcPts val="6609"/>
              </a:lnSpc>
              <a:spcBef>
                <a:spcPts val="10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360" dirty="0">
                <a:latin typeface="Calibri"/>
                <a:cs typeface="Calibri"/>
              </a:rPr>
              <a:t>Challenge: </a:t>
            </a:r>
            <a:r>
              <a:rPr sz="5600" b="1" spc="-425" dirty="0">
                <a:latin typeface="Calibri"/>
                <a:cs typeface="Calibri"/>
              </a:rPr>
              <a:t>cannot </a:t>
            </a:r>
            <a:r>
              <a:rPr sz="5600" b="1" spc="-204" dirty="0">
                <a:latin typeface="Calibri"/>
                <a:cs typeface="Calibri"/>
              </a:rPr>
              <a:t>fit </a:t>
            </a:r>
            <a:r>
              <a:rPr sz="5600" b="1" spc="-215" dirty="0">
                <a:latin typeface="Calibri"/>
                <a:cs typeface="Calibri"/>
              </a:rPr>
              <a:t>all </a:t>
            </a:r>
            <a:r>
              <a:rPr sz="5600" b="1" spc="-405" dirty="0">
                <a:latin typeface="Calibri"/>
                <a:cs typeface="Calibri"/>
              </a:rPr>
              <a:t>edges </a:t>
            </a:r>
            <a:r>
              <a:rPr sz="5600" b="1" spc="-285" dirty="0">
                <a:latin typeface="Calibri"/>
                <a:cs typeface="Calibri"/>
              </a:rPr>
              <a:t>in </a:t>
            </a:r>
            <a:r>
              <a:rPr sz="5600" b="1" spc="-545" dirty="0">
                <a:latin typeface="Calibri"/>
                <a:cs typeface="Calibri"/>
              </a:rPr>
              <a:t>memory </a:t>
            </a:r>
            <a:r>
              <a:rPr sz="5600" b="1" spc="-390" dirty="0">
                <a:latin typeface="Calibri"/>
                <a:cs typeface="Calibri"/>
              </a:rPr>
              <a:t>for </a:t>
            </a:r>
            <a:r>
              <a:rPr sz="5600" b="1" spc="-305" dirty="0">
                <a:latin typeface="Calibri"/>
                <a:cs typeface="Calibri"/>
              </a:rPr>
              <a:t>large</a:t>
            </a:r>
            <a:r>
              <a:rPr sz="5600" b="1" spc="-575" dirty="0">
                <a:latin typeface="Calibri"/>
                <a:cs typeface="Calibri"/>
              </a:rPr>
              <a:t> </a:t>
            </a:r>
            <a:r>
              <a:rPr sz="5600" b="1" spc="-380" dirty="0">
                <a:latin typeface="Calibri"/>
                <a:cs typeface="Calibri"/>
              </a:rPr>
              <a:t>graphs</a:t>
            </a:r>
            <a:endParaRPr sz="5600">
              <a:latin typeface="Calibri"/>
              <a:cs typeface="Calibri"/>
            </a:endParaRPr>
          </a:p>
          <a:p>
            <a:pPr marL="1447800" lvl="1" indent="-635000">
              <a:lnSpc>
                <a:spcPts val="5710"/>
              </a:lnSpc>
              <a:buSzPct val="130000"/>
              <a:buChar char="-"/>
              <a:tabLst>
                <a:tab pos="1447165" algn="l"/>
                <a:tab pos="1447800" algn="l"/>
              </a:tabLst>
            </a:pPr>
            <a:r>
              <a:rPr sz="4000" b="1" spc="-330" dirty="0">
                <a:latin typeface="Calibri"/>
                <a:cs typeface="Calibri"/>
              </a:rPr>
              <a:t>Consider </a:t>
            </a:r>
            <a:r>
              <a:rPr sz="4000" b="1" spc="-285" dirty="0">
                <a:latin typeface="Calibri"/>
                <a:cs typeface="Calibri"/>
              </a:rPr>
              <a:t>representation </a:t>
            </a:r>
            <a:r>
              <a:rPr sz="4000" b="1" spc="-275" dirty="0">
                <a:latin typeface="Calibri"/>
                <a:cs typeface="Calibri"/>
              </a:rPr>
              <a:t>of </a:t>
            </a:r>
            <a:r>
              <a:rPr sz="4000" b="1" spc="-265" dirty="0">
                <a:latin typeface="Calibri"/>
                <a:cs typeface="Calibri"/>
              </a:rPr>
              <a:t>graph </a:t>
            </a:r>
            <a:r>
              <a:rPr sz="4000" b="1" spc="-340" dirty="0">
                <a:latin typeface="Calibri"/>
                <a:cs typeface="Calibri"/>
              </a:rPr>
              <a:t>from </a:t>
            </a:r>
            <a:r>
              <a:rPr sz="4000" b="1" spc="-355" dirty="0">
                <a:latin typeface="Calibri"/>
                <a:cs typeface="Calibri"/>
              </a:rPr>
              <a:t>your </a:t>
            </a:r>
            <a:r>
              <a:rPr sz="4000" b="1" spc="-300" dirty="0">
                <a:latin typeface="Calibri"/>
                <a:cs typeface="Calibri"/>
              </a:rPr>
              <a:t>programming</a:t>
            </a:r>
            <a:r>
              <a:rPr sz="4000" b="1" spc="-35" dirty="0">
                <a:latin typeface="Calibri"/>
                <a:cs typeface="Calibri"/>
              </a:rPr>
              <a:t> </a:t>
            </a:r>
            <a:r>
              <a:rPr sz="4000" b="1" spc="-265" dirty="0">
                <a:latin typeface="Calibri"/>
                <a:cs typeface="Calibri"/>
              </a:rPr>
              <a:t>assignment:</a:t>
            </a:r>
            <a:endParaRPr sz="4000">
              <a:latin typeface="Calibri"/>
              <a:cs typeface="Calibri"/>
            </a:endParaRPr>
          </a:p>
          <a:p>
            <a:pPr marL="2120900" lvl="2" indent="-635000">
              <a:lnSpc>
                <a:spcPts val="5400"/>
              </a:lnSpc>
              <a:buSzPct val="130000"/>
              <a:buChar char="-"/>
              <a:tabLst>
                <a:tab pos="2120265" algn="l"/>
                <a:tab pos="2120900" algn="l"/>
              </a:tabLst>
            </a:pPr>
            <a:r>
              <a:rPr sz="4000" b="1" spc="-340" dirty="0">
                <a:latin typeface="Calibri"/>
                <a:cs typeface="Calibri"/>
              </a:rPr>
              <a:t>Each </a:t>
            </a:r>
            <a:r>
              <a:rPr sz="4000" b="1" spc="-290" dirty="0">
                <a:latin typeface="Calibri"/>
                <a:cs typeface="Calibri"/>
              </a:rPr>
              <a:t>edge </a:t>
            </a:r>
            <a:r>
              <a:rPr sz="4000" b="1" spc="-310" dirty="0">
                <a:latin typeface="Calibri"/>
                <a:cs typeface="Calibri"/>
              </a:rPr>
              <a:t>represented </a:t>
            </a:r>
            <a:r>
              <a:rPr sz="4000" b="1" spc="-295" dirty="0">
                <a:latin typeface="Calibri"/>
                <a:cs typeface="Calibri"/>
              </a:rPr>
              <a:t>twice </a:t>
            </a:r>
            <a:r>
              <a:rPr sz="4000" b="1" spc="-204" dirty="0">
                <a:latin typeface="Calibri"/>
                <a:cs typeface="Calibri"/>
              </a:rPr>
              <a:t>in </a:t>
            </a:r>
            <a:r>
              <a:rPr sz="4000" b="1" spc="-265" dirty="0">
                <a:latin typeface="Calibri"/>
                <a:cs typeface="Calibri"/>
              </a:rPr>
              <a:t>graph </a:t>
            </a:r>
            <a:r>
              <a:rPr sz="4000" b="1" spc="-270" dirty="0">
                <a:latin typeface="Calibri"/>
                <a:cs typeface="Calibri"/>
              </a:rPr>
              <a:t>structure (as </a:t>
            </a:r>
            <a:r>
              <a:rPr sz="4000" b="1" spc="-285" dirty="0">
                <a:latin typeface="Calibri"/>
                <a:cs typeface="Calibri"/>
              </a:rPr>
              <a:t>incoming/outgoing</a:t>
            </a:r>
            <a:r>
              <a:rPr sz="4000" b="1" spc="-175" dirty="0">
                <a:latin typeface="Calibri"/>
                <a:cs typeface="Calibri"/>
              </a:rPr>
              <a:t> </a:t>
            </a:r>
            <a:r>
              <a:rPr sz="4000" b="1" spc="-275" dirty="0">
                <a:latin typeface="Calibri"/>
                <a:cs typeface="Calibri"/>
              </a:rPr>
              <a:t>edge)</a:t>
            </a:r>
            <a:endParaRPr sz="4000">
              <a:latin typeface="Calibri"/>
              <a:cs typeface="Calibri"/>
            </a:endParaRPr>
          </a:p>
          <a:p>
            <a:pPr marL="2120900" lvl="2" indent="-635000">
              <a:lnSpc>
                <a:spcPts val="5400"/>
              </a:lnSpc>
              <a:buSzPct val="130000"/>
              <a:buChar char="-"/>
              <a:tabLst>
                <a:tab pos="2120265" algn="l"/>
                <a:tab pos="2120900" algn="l"/>
              </a:tabLst>
            </a:pPr>
            <a:r>
              <a:rPr sz="4000" b="1" spc="-325" dirty="0">
                <a:latin typeface="Calibri"/>
                <a:cs typeface="Calibri"/>
              </a:rPr>
              <a:t>8 </a:t>
            </a:r>
            <a:r>
              <a:rPr sz="4000" b="1" spc="-310" dirty="0">
                <a:latin typeface="Calibri"/>
                <a:cs typeface="Calibri"/>
              </a:rPr>
              <a:t>bytes </a:t>
            </a:r>
            <a:r>
              <a:rPr sz="4000" b="1" spc="-315" dirty="0">
                <a:latin typeface="Calibri"/>
                <a:cs typeface="Calibri"/>
              </a:rPr>
              <a:t>per </a:t>
            </a:r>
            <a:r>
              <a:rPr sz="4000" b="1" spc="-290" dirty="0">
                <a:latin typeface="Calibri"/>
                <a:cs typeface="Calibri"/>
              </a:rPr>
              <a:t>edge </a:t>
            </a:r>
            <a:r>
              <a:rPr sz="4000" b="1" spc="-300" dirty="0">
                <a:latin typeface="Calibri"/>
                <a:cs typeface="Calibri"/>
              </a:rPr>
              <a:t>to represent</a:t>
            </a:r>
            <a:r>
              <a:rPr sz="4000" b="1" spc="-85" dirty="0">
                <a:latin typeface="Calibri"/>
                <a:cs typeface="Calibri"/>
              </a:rPr>
              <a:t> </a:t>
            </a:r>
            <a:r>
              <a:rPr sz="4000" b="1" spc="-300" dirty="0">
                <a:latin typeface="Calibri"/>
                <a:cs typeface="Calibri"/>
              </a:rPr>
              <a:t>adjacency</a:t>
            </a:r>
            <a:endParaRPr sz="4000">
              <a:latin typeface="Calibri"/>
              <a:cs typeface="Calibri"/>
            </a:endParaRPr>
          </a:p>
          <a:p>
            <a:pPr marL="1447800" lvl="1" indent="-635000">
              <a:lnSpc>
                <a:spcPts val="5400"/>
              </a:lnSpc>
              <a:buSzPct val="130000"/>
              <a:buChar char="-"/>
              <a:tabLst>
                <a:tab pos="1447165" algn="l"/>
                <a:tab pos="1447800" algn="l"/>
              </a:tabLst>
            </a:pPr>
            <a:r>
              <a:rPr sz="4000" b="1" spc="-540" dirty="0">
                <a:latin typeface="Calibri"/>
                <a:cs typeface="Calibri"/>
              </a:rPr>
              <a:t>May </a:t>
            </a:r>
            <a:r>
              <a:rPr sz="4000" b="1" spc="-275" dirty="0">
                <a:latin typeface="Calibri"/>
                <a:cs typeface="Calibri"/>
              </a:rPr>
              <a:t>also </a:t>
            </a:r>
            <a:r>
              <a:rPr sz="4000" b="1" spc="-340" dirty="0">
                <a:latin typeface="Calibri"/>
                <a:cs typeface="Calibri"/>
              </a:rPr>
              <a:t>need </a:t>
            </a:r>
            <a:r>
              <a:rPr sz="4000" b="1" spc="-300" dirty="0">
                <a:latin typeface="Calibri"/>
                <a:cs typeface="Calibri"/>
              </a:rPr>
              <a:t>to store </a:t>
            </a:r>
            <a:r>
              <a:rPr sz="4000" b="1" spc="-280" dirty="0">
                <a:latin typeface="Calibri"/>
                <a:cs typeface="Calibri"/>
              </a:rPr>
              <a:t>per-edge </a:t>
            </a:r>
            <a:r>
              <a:rPr sz="4000" b="1" spc="-285" dirty="0">
                <a:latin typeface="Calibri"/>
                <a:cs typeface="Calibri"/>
              </a:rPr>
              <a:t>values </a:t>
            </a:r>
            <a:r>
              <a:rPr sz="4000" b="1" spc="-195" dirty="0">
                <a:latin typeface="Calibri"/>
                <a:cs typeface="Calibri"/>
              </a:rPr>
              <a:t>(e.g., </a:t>
            </a:r>
            <a:r>
              <a:rPr sz="4000" b="1" spc="-325" dirty="0">
                <a:latin typeface="Calibri"/>
                <a:cs typeface="Calibri"/>
              </a:rPr>
              <a:t>4 </a:t>
            </a:r>
            <a:r>
              <a:rPr sz="4000" b="1" spc="-310" dirty="0">
                <a:latin typeface="Calibri"/>
                <a:cs typeface="Calibri"/>
              </a:rPr>
              <a:t>bytes </a:t>
            </a:r>
            <a:r>
              <a:rPr sz="4000" b="1" spc="-280" dirty="0">
                <a:latin typeface="Calibri"/>
                <a:cs typeface="Calibri"/>
              </a:rPr>
              <a:t>for </a:t>
            </a:r>
            <a:r>
              <a:rPr sz="4000" b="1" spc="-290" dirty="0">
                <a:latin typeface="Calibri"/>
                <a:cs typeface="Calibri"/>
              </a:rPr>
              <a:t>a </a:t>
            </a:r>
            <a:r>
              <a:rPr sz="4000" b="1" spc="-280" dirty="0">
                <a:latin typeface="Calibri"/>
                <a:cs typeface="Calibri"/>
              </a:rPr>
              <a:t>per-edge</a:t>
            </a:r>
            <a:r>
              <a:rPr sz="4000" b="1" spc="-125" dirty="0">
                <a:latin typeface="Calibri"/>
                <a:cs typeface="Calibri"/>
              </a:rPr>
              <a:t> </a:t>
            </a:r>
            <a:r>
              <a:rPr sz="4000" b="1" spc="-254" dirty="0">
                <a:latin typeface="Calibri"/>
                <a:cs typeface="Calibri"/>
              </a:rPr>
              <a:t>weight)</a:t>
            </a:r>
            <a:endParaRPr sz="4000">
              <a:latin typeface="Calibri"/>
              <a:cs typeface="Calibri"/>
            </a:endParaRPr>
          </a:p>
          <a:p>
            <a:pPr marL="1447800" lvl="1" indent="-635000">
              <a:lnSpc>
                <a:spcPts val="5400"/>
              </a:lnSpc>
              <a:buSzPct val="130000"/>
              <a:buChar char="-"/>
              <a:tabLst>
                <a:tab pos="1447165" algn="l"/>
                <a:tab pos="1447800" algn="l"/>
              </a:tabLst>
            </a:pPr>
            <a:r>
              <a:rPr sz="4000" b="1" spc="-325" dirty="0">
                <a:latin typeface="Calibri"/>
                <a:cs typeface="Calibri"/>
              </a:rPr>
              <a:t>1 </a:t>
            </a:r>
            <a:r>
              <a:rPr sz="4000" b="1" spc="-210" dirty="0">
                <a:latin typeface="Calibri"/>
                <a:cs typeface="Calibri"/>
              </a:rPr>
              <a:t>billion </a:t>
            </a:r>
            <a:r>
              <a:rPr sz="4000" b="1" spc="-290" dirty="0">
                <a:latin typeface="Calibri"/>
                <a:cs typeface="Calibri"/>
              </a:rPr>
              <a:t>edges </a:t>
            </a:r>
            <a:r>
              <a:rPr sz="4000" b="1" spc="-300" dirty="0">
                <a:latin typeface="Calibri"/>
                <a:cs typeface="Calibri"/>
              </a:rPr>
              <a:t>(modest): </a:t>
            </a:r>
            <a:r>
              <a:rPr sz="4000" b="1" spc="-85" dirty="0">
                <a:latin typeface="Calibri"/>
                <a:cs typeface="Calibri"/>
              </a:rPr>
              <a:t>~12 </a:t>
            </a:r>
            <a:r>
              <a:rPr sz="4000" b="1" spc="-490" dirty="0">
                <a:latin typeface="Calibri"/>
                <a:cs typeface="Calibri"/>
              </a:rPr>
              <a:t>GB </a:t>
            </a:r>
            <a:r>
              <a:rPr sz="4000" b="1" spc="-275" dirty="0">
                <a:latin typeface="Calibri"/>
                <a:cs typeface="Calibri"/>
              </a:rPr>
              <a:t>of </a:t>
            </a:r>
            <a:r>
              <a:rPr sz="4000" b="1" spc="-390" dirty="0">
                <a:latin typeface="Calibri"/>
                <a:cs typeface="Calibri"/>
              </a:rPr>
              <a:t>memory </a:t>
            </a:r>
            <a:r>
              <a:rPr sz="4000" b="1" spc="-280" dirty="0">
                <a:latin typeface="Calibri"/>
                <a:cs typeface="Calibri"/>
              </a:rPr>
              <a:t>for </a:t>
            </a:r>
            <a:r>
              <a:rPr sz="4000" b="1" spc="-290" dirty="0">
                <a:latin typeface="Calibri"/>
                <a:cs typeface="Calibri"/>
              </a:rPr>
              <a:t>edge</a:t>
            </a:r>
            <a:r>
              <a:rPr sz="4000" b="1" spc="-470" dirty="0">
                <a:latin typeface="Calibri"/>
                <a:cs typeface="Calibri"/>
              </a:rPr>
              <a:t> </a:t>
            </a:r>
            <a:r>
              <a:rPr sz="4000" b="1" spc="-280" dirty="0">
                <a:latin typeface="Calibri"/>
                <a:cs typeface="Calibri"/>
              </a:rPr>
              <a:t>information</a:t>
            </a:r>
            <a:endParaRPr sz="4000">
              <a:latin typeface="Calibri"/>
              <a:cs typeface="Calibri"/>
            </a:endParaRPr>
          </a:p>
          <a:p>
            <a:pPr marL="1447800" lvl="1" indent="-635000">
              <a:lnSpc>
                <a:spcPts val="5820"/>
              </a:lnSpc>
              <a:buSzPct val="130000"/>
              <a:buChar char="-"/>
              <a:tabLst>
                <a:tab pos="1447165" algn="l"/>
                <a:tab pos="1447800" algn="l"/>
              </a:tabLst>
            </a:pPr>
            <a:r>
              <a:rPr sz="4000" b="1" spc="-285" dirty="0">
                <a:latin typeface="Calibri"/>
                <a:cs typeface="Calibri"/>
              </a:rPr>
              <a:t>Algorithm </a:t>
            </a:r>
            <a:r>
              <a:rPr sz="4000" b="1" spc="-405" dirty="0">
                <a:latin typeface="Calibri"/>
                <a:cs typeface="Calibri"/>
              </a:rPr>
              <a:t>may </a:t>
            </a:r>
            <a:r>
              <a:rPr sz="4000" b="1" spc="-340" dirty="0">
                <a:latin typeface="Calibri"/>
                <a:cs typeface="Calibri"/>
              </a:rPr>
              <a:t>need </a:t>
            </a:r>
            <a:r>
              <a:rPr sz="4000" b="1" spc="-250" dirty="0">
                <a:latin typeface="Calibri"/>
                <a:cs typeface="Calibri"/>
              </a:rPr>
              <a:t>multiple </a:t>
            </a:r>
            <a:r>
              <a:rPr sz="4000" b="1" spc="-320" dirty="0">
                <a:latin typeface="Calibri"/>
                <a:cs typeface="Calibri"/>
              </a:rPr>
              <a:t>copies </a:t>
            </a:r>
            <a:r>
              <a:rPr sz="4000" b="1" spc="-275" dirty="0">
                <a:latin typeface="Calibri"/>
                <a:cs typeface="Calibri"/>
              </a:rPr>
              <a:t>of </a:t>
            </a:r>
            <a:r>
              <a:rPr sz="4000" b="1" spc="-280" dirty="0">
                <a:latin typeface="Calibri"/>
                <a:cs typeface="Calibri"/>
              </a:rPr>
              <a:t>per-edge </a:t>
            </a:r>
            <a:r>
              <a:rPr sz="4000" b="1" spc="-275" dirty="0">
                <a:latin typeface="Calibri"/>
                <a:cs typeface="Calibri"/>
              </a:rPr>
              <a:t>structures </a:t>
            </a:r>
            <a:r>
              <a:rPr sz="4000" b="1" spc="-265" dirty="0">
                <a:latin typeface="Calibri"/>
                <a:cs typeface="Calibri"/>
              </a:rPr>
              <a:t>(current, </a:t>
            </a:r>
            <a:r>
              <a:rPr sz="4000" b="1" spc="-330" dirty="0">
                <a:latin typeface="Calibri"/>
                <a:cs typeface="Calibri"/>
              </a:rPr>
              <a:t>prev </a:t>
            </a:r>
            <a:r>
              <a:rPr sz="4000" b="1" spc="-245" dirty="0">
                <a:latin typeface="Calibri"/>
                <a:cs typeface="Calibri"/>
              </a:rPr>
              <a:t>data,</a:t>
            </a:r>
            <a:r>
              <a:rPr sz="4000" b="1" spc="195" dirty="0">
                <a:latin typeface="Calibri"/>
                <a:cs typeface="Calibri"/>
              </a:rPr>
              <a:t> </a:t>
            </a:r>
            <a:r>
              <a:rPr sz="4000" b="1" spc="-250" dirty="0">
                <a:latin typeface="Calibri"/>
                <a:cs typeface="Calibri"/>
              </a:rPr>
              <a:t>etc.)</a:t>
            </a:r>
            <a:endParaRPr sz="4000">
              <a:latin typeface="Calibri"/>
              <a:cs typeface="Calibri"/>
            </a:endParaRPr>
          </a:p>
          <a:p>
            <a:pPr marL="812800" indent="-800100">
              <a:lnSpc>
                <a:spcPts val="6609"/>
              </a:lnSpc>
              <a:spcBef>
                <a:spcPts val="396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495" dirty="0">
                <a:latin typeface="Calibri"/>
                <a:cs typeface="Calibri"/>
              </a:rPr>
              <a:t>Could employ </a:t>
            </a:r>
            <a:r>
              <a:rPr sz="5600" b="1" spc="-375" dirty="0">
                <a:latin typeface="Calibri"/>
                <a:cs typeface="Calibri"/>
              </a:rPr>
              <a:t>cluster </a:t>
            </a:r>
            <a:r>
              <a:rPr sz="5600" b="1" spc="-385" dirty="0">
                <a:latin typeface="Calibri"/>
                <a:cs typeface="Calibri"/>
              </a:rPr>
              <a:t>of </a:t>
            </a:r>
            <a:r>
              <a:rPr sz="5600" b="1" spc="-450" dirty="0">
                <a:latin typeface="Calibri"/>
                <a:cs typeface="Calibri"/>
              </a:rPr>
              <a:t>machines </a:t>
            </a:r>
            <a:r>
              <a:rPr sz="5600" b="1" spc="-420" dirty="0">
                <a:latin typeface="Calibri"/>
                <a:cs typeface="Calibri"/>
              </a:rPr>
              <a:t>to store </a:t>
            </a:r>
            <a:r>
              <a:rPr sz="5600" b="1" spc="-370" dirty="0">
                <a:latin typeface="Calibri"/>
                <a:cs typeface="Calibri"/>
              </a:rPr>
              <a:t>graph </a:t>
            </a:r>
            <a:r>
              <a:rPr sz="5600" b="1" spc="-285" dirty="0">
                <a:latin typeface="Calibri"/>
                <a:cs typeface="Calibri"/>
              </a:rPr>
              <a:t>in</a:t>
            </a:r>
            <a:r>
              <a:rPr sz="5600" b="1" dirty="0">
                <a:latin typeface="Calibri"/>
                <a:cs typeface="Calibri"/>
              </a:rPr>
              <a:t> </a:t>
            </a:r>
            <a:r>
              <a:rPr sz="5600" b="1" spc="-545" dirty="0">
                <a:latin typeface="Calibri"/>
                <a:cs typeface="Calibri"/>
              </a:rPr>
              <a:t>memory</a:t>
            </a:r>
            <a:endParaRPr sz="5600">
              <a:latin typeface="Calibri"/>
              <a:cs typeface="Calibri"/>
            </a:endParaRPr>
          </a:p>
          <a:p>
            <a:pPr marL="1447800" lvl="1" indent="-635000">
              <a:lnSpc>
                <a:spcPts val="6130"/>
              </a:lnSpc>
              <a:buSzPct val="130000"/>
              <a:buChar char="-"/>
              <a:tabLst>
                <a:tab pos="1447165" algn="l"/>
                <a:tab pos="1447800" algn="l"/>
              </a:tabLst>
            </a:pPr>
            <a:r>
              <a:rPr sz="4000" b="1" spc="-290" dirty="0">
                <a:latin typeface="Calibri"/>
                <a:cs typeface="Calibri"/>
              </a:rPr>
              <a:t>Rather </a:t>
            </a:r>
            <a:r>
              <a:rPr sz="4000" b="1" spc="-265" dirty="0">
                <a:latin typeface="Calibri"/>
                <a:cs typeface="Calibri"/>
              </a:rPr>
              <a:t>than </a:t>
            </a:r>
            <a:r>
              <a:rPr sz="4000" b="1" spc="-300" dirty="0">
                <a:latin typeface="Calibri"/>
                <a:cs typeface="Calibri"/>
              </a:rPr>
              <a:t>store </a:t>
            </a:r>
            <a:r>
              <a:rPr sz="4000" b="1" spc="-265" dirty="0">
                <a:latin typeface="Calibri"/>
                <a:cs typeface="Calibri"/>
              </a:rPr>
              <a:t>graph </a:t>
            </a:r>
            <a:r>
              <a:rPr sz="4000" b="1" spc="-375" dirty="0">
                <a:latin typeface="Calibri"/>
                <a:cs typeface="Calibri"/>
              </a:rPr>
              <a:t>on</a:t>
            </a:r>
            <a:r>
              <a:rPr sz="4000" b="1" spc="-235" dirty="0">
                <a:latin typeface="Calibri"/>
                <a:cs typeface="Calibri"/>
              </a:rPr>
              <a:t> </a:t>
            </a:r>
            <a:r>
              <a:rPr sz="4000" b="1" spc="-254" dirty="0">
                <a:latin typeface="Calibri"/>
                <a:cs typeface="Calibri"/>
              </a:rPr>
              <a:t>disk</a:t>
            </a:r>
            <a:endParaRPr sz="4000">
              <a:latin typeface="Calibri"/>
              <a:cs typeface="Calibri"/>
            </a:endParaRPr>
          </a:p>
          <a:p>
            <a:pPr marL="812800" indent="-800100">
              <a:lnSpc>
                <a:spcPts val="6584"/>
              </a:lnSpc>
              <a:spcBef>
                <a:spcPts val="396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620" dirty="0">
                <a:latin typeface="Calibri"/>
                <a:cs typeface="Calibri"/>
              </a:rPr>
              <a:t>Would </a:t>
            </a:r>
            <a:r>
              <a:rPr sz="5600" b="1" spc="-400" dirty="0">
                <a:latin typeface="Calibri"/>
                <a:cs typeface="Calibri"/>
              </a:rPr>
              <a:t>prefer </a:t>
            </a:r>
            <a:r>
              <a:rPr sz="5600" b="1" spc="-420" dirty="0">
                <a:latin typeface="Calibri"/>
                <a:cs typeface="Calibri"/>
              </a:rPr>
              <a:t>to </a:t>
            </a:r>
            <a:r>
              <a:rPr sz="5600" b="1" spc="-475" dirty="0">
                <a:latin typeface="Calibri"/>
                <a:cs typeface="Calibri"/>
              </a:rPr>
              <a:t>process </a:t>
            </a:r>
            <a:r>
              <a:rPr sz="5600" b="1" spc="-305" dirty="0">
                <a:latin typeface="Calibri"/>
                <a:cs typeface="Calibri"/>
              </a:rPr>
              <a:t>large </a:t>
            </a:r>
            <a:r>
              <a:rPr sz="5600" b="1" spc="-380" dirty="0">
                <a:latin typeface="Calibri"/>
                <a:cs typeface="Calibri"/>
              </a:rPr>
              <a:t>graphs </a:t>
            </a:r>
            <a:r>
              <a:rPr sz="5600" b="1" spc="-520" dirty="0">
                <a:latin typeface="Calibri"/>
                <a:cs typeface="Calibri"/>
              </a:rPr>
              <a:t>on </a:t>
            </a:r>
            <a:r>
              <a:rPr sz="5600" b="1" spc="-405" dirty="0">
                <a:latin typeface="Calibri"/>
                <a:cs typeface="Calibri"/>
              </a:rPr>
              <a:t>a </a:t>
            </a:r>
            <a:r>
              <a:rPr sz="5600" b="1" spc="-290" dirty="0">
                <a:latin typeface="Calibri"/>
                <a:cs typeface="Calibri"/>
              </a:rPr>
              <a:t>single</a:t>
            </a:r>
            <a:r>
              <a:rPr sz="5600" b="1" spc="-530" dirty="0">
                <a:latin typeface="Calibri"/>
                <a:cs typeface="Calibri"/>
              </a:rPr>
              <a:t> </a:t>
            </a:r>
            <a:r>
              <a:rPr sz="5600" b="1" spc="-455" dirty="0">
                <a:latin typeface="Calibri"/>
                <a:cs typeface="Calibri"/>
              </a:rPr>
              <a:t>machine</a:t>
            </a:r>
            <a:endParaRPr sz="5600">
              <a:latin typeface="Calibri"/>
              <a:cs typeface="Calibri"/>
            </a:endParaRPr>
          </a:p>
          <a:p>
            <a:pPr marL="1447800" lvl="1" indent="-635000">
              <a:lnSpc>
                <a:spcPts val="5985"/>
              </a:lnSpc>
              <a:buSzPct val="129761"/>
              <a:buChar char="-"/>
              <a:tabLst>
                <a:tab pos="1447165" algn="l"/>
                <a:tab pos="1447800" algn="l"/>
              </a:tabLst>
            </a:pPr>
            <a:r>
              <a:rPr sz="4200" b="1" spc="-325" dirty="0">
                <a:latin typeface="Calibri"/>
                <a:cs typeface="Calibri"/>
              </a:rPr>
              <a:t>Managing </a:t>
            </a:r>
            <a:r>
              <a:rPr sz="4200" b="1" spc="-285" dirty="0">
                <a:latin typeface="Calibri"/>
                <a:cs typeface="Calibri"/>
              </a:rPr>
              <a:t>clusters </a:t>
            </a: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340" dirty="0">
                <a:latin typeface="Calibri"/>
                <a:cs typeface="Calibri"/>
              </a:rPr>
              <a:t>machines </a:t>
            </a:r>
            <a:r>
              <a:rPr sz="4200" b="1" spc="-204" dirty="0">
                <a:latin typeface="Calibri"/>
                <a:cs typeface="Calibri"/>
              </a:rPr>
              <a:t>is</a:t>
            </a:r>
            <a:r>
              <a:rPr sz="4200" b="1" spc="-185" dirty="0">
                <a:latin typeface="Calibri"/>
                <a:cs typeface="Calibri"/>
              </a:rPr>
              <a:t> </a:t>
            </a:r>
            <a:r>
              <a:rPr sz="4200" b="1" spc="-265" dirty="0">
                <a:latin typeface="Calibri"/>
                <a:cs typeface="Calibri"/>
              </a:rPr>
              <a:t>diﬃcult</a:t>
            </a:r>
            <a:endParaRPr sz="4200">
              <a:latin typeface="Calibri"/>
              <a:cs typeface="Calibri"/>
            </a:endParaRPr>
          </a:p>
          <a:p>
            <a:pPr marL="1447800" lvl="1" indent="-635000">
              <a:lnSpc>
                <a:spcPts val="6120"/>
              </a:lnSpc>
              <a:buSzPct val="129761"/>
              <a:buChar char="-"/>
              <a:tabLst>
                <a:tab pos="1447165" algn="l"/>
                <a:tab pos="1447800" algn="l"/>
              </a:tabLst>
            </a:pPr>
            <a:r>
              <a:rPr sz="4200" b="1" spc="-225" dirty="0">
                <a:latin typeface="Calibri"/>
                <a:cs typeface="Calibri"/>
              </a:rPr>
              <a:t>Partitioning </a:t>
            </a:r>
            <a:r>
              <a:rPr sz="4200" b="1" spc="-285" dirty="0">
                <a:latin typeface="Calibri"/>
                <a:cs typeface="Calibri"/>
              </a:rPr>
              <a:t>graphs </a:t>
            </a:r>
            <a:r>
              <a:rPr sz="4200" b="1" spc="-204" dirty="0">
                <a:latin typeface="Calibri"/>
                <a:cs typeface="Calibri"/>
              </a:rPr>
              <a:t>is </a:t>
            </a:r>
            <a:r>
              <a:rPr sz="4200" b="1" spc="-320" dirty="0">
                <a:latin typeface="Calibri"/>
                <a:cs typeface="Calibri"/>
              </a:rPr>
              <a:t>expensive </a:t>
            </a:r>
            <a:r>
              <a:rPr sz="4200" b="1" spc="-275" dirty="0">
                <a:latin typeface="Calibri"/>
                <a:cs typeface="Calibri"/>
              </a:rPr>
              <a:t>(also </a:t>
            </a:r>
            <a:r>
              <a:rPr sz="4200" b="1" spc="-350" dirty="0">
                <a:latin typeface="Calibri"/>
                <a:cs typeface="Calibri"/>
              </a:rPr>
              <a:t>needs </a:t>
            </a:r>
            <a:r>
              <a:rPr sz="4200" b="1" spc="-305" dirty="0">
                <a:latin typeface="Calibri"/>
                <a:cs typeface="Calibri"/>
              </a:rPr>
              <a:t>a </a:t>
            </a:r>
            <a:r>
              <a:rPr sz="4200" b="1" spc="-229" dirty="0">
                <a:latin typeface="Calibri"/>
                <a:cs typeface="Calibri"/>
              </a:rPr>
              <a:t>lot </a:t>
            </a: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385" dirty="0">
                <a:latin typeface="Calibri"/>
                <a:cs typeface="Calibri"/>
              </a:rPr>
              <a:t>memory) </a:t>
            </a:r>
            <a:r>
              <a:rPr sz="4200" b="1" spc="-340" dirty="0">
                <a:latin typeface="Calibri"/>
                <a:cs typeface="Calibri"/>
              </a:rPr>
              <a:t>and</a:t>
            </a:r>
            <a:r>
              <a:rPr sz="4200" b="1" spc="-240" dirty="0">
                <a:latin typeface="Calibri"/>
                <a:cs typeface="Calibri"/>
              </a:rPr>
              <a:t> </a:t>
            </a:r>
            <a:r>
              <a:rPr sz="4200" b="1" spc="-265" dirty="0">
                <a:latin typeface="Calibri"/>
                <a:cs typeface="Calibri"/>
              </a:rPr>
              <a:t>diﬃcult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4CA37-8BCE-1143-8410-7A5ACB8B318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282509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844" dirty="0"/>
              <a:t>Today’s </a:t>
            </a:r>
            <a:r>
              <a:rPr sz="8400" spc="-560" dirty="0"/>
              <a:t>topic: </a:t>
            </a:r>
            <a:r>
              <a:rPr sz="8400" spc="-465" dirty="0"/>
              <a:t>analyzing </a:t>
            </a:r>
            <a:r>
              <a:rPr sz="8400" spc="-395" dirty="0"/>
              <a:t>big</a:t>
            </a:r>
            <a:r>
              <a:rPr sz="8400" spc="-455" dirty="0"/>
              <a:t> </a:t>
            </a:r>
            <a:r>
              <a:rPr sz="8400" spc="-565" dirty="0"/>
              <a:t>graphs</a:t>
            </a:r>
            <a:endParaRPr sz="8400"/>
          </a:p>
        </p:txBody>
      </p:sp>
      <p:sp>
        <p:nvSpPr>
          <p:cNvPr id="3" name="object 3"/>
          <p:cNvSpPr/>
          <p:nvPr/>
        </p:nvSpPr>
        <p:spPr>
          <a:xfrm>
            <a:off x="12296455" y="11269211"/>
            <a:ext cx="1331833" cy="212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45034" y="12971011"/>
            <a:ext cx="71335" cy="2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7975" y="5478011"/>
            <a:ext cx="12011998" cy="7429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68180" y="12590011"/>
            <a:ext cx="104402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81065" y="12463011"/>
            <a:ext cx="50279" cy="2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94689" y="12285211"/>
            <a:ext cx="15762" cy="38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02038" y="11485111"/>
            <a:ext cx="419822" cy="431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70263" y="11167611"/>
            <a:ext cx="93847" cy="266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308908" y="11205711"/>
            <a:ext cx="39514" cy="38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64040" y="10621511"/>
            <a:ext cx="347607" cy="533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20731" y="11053311"/>
            <a:ext cx="45091" cy="63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31822" y="10215111"/>
            <a:ext cx="700827" cy="596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15573" y="8411711"/>
            <a:ext cx="639467" cy="762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66805" y="8322811"/>
            <a:ext cx="39514" cy="381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85386" y="7497311"/>
            <a:ext cx="563622" cy="495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14477" y="7776711"/>
            <a:ext cx="76937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19897" y="7217911"/>
            <a:ext cx="311242" cy="508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458137" y="6900411"/>
            <a:ext cx="312380" cy="4318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059631" y="6849611"/>
            <a:ext cx="440466" cy="330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99244" y="6430511"/>
            <a:ext cx="608666" cy="4318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76300" y="1905000"/>
            <a:ext cx="12324080" cy="4983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indent="-800100">
              <a:lnSpc>
                <a:spcPts val="6045"/>
              </a:lnSpc>
              <a:spcBef>
                <a:spcPts val="100"/>
              </a:spcBef>
              <a:buSzPct val="120192"/>
              <a:buFont typeface="Trebuchet MS"/>
              <a:buChar char="▪"/>
              <a:tabLst>
                <a:tab pos="812165" algn="l"/>
                <a:tab pos="812800" algn="l"/>
              </a:tabLst>
            </a:pPr>
            <a:r>
              <a:rPr sz="5200" b="1" spc="-620" dirty="0">
                <a:latin typeface="Calibri"/>
                <a:cs typeface="Calibri"/>
              </a:rPr>
              <a:t>Many </a:t>
            </a:r>
            <a:r>
              <a:rPr sz="5200" b="1" spc="-484" dirty="0">
                <a:latin typeface="Calibri"/>
                <a:cs typeface="Calibri"/>
              </a:rPr>
              <a:t>modern</a:t>
            </a:r>
            <a:r>
              <a:rPr sz="5200" b="1" spc="-640" dirty="0">
                <a:latin typeface="Calibri"/>
                <a:cs typeface="Calibri"/>
              </a:rPr>
              <a:t> </a:t>
            </a:r>
            <a:r>
              <a:rPr sz="5200" b="1" spc="-330" dirty="0">
                <a:latin typeface="Calibri"/>
                <a:cs typeface="Calibri"/>
              </a:rPr>
              <a:t>applications:</a:t>
            </a:r>
            <a:endParaRPr sz="5200">
              <a:latin typeface="Calibri"/>
              <a:cs typeface="Calibri"/>
            </a:endParaRPr>
          </a:p>
          <a:p>
            <a:pPr marL="1447800" marR="1156335" indent="-635000">
              <a:lnSpc>
                <a:spcPct val="96400"/>
              </a:lnSpc>
              <a:spcBef>
                <a:spcPts val="40"/>
              </a:spcBef>
              <a:tabLst>
                <a:tab pos="1447165" algn="l"/>
              </a:tabLst>
            </a:pPr>
            <a:r>
              <a:rPr sz="5450" b="1" spc="-254" dirty="0">
                <a:latin typeface="Calibri"/>
                <a:cs typeface="Calibri"/>
              </a:rPr>
              <a:t>-	</a:t>
            </a:r>
            <a:r>
              <a:rPr sz="4200" b="1" spc="-595" dirty="0">
                <a:latin typeface="Calibri"/>
                <a:cs typeface="Calibri"/>
              </a:rPr>
              <a:t>Web </a:t>
            </a:r>
            <a:r>
              <a:rPr sz="4200" b="1" spc="-330" dirty="0">
                <a:latin typeface="Calibri"/>
                <a:cs typeface="Calibri"/>
              </a:rPr>
              <a:t>search </a:t>
            </a:r>
            <a:r>
              <a:rPr sz="4200" b="1" spc="-254" dirty="0">
                <a:latin typeface="Calibri"/>
                <a:cs typeface="Calibri"/>
              </a:rPr>
              <a:t>results, </a:t>
            </a:r>
            <a:r>
              <a:rPr sz="4200" b="1" spc="-390" dirty="0">
                <a:latin typeface="Calibri"/>
                <a:cs typeface="Calibri"/>
              </a:rPr>
              <a:t>recommender </a:t>
            </a:r>
            <a:r>
              <a:rPr sz="4200" b="1" spc="-320" dirty="0">
                <a:latin typeface="Calibri"/>
                <a:cs typeface="Calibri"/>
              </a:rPr>
              <a:t>systems, </a:t>
            </a:r>
            <a:r>
              <a:rPr sz="4200" b="1" spc="-285" dirty="0">
                <a:latin typeface="Calibri"/>
                <a:cs typeface="Calibri"/>
              </a:rPr>
              <a:t>influence  determination, </a:t>
            </a:r>
            <a:r>
              <a:rPr sz="4200" b="1" spc="-240" dirty="0">
                <a:latin typeface="Calibri"/>
                <a:cs typeface="Calibri"/>
              </a:rPr>
              <a:t>advertising, </a:t>
            </a:r>
            <a:r>
              <a:rPr sz="4200" b="1" spc="-340" dirty="0">
                <a:latin typeface="Calibri"/>
                <a:cs typeface="Calibri"/>
              </a:rPr>
              <a:t>anomaly </a:t>
            </a:r>
            <a:r>
              <a:rPr sz="4200" b="1" spc="-275" dirty="0">
                <a:latin typeface="Calibri"/>
                <a:cs typeface="Calibri"/>
              </a:rPr>
              <a:t>detection,</a:t>
            </a:r>
            <a:r>
              <a:rPr sz="4200" b="1" spc="-285" dirty="0">
                <a:latin typeface="Calibri"/>
                <a:cs typeface="Calibri"/>
              </a:rPr>
              <a:t> </a:t>
            </a:r>
            <a:r>
              <a:rPr sz="4200" b="1" spc="-270" dirty="0">
                <a:latin typeface="Calibri"/>
                <a:cs typeface="Calibri"/>
              </a:rPr>
              <a:t>etc.</a:t>
            </a:r>
            <a:endParaRPr sz="4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50">
              <a:latin typeface="Times New Roman"/>
              <a:cs typeface="Times New Roman"/>
            </a:endParaRPr>
          </a:p>
          <a:p>
            <a:pPr marL="812800" indent="-800100">
              <a:lnSpc>
                <a:spcPct val="100000"/>
              </a:lnSpc>
              <a:buSzPct val="120192"/>
              <a:buFont typeface="Trebuchet MS"/>
              <a:buChar char="▪"/>
              <a:tabLst>
                <a:tab pos="812165" algn="l"/>
                <a:tab pos="812800" algn="l"/>
              </a:tabLst>
            </a:pPr>
            <a:r>
              <a:rPr sz="5200" b="1" spc="-340" dirty="0">
                <a:latin typeface="Calibri"/>
                <a:cs typeface="Calibri"/>
              </a:rPr>
              <a:t>Public </a:t>
            </a:r>
            <a:r>
              <a:rPr sz="5200" b="1" spc="-355" dirty="0">
                <a:latin typeface="Calibri"/>
                <a:cs typeface="Calibri"/>
              </a:rPr>
              <a:t>dataset</a:t>
            </a:r>
            <a:r>
              <a:rPr sz="5200" b="1" spc="-365" dirty="0">
                <a:latin typeface="Calibri"/>
                <a:cs typeface="Calibri"/>
              </a:rPr>
              <a:t> </a:t>
            </a:r>
            <a:r>
              <a:rPr sz="5200" b="1" spc="-390" dirty="0">
                <a:latin typeface="Calibri"/>
                <a:cs typeface="Calibri"/>
              </a:rPr>
              <a:t>examples:</a:t>
            </a:r>
            <a:endParaRPr sz="5200">
              <a:latin typeface="Calibri"/>
              <a:cs typeface="Calibri"/>
            </a:endParaRPr>
          </a:p>
          <a:p>
            <a:pPr marL="812800" marR="5080">
              <a:lnSpc>
                <a:spcPct val="101200"/>
              </a:lnSpc>
              <a:spcBef>
                <a:spcPts val="800"/>
              </a:spcBef>
            </a:pPr>
            <a:r>
              <a:rPr sz="4200" b="1" spc="-305" dirty="0">
                <a:latin typeface="Calibri"/>
                <a:cs typeface="Calibri"/>
              </a:rPr>
              <a:t>Twitter </a:t>
            </a:r>
            <a:r>
              <a:rPr sz="4200" b="1" spc="-275" dirty="0">
                <a:latin typeface="Calibri"/>
                <a:cs typeface="Calibri"/>
              </a:rPr>
              <a:t>social </a:t>
            </a:r>
            <a:r>
              <a:rPr sz="4200" b="1" spc="-250" dirty="0">
                <a:latin typeface="Calibri"/>
                <a:cs typeface="Calibri"/>
              </a:rPr>
              <a:t>graph, </a:t>
            </a:r>
            <a:r>
              <a:rPr sz="4200" b="1" spc="-335" dirty="0">
                <a:latin typeface="Calibri"/>
                <a:cs typeface="Calibri"/>
              </a:rPr>
              <a:t>Wikipedia </a:t>
            </a:r>
            <a:r>
              <a:rPr sz="4200" b="1" spc="-340" dirty="0">
                <a:latin typeface="Calibri"/>
                <a:cs typeface="Calibri"/>
              </a:rPr>
              <a:t>term </a:t>
            </a:r>
            <a:r>
              <a:rPr sz="4200" b="1" spc="-335" dirty="0">
                <a:latin typeface="Calibri"/>
                <a:cs typeface="Calibri"/>
              </a:rPr>
              <a:t>occurrences, </a:t>
            </a:r>
            <a:r>
              <a:rPr sz="4200" b="1" spc="-500" dirty="0">
                <a:latin typeface="Calibri"/>
                <a:cs typeface="Calibri"/>
              </a:rPr>
              <a:t>IMDB </a:t>
            </a:r>
            <a:r>
              <a:rPr sz="4200" b="1" spc="-285" dirty="0">
                <a:latin typeface="Calibri"/>
                <a:cs typeface="Calibri"/>
              </a:rPr>
              <a:t>actors,  </a:t>
            </a:r>
            <a:r>
              <a:rPr sz="4200" b="1" spc="-240" dirty="0">
                <a:latin typeface="Calibri"/>
                <a:cs typeface="Calibri"/>
              </a:rPr>
              <a:t>Netflix, </a:t>
            </a:r>
            <a:r>
              <a:rPr sz="4200" b="1" spc="-415" dirty="0">
                <a:latin typeface="Calibri"/>
                <a:cs typeface="Calibri"/>
              </a:rPr>
              <a:t>Amazon</a:t>
            </a:r>
            <a:r>
              <a:rPr sz="4200" b="1" spc="-335" dirty="0">
                <a:latin typeface="Calibri"/>
                <a:cs typeface="Calibri"/>
              </a:rPr>
              <a:t> communities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33500" y="11430000"/>
            <a:ext cx="4559935" cy="9956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59"/>
              </a:spcBef>
            </a:pPr>
            <a:r>
              <a:rPr sz="3200" b="1" spc="-375" dirty="0">
                <a:latin typeface="Calibri"/>
                <a:cs typeface="Calibri"/>
              </a:rPr>
              <a:t>Good </a:t>
            </a:r>
            <a:r>
              <a:rPr sz="3200" b="1" spc="-275" dirty="0">
                <a:latin typeface="Calibri"/>
                <a:cs typeface="Calibri"/>
              </a:rPr>
              <a:t>source </a:t>
            </a:r>
            <a:r>
              <a:rPr sz="3200" b="1" spc="-220" dirty="0">
                <a:latin typeface="Calibri"/>
                <a:cs typeface="Calibri"/>
              </a:rPr>
              <a:t>of </a:t>
            </a:r>
            <a:r>
              <a:rPr sz="3200" b="1" spc="-215" dirty="0">
                <a:latin typeface="Calibri"/>
                <a:cs typeface="Calibri"/>
              </a:rPr>
              <a:t>public </a:t>
            </a:r>
            <a:r>
              <a:rPr sz="3200" b="1" spc="-204" dirty="0">
                <a:latin typeface="Calibri"/>
                <a:cs typeface="Calibri"/>
              </a:rPr>
              <a:t>graphs:  </a:t>
            </a:r>
            <a:r>
              <a:rPr sz="3200" b="1" spc="-260" dirty="0">
                <a:latin typeface="Calibri"/>
                <a:cs typeface="Calibri"/>
              </a:rPr>
              <a:t>https://snap.stanford.edu/data/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A3A8C5F1-A047-8145-8B0D-FFB590775F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226185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605" dirty="0"/>
              <a:t>“Streaming” </a:t>
            </a:r>
            <a:r>
              <a:rPr sz="8400" spc="-555" dirty="0"/>
              <a:t>graph</a:t>
            </a:r>
            <a:r>
              <a:rPr sz="8400" spc="-900" dirty="0"/>
              <a:t> </a:t>
            </a:r>
            <a:r>
              <a:rPr sz="8400" spc="-665" dirty="0"/>
              <a:t>computations</a:t>
            </a:r>
            <a:endParaRPr sz="8400"/>
          </a:p>
        </p:txBody>
      </p:sp>
      <p:sp>
        <p:nvSpPr>
          <p:cNvPr id="4" name="object 4"/>
          <p:cNvSpPr txBox="1"/>
          <p:nvPr/>
        </p:nvSpPr>
        <p:spPr>
          <a:xfrm>
            <a:off x="876300" y="1905000"/>
            <a:ext cx="16343630" cy="23672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812800" marR="5080" indent="-800100">
              <a:lnSpc>
                <a:spcPts val="6200"/>
              </a:lnSpc>
              <a:spcBef>
                <a:spcPts val="340"/>
              </a:spcBef>
              <a:buSzPct val="120192"/>
              <a:buFont typeface="Trebuchet MS"/>
              <a:buChar char="▪"/>
              <a:tabLst>
                <a:tab pos="812165" algn="l"/>
                <a:tab pos="812800" algn="l"/>
              </a:tabLst>
            </a:pPr>
            <a:r>
              <a:rPr sz="5200" b="1" spc="-490" dirty="0">
                <a:latin typeface="Calibri"/>
                <a:cs typeface="Calibri"/>
              </a:rPr>
              <a:t>Graph </a:t>
            </a:r>
            <a:r>
              <a:rPr sz="5200" b="1" spc="-390" dirty="0">
                <a:latin typeface="Calibri"/>
                <a:cs typeface="Calibri"/>
              </a:rPr>
              <a:t>operations </a:t>
            </a:r>
            <a:r>
              <a:rPr sz="5200" b="1" spc="-480" dirty="0">
                <a:latin typeface="Calibri"/>
                <a:cs typeface="Calibri"/>
              </a:rPr>
              <a:t>make </a:t>
            </a:r>
            <a:r>
              <a:rPr sz="5200" b="1" spc="-495" dirty="0">
                <a:latin typeface="Calibri"/>
                <a:cs typeface="Calibri"/>
              </a:rPr>
              <a:t>“random” </a:t>
            </a:r>
            <a:r>
              <a:rPr sz="5200" b="1" spc="-434" dirty="0">
                <a:latin typeface="Calibri"/>
                <a:cs typeface="Calibri"/>
              </a:rPr>
              <a:t>access </a:t>
            </a:r>
            <a:r>
              <a:rPr sz="5200" b="1" spc="-390" dirty="0">
                <a:latin typeface="Calibri"/>
                <a:cs typeface="Calibri"/>
              </a:rPr>
              <a:t>to </a:t>
            </a:r>
            <a:r>
              <a:rPr sz="5200" b="1" spc="-345" dirty="0">
                <a:latin typeface="Calibri"/>
                <a:cs typeface="Calibri"/>
              </a:rPr>
              <a:t>graph </a:t>
            </a:r>
            <a:r>
              <a:rPr sz="5200" b="1" spc="-365" dirty="0">
                <a:latin typeface="Calibri"/>
                <a:cs typeface="Calibri"/>
              </a:rPr>
              <a:t>data (edges  adjacent </a:t>
            </a:r>
            <a:r>
              <a:rPr sz="5200" b="1" spc="-390" dirty="0">
                <a:latin typeface="Calibri"/>
                <a:cs typeface="Calibri"/>
              </a:rPr>
              <a:t>to </a:t>
            </a:r>
            <a:r>
              <a:rPr sz="5200" b="1" spc="-365" dirty="0">
                <a:latin typeface="Calibri"/>
                <a:cs typeface="Calibri"/>
              </a:rPr>
              <a:t>vertex </a:t>
            </a:r>
            <a:r>
              <a:rPr sz="5200" b="1" i="1" spc="-465" dirty="0">
                <a:latin typeface="Calibri"/>
                <a:cs typeface="Calibri"/>
              </a:rPr>
              <a:t>v </a:t>
            </a:r>
            <a:r>
              <a:rPr sz="5200" b="1" spc="-525" dirty="0">
                <a:latin typeface="Calibri"/>
                <a:cs typeface="Calibri"/>
              </a:rPr>
              <a:t>may </a:t>
            </a:r>
            <a:r>
              <a:rPr sz="5200" b="1" spc="-330" dirty="0">
                <a:latin typeface="Calibri"/>
                <a:cs typeface="Calibri"/>
              </a:rPr>
              <a:t>distributed </a:t>
            </a:r>
            <a:r>
              <a:rPr sz="5200" b="1" spc="-285" dirty="0">
                <a:latin typeface="Calibri"/>
                <a:cs typeface="Calibri"/>
              </a:rPr>
              <a:t>arbitrarily </a:t>
            </a:r>
            <a:r>
              <a:rPr sz="5200" b="1" spc="-370" dirty="0">
                <a:latin typeface="Calibri"/>
                <a:cs typeface="Calibri"/>
              </a:rPr>
              <a:t>throughout</a:t>
            </a:r>
            <a:r>
              <a:rPr sz="5200" b="1" spc="-85" dirty="0">
                <a:latin typeface="Calibri"/>
                <a:cs typeface="Calibri"/>
              </a:rPr>
              <a:t> </a:t>
            </a:r>
            <a:r>
              <a:rPr sz="5200" b="1" spc="-340" dirty="0">
                <a:latin typeface="Calibri"/>
                <a:cs typeface="Calibri"/>
              </a:rPr>
              <a:t>storage)</a:t>
            </a:r>
            <a:endParaRPr sz="5200">
              <a:latin typeface="Calibri"/>
              <a:cs typeface="Calibri"/>
            </a:endParaRPr>
          </a:p>
          <a:p>
            <a:pPr marL="812800">
              <a:lnSpc>
                <a:spcPts val="5800"/>
              </a:lnSpc>
              <a:tabLst>
                <a:tab pos="1345565" algn="l"/>
              </a:tabLst>
            </a:pPr>
            <a:r>
              <a:rPr sz="7800" b="1" spc="-375" baseline="1068" dirty="0">
                <a:latin typeface="Calibri"/>
                <a:cs typeface="Calibri"/>
              </a:rPr>
              <a:t>-	</a:t>
            </a:r>
            <a:r>
              <a:rPr sz="4000" b="1" spc="-204" dirty="0">
                <a:latin typeface="Calibri"/>
                <a:cs typeface="Calibri"/>
              </a:rPr>
              <a:t>Single </a:t>
            </a:r>
            <a:r>
              <a:rPr sz="4000" b="1" spc="-315" dirty="0">
                <a:latin typeface="Calibri"/>
                <a:cs typeface="Calibri"/>
              </a:rPr>
              <a:t>pass </a:t>
            </a:r>
            <a:r>
              <a:rPr sz="4000" b="1" spc="-360" dirty="0">
                <a:latin typeface="Calibri"/>
                <a:cs typeface="Calibri"/>
              </a:rPr>
              <a:t>over </a:t>
            </a:r>
            <a:r>
              <a:rPr sz="4000" b="1" spc="-320" dirty="0">
                <a:latin typeface="Calibri"/>
                <a:cs typeface="Calibri"/>
              </a:rPr>
              <a:t>graph’s </a:t>
            </a:r>
            <a:r>
              <a:rPr sz="4000" b="1" spc="-290" dirty="0">
                <a:latin typeface="Calibri"/>
                <a:cs typeface="Calibri"/>
              </a:rPr>
              <a:t>edges </a:t>
            </a:r>
            <a:r>
              <a:rPr sz="4000" b="1" spc="-240" dirty="0">
                <a:latin typeface="Calibri"/>
                <a:cs typeface="Calibri"/>
              </a:rPr>
              <a:t>might </a:t>
            </a:r>
            <a:r>
              <a:rPr sz="4000" b="1" spc="-370" dirty="0">
                <a:latin typeface="Calibri"/>
                <a:cs typeface="Calibri"/>
              </a:rPr>
              <a:t>make </a:t>
            </a:r>
            <a:r>
              <a:rPr sz="4000" b="1" spc="-220" dirty="0">
                <a:latin typeface="Calibri"/>
                <a:cs typeface="Calibri"/>
              </a:rPr>
              <a:t>billions </a:t>
            </a:r>
            <a:r>
              <a:rPr sz="4000" b="1" spc="-275" dirty="0">
                <a:latin typeface="Calibri"/>
                <a:cs typeface="Calibri"/>
              </a:rPr>
              <a:t>of </a:t>
            </a:r>
            <a:r>
              <a:rPr sz="4000" b="1" spc="-235" dirty="0">
                <a:latin typeface="Calibri"/>
                <a:cs typeface="Calibri"/>
              </a:rPr>
              <a:t>fine-grained </a:t>
            </a:r>
            <a:r>
              <a:rPr sz="4000" b="1" spc="-330" dirty="0">
                <a:latin typeface="Calibri"/>
                <a:cs typeface="Calibri"/>
              </a:rPr>
              <a:t>accesses </a:t>
            </a:r>
            <a:r>
              <a:rPr sz="4000" b="1" spc="-300" dirty="0">
                <a:latin typeface="Calibri"/>
                <a:cs typeface="Calibri"/>
              </a:rPr>
              <a:t>to</a:t>
            </a:r>
            <a:r>
              <a:rPr sz="4000" b="1" spc="-60" dirty="0">
                <a:latin typeface="Calibri"/>
                <a:cs typeface="Calibri"/>
              </a:rPr>
              <a:t> </a:t>
            </a:r>
            <a:r>
              <a:rPr sz="4000" b="1" spc="-254" dirty="0">
                <a:latin typeface="Calibri"/>
                <a:cs typeface="Calibri"/>
              </a:rPr>
              <a:t>disk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800" y="12547600"/>
            <a:ext cx="13969365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2800"/>
              </a:lnSpc>
            </a:pPr>
            <a:r>
              <a:rPr sz="3000" b="1" spc="-340" dirty="0">
                <a:latin typeface="Calibri"/>
                <a:cs typeface="Calibri"/>
              </a:rPr>
              <a:t>* </a:t>
            </a:r>
            <a:r>
              <a:rPr sz="3000" b="1" spc="-245" dirty="0">
                <a:latin typeface="Calibri"/>
                <a:cs typeface="Calibri"/>
              </a:rPr>
              <a:t>By </a:t>
            </a:r>
            <a:r>
              <a:rPr sz="3000" b="1" spc="-160" dirty="0">
                <a:latin typeface="Calibri"/>
                <a:cs typeface="Calibri"/>
              </a:rPr>
              <a:t>fast </a:t>
            </a:r>
            <a:r>
              <a:rPr sz="3000" b="1" spc="-190" dirty="0">
                <a:latin typeface="Calibri"/>
                <a:cs typeface="Calibri"/>
              </a:rPr>
              <a:t>storage, </a:t>
            </a:r>
            <a:r>
              <a:rPr sz="3000" b="1" spc="-155" dirty="0">
                <a:latin typeface="Calibri"/>
                <a:cs typeface="Calibri"/>
              </a:rPr>
              <a:t>in </a:t>
            </a:r>
            <a:r>
              <a:rPr sz="3000" b="1" spc="-160" dirty="0">
                <a:latin typeface="Calibri"/>
                <a:cs typeface="Calibri"/>
              </a:rPr>
              <a:t>this </a:t>
            </a:r>
            <a:r>
              <a:rPr sz="3000" b="1" spc="-220" dirty="0">
                <a:latin typeface="Calibri"/>
                <a:cs typeface="Calibri"/>
              </a:rPr>
              <a:t>context </a:t>
            </a:r>
            <a:r>
              <a:rPr sz="3000" b="1" spc="-60" dirty="0">
                <a:latin typeface="Calibri"/>
                <a:cs typeface="Calibri"/>
              </a:rPr>
              <a:t>I </a:t>
            </a:r>
            <a:r>
              <a:rPr sz="3000" b="1" spc="-280" dirty="0">
                <a:latin typeface="Calibri"/>
                <a:cs typeface="Calibri"/>
              </a:rPr>
              <a:t>mean </a:t>
            </a:r>
            <a:r>
              <a:rPr sz="3000" b="1" spc="-395" dirty="0">
                <a:latin typeface="Calibri"/>
                <a:cs typeface="Calibri"/>
              </a:rPr>
              <a:t>DRAM.  </a:t>
            </a:r>
            <a:r>
              <a:rPr sz="3000" b="1" spc="-295" dirty="0">
                <a:latin typeface="Calibri"/>
                <a:cs typeface="Calibri"/>
              </a:rPr>
              <a:t>However, </a:t>
            </a:r>
            <a:r>
              <a:rPr sz="3000" b="1" spc="-225" dirty="0">
                <a:latin typeface="Calibri"/>
                <a:cs typeface="Calibri"/>
              </a:rPr>
              <a:t>techniques </a:t>
            </a:r>
            <a:r>
              <a:rPr sz="3000" b="1" spc="-210" dirty="0">
                <a:latin typeface="Calibri"/>
                <a:cs typeface="Calibri"/>
              </a:rPr>
              <a:t>for </a:t>
            </a:r>
            <a:r>
              <a:rPr sz="3000" b="1" spc="-200" dirty="0">
                <a:latin typeface="Calibri"/>
                <a:cs typeface="Calibri"/>
              </a:rPr>
              <a:t>streaming </a:t>
            </a:r>
            <a:r>
              <a:rPr sz="3000" b="1" spc="-254" dirty="0">
                <a:latin typeface="Calibri"/>
                <a:cs typeface="Calibri"/>
              </a:rPr>
              <a:t>from </a:t>
            </a:r>
            <a:r>
              <a:rPr sz="3000" b="1" spc="-195" dirty="0">
                <a:latin typeface="Calibri"/>
                <a:cs typeface="Calibri"/>
              </a:rPr>
              <a:t>disk </a:t>
            </a:r>
            <a:r>
              <a:rPr sz="3000" b="1" spc="-190" dirty="0">
                <a:latin typeface="Calibri"/>
                <a:cs typeface="Calibri"/>
              </a:rPr>
              <a:t>into </a:t>
            </a:r>
            <a:r>
              <a:rPr sz="3000" b="1" spc="-295" dirty="0">
                <a:latin typeface="Calibri"/>
                <a:cs typeface="Calibri"/>
              </a:rPr>
              <a:t>memory  </a:t>
            </a:r>
            <a:r>
              <a:rPr sz="3000" b="1" spc="-270" dirty="0">
                <a:latin typeface="Calibri"/>
                <a:cs typeface="Calibri"/>
              </a:rPr>
              <a:t>would </a:t>
            </a:r>
            <a:r>
              <a:rPr sz="3000" b="1" spc="-210" dirty="0">
                <a:latin typeface="Calibri"/>
                <a:cs typeface="Calibri"/>
              </a:rPr>
              <a:t>also </a:t>
            </a:r>
            <a:r>
              <a:rPr sz="3000" b="1" spc="-215" dirty="0">
                <a:latin typeface="Calibri"/>
                <a:cs typeface="Calibri"/>
              </a:rPr>
              <a:t>apply </a:t>
            </a:r>
            <a:r>
              <a:rPr sz="3000" b="1" spc="-225" dirty="0">
                <a:latin typeface="Calibri"/>
                <a:cs typeface="Calibri"/>
              </a:rPr>
              <a:t>to </a:t>
            </a:r>
            <a:r>
              <a:rPr sz="3000" b="1" spc="-200" dirty="0">
                <a:latin typeface="Calibri"/>
                <a:cs typeface="Calibri"/>
              </a:rPr>
              <a:t>streaming </a:t>
            </a:r>
            <a:r>
              <a:rPr sz="3000" b="1" spc="-254" dirty="0">
                <a:latin typeface="Calibri"/>
                <a:cs typeface="Calibri"/>
              </a:rPr>
              <a:t>from </a:t>
            </a:r>
            <a:r>
              <a:rPr sz="3000" b="1" spc="-295" dirty="0">
                <a:latin typeface="Calibri"/>
                <a:cs typeface="Calibri"/>
              </a:rPr>
              <a:t>memory </a:t>
            </a:r>
            <a:r>
              <a:rPr sz="3000" b="1" spc="-190" dirty="0">
                <a:latin typeface="Calibri"/>
                <a:cs typeface="Calibri"/>
              </a:rPr>
              <a:t>into </a:t>
            </a:r>
            <a:r>
              <a:rPr sz="3000" b="1" spc="-215" dirty="0">
                <a:latin typeface="Calibri"/>
                <a:cs typeface="Calibri"/>
              </a:rPr>
              <a:t>a </a:t>
            </a:r>
            <a:r>
              <a:rPr sz="3000" b="1" spc="-260" dirty="0">
                <a:latin typeface="Calibri"/>
                <a:cs typeface="Calibri"/>
              </a:rPr>
              <a:t>processor’s</a:t>
            </a:r>
            <a:r>
              <a:rPr sz="3000" b="1" spc="30" dirty="0">
                <a:latin typeface="Calibri"/>
                <a:cs typeface="Calibri"/>
              </a:rPr>
              <a:t> </a:t>
            </a:r>
            <a:r>
              <a:rPr sz="3000" b="1" spc="-250" dirty="0">
                <a:latin typeface="Calibri"/>
                <a:cs typeface="Calibri"/>
              </a:rPr>
              <a:t>cache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400" y="5181600"/>
            <a:ext cx="777240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0" indent="-812800">
              <a:lnSpc>
                <a:spcPct val="100000"/>
              </a:lnSpc>
              <a:spcBef>
                <a:spcPts val="100"/>
              </a:spcBef>
              <a:buSzPct val="120192"/>
              <a:buFont typeface="Trebuchet MS"/>
              <a:buChar char="▪"/>
              <a:tabLst>
                <a:tab pos="824865" algn="l"/>
                <a:tab pos="825500" algn="l"/>
              </a:tabLst>
            </a:pPr>
            <a:r>
              <a:rPr sz="5200" b="1" spc="-345" dirty="0">
                <a:latin typeface="Calibri"/>
                <a:cs typeface="Calibri"/>
              </a:rPr>
              <a:t>Streaming </a:t>
            </a:r>
            <a:r>
              <a:rPr sz="5200" b="1" spc="-365" dirty="0">
                <a:latin typeface="Calibri"/>
                <a:cs typeface="Calibri"/>
              </a:rPr>
              <a:t>data </a:t>
            </a:r>
            <a:r>
              <a:rPr sz="5200" b="1" spc="-434" dirty="0">
                <a:latin typeface="Calibri"/>
                <a:cs typeface="Calibri"/>
              </a:rPr>
              <a:t>access</a:t>
            </a:r>
            <a:r>
              <a:rPr sz="5200" b="1" spc="-365" dirty="0">
                <a:latin typeface="Calibri"/>
                <a:cs typeface="Calibri"/>
              </a:rPr>
              <a:t> </a:t>
            </a:r>
            <a:r>
              <a:rPr sz="5200" b="1" spc="-355" dirty="0">
                <a:latin typeface="Calibri"/>
                <a:cs typeface="Calibri"/>
              </a:rPr>
              <a:t>pattern</a:t>
            </a:r>
            <a:endParaRPr sz="5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4500" y="5951220"/>
            <a:ext cx="187960" cy="2048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950" b="1" spc="-240" dirty="0">
                <a:latin typeface="Calibri"/>
                <a:cs typeface="Calibri"/>
              </a:rPr>
              <a:t>-</a:t>
            </a:r>
            <a:endParaRPr sz="4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60"/>
              </a:spcBef>
            </a:pPr>
            <a:r>
              <a:rPr sz="4950" b="1" spc="-240" dirty="0">
                <a:latin typeface="Calibri"/>
                <a:cs typeface="Calibri"/>
              </a:rPr>
              <a:t>-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4500" y="9088119"/>
            <a:ext cx="187960" cy="778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950" b="1" spc="-240" dirty="0">
                <a:solidFill>
                  <a:srgbClr val="C82506"/>
                </a:solidFill>
                <a:latin typeface="Calibri"/>
                <a:cs typeface="Calibri"/>
              </a:rPr>
              <a:t>-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7900" y="6108700"/>
            <a:ext cx="8929370" cy="49352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140"/>
              </a:spcBef>
            </a:pPr>
            <a:r>
              <a:rPr sz="3800" b="1" spc="-445" dirty="0">
                <a:latin typeface="Calibri"/>
                <a:cs typeface="Calibri"/>
              </a:rPr>
              <a:t>Make </a:t>
            </a:r>
            <a:r>
              <a:rPr sz="3800" b="1" spc="-195" dirty="0">
                <a:latin typeface="Calibri"/>
                <a:cs typeface="Calibri"/>
              </a:rPr>
              <a:t>large, </a:t>
            </a:r>
            <a:r>
              <a:rPr sz="3800" b="1" spc="-254" dirty="0">
                <a:latin typeface="Calibri"/>
                <a:cs typeface="Calibri"/>
              </a:rPr>
              <a:t>predictable </a:t>
            </a:r>
            <a:r>
              <a:rPr sz="3800" b="1" spc="-270" dirty="0">
                <a:latin typeface="Calibri"/>
                <a:cs typeface="Calibri"/>
              </a:rPr>
              <a:t>data </a:t>
            </a:r>
            <a:r>
              <a:rPr sz="3800" b="1" spc="-315" dirty="0">
                <a:latin typeface="Calibri"/>
                <a:cs typeface="Calibri"/>
              </a:rPr>
              <a:t>accesses </a:t>
            </a:r>
            <a:r>
              <a:rPr sz="3800" b="1" spc="-285" dirty="0">
                <a:latin typeface="Calibri"/>
                <a:cs typeface="Calibri"/>
              </a:rPr>
              <a:t>to </a:t>
            </a:r>
            <a:r>
              <a:rPr sz="3800" b="1" spc="-325" dirty="0">
                <a:latin typeface="Calibri"/>
                <a:cs typeface="Calibri"/>
              </a:rPr>
              <a:t>slow </a:t>
            </a:r>
            <a:r>
              <a:rPr sz="3800" b="1" spc="-254" dirty="0">
                <a:latin typeface="Calibri"/>
                <a:cs typeface="Calibri"/>
              </a:rPr>
              <a:t>storage  </a:t>
            </a:r>
            <a:r>
              <a:rPr sz="3800" b="1" spc="-285" dirty="0">
                <a:latin typeface="Calibri"/>
                <a:cs typeface="Calibri"/>
              </a:rPr>
              <a:t>(achieve </a:t>
            </a:r>
            <a:r>
              <a:rPr sz="3800" b="1" spc="-200" dirty="0">
                <a:latin typeface="Calibri"/>
                <a:cs typeface="Calibri"/>
              </a:rPr>
              <a:t>high </a:t>
            </a:r>
            <a:r>
              <a:rPr sz="3800" b="1" spc="-290" dirty="0">
                <a:latin typeface="Calibri"/>
                <a:cs typeface="Calibri"/>
              </a:rPr>
              <a:t>bandwidth </a:t>
            </a:r>
            <a:r>
              <a:rPr sz="3800" b="1" spc="-270" dirty="0">
                <a:latin typeface="Calibri"/>
                <a:cs typeface="Calibri"/>
              </a:rPr>
              <a:t>data</a:t>
            </a:r>
            <a:r>
              <a:rPr sz="3800" b="1" spc="-245" dirty="0">
                <a:latin typeface="Calibri"/>
                <a:cs typeface="Calibri"/>
              </a:rPr>
              <a:t> </a:t>
            </a:r>
            <a:r>
              <a:rPr sz="3800" b="1" spc="-240" dirty="0">
                <a:latin typeface="Calibri"/>
                <a:cs typeface="Calibri"/>
              </a:rPr>
              <a:t>transfer)</a:t>
            </a:r>
            <a:endParaRPr sz="3800">
              <a:latin typeface="Calibri"/>
              <a:cs typeface="Calibri"/>
            </a:endParaRPr>
          </a:p>
          <a:p>
            <a:pPr marL="12700" marR="163830">
              <a:lnSpc>
                <a:spcPct val="103099"/>
              </a:lnSpc>
              <a:spcBef>
                <a:spcPts val="415"/>
              </a:spcBef>
            </a:pPr>
            <a:r>
              <a:rPr sz="3800" b="1" spc="-305" dirty="0">
                <a:latin typeface="Calibri"/>
                <a:cs typeface="Calibri"/>
              </a:rPr>
              <a:t>Load </a:t>
            </a:r>
            <a:r>
              <a:rPr sz="3800" b="1" spc="-270" dirty="0">
                <a:latin typeface="Calibri"/>
                <a:cs typeface="Calibri"/>
              </a:rPr>
              <a:t>data </a:t>
            </a:r>
            <a:r>
              <a:rPr sz="3800" b="1" spc="-325" dirty="0">
                <a:latin typeface="Calibri"/>
                <a:cs typeface="Calibri"/>
              </a:rPr>
              <a:t>from slow </a:t>
            </a:r>
            <a:r>
              <a:rPr sz="3800" b="1" spc="-254" dirty="0">
                <a:latin typeface="Calibri"/>
                <a:cs typeface="Calibri"/>
              </a:rPr>
              <a:t>storage </a:t>
            </a:r>
            <a:r>
              <a:rPr sz="3800" b="1" spc="-240" dirty="0">
                <a:latin typeface="Calibri"/>
                <a:cs typeface="Calibri"/>
              </a:rPr>
              <a:t>into </a:t>
            </a:r>
            <a:r>
              <a:rPr sz="3800" b="1" spc="-204" dirty="0">
                <a:latin typeface="Calibri"/>
                <a:cs typeface="Calibri"/>
              </a:rPr>
              <a:t>fast </a:t>
            </a:r>
            <a:r>
              <a:rPr sz="3800" b="1" spc="-260" dirty="0">
                <a:latin typeface="Calibri"/>
                <a:cs typeface="Calibri"/>
              </a:rPr>
              <a:t>storage*, </a:t>
            </a:r>
            <a:r>
              <a:rPr sz="3800" b="1" spc="-265" dirty="0">
                <a:latin typeface="Calibri"/>
                <a:cs typeface="Calibri"/>
              </a:rPr>
              <a:t>then  </a:t>
            </a:r>
            <a:r>
              <a:rPr sz="3800" b="1" spc="-305" dirty="0">
                <a:latin typeface="Calibri"/>
                <a:cs typeface="Calibri"/>
              </a:rPr>
              <a:t>reuse </a:t>
            </a:r>
            <a:r>
              <a:rPr sz="3800" b="1" spc="-114" dirty="0">
                <a:latin typeface="Calibri"/>
                <a:cs typeface="Calibri"/>
              </a:rPr>
              <a:t>it </a:t>
            </a:r>
            <a:r>
              <a:rPr sz="3800" b="1" spc="-280" dirty="0">
                <a:latin typeface="Calibri"/>
                <a:cs typeface="Calibri"/>
              </a:rPr>
              <a:t>as </a:t>
            </a:r>
            <a:r>
              <a:rPr sz="3800" b="1" spc="-375" dirty="0">
                <a:latin typeface="Calibri"/>
                <a:cs typeface="Calibri"/>
              </a:rPr>
              <a:t>much </a:t>
            </a:r>
            <a:r>
              <a:rPr sz="3800" b="1" spc="-280" dirty="0">
                <a:latin typeface="Calibri"/>
                <a:cs typeface="Calibri"/>
              </a:rPr>
              <a:t>as </a:t>
            </a:r>
            <a:r>
              <a:rPr sz="3800" b="1" spc="-270" dirty="0">
                <a:latin typeface="Calibri"/>
                <a:cs typeface="Calibri"/>
              </a:rPr>
              <a:t>possible </a:t>
            </a:r>
            <a:r>
              <a:rPr sz="3800" b="1" spc="-300" dirty="0">
                <a:latin typeface="Calibri"/>
                <a:cs typeface="Calibri"/>
              </a:rPr>
              <a:t>before </a:t>
            </a:r>
            <a:r>
              <a:rPr sz="3800" b="1" spc="-240" dirty="0">
                <a:latin typeface="Calibri"/>
                <a:cs typeface="Calibri"/>
              </a:rPr>
              <a:t>discarding </a:t>
            </a:r>
            <a:r>
              <a:rPr sz="3800" b="1" spc="-114" dirty="0">
                <a:latin typeface="Calibri"/>
                <a:cs typeface="Calibri"/>
              </a:rPr>
              <a:t>it  </a:t>
            </a:r>
            <a:r>
              <a:rPr sz="3800" b="1" spc="-285" dirty="0">
                <a:latin typeface="Calibri"/>
                <a:cs typeface="Calibri"/>
              </a:rPr>
              <a:t>(achieve </a:t>
            </a:r>
            <a:r>
              <a:rPr sz="3800" b="1" spc="-200" dirty="0">
                <a:latin typeface="Calibri"/>
                <a:cs typeface="Calibri"/>
              </a:rPr>
              <a:t>high </a:t>
            </a:r>
            <a:r>
              <a:rPr sz="3800" b="1" spc="-245" dirty="0">
                <a:latin typeface="Calibri"/>
                <a:cs typeface="Calibri"/>
              </a:rPr>
              <a:t>arithmetic</a:t>
            </a:r>
            <a:r>
              <a:rPr sz="3800" b="1" spc="-285" dirty="0">
                <a:latin typeface="Calibri"/>
                <a:cs typeface="Calibri"/>
              </a:rPr>
              <a:t> </a:t>
            </a:r>
            <a:r>
              <a:rPr sz="3800" b="1" spc="-220" dirty="0">
                <a:latin typeface="Calibri"/>
                <a:cs typeface="Calibri"/>
              </a:rPr>
              <a:t>intensity)</a:t>
            </a:r>
            <a:endParaRPr sz="3800">
              <a:latin typeface="Calibri"/>
              <a:cs typeface="Calibri"/>
            </a:endParaRPr>
          </a:p>
          <a:p>
            <a:pPr marL="12700" marR="187960" algn="just">
              <a:lnSpc>
                <a:spcPct val="103099"/>
              </a:lnSpc>
              <a:spcBef>
                <a:spcPts val="600"/>
              </a:spcBef>
            </a:pPr>
            <a:r>
              <a:rPr sz="3800" b="1" spc="-360" dirty="0">
                <a:solidFill>
                  <a:srgbClr val="C82506"/>
                </a:solidFill>
                <a:latin typeface="Calibri"/>
                <a:cs typeface="Calibri"/>
              </a:rPr>
              <a:t>Can </a:t>
            </a:r>
            <a:r>
              <a:rPr sz="3800" b="1" spc="-434" dirty="0">
                <a:solidFill>
                  <a:srgbClr val="C82506"/>
                </a:solidFill>
                <a:latin typeface="Calibri"/>
                <a:cs typeface="Calibri"/>
              </a:rPr>
              <a:t>we </a:t>
            </a:r>
            <a:r>
              <a:rPr sz="3800" b="1" spc="-295" dirty="0">
                <a:solidFill>
                  <a:srgbClr val="C82506"/>
                </a:solidFill>
                <a:latin typeface="Calibri"/>
                <a:cs typeface="Calibri"/>
              </a:rPr>
              <a:t>modify </a:t>
            </a:r>
            <a:r>
              <a:rPr sz="3800" b="1" spc="-254" dirty="0">
                <a:solidFill>
                  <a:srgbClr val="C82506"/>
                </a:solidFill>
                <a:latin typeface="Calibri"/>
                <a:cs typeface="Calibri"/>
              </a:rPr>
              <a:t>the </a:t>
            </a:r>
            <a:r>
              <a:rPr sz="3800" b="1" spc="-250" dirty="0">
                <a:solidFill>
                  <a:srgbClr val="C82506"/>
                </a:solidFill>
                <a:latin typeface="Calibri"/>
                <a:cs typeface="Calibri"/>
              </a:rPr>
              <a:t>graph </a:t>
            </a:r>
            <a:r>
              <a:rPr sz="3800" b="1" spc="-270" dirty="0">
                <a:solidFill>
                  <a:srgbClr val="C82506"/>
                </a:solidFill>
                <a:latin typeface="Calibri"/>
                <a:cs typeface="Calibri"/>
              </a:rPr>
              <a:t>data </a:t>
            </a:r>
            <a:r>
              <a:rPr sz="3800" b="1" spc="-260" dirty="0">
                <a:solidFill>
                  <a:srgbClr val="C82506"/>
                </a:solidFill>
                <a:latin typeface="Calibri"/>
                <a:cs typeface="Calibri"/>
              </a:rPr>
              <a:t>structure </a:t>
            </a:r>
            <a:r>
              <a:rPr sz="3800" b="1" spc="-345" dirty="0">
                <a:solidFill>
                  <a:srgbClr val="C82506"/>
                </a:solidFill>
                <a:latin typeface="Calibri"/>
                <a:cs typeface="Calibri"/>
              </a:rPr>
              <a:t>so </a:t>
            </a:r>
            <a:r>
              <a:rPr sz="3800" b="1" spc="-225" dirty="0">
                <a:solidFill>
                  <a:srgbClr val="C82506"/>
                </a:solidFill>
                <a:latin typeface="Calibri"/>
                <a:cs typeface="Calibri"/>
              </a:rPr>
              <a:t>that </a:t>
            </a:r>
            <a:r>
              <a:rPr sz="3800" b="1" spc="-270" dirty="0">
                <a:solidFill>
                  <a:srgbClr val="C82506"/>
                </a:solidFill>
                <a:latin typeface="Calibri"/>
                <a:cs typeface="Calibri"/>
              </a:rPr>
              <a:t>data  </a:t>
            </a:r>
            <a:r>
              <a:rPr sz="3800" b="1" spc="-315" dirty="0">
                <a:solidFill>
                  <a:srgbClr val="C82506"/>
                </a:solidFill>
                <a:latin typeface="Calibri"/>
                <a:cs typeface="Calibri"/>
              </a:rPr>
              <a:t>access </a:t>
            </a:r>
            <a:r>
              <a:rPr sz="3800" b="1" spc="-275" dirty="0">
                <a:solidFill>
                  <a:srgbClr val="C82506"/>
                </a:solidFill>
                <a:latin typeface="Calibri"/>
                <a:cs typeface="Calibri"/>
              </a:rPr>
              <a:t>requires only a </a:t>
            </a:r>
            <a:r>
              <a:rPr sz="3800" b="1" spc="-245" dirty="0">
                <a:solidFill>
                  <a:srgbClr val="C82506"/>
                </a:solidFill>
                <a:latin typeface="Calibri"/>
                <a:cs typeface="Calibri"/>
              </a:rPr>
              <a:t>small </a:t>
            </a:r>
            <a:r>
              <a:rPr sz="3800" b="1" spc="-340" dirty="0">
                <a:solidFill>
                  <a:srgbClr val="C82506"/>
                </a:solidFill>
                <a:latin typeface="Calibri"/>
                <a:cs typeface="Calibri"/>
              </a:rPr>
              <a:t>number </a:t>
            </a:r>
            <a:r>
              <a:rPr sz="3800" b="1" spc="-265" dirty="0">
                <a:solidFill>
                  <a:srgbClr val="C82506"/>
                </a:solidFill>
                <a:latin typeface="Calibri"/>
                <a:cs typeface="Calibri"/>
              </a:rPr>
              <a:t>of </a:t>
            </a:r>
            <a:r>
              <a:rPr sz="3800" b="1" spc="-270" dirty="0">
                <a:solidFill>
                  <a:srgbClr val="C82506"/>
                </a:solidFill>
                <a:latin typeface="Calibri"/>
                <a:cs typeface="Calibri"/>
              </a:rPr>
              <a:t>eﬃcient </a:t>
            </a:r>
            <a:r>
              <a:rPr sz="3800" b="1" spc="-250" dirty="0">
                <a:solidFill>
                  <a:srgbClr val="C82506"/>
                </a:solidFill>
                <a:latin typeface="Calibri"/>
                <a:cs typeface="Calibri"/>
              </a:rPr>
              <a:t>bulk  </a:t>
            </a:r>
            <a:r>
              <a:rPr sz="3800" b="1" spc="-305" dirty="0">
                <a:solidFill>
                  <a:srgbClr val="C82506"/>
                </a:solidFill>
                <a:latin typeface="Calibri"/>
                <a:cs typeface="Calibri"/>
              </a:rPr>
              <a:t>loads/stores </a:t>
            </a:r>
            <a:r>
              <a:rPr sz="3800" b="1" spc="-325" dirty="0">
                <a:solidFill>
                  <a:srgbClr val="C82506"/>
                </a:solidFill>
                <a:latin typeface="Calibri"/>
                <a:cs typeface="Calibri"/>
              </a:rPr>
              <a:t>from slow</a:t>
            </a:r>
            <a:r>
              <a:rPr sz="3800" b="1" spc="-140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800" b="1" spc="-285" dirty="0">
                <a:solidFill>
                  <a:srgbClr val="C82506"/>
                </a:solidFill>
                <a:latin typeface="Calibri"/>
                <a:cs typeface="Calibri"/>
              </a:rPr>
              <a:t>storage?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129777" y="6277393"/>
            <a:ext cx="0" cy="645795"/>
          </a:xfrm>
          <a:custGeom>
            <a:avLst/>
            <a:gdLst/>
            <a:ahLst/>
            <a:cxnLst/>
            <a:rect l="l" t="t" r="r" b="b"/>
            <a:pathLst>
              <a:path h="645795">
                <a:moveTo>
                  <a:pt x="0" y="0"/>
                </a:moveTo>
                <a:lnTo>
                  <a:pt x="0" y="12699"/>
                </a:lnTo>
                <a:lnTo>
                  <a:pt x="0" y="632484"/>
                </a:lnTo>
                <a:lnTo>
                  <a:pt x="0" y="64518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68816" y="690987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920" y="0"/>
                </a:moveTo>
                <a:lnTo>
                  <a:pt x="0" y="0"/>
                </a:lnTo>
                <a:lnTo>
                  <a:pt x="60959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068816" y="616817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20"/>
                </a:lnTo>
                <a:lnTo>
                  <a:pt x="121920" y="121920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29777" y="8598235"/>
            <a:ext cx="0" cy="645795"/>
          </a:xfrm>
          <a:custGeom>
            <a:avLst/>
            <a:gdLst/>
            <a:ahLst/>
            <a:cxnLst/>
            <a:rect l="l" t="t" r="r" b="b"/>
            <a:pathLst>
              <a:path h="645795">
                <a:moveTo>
                  <a:pt x="0" y="0"/>
                </a:moveTo>
                <a:lnTo>
                  <a:pt x="0" y="12700"/>
                </a:lnTo>
                <a:lnTo>
                  <a:pt x="0" y="632484"/>
                </a:lnTo>
                <a:lnTo>
                  <a:pt x="0" y="64518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068816" y="923071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920" y="0"/>
                </a:moveTo>
                <a:lnTo>
                  <a:pt x="0" y="0"/>
                </a:lnTo>
                <a:lnTo>
                  <a:pt x="60959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068816" y="8489015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352651" y="5344707"/>
            <a:ext cx="1554480" cy="796925"/>
          </a:xfrm>
          <a:prstGeom prst="rect">
            <a:avLst/>
          </a:prstGeom>
          <a:solidFill>
            <a:srgbClr val="DCDEE0"/>
          </a:solidFill>
          <a:ln w="25400">
            <a:solidFill>
              <a:srgbClr val="53585F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915"/>
              </a:spcBef>
            </a:pPr>
            <a:r>
              <a:rPr sz="3000" b="1" spc="-250" dirty="0">
                <a:latin typeface="Calibri"/>
                <a:cs typeface="Calibri"/>
              </a:rPr>
              <a:t>Processor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754951" y="7014931"/>
            <a:ext cx="2750185" cy="1443990"/>
          </a:xfrm>
          <a:prstGeom prst="rect">
            <a:avLst/>
          </a:prstGeom>
          <a:solidFill>
            <a:srgbClr val="DCDEE0"/>
          </a:solidFill>
          <a:ln w="25400">
            <a:solidFill>
              <a:srgbClr val="53585F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78105" algn="ctr">
              <a:lnSpc>
                <a:spcPct val="100000"/>
              </a:lnSpc>
              <a:spcBef>
                <a:spcPts val="565"/>
              </a:spcBef>
            </a:pPr>
            <a:r>
              <a:rPr sz="3000" b="1" spc="-204" dirty="0">
                <a:latin typeface="Calibri"/>
                <a:cs typeface="Calibri"/>
              </a:rPr>
              <a:t>Fast</a:t>
            </a:r>
            <a:r>
              <a:rPr sz="3000" b="1" spc="-215" dirty="0">
                <a:latin typeface="Calibri"/>
                <a:cs typeface="Calibri"/>
              </a:rPr>
              <a:t> </a:t>
            </a:r>
            <a:r>
              <a:rPr sz="3000" b="1" spc="-204" dirty="0">
                <a:latin typeface="Calibri"/>
                <a:cs typeface="Calibri"/>
              </a:rPr>
              <a:t>storage</a:t>
            </a:r>
            <a:endParaRPr sz="3000">
              <a:latin typeface="Calibri"/>
              <a:cs typeface="Calibri"/>
            </a:endParaRPr>
          </a:p>
          <a:p>
            <a:pPr marL="240029" marR="157480" algn="ctr">
              <a:lnSpc>
                <a:spcPct val="100699"/>
              </a:lnSpc>
              <a:spcBef>
                <a:spcPts val="80"/>
              </a:spcBef>
            </a:pPr>
            <a:r>
              <a:rPr sz="2400" b="1" spc="-195" dirty="0">
                <a:latin typeface="Calibri"/>
                <a:cs typeface="Calibri"/>
              </a:rPr>
              <a:t>(low </a:t>
            </a:r>
            <a:r>
              <a:rPr sz="2400" b="1" spc="-160" dirty="0">
                <a:latin typeface="Calibri"/>
                <a:cs typeface="Calibri"/>
              </a:rPr>
              <a:t>latency, </a:t>
            </a:r>
            <a:r>
              <a:rPr sz="2400" b="1" spc="-125" dirty="0">
                <a:latin typeface="Calibri"/>
                <a:cs typeface="Calibri"/>
              </a:rPr>
              <a:t>high</a:t>
            </a:r>
            <a:r>
              <a:rPr sz="2400" b="1" spc="-204" dirty="0">
                <a:latin typeface="Calibri"/>
                <a:cs typeface="Calibri"/>
              </a:rPr>
              <a:t> </a:t>
            </a:r>
            <a:r>
              <a:rPr sz="2400" b="1" spc="-300" dirty="0">
                <a:latin typeface="Calibri"/>
                <a:cs typeface="Calibri"/>
              </a:rPr>
              <a:t>BW,  </a:t>
            </a:r>
            <a:r>
              <a:rPr sz="2400" b="1" spc="-215" dirty="0">
                <a:latin typeface="Calibri"/>
                <a:cs typeface="Calibri"/>
              </a:rPr>
              <a:t>low</a:t>
            </a:r>
            <a:r>
              <a:rPr sz="2400" b="1" spc="-170" dirty="0">
                <a:latin typeface="Calibri"/>
                <a:cs typeface="Calibri"/>
              </a:rPr>
              <a:t> </a:t>
            </a:r>
            <a:r>
              <a:rPr sz="2400" b="1" spc="-165" dirty="0">
                <a:latin typeface="Calibri"/>
                <a:cs typeface="Calibri"/>
              </a:rPr>
              <a:t>capacity)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920573" y="9383180"/>
            <a:ext cx="4418965" cy="2013585"/>
          </a:xfrm>
          <a:prstGeom prst="rect">
            <a:avLst/>
          </a:prstGeom>
          <a:solidFill>
            <a:srgbClr val="DCDEE0"/>
          </a:solidFill>
          <a:ln w="25400">
            <a:solidFill>
              <a:srgbClr val="53585F"/>
            </a:solidFill>
          </a:ln>
        </p:spPr>
        <p:txBody>
          <a:bodyPr vert="horz" wrap="square" lIns="0" tIns="141605" rIns="0" bIns="0" rtlCol="0">
            <a:spAutoFit/>
          </a:bodyPr>
          <a:lstStyle/>
          <a:p>
            <a:pPr marL="67310" algn="ctr">
              <a:lnSpc>
                <a:spcPct val="100000"/>
              </a:lnSpc>
              <a:spcBef>
                <a:spcPts val="1115"/>
              </a:spcBef>
            </a:pPr>
            <a:r>
              <a:rPr sz="3000" b="1" spc="-254" dirty="0">
                <a:latin typeface="Calibri"/>
                <a:cs typeface="Calibri"/>
              </a:rPr>
              <a:t>Slow</a:t>
            </a:r>
            <a:r>
              <a:rPr sz="3000" b="1" spc="-210" dirty="0">
                <a:latin typeface="Calibri"/>
                <a:cs typeface="Calibri"/>
              </a:rPr>
              <a:t> </a:t>
            </a:r>
            <a:r>
              <a:rPr sz="3000" b="1" spc="-204" dirty="0">
                <a:latin typeface="Calibri"/>
                <a:cs typeface="Calibri"/>
              </a:rPr>
              <a:t>storage</a:t>
            </a:r>
            <a:endParaRPr sz="3000">
              <a:latin typeface="Calibri"/>
              <a:cs typeface="Calibri"/>
            </a:endParaRPr>
          </a:p>
          <a:p>
            <a:pPr marL="1074420" marR="991869" algn="ctr">
              <a:lnSpc>
                <a:spcPct val="100699"/>
              </a:lnSpc>
              <a:spcBef>
                <a:spcPts val="180"/>
              </a:spcBef>
            </a:pPr>
            <a:r>
              <a:rPr sz="2400" b="1" spc="-125" dirty="0">
                <a:latin typeface="Calibri"/>
                <a:cs typeface="Calibri"/>
              </a:rPr>
              <a:t>(high </a:t>
            </a:r>
            <a:r>
              <a:rPr sz="2400" b="1" spc="-160" dirty="0">
                <a:latin typeface="Calibri"/>
                <a:cs typeface="Calibri"/>
              </a:rPr>
              <a:t>latency, </a:t>
            </a:r>
            <a:r>
              <a:rPr sz="2400" b="1" spc="-215" dirty="0">
                <a:latin typeface="Calibri"/>
                <a:cs typeface="Calibri"/>
              </a:rPr>
              <a:t>low</a:t>
            </a:r>
            <a:r>
              <a:rPr sz="2400" b="1" spc="-285" dirty="0">
                <a:latin typeface="Calibri"/>
                <a:cs typeface="Calibri"/>
              </a:rPr>
              <a:t> </a:t>
            </a:r>
            <a:r>
              <a:rPr sz="2400" b="1" spc="-300" dirty="0">
                <a:latin typeface="Calibri"/>
                <a:cs typeface="Calibri"/>
              </a:rPr>
              <a:t>BW,  </a:t>
            </a:r>
            <a:r>
              <a:rPr sz="2400" b="1" spc="-125" dirty="0">
                <a:latin typeface="Calibri"/>
                <a:cs typeface="Calibri"/>
              </a:rPr>
              <a:t>high</a:t>
            </a:r>
            <a:r>
              <a:rPr sz="2400" b="1" spc="-175" dirty="0">
                <a:latin typeface="Calibri"/>
                <a:cs typeface="Calibri"/>
              </a:rPr>
              <a:t> </a:t>
            </a:r>
            <a:r>
              <a:rPr sz="2400" b="1" spc="-165" dirty="0">
                <a:latin typeface="Calibri"/>
                <a:cs typeface="Calibri"/>
              </a:rPr>
              <a:t>capacity)</a:t>
            </a:r>
            <a:endParaRPr sz="2400">
              <a:latin typeface="Calibri"/>
              <a:cs typeface="Calibri"/>
            </a:endParaRPr>
          </a:p>
          <a:p>
            <a:pPr marL="80645" algn="ctr">
              <a:lnSpc>
                <a:spcPct val="100000"/>
              </a:lnSpc>
              <a:spcBef>
                <a:spcPts val="919"/>
              </a:spcBef>
            </a:pPr>
            <a:r>
              <a:rPr sz="3000" b="1" spc="-195" dirty="0">
                <a:latin typeface="Calibri"/>
                <a:cs typeface="Calibri"/>
              </a:rPr>
              <a:t>Disk, </a:t>
            </a:r>
            <a:r>
              <a:rPr sz="3000" b="1" spc="-270" dirty="0">
                <a:latin typeface="Calibri"/>
                <a:cs typeface="Calibri"/>
              </a:rPr>
              <a:t>SSD,</a:t>
            </a:r>
            <a:r>
              <a:rPr sz="3000" b="1" spc="-225" dirty="0">
                <a:latin typeface="Calibri"/>
                <a:cs typeface="Calibri"/>
              </a:rPr>
              <a:t> </a:t>
            </a:r>
            <a:r>
              <a:rPr sz="3000" b="1" spc="-195" dirty="0">
                <a:latin typeface="Calibri"/>
                <a:cs typeface="Calibri"/>
              </a:rPr>
              <a:t>etc.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35E7F8-CC33-074F-98C8-D5CCD7CACD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14502" y="8636400"/>
            <a:ext cx="3764915" cy="532130"/>
          </a:xfrm>
          <a:custGeom>
            <a:avLst/>
            <a:gdLst/>
            <a:ahLst/>
            <a:cxnLst/>
            <a:rect l="l" t="t" r="r" b="b"/>
            <a:pathLst>
              <a:path w="3764915" h="532129">
                <a:moveTo>
                  <a:pt x="3764866" y="0"/>
                </a:moveTo>
                <a:lnTo>
                  <a:pt x="3720853" y="6216"/>
                </a:lnTo>
                <a:lnTo>
                  <a:pt x="44032" y="525550"/>
                </a:lnTo>
                <a:lnTo>
                  <a:pt x="0" y="531772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11440" y="8988419"/>
            <a:ext cx="372110" cy="347345"/>
          </a:xfrm>
          <a:custGeom>
            <a:avLst/>
            <a:gdLst/>
            <a:ahLst/>
            <a:cxnLst/>
            <a:rect l="l" t="t" r="r" b="b"/>
            <a:pathLst>
              <a:path w="372109" h="347345">
                <a:moveTo>
                  <a:pt x="322566" y="0"/>
                </a:moveTo>
                <a:lnTo>
                  <a:pt x="0" y="222556"/>
                </a:lnTo>
                <a:lnTo>
                  <a:pt x="371584" y="347074"/>
                </a:lnTo>
                <a:lnTo>
                  <a:pt x="322566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910852" y="8469079"/>
            <a:ext cx="372110" cy="347345"/>
          </a:xfrm>
          <a:custGeom>
            <a:avLst/>
            <a:gdLst/>
            <a:ahLst/>
            <a:cxnLst/>
            <a:rect l="l" t="t" r="r" b="b"/>
            <a:pathLst>
              <a:path w="372109" h="347345">
                <a:moveTo>
                  <a:pt x="0" y="0"/>
                </a:moveTo>
                <a:lnTo>
                  <a:pt x="49009" y="347075"/>
                </a:lnTo>
                <a:lnTo>
                  <a:pt x="371576" y="124519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00374" y="6544154"/>
            <a:ext cx="4581525" cy="1917700"/>
          </a:xfrm>
          <a:custGeom>
            <a:avLst/>
            <a:gdLst/>
            <a:ahLst/>
            <a:cxnLst/>
            <a:rect l="l" t="t" r="r" b="b"/>
            <a:pathLst>
              <a:path w="4581525" h="1917700">
                <a:moveTo>
                  <a:pt x="4581313" y="1917184"/>
                </a:moveTo>
                <a:lnTo>
                  <a:pt x="41089" y="17194"/>
                </a:lnTo>
                <a:lnTo>
                  <a:pt x="0" y="0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18030" y="6399640"/>
            <a:ext cx="391160" cy="323850"/>
          </a:xfrm>
          <a:custGeom>
            <a:avLst/>
            <a:gdLst/>
            <a:ahLst/>
            <a:cxnLst/>
            <a:rect l="l" t="t" r="r" b="b"/>
            <a:pathLst>
              <a:path w="391159" h="323850">
                <a:moveTo>
                  <a:pt x="391006" y="0"/>
                </a:moveTo>
                <a:lnTo>
                  <a:pt x="0" y="26358"/>
                </a:lnTo>
                <a:lnTo>
                  <a:pt x="255691" y="323348"/>
                </a:lnTo>
                <a:lnTo>
                  <a:pt x="391006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62269" y="6617326"/>
            <a:ext cx="2713990" cy="2722880"/>
          </a:xfrm>
          <a:custGeom>
            <a:avLst/>
            <a:gdLst/>
            <a:ahLst/>
            <a:cxnLst/>
            <a:rect l="l" t="t" r="r" b="b"/>
            <a:pathLst>
              <a:path w="2713990" h="2722879">
                <a:moveTo>
                  <a:pt x="0" y="0"/>
                </a:moveTo>
                <a:lnTo>
                  <a:pt x="2681988" y="2691307"/>
                </a:lnTo>
                <a:lnTo>
                  <a:pt x="2713365" y="2722792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820114" y="9184920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09">
                <a:moveTo>
                  <a:pt x="248284" y="0"/>
                </a:moveTo>
                <a:lnTo>
                  <a:pt x="0" y="247425"/>
                </a:lnTo>
                <a:lnTo>
                  <a:pt x="371563" y="371996"/>
                </a:lnTo>
                <a:lnTo>
                  <a:pt x="248284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17121" y="5651909"/>
            <a:ext cx="466725" cy="3728720"/>
          </a:xfrm>
          <a:custGeom>
            <a:avLst/>
            <a:gdLst/>
            <a:ahLst/>
            <a:cxnLst/>
            <a:rect l="l" t="t" r="r" b="b"/>
            <a:pathLst>
              <a:path w="466725" h="3728720">
                <a:moveTo>
                  <a:pt x="466240" y="3728263"/>
                </a:moveTo>
                <a:lnTo>
                  <a:pt x="5521" y="44125"/>
                </a:lnTo>
                <a:lnTo>
                  <a:pt x="0" y="0"/>
                </a:lnTo>
              </a:path>
            </a:pathLst>
          </a:custGeom>
          <a:ln w="88899">
            <a:solidFill>
              <a:srgbClr val="FD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8728" y="5348204"/>
            <a:ext cx="347980" cy="369570"/>
          </a:xfrm>
          <a:custGeom>
            <a:avLst/>
            <a:gdLst/>
            <a:ahLst/>
            <a:cxnLst/>
            <a:rect l="l" t="t" r="r" b="b"/>
            <a:pathLst>
              <a:path w="347980" h="369570">
                <a:moveTo>
                  <a:pt x="130416" y="0"/>
                </a:moveTo>
                <a:lnTo>
                  <a:pt x="0" y="369557"/>
                </a:lnTo>
                <a:lnTo>
                  <a:pt x="347814" y="326064"/>
                </a:lnTo>
                <a:lnTo>
                  <a:pt x="130416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120775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665" dirty="0"/>
              <a:t>Sharded </a:t>
            </a:r>
            <a:r>
              <a:rPr sz="8400" spc="-555" dirty="0"/>
              <a:t>graph</a:t>
            </a:r>
            <a:r>
              <a:rPr sz="8400" spc="-505" dirty="0"/>
              <a:t> </a:t>
            </a:r>
            <a:r>
              <a:rPr sz="8400" spc="-595" dirty="0"/>
              <a:t>representation</a:t>
            </a:r>
            <a:endParaRPr sz="8400"/>
          </a:p>
        </p:txBody>
      </p:sp>
      <p:sp>
        <p:nvSpPr>
          <p:cNvPr id="12" name="object 12"/>
          <p:cNvSpPr txBox="1"/>
          <p:nvPr/>
        </p:nvSpPr>
        <p:spPr>
          <a:xfrm>
            <a:off x="876300" y="1714500"/>
            <a:ext cx="183515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580"/>
              </a:lnSpc>
              <a:spcBef>
                <a:spcPts val="100"/>
              </a:spcBef>
            </a:pPr>
            <a:r>
              <a:rPr sz="4800" b="1" spc="-229" dirty="0">
                <a:latin typeface="Calibri"/>
                <a:cs typeface="Calibri"/>
              </a:rPr>
              <a:t>-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ts val="5400"/>
              </a:lnSpc>
            </a:pPr>
            <a:r>
              <a:rPr sz="4800" b="1" spc="-229" dirty="0">
                <a:latin typeface="Calibri"/>
                <a:cs typeface="Calibri"/>
              </a:rPr>
              <a:t>-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ts val="5580"/>
              </a:lnSpc>
            </a:pPr>
            <a:r>
              <a:rPr sz="4800" b="1" spc="-229" dirty="0">
                <a:latin typeface="Calibri"/>
                <a:cs typeface="Calibri"/>
              </a:rPr>
              <a:t>-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60500" y="1790700"/>
            <a:ext cx="1565338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4000" b="1" spc="-229" dirty="0">
                <a:latin typeface="Calibri"/>
                <a:cs typeface="Calibri"/>
              </a:rPr>
              <a:t>Partition </a:t>
            </a:r>
            <a:r>
              <a:rPr sz="4000" b="1" spc="-265" dirty="0">
                <a:latin typeface="Calibri"/>
                <a:cs typeface="Calibri"/>
              </a:rPr>
              <a:t>graph </a:t>
            </a:r>
            <a:r>
              <a:rPr sz="4000" b="1" spc="-270" dirty="0">
                <a:latin typeface="Calibri"/>
                <a:cs typeface="Calibri"/>
              </a:rPr>
              <a:t>vertices </a:t>
            </a:r>
            <a:r>
              <a:rPr sz="4000" b="1" spc="-250" dirty="0">
                <a:latin typeface="Calibri"/>
                <a:cs typeface="Calibri"/>
              </a:rPr>
              <a:t>into </a:t>
            </a:r>
            <a:r>
              <a:rPr sz="4000" b="1" spc="-235" dirty="0">
                <a:latin typeface="Calibri"/>
                <a:cs typeface="Calibri"/>
              </a:rPr>
              <a:t>intervals </a:t>
            </a:r>
            <a:r>
              <a:rPr sz="4000" b="1" spc="-254" dirty="0">
                <a:latin typeface="Calibri"/>
                <a:cs typeface="Calibri"/>
              </a:rPr>
              <a:t>(sized </a:t>
            </a:r>
            <a:r>
              <a:rPr sz="4000" b="1" spc="-365" dirty="0">
                <a:latin typeface="Calibri"/>
                <a:cs typeface="Calibri"/>
              </a:rPr>
              <a:t>so </a:t>
            </a:r>
            <a:r>
              <a:rPr sz="4000" b="1" spc="-235" dirty="0">
                <a:latin typeface="Calibri"/>
                <a:cs typeface="Calibri"/>
              </a:rPr>
              <a:t>that </a:t>
            </a:r>
            <a:r>
              <a:rPr sz="4000" b="1" spc="-290" dirty="0">
                <a:latin typeface="Calibri"/>
                <a:cs typeface="Calibri"/>
              </a:rPr>
              <a:t>subgraph </a:t>
            </a:r>
            <a:r>
              <a:rPr sz="4000" b="1" spc="-280" dirty="0">
                <a:latin typeface="Calibri"/>
                <a:cs typeface="Calibri"/>
              </a:rPr>
              <a:t>for </a:t>
            </a:r>
            <a:r>
              <a:rPr sz="4000" b="1" spc="-225" dirty="0">
                <a:latin typeface="Calibri"/>
                <a:cs typeface="Calibri"/>
              </a:rPr>
              <a:t>interval </a:t>
            </a:r>
            <a:r>
              <a:rPr sz="4000" b="1" spc="-185" dirty="0">
                <a:latin typeface="Calibri"/>
                <a:cs typeface="Calibri"/>
              </a:rPr>
              <a:t>fits </a:t>
            </a:r>
            <a:r>
              <a:rPr sz="4000" b="1" spc="-204" dirty="0">
                <a:latin typeface="Calibri"/>
                <a:cs typeface="Calibri"/>
              </a:rPr>
              <a:t>in</a:t>
            </a:r>
            <a:r>
              <a:rPr sz="4000" b="1" spc="-345" dirty="0">
                <a:latin typeface="Calibri"/>
                <a:cs typeface="Calibri"/>
              </a:rPr>
              <a:t> </a:t>
            </a:r>
            <a:r>
              <a:rPr sz="4000" b="1" spc="-365" dirty="0">
                <a:latin typeface="Calibri"/>
                <a:cs typeface="Calibri"/>
              </a:rPr>
              <a:t>memory)  </a:t>
            </a:r>
            <a:r>
              <a:rPr sz="4000" b="1" spc="-305" dirty="0">
                <a:latin typeface="Calibri"/>
                <a:cs typeface="Calibri"/>
              </a:rPr>
              <a:t>Vertices </a:t>
            </a:r>
            <a:r>
              <a:rPr sz="4000" b="1" spc="-320" dirty="0">
                <a:latin typeface="Calibri"/>
                <a:cs typeface="Calibri"/>
              </a:rPr>
              <a:t>and </a:t>
            </a:r>
            <a:r>
              <a:rPr sz="4000" b="1" spc="-290" dirty="0">
                <a:latin typeface="Calibri"/>
                <a:cs typeface="Calibri"/>
              </a:rPr>
              <a:t>only </a:t>
            </a:r>
            <a:r>
              <a:rPr sz="4000" b="1" u="heavy" spc="-2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incoming </a:t>
            </a:r>
            <a:r>
              <a:rPr sz="4000" b="1" u="heavy" spc="-2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edges</a:t>
            </a:r>
            <a:r>
              <a:rPr sz="4000" b="1" spc="-290" dirty="0">
                <a:latin typeface="Calibri"/>
                <a:cs typeface="Calibri"/>
              </a:rPr>
              <a:t> </a:t>
            </a:r>
            <a:r>
              <a:rPr sz="4000" b="1" spc="-300" dirty="0">
                <a:latin typeface="Calibri"/>
                <a:cs typeface="Calibri"/>
              </a:rPr>
              <a:t>to </a:t>
            </a:r>
            <a:r>
              <a:rPr sz="4000" b="1" spc="-290" dirty="0">
                <a:latin typeface="Calibri"/>
                <a:cs typeface="Calibri"/>
              </a:rPr>
              <a:t>these </a:t>
            </a:r>
            <a:r>
              <a:rPr sz="4000" b="1" spc="-270" dirty="0">
                <a:latin typeface="Calibri"/>
                <a:cs typeface="Calibri"/>
              </a:rPr>
              <a:t>vertices </a:t>
            </a:r>
            <a:r>
              <a:rPr sz="4000" b="1" spc="-300" dirty="0">
                <a:latin typeface="Calibri"/>
                <a:cs typeface="Calibri"/>
              </a:rPr>
              <a:t>are </a:t>
            </a:r>
            <a:r>
              <a:rPr sz="4000" b="1" spc="-310" dirty="0">
                <a:latin typeface="Calibri"/>
                <a:cs typeface="Calibri"/>
              </a:rPr>
              <a:t>stored </a:t>
            </a:r>
            <a:r>
              <a:rPr sz="4000" b="1" spc="-265" dirty="0">
                <a:latin typeface="Calibri"/>
                <a:cs typeface="Calibri"/>
              </a:rPr>
              <a:t>together </a:t>
            </a:r>
            <a:r>
              <a:rPr sz="4000" b="1" spc="-204" dirty="0">
                <a:latin typeface="Calibri"/>
                <a:cs typeface="Calibri"/>
              </a:rPr>
              <a:t>in </a:t>
            </a:r>
            <a:r>
              <a:rPr sz="4000" b="1" spc="-290" dirty="0">
                <a:latin typeface="Calibri"/>
                <a:cs typeface="Calibri"/>
              </a:rPr>
              <a:t>a</a:t>
            </a:r>
            <a:r>
              <a:rPr sz="4000" b="1" spc="-50" dirty="0">
                <a:latin typeface="Calibri"/>
                <a:cs typeface="Calibri"/>
              </a:rPr>
              <a:t> </a:t>
            </a:r>
            <a:r>
              <a:rPr sz="4000" b="1" spc="-305" dirty="0">
                <a:latin typeface="Calibri"/>
                <a:cs typeface="Calibri"/>
              </a:rPr>
              <a:t>shard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4000" b="1" spc="-260" dirty="0">
                <a:latin typeface="Calibri"/>
                <a:cs typeface="Calibri"/>
              </a:rPr>
              <a:t>Sort </a:t>
            </a:r>
            <a:r>
              <a:rPr sz="4000" b="1" spc="-290" dirty="0">
                <a:latin typeface="Calibri"/>
                <a:cs typeface="Calibri"/>
              </a:rPr>
              <a:t>edges </a:t>
            </a:r>
            <a:r>
              <a:rPr sz="4000" b="1" spc="-204" dirty="0">
                <a:latin typeface="Calibri"/>
                <a:cs typeface="Calibri"/>
              </a:rPr>
              <a:t>in </a:t>
            </a:r>
            <a:r>
              <a:rPr sz="4000" b="1" spc="-290" dirty="0">
                <a:latin typeface="Calibri"/>
                <a:cs typeface="Calibri"/>
              </a:rPr>
              <a:t>a </a:t>
            </a:r>
            <a:r>
              <a:rPr sz="4000" b="1" spc="-305" dirty="0">
                <a:latin typeface="Calibri"/>
                <a:cs typeface="Calibri"/>
              </a:rPr>
              <a:t>shard </a:t>
            </a:r>
            <a:r>
              <a:rPr sz="4000" b="1" spc="-365" dirty="0">
                <a:latin typeface="Calibri"/>
                <a:cs typeface="Calibri"/>
              </a:rPr>
              <a:t>by </a:t>
            </a:r>
            <a:r>
              <a:rPr sz="4000" b="1" u="heavy" spc="-3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source</a:t>
            </a:r>
            <a:r>
              <a:rPr sz="4000" b="1" spc="-345" dirty="0">
                <a:latin typeface="Calibri"/>
                <a:cs typeface="Calibri"/>
              </a:rPr>
              <a:t> </a:t>
            </a:r>
            <a:r>
              <a:rPr sz="4000" b="1" spc="-285" dirty="0">
                <a:latin typeface="Calibri"/>
                <a:cs typeface="Calibri"/>
              </a:rPr>
              <a:t>vertex</a:t>
            </a:r>
            <a:r>
              <a:rPr sz="4000" b="1" spc="-105" dirty="0">
                <a:latin typeface="Calibri"/>
                <a:cs typeface="Calibri"/>
              </a:rPr>
              <a:t> </a:t>
            </a:r>
            <a:r>
              <a:rPr sz="4000" b="1" spc="-225" dirty="0">
                <a:latin typeface="Calibri"/>
                <a:cs typeface="Calibri"/>
              </a:rPr>
              <a:t>id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27200" y="10934700"/>
            <a:ext cx="14629765" cy="223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b="1" spc="-310" dirty="0">
                <a:solidFill>
                  <a:srgbClr val="C82506"/>
                </a:solidFill>
                <a:latin typeface="Calibri"/>
                <a:cs typeface="Calibri"/>
              </a:rPr>
              <a:t>Notice: </a:t>
            </a:r>
            <a:r>
              <a:rPr sz="4000" b="1" spc="-300" dirty="0">
                <a:solidFill>
                  <a:srgbClr val="C82506"/>
                </a:solidFill>
                <a:latin typeface="Calibri"/>
                <a:cs typeface="Calibri"/>
              </a:rPr>
              <a:t>to </a:t>
            </a:r>
            <a:r>
              <a:rPr sz="4000" b="1" spc="-290" dirty="0">
                <a:solidFill>
                  <a:srgbClr val="C82506"/>
                </a:solidFill>
                <a:latin typeface="Calibri"/>
                <a:cs typeface="Calibri"/>
              </a:rPr>
              <a:t>construct subgraph </a:t>
            </a:r>
            <a:r>
              <a:rPr sz="4000" b="1" spc="-250" dirty="0">
                <a:solidFill>
                  <a:srgbClr val="C82506"/>
                </a:solidFill>
                <a:latin typeface="Calibri"/>
                <a:cs typeface="Calibri"/>
              </a:rPr>
              <a:t>containing </a:t>
            </a:r>
            <a:r>
              <a:rPr sz="4000" b="1" spc="-270" dirty="0">
                <a:solidFill>
                  <a:srgbClr val="C82506"/>
                </a:solidFill>
                <a:latin typeface="Calibri"/>
                <a:cs typeface="Calibri"/>
              </a:rPr>
              <a:t>vertices </a:t>
            </a:r>
            <a:r>
              <a:rPr sz="4000" b="1" spc="-204" dirty="0">
                <a:solidFill>
                  <a:srgbClr val="C82506"/>
                </a:solidFill>
                <a:latin typeface="Calibri"/>
                <a:cs typeface="Calibri"/>
              </a:rPr>
              <a:t>in </a:t>
            </a:r>
            <a:r>
              <a:rPr sz="4000" b="1" spc="-305" dirty="0">
                <a:solidFill>
                  <a:srgbClr val="C82506"/>
                </a:solidFill>
                <a:latin typeface="Calibri"/>
                <a:cs typeface="Calibri"/>
              </a:rPr>
              <a:t>shard </a:t>
            </a:r>
            <a:r>
              <a:rPr sz="4000" b="1" spc="-325" dirty="0">
                <a:solidFill>
                  <a:srgbClr val="C82506"/>
                </a:solidFill>
                <a:latin typeface="Calibri"/>
                <a:cs typeface="Calibri"/>
              </a:rPr>
              <a:t>1 </a:t>
            </a:r>
            <a:r>
              <a:rPr sz="4000" b="1" spc="-320" dirty="0">
                <a:solidFill>
                  <a:srgbClr val="C82506"/>
                </a:solidFill>
                <a:latin typeface="Calibri"/>
                <a:cs typeface="Calibri"/>
              </a:rPr>
              <a:t>and </a:t>
            </a:r>
            <a:r>
              <a:rPr sz="4000" b="1" spc="-229" dirty="0">
                <a:solidFill>
                  <a:srgbClr val="C82506"/>
                </a:solidFill>
                <a:latin typeface="Calibri"/>
                <a:cs typeface="Calibri"/>
              </a:rPr>
              <a:t>their </a:t>
            </a:r>
            <a:r>
              <a:rPr sz="4000" b="1" spc="-285" dirty="0">
                <a:solidFill>
                  <a:srgbClr val="C82506"/>
                </a:solidFill>
                <a:latin typeface="Calibri"/>
                <a:cs typeface="Calibri"/>
              </a:rPr>
              <a:t>incoming </a:t>
            </a:r>
            <a:r>
              <a:rPr sz="4000" b="1" spc="-320" dirty="0">
                <a:solidFill>
                  <a:srgbClr val="C82506"/>
                </a:solidFill>
                <a:latin typeface="Calibri"/>
                <a:cs typeface="Calibri"/>
              </a:rPr>
              <a:t>and  </a:t>
            </a:r>
            <a:r>
              <a:rPr sz="4000" b="1" spc="-250" dirty="0">
                <a:solidFill>
                  <a:srgbClr val="C82506"/>
                </a:solidFill>
                <a:latin typeface="Calibri"/>
                <a:cs typeface="Calibri"/>
              </a:rPr>
              <a:t>outgoing </a:t>
            </a:r>
            <a:r>
              <a:rPr sz="4000" b="1" spc="-265" dirty="0">
                <a:solidFill>
                  <a:srgbClr val="C82506"/>
                </a:solidFill>
                <a:latin typeface="Calibri"/>
                <a:cs typeface="Calibri"/>
              </a:rPr>
              <a:t>edges, </a:t>
            </a:r>
            <a:r>
              <a:rPr sz="4000" b="1" spc="-290" dirty="0">
                <a:solidFill>
                  <a:srgbClr val="C82506"/>
                </a:solidFill>
                <a:latin typeface="Calibri"/>
                <a:cs typeface="Calibri"/>
              </a:rPr>
              <a:t>only </a:t>
            </a:r>
            <a:r>
              <a:rPr sz="4000" b="1" spc="-340" dirty="0">
                <a:solidFill>
                  <a:srgbClr val="C82506"/>
                </a:solidFill>
                <a:latin typeface="Calibri"/>
                <a:cs typeface="Calibri"/>
              </a:rPr>
              <a:t>need </a:t>
            </a:r>
            <a:r>
              <a:rPr sz="4000" b="1" spc="-300" dirty="0">
                <a:solidFill>
                  <a:srgbClr val="C82506"/>
                </a:solidFill>
                <a:latin typeface="Calibri"/>
                <a:cs typeface="Calibri"/>
              </a:rPr>
              <a:t>to </a:t>
            </a:r>
            <a:r>
              <a:rPr sz="4000" b="1" spc="-290" dirty="0">
                <a:solidFill>
                  <a:srgbClr val="C82506"/>
                </a:solidFill>
                <a:latin typeface="Calibri"/>
                <a:cs typeface="Calibri"/>
              </a:rPr>
              <a:t>load contiguous </a:t>
            </a:r>
            <a:r>
              <a:rPr sz="4000" b="1" spc="-280" dirty="0">
                <a:solidFill>
                  <a:srgbClr val="C82506"/>
                </a:solidFill>
                <a:latin typeface="Calibri"/>
                <a:cs typeface="Calibri"/>
              </a:rPr>
              <a:t>information </a:t>
            </a:r>
            <a:r>
              <a:rPr sz="4000" b="1" spc="-340" dirty="0">
                <a:solidFill>
                  <a:srgbClr val="C82506"/>
                </a:solidFill>
                <a:latin typeface="Calibri"/>
                <a:cs typeface="Calibri"/>
              </a:rPr>
              <a:t>from </a:t>
            </a:r>
            <a:r>
              <a:rPr sz="4000" b="1" spc="-295" dirty="0">
                <a:solidFill>
                  <a:srgbClr val="C82506"/>
                </a:solidFill>
                <a:latin typeface="Calibri"/>
                <a:cs typeface="Calibri"/>
              </a:rPr>
              <a:t>other </a:t>
            </a:r>
            <a:r>
              <a:rPr sz="4000" b="1" spc="-300" dirty="0">
                <a:solidFill>
                  <a:srgbClr val="C82506"/>
                </a:solidFill>
                <a:latin typeface="Calibri"/>
                <a:cs typeface="Calibri"/>
              </a:rPr>
              <a:t>P-1</a:t>
            </a:r>
            <a:r>
              <a:rPr sz="4000" b="1" spc="-10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4000" b="1" spc="-305" dirty="0">
                <a:solidFill>
                  <a:srgbClr val="C82506"/>
                </a:solidFill>
                <a:latin typeface="Calibri"/>
                <a:cs typeface="Calibri"/>
              </a:rPr>
              <a:t>shards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0"/>
              </a:spcBef>
            </a:pPr>
            <a:r>
              <a:rPr sz="4000" b="1" spc="-350" dirty="0">
                <a:solidFill>
                  <a:srgbClr val="C82506"/>
                </a:solidFill>
                <a:latin typeface="Calibri"/>
                <a:cs typeface="Calibri"/>
              </a:rPr>
              <a:t>Writes </a:t>
            </a:r>
            <a:r>
              <a:rPr sz="4000" b="1" spc="-300" dirty="0">
                <a:solidFill>
                  <a:srgbClr val="C82506"/>
                </a:solidFill>
                <a:latin typeface="Calibri"/>
                <a:cs typeface="Calibri"/>
              </a:rPr>
              <a:t>to </a:t>
            </a:r>
            <a:r>
              <a:rPr sz="4000" b="1" spc="-325" dirty="0">
                <a:solidFill>
                  <a:srgbClr val="C82506"/>
                </a:solidFill>
                <a:latin typeface="Calibri"/>
                <a:cs typeface="Calibri"/>
              </a:rPr>
              <a:t>updated </a:t>
            </a:r>
            <a:r>
              <a:rPr sz="4000" b="1" spc="-250" dirty="0">
                <a:solidFill>
                  <a:srgbClr val="C82506"/>
                </a:solidFill>
                <a:latin typeface="Calibri"/>
                <a:cs typeface="Calibri"/>
              </a:rPr>
              <a:t>outgoing </a:t>
            </a:r>
            <a:r>
              <a:rPr sz="4000" b="1" spc="-290" dirty="0">
                <a:solidFill>
                  <a:srgbClr val="C82506"/>
                </a:solidFill>
                <a:latin typeface="Calibri"/>
                <a:cs typeface="Calibri"/>
              </a:rPr>
              <a:t>edges </a:t>
            </a:r>
            <a:r>
              <a:rPr sz="4000" b="1" spc="-285" dirty="0">
                <a:solidFill>
                  <a:srgbClr val="C82506"/>
                </a:solidFill>
                <a:latin typeface="Calibri"/>
                <a:cs typeface="Calibri"/>
              </a:rPr>
              <a:t>require </a:t>
            </a:r>
            <a:r>
              <a:rPr sz="4000" b="1" spc="-300" dirty="0">
                <a:solidFill>
                  <a:srgbClr val="C82506"/>
                </a:solidFill>
                <a:latin typeface="Calibri"/>
                <a:cs typeface="Calibri"/>
              </a:rPr>
              <a:t>P-1 </a:t>
            </a:r>
            <a:r>
              <a:rPr sz="4000" b="1" spc="-265" dirty="0">
                <a:solidFill>
                  <a:srgbClr val="C82506"/>
                </a:solidFill>
                <a:latin typeface="Calibri"/>
                <a:cs typeface="Calibri"/>
              </a:rPr>
              <a:t>bulk</a:t>
            </a:r>
            <a:r>
              <a:rPr sz="4000" b="1" spc="-60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4000" b="1" spc="-280" dirty="0">
                <a:solidFill>
                  <a:srgbClr val="C82506"/>
                </a:solidFill>
                <a:latin typeface="Calibri"/>
                <a:cs typeface="Calibri"/>
              </a:rPr>
              <a:t>writes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00200" y="9372600"/>
            <a:ext cx="6115050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1" spc="-285" dirty="0">
                <a:latin typeface="Calibri"/>
                <a:cs typeface="Calibri"/>
              </a:rPr>
              <a:t>Yellow </a:t>
            </a:r>
            <a:r>
              <a:rPr sz="3200" b="1" spc="310" dirty="0">
                <a:latin typeface="Calibri"/>
                <a:cs typeface="Calibri"/>
              </a:rPr>
              <a:t>= </a:t>
            </a:r>
            <a:r>
              <a:rPr sz="3200" b="1" spc="-225" dirty="0">
                <a:latin typeface="Calibri"/>
                <a:cs typeface="Calibri"/>
              </a:rPr>
              <a:t>data</a:t>
            </a:r>
            <a:r>
              <a:rPr sz="3200" b="1" spc="-570" dirty="0">
                <a:latin typeface="Calibri"/>
                <a:cs typeface="Calibri"/>
              </a:rPr>
              <a:t> </a:t>
            </a:r>
            <a:r>
              <a:rPr sz="3200" b="1" spc="-235" dirty="0">
                <a:latin typeface="Calibri"/>
                <a:cs typeface="Calibri"/>
              </a:rPr>
              <a:t>required </a:t>
            </a:r>
            <a:r>
              <a:rPr sz="3200" b="1" spc="-240" dirty="0">
                <a:latin typeface="Calibri"/>
                <a:cs typeface="Calibri"/>
              </a:rPr>
              <a:t>to </a:t>
            </a:r>
            <a:r>
              <a:rPr sz="3200" b="1" spc="-275" dirty="0">
                <a:latin typeface="Calibri"/>
                <a:cs typeface="Calibri"/>
              </a:rPr>
              <a:t>process </a:t>
            </a:r>
            <a:r>
              <a:rPr sz="3200" b="1" spc="-235" dirty="0">
                <a:latin typeface="Calibri"/>
                <a:cs typeface="Calibri"/>
              </a:rPr>
              <a:t>subgraph  </a:t>
            </a:r>
            <a:r>
              <a:rPr sz="3200" b="1" spc="-200" dirty="0">
                <a:latin typeface="Calibri"/>
                <a:cs typeface="Calibri"/>
              </a:rPr>
              <a:t>containing </a:t>
            </a:r>
            <a:r>
              <a:rPr sz="3200" b="1" spc="-215" dirty="0">
                <a:latin typeface="Calibri"/>
                <a:cs typeface="Calibri"/>
              </a:rPr>
              <a:t>vertices </a:t>
            </a:r>
            <a:r>
              <a:rPr sz="3200" b="1" spc="-165" dirty="0">
                <a:latin typeface="Calibri"/>
                <a:cs typeface="Calibri"/>
              </a:rPr>
              <a:t>in </a:t>
            </a:r>
            <a:r>
              <a:rPr sz="3200" b="1" spc="-245" dirty="0">
                <a:latin typeface="Calibri"/>
                <a:cs typeface="Calibri"/>
              </a:rPr>
              <a:t>shard</a:t>
            </a:r>
            <a:r>
              <a:rPr sz="3200" b="1" spc="-290" dirty="0">
                <a:latin typeface="Calibri"/>
                <a:cs typeface="Calibri"/>
              </a:rPr>
              <a:t> </a:t>
            </a:r>
            <a:r>
              <a:rPr sz="3200" b="1" spc="-260" dirty="0"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173200" y="355600"/>
            <a:ext cx="3551554" cy="123952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420"/>
              </a:spcBef>
            </a:pPr>
            <a:r>
              <a:rPr sz="2800" b="1" spc="-235" dirty="0">
                <a:latin typeface="Calibri"/>
                <a:cs typeface="Calibri"/>
              </a:rPr>
              <a:t>GraphChi: </a:t>
            </a:r>
            <a:r>
              <a:rPr sz="2800" b="1" spc="-170" dirty="0">
                <a:latin typeface="Calibri"/>
                <a:cs typeface="Calibri"/>
              </a:rPr>
              <a:t>Large-scale </a:t>
            </a:r>
            <a:r>
              <a:rPr sz="2800" b="1" spc="-185" dirty="0">
                <a:latin typeface="Calibri"/>
                <a:cs typeface="Calibri"/>
              </a:rPr>
              <a:t>graph  </a:t>
            </a:r>
            <a:r>
              <a:rPr sz="2800" b="1" spc="-225" dirty="0">
                <a:latin typeface="Calibri"/>
                <a:cs typeface="Calibri"/>
              </a:rPr>
              <a:t>computation </a:t>
            </a:r>
            <a:r>
              <a:rPr sz="2800" b="1" spc="-260" dirty="0">
                <a:latin typeface="Calibri"/>
                <a:cs typeface="Calibri"/>
              </a:rPr>
              <a:t>on </a:t>
            </a:r>
            <a:r>
              <a:rPr sz="2800" b="1" spc="-160" dirty="0">
                <a:latin typeface="Calibri"/>
                <a:cs typeface="Calibri"/>
              </a:rPr>
              <a:t>just </a:t>
            </a:r>
            <a:r>
              <a:rPr sz="2800" b="1" spc="-204" dirty="0">
                <a:latin typeface="Calibri"/>
                <a:cs typeface="Calibri"/>
              </a:rPr>
              <a:t>a </a:t>
            </a:r>
            <a:r>
              <a:rPr sz="2800" b="1" spc="-295" dirty="0">
                <a:latin typeface="Calibri"/>
                <a:cs typeface="Calibri"/>
              </a:rPr>
              <a:t>PC  </a:t>
            </a:r>
            <a:r>
              <a:rPr sz="2800" b="1" spc="-195" dirty="0">
                <a:latin typeface="Calibri"/>
                <a:cs typeface="Calibri"/>
              </a:rPr>
              <a:t>[Kryola </a:t>
            </a:r>
            <a:r>
              <a:rPr sz="2800" b="1" spc="-170" dirty="0">
                <a:latin typeface="Calibri"/>
                <a:cs typeface="Calibri"/>
              </a:rPr>
              <a:t>et </a:t>
            </a:r>
            <a:r>
              <a:rPr sz="2800" b="1" spc="-130" dirty="0">
                <a:latin typeface="Calibri"/>
                <a:cs typeface="Calibri"/>
              </a:rPr>
              <a:t>al.</a:t>
            </a:r>
            <a:r>
              <a:rPr sz="2800" b="1" spc="-220" dirty="0">
                <a:latin typeface="Calibri"/>
                <a:cs typeface="Calibri"/>
              </a:rPr>
              <a:t> 2013]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95500" y="4686300"/>
            <a:ext cx="1624965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ts val="2930"/>
              </a:lnSpc>
              <a:spcBef>
                <a:spcPts val="100"/>
              </a:spcBef>
            </a:pPr>
            <a:r>
              <a:rPr sz="2800" b="1" spc="-215" dirty="0">
                <a:latin typeface="Calibri"/>
                <a:cs typeface="Calibri"/>
              </a:rPr>
              <a:t>Shard</a:t>
            </a:r>
            <a:r>
              <a:rPr sz="2800" b="1" spc="-204" dirty="0">
                <a:latin typeface="Calibri"/>
                <a:cs typeface="Calibri"/>
              </a:rPr>
              <a:t> </a:t>
            </a:r>
            <a:r>
              <a:rPr sz="2800" b="1" spc="-175" dirty="0">
                <a:latin typeface="Calibri"/>
                <a:cs typeface="Calibri"/>
              </a:rPr>
              <a:t>1: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2930"/>
              </a:lnSpc>
            </a:pPr>
            <a:r>
              <a:rPr sz="2800" b="1" spc="-190" dirty="0">
                <a:latin typeface="Calibri"/>
                <a:cs typeface="Calibri"/>
              </a:rPr>
              <a:t>vertices</a:t>
            </a:r>
            <a:r>
              <a:rPr sz="2800" b="1" spc="-240" dirty="0">
                <a:latin typeface="Calibri"/>
                <a:cs typeface="Calibri"/>
              </a:rPr>
              <a:t> </a:t>
            </a:r>
            <a:r>
              <a:rPr sz="2800" b="1" spc="-180" dirty="0">
                <a:latin typeface="Calibri"/>
                <a:cs typeface="Calibri"/>
              </a:rPr>
              <a:t>(1-2)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11700" y="4686300"/>
            <a:ext cx="1624965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930"/>
              </a:lnSpc>
              <a:spcBef>
                <a:spcPts val="100"/>
              </a:spcBef>
            </a:pPr>
            <a:r>
              <a:rPr sz="2800" b="1" spc="-215" dirty="0">
                <a:latin typeface="Calibri"/>
                <a:cs typeface="Calibri"/>
              </a:rPr>
              <a:t>Shard</a:t>
            </a:r>
            <a:r>
              <a:rPr sz="2800" b="1" spc="-204" dirty="0">
                <a:latin typeface="Calibri"/>
                <a:cs typeface="Calibri"/>
              </a:rPr>
              <a:t> </a:t>
            </a:r>
            <a:r>
              <a:rPr sz="2800" b="1" spc="-175" dirty="0">
                <a:latin typeface="Calibri"/>
                <a:cs typeface="Calibri"/>
              </a:rPr>
              <a:t>2: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2930"/>
              </a:lnSpc>
            </a:pPr>
            <a:r>
              <a:rPr sz="2800" b="1" spc="-190" dirty="0">
                <a:latin typeface="Calibri"/>
                <a:cs typeface="Calibri"/>
              </a:rPr>
              <a:t>vertices</a:t>
            </a:r>
            <a:r>
              <a:rPr sz="2800" b="1" spc="-240" dirty="0">
                <a:latin typeface="Calibri"/>
                <a:cs typeface="Calibri"/>
              </a:rPr>
              <a:t> </a:t>
            </a:r>
            <a:r>
              <a:rPr sz="2800" b="1" spc="-180" dirty="0">
                <a:latin typeface="Calibri"/>
                <a:cs typeface="Calibri"/>
              </a:rPr>
              <a:t>(3-4)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15200" y="4686300"/>
            <a:ext cx="1624965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ts val="2930"/>
              </a:lnSpc>
              <a:spcBef>
                <a:spcPts val="100"/>
              </a:spcBef>
            </a:pPr>
            <a:r>
              <a:rPr sz="2800" b="1" spc="-215" dirty="0">
                <a:latin typeface="Calibri"/>
                <a:cs typeface="Calibri"/>
              </a:rPr>
              <a:t>Shard</a:t>
            </a:r>
            <a:r>
              <a:rPr sz="2800" b="1" spc="-204" dirty="0">
                <a:latin typeface="Calibri"/>
                <a:cs typeface="Calibri"/>
              </a:rPr>
              <a:t> </a:t>
            </a:r>
            <a:r>
              <a:rPr sz="2800" b="1" spc="-175" dirty="0">
                <a:latin typeface="Calibri"/>
                <a:cs typeface="Calibri"/>
              </a:rPr>
              <a:t>3: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2930"/>
              </a:lnSpc>
            </a:pPr>
            <a:r>
              <a:rPr sz="2800" b="1" spc="-190" dirty="0">
                <a:latin typeface="Calibri"/>
                <a:cs typeface="Calibri"/>
              </a:rPr>
              <a:t>vertices</a:t>
            </a:r>
            <a:r>
              <a:rPr sz="2800" b="1" spc="-240" dirty="0">
                <a:latin typeface="Calibri"/>
                <a:cs typeface="Calibri"/>
              </a:rPr>
              <a:t> </a:t>
            </a:r>
            <a:r>
              <a:rPr sz="2800" b="1" spc="-180" dirty="0">
                <a:latin typeface="Calibri"/>
                <a:cs typeface="Calibri"/>
              </a:rPr>
              <a:t>(5-6)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925905" y="4944452"/>
            <a:ext cx="2345055" cy="3034665"/>
          </a:xfrm>
          <a:custGeom>
            <a:avLst/>
            <a:gdLst/>
            <a:ahLst/>
            <a:cxnLst/>
            <a:rect l="l" t="t" r="r" b="b"/>
            <a:pathLst>
              <a:path w="2345055" h="3034665">
                <a:moveTo>
                  <a:pt x="0" y="0"/>
                </a:moveTo>
                <a:lnTo>
                  <a:pt x="2317593" y="2999158"/>
                </a:lnTo>
                <a:lnTo>
                  <a:pt x="2344804" y="3034369"/>
                </a:lnTo>
              </a:path>
            </a:pathLst>
          </a:custGeom>
          <a:ln w="88899">
            <a:solidFill>
              <a:srgbClr val="FD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104857" y="7836486"/>
            <a:ext cx="353060" cy="384810"/>
          </a:xfrm>
          <a:custGeom>
            <a:avLst/>
            <a:gdLst/>
            <a:ahLst/>
            <a:cxnLst/>
            <a:rect l="l" t="t" r="r" b="b"/>
            <a:pathLst>
              <a:path w="353059" h="384809">
                <a:moveTo>
                  <a:pt x="277355" y="0"/>
                </a:moveTo>
                <a:lnTo>
                  <a:pt x="0" y="214327"/>
                </a:lnTo>
                <a:lnTo>
                  <a:pt x="353009" y="384522"/>
                </a:lnTo>
                <a:lnTo>
                  <a:pt x="277355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230873" y="8595938"/>
            <a:ext cx="1437640" cy="875665"/>
          </a:xfrm>
          <a:custGeom>
            <a:avLst/>
            <a:gdLst/>
            <a:ahLst/>
            <a:cxnLst/>
            <a:rect l="l" t="t" r="r" b="b"/>
            <a:pathLst>
              <a:path w="1437640" h="875665">
                <a:moveTo>
                  <a:pt x="1437266" y="0"/>
                </a:moveTo>
                <a:lnTo>
                  <a:pt x="38045" y="851945"/>
                </a:lnTo>
                <a:lnTo>
                  <a:pt x="0" y="875110"/>
                </a:lnTo>
              </a:path>
            </a:pathLst>
          </a:custGeom>
          <a:ln w="88899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969452" y="9298237"/>
            <a:ext cx="391160" cy="332105"/>
          </a:xfrm>
          <a:custGeom>
            <a:avLst/>
            <a:gdLst/>
            <a:ahLst/>
            <a:cxnLst/>
            <a:rect l="l" t="t" r="r" b="b"/>
            <a:pathLst>
              <a:path w="391159" h="332104">
                <a:moveTo>
                  <a:pt x="208241" y="0"/>
                </a:moveTo>
                <a:lnTo>
                  <a:pt x="0" y="331985"/>
                </a:lnTo>
                <a:lnTo>
                  <a:pt x="390537" y="299389"/>
                </a:lnTo>
                <a:lnTo>
                  <a:pt x="208241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922083" y="4893048"/>
            <a:ext cx="1602105" cy="650875"/>
          </a:xfrm>
          <a:custGeom>
            <a:avLst/>
            <a:gdLst/>
            <a:ahLst/>
            <a:cxnLst/>
            <a:rect l="l" t="t" r="r" b="b"/>
            <a:pathLst>
              <a:path w="1602105" h="650875">
                <a:moveTo>
                  <a:pt x="0" y="0"/>
                </a:moveTo>
                <a:lnTo>
                  <a:pt x="1559406" y="636224"/>
                </a:lnTo>
                <a:lnTo>
                  <a:pt x="1600647" y="653050"/>
                </a:lnTo>
              </a:path>
            </a:pathLst>
          </a:custGeom>
          <a:ln w="88900">
            <a:solidFill>
              <a:srgbClr val="FD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416503" y="5364713"/>
            <a:ext cx="391160" cy="325120"/>
          </a:xfrm>
          <a:custGeom>
            <a:avLst/>
            <a:gdLst/>
            <a:ahLst/>
            <a:cxnLst/>
            <a:rect l="l" t="t" r="r" b="b"/>
            <a:pathLst>
              <a:path w="391159" h="325120">
                <a:moveTo>
                  <a:pt x="131940" y="0"/>
                </a:moveTo>
                <a:lnTo>
                  <a:pt x="0" y="324736"/>
                </a:lnTo>
                <a:lnTo>
                  <a:pt x="390702" y="294318"/>
                </a:lnTo>
                <a:lnTo>
                  <a:pt x="131940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946307" y="8726883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70" y="0"/>
                </a:moveTo>
                <a:lnTo>
                  <a:pt x="460750" y="0"/>
                </a:lnTo>
                <a:lnTo>
                  <a:pt x="417274" y="3916"/>
                </a:lnTo>
                <a:lnTo>
                  <a:pt x="374226" y="11749"/>
                </a:lnTo>
                <a:lnTo>
                  <a:pt x="331895" y="23498"/>
                </a:lnTo>
                <a:lnTo>
                  <a:pt x="290565" y="39164"/>
                </a:lnTo>
                <a:lnTo>
                  <a:pt x="250524" y="58747"/>
                </a:lnTo>
                <a:lnTo>
                  <a:pt x="212057" y="82245"/>
                </a:lnTo>
                <a:lnTo>
                  <a:pt x="175451" y="109661"/>
                </a:lnTo>
                <a:lnTo>
                  <a:pt x="140992" y="140992"/>
                </a:lnTo>
                <a:lnTo>
                  <a:pt x="109661" y="175451"/>
                </a:lnTo>
                <a:lnTo>
                  <a:pt x="82245" y="212057"/>
                </a:lnTo>
                <a:lnTo>
                  <a:pt x="58747" y="250524"/>
                </a:lnTo>
                <a:lnTo>
                  <a:pt x="39164" y="290566"/>
                </a:lnTo>
                <a:lnTo>
                  <a:pt x="23498" y="331895"/>
                </a:lnTo>
                <a:lnTo>
                  <a:pt x="11749" y="374227"/>
                </a:lnTo>
                <a:lnTo>
                  <a:pt x="3916" y="417274"/>
                </a:lnTo>
                <a:lnTo>
                  <a:pt x="0" y="460751"/>
                </a:lnTo>
                <a:lnTo>
                  <a:pt x="0" y="504371"/>
                </a:lnTo>
                <a:lnTo>
                  <a:pt x="3916" y="547847"/>
                </a:lnTo>
                <a:lnTo>
                  <a:pt x="11749" y="590895"/>
                </a:lnTo>
                <a:lnTo>
                  <a:pt x="23498" y="633226"/>
                </a:lnTo>
                <a:lnTo>
                  <a:pt x="39164" y="674556"/>
                </a:lnTo>
                <a:lnTo>
                  <a:pt x="58747" y="714597"/>
                </a:lnTo>
                <a:lnTo>
                  <a:pt x="82245" y="753064"/>
                </a:lnTo>
                <a:lnTo>
                  <a:pt x="109661" y="789670"/>
                </a:lnTo>
                <a:lnTo>
                  <a:pt x="140992" y="824129"/>
                </a:lnTo>
                <a:lnTo>
                  <a:pt x="175451" y="855461"/>
                </a:lnTo>
                <a:lnTo>
                  <a:pt x="212057" y="882876"/>
                </a:lnTo>
                <a:lnTo>
                  <a:pt x="250524" y="906375"/>
                </a:lnTo>
                <a:lnTo>
                  <a:pt x="290565" y="925957"/>
                </a:lnTo>
                <a:lnTo>
                  <a:pt x="331895" y="941623"/>
                </a:lnTo>
                <a:lnTo>
                  <a:pt x="374226" y="953373"/>
                </a:lnTo>
                <a:lnTo>
                  <a:pt x="417274" y="961206"/>
                </a:lnTo>
                <a:lnTo>
                  <a:pt x="460750" y="965122"/>
                </a:lnTo>
                <a:lnTo>
                  <a:pt x="504370" y="965122"/>
                </a:lnTo>
                <a:lnTo>
                  <a:pt x="547847" y="961206"/>
                </a:lnTo>
                <a:lnTo>
                  <a:pt x="590894" y="953373"/>
                </a:lnTo>
                <a:lnTo>
                  <a:pt x="633226" y="941623"/>
                </a:lnTo>
                <a:lnTo>
                  <a:pt x="674556" y="925957"/>
                </a:lnTo>
                <a:lnTo>
                  <a:pt x="714597" y="906375"/>
                </a:lnTo>
                <a:lnTo>
                  <a:pt x="753064" y="882876"/>
                </a:lnTo>
                <a:lnTo>
                  <a:pt x="789670" y="855461"/>
                </a:lnTo>
                <a:lnTo>
                  <a:pt x="824129" y="824129"/>
                </a:lnTo>
                <a:lnTo>
                  <a:pt x="855461" y="789670"/>
                </a:lnTo>
                <a:lnTo>
                  <a:pt x="882876" y="753064"/>
                </a:lnTo>
                <a:lnTo>
                  <a:pt x="906374" y="714597"/>
                </a:lnTo>
                <a:lnTo>
                  <a:pt x="925957" y="674556"/>
                </a:lnTo>
                <a:lnTo>
                  <a:pt x="941622" y="633226"/>
                </a:lnTo>
                <a:lnTo>
                  <a:pt x="953372" y="590895"/>
                </a:lnTo>
                <a:lnTo>
                  <a:pt x="961205" y="547847"/>
                </a:lnTo>
                <a:lnTo>
                  <a:pt x="965121" y="504371"/>
                </a:lnTo>
                <a:lnTo>
                  <a:pt x="965121" y="460751"/>
                </a:lnTo>
                <a:lnTo>
                  <a:pt x="961205" y="417274"/>
                </a:lnTo>
                <a:lnTo>
                  <a:pt x="953372" y="374227"/>
                </a:lnTo>
                <a:lnTo>
                  <a:pt x="941622" y="331895"/>
                </a:lnTo>
                <a:lnTo>
                  <a:pt x="925957" y="290566"/>
                </a:lnTo>
                <a:lnTo>
                  <a:pt x="906374" y="250524"/>
                </a:lnTo>
                <a:lnTo>
                  <a:pt x="882876" y="212057"/>
                </a:lnTo>
                <a:lnTo>
                  <a:pt x="855461" y="175451"/>
                </a:lnTo>
                <a:lnTo>
                  <a:pt x="824129" y="140992"/>
                </a:lnTo>
                <a:lnTo>
                  <a:pt x="789670" y="109661"/>
                </a:lnTo>
                <a:lnTo>
                  <a:pt x="753064" y="82245"/>
                </a:lnTo>
                <a:lnTo>
                  <a:pt x="714597" y="58747"/>
                </a:lnTo>
                <a:lnTo>
                  <a:pt x="674556" y="39164"/>
                </a:lnTo>
                <a:lnTo>
                  <a:pt x="633226" y="23498"/>
                </a:lnTo>
                <a:lnTo>
                  <a:pt x="590894" y="11749"/>
                </a:lnTo>
                <a:lnTo>
                  <a:pt x="547847" y="3916"/>
                </a:lnTo>
                <a:lnTo>
                  <a:pt x="504370" y="0"/>
                </a:lnTo>
                <a:close/>
              </a:path>
            </a:pathLst>
          </a:custGeom>
          <a:solidFill>
            <a:srgbClr val="16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81912" y="5713507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71" y="0"/>
                </a:moveTo>
                <a:lnTo>
                  <a:pt x="460751" y="0"/>
                </a:lnTo>
                <a:lnTo>
                  <a:pt x="417274" y="3916"/>
                </a:lnTo>
                <a:lnTo>
                  <a:pt x="374227" y="11749"/>
                </a:lnTo>
                <a:lnTo>
                  <a:pt x="331895" y="23498"/>
                </a:lnTo>
                <a:lnTo>
                  <a:pt x="290566" y="39164"/>
                </a:lnTo>
                <a:lnTo>
                  <a:pt x="250524" y="58746"/>
                </a:lnTo>
                <a:lnTo>
                  <a:pt x="212057" y="82245"/>
                </a:lnTo>
                <a:lnTo>
                  <a:pt x="175451" y="109660"/>
                </a:lnTo>
                <a:lnTo>
                  <a:pt x="140992" y="140991"/>
                </a:lnTo>
                <a:lnTo>
                  <a:pt x="109661" y="175450"/>
                </a:lnTo>
                <a:lnTo>
                  <a:pt x="82245" y="212056"/>
                </a:lnTo>
                <a:lnTo>
                  <a:pt x="58747" y="250523"/>
                </a:lnTo>
                <a:lnTo>
                  <a:pt x="39164" y="290565"/>
                </a:lnTo>
                <a:lnTo>
                  <a:pt x="23498" y="331895"/>
                </a:lnTo>
                <a:lnTo>
                  <a:pt x="11749" y="374226"/>
                </a:lnTo>
                <a:lnTo>
                  <a:pt x="3916" y="417274"/>
                </a:lnTo>
                <a:lnTo>
                  <a:pt x="0" y="460750"/>
                </a:lnTo>
                <a:lnTo>
                  <a:pt x="0" y="504370"/>
                </a:lnTo>
                <a:lnTo>
                  <a:pt x="3916" y="547847"/>
                </a:lnTo>
                <a:lnTo>
                  <a:pt x="11749" y="590894"/>
                </a:lnTo>
                <a:lnTo>
                  <a:pt x="23498" y="633226"/>
                </a:lnTo>
                <a:lnTo>
                  <a:pt x="39164" y="674556"/>
                </a:lnTo>
                <a:lnTo>
                  <a:pt x="58747" y="714597"/>
                </a:lnTo>
                <a:lnTo>
                  <a:pt x="82245" y="753064"/>
                </a:lnTo>
                <a:lnTo>
                  <a:pt x="109661" y="789669"/>
                </a:lnTo>
                <a:lnTo>
                  <a:pt x="140992" y="824128"/>
                </a:lnTo>
                <a:lnTo>
                  <a:pt x="175451" y="855460"/>
                </a:lnTo>
                <a:lnTo>
                  <a:pt x="212057" y="882875"/>
                </a:lnTo>
                <a:lnTo>
                  <a:pt x="250524" y="906374"/>
                </a:lnTo>
                <a:lnTo>
                  <a:pt x="290566" y="925956"/>
                </a:lnTo>
                <a:lnTo>
                  <a:pt x="331895" y="941622"/>
                </a:lnTo>
                <a:lnTo>
                  <a:pt x="374227" y="953372"/>
                </a:lnTo>
                <a:lnTo>
                  <a:pt x="417274" y="961205"/>
                </a:lnTo>
                <a:lnTo>
                  <a:pt x="460751" y="965121"/>
                </a:lnTo>
                <a:lnTo>
                  <a:pt x="504371" y="965121"/>
                </a:lnTo>
                <a:lnTo>
                  <a:pt x="547847" y="961205"/>
                </a:lnTo>
                <a:lnTo>
                  <a:pt x="590895" y="953372"/>
                </a:lnTo>
                <a:lnTo>
                  <a:pt x="633226" y="941622"/>
                </a:lnTo>
                <a:lnTo>
                  <a:pt x="674556" y="925956"/>
                </a:lnTo>
                <a:lnTo>
                  <a:pt x="714597" y="906374"/>
                </a:lnTo>
                <a:lnTo>
                  <a:pt x="753064" y="882875"/>
                </a:lnTo>
                <a:lnTo>
                  <a:pt x="789670" y="855460"/>
                </a:lnTo>
                <a:lnTo>
                  <a:pt x="824129" y="824128"/>
                </a:lnTo>
                <a:lnTo>
                  <a:pt x="855461" y="789669"/>
                </a:lnTo>
                <a:lnTo>
                  <a:pt x="882876" y="753064"/>
                </a:lnTo>
                <a:lnTo>
                  <a:pt x="906375" y="714597"/>
                </a:lnTo>
                <a:lnTo>
                  <a:pt x="925957" y="674556"/>
                </a:lnTo>
                <a:lnTo>
                  <a:pt x="941623" y="633226"/>
                </a:lnTo>
                <a:lnTo>
                  <a:pt x="953373" y="590894"/>
                </a:lnTo>
                <a:lnTo>
                  <a:pt x="961206" y="547847"/>
                </a:lnTo>
                <a:lnTo>
                  <a:pt x="965122" y="504370"/>
                </a:lnTo>
                <a:lnTo>
                  <a:pt x="965122" y="460750"/>
                </a:lnTo>
                <a:lnTo>
                  <a:pt x="961206" y="417274"/>
                </a:lnTo>
                <a:lnTo>
                  <a:pt x="953373" y="374226"/>
                </a:lnTo>
                <a:lnTo>
                  <a:pt x="941623" y="331895"/>
                </a:lnTo>
                <a:lnTo>
                  <a:pt x="925957" y="290565"/>
                </a:lnTo>
                <a:lnTo>
                  <a:pt x="906375" y="250523"/>
                </a:lnTo>
                <a:lnTo>
                  <a:pt x="882876" y="212056"/>
                </a:lnTo>
                <a:lnTo>
                  <a:pt x="855461" y="175450"/>
                </a:lnTo>
                <a:lnTo>
                  <a:pt x="824129" y="140991"/>
                </a:lnTo>
                <a:lnTo>
                  <a:pt x="789670" y="109660"/>
                </a:lnTo>
                <a:lnTo>
                  <a:pt x="753064" y="82245"/>
                </a:lnTo>
                <a:lnTo>
                  <a:pt x="714597" y="58746"/>
                </a:lnTo>
                <a:lnTo>
                  <a:pt x="674556" y="39164"/>
                </a:lnTo>
                <a:lnTo>
                  <a:pt x="633226" y="23498"/>
                </a:lnTo>
                <a:lnTo>
                  <a:pt x="590895" y="11749"/>
                </a:lnTo>
                <a:lnTo>
                  <a:pt x="547847" y="3916"/>
                </a:lnTo>
                <a:lnTo>
                  <a:pt x="504371" y="0"/>
                </a:lnTo>
                <a:close/>
              </a:path>
            </a:pathLst>
          </a:custGeom>
          <a:solidFill>
            <a:srgbClr val="16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437550" y="4369849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68" y="0"/>
                </a:moveTo>
                <a:lnTo>
                  <a:pt x="460747" y="0"/>
                </a:lnTo>
                <a:lnTo>
                  <a:pt x="417270" y="3916"/>
                </a:lnTo>
                <a:lnTo>
                  <a:pt x="374222" y="11749"/>
                </a:lnTo>
                <a:lnTo>
                  <a:pt x="331890" y="23498"/>
                </a:lnTo>
                <a:lnTo>
                  <a:pt x="290560" y="39164"/>
                </a:lnTo>
                <a:lnTo>
                  <a:pt x="250518" y="58747"/>
                </a:lnTo>
                <a:lnTo>
                  <a:pt x="212051" y="82245"/>
                </a:lnTo>
                <a:lnTo>
                  <a:pt x="175444" y="109661"/>
                </a:lnTo>
                <a:lnTo>
                  <a:pt x="140985" y="140992"/>
                </a:lnTo>
                <a:lnTo>
                  <a:pt x="109655" y="175451"/>
                </a:lnTo>
                <a:lnTo>
                  <a:pt x="82241" y="212057"/>
                </a:lnTo>
                <a:lnTo>
                  <a:pt x="58743" y="250524"/>
                </a:lnTo>
                <a:lnTo>
                  <a:pt x="39162" y="290566"/>
                </a:lnTo>
                <a:lnTo>
                  <a:pt x="23497" y="331895"/>
                </a:lnTo>
                <a:lnTo>
                  <a:pt x="11748" y="374227"/>
                </a:lnTo>
                <a:lnTo>
                  <a:pt x="3916" y="417274"/>
                </a:lnTo>
                <a:lnTo>
                  <a:pt x="0" y="460751"/>
                </a:lnTo>
                <a:lnTo>
                  <a:pt x="0" y="504371"/>
                </a:lnTo>
                <a:lnTo>
                  <a:pt x="3916" y="547847"/>
                </a:lnTo>
                <a:lnTo>
                  <a:pt x="11748" y="590895"/>
                </a:lnTo>
                <a:lnTo>
                  <a:pt x="23497" y="633226"/>
                </a:lnTo>
                <a:lnTo>
                  <a:pt x="39162" y="674556"/>
                </a:lnTo>
                <a:lnTo>
                  <a:pt x="58743" y="714597"/>
                </a:lnTo>
                <a:lnTo>
                  <a:pt x="82241" y="753064"/>
                </a:lnTo>
                <a:lnTo>
                  <a:pt x="109655" y="789670"/>
                </a:lnTo>
                <a:lnTo>
                  <a:pt x="140985" y="824129"/>
                </a:lnTo>
                <a:lnTo>
                  <a:pt x="175444" y="855461"/>
                </a:lnTo>
                <a:lnTo>
                  <a:pt x="212051" y="882876"/>
                </a:lnTo>
                <a:lnTo>
                  <a:pt x="250518" y="906375"/>
                </a:lnTo>
                <a:lnTo>
                  <a:pt x="290560" y="925957"/>
                </a:lnTo>
                <a:lnTo>
                  <a:pt x="331890" y="941623"/>
                </a:lnTo>
                <a:lnTo>
                  <a:pt x="374222" y="953373"/>
                </a:lnTo>
                <a:lnTo>
                  <a:pt x="417270" y="961206"/>
                </a:lnTo>
                <a:lnTo>
                  <a:pt x="460747" y="965122"/>
                </a:lnTo>
                <a:lnTo>
                  <a:pt x="504368" y="965122"/>
                </a:lnTo>
                <a:lnTo>
                  <a:pt x="547845" y="961206"/>
                </a:lnTo>
                <a:lnTo>
                  <a:pt x="590893" y="953373"/>
                </a:lnTo>
                <a:lnTo>
                  <a:pt x="633225" y="941623"/>
                </a:lnTo>
                <a:lnTo>
                  <a:pt x="674555" y="925957"/>
                </a:lnTo>
                <a:lnTo>
                  <a:pt x="714597" y="906375"/>
                </a:lnTo>
                <a:lnTo>
                  <a:pt x="753065" y="882876"/>
                </a:lnTo>
                <a:lnTo>
                  <a:pt x="789671" y="855461"/>
                </a:lnTo>
                <a:lnTo>
                  <a:pt x="824130" y="824129"/>
                </a:lnTo>
                <a:lnTo>
                  <a:pt x="855461" y="789670"/>
                </a:lnTo>
                <a:lnTo>
                  <a:pt x="882874" y="753064"/>
                </a:lnTo>
                <a:lnTo>
                  <a:pt x="906372" y="714597"/>
                </a:lnTo>
                <a:lnTo>
                  <a:pt x="925953" y="674556"/>
                </a:lnTo>
                <a:lnTo>
                  <a:pt x="941618" y="633226"/>
                </a:lnTo>
                <a:lnTo>
                  <a:pt x="953367" y="590895"/>
                </a:lnTo>
                <a:lnTo>
                  <a:pt x="961200" y="547847"/>
                </a:lnTo>
                <a:lnTo>
                  <a:pt x="965116" y="504371"/>
                </a:lnTo>
                <a:lnTo>
                  <a:pt x="965116" y="460751"/>
                </a:lnTo>
                <a:lnTo>
                  <a:pt x="961200" y="417274"/>
                </a:lnTo>
                <a:lnTo>
                  <a:pt x="953367" y="374227"/>
                </a:lnTo>
                <a:lnTo>
                  <a:pt x="941618" y="331895"/>
                </a:lnTo>
                <a:lnTo>
                  <a:pt x="925953" y="290566"/>
                </a:lnTo>
                <a:lnTo>
                  <a:pt x="906372" y="250524"/>
                </a:lnTo>
                <a:lnTo>
                  <a:pt x="882874" y="212057"/>
                </a:lnTo>
                <a:lnTo>
                  <a:pt x="855461" y="175451"/>
                </a:lnTo>
                <a:lnTo>
                  <a:pt x="824130" y="140992"/>
                </a:lnTo>
                <a:lnTo>
                  <a:pt x="789671" y="109661"/>
                </a:lnTo>
                <a:lnTo>
                  <a:pt x="753065" y="82245"/>
                </a:lnTo>
                <a:lnTo>
                  <a:pt x="714597" y="58747"/>
                </a:lnTo>
                <a:lnTo>
                  <a:pt x="674555" y="39164"/>
                </a:lnTo>
                <a:lnTo>
                  <a:pt x="633225" y="23498"/>
                </a:lnTo>
                <a:lnTo>
                  <a:pt x="590893" y="11749"/>
                </a:lnTo>
                <a:lnTo>
                  <a:pt x="547845" y="3916"/>
                </a:lnTo>
                <a:lnTo>
                  <a:pt x="504368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766056" y="5355770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68" y="0"/>
                </a:moveTo>
                <a:lnTo>
                  <a:pt x="460747" y="0"/>
                </a:lnTo>
                <a:lnTo>
                  <a:pt x="417270" y="3916"/>
                </a:lnTo>
                <a:lnTo>
                  <a:pt x="374222" y="11749"/>
                </a:lnTo>
                <a:lnTo>
                  <a:pt x="331890" y="23498"/>
                </a:lnTo>
                <a:lnTo>
                  <a:pt x="290560" y="39164"/>
                </a:lnTo>
                <a:lnTo>
                  <a:pt x="250518" y="58747"/>
                </a:lnTo>
                <a:lnTo>
                  <a:pt x="212051" y="82245"/>
                </a:lnTo>
                <a:lnTo>
                  <a:pt x="175444" y="109661"/>
                </a:lnTo>
                <a:lnTo>
                  <a:pt x="140985" y="140992"/>
                </a:lnTo>
                <a:lnTo>
                  <a:pt x="109655" y="175451"/>
                </a:lnTo>
                <a:lnTo>
                  <a:pt x="82241" y="212057"/>
                </a:lnTo>
                <a:lnTo>
                  <a:pt x="58743" y="250524"/>
                </a:lnTo>
                <a:lnTo>
                  <a:pt x="39162" y="290565"/>
                </a:lnTo>
                <a:lnTo>
                  <a:pt x="23497" y="331895"/>
                </a:lnTo>
                <a:lnTo>
                  <a:pt x="11748" y="374226"/>
                </a:lnTo>
                <a:lnTo>
                  <a:pt x="3916" y="417274"/>
                </a:lnTo>
                <a:lnTo>
                  <a:pt x="0" y="460750"/>
                </a:lnTo>
                <a:lnTo>
                  <a:pt x="0" y="504370"/>
                </a:lnTo>
                <a:lnTo>
                  <a:pt x="3916" y="547847"/>
                </a:lnTo>
                <a:lnTo>
                  <a:pt x="11748" y="590894"/>
                </a:lnTo>
                <a:lnTo>
                  <a:pt x="23497" y="633226"/>
                </a:lnTo>
                <a:lnTo>
                  <a:pt x="39162" y="674556"/>
                </a:lnTo>
                <a:lnTo>
                  <a:pt x="58743" y="714597"/>
                </a:lnTo>
                <a:lnTo>
                  <a:pt x="82241" y="753064"/>
                </a:lnTo>
                <a:lnTo>
                  <a:pt x="109655" y="789670"/>
                </a:lnTo>
                <a:lnTo>
                  <a:pt x="140985" y="824129"/>
                </a:lnTo>
                <a:lnTo>
                  <a:pt x="175444" y="855461"/>
                </a:lnTo>
                <a:lnTo>
                  <a:pt x="212051" y="882876"/>
                </a:lnTo>
                <a:lnTo>
                  <a:pt x="250518" y="906374"/>
                </a:lnTo>
                <a:lnTo>
                  <a:pt x="290560" y="925957"/>
                </a:lnTo>
                <a:lnTo>
                  <a:pt x="331890" y="941622"/>
                </a:lnTo>
                <a:lnTo>
                  <a:pt x="374222" y="953372"/>
                </a:lnTo>
                <a:lnTo>
                  <a:pt x="417270" y="961205"/>
                </a:lnTo>
                <a:lnTo>
                  <a:pt x="460747" y="965121"/>
                </a:lnTo>
                <a:lnTo>
                  <a:pt x="504368" y="965121"/>
                </a:lnTo>
                <a:lnTo>
                  <a:pt x="547845" y="961205"/>
                </a:lnTo>
                <a:lnTo>
                  <a:pt x="590893" y="953372"/>
                </a:lnTo>
                <a:lnTo>
                  <a:pt x="633225" y="941622"/>
                </a:lnTo>
                <a:lnTo>
                  <a:pt x="674555" y="925957"/>
                </a:lnTo>
                <a:lnTo>
                  <a:pt x="714597" y="906374"/>
                </a:lnTo>
                <a:lnTo>
                  <a:pt x="753065" y="882876"/>
                </a:lnTo>
                <a:lnTo>
                  <a:pt x="789671" y="855461"/>
                </a:lnTo>
                <a:lnTo>
                  <a:pt x="824130" y="824129"/>
                </a:lnTo>
                <a:lnTo>
                  <a:pt x="855461" y="789670"/>
                </a:lnTo>
                <a:lnTo>
                  <a:pt x="882874" y="753064"/>
                </a:lnTo>
                <a:lnTo>
                  <a:pt x="906372" y="714597"/>
                </a:lnTo>
                <a:lnTo>
                  <a:pt x="925953" y="674556"/>
                </a:lnTo>
                <a:lnTo>
                  <a:pt x="941618" y="633226"/>
                </a:lnTo>
                <a:lnTo>
                  <a:pt x="953367" y="590894"/>
                </a:lnTo>
                <a:lnTo>
                  <a:pt x="961200" y="547847"/>
                </a:lnTo>
                <a:lnTo>
                  <a:pt x="965116" y="504370"/>
                </a:lnTo>
                <a:lnTo>
                  <a:pt x="965116" y="460750"/>
                </a:lnTo>
                <a:lnTo>
                  <a:pt x="961200" y="417274"/>
                </a:lnTo>
                <a:lnTo>
                  <a:pt x="953367" y="374226"/>
                </a:lnTo>
                <a:lnTo>
                  <a:pt x="941618" y="331895"/>
                </a:lnTo>
                <a:lnTo>
                  <a:pt x="925953" y="290565"/>
                </a:lnTo>
                <a:lnTo>
                  <a:pt x="906372" y="250524"/>
                </a:lnTo>
                <a:lnTo>
                  <a:pt x="882874" y="212057"/>
                </a:lnTo>
                <a:lnTo>
                  <a:pt x="855461" y="175451"/>
                </a:lnTo>
                <a:lnTo>
                  <a:pt x="824130" y="140992"/>
                </a:lnTo>
                <a:lnTo>
                  <a:pt x="789671" y="109661"/>
                </a:lnTo>
                <a:lnTo>
                  <a:pt x="753065" y="82245"/>
                </a:lnTo>
                <a:lnTo>
                  <a:pt x="714597" y="58747"/>
                </a:lnTo>
                <a:lnTo>
                  <a:pt x="674555" y="39164"/>
                </a:lnTo>
                <a:lnTo>
                  <a:pt x="633225" y="23498"/>
                </a:lnTo>
                <a:lnTo>
                  <a:pt x="590893" y="11749"/>
                </a:lnTo>
                <a:lnTo>
                  <a:pt x="547845" y="3916"/>
                </a:lnTo>
                <a:lnTo>
                  <a:pt x="504368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291014" y="8044455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70" y="0"/>
                </a:moveTo>
                <a:lnTo>
                  <a:pt x="460751" y="0"/>
                </a:lnTo>
                <a:lnTo>
                  <a:pt x="417275" y="3916"/>
                </a:lnTo>
                <a:lnTo>
                  <a:pt x="374228" y="11749"/>
                </a:lnTo>
                <a:lnTo>
                  <a:pt x="331897" y="23498"/>
                </a:lnTo>
                <a:lnTo>
                  <a:pt x="290568" y="39164"/>
                </a:lnTo>
                <a:lnTo>
                  <a:pt x="250527" y="58747"/>
                </a:lnTo>
                <a:lnTo>
                  <a:pt x="212060" y="82245"/>
                </a:lnTo>
                <a:lnTo>
                  <a:pt x="175454" y="109661"/>
                </a:lnTo>
                <a:lnTo>
                  <a:pt x="140994" y="140992"/>
                </a:lnTo>
                <a:lnTo>
                  <a:pt x="109662" y="175451"/>
                </a:lnTo>
                <a:lnTo>
                  <a:pt x="82246" y="212057"/>
                </a:lnTo>
                <a:lnTo>
                  <a:pt x="58747" y="250524"/>
                </a:lnTo>
                <a:lnTo>
                  <a:pt x="39165" y="290565"/>
                </a:lnTo>
                <a:lnTo>
                  <a:pt x="23499" y="331895"/>
                </a:lnTo>
                <a:lnTo>
                  <a:pt x="11749" y="374226"/>
                </a:lnTo>
                <a:lnTo>
                  <a:pt x="3916" y="417274"/>
                </a:lnTo>
                <a:lnTo>
                  <a:pt x="0" y="460750"/>
                </a:lnTo>
                <a:lnTo>
                  <a:pt x="0" y="504370"/>
                </a:lnTo>
                <a:lnTo>
                  <a:pt x="3916" y="547847"/>
                </a:lnTo>
                <a:lnTo>
                  <a:pt x="11749" y="590894"/>
                </a:lnTo>
                <a:lnTo>
                  <a:pt x="23499" y="633226"/>
                </a:lnTo>
                <a:lnTo>
                  <a:pt x="39165" y="674556"/>
                </a:lnTo>
                <a:lnTo>
                  <a:pt x="58747" y="714597"/>
                </a:lnTo>
                <a:lnTo>
                  <a:pt x="82246" y="753064"/>
                </a:lnTo>
                <a:lnTo>
                  <a:pt x="109662" y="789670"/>
                </a:lnTo>
                <a:lnTo>
                  <a:pt x="140994" y="824129"/>
                </a:lnTo>
                <a:lnTo>
                  <a:pt x="175454" y="855461"/>
                </a:lnTo>
                <a:lnTo>
                  <a:pt x="212060" y="882876"/>
                </a:lnTo>
                <a:lnTo>
                  <a:pt x="250527" y="906374"/>
                </a:lnTo>
                <a:lnTo>
                  <a:pt x="290568" y="925957"/>
                </a:lnTo>
                <a:lnTo>
                  <a:pt x="331897" y="941622"/>
                </a:lnTo>
                <a:lnTo>
                  <a:pt x="374228" y="953372"/>
                </a:lnTo>
                <a:lnTo>
                  <a:pt x="417275" y="961205"/>
                </a:lnTo>
                <a:lnTo>
                  <a:pt x="460751" y="965121"/>
                </a:lnTo>
                <a:lnTo>
                  <a:pt x="504370" y="965121"/>
                </a:lnTo>
                <a:lnTo>
                  <a:pt x="547847" y="961205"/>
                </a:lnTo>
                <a:lnTo>
                  <a:pt x="590893" y="953372"/>
                </a:lnTo>
                <a:lnTo>
                  <a:pt x="633225" y="941622"/>
                </a:lnTo>
                <a:lnTo>
                  <a:pt x="674554" y="925957"/>
                </a:lnTo>
                <a:lnTo>
                  <a:pt x="714595" y="906374"/>
                </a:lnTo>
                <a:lnTo>
                  <a:pt x="753062" y="882876"/>
                </a:lnTo>
                <a:lnTo>
                  <a:pt x="789668" y="855461"/>
                </a:lnTo>
                <a:lnTo>
                  <a:pt x="824127" y="824129"/>
                </a:lnTo>
                <a:lnTo>
                  <a:pt x="855459" y="789670"/>
                </a:lnTo>
                <a:lnTo>
                  <a:pt x="882875" y="753064"/>
                </a:lnTo>
                <a:lnTo>
                  <a:pt x="906374" y="714597"/>
                </a:lnTo>
                <a:lnTo>
                  <a:pt x="925957" y="674556"/>
                </a:lnTo>
                <a:lnTo>
                  <a:pt x="941623" y="633226"/>
                </a:lnTo>
                <a:lnTo>
                  <a:pt x="953373" y="590894"/>
                </a:lnTo>
                <a:lnTo>
                  <a:pt x="961206" y="547847"/>
                </a:lnTo>
                <a:lnTo>
                  <a:pt x="965122" y="504370"/>
                </a:lnTo>
                <a:lnTo>
                  <a:pt x="965122" y="460750"/>
                </a:lnTo>
                <a:lnTo>
                  <a:pt x="961206" y="417274"/>
                </a:lnTo>
                <a:lnTo>
                  <a:pt x="953373" y="374226"/>
                </a:lnTo>
                <a:lnTo>
                  <a:pt x="941623" y="331895"/>
                </a:lnTo>
                <a:lnTo>
                  <a:pt x="925957" y="290565"/>
                </a:lnTo>
                <a:lnTo>
                  <a:pt x="906374" y="250524"/>
                </a:lnTo>
                <a:lnTo>
                  <a:pt x="882875" y="212057"/>
                </a:lnTo>
                <a:lnTo>
                  <a:pt x="855459" y="175451"/>
                </a:lnTo>
                <a:lnTo>
                  <a:pt x="824127" y="140992"/>
                </a:lnTo>
                <a:lnTo>
                  <a:pt x="789668" y="109661"/>
                </a:lnTo>
                <a:lnTo>
                  <a:pt x="753062" y="82245"/>
                </a:lnTo>
                <a:lnTo>
                  <a:pt x="714595" y="58747"/>
                </a:lnTo>
                <a:lnTo>
                  <a:pt x="674554" y="39164"/>
                </a:lnTo>
                <a:lnTo>
                  <a:pt x="633225" y="23498"/>
                </a:lnTo>
                <a:lnTo>
                  <a:pt x="590893" y="11749"/>
                </a:lnTo>
                <a:lnTo>
                  <a:pt x="547847" y="3916"/>
                </a:lnTo>
                <a:lnTo>
                  <a:pt x="504370" y="0"/>
                </a:lnTo>
                <a:close/>
              </a:path>
            </a:pathLst>
          </a:custGeom>
          <a:solidFill>
            <a:srgbClr val="16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079931" y="9357150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77" y="0"/>
                </a:moveTo>
                <a:lnTo>
                  <a:pt x="460757" y="0"/>
                </a:lnTo>
                <a:lnTo>
                  <a:pt x="417280" y="3916"/>
                </a:lnTo>
                <a:lnTo>
                  <a:pt x="374232" y="11749"/>
                </a:lnTo>
                <a:lnTo>
                  <a:pt x="331900" y="23498"/>
                </a:lnTo>
                <a:lnTo>
                  <a:pt x="290569" y="39164"/>
                </a:lnTo>
                <a:lnTo>
                  <a:pt x="250528" y="58747"/>
                </a:lnTo>
                <a:lnTo>
                  <a:pt x="212060" y="82245"/>
                </a:lnTo>
                <a:lnTo>
                  <a:pt x="175454" y="109661"/>
                </a:lnTo>
                <a:lnTo>
                  <a:pt x="140994" y="140992"/>
                </a:lnTo>
                <a:lnTo>
                  <a:pt x="109662" y="175451"/>
                </a:lnTo>
                <a:lnTo>
                  <a:pt x="82246" y="212057"/>
                </a:lnTo>
                <a:lnTo>
                  <a:pt x="58747" y="250524"/>
                </a:lnTo>
                <a:lnTo>
                  <a:pt x="39165" y="290566"/>
                </a:lnTo>
                <a:lnTo>
                  <a:pt x="23499" y="331895"/>
                </a:lnTo>
                <a:lnTo>
                  <a:pt x="11749" y="374227"/>
                </a:lnTo>
                <a:lnTo>
                  <a:pt x="3916" y="417274"/>
                </a:lnTo>
                <a:lnTo>
                  <a:pt x="0" y="460751"/>
                </a:lnTo>
                <a:lnTo>
                  <a:pt x="0" y="504371"/>
                </a:lnTo>
                <a:lnTo>
                  <a:pt x="3916" y="547847"/>
                </a:lnTo>
                <a:lnTo>
                  <a:pt x="11749" y="590895"/>
                </a:lnTo>
                <a:lnTo>
                  <a:pt x="23499" y="633226"/>
                </a:lnTo>
                <a:lnTo>
                  <a:pt x="39165" y="674556"/>
                </a:lnTo>
                <a:lnTo>
                  <a:pt x="58747" y="714597"/>
                </a:lnTo>
                <a:lnTo>
                  <a:pt x="82246" y="753064"/>
                </a:lnTo>
                <a:lnTo>
                  <a:pt x="109662" y="789670"/>
                </a:lnTo>
                <a:lnTo>
                  <a:pt x="140994" y="824129"/>
                </a:lnTo>
                <a:lnTo>
                  <a:pt x="175454" y="855461"/>
                </a:lnTo>
                <a:lnTo>
                  <a:pt x="212060" y="882876"/>
                </a:lnTo>
                <a:lnTo>
                  <a:pt x="250528" y="906374"/>
                </a:lnTo>
                <a:lnTo>
                  <a:pt x="290569" y="925957"/>
                </a:lnTo>
                <a:lnTo>
                  <a:pt x="331900" y="941622"/>
                </a:lnTo>
                <a:lnTo>
                  <a:pt x="374232" y="953372"/>
                </a:lnTo>
                <a:lnTo>
                  <a:pt x="417280" y="961205"/>
                </a:lnTo>
                <a:lnTo>
                  <a:pt x="460757" y="965121"/>
                </a:lnTo>
                <a:lnTo>
                  <a:pt x="504377" y="965121"/>
                </a:lnTo>
                <a:lnTo>
                  <a:pt x="547855" y="961205"/>
                </a:lnTo>
                <a:lnTo>
                  <a:pt x="590902" y="953372"/>
                </a:lnTo>
                <a:lnTo>
                  <a:pt x="633235" y="941622"/>
                </a:lnTo>
                <a:lnTo>
                  <a:pt x="674565" y="925957"/>
                </a:lnTo>
                <a:lnTo>
                  <a:pt x="714607" y="906374"/>
                </a:lnTo>
                <a:lnTo>
                  <a:pt x="753074" y="882876"/>
                </a:lnTo>
                <a:lnTo>
                  <a:pt x="789681" y="855461"/>
                </a:lnTo>
                <a:lnTo>
                  <a:pt x="824140" y="824129"/>
                </a:lnTo>
                <a:lnTo>
                  <a:pt x="855470" y="789670"/>
                </a:lnTo>
                <a:lnTo>
                  <a:pt x="882884" y="753064"/>
                </a:lnTo>
                <a:lnTo>
                  <a:pt x="906381" y="714597"/>
                </a:lnTo>
                <a:lnTo>
                  <a:pt x="925963" y="674556"/>
                </a:lnTo>
                <a:lnTo>
                  <a:pt x="941628" y="633226"/>
                </a:lnTo>
                <a:lnTo>
                  <a:pt x="953377" y="590895"/>
                </a:lnTo>
                <a:lnTo>
                  <a:pt x="961209" y="547847"/>
                </a:lnTo>
                <a:lnTo>
                  <a:pt x="965125" y="504371"/>
                </a:lnTo>
                <a:lnTo>
                  <a:pt x="965125" y="460751"/>
                </a:lnTo>
                <a:lnTo>
                  <a:pt x="961209" y="417274"/>
                </a:lnTo>
                <a:lnTo>
                  <a:pt x="953377" y="374227"/>
                </a:lnTo>
                <a:lnTo>
                  <a:pt x="941628" y="331895"/>
                </a:lnTo>
                <a:lnTo>
                  <a:pt x="925963" y="290566"/>
                </a:lnTo>
                <a:lnTo>
                  <a:pt x="906381" y="250524"/>
                </a:lnTo>
                <a:lnTo>
                  <a:pt x="882884" y="212057"/>
                </a:lnTo>
                <a:lnTo>
                  <a:pt x="855470" y="175451"/>
                </a:lnTo>
                <a:lnTo>
                  <a:pt x="824140" y="140992"/>
                </a:lnTo>
                <a:lnTo>
                  <a:pt x="789681" y="109661"/>
                </a:lnTo>
                <a:lnTo>
                  <a:pt x="753074" y="82245"/>
                </a:lnTo>
                <a:lnTo>
                  <a:pt x="714607" y="58747"/>
                </a:lnTo>
                <a:lnTo>
                  <a:pt x="674565" y="39164"/>
                </a:lnTo>
                <a:lnTo>
                  <a:pt x="633235" y="23498"/>
                </a:lnTo>
                <a:lnTo>
                  <a:pt x="590902" y="11749"/>
                </a:lnTo>
                <a:lnTo>
                  <a:pt x="547855" y="3916"/>
                </a:lnTo>
                <a:lnTo>
                  <a:pt x="504377" y="0"/>
                </a:lnTo>
                <a:close/>
              </a:path>
            </a:pathLst>
          </a:custGeom>
          <a:solidFill>
            <a:srgbClr val="16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804900" y="4622800"/>
            <a:ext cx="254000" cy="43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3779500" y="44450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1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116300" y="5626100"/>
            <a:ext cx="342900" cy="43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6116300" y="54483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2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611600" y="8318500"/>
            <a:ext cx="3302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6611600" y="81407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3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389100" y="9652000"/>
            <a:ext cx="368300" cy="431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4401800" y="94742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4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277600" y="9017000"/>
            <a:ext cx="342900" cy="444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1277600" y="88392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5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795000" y="5981700"/>
            <a:ext cx="355600" cy="44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0795000" y="58039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6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6416512" y="6624212"/>
            <a:ext cx="203200" cy="1116965"/>
          </a:xfrm>
          <a:custGeom>
            <a:avLst/>
            <a:gdLst/>
            <a:ahLst/>
            <a:cxnLst/>
            <a:rect l="l" t="t" r="r" b="b"/>
            <a:pathLst>
              <a:path w="203200" h="1116965">
                <a:moveTo>
                  <a:pt x="0" y="0"/>
                </a:moveTo>
                <a:lnTo>
                  <a:pt x="7954" y="43732"/>
                </a:lnTo>
                <a:lnTo>
                  <a:pt x="195214" y="1073158"/>
                </a:lnTo>
                <a:lnTo>
                  <a:pt x="203179" y="1116920"/>
                </a:lnTo>
              </a:path>
            </a:pathLst>
          </a:custGeom>
          <a:ln w="88900">
            <a:solidFill>
              <a:srgbClr val="FD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439298" y="7666039"/>
            <a:ext cx="345440" cy="376555"/>
          </a:xfrm>
          <a:custGeom>
            <a:avLst/>
            <a:gdLst/>
            <a:ahLst/>
            <a:cxnLst/>
            <a:rect l="l" t="t" r="r" b="b"/>
            <a:pathLst>
              <a:path w="345440" h="376554">
                <a:moveTo>
                  <a:pt x="344868" y="0"/>
                </a:moveTo>
                <a:lnTo>
                  <a:pt x="0" y="62726"/>
                </a:lnTo>
                <a:lnTo>
                  <a:pt x="235165" y="376224"/>
                </a:lnTo>
                <a:lnTo>
                  <a:pt x="344868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252037" y="6323083"/>
            <a:ext cx="345440" cy="376555"/>
          </a:xfrm>
          <a:custGeom>
            <a:avLst/>
            <a:gdLst/>
            <a:ahLst/>
            <a:cxnLst/>
            <a:rect l="l" t="t" r="r" b="b"/>
            <a:pathLst>
              <a:path w="345440" h="376554">
                <a:moveTo>
                  <a:pt x="109702" y="0"/>
                </a:moveTo>
                <a:lnTo>
                  <a:pt x="0" y="376224"/>
                </a:lnTo>
                <a:lnTo>
                  <a:pt x="344855" y="313499"/>
                </a:lnTo>
                <a:lnTo>
                  <a:pt x="109702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070350" y="6260568"/>
            <a:ext cx="3517265" cy="2506980"/>
          </a:xfrm>
          <a:custGeom>
            <a:avLst/>
            <a:gdLst/>
            <a:ahLst/>
            <a:cxnLst/>
            <a:rect l="l" t="t" r="r" b="b"/>
            <a:pathLst>
              <a:path w="3517265" h="2506979">
                <a:moveTo>
                  <a:pt x="3517029" y="0"/>
                </a:moveTo>
                <a:lnTo>
                  <a:pt x="3480832" y="25798"/>
                </a:lnTo>
                <a:lnTo>
                  <a:pt x="36268" y="2480771"/>
                </a:lnTo>
                <a:lnTo>
                  <a:pt x="0" y="2506619"/>
                </a:lnTo>
              </a:path>
            </a:pathLst>
          </a:custGeom>
          <a:ln w="88900">
            <a:solidFill>
              <a:srgbClr val="FD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821109" y="8598668"/>
            <a:ext cx="387350" cy="346710"/>
          </a:xfrm>
          <a:custGeom>
            <a:avLst/>
            <a:gdLst/>
            <a:ahLst/>
            <a:cxnLst/>
            <a:rect l="l" t="t" r="r" b="b"/>
            <a:pathLst>
              <a:path w="387350" h="346709">
                <a:moveTo>
                  <a:pt x="183723" y="0"/>
                </a:moveTo>
                <a:lnTo>
                  <a:pt x="0" y="346158"/>
                </a:lnTo>
                <a:lnTo>
                  <a:pt x="387160" y="285442"/>
                </a:lnTo>
                <a:lnTo>
                  <a:pt x="183723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449461" y="6082929"/>
            <a:ext cx="387350" cy="346710"/>
          </a:xfrm>
          <a:custGeom>
            <a:avLst/>
            <a:gdLst/>
            <a:ahLst/>
            <a:cxnLst/>
            <a:rect l="l" t="t" r="r" b="b"/>
            <a:pathLst>
              <a:path w="387350" h="346710">
                <a:moveTo>
                  <a:pt x="387172" y="0"/>
                </a:moveTo>
                <a:lnTo>
                  <a:pt x="0" y="60716"/>
                </a:lnTo>
                <a:lnTo>
                  <a:pt x="203441" y="346158"/>
                </a:lnTo>
                <a:lnTo>
                  <a:pt x="387172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186163" y="9517743"/>
            <a:ext cx="1909445" cy="328295"/>
          </a:xfrm>
          <a:custGeom>
            <a:avLst/>
            <a:gdLst/>
            <a:ahLst/>
            <a:cxnLst/>
            <a:rect l="l" t="t" r="r" b="b"/>
            <a:pathLst>
              <a:path w="1909444" h="328295">
                <a:moveTo>
                  <a:pt x="1909228" y="327879"/>
                </a:moveTo>
                <a:lnTo>
                  <a:pt x="43836" y="7532"/>
                </a:lnTo>
                <a:lnTo>
                  <a:pt x="0" y="0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884508" y="9352533"/>
            <a:ext cx="375285" cy="346075"/>
          </a:xfrm>
          <a:custGeom>
            <a:avLst/>
            <a:gdLst/>
            <a:ahLst/>
            <a:cxnLst/>
            <a:rect l="l" t="t" r="r" b="b"/>
            <a:pathLst>
              <a:path w="375284" h="346075">
                <a:moveTo>
                  <a:pt x="375124" y="0"/>
                </a:moveTo>
                <a:lnTo>
                  <a:pt x="0" y="113409"/>
                </a:lnTo>
                <a:lnTo>
                  <a:pt x="315802" y="345462"/>
                </a:lnTo>
                <a:lnTo>
                  <a:pt x="375124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683689" y="5554675"/>
            <a:ext cx="1842770" cy="3245485"/>
          </a:xfrm>
          <a:custGeom>
            <a:avLst/>
            <a:gdLst/>
            <a:ahLst/>
            <a:cxnLst/>
            <a:rect l="l" t="t" r="r" b="b"/>
            <a:pathLst>
              <a:path w="1842769" h="3245484">
                <a:moveTo>
                  <a:pt x="0" y="3245000"/>
                </a:moveTo>
                <a:lnTo>
                  <a:pt x="1820324" y="38729"/>
                </a:lnTo>
                <a:lnTo>
                  <a:pt x="1842317" y="0"/>
                </a:lnTo>
              </a:path>
            </a:pathLst>
          </a:custGeom>
          <a:ln w="88900">
            <a:solidFill>
              <a:srgbClr val="FD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351650" y="5288508"/>
            <a:ext cx="325755" cy="391795"/>
          </a:xfrm>
          <a:custGeom>
            <a:avLst/>
            <a:gdLst/>
            <a:ahLst/>
            <a:cxnLst/>
            <a:rect l="l" t="t" r="r" b="b"/>
            <a:pathLst>
              <a:path w="325755" h="391795">
                <a:moveTo>
                  <a:pt x="325462" y="0"/>
                </a:moveTo>
                <a:lnTo>
                  <a:pt x="0" y="218295"/>
                </a:lnTo>
                <a:lnTo>
                  <a:pt x="304825" y="391349"/>
                </a:lnTo>
                <a:lnTo>
                  <a:pt x="325462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067429" y="6996435"/>
            <a:ext cx="255904" cy="1744345"/>
          </a:xfrm>
          <a:custGeom>
            <a:avLst/>
            <a:gdLst/>
            <a:ahLst/>
            <a:cxnLst/>
            <a:rect l="l" t="t" r="r" b="b"/>
            <a:pathLst>
              <a:path w="255904" h="1744345">
                <a:moveTo>
                  <a:pt x="255738" y="1744058"/>
                </a:moveTo>
                <a:lnTo>
                  <a:pt x="6455" y="44000"/>
                </a:lnTo>
                <a:lnTo>
                  <a:pt x="0" y="0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900471" y="6693603"/>
            <a:ext cx="347345" cy="372745"/>
          </a:xfrm>
          <a:custGeom>
            <a:avLst/>
            <a:gdLst/>
            <a:ahLst/>
            <a:cxnLst/>
            <a:rect l="l" t="t" r="r" b="b"/>
            <a:pathLst>
              <a:path w="347345" h="372745">
                <a:moveTo>
                  <a:pt x="122556" y="0"/>
                </a:moveTo>
                <a:lnTo>
                  <a:pt x="0" y="372237"/>
                </a:lnTo>
                <a:lnTo>
                  <a:pt x="346811" y="321387"/>
                </a:lnTo>
                <a:lnTo>
                  <a:pt x="122556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50966" y="5932267"/>
            <a:ext cx="4006215" cy="255270"/>
          </a:xfrm>
          <a:custGeom>
            <a:avLst/>
            <a:gdLst/>
            <a:ahLst/>
            <a:cxnLst/>
            <a:rect l="l" t="t" r="r" b="b"/>
            <a:pathLst>
              <a:path w="4006215" h="255270">
                <a:moveTo>
                  <a:pt x="0" y="255232"/>
                </a:moveTo>
                <a:lnTo>
                  <a:pt x="3961309" y="2826"/>
                </a:lnTo>
                <a:lnTo>
                  <a:pt x="4005672" y="0"/>
                </a:lnTo>
              </a:path>
            </a:pathLst>
          </a:custGeom>
          <a:ln w="88900">
            <a:solidFill>
              <a:srgbClr val="FD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401137" y="5760187"/>
            <a:ext cx="361315" cy="349885"/>
          </a:xfrm>
          <a:custGeom>
            <a:avLst/>
            <a:gdLst/>
            <a:ahLst/>
            <a:cxnLst/>
            <a:rect l="l" t="t" r="r" b="b"/>
            <a:pathLst>
              <a:path w="361315" h="349885">
                <a:moveTo>
                  <a:pt x="0" y="0"/>
                </a:moveTo>
                <a:lnTo>
                  <a:pt x="22288" y="349811"/>
                </a:lnTo>
                <a:lnTo>
                  <a:pt x="360946" y="152617"/>
                </a:lnTo>
                <a:lnTo>
                  <a:pt x="0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1540143" y="5535668"/>
          <a:ext cx="2480309" cy="36117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501">
                <a:tc>
                  <a:txBody>
                    <a:bodyPr/>
                    <a:lstStyle/>
                    <a:p>
                      <a:pPr marL="326390">
                        <a:lnSpc>
                          <a:spcPts val="2870"/>
                        </a:lnSpc>
                      </a:pPr>
                      <a:r>
                        <a:rPr sz="2800" b="1" spc="-225" dirty="0">
                          <a:latin typeface="Calibri"/>
                          <a:cs typeface="Calibri"/>
                        </a:rPr>
                        <a:t>src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ts val="2870"/>
                        </a:lnSpc>
                      </a:pPr>
                      <a:r>
                        <a:rPr sz="2800" b="1" spc="-190" dirty="0">
                          <a:latin typeface="Calibri"/>
                          <a:cs typeface="Calibri"/>
                        </a:rPr>
                        <a:t>dst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2870"/>
                        </a:lnSpc>
                      </a:pPr>
                      <a:r>
                        <a:rPr sz="2800" b="1" spc="-200" dirty="0">
                          <a:latin typeface="Calibri"/>
                          <a:cs typeface="Calibri"/>
                        </a:rPr>
                        <a:t>value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248"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1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714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7145" marB="0">
                    <a:lnT w="53975">
                      <a:solidFill>
                        <a:srgbClr val="000000"/>
                      </a:solidFill>
                      <a:prstDash val="solid"/>
                    </a:lnT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7145" marB="0"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81280" algn="ctr">
                        <a:lnSpc>
                          <a:spcPts val="310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310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310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4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0160" marB="0">
                    <a:lnL w="53975">
                      <a:solidFill>
                        <a:srgbClr val="000000"/>
                      </a:solidFill>
                      <a:prstDash val="solid"/>
                    </a:lnL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1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0160" marB="0"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0.8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0160" marB="0">
                    <a:lnR w="53975">
                      <a:solidFill>
                        <a:srgbClr val="000000"/>
                      </a:solidFill>
                      <a:prstDash val="solid"/>
                    </a:lnR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22860" marB="0">
                    <a:lnL w="53975">
                      <a:solidFill>
                        <a:srgbClr val="000000"/>
                      </a:solidFill>
                      <a:prstDash val="solid"/>
                    </a:lnL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1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22860" marB="0"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0.25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22860" marB="0">
                    <a:lnR w="53975">
                      <a:solidFill>
                        <a:srgbClr val="000000"/>
                      </a:solidFill>
                      <a:prstDash val="solid"/>
                    </a:lnR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26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26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0.6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758"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6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54610" marB="0">
                    <a:lnL w="53975">
                      <a:solidFill>
                        <a:srgbClr val="000000"/>
                      </a:solidFill>
                      <a:prstDash val="solid"/>
                    </a:lnL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54610" marB="0"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0.1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54610" marB="0">
                    <a:lnR w="53975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9" name="object 59"/>
          <p:cNvGraphicFramePr>
            <a:graphicFrameLocks noGrp="1"/>
          </p:cNvGraphicFramePr>
          <p:nvPr/>
        </p:nvGraphicFramePr>
        <p:xfrm>
          <a:off x="4201286" y="5533900"/>
          <a:ext cx="2480310" cy="3087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723">
                <a:tc>
                  <a:txBody>
                    <a:bodyPr/>
                    <a:lstStyle/>
                    <a:p>
                      <a:pPr marL="294005">
                        <a:lnSpc>
                          <a:spcPts val="2885"/>
                        </a:lnSpc>
                      </a:pPr>
                      <a:r>
                        <a:rPr sz="2800" b="1" spc="-225" dirty="0">
                          <a:latin typeface="Calibri"/>
                          <a:cs typeface="Calibri"/>
                        </a:rPr>
                        <a:t>src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ts val="2885"/>
                        </a:lnSpc>
                      </a:pPr>
                      <a:r>
                        <a:rPr sz="2800" b="1" spc="-190" dirty="0">
                          <a:latin typeface="Calibri"/>
                          <a:cs typeface="Calibri"/>
                        </a:rPr>
                        <a:t>dst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2885"/>
                        </a:lnSpc>
                      </a:pPr>
                      <a:r>
                        <a:rPr sz="2800" b="1" spc="-200" dirty="0">
                          <a:latin typeface="Calibri"/>
                          <a:cs typeface="Calibri"/>
                        </a:rPr>
                        <a:t>value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144"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1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2349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23495" marB="0">
                    <a:lnT w="53975">
                      <a:solidFill>
                        <a:srgbClr val="000000"/>
                      </a:solidFill>
                      <a:prstDash val="solid"/>
                    </a:lnT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0.4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23495" marB="0"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923">
                <a:tc>
                  <a:txBody>
                    <a:bodyPr/>
                    <a:lstStyle/>
                    <a:p>
                      <a:pPr marL="332105">
                        <a:lnSpc>
                          <a:spcPts val="30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30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30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0.9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776"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48260" marB="0">
                    <a:lnL w="539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4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0.15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48260" marB="0"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29209" marB="0">
                    <a:lnL w="539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29209" marB="0"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749">
                <a:tc>
                  <a:txBody>
                    <a:bodyPr/>
                    <a:lstStyle/>
                    <a:p>
                      <a:pPr marL="332105">
                        <a:lnSpc>
                          <a:spcPts val="310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6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310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4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310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0.9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0" name="object 60"/>
          <p:cNvGraphicFramePr>
            <a:graphicFrameLocks noGrp="1"/>
          </p:cNvGraphicFramePr>
          <p:nvPr/>
        </p:nvGraphicFramePr>
        <p:xfrm>
          <a:off x="6853312" y="5535668"/>
          <a:ext cx="2481578" cy="30838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809">
                <a:tc>
                  <a:txBody>
                    <a:bodyPr/>
                    <a:lstStyle/>
                    <a:p>
                      <a:pPr marL="113664" algn="ctr">
                        <a:lnSpc>
                          <a:spcPts val="2870"/>
                        </a:lnSpc>
                      </a:pPr>
                      <a:r>
                        <a:rPr sz="2800" b="1" spc="-225" dirty="0">
                          <a:latin typeface="Calibri"/>
                          <a:cs typeface="Calibri"/>
                        </a:rPr>
                        <a:t>src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ts val="2870"/>
                        </a:lnSpc>
                      </a:pPr>
                      <a:r>
                        <a:rPr sz="2800" b="1" spc="-190" dirty="0">
                          <a:latin typeface="Calibri"/>
                          <a:cs typeface="Calibri"/>
                        </a:rPr>
                        <a:t>dst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2870"/>
                        </a:lnSpc>
                      </a:pPr>
                      <a:r>
                        <a:rPr sz="2800" b="1" spc="-200" dirty="0">
                          <a:latin typeface="Calibri"/>
                          <a:cs typeface="Calibri"/>
                        </a:rPr>
                        <a:t>value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972">
                <a:tc>
                  <a:txBody>
                    <a:bodyPr/>
                    <a:lstStyle/>
                    <a:p>
                      <a:pPr marL="63500" algn="ctr">
                        <a:lnSpc>
                          <a:spcPts val="30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30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T w="53975">
                      <a:solidFill>
                        <a:srgbClr val="000000"/>
                      </a:solidFill>
                      <a:prstDash val="solid"/>
                    </a:lnT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30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0.6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818"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41275" marB="0">
                    <a:lnL w="539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0.9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41275" marB="0"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26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6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26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0.85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4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3810" marB="0">
                    <a:lnL w="539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3810" marB="0"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382"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0160" marB="0">
                    <a:lnL w="53975">
                      <a:solidFill>
                        <a:srgbClr val="000000"/>
                      </a:solidFill>
                      <a:prstDash val="solid"/>
                    </a:lnL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6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0160" marB="0"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0160" marB="0">
                    <a:lnR w="53975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E284E1C2-5F43-8C48-BF76-7A2502AED3F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50966" y="5932267"/>
            <a:ext cx="4006215" cy="255270"/>
          </a:xfrm>
          <a:custGeom>
            <a:avLst/>
            <a:gdLst/>
            <a:ahLst/>
            <a:cxnLst/>
            <a:rect l="l" t="t" r="r" b="b"/>
            <a:pathLst>
              <a:path w="4006215" h="255270">
                <a:moveTo>
                  <a:pt x="0" y="255232"/>
                </a:moveTo>
                <a:lnTo>
                  <a:pt x="3961309" y="2826"/>
                </a:lnTo>
                <a:lnTo>
                  <a:pt x="4005672" y="0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01137" y="5760187"/>
            <a:ext cx="361315" cy="349885"/>
          </a:xfrm>
          <a:custGeom>
            <a:avLst/>
            <a:gdLst/>
            <a:ahLst/>
            <a:cxnLst/>
            <a:rect l="l" t="t" r="r" b="b"/>
            <a:pathLst>
              <a:path w="361315" h="349885">
                <a:moveTo>
                  <a:pt x="0" y="0"/>
                </a:moveTo>
                <a:lnTo>
                  <a:pt x="22288" y="349811"/>
                </a:lnTo>
                <a:lnTo>
                  <a:pt x="360946" y="15261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70350" y="6260568"/>
            <a:ext cx="3517265" cy="2506980"/>
          </a:xfrm>
          <a:custGeom>
            <a:avLst/>
            <a:gdLst/>
            <a:ahLst/>
            <a:cxnLst/>
            <a:rect l="l" t="t" r="r" b="b"/>
            <a:pathLst>
              <a:path w="3517265" h="2506979">
                <a:moveTo>
                  <a:pt x="3517029" y="0"/>
                </a:moveTo>
                <a:lnTo>
                  <a:pt x="3480832" y="25798"/>
                </a:lnTo>
                <a:lnTo>
                  <a:pt x="36268" y="2480771"/>
                </a:lnTo>
                <a:lnTo>
                  <a:pt x="0" y="2506619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1109" y="8598668"/>
            <a:ext cx="387350" cy="346710"/>
          </a:xfrm>
          <a:custGeom>
            <a:avLst/>
            <a:gdLst/>
            <a:ahLst/>
            <a:cxnLst/>
            <a:rect l="l" t="t" r="r" b="b"/>
            <a:pathLst>
              <a:path w="387350" h="346709">
                <a:moveTo>
                  <a:pt x="183723" y="0"/>
                </a:moveTo>
                <a:lnTo>
                  <a:pt x="0" y="346158"/>
                </a:lnTo>
                <a:lnTo>
                  <a:pt x="387160" y="285442"/>
                </a:lnTo>
                <a:lnTo>
                  <a:pt x="183723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49461" y="6082929"/>
            <a:ext cx="387350" cy="346710"/>
          </a:xfrm>
          <a:custGeom>
            <a:avLst/>
            <a:gdLst/>
            <a:ahLst/>
            <a:cxnLst/>
            <a:rect l="l" t="t" r="r" b="b"/>
            <a:pathLst>
              <a:path w="387350" h="346710">
                <a:moveTo>
                  <a:pt x="387172" y="0"/>
                </a:moveTo>
                <a:lnTo>
                  <a:pt x="0" y="60716"/>
                </a:lnTo>
                <a:lnTo>
                  <a:pt x="203441" y="346158"/>
                </a:lnTo>
                <a:lnTo>
                  <a:pt x="387172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83689" y="5554675"/>
            <a:ext cx="1842770" cy="3245485"/>
          </a:xfrm>
          <a:custGeom>
            <a:avLst/>
            <a:gdLst/>
            <a:ahLst/>
            <a:cxnLst/>
            <a:rect l="l" t="t" r="r" b="b"/>
            <a:pathLst>
              <a:path w="1842769" h="3245484">
                <a:moveTo>
                  <a:pt x="0" y="3245000"/>
                </a:moveTo>
                <a:lnTo>
                  <a:pt x="1820324" y="38729"/>
                </a:lnTo>
                <a:lnTo>
                  <a:pt x="1842317" y="0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51650" y="5288508"/>
            <a:ext cx="325755" cy="391795"/>
          </a:xfrm>
          <a:custGeom>
            <a:avLst/>
            <a:gdLst/>
            <a:ahLst/>
            <a:cxnLst/>
            <a:rect l="l" t="t" r="r" b="b"/>
            <a:pathLst>
              <a:path w="325755" h="391795">
                <a:moveTo>
                  <a:pt x="325462" y="0"/>
                </a:moveTo>
                <a:lnTo>
                  <a:pt x="0" y="218295"/>
                </a:lnTo>
                <a:lnTo>
                  <a:pt x="304825" y="391349"/>
                </a:lnTo>
                <a:lnTo>
                  <a:pt x="325462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120775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665" dirty="0"/>
              <a:t>Sharded </a:t>
            </a:r>
            <a:r>
              <a:rPr sz="8400" spc="-555" dirty="0"/>
              <a:t>graph</a:t>
            </a:r>
            <a:r>
              <a:rPr sz="8400" spc="-505" dirty="0"/>
              <a:t> </a:t>
            </a:r>
            <a:r>
              <a:rPr sz="8400" spc="-595" dirty="0"/>
              <a:t>representation</a:t>
            </a:r>
            <a:endParaRPr sz="8400"/>
          </a:p>
        </p:txBody>
      </p:sp>
      <p:sp>
        <p:nvSpPr>
          <p:cNvPr id="10" name="object 10"/>
          <p:cNvSpPr txBox="1"/>
          <p:nvPr/>
        </p:nvSpPr>
        <p:spPr>
          <a:xfrm>
            <a:off x="876300" y="1714500"/>
            <a:ext cx="183515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580"/>
              </a:lnSpc>
              <a:spcBef>
                <a:spcPts val="100"/>
              </a:spcBef>
            </a:pPr>
            <a:r>
              <a:rPr sz="4800" b="1" spc="-229" dirty="0">
                <a:latin typeface="Calibri"/>
                <a:cs typeface="Calibri"/>
              </a:rPr>
              <a:t>-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ts val="5400"/>
              </a:lnSpc>
            </a:pPr>
            <a:r>
              <a:rPr sz="4800" b="1" spc="-229" dirty="0">
                <a:latin typeface="Calibri"/>
                <a:cs typeface="Calibri"/>
              </a:rPr>
              <a:t>-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ts val="5580"/>
              </a:lnSpc>
            </a:pPr>
            <a:r>
              <a:rPr sz="4800" b="1" spc="-229" dirty="0">
                <a:latin typeface="Calibri"/>
                <a:cs typeface="Calibri"/>
              </a:rPr>
              <a:t>-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60500" y="1790700"/>
            <a:ext cx="1565338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4000" b="1" spc="-229" dirty="0">
                <a:latin typeface="Calibri"/>
                <a:cs typeface="Calibri"/>
              </a:rPr>
              <a:t>Partition </a:t>
            </a:r>
            <a:r>
              <a:rPr sz="4000" b="1" spc="-265" dirty="0">
                <a:latin typeface="Calibri"/>
                <a:cs typeface="Calibri"/>
              </a:rPr>
              <a:t>graph </a:t>
            </a:r>
            <a:r>
              <a:rPr sz="4000" b="1" spc="-270" dirty="0">
                <a:latin typeface="Calibri"/>
                <a:cs typeface="Calibri"/>
              </a:rPr>
              <a:t>vertices </a:t>
            </a:r>
            <a:r>
              <a:rPr sz="4000" b="1" spc="-250" dirty="0">
                <a:latin typeface="Calibri"/>
                <a:cs typeface="Calibri"/>
              </a:rPr>
              <a:t>into </a:t>
            </a:r>
            <a:r>
              <a:rPr sz="4000" b="1" spc="-235" dirty="0">
                <a:latin typeface="Calibri"/>
                <a:cs typeface="Calibri"/>
              </a:rPr>
              <a:t>intervals </a:t>
            </a:r>
            <a:r>
              <a:rPr sz="4000" b="1" spc="-254" dirty="0">
                <a:latin typeface="Calibri"/>
                <a:cs typeface="Calibri"/>
              </a:rPr>
              <a:t>(sized </a:t>
            </a:r>
            <a:r>
              <a:rPr sz="4000" b="1" spc="-365" dirty="0">
                <a:latin typeface="Calibri"/>
                <a:cs typeface="Calibri"/>
              </a:rPr>
              <a:t>so </a:t>
            </a:r>
            <a:r>
              <a:rPr sz="4000" b="1" spc="-235" dirty="0">
                <a:latin typeface="Calibri"/>
                <a:cs typeface="Calibri"/>
              </a:rPr>
              <a:t>that </a:t>
            </a:r>
            <a:r>
              <a:rPr sz="4000" b="1" spc="-290" dirty="0">
                <a:latin typeface="Calibri"/>
                <a:cs typeface="Calibri"/>
              </a:rPr>
              <a:t>subgraph </a:t>
            </a:r>
            <a:r>
              <a:rPr sz="4000" b="1" spc="-280" dirty="0">
                <a:latin typeface="Calibri"/>
                <a:cs typeface="Calibri"/>
              </a:rPr>
              <a:t>for </a:t>
            </a:r>
            <a:r>
              <a:rPr sz="4000" b="1" spc="-225" dirty="0">
                <a:latin typeface="Calibri"/>
                <a:cs typeface="Calibri"/>
              </a:rPr>
              <a:t>interval </a:t>
            </a:r>
            <a:r>
              <a:rPr sz="4000" b="1" spc="-185" dirty="0">
                <a:latin typeface="Calibri"/>
                <a:cs typeface="Calibri"/>
              </a:rPr>
              <a:t>fits </a:t>
            </a:r>
            <a:r>
              <a:rPr sz="4000" b="1" spc="-204" dirty="0">
                <a:latin typeface="Calibri"/>
                <a:cs typeface="Calibri"/>
              </a:rPr>
              <a:t>in</a:t>
            </a:r>
            <a:r>
              <a:rPr sz="4000" b="1" spc="-345" dirty="0">
                <a:latin typeface="Calibri"/>
                <a:cs typeface="Calibri"/>
              </a:rPr>
              <a:t> </a:t>
            </a:r>
            <a:r>
              <a:rPr sz="4000" b="1" spc="-365" dirty="0">
                <a:latin typeface="Calibri"/>
                <a:cs typeface="Calibri"/>
              </a:rPr>
              <a:t>memory)  </a:t>
            </a:r>
            <a:r>
              <a:rPr sz="4000" b="1" spc="-305" dirty="0">
                <a:latin typeface="Calibri"/>
                <a:cs typeface="Calibri"/>
              </a:rPr>
              <a:t>Vertices </a:t>
            </a:r>
            <a:r>
              <a:rPr sz="4000" b="1" spc="-320" dirty="0">
                <a:latin typeface="Calibri"/>
                <a:cs typeface="Calibri"/>
              </a:rPr>
              <a:t>and </a:t>
            </a:r>
            <a:r>
              <a:rPr sz="4000" b="1" spc="-290" dirty="0">
                <a:latin typeface="Calibri"/>
                <a:cs typeface="Calibri"/>
              </a:rPr>
              <a:t>only </a:t>
            </a:r>
            <a:r>
              <a:rPr sz="4000" b="1" u="heavy" spc="-2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incoming </a:t>
            </a:r>
            <a:r>
              <a:rPr sz="4000" b="1" u="heavy" spc="-2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edges</a:t>
            </a:r>
            <a:r>
              <a:rPr sz="4000" b="1" spc="-290" dirty="0">
                <a:latin typeface="Calibri"/>
                <a:cs typeface="Calibri"/>
              </a:rPr>
              <a:t> </a:t>
            </a:r>
            <a:r>
              <a:rPr sz="4000" b="1" spc="-300" dirty="0">
                <a:latin typeface="Calibri"/>
                <a:cs typeface="Calibri"/>
              </a:rPr>
              <a:t>to </a:t>
            </a:r>
            <a:r>
              <a:rPr sz="4000" b="1" spc="-290" dirty="0">
                <a:latin typeface="Calibri"/>
                <a:cs typeface="Calibri"/>
              </a:rPr>
              <a:t>these </a:t>
            </a:r>
            <a:r>
              <a:rPr sz="4000" b="1" spc="-270" dirty="0">
                <a:latin typeface="Calibri"/>
                <a:cs typeface="Calibri"/>
              </a:rPr>
              <a:t>vertices </a:t>
            </a:r>
            <a:r>
              <a:rPr sz="4000" b="1" spc="-300" dirty="0">
                <a:latin typeface="Calibri"/>
                <a:cs typeface="Calibri"/>
              </a:rPr>
              <a:t>are </a:t>
            </a:r>
            <a:r>
              <a:rPr sz="4000" b="1" spc="-310" dirty="0">
                <a:latin typeface="Calibri"/>
                <a:cs typeface="Calibri"/>
              </a:rPr>
              <a:t>stored </a:t>
            </a:r>
            <a:r>
              <a:rPr sz="4000" b="1" spc="-265" dirty="0">
                <a:latin typeface="Calibri"/>
                <a:cs typeface="Calibri"/>
              </a:rPr>
              <a:t>together </a:t>
            </a:r>
            <a:r>
              <a:rPr sz="4000" b="1" spc="-204" dirty="0">
                <a:latin typeface="Calibri"/>
                <a:cs typeface="Calibri"/>
              </a:rPr>
              <a:t>in </a:t>
            </a:r>
            <a:r>
              <a:rPr sz="4000" b="1" spc="-290" dirty="0">
                <a:latin typeface="Calibri"/>
                <a:cs typeface="Calibri"/>
              </a:rPr>
              <a:t>a</a:t>
            </a:r>
            <a:r>
              <a:rPr sz="4000" b="1" spc="-50" dirty="0">
                <a:latin typeface="Calibri"/>
                <a:cs typeface="Calibri"/>
              </a:rPr>
              <a:t> </a:t>
            </a:r>
            <a:r>
              <a:rPr sz="4000" b="1" spc="-305" dirty="0">
                <a:latin typeface="Calibri"/>
                <a:cs typeface="Calibri"/>
              </a:rPr>
              <a:t>shard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4000" b="1" spc="-260" dirty="0">
                <a:latin typeface="Calibri"/>
                <a:cs typeface="Calibri"/>
              </a:rPr>
              <a:t>Sort </a:t>
            </a:r>
            <a:r>
              <a:rPr sz="4000" b="1" spc="-290" dirty="0">
                <a:latin typeface="Calibri"/>
                <a:cs typeface="Calibri"/>
              </a:rPr>
              <a:t>edges </a:t>
            </a:r>
            <a:r>
              <a:rPr sz="4000" b="1" spc="-204" dirty="0">
                <a:latin typeface="Calibri"/>
                <a:cs typeface="Calibri"/>
              </a:rPr>
              <a:t>in </a:t>
            </a:r>
            <a:r>
              <a:rPr sz="4000" b="1" spc="-290" dirty="0">
                <a:latin typeface="Calibri"/>
                <a:cs typeface="Calibri"/>
              </a:rPr>
              <a:t>a </a:t>
            </a:r>
            <a:r>
              <a:rPr sz="4000" b="1" spc="-305" dirty="0">
                <a:latin typeface="Calibri"/>
                <a:cs typeface="Calibri"/>
              </a:rPr>
              <a:t>shard </a:t>
            </a:r>
            <a:r>
              <a:rPr sz="4000" b="1" spc="-365" dirty="0">
                <a:latin typeface="Calibri"/>
                <a:cs typeface="Calibri"/>
              </a:rPr>
              <a:t>by </a:t>
            </a:r>
            <a:r>
              <a:rPr sz="4000" b="1" u="heavy" spc="-3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source</a:t>
            </a:r>
            <a:r>
              <a:rPr sz="4000" b="1" spc="-345" dirty="0">
                <a:latin typeface="Calibri"/>
                <a:cs typeface="Calibri"/>
              </a:rPr>
              <a:t> </a:t>
            </a:r>
            <a:r>
              <a:rPr sz="4000" b="1" spc="-285" dirty="0">
                <a:latin typeface="Calibri"/>
                <a:cs typeface="Calibri"/>
              </a:rPr>
              <a:t>vertex</a:t>
            </a:r>
            <a:r>
              <a:rPr sz="4000" b="1" spc="-105" dirty="0">
                <a:latin typeface="Calibri"/>
                <a:cs typeface="Calibri"/>
              </a:rPr>
              <a:t> </a:t>
            </a:r>
            <a:r>
              <a:rPr sz="4000" b="1" spc="-225" dirty="0">
                <a:latin typeface="Calibri"/>
                <a:cs typeface="Calibri"/>
              </a:rPr>
              <a:t>id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925905" y="4944452"/>
            <a:ext cx="2345055" cy="3034665"/>
          </a:xfrm>
          <a:custGeom>
            <a:avLst/>
            <a:gdLst/>
            <a:ahLst/>
            <a:cxnLst/>
            <a:rect l="l" t="t" r="r" b="b"/>
            <a:pathLst>
              <a:path w="2345055" h="3034665">
                <a:moveTo>
                  <a:pt x="0" y="0"/>
                </a:moveTo>
                <a:lnTo>
                  <a:pt x="2317593" y="2999158"/>
                </a:lnTo>
                <a:lnTo>
                  <a:pt x="2344804" y="3034369"/>
                </a:lnTo>
              </a:path>
            </a:pathLst>
          </a:custGeom>
          <a:ln w="88899">
            <a:solidFill>
              <a:srgbClr val="FD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104857" y="7836486"/>
            <a:ext cx="353060" cy="384810"/>
          </a:xfrm>
          <a:custGeom>
            <a:avLst/>
            <a:gdLst/>
            <a:ahLst/>
            <a:cxnLst/>
            <a:rect l="l" t="t" r="r" b="b"/>
            <a:pathLst>
              <a:path w="353059" h="384809">
                <a:moveTo>
                  <a:pt x="277355" y="0"/>
                </a:moveTo>
                <a:lnTo>
                  <a:pt x="0" y="214327"/>
                </a:lnTo>
                <a:lnTo>
                  <a:pt x="353009" y="384522"/>
                </a:lnTo>
                <a:lnTo>
                  <a:pt x="277355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30873" y="8595938"/>
            <a:ext cx="1437640" cy="875665"/>
          </a:xfrm>
          <a:custGeom>
            <a:avLst/>
            <a:gdLst/>
            <a:ahLst/>
            <a:cxnLst/>
            <a:rect l="l" t="t" r="r" b="b"/>
            <a:pathLst>
              <a:path w="1437640" h="875665">
                <a:moveTo>
                  <a:pt x="1437266" y="0"/>
                </a:moveTo>
                <a:lnTo>
                  <a:pt x="38045" y="851945"/>
                </a:lnTo>
                <a:lnTo>
                  <a:pt x="0" y="875110"/>
                </a:lnTo>
              </a:path>
            </a:pathLst>
          </a:custGeom>
          <a:ln w="88899">
            <a:solidFill>
              <a:srgbClr val="FD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969452" y="9298237"/>
            <a:ext cx="391160" cy="332105"/>
          </a:xfrm>
          <a:custGeom>
            <a:avLst/>
            <a:gdLst/>
            <a:ahLst/>
            <a:cxnLst/>
            <a:rect l="l" t="t" r="r" b="b"/>
            <a:pathLst>
              <a:path w="391159" h="332104">
                <a:moveTo>
                  <a:pt x="208241" y="0"/>
                </a:moveTo>
                <a:lnTo>
                  <a:pt x="0" y="331985"/>
                </a:lnTo>
                <a:lnTo>
                  <a:pt x="390537" y="299389"/>
                </a:lnTo>
                <a:lnTo>
                  <a:pt x="208241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22083" y="4893048"/>
            <a:ext cx="1602105" cy="650875"/>
          </a:xfrm>
          <a:custGeom>
            <a:avLst/>
            <a:gdLst/>
            <a:ahLst/>
            <a:cxnLst/>
            <a:rect l="l" t="t" r="r" b="b"/>
            <a:pathLst>
              <a:path w="1602105" h="650875">
                <a:moveTo>
                  <a:pt x="0" y="0"/>
                </a:moveTo>
                <a:lnTo>
                  <a:pt x="1559406" y="636224"/>
                </a:lnTo>
                <a:lnTo>
                  <a:pt x="1600647" y="653050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16503" y="5364713"/>
            <a:ext cx="391160" cy="325120"/>
          </a:xfrm>
          <a:custGeom>
            <a:avLst/>
            <a:gdLst/>
            <a:ahLst/>
            <a:cxnLst/>
            <a:rect l="l" t="t" r="r" b="b"/>
            <a:pathLst>
              <a:path w="391159" h="325120">
                <a:moveTo>
                  <a:pt x="131940" y="0"/>
                </a:moveTo>
                <a:lnTo>
                  <a:pt x="0" y="324736"/>
                </a:lnTo>
                <a:lnTo>
                  <a:pt x="390702" y="294318"/>
                </a:lnTo>
                <a:lnTo>
                  <a:pt x="13194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46307" y="8726883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70" y="0"/>
                </a:moveTo>
                <a:lnTo>
                  <a:pt x="460750" y="0"/>
                </a:lnTo>
                <a:lnTo>
                  <a:pt x="417274" y="3916"/>
                </a:lnTo>
                <a:lnTo>
                  <a:pt x="374226" y="11749"/>
                </a:lnTo>
                <a:lnTo>
                  <a:pt x="331895" y="23498"/>
                </a:lnTo>
                <a:lnTo>
                  <a:pt x="290565" y="39164"/>
                </a:lnTo>
                <a:lnTo>
                  <a:pt x="250524" y="58747"/>
                </a:lnTo>
                <a:lnTo>
                  <a:pt x="212057" y="82245"/>
                </a:lnTo>
                <a:lnTo>
                  <a:pt x="175451" y="109661"/>
                </a:lnTo>
                <a:lnTo>
                  <a:pt x="140992" y="140992"/>
                </a:lnTo>
                <a:lnTo>
                  <a:pt x="109661" y="175451"/>
                </a:lnTo>
                <a:lnTo>
                  <a:pt x="82245" y="212057"/>
                </a:lnTo>
                <a:lnTo>
                  <a:pt x="58747" y="250524"/>
                </a:lnTo>
                <a:lnTo>
                  <a:pt x="39164" y="290566"/>
                </a:lnTo>
                <a:lnTo>
                  <a:pt x="23498" y="331895"/>
                </a:lnTo>
                <a:lnTo>
                  <a:pt x="11749" y="374227"/>
                </a:lnTo>
                <a:lnTo>
                  <a:pt x="3916" y="417274"/>
                </a:lnTo>
                <a:lnTo>
                  <a:pt x="0" y="460751"/>
                </a:lnTo>
                <a:lnTo>
                  <a:pt x="0" y="504371"/>
                </a:lnTo>
                <a:lnTo>
                  <a:pt x="3916" y="547847"/>
                </a:lnTo>
                <a:lnTo>
                  <a:pt x="11749" y="590895"/>
                </a:lnTo>
                <a:lnTo>
                  <a:pt x="23498" y="633226"/>
                </a:lnTo>
                <a:lnTo>
                  <a:pt x="39164" y="674556"/>
                </a:lnTo>
                <a:lnTo>
                  <a:pt x="58747" y="714597"/>
                </a:lnTo>
                <a:lnTo>
                  <a:pt x="82245" y="753064"/>
                </a:lnTo>
                <a:lnTo>
                  <a:pt x="109661" y="789670"/>
                </a:lnTo>
                <a:lnTo>
                  <a:pt x="140992" y="824129"/>
                </a:lnTo>
                <a:lnTo>
                  <a:pt x="175451" y="855461"/>
                </a:lnTo>
                <a:lnTo>
                  <a:pt x="212057" y="882876"/>
                </a:lnTo>
                <a:lnTo>
                  <a:pt x="250524" y="906375"/>
                </a:lnTo>
                <a:lnTo>
                  <a:pt x="290565" y="925957"/>
                </a:lnTo>
                <a:lnTo>
                  <a:pt x="331895" y="941623"/>
                </a:lnTo>
                <a:lnTo>
                  <a:pt x="374226" y="953373"/>
                </a:lnTo>
                <a:lnTo>
                  <a:pt x="417274" y="961206"/>
                </a:lnTo>
                <a:lnTo>
                  <a:pt x="460750" y="965122"/>
                </a:lnTo>
                <a:lnTo>
                  <a:pt x="504370" y="965122"/>
                </a:lnTo>
                <a:lnTo>
                  <a:pt x="547847" y="961206"/>
                </a:lnTo>
                <a:lnTo>
                  <a:pt x="590894" y="953373"/>
                </a:lnTo>
                <a:lnTo>
                  <a:pt x="633226" y="941623"/>
                </a:lnTo>
                <a:lnTo>
                  <a:pt x="674556" y="925957"/>
                </a:lnTo>
                <a:lnTo>
                  <a:pt x="714597" y="906375"/>
                </a:lnTo>
                <a:lnTo>
                  <a:pt x="753064" y="882876"/>
                </a:lnTo>
                <a:lnTo>
                  <a:pt x="789670" y="855461"/>
                </a:lnTo>
                <a:lnTo>
                  <a:pt x="824129" y="824129"/>
                </a:lnTo>
                <a:lnTo>
                  <a:pt x="855461" y="789670"/>
                </a:lnTo>
                <a:lnTo>
                  <a:pt x="882876" y="753064"/>
                </a:lnTo>
                <a:lnTo>
                  <a:pt x="906374" y="714597"/>
                </a:lnTo>
                <a:lnTo>
                  <a:pt x="925957" y="674556"/>
                </a:lnTo>
                <a:lnTo>
                  <a:pt x="941622" y="633226"/>
                </a:lnTo>
                <a:lnTo>
                  <a:pt x="953372" y="590895"/>
                </a:lnTo>
                <a:lnTo>
                  <a:pt x="961205" y="547847"/>
                </a:lnTo>
                <a:lnTo>
                  <a:pt x="965121" y="504371"/>
                </a:lnTo>
                <a:lnTo>
                  <a:pt x="965121" y="460751"/>
                </a:lnTo>
                <a:lnTo>
                  <a:pt x="961205" y="417274"/>
                </a:lnTo>
                <a:lnTo>
                  <a:pt x="953372" y="374227"/>
                </a:lnTo>
                <a:lnTo>
                  <a:pt x="941622" y="331895"/>
                </a:lnTo>
                <a:lnTo>
                  <a:pt x="925957" y="290566"/>
                </a:lnTo>
                <a:lnTo>
                  <a:pt x="906374" y="250524"/>
                </a:lnTo>
                <a:lnTo>
                  <a:pt x="882876" y="212057"/>
                </a:lnTo>
                <a:lnTo>
                  <a:pt x="855461" y="175451"/>
                </a:lnTo>
                <a:lnTo>
                  <a:pt x="824129" y="140992"/>
                </a:lnTo>
                <a:lnTo>
                  <a:pt x="789670" y="109661"/>
                </a:lnTo>
                <a:lnTo>
                  <a:pt x="753064" y="82245"/>
                </a:lnTo>
                <a:lnTo>
                  <a:pt x="714597" y="58747"/>
                </a:lnTo>
                <a:lnTo>
                  <a:pt x="674556" y="39164"/>
                </a:lnTo>
                <a:lnTo>
                  <a:pt x="633226" y="23498"/>
                </a:lnTo>
                <a:lnTo>
                  <a:pt x="590894" y="11749"/>
                </a:lnTo>
                <a:lnTo>
                  <a:pt x="547847" y="3916"/>
                </a:lnTo>
                <a:lnTo>
                  <a:pt x="504370" y="0"/>
                </a:lnTo>
                <a:close/>
              </a:path>
            </a:pathLst>
          </a:custGeom>
          <a:solidFill>
            <a:srgbClr val="16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81912" y="5713507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71" y="0"/>
                </a:moveTo>
                <a:lnTo>
                  <a:pt x="460751" y="0"/>
                </a:lnTo>
                <a:lnTo>
                  <a:pt x="417274" y="3916"/>
                </a:lnTo>
                <a:lnTo>
                  <a:pt x="374227" y="11749"/>
                </a:lnTo>
                <a:lnTo>
                  <a:pt x="331895" y="23498"/>
                </a:lnTo>
                <a:lnTo>
                  <a:pt x="290566" y="39164"/>
                </a:lnTo>
                <a:lnTo>
                  <a:pt x="250524" y="58746"/>
                </a:lnTo>
                <a:lnTo>
                  <a:pt x="212057" y="82245"/>
                </a:lnTo>
                <a:lnTo>
                  <a:pt x="175451" y="109660"/>
                </a:lnTo>
                <a:lnTo>
                  <a:pt x="140992" y="140991"/>
                </a:lnTo>
                <a:lnTo>
                  <a:pt x="109661" y="175450"/>
                </a:lnTo>
                <a:lnTo>
                  <a:pt x="82245" y="212056"/>
                </a:lnTo>
                <a:lnTo>
                  <a:pt x="58747" y="250523"/>
                </a:lnTo>
                <a:lnTo>
                  <a:pt x="39164" y="290565"/>
                </a:lnTo>
                <a:lnTo>
                  <a:pt x="23498" y="331895"/>
                </a:lnTo>
                <a:lnTo>
                  <a:pt x="11749" y="374226"/>
                </a:lnTo>
                <a:lnTo>
                  <a:pt x="3916" y="417274"/>
                </a:lnTo>
                <a:lnTo>
                  <a:pt x="0" y="460750"/>
                </a:lnTo>
                <a:lnTo>
                  <a:pt x="0" y="504370"/>
                </a:lnTo>
                <a:lnTo>
                  <a:pt x="3916" y="547847"/>
                </a:lnTo>
                <a:lnTo>
                  <a:pt x="11749" y="590894"/>
                </a:lnTo>
                <a:lnTo>
                  <a:pt x="23498" y="633226"/>
                </a:lnTo>
                <a:lnTo>
                  <a:pt x="39164" y="674556"/>
                </a:lnTo>
                <a:lnTo>
                  <a:pt x="58747" y="714597"/>
                </a:lnTo>
                <a:lnTo>
                  <a:pt x="82245" y="753064"/>
                </a:lnTo>
                <a:lnTo>
                  <a:pt x="109661" y="789669"/>
                </a:lnTo>
                <a:lnTo>
                  <a:pt x="140992" y="824128"/>
                </a:lnTo>
                <a:lnTo>
                  <a:pt x="175451" y="855460"/>
                </a:lnTo>
                <a:lnTo>
                  <a:pt x="212057" y="882875"/>
                </a:lnTo>
                <a:lnTo>
                  <a:pt x="250524" y="906374"/>
                </a:lnTo>
                <a:lnTo>
                  <a:pt x="290566" y="925956"/>
                </a:lnTo>
                <a:lnTo>
                  <a:pt x="331895" y="941622"/>
                </a:lnTo>
                <a:lnTo>
                  <a:pt x="374227" y="953372"/>
                </a:lnTo>
                <a:lnTo>
                  <a:pt x="417274" y="961205"/>
                </a:lnTo>
                <a:lnTo>
                  <a:pt x="460751" y="965121"/>
                </a:lnTo>
                <a:lnTo>
                  <a:pt x="504371" y="965121"/>
                </a:lnTo>
                <a:lnTo>
                  <a:pt x="547847" y="961205"/>
                </a:lnTo>
                <a:lnTo>
                  <a:pt x="590895" y="953372"/>
                </a:lnTo>
                <a:lnTo>
                  <a:pt x="633226" y="941622"/>
                </a:lnTo>
                <a:lnTo>
                  <a:pt x="674556" y="925956"/>
                </a:lnTo>
                <a:lnTo>
                  <a:pt x="714597" y="906374"/>
                </a:lnTo>
                <a:lnTo>
                  <a:pt x="753064" y="882875"/>
                </a:lnTo>
                <a:lnTo>
                  <a:pt x="789670" y="855460"/>
                </a:lnTo>
                <a:lnTo>
                  <a:pt x="824129" y="824128"/>
                </a:lnTo>
                <a:lnTo>
                  <a:pt x="855461" y="789669"/>
                </a:lnTo>
                <a:lnTo>
                  <a:pt x="882876" y="753064"/>
                </a:lnTo>
                <a:lnTo>
                  <a:pt x="906375" y="714597"/>
                </a:lnTo>
                <a:lnTo>
                  <a:pt x="925957" y="674556"/>
                </a:lnTo>
                <a:lnTo>
                  <a:pt x="941623" y="633226"/>
                </a:lnTo>
                <a:lnTo>
                  <a:pt x="953373" y="590894"/>
                </a:lnTo>
                <a:lnTo>
                  <a:pt x="961206" y="547847"/>
                </a:lnTo>
                <a:lnTo>
                  <a:pt x="965122" y="504370"/>
                </a:lnTo>
                <a:lnTo>
                  <a:pt x="965122" y="460750"/>
                </a:lnTo>
                <a:lnTo>
                  <a:pt x="961206" y="417274"/>
                </a:lnTo>
                <a:lnTo>
                  <a:pt x="953373" y="374226"/>
                </a:lnTo>
                <a:lnTo>
                  <a:pt x="941623" y="331895"/>
                </a:lnTo>
                <a:lnTo>
                  <a:pt x="925957" y="290565"/>
                </a:lnTo>
                <a:lnTo>
                  <a:pt x="906375" y="250523"/>
                </a:lnTo>
                <a:lnTo>
                  <a:pt x="882876" y="212056"/>
                </a:lnTo>
                <a:lnTo>
                  <a:pt x="855461" y="175450"/>
                </a:lnTo>
                <a:lnTo>
                  <a:pt x="824129" y="140991"/>
                </a:lnTo>
                <a:lnTo>
                  <a:pt x="789670" y="109660"/>
                </a:lnTo>
                <a:lnTo>
                  <a:pt x="753064" y="82245"/>
                </a:lnTo>
                <a:lnTo>
                  <a:pt x="714597" y="58746"/>
                </a:lnTo>
                <a:lnTo>
                  <a:pt x="674556" y="39164"/>
                </a:lnTo>
                <a:lnTo>
                  <a:pt x="633226" y="23498"/>
                </a:lnTo>
                <a:lnTo>
                  <a:pt x="590895" y="11749"/>
                </a:lnTo>
                <a:lnTo>
                  <a:pt x="547847" y="3916"/>
                </a:lnTo>
                <a:lnTo>
                  <a:pt x="504371" y="0"/>
                </a:lnTo>
                <a:close/>
              </a:path>
            </a:pathLst>
          </a:custGeom>
          <a:solidFill>
            <a:srgbClr val="16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37550" y="4369849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68" y="0"/>
                </a:moveTo>
                <a:lnTo>
                  <a:pt x="460747" y="0"/>
                </a:lnTo>
                <a:lnTo>
                  <a:pt x="417270" y="3916"/>
                </a:lnTo>
                <a:lnTo>
                  <a:pt x="374222" y="11749"/>
                </a:lnTo>
                <a:lnTo>
                  <a:pt x="331890" y="23498"/>
                </a:lnTo>
                <a:lnTo>
                  <a:pt x="290560" y="39164"/>
                </a:lnTo>
                <a:lnTo>
                  <a:pt x="250518" y="58747"/>
                </a:lnTo>
                <a:lnTo>
                  <a:pt x="212051" y="82245"/>
                </a:lnTo>
                <a:lnTo>
                  <a:pt x="175444" y="109661"/>
                </a:lnTo>
                <a:lnTo>
                  <a:pt x="140985" y="140992"/>
                </a:lnTo>
                <a:lnTo>
                  <a:pt x="109655" y="175451"/>
                </a:lnTo>
                <a:lnTo>
                  <a:pt x="82241" y="212057"/>
                </a:lnTo>
                <a:lnTo>
                  <a:pt x="58743" y="250524"/>
                </a:lnTo>
                <a:lnTo>
                  <a:pt x="39162" y="290566"/>
                </a:lnTo>
                <a:lnTo>
                  <a:pt x="23497" y="331895"/>
                </a:lnTo>
                <a:lnTo>
                  <a:pt x="11748" y="374227"/>
                </a:lnTo>
                <a:lnTo>
                  <a:pt x="3916" y="417274"/>
                </a:lnTo>
                <a:lnTo>
                  <a:pt x="0" y="460751"/>
                </a:lnTo>
                <a:lnTo>
                  <a:pt x="0" y="504371"/>
                </a:lnTo>
                <a:lnTo>
                  <a:pt x="3916" y="547847"/>
                </a:lnTo>
                <a:lnTo>
                  <a:pt x="11748" y="590895"/>
                </a:lnTo>
                <a:lnTo>
                  <a:pt x="23497" y="633226"/>
                </a:lnTo>
                <a:lnTo>
                  <a:pt x="39162" y="674556"/>
                </a:lnTo>
                <a:lnTo>
                  <a:pt x="58743" y="714597"/>
                </a:lnTo>
                <a:lnTo>
                  <a:pt x="82241" y="753064"/>
                </a:lnTo>
                <a:lnTo>
                  <a:pt x="109655" y="789670"/>
                </a:lnTo>
                <a:lnTo>
                  <a:pt x="140985" y="824129"/>
                </a:lnTo>
                <a:lnTo>
                  <a:pt x="175444" y="855461"/>
                </a:lnTo>
                <a:lnTo>
                  <a:pt x="212051" y="882876"/>
                </a:lnTo>
                <a:lnTo>
                  <a:pt x="250518" y="906375"/>
                </a:lnTo>
                <a:lnTo>
                  <a:pt x="290560" y="925957"/>
                </a:lnTo>
                <a:lnTo>
                  <a:pt x="331890" y="941623"/>
                </a:lnTo>
                <a:lnTo>
                  <a:pt x="374222" y="953373"/>
                </a:lnTo>
                <a:lnTo>
                  <a:pt x="417270" y="961206"/>
                </a:lnTo>
                <a:lnTo>
                  <a:pt x="460747" y="965122"/>
                </a:lnTo>
                <a:lnTo>
                  <a:pt x="504368" y="965122"/>
                </a:lnTo>
                <a:lnTo>
                  <a:pt x="547845" y="961206"/>
                </a:lnTo>
                <a:lnTo>
                  <a:pt x="590893" y="953373"/>
                </a:lnTo>
                <a:lnTo>
                  <a:pt x="633225" y="941623"/>
                </a:lnTo>
                <a:lnTo>
                  <a:pt x="674555" y="925957"/>
                </a:lnTo>
                <a:lnTo>
                  <a:pt x="714597" y="906375"/>
                </a:lnTo>
                <a:lnTo>
                  <a:pt x="753065" y="882876"/>
                </a:lnTo>
                <a:lnTo>
                  <a:pt x="789671" y="855461"/>
                </a:lnTo>
                <a:lnTo>
                  <a:pt x="824130" y="824129"/>
                </a:lnTo>
                <a:lnTo>
                  <a:pt x="855461" y="789670"/>
                </a:lnTo>
                <a:lnTo>
                  <a:pt x="882874" y="753064"/>
                </a:lnTo>
                <a:lnTo>
                  <a:pt x="906372" y="714597"/>
                </a:lnTo>
                <a:lnTo>
                  <a:pt x="925953" y="674556"/>
                </a:lnTo>
                <a:lnTo>
                  <a:pt x="941618" y="633226"/>
                </a:lnTo>
                <a:lnTo>
                  <a:pt x="953367" y="590895"/>
                </a:lnTo>
                <a:lnTo>
                  <a:pt x="961200" y="547847"/>
                </a:lnTo>
                <a:lnTo>
                  <a:pt x="965116" y="504371"/>
                </a:lnTo>
                <a:lnTo>
                  <a:pt x="965116" y="460751"/>
                </a:lnTo>
                <a:lnTo>
                  <a:pt x="961200" y="417274"/>
                </a:lnTo>
                <a:lnTo>
                  <a:pt x="953367" y="374227"/>
                </a:lnTo>
                <a:lnTo>
                  <a:pt x="941618" y="331895"/>
                </a:lnTo>
                <a:lnTo>
                  <a:pt x="925953" y="290566"/>
                </a:lnTo>
                <a:lnTo>
                  <a:pt x="906372" y="250524"/>
                </a:lnTo>
                <a:lnTo>
                  <a:pt x="882874" y="212057"/>
                </a:lnTo>
                <a:lnTo>
                  <a:pt x="855461" y="175451"/>
                </a:lnTo>
                <a:lnTo>
                  <a:pt x="824130" y="140992"/>
                </a:lnTo>
                <a:lnTo>
                  <a:pt x="789671" y="109661"/>
                </a:lnTo>
                <a:lnTo>
                  <a:pt x="753065" y="82245"/>
                </a:lnTo>
                <a:lnTo>
                  <a:pt x="714597" y="58747"/>
                </a:lnTo>
                <a:lnTo>
                  <a:pt x="674555" y="39164"/>
                </a:lnTo>
                <a:lnTo>
                  <a:pt x="633225" y="23498"/>
                </a:lnTo>
                <a:lnTo>
                  <a:pt x="590893" y="11749"/>
                </a:lnTo>
                <a:lnTo>
                  <a:pt x="547845" y="3916"/>
                </a:lnTo>
                <a:lnTo>
                  <a:pt x="504368" y="0"/>
                </a:lnTo>
                <a:close/>
              </a:path>
            </a:pathLst>
          </a:custGeom>
          <a:solidFill>
            <a:srgbClr val="16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66056" y="5355770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68" y="0"/>
                </a:moveTo>
                <a:lnTo>
                  <a:pt x="460747" y="0"/>
                </a:lnTo>
                <a:lnTo>
                  <a:pt x="417270" y="3916"/>
                </a:lnTo>
                <a:lnTo>
                  <a:pt x="374222" y="11749"/>
                </a:lnTo>
                <a:lnTo>
                  <a:pt x="331890" y="23498"/>
                </a:lnTo>
                <a:lnTo>
                  <a:pt x="290560" y="39164"/>
                </a:lnTo>
                <a:lnTo>
                  <a:pt x="250518" y="58747"/>
                </a:lnTo>
                <a:lnTo>
                  <a:pt x="212051" y="82245"/>
                </a:lnTo>
                <a:lnTo>
                  <a:pt x="175444" y="109661"/>
                </a:lnTo>
                <a:lnTo>
                  <a:pt x="140985" y="140992"/>
                </a:lnTo>
                <a:lnTo>
                  <a:pt x="109655" y="175451"/>
                </a:lnTo>
                <a:lnTo>
                  <a:pt x="82241" y="212057"/>
                </a:lnTo>
                <a:lnTo>
                  <a:pt x="58743" y="250524"/>
                </a:lnTo>
                <a:lnTo>
                  <a:pt x="39162" y="290565"/>
                </a:lnTo>
                <a:lnTo>
                  <a:pt x="23497" y="331895"/>
                </a:lnTo>
                <a:lnTo>
                  <a:pt x="11748" y="374226"/>
                </a:lnTo>
                <a:lnTo>
                  <a:pt x="3916" y="417274"/>
                </a:lnTo>
                <a:lnTo>
                  <a:pt x="0" y="460750"/>
                </a:lnTo>
                <a:lnTo>
                  <a:pt x="0" y="504370"/>
                </a:lnTo>
                <a:lnTo>
                  <a:pt x="3916" y="547847"/>
                </a:lnTo>
                <a:lnTo>
                  <a:pt x="11748" y="590894"/>
                </a:lnTo>
                <a:lnTo>
                  <a:pt x="23497" y="633226"/>
                </a:lnTo>
                <a:lnTo>
                  <a:pt x="39162" y="674556"/>
                </a:lnTo>
                <a:lnTo>
                  <a:pt x="58743" y="714597"/>
                </a:lnTo>
                <a:lnTo>
                  <a:pt x="82241" y="753064"/>
                </a:lnTo>
                <a:lnTo>
                  <a:pt x="109655" y="789670"/>
                </a:lnTo>
                <a:lnTo>
                  <a:pt x="140985" y="824129"/>
                </a:lnTo>
                <a:lnTo>
                  <a:pt x="175444" y="855461"/>
                </a:lnTo>
                <a:lnTo>
                  <a:pt x="212051" y="882876"/>
                </a:lnTo>
                <a:lnTo>
                  <a:pt x="250518" y="906374"/>
                </a:lnTo>
                <a:lnTo>
                  <a:pt x="290560" y="925957"/>
                </a:lnTo>
                <a:lnTo>
                  <a:pt x="331890" y="941622"/>
                </a:lnTo>
                <a:lnTo>
                  <a:pt x="374222" y="953372"/>
                </a:lnTo>
                <a:lnTo>
                  <a:pt x="417270" y="961205"/>
                </a:lnTo>
                <a:lnTo>
                  <a:pt x="460747" y="965121"/>
                </a:lnTo>
                <a:lnTo>
                  <a:pt x="504368" y="965121"/>
                </a:lnTo>
                <a:lnTo>
                  <a:pt x="547845" y="961205"/>
                </a:lnTo>
                <a:lnTo>
                  <a:pt x="590893" y="953372"/>
                </a:lnTo>
                <a:lnTo>
                  <a:pt x="633225" y="941622"/>
                </a:lnTo>
                <a:lnTo>
                  <a:pt x="674555" y="925957"/>
                </a:lnTo>
                <a:lnTo>
                  <a:pt x="714597" y="906374"/>
                </a:lnTo>
                <a:lnTo>
                  <a:pt x="753065" y="882876"/>
                </a:lnTo>
                <a:lnTo>
                  <a:pt x="789671" y="855461"/>
                </a:lnTo>
                <a:lnTo>
                  <a:pt x="824130" y="824129"/>
                </a:lnTo>
                <a:lnTo>
                  <a:pt x="855461" y="789670"/>
                </a:lnTo>
                <a:lnTo>
                  <a:pt x="882874" y="753064"/>
                </a:lnTo>
                <a:lnTo>
                  <a:pt x="906372" y="714597"/>
                </a:lnTo>
                <a:lnTo>
                  <a:pt x="925953" y="674556"/>
                </a:lnTo>
                <a:lnTo>
                  <a:pt x="941618" y="633226"/>
                </a:lnTo>
                <a:lnTo>
                  <a:pt x="953367" y="590894"/>
                </a:lnTo>
                <a:lnTo>
                  <a:pt x="961200" y="547847"/>
                </a:lnTo>
                <a:lnTo>
                  <a:pt x="965116" y="504370"/>
                </a:lnTo>
                <a:lnTo>
                  <a:pt x="965116" y="460750"/>
                </a:lnTo>
                <a:lnTo>
                  <a:pt x="961200" y="417274"/>
                </a:lnTo>
                <a:lnTo>
                  <a:pt x="953367" y="374226"/>
                </a:lnTo>
                <a:lnTo>
                  <a:pt x="941618" y="331895"/>
                </a:lnTo>
                <a:lnTo>
                  <a:pt x="925953" y="290565"/>
                </a:lnTo>
                <a:lnTo>
                  <a:pt x="906372" y="250524"/>
                </a:lnTo>
                <a:lnTo>
                  <a:pt x="882874" y="212057"/>
                </a:lnTo>
                <a:lnTo>
                  <a:pt x="855461" y="175451"/>
                </a:lnTo>
                <a:lnTo>
                  <a:pt x="824130" y="140992"/>
                </a:lnTo>
                <a:lnTo>
                  <a:pt x="789671" y="109661"/>
                </a:lnTo>
                <a:lnTo>
                  <a:pt x="753065" y="82245"/>
                </a:lnTo>
                <a:lnTo>
                  <a:pt x="714597" y="58747"/>
                </a:lnTo>
                <a:lnTo>
                  <a:pt x="674555" y="39164"/>
                </a:lnTo>
                <a:lnTo>
                  <a:pt x="633225" y="23498"/>
                </a:lnTo>
                <a:lnTo>
                  <a:pt x="590893" y="11749"/>
                </a:lnTo>
                <a:lnTo>
                  <a:pt x="547845" y="3916"/>
                </a:lnTo>
                <a:lnTo>
                  <a:pt x="504368" y="0"/>
                </a:lnTo>
                <a:close/>
              </a:path>
            </a:pathLst>
          </a:custGeom>
          <a:solidFill>
            <a:srgbClr val="16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291014" y="8044455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70" y="0"/>
                </a:moveTo>
                <a:lnTo>
                  <a:pt x="460751" y="0"/>
                </a:lnTo>
                <a:lnTo>
                  <a:pt x="417275" y="3916"/>
                </a:lnTo>
                <a:lnTo>
                  <a:pt x="374228" y="11749"/>
                </a:lnTo>
                <a:lnTo>
                  <a:pt x="331897" y="23498"/>
                </a:lnTo>
                <a:lnTo>
                  <a:pt x="290568" y="39164"/>
                </a:lnTo>
                <a:lnTo>
                  <a:pt x="250527" y="58747"/>
                </a:lnTo>
                <a:lnTo>
                  <a:pt x="212060" y="82245"/>
                </a:lnTo>
                <a:lnTo>
                  <a:pt x="175454" y="109661"/>
                </a:lnTo>
                <a:lnTo>
                  <a:pt x="140994" y="140992"/>
                </a:lnTo>
                <a:lnTo>
                  <a:pt x="109662" y="175451"/>
                </a:lnTo>
                <a:lnTo>
                  <a:pt x="82246" y="212057"/>
                </a:lnTo>
                <a:lnTo>
                  <a:pt x="58747" y="250524"/>
                </a:lnTo>
                <a:lnTo>
                  <a:pt x="39165" y="290565"/>
                </a:lnTo>
                <a:lnTo>
                  <a:pt x="23499" y="331895"/>
                </a:lnTo>
                <a:lnTo>
                  <a:pt x="11749" y="374226"/>
                </a:lnTo>
                <a:lnTo>
                  <a:pt x="3916" y="417274"/>
                </a:lnTo>
                <a:lnTo>
                  <a:pt x="0" y="460750"/>
                </a:lnTo>
                <a:lnTo>
                  <a:pt x="0" y="504370"/>
                </a:lnTo>
                <a:lnTo>
                  <a:pt x="3916" y="547847"/>
                </a:lnTo>
                <a:lnTo>
                  <a:pt x="11749" y="590894"/>
                </a:lnTo>
                <a:lnTo>
                  <a:pt x="23499" y="633226"/>
                </a:lnTo>
                <a:lnTo>
                  <a:pt x="39165" y="674556"/>
                </a:lnTo>
                <a:lnTo>
                  <a:pt x="58747" y="714597"/>
                </a:lnTo>
                <a:lnTo>
                  <a:pt x="82246" y="753064"/>
                </a:lnTo>
                <a:lnTo>
                  <a:pt x="109662" y="789670"/>
                </a:lnTo>
                <a:lnTo>
                  <a:pt x="140994" y="824129"/>
                </a:lnTo>
                <a:lnTo>
                  <a:pt x="175454" y="855461"/>
                </a:lnTo>
                <a:lnTo>
                  <a:pt x="212060" y="882876"/>
                </a:lnTo>
                <a:lnTo>
                  <a:pt x="250527" y="906374"/>
                </a:lnTo>
                <a:lnTo>
                  <a:pt x="290568" y="925957"/>
                </a:lnTo>
                <a:lnTo>
                  <a:pt x="331897" y="941622"/>
                </a:lnTo>
                <a:lnTo>
                  <a:pt x="374228" y="953372"/>
                </a:lnTo>
                <a:lnTo>
                  <a:pt x="417275" y="961205"/>
                </a:lnTo>
                <a:lnTo>
                  <a:pt x="460751" y="965121"/>
                </a:lnTo>
                <a:lnTo>
                  <a:pt x="504370" y="965121"/>
                </a:lnTo>
                <a:lnTo>
                  <a:pt x="547847" y="961205"/>
                </a:lnTo>
                <a:lnTo>
                  <a:pt x="590893" y="953372"/>
                </a:lnTo>
                <a:lnTo>
                  <a:pt x="633225" y="941622"/>
                </a:lnTo>
                <a:lnTo>
                  <a:pt x="674554" y="925957"/>
                </a:lnTo>
                <a:lnTo>
                  <a:pt x="714595" y="906374"/>
                </a:lnTo>
                <a:lnTo>
                  <a:pt x="753062" y="882876"/>
                </a:lnTo>
                <a:lnTo>
                  <a:pt x="789668" y="855461"/>
                </a:lnTo>
                <a:lnTo>
                  <a:pt x="824127" y="824129"/>
                </a:lnTo>
                <a:lnTo>
                  <a:pt x="855459" y="789670"/>
                </a:lnTo>
                <a:lnTo>
                  <a:pt x="882875" y="753064"/>
                </a:lnTo>
                <a:lnTo>
                  <a:pt x="906374" y="714597"/>
                </a:lnTo>
                <a:lnTo>
                  <a:pt x="925957" y="674556"/>
                </a:lnTo>
                <a:lnTo>
                  <a:pt x="941623" y="633226"/>
                </a:lnTo>
                <a:lnTo>
                  <a:pt x="953373" y="590894"/>
                </a:lnTo>
                <a:lnTo>
                  <a:pt x="961206" y="547847"/>
                </a:lnTo>
                <a:lnTo>
                  <a:pt x="965122" y="504370"/>
                </a:lnTo>
                <a:lnTo>
                  <a:pt x="965122" y="460750"/>
                </a:lnTo>
                <a:lnTo>
                  <a:pt x="961206" y="417274"/>
                </a:lnTo>
                <a:lnTo>
                  <a:pt x="953373" y="374226"/>
                </a:lnTo>
                <a:lnTo>
                  <a:pt x="941623" y="331895"/>
                </a:lnTo>
                <a:lnTo>
                  <a:pt x="925957" y="290565"/>
                </a:lnTo>
                <a:lnTo>
                  <a:pt x="906374" y="250524"/>
                </a:lnTo>
                <a:lnTo>
                  <a:pt x="882875" y="212057"/>
                </a:lnTo>
                <a:lnTo>
                  <a:pt x="855459" y="175451"/>
                </a:lnTo>
                <a:lnTo>
                  <a:pt x="824127" y="140992"/>
                </a:lnTo>
                <a:lnTo>
                  <a:pt x="789668" y="109661"/>
                </a:lnTo>
                <a:lnTo>
                  <a:pt x="753062" y="82245"/>
                </a:lnTo>
                <a:lnTo>
                  <a:pt x="714595" y="58747"/>
                </a:lnTo>
                <a:lnTo>
                  <a:pt x="674554" y="39164"/>
                </a:lnTo>
                <a:lnTo>
                  <a:pt x="633225" y="23498"/>
                </a:lnTo>
                <a:lnTo>
                  <a:pt x="590893" y="11749"/>
                </a:lnTo>
                <a:lnTo>
                  <a:pt x="547847" y="3916"/>
                </a:lnTo>
                <a:lnTo>
                  <a:pt x="504370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079931" y="9357150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77" y="0"/>
                </a:moveTo>
                <a:lnTo>
                  <a:pt x="460757" y="0"/>
                </a:lnTo>
                <a:lnTo>
                  <a:pt x="417280" y="3916"/>
                </a:lnTo>
                <a:lnTo>
                  <a:pt x="374232" y="11749"/>
                </a:lnTo>
                <a:lnTo>
                  <a:pt x="331900" y="23498"/>
                </a:lnTo>
                <a:lnTo>
                  <a:pt x="290569" y="39164"/>
                </a:lnTo>
                <a:lnTo>
                  <a:pt x="250528" y="58747"/>
                </a:lnTo>
                <a:lnTo>
                  <a:pt x="212060" y="82245"/>
                </a:lnTo>
                <a:lnTo>
                  <a:pt x="175454" y="109661"/>
                </a:lnTo>
                <a:lnTo>
                  <a:pt x="140994" y="140992"/>
                </a:lnTo>
                <a:lnTo>
                  <a:pt x="109662" y="175451"/>
                </a:lnTo>
                <a:lnTo>
                  <a:pt x="82246" y="212057"/>
                </a:lnTo>
                <a:lnTo>
                  <a:pt x="58747" y="250524"/>
                </a:lnTo>
                <a:lnTo>
                  <a:pt x="39165" y="290566"/>
                </a:lnTo>
                <a:lnTo>
                  <a:pt x="23499" y="331895"/>
                </a:lnTo>
                <a:lnTo>
                  <a:pt x="11749" y="374227"/>
                </a:lnTo>
                <a:lnTo>
                  <a:pt x="3916" y="417274"/>
                </a:lnTo>
                <a:lnTo>
                  <a:pt x="0" y="460751"/>
                </a:lnTo>
                <a:lnTo>
                  <a:pt x="0" y="504371"/>
                </a:lnTo>
                <a:lnTo>
                  <a:pt x="3916" y="547847"/>
                </a:lnTo>
                <a:lnTo>
                  <a:pt x="11749" y="590895"/>
                </a:lnTo>
                <a:lnTo>
                  <a:pt x="23499" y="633226"/>
                </a:lnTo>
                <a:lnTo>
                  <a:pt x="39165" y="674556"/>
                </a:lnTo>
                <a:lnTo>
                  <a:pt x="58747" y="714597"/>
                </a:lnTo>
                <a:lnTo>
                  <a:pt x="82246" y="753064"/>
                </a:lnTo>
                <a:lnTo>
                  <a:pt x="109662" y="789670"/>
                </a:lnTo>
                <a:lnTo>
                  <a:pt x="140994" y="824129"/>
                </a:lnTo>
                <a:lnTo>
                  <a:pt x="175454" y="855461"/>
                </a:lnTo>
                <a:lnTo>
                  <a:pt x="212060" y="882876"/>
                </a:lnTo>
                <a:lnTo>
                  <a:pt x="250528" y="906374"/>
                </a:lnTo>
                <a:lnTo>
                  <a:pt x="290569" y="925957"/>
                </a:lnTo>
                <a:lnTo>
                  <a:pt x="331900" y="941622"/>
                </a:lnTo>
                <a:lnTo>
                  <a:pt x="374232" y="953372"/>
                </a:lnTo>
                <a:lnTo>
                  <a:pt x="417280" y="961205"/>
                </a:lnTo>
                <a:lnTo>
                  <a:pt x="460757" y="965121"/>
                </a:lnTo>
                <a:lnTo>
                  <a:pt x="504377" y="965121"/>
                </a:lnTo>
                <a:lnTo>
                  <a:pt x="547855" y="961205"/>
                </a:lnTo>
                <a:lnTo>
                  <a:pt x="590902" y="953372"/>
                </a:lnTo>
                <a:lnTo>
                  <a:pt x="633235" y="941622"/>
                </a:lnTo>
                <a:lnTo>
                  <a:pt x="674565" y="925957"/>
                </a:lnTo>
                <a:lnTo>
                  <a:pt x="714607" y="906374"/>
                </a:lnTo>
                <a:lnTo>
                  <a:pt x="753074" y="882876"/>
                </a:lnTo>
                <a:lnTo>
                  <a:pt x="789681" y="855461"/>
                </a:lnTo>
                <a:lnTo>
                  <a:pt x="824140" y="824129"/>
                </a:lnTo>
                <a:lnTo>
                  <a:pt x="855470" y="789670"/>
                </a:lnTo>
                <a:lnTo>
                  <a:pt x="882884" y="753064"/>
                </a:lnTo>
                <a:lnTo>
                  <a:pt x="906381" y="714597"/>
                </a:lnTo>
                <a:lnTo>
                  <a:pt x="925963" y="674556"/>
                </a:lnTo>
                <a:lnTo>
                  <a:pt x="941628" y="633226"/>
                </a:lnTo>
                <a:lnTo>
                  <a:pt x="953377" y="590895"/>
                </a:lnTo>
                <a:lnTo>
                  <a:pt x="961209" y="547847"/>
                </a:lnTo>
                <a:lnTo>
                  <a:pt x="965125" y="504371"/>
                </a:lnTo>
                <a:lnTo>
                  <a:pt x="965125" y="460751"/>
                </a:lnTo>
                <a:lnTo>
                  <a:pt x="961209" y="417274"/>
                </a:lnTo>
                <a:lnTo>
                  <a:pt x="953377" y="374227"/>
                </a:lnTo>
                <a:lnTo>
                  <a:pt x="941628" y="331895"/>
                </a:lnTo>
                <a:lnTo>
                  <a:pt x="925963" y="290566"/>
                </a:lnTo>
                <a:lnTo>
                  <a:pt x="906381" y="250524"/>
                </a:lnTo>
                <a:lnTo>
                  <a:pt x="882884" y="212057"/>
                </a:lnTo>
                <a:lnTo>
                  <a:pt x="855470" y="175451"/>
                </a:lnTo>
                <a:lnTo>
                  <a:pt x="824140" y="140992"/>
                </a:lnTo>
                <a:lnTo>
                  <a:pt x="789681" y="109661"/>
                </a:lnTo>
                <a:lnTo>
                  <a:pt x="753074" y="82245"/>
                </a:lnTo>
                <a:lnTo>
                  <a:pt x="714607" y="58747"/>
                </a:lnTo>
                <a:lnTo>
                  <a:pt x="674565" y="39164"/>
                </a:lnTo>
                <a:lnTo>
                  <a:pt x="633235" y="23498"/>
                </a:lnTo>
                <a:lnTo>
                  <a:pt x="590902" y="11749"/>
                </a:lnTo>
                <a:lnTo>
                  <a:pt x="547855" y="3916"/>
                </a:lnTo>
                <a:lnTo>
                  <a:pt x="504377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804900" y="4622800"/>
            <a:ext cx="254000" cy="43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3779500" y="44450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1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6116300" y="5626100"/>
            <a:ext cx="342900" cy="43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6116300" y="54483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2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6611600" y="8318500"/>
            <a:ext cx="3302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6611600" y="81407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3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4389100" y="9652000"/>
            <a:ext cx="368300" cy="431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4401800" y="94742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4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277600" y="9017000"/>
            <a:ext cx="342900" cy="444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1277600" y="88392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5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795000" y="5981700"/>
            <a:ext cx="355600" cy="44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795000" y="58039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6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416512" y="6624212"/>
            <a:ext cx="203200" cy="1116965"/>
          </a:xfrm>
          <a:custGeom>
            <a:avLst/>
            <a:gdLst/>
            <a:ahLst/>
            <a:cxnLst/>
            <a:rect l="l" t="t" r="r" b="b"/>
            <a:pathLst>
              <a:path w="203200" h="1116965">
                <a:moveTo>
                  <a:pt x="0" y="0"/>
                </a:moveTo>
                <a:lnTo>
                  <a:pt x="7954" y="43732"/>
                </a:lnTo>
                <a:lnTo>
                  <a:pt x="195214" y="1073158"/>
                </a:lnTo>
                <a:lnTo>
                  <a:pt x="203179" y="1116920"/>
                </a:lnTo>
              </a:path>
            </a:pathLst>
          </a:custGeom>
          <a:ln w="88900">
            <a:solidFill>
              <a:srgbClr val="FD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439298" y="7666039"/>
            <a:ext cx="345440" cy="376555"/>
          </a:xfrm>
          <a:custGeom>
            <a:avLst/>
            <a:gdLst/>
            <a:ahLst/>
            <a:cxnLst/>
            <a:rect l="l" t="t" r="r" b="b"/>
            <a:pathLst>
              <a:path w="345440" h="376554">
                <a:moveTo>
                  <a:pt x="344868" y="0"/>
                </a:moveTo>
                <a:lnTo>
                  <a:pt x="0" y="62726"/>
                </a:lnTo>
                <a:lnTo>
                  <a:pt x="235165" y="376224"/>
                </a:lnTo>
                <a:lnTo>
                  <a:pt x="344868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252037" y="6323083"/>
            <a:ext cx="345440" cy="376555"/>
          </a:xfrm>
          <a:custGeom>
            <a:avLst/>
            <a:gdLst/>
            <a:ahLst/>
            <a:cxnLst/>
            <a:rect l="l" t="t" r="r" b="b"/>
            <a:pathLst>
              <a:path w="345440" h="376554">
                <a:moveTo>
                  <a:pt x="109702" y="0"/>
                </a:moveTo>
                <a:lnTo>
                  <a:pt x="0" y="376224"/>
                </a:lnTo>
                <a:lnTo>
                  <a:pt x="344855" y="313499"/>
                </a:lnTo>
                <a:lnTo>
                  <a:pt x="109702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214502" y="8636400"/>
            <a:ext cx="3764915" cy="532130"/>
          </a:xfrm>
          <a:custGeom>
            <a:avLst/>
            <a:gdLst/>
            <a:ahLst/>
            <a:cxnLst/>
            <a:rect l="l" t="t" r="r" b="b"/>
            <a:pathLst>
              <a:path w="3764915" h="532129">
                <a:moveTo>
                  <a:pt x="3764866" y="0"/>
                </a:moveTo>
                <a:lnTo>
                  <a:pt x="3720853" y="6216"/>
                </a:lnTo>
                <a:lnTo>
                  <a:pt x="44032" y="525550"/>
                </a:lnTo>
                <a:lnTo>
                  <a:pt x="0" y="531772"/>
                </a:lnTo>
              </a:path>
            </a:pathLst>
          </a:custGeom>
          <a:ln w="88900">
            <a:solidFill>
              <a:srgbClr val="FD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911440" y="8988419"/>
            <a:ext cx="372110" cy="347345"/>
          </a:xfrm>
          <a:custGeom>
            <a:avLst/>
            <a:gdLst/>
            <a:ahLst/>
            <a:cxnLst/>
            <a:rect l="l" t="t" r="r" b="b"/>
            <a:pathLst>
              <a:path w="372109" h="347345">
                <a:moveTo>
                  <a:pt x="322566" y="0"/>
                </a:moveTo>
                <a:lnTo>
                  <a:pt x="0" y="222556"/>
                </a:lnTo>
                <a:lnTo>
                  <a:pt x="371584" y="347074"/>
                </a:lnTo>
                <a:lnTo>
                  <a:pt x="322566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910852" y="8469079"/>
            <a:ext cx="372110" cy="347345"/>
          </a:xfrm>
          <a:custGeom>
            <a:avLst/>
            <a:gdLst/>
            <a:ahLst/>
            <a:cxnLst/>
            <a:rect l="l" t="t" r="r" b="b"/>
            <a:pathLst>
              <a:path w="372109" h="347345">
                <a:moveTo>
                  <a:pt x="0" y="0"/>
                </a:moveTo>
                <a:lnTo>
                  <a:pt x="49009" y="347075"/>
                </a:lnTo>
                <a:lnTo>
                  <a:pt x="371576" y="124519"/>
                </a:lnTo>
                <a:lnTo>
                  <a:pt x="0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700374" y="6544154"/>
            <a:ext cx="4581525" cy="1917700"/>
          </a:xfrm>
          <a:custGeom>
            <a:avLst/>
            <a:gdLst/>
            <a:ahLst/>
            <a:cxnLst/>
            <a:rect l="l" t="t" r="r" b="b"/>
            <a:pathLst>
              <a:path w="4581525" h="1917700">
                <a:moveTo>
                  <a:pt x="4581313" y="1917184"/>
                </a:moveTo>
                <a:lnTo>
                  <a:pt x="41089" y="17194"/>
                </a:lnTo>
                <a:lnTo>
                  <a:pt x="0" y="0"/>
                </a:lnTo>
              </a:path>
            </a:pathLst>
          </a:custGeom>
          <a:ln w="88900">
            <a:solidFill>
              <a:srgbClr val="FD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18030" y="6399640"/>
            <a:ext cx="391160" cy="323850"/>
          </a:xfrm>
          <a:custGeom>
            <a:avLst/>
            <a:gdLst/>
            <a:ahLst/>
            <a:cxnLst/>
            <a:rect l="l" t="t" r="r" b="b"/>
            <a:pathLst>
              <a:path w="391159" h="323850">
                <a:moveTo>
                  <a:pt x="391006" y="0"/>
                </a:moveTo>
                <a:lnTo>
                  <a:pt x="0" y="26358"/>
                </a:lnTo>
                <a:lnTo>
                  <a:pt x="255691" y="323348"/>
                </a:lnTo>
                <a:lnTo>
                  <a:pt x="391006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021978" y="5651262"/>
            <a:ext cx="525780" cy="3719195"/>
          </a:xfrm>
          <a:custGeom>
            <a:avLst/>
            <a:gdLst/>
            <a:ahLst/>
            <a:cxnLst/>
            <a:rect l="l" t="t" r="r" b="b"/>
            <a:pathLst>
              <a:path w="525780" h="3719195">
                <a:moveTo>
                  <a:pt x="525654" y="3718789"/>
                </a:moveTo>
                <a:lnTo>
                  <a:pt x="6227" y="44031"/>
                </a:lnTo>
                <a:lnTo>
                  <a:pt x="0" y="0"/>
                </a:lnTo>
              </a:path>
            </a:pathLst>
          </a:custGeom>
          <a:ln w="88900">
            <a:solidFill>
              <a:srgbClr val="FD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854658" y="5348204"/>
            <a:ext cx="347345" cy="372110"/>
          </a:xfrm>
          <a:custGeom>
            <a:avLst/>
            <a:gdLst/>
            <a:ahLst/>
            <a:cxnLst/>
            <a:rect l="l" t="t" r="r" b="b"/>
            <a:pathLst>
              <a:path w="347344" h="372110">
                <a:moveTo>
                  <a:pt x="124485" y="0"/>
                </a:moveTo>
                <a:lnTo>
                  <a:pt x="0" y="371598"/>
                </a:lnTo>
                <a:lnTo>
                  <a:pt x="347078" y="322543"/>
                </a:lnTo>
                <a:lnTo>
                  <a:pt x="124485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186163" y="9517743"/>
            <a:ext cx="1909445" cy="328295"/>
          </a:xfrm>
          <a:custGeom>
            <a:avLst/>
            <a:gdLst/>
            <a:ahLst/>
            <a:cxnLst/>
            <a:rect l="l" t="t" r="r" b="b"/>
            <a:pathLst>
              <a:path w="1909444" h="328295">
                <a:moveTo>
                  <a:pt x="1909228" y="327879"/>
                </a:moveTo>
                <a:lnTo>
                  <a:pt x="43836" y="7532"/>
                </a:lnTo>
                <a:lnTo>
                  <a:pt x="0" y="0"/>
                </a:lnTo>
              </a:path>
            </a:pathLst>
          </a:custGeom>
          <a:ln w="88900">
            <a:solidFill>
              <a:srgbClr val="FD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884508" y="9352533"/>
            <a:ext cx="375285" cy="346075"/>
          </a:xfrm>
          <a:custGeom>
            <a:avLst/>
            <a:gdLst/>
            <a:ahLst/>
            <a:cxnLst/>
            <a:rect l="l" t="t" r="r" b="b"/>
            <a:pathLst>
              <a:path w="375284" h="346075">
                <a:moveTo>
                  <a:pt x="375124" y="0"/>
                </a:moveTo>
                <a:lnTo>
                  <a:pt x="0" y="113409"/>
                </a:lnTo>
                <a:lnTo>
                  <a:pt x="315802" y="345462"/>
                </a:lnTo>
                <a:lnTo>
                  <a:pt x="375124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067429" y="6996435"/>
            <a:ext cx="255904" cy="1744345"/>
          </a:xfrm>
          <a:custGeom>
            <a:avLst/>
            <a:gdLst/>
            <a:ahLst/>
            <a:cxnLst/>
            <a:rect l="l" t="t" r="r" b="b"/>
            <a:pathLst>
              <a:path w="255904" h="1744345">
                <a:moveTo>
                  <a:pt x="255738" y="1744058"/>
                </a:moveTo>
                <a:lnTo>
                  <a:pt x="6455" y="44000"/>
                </a:lnTo>
                <a:lnTo>
                  <a:pt x="0" y="0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900471" y="6693603"/>
            <a:ext cx="347345" cy="372745"/>
          </a:xfrm>
          <a:custGeom>
            <a:avLst/>
            <a:gdLst/>
            <a:ahLst/>
            <a:cxnLst/>
            <a:rect l="l" t="t" r="r" b="b"/>
            <a:pathLst>
              <a:path w="347345" h="372745">
                <a:moveTo>
                  <a:pt x="122556" y="0"/>
                </a:moveTo>
                <a:lnTo>
                  <a:pt x="0" y="372237"/>
                </a:lnTo>
                <a:lnTo>
                  <a:pt x="346811" y="321387"/>
                </a:lnTo>
                <a:lnTo>
                  <a:pt x="122556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262269" y="6617326"/>
            <a:ext cx="2713990" cy="2722880"/>
          </a:xfrm>
          <a:custGeom>
            <a:avLst/>
            <a:gdLst/>
            <a:ahLst/>
            <a:cxnLst/>
            <a:rect l="l" t="t" r="r" b="b"/>
            <a:pathLst>
              <a:path w="2713990" h="2722879">
                <a:moveTo>
                  <a:pt x="0" y="0"/>
                </a:moveTo>
                <a:lnTo>
                  <a:pt x="2681988" y="2691307"/>
                </a:lnTo>
                <a:lnTo>
                  <a:pt x="2713365" y="2722792"/>
                </a:lnTo>
              </a:path>
            </a:pathLst>
          </a:custGeom>
          <a:ln w="88900">
            <a:solidFill>
              <a:srgbClr val="FD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820114" y="9184920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09">
                <a:moveTo>
                  <a:pt x="248284" y="0"/>
                </a:moveTo>
                <a:lnTo>
                  <a:pt x="0" y="247425"/>
                </a:lnTo>
                <a:lnTo>
                  <a:pt x="371563" y="371996"/>
                </a:lnTo>
                <a:lnTo>
                  <a:pt x="248284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1540143" y="5535668"/>
          <a:ext cx="2480309" cy="3611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501">
                <a:tc>
                  <a:txBody>
                    <a:bodyPr/>
                    <a:lstStyle/>
                    <a:p>
                      <a:pPr marL="326390">
                        <a:lnSpc>
                          <a:spcPts val="2870"/>
                        </a:lnSpc>
                      </a:pPr>
                      <a:r>
                        <a:rPr sz="2800" b="1" spc="-225" dirty="0">
                          <a:latin typeface="Calibri"/>
                          <a:cs typeface="Calibri"/>
                        </a:rPr>
                        <a:t>src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ts val="2870"/>
                        </a:lnSpc>
                      </a:pPr>
                      <a:r>
                        <a:rPr sz="2800" b="1" spc="-190" dirty="0">
                          <a:latin typeface="Calibri"/>
                          <a:cs typeface="Calibri"/>
                        </a:rPr>
                        <a:t>dst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2870"/>
                        </a:lnSpc>
                      </a:pPr>
                      <a:r>
                        <a:rPr sz="2800" b="1" spc="-200" dirty="0">
                          <a:latin typeface="Calibri"/>
                          <a:cs typeface="Calibri"/>
                        </a:rPr>
                        <a:t>value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857"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1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714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7145" marB="0"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7145" marB="0"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390"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52069" marB="0">
                    <a:lnL w="53975">
                      <a:solidFill>
                        <a:srgbClr val="000000"/>
                      </a:solidFill>
                      <a:prstDash val="solid"/>
                    </a:lnL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52069" marB="0"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52069" marB="0">
                    <a:lnR w="53975">
                      <a:solidFill>
                        <a:srgbClr val="000000"/>
                      </a:solidFill>
                      <a:prstDash val="solid"/>
                    </a:lnR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209"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4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0160" marB="0">
                    <a:lnL w="53975">
                      <a:solidFill>
                        <a:srgbClr val="000000"/>
                      </a:solidFill>
                      <a:prstDash val="solid"/>
                    </a:lnL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1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0160" marB="0"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0.8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0160" marB="0">
                    <a:lnR w="53975">
                      <a:solidFill>
                        <a:srgbClr val="000000"/>
                      </a:solidFill>
                      <a:prstDash val="solid"/>
                    </a:lnR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740"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270" marB="0">
                    <a:lnL w="539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1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0.25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270" marB="0"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26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26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0.6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758"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6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54610" marB="0">
                    <a:lnL w="53975">
                      <a:solidFill>
                        <a:srgbClr val="000000"/>
                      </a:solidFill>
                      <a:prstDash val="solid"/>
                    </a:lnL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54610" marB="0"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0.1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54610" marB="0">
                    <a:lnR w="53975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4201286" y="5533900"/>
          <a:ext cx="2480310" cy="30873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723">
                <a:tc>
                  <a:txBody>
                    <a:bodyPr/>
                    <a:lstStyle/>
                    <a:p>
                      <a:pPr marL="294005">
                        <a:lnSpc>
                          <a:spcPts val="2885"/>
                        </a:lnSpc>
                      </a:pPr>
                      <a:r>
                        <a:rPr sz="2800" b="1" spc="-225" dirty="0">
                          <a:latin typeface="Calibri"/>
                          <a:cs typeface="Calibri"/>
                        </a:rPr>
                        <a:t>src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ts val="2885"/>
                        </a:lnSpc>
                      </a:pPr>
                      <a:r>
                        <a:rPr sz="2800" b="1" spc="-190" dirty="0">
                          <a:latin typeface="Calibri"/>
                          <a:cs typeface="Calibri"/>
                        </a:rPr>
                        <a:t>dst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2885"/>
                        </a:lnSpc>
                      </a:pPr>
                      <a:r>
                        <a:rPr sz="2800" b="1" spc="-200" dirty="0">
                          <a:latin typeface="Calibri"/>
                          <a:cs typeface="Calibri"/>
                        </a:rPr>
                        <a:t>value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144"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1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2349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23495" marB="0">
                    <a:lnT w="53975">
                      <a:solidFill>
                        <a:srgbClr val="000000"/>
                      </a:solidFill>
                      <a:prstDash val="solid"/>
                    </a:lnT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0.4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23495" marB="0"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332105">
                        <a:lnSpc>
                          <a:spcPts val="30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30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30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0.9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3810" marB="0">
                    <a:lnL w="53975">
                      <a:solidFill>
                        <a:srgbClr val="000000"/>
                      </a:solidFill>
                      <a:prstDash val="solid"/>
                    </a:lnL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4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3810" marB="0"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0.15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3810" marB="0">
                    <a:lnR w="53975">
                      <a:solidFill>
                        <a:srgbClr val="000000"/>
                      </a:solidFill>
                      <a:prstDash val="solid"/>
                    </a:lnR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29209" marB="0">
                    <a:lnL w="53975">
                      <a:solidFill>
                        <a:srgbClr val="000000"/>
                      </a:solidFill>
                      <a:prstDash val="solid"/>
                    </a:lnL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29209" marB="0"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29209" marB="0">
                    <a:lnR w="53975">
                      <a:solidFill>
                        <a:srgbClr val="000000"/>
                      </a:solidFill>
                      <a:prstDash val="solid"/>
                    </a:lnR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749">
                <a:tc>
                  <a:txBody>
                    <a:bodyPr/>
                    <a:lstStyle/>
                    <a:p>
                      <a:pPr marL="332105">
                        <a:lnSpc>
                          <a:spcPts val="310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6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310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4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310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0.9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6853312" y="5535668"/>
          <a:ext cx="2481578" cy="3083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809">
                <a:tc>
                  <a:txBody>
                    <a:bodyPr/>
                    <a:lstStyle/>
                    <a:p>
                      <a:pPr marL="113664" algn="ctr">
                        <a:lnSpc>
                          <a:spcPts val="2870"/>
                        </a:lnSpc>
                      </a:pPr>
                      <a:r>
                        <a:rPr sz="2800" b="1" spc="-225" dirty="0">
                          <a:latin typeface="Calibri"/>
                          <a:cs typeface="Calibri"/>
                        </a:rPr>
                        <a:t>src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ts val="2870"/>
                        </a:lnSpc>
                      </a:pPr>
                      <a:r>
                        <a:rPr sz="2800" b="1" spc="-190" dirty="0">
                          <a:latin typeface="Calibri"/>
                          <a:cs typeface="Calibri"/>
                        </a:rPr>
                        <a:t>dst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2870"/>
                        </a:lnSpc>
                      </a:pPr>
                      <a:r>
                        <a:rPr sz="2800" b="1" spc="-200" dirty="0">
                          <a:latin typeface="Calibri"/>
                          <a:cs typeface="Calibri"/>
                        </a:rPr>
                        <a:t>value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947">
                <a:tc>
                  <a:txBody>
                    <a:bodyPr/>
                    <a:lstStyle/>
                    <a:p>
                      <a:pPr marL="63500" algn="ctr">
                        <a:lnSpc>
                          <a:spcPts val="30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30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30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0.6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842"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57150" marB="0">
                    <a:lnL w="53975">
                      <a:solidFill>
                        <a:srgbClr val="000000"/>
                      </a:solidFill>
                      <a:prstDash val="solid"/>
                    </a:lnL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57150" marB="0"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0.9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57150" marB="0">
                    <a:lnR w="53975">
                      <a:solidFill>
                        <a:srgbClr val="000000"/>
                      </a:solidFill>
                      <a:prstDash val="solid"/>
                    </a:lnR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26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6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26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0.85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353"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4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3810" marB="0">
                    <a:lnL w="53975">
                      <a:solidFill>
                        <a:srgbClr val="000000"/>
                      </a:solidFill>
                      <a:prstDash val="solid"/>
                    </a:lnL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3810" marB="0"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3810" marB="0">
                    <a:lnR w="53975">
                      <a:solidFill>
                        <a:srgbClr val="000000"/>
                      </a:solidFill>
                      <a:prstDash val="solid"/>
                    </a:lnR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379"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7145" marB="0">
                    <a:lnL w="53975">
                      <a:solidFill>
                        <a:srgbClr val="000000"/>
                      </a:solidFill>
                      <a:prstDash val="solid"/>
                    </a:lnL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6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7145" marB="0"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7145" marB="0">
                    <a:lnR w="53975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" name="object 55"/>
          <p:cNvSpPr txBox="1"/>
          <p:nvPr/>
        </p:nvSpPr>
        <p:spPr>
          <a:xfrm>
            <a:off x="1600200" y="9372600"/>
            <a:ext cx="6115050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1" spc="-285" dirty="0">
                <a:latin typeface="Calibri"/>
                <a:cs typeface="Calibri"/>
              </a:rPr>
              <a:t>Yellow </a:t>
            </a:r>
            <a:r>
              <a:rPr sz="3200" b="1" spc="310" dirty="0">
                <a:latin typeface="Calibri"/>
                <a:cs typeface="Calibri"/>
              </a:rPr>
              <a:t>= </a:t>
            </a:r>
            <a:r>
              <a:rPr sz="3200" b="1" spc="-225" dirty="0">
                <a:latin typeface="Calibri"/>
                <a:cs typeface="Calibri"/>
              </a:rPr>
              <a:t>data</a:t>
            </a:r>
            <a:r>
              <a:rPr sz="3200" b="1" spc="-570" dirty="0">
                <a:latin typeface="Calibri"/>
                <a:cs typeface="Calibri"/>
              </a:rPr>
              <a:t> </a:t>
            </a:r>
            <a:r>
              <a:rPr sz="3200" b="1" spc="-235" dirty="0">
                <a:latin typeface="Calibri"/>
                <a:cs typeface="Calibri"/>
              </a:rPr>
              <a:t>required </a:t>
            </a:r>
            <a:r>
              <a:rPr sz="3200" b="1" spc="-240" dirty="0">
                <a:latin typeface="Calibri"/>
                <a:cs typeface="Calibri"/>
              </a:rPr>
              <a:t>to </a:t>
            </a:r>
            <a:r>
              <a:rPr sz="3200" b="1" spc="-275" dirty="0">
                <a:latin typeface="Calibri"/>
                <a:cs typeface="Calibri"/>
              </a:rPr>
              <a:t>process </a:t>
            </a:r>
            <a:r>
              <a:rPr sz="3200" b="1" spc="-235" dirty="0">
                <a:latin typeface="Calibri"/>
                <a:cs typeface="Calibri"/>
              </a:rPr>
              <a:t>subgraph  </a:t>
            </a:r>
            <a:r>
              <a:rPr sz="3200" b="1" spc="-200" dirty="0">
                <a:latin typeface="Calibri"/>
                <a:cs typeface="Calibri"/>
              </a:rPr>
              <a:t>containing </a:t>
            </a:r>
            <a:r>
              <a:rPr sz="3200" b="1" spc="-215" dirty="0">
                <a:latin typeface="Calibri"/>
                <a:cs typeface="Calibri"/>
              </a:rPr>
              <a:t>vertices </a:t>
            </a:r>
            <a:r>
              <a:rPr sz="3200" b="1" spc="-165" dirty="0">
                <a:latin typeface="Calibri"/>
                <a:cs typeface="Calibri"/>
              </a:rPr>
              <a:t>in </a:t>
            </a:r>
            <a:r>
              <a:rPr sz="3200" b="1" spc="-245" dirty="0">
                <a:latin typeface="Calibri"/>
                <a:cs typeface="Calibri"/>
              </a:rPr>
              <a:t>shard</a:t>
            </a:r>
            <a:r>
              <a:rPr sz="3200" b="1" spc="-290" dirty="0">
                <a:latin typeface="Calibri"/>
                <a:cs typeface="Calibri"/>
              </a:rPr>
              <a:t> </a:t>
            </a:r>
            <a:r>
              <a:rPr sz="3200" b="1" spc="-260" dirty="0"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095500" y="4686300"/>
            <a:ext cx="1624965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ts val="2930"/>
              </a:lnSpc>
              <a:spcBef>
                <a:spcPts val="100"/>
              </a:spcBef>
            </a:pPr>
            <a:r>
              <a:rPr sz="2800" b="1" spc="-215" dirty="0">
                <a:latin typeface="Calibri"/>
                <a:cs typeface="Calibri"/>
              </a:rPr>
              <a:t>Shard</a:t>
            </a:r>
            <a:r>
              <a:rPr sz="2800" b="1" spc="-204" dirty="0">
                <a:latin typeface="Calibri"/>
                <a:cs typeface="Calibri"/>
              </a:rPr>
              <a:t> </a:t>
            </a:r>
            <a:r>
              <a:rPr sz="2800" b="1" spc="-175" dirty="0">
                <a:latin typeface="Calibri"/>
                <a:cs typeface="Calibri"/>
              </a:rPr>
              <a:t>1: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2930"/>
              </a:lnSpc>
            </a:pPr>
            <a:r>
              <a:rPr sz="2800" b="1" spc="-190" dirty="0">
                <a:latin typeface="Calibri"/>
                <a:cs typeface="Calibri"/>
              </a:rPr>
              <a:t>vertices</a:t>
            </a:r>
            <a:r>
              <a:rPr sz="2800" b="1" spc="-240" dirty="0">
                <a:latin typeface="Calibri"/>
                <a:cs typeface="Calibri"/>
              </a:rPr>
              <a:t> </a:t>
            </a:r>
            <a:r>
              <a:rPr sz="2800" b="1" spc="-180" dirty="0">
                <a:latin typeface="Calibri"/>
                <a:cs typeface="Calibri"/>
              </a:rPr>
              <a:t>(1-2)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11700" y="4686300"/>
            <a:ext cx="1624965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930"/>
              </a:lnSpc>
              <a:spcBef>
                <a:spcPts val="100"/>
              </a:spcBef>
            </a:pPr>
            <a:r>
              <a:rPr sz="2800" b="1" spc="-215" dirty="0">
                <a:latin typeface="Calibri"/>
                <a:cs typeface="Calibri"/>
              </a:rPr>
              <a:t>Shard</a:t>
            </a:r>
            <a:r>
              <a:rPr sz="2800" b="1" spc="-204" dirty="0">
                <a:latin typeface="Calibri"/>
                <a:cs typeface="Calibri"/>
              </a:rPr>
              <a:t> </a:t>
            </a:r>
            <a:r>
              <a:rPr sz="2800" b="1" spc="-175" dirty="0">
                <a:latin typeface="Calibri"/>
                <a:cs typeface="Calibri"/>
              </a:rPr>
              <a:t>2: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2930"/>
              </a:lnSpc>
            </a:pPr>
            <a:r>
              <a:rPr sz="2800" b="1" spc="-190" dirty="0">
                <a:latin typeface="Calibri"/>
                <a:cs typeface="Calibri"/>
              </a:rPr>
              <a:t>vertices</a:t>
            </a:r>
            <a:r>
              <a:rPr sz="2800" b="1" spc="-240" dirty="0">
                <a:latin typeface="Calibri"/>
                <a:cs typeface="Calibri"/>
              </a:rPr>
              <a:t> </a:t>
            </a:r>
            <a:r>
              <a:rPr sz="2800" b="1" spc="-180" dirty="0">
                <a:latin typeface="Calibri"/>
                <a:cs typeface="Calibri"/>
              </a:rPr>
              <a:t>(3-4)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315200" y="4686300"/>
            <a:ext cx="1624965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ts val="2930"/>
              </a:lnSpc>
              <a:spcBef>
                <a:spcPts val="100"/>
              </a:spcBef>
            </a:pPr>
            <a:r>
              <a:rPr sz="2800" b="1" spc="-215" dirty="0">
                <a:latin typeface="Calibri"/>
                <a:cs typeface="Calibri"/>
              </a:rPr>
              <a:t>Shard</a:t>
            </a:r>
            <a:r>
              <a:rPr sz="2800" b="1" spc="-204" dirty="0">
                <a:latin typeface="Calibri"/>
                <a:cs typeface="Calibri"/>
              </a:rPr>
              <a:t> </a:t>
            </a:r>
            <a:r>
              <a:rPr sz="2800" b="1" spc="-175" dirty="0">
                <a:latin typeface="Calibri"/>
                <a:cs typeface="Calibri"/>
              </a:rPr>
              <a:t>3: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2930"/>
              </a:lnSpc>
            </a:pPr>
            <a:r>
              <a:rPr sz="2800" b="1" spc="-190" dirty="0">
                <a:latin typeface="Calibri"/>
                <a:cs typeface="Calibri"/>
              </a:rPr>
              <a:t>vertices</a:t>
            </a:r>
            <a:r>
              <a:rPr sz="2800" b="1" spc="-240" dirty="0">
                <a:latin typeface="Calibri"/>
                <a:cs typeface="Calibri"/>
              </a:rPr>
              <a:t> </a:t>
            </a:r>
            <a:r>
              <a:rPr sz="2800" b="1" spc="-180" dirty="0">
                <a:latin typeface="Calibri"/>
                <a:cs typeface="Calibri"/>
              </a:rPr>
              <a:t>(5-6)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4173200" y="355600"/>
            <a:ext cx="3551554" cy="123952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420"/>
              </a:spcBef>
            </a:pPr>
            <a:r>
              <a:rPr sz="2800" b="1" spc="-235" dirty="0">
                <a:latin typeface="Calibri"/>
                <a:cs typeface="Calibri"/>
              </a:rPr>
              <a:t>GraphChi: </a:t>
            </a:r>
            <a:r>
              <a:rPr sz="2800" b="1" spc="-170" dirty="0">
                <a:latin typeface="Calibri"/>
                <a:cs typeface="Calibri"/>
              </a:rPr>
              <a:t>Large-scale </a:t>
            </a:r>
            <a:r>
              <a:rPr sz="2800" b="1" spc="-185" dirty="0">
                <a:latin typeface="Calibri"/>
                <a:cs typeface="Calibri"/>
              </a:rPr>
              <a:t>graph  </a:t>
            </a:r>
            <a:r>
              <a:rPr sz="2800" b="1" spc="-225" dirty="0">
                <a:latin typeface="Calibri"/>
                <a:cs typeface="Calibri"/>
              </a:rPr>
              <a:t>computation </a:t>
            </a:r>
            <a:r>
              <a:rPr sz="2800" b="1" spc="-260" dirty="0">
                <a:latin typeface="Calibri"/>
                <a:cs typeface="Calibri"/>
              </a:rPr>
              <a:t>on </a:t>
            </a:r>
            <a:r>
              <a:rPr sz="2800" b="1" spc="-160" dirty="0">
                <a:latin typeface="Calibri"/>
                <a:cs typeface="Calibri"/>
              </a:rPr>
              <a:t>just </a:t>
            </a:r>
            <a:r>
              <a:rPr sz="2800" b="1" spc="-204" dirty="0">
                <a:latin typeface="Calibri"/>
                <a:cs typeface="Calibri"/>
              </a:rPr>
              <a:t>a </a:t>
            </a:r>
            <a:r>
              <a:rPr sz="2800" b="1" spc="-295" dirty="0">
                <a:latin typeface="Calibri"/>
                <a:cs typeface="Calibri"/>
              </a:rPr>
              <a:t>PC  </a:t>
            </a:r>
            <a:r>
              <a:rPr sz="2800" b="1" spc="-195" dirty="0">
                <a:latin typeface="Calibri"/>
                <a:cs typeface="Calibri"/>
              </a:rPr>
              <a:t>[Kryola </a:t>
            </a:r>
            <a:r>
              <a:rPr sz="2800" b="1" spc="-170" dirty="0">
                <a:latin typeface="Calibri"/>
                <a:cs typeface="Calibri"/>
              </a:rPr>
              <a:t>et </a:t>
            </a:r>
            <a:r>
              <a:rPr sz="2800" b="1" spc="-130" dirty="0">
                <a:latin typeface="Calibri"/>
                <a:cs typeface="Calibri"/>
              </a:rPr>
              <a:t>al.</a:t>
            </a:r>
            <a:r>
              <a:rPr sz="2800" b="1" spc="-220" dirty="0">
                <a:latin typeface="Calibri"/>
                <a:cs typeface="Calibri"/>
              </a:rPr>
              <a:t> 2013]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93B63F94-79BB-CC4A-930D-F61D2390DC3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25905" y="4944452"/>
            <a:ext cx="2345055" cy="3034665"/>
          </a:xfrm>
          <a:custGeom>
            <a:avLst/>
            <a:gdLst/>
            <a:ahLst/>
            <a:cxnLst/>
            <a:rect l="l" t="t" r="r" b="b"/>
            <a:pathLst>
              <a:path w="2345055" h="3034665">
                <a:moveTo>
                  <a:pt x="0" y="0"/>
                </a:moveTo>
                <a:lnTo>
                  <a:pt x="2317593" y="2999158"/>
                </a:lnTo>
                <a:lnTo>
                  <a:pt x="2344804" y="3034369"/>
                </a:lnTo>
              </a:path>
            </a:pathLst>
          </a:custGeom>
          <a:ln w="88899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04857" y="7836486"/>
            <a:ext cx="353060" cy="384810"/>
          </a:xfrm>
          <a:custGeom>
            <a:avLst/>
            <a:gdLst/>
            <a:ahLst/>
            <a:cxnLst/>
            <a:rect l="l" t="t" r="r" b="b"/>
            <a:pathLst>
              <a:path w="353059" h="384809">
                <a:moveTo>
                  <a:pt x="277355" y="0"/>
                </a:moveTo>
                <a:lnTo>
                  <a:pt x="0" y="214327"/>
                </a:lnTo>
                <a:lnTo>
                  <a:pt x="353009" y="384522"/>
                </a:lnTo>
                <a:lnTo>
                  <a:pt x="277355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21978" y="5651262"/>
            <a:ext cx="525780" cy="3719195"/>
          </a:xfrm>
          <a:custGeom>
            <a:avLst/>
            <a:gdLst/>
            <a:ahLst/>
            <a:cxnLst/>
            <a:rect l="l" t="t" r="r" b="b"/>
            <a:pathLst>
              <a:path w="525780" h="3719195">
                <a:moveTo>
                  <a:pt x="525654" y="3718789"/>
                </a:moveTo>
                <a:lnTo>
                  <a:pt x="6227" y="44031"/>
                </a:lnTo>
                <a:lnTo>
                  <a:pt x="0" y="0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54658" y="5348204"/>
            <a:ext cx="347345" cy="372110"/>
          </a:xfrm>
          <a:custGeom>
            <a:avLst/>
            <a:gdLst/>
            <a:ahLst/>
            <a:cxnLst/>
            <a:rect l="l" t="t" r="r" b="b"/>
            <a:pathLst>
              <a:path w="347344" h="372110">
                <a:moveTo>
                  <a:pt x="124485" y="0"/>
                </a:moveTo>
                <a:lnTo>
                  <a:pt x="0" y="371598"/>
                </a:lnTo>
                <a:lnTo>
                  <a:pt x="347078" y="322543"/>
                </a:lnTo>
                <a:lnTo>
                  <a:pt x="124485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120775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665" dirty="0"/>
              <a:t>Sharded </a:t>
            </a:r>
            <a:r>
              <a:rPr sz="8400" spc="-555" dirty="0"/>
              <a:t>graph</a:t>
            </a:r>
            <a:r>
              <a:rPr sz="8400" spc="-505" dirty="0"/>
              <a:t> </a:t>
            </a:r>
            <a:r>
              <a:rPr sz="8400" spc="-595" dirty="0"/>
              <a:t>representation</a:t>
            </a:r>
            <a:endParaRPr sz="8400"/>
          </a:p>
        </p:txBody>
      </p:sp>
      <p:sp>
        <p:nvSpPr>
          <p:cNvPr id="7" name="object 7"/>
          <p:cNvSpPr txBox="1"/>
          <p:nvPr/>
        </p:nvSpPr>
        <p:spPr>
          <a:xfrm>
            <a:off x="876300" y="1714500"/>
            <a:ext cx="183515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580"/>
              </a:lnSpc>
              <a:spcBef>
                <a:spcPts val="100"/>
              </a:spcBef>
            </a:pPr>
            <a:r>
              <a:rPr sz="4800" b="1" spc="-229" dirty="0">
                <a:latin typeface="Calibri"/>
                <a:cs typeface="Calibri"/>
              </a:rPr>
              <a:t>-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ts val="5400"/>
              </a:lnSpc>
            </a:pPr>
            <a:r>
              <a:rPr sz="4800" b="1" spc="-229" dirty="0">
                <a:latin typeface="Calibri"/>
                <a:cs typeface="Calibri"/>
              </a:rPr>
              <a:t>-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ts val="5580"/>
              </a:lnSpc>
            </a:pPr>
            <a:r>
              <a:rPr sz="4800" b="1" spc="-229" dirty="0">
                <a:latin typeface="Calibri"/>
                <a:cs typeface="Calibri"/>
              </a:rPr>
              <a:t>-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0500" y="1790700"/>
            <a:ext cx="1565338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4000" b="1" spc="-229" dirty="0">
                <a:latin typeface="Calibri"/>
                <a:cs typeface="Calibri"/>
              </a:rPr>
              <a:t>Partition </a:t>
            </a:r>
            <a:r>
              <a:rPr sz="4000" b="1" spc="-265" dirty="0">
                <a:latin typeface="Calibri"/>
                <a:cs typeface="Calibri"/>
              </a:rPr>
              <a:t>graph </a:t>
            </a:r>
            <a:r>
              <a:rPr sz="4000" b="1" spc="-270" dirty="0">
                <a:latin typeface="Calibri"/>
                <a:cs typeface="Calibri"/>
              </a:rPr>
              <a:t>vertices </a:t>
            </a:r>
            <a:r>
              <a:rPr sz="4000" b="1" spc="-250" dirty="0">
                <a:latin typeface="Calibri"/>
                <a:cs typeface="Calibri"/>
              </a:rPr>
              <a:t>into </a:t>
            </a:r>
            <a:r>
              <a:rPr sz="4000" b="1" spc="-235" dirty="0">
                <a:latin typeface="Calibri"/>
                <a:cs typeface="Calibri"/>
              </a:rPr>
              <a:t>intervals </a:t>
            </a:r>
            <a:r>
              <a:rPr sz="4000" b="1" spc="-254" dirty="0">
                <a:latin typeface="Calibri"/>
                <a:cs typeface="Calibri"/>
              </a:rPr>
              <a:t>(sized </a:t>
            </a:r>
            <a:r>
              <a:rPr sz="4000" b="1" spc="-365" dirty="0">
                <a:latin typeface="Calibri"/>
                <a:cs typeface="Calibri"/>
              </a:rPr>
              <a:t>so </a:t>
            </a:r>
            <a:r>
              <a:rPr sz="4000" b="1" spc="-235" dirty="0">
                <a:latin typeface="Calibri"/>
                <a:cs typeface="Calibri"/>
              </a:rPr>
              <a:t>that </a:t>
            </a:r>
            <a:r>
              <a:rPr sz="4000" b="1" spc="-290" dirty="0">
                <a:latin typeface="Calibri"/>
                <a:cs typeface="Calibri"/>
              </a:rPr>
              <a:t>subgraph </a:t>
            </a:r>
            <a:r>
              <a:rPr sz="4000" b="1" spc="-280" dirty="0">
                <a:latin typeface="Calibri"/>
                <a:cs typeface="Calibri"/>
              </a:rPr>
              <a:t>for </a:t>
            </a:r>
            <a:r>
              <a:rPr sz="4000" b="1" spc="-225" dirty="0">
                <a:latin typeface="Calibri"/>
                <a:cs typeface="Calibri"/>
              </a:rPr>
              <a:t>interval </a:t>
            </a:r>
            <a:r>
              <a:rPr sz="4000" b="1" spc="-185" dirty="0">
                <a:latin typeface="Calibri"/>
                <a:cs typeface="Calibri"/>
              </a:rPr>
              <a:t>fits </a:t>
            </a:r>
            <a:r>
              <a:rPr sz="4000" b="1" spc="-204" dirty="0">
                <a:latin typeface="Calibri"/>
                <a:cs typeface="Calibri"/>
              </a:rPr>
              <a:t>in</a:t>
            </a:r>
            <a:r>
              <a:rPr sz="4000" b="1" spc="-345" dirty="0">
                <a:latin typeface="Calibri"/>
                <a:cs typeface="Calibri"/>
              </a:rPr>
              <a:t> </a:t>
            </a:r>
            <a:r>
              <a:rPr sz="4000" b="1" spc="-365" dirty="0">
                <a:latin typeface="Calibri"/>
                <a:cs typeface="Calibri"/>
              </a:rPr>
              <a:t>memory)  </a:t>
            </a:r>
            <a:r>
              <a:rPr sz="4000" b="1" spc="-305" dirty="0">
                <a:latin typeface="Calibri"/>
                <a:cs typeface="Calibri"/>
              </a:rPr>
              <a:t>Vertices </a:t>
            </a:r>
            <a:r>
              <a:rPr sz="4000" b="1" spc="-320" dirty="0">
                <a:latin typeface="Calibri"/>
                <a:cs typeface="Calibri"/>
              </a:rPr>
              <a:t>and </a:t>
            </a:r>
            <a:r>
              <a:rPr sz="4000" b="1" spc="-290" dirty="0">
                <a:latin typeface="Calibri"/>
                <a:cs typeface="Calibri"/>
              </a:rPr>
              <a:t>only </a:t>
            </a:r>
            <a:r>
              <a:rPr sz="4000" b="1" u="heavy" spc="-2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incoming </a:t>
            </a:r>
            <a:r>
              <a:rPr sz="4000" b="1" u="heavy" spc="-2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edges</a:t>
            </a:r>
            <a:r>
              <a:rPr sz="4000" b="1" spc="-290" dirty="0">
                <a:latin typeface="Calibri"/>
                <a:cs typeface="Calibri"/>
              </a:rPr>
              <a:t> </a:t>
            </a:r>
            <a:r>
              <a:rPr sz="4000" b="1" spc="-300" dirty="0">
                <a:latin typeface="Calibri"/>
                <a:cs typeface="Calibri"/>
              </a:rPr>
              <a:t>to </a:t>
            </a:r>
            <a:r>
              <a:rPr sz="4000" b="1" spc="-290" dirty="0">
                <a:latin typeface="Calibri"/>
                <a:cs typeface="Calibri"/>
              </a:rPr>
              <a:t>these </a:t>
            </a:r>
            <a:r>
              <a:rPr sz="4000" b="1" spc="-270" dirty="0">
                <a:latin typeface="Calibri"/>
                <a:cs typeface="Calibri"/>
              </a:rPr>
              <a:t>vertices </a:t>
            </a:r>
            <a:r>
              <a:rPr sz="4000" b="1" spc="-300" dirty="0">
                <a:latin typeface="Calibri"/>
                <a:cs typeface="Calibri"/>
              </a:rPr>
              <a:t>are </a:t>
            </a:r>
            <a:r>
              <a:rPr sz="4000" b="1" spc="-310" dirty="0">
                <a:latin typeface="Calibri"/>
                <a:cs typeface="Calibri"/>
              </a:rPr>
              <a:t>stored </a:t>
            </a:r>
            <a:r>
              <a:rPr sz="4000" b="1" spc="-265" dirty="0">
                <a:latin typeface="Calibri"/>
                <a:cs typeface="Calibri"/>
              </a:rPr>
              <a:t>together </a:t>
            </a:r>
            <a:r>
              <a:rPr sz="4000" b="1" spc="-204" dirty="0">
                <a:latin typeface="Calibri"/>
                <a:cs typeface="Calibri"/>
              </a:rPr>
              <a:t>in </a:t>
            </a:r>
            <a:r>
              <a:rPr sz="4000" b="1" spc="-290" dirty="0">
                <a:latin typeface="Calibri"/>
                <a:cs typeface="Calibri"/>
              </a:rPr>
              <a:t>a</a:t>
            </a:r>
            <a:r>
              <a:rPr sz="4000" b="1" spc="-50" dirty="0">
                <a:latin typeface="Calibri"/>
                <a:cs typeface="Calibri"/>
              </a:rPr>
              <a:t> </a:t>
            </a:r>
            <a:r>
              <a:rPr sz="4000" b="1" spc="-305" dirty="0">
                <a:latin typeface="Calibri"/>
                <a:cs typeface="Calibri"/>
              </a:rPr>
              <a:t>shard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4000" b="1" spc="-260" dirty="0">
                <a:latin typeface="Calibri"/>
                <a:cs typeface="Calibri"/>
              </a:rPr>
              <a:t>Sort </a:t>
            </a:r>
            <a:r>
              <a:rPr sz="4000" b="1" spc="-290" dirty="0">
                <a:latin typeface="Calibri"/>
                <a:cs typeface="Calibri"/>
              </a:rPr>
              <a:t>edges </a:t>
            </a:r>
            <a:r>
              <a:rPr sz="4000" b="1" spc="-204" dirty="0">
                <a:latin typeface="Calibri"/>
                <a:cs typeface="Calibri"/>
              </a:rPr>
              <a:t>in </a:t>
            </a:r>
            <a:r>
              <a:rPr sz="4000" b="1" spc="-290" dirty="0">
                <a:latin typeface="Calibri"/>
                <a:cs typeface="Calibri"/>
              </a:rPr>
              <a:t>a </a:t>
            </a:r>
            <a:r>
              <a:rPr sz="4000" b="1" spc="-305" dirty="0">
                <a:latin typeface="Calibri"/>
                <a:cs typeface="Calibri"/>
              </a:rPr>
              <a:t>shard </a:t>
            </a:r>
            <a:r>
              <a:rPr sz="4000" b="1" spc="-365" dirty="0">
                <a:latin typeface="Calibri"/>
                <a:cs typeface="Calibri"/>
              </a:rPr>
              <a:t>by </a:t>
            </a:r>
            <a:r>
              <a:rPr sz="4000" b="1" u="heavy" spc="-3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source</a:t>
            </a:r>
            <a:r>
              <a:rPr sz="4000" b="1" spc="-345" dirty="0">
                <a:latin typeface="Calibri"/>
                <a:cs typeface="Calibri"/>
              </a:rPr>
              <a:t> </a:t>
            </a:r>
            <a:r>
              <a:rPr sz="4000" b="1" spc="-285" dirty="0">
                <a:latin typeface="Calibri"/>
                <a:cs typeface="Calibri"/>
              </a:rPr>
              <a:t>vertex</a:t>
            </a:r>
            <a:r>
              <a:rPr sz="4000" b="1" spc="-105" dirty="0">
                <a:latin typeface="Calibri"/>
                <a:cs typeface="Calibri"/>
              </a:rPr>
              <a:t> </a:t>
            </a:r>
            <a:r>
              <a:rPr sz="4000" b="1" spc="-225" dirty="0">
                <a:latin typeface="Calibri"/>
                <a:cs typeface="Calibri"/>
              </a:rPr>
              <a:t>id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30873" y="8595938"/>
            <a:ext cx="1437640" cy="875665"/>
          </a:xfrm>
          <a:custGeom>
            <a:avLst/>
            <a:gdLst/>
            <a:ahLst/>
            <a:cxnLst/>
            <a:rect l="l" t="t" r="r" b="b"/>
            <a:pathLst>
              <a:path w="1437640" h="875665">
                <a:moveTo>
                  <a:pt x="1437266" y="0"/>
                </a:moveTo>
                <a:lnTo>
                  <a:pt x="38045" y="851945"/>
                </a:lnTo>
                <a:lnTo>
                  <a:pt x="0" y="875110"/>
                </a:lnTo>
              </a:path>
            </a:pathLst>
          </a:custGeom>
          <a:ln w="88899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69452" y="9298237"/>
            <a:ext cx="391160" cy="332105"/>
          </a:xfrm>
          <a:custGeom>
            <a:avLst/>
            <a:gdLst/>
            <a:ahLst/>
            <a:cxnLst/>
            <a:rect l="l" t="t" r="r" b="b"/>
            <a:pathLst>
              <a:path w="391159" h="332104">
                <a:moveTo>
                  <a:pt x="208241" y="0"/>
                </a:moveTo>
                <a:lnTo>
                  <a:pt x="0" y="331985"/>
                </a:lnTo>
                <a:lnTo>
                  <a:pt x="390537" y="299389"/>
                </a:lnTo>
                <a:lnTo>
                  <a:pt x="208241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922083" y="4893048"/>
            <a:ext cx="1602105" cy="650875"/>
          </a:xfrm>
          <a:custGeom>
            <a:avLst/>
            <a:gdLst/>
            <a:ahLst/>
            <a:cxnLst/>
            <a:rect l="l" t="t" r="r" b="b"/>
            <a:pathLst>
              <a:path w="1602105" h="650875">
                <a:moveTo>
                  <a:pt x="0" y="0"/>
                </a:moveTo>
                <a:lnTo>
                  <a:pt x="1559406" y="636224"/>
                </a:lnTo>
                <a:lnTo>
                  <a:pt x="1600647" y="653050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416503" y="5364713"/>
            <a:ext cx="391160" cy="325120"/>
          </a:xfrm>
          <a:custGeom>
            <a:avLst/>
            <a:gdLst/>
            <a:ahLst/>
            <a:cxnLst/>
            <a:rect l="l" t="t" r="r" b="b"/>
            <a:pathLst>
              <a:path w="391159" h="325120">
                <a:moveTo>
                  <a:pt x="131940" y="0"/>
                </a:moveTo>
                <a:lnTo>
                  <a:pt x="0" y="324736"/>
                </a:lnTo>
                <a:lnTo>
                  <a:pt x="390702" y="294318"/>
                </a:lnTo>
                <a:lnTo>
                  <a:pt x="13194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46307" y="8726883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70" y="0"/>
                </a:moveTo>
                <a:lnTo>
                  <a:pt x="460750" y="0"/>
                </a:lnTo>
                <a:lnTo>
                  <a:pt x="417274" y="3916"/>
                </a:lnTo>
                <a:lnTo>
                  <a:pt x="374226" y="11749"/>
                </a:lnTo>
                <a:lnTo>
                  <a:pt x="331895" y="23498"/>
                </a:lnTo>
                <a:lnTo>
                  <a:pt x="290565" y="39164"/>
                </a:lnTo>
                <a:lnTo>
                  <a:pt x="250524" y="58747"/>
                </a:lnTo>
                <a:lnTo>
                  <a:pt x="212057" y="82245"/>
                </a:lnTo>
                <a:lnTo>
                  <a:pt x="175451" y="109661"/>
                </a:lnTo>
                <a:lnTo>
                  <a:pt x="140992" y="140992"/>
                </a:lnTo>
                <a:lnTo>
                  <a:pt x="109661" y="175451"/>
                </a:lnTo>
                <a:lnTo>
                  <a:pt x="82245" y="212057"/>
                </a:lnTo>
                <a:lnTo>
                  <a:pt x="58747" y="250524"/>
                </a:lnTo>
                <a:lnTo>
                  <a:pt x="39164" y="290566"/>
                </a:lnTo>
                <a:lnTo>
                  <a:pt x="23498" y="331895"/>
                </a:lnTo>
                <a:lnTo>
                  <a:pt x="11749" y="374227"/>
                </a:lnTo>
                <a:lnTo>
                  <a:pt x="3916" y="417274"/>
                </a:lnTo>
                <a:lnTo>
                  <a:pt x="0" y="460751"/>
                </a:lnTo>
                <a:lnTo>
                  <a:pt x="0" y="504371"/>
                </a:lnTo>
                <a:lnTo>
                  <a:pt x="3916" y="547847"/>
                </a:lnTo>
                <a:lnTo>
                  <a:pt x="11749" y="590895"/>
                </a:lnTo>
                <a:lnTo>
                  <a:pt x="23498" y="633226"/>
                </a:lnTo>
                <a:lnTo>
                  <a:pt x="39164" y="674556"/>
                </a:lnTo>
                <a:lnTo>
                  <a:pt x="58747" y="714597"/>
                </a:lnTo>
                <a:lnTo>
                  <a:pt x="82245" y="753064"/>
                </a:lnTo>
                <a:lnTo>
                  <a:pt x="109661" y="789670"/>
                </a:lnTo>
                <a:lnTo>
                  <a:pt x="140992" y="824129"/>
                </a:lnTo>
                <a:lnTo>
                  <a:pt x="175451" y="855461"/>
                </a:lnTo>
                <a:lnTo>
                  <a:pt x="212057" y="882876"/>
                </a:lnTo>
                <a:lnTo>
                  <a:pt x="250524" y="906375"/>
                </a:lnTo>
                <a:lnTo>
                  <a:pt x="290565" y="925957"/>
                </a:lnTo>
                <a:lnTo>
                  <a:pt x="331895" y="941623"/>
                </a:lnTo>
                <a:lnTo>
                  <a:pt x="374226" y="953373"/>
                </a:lnTo>
                <a:lnTo>
                  <a:pt x="417274" y="961206"/>
                </a:lnTo>
                <a:lnTo>
                  <a:pt x="460750" y="965122"/>
                </a:lnTo>
                <a:lnTo>
                  <a:pt x="504370" y="965122"/>
                </a:lnTo>
                <a:lnTo>
                  <a:pt x="547847" y="961206"/>
                </a:lnTo>
                <a:lnTo>
                  <a:pt x="590894" y="953373"/>
                </a:lnTo>
                <a:lnTo>
                  <a:pt x="633226" y="941623"/>
                </a:lnTo>
                <a:lnTo>
                  <a:pt x="674556" y="925957"/>
                </a:lnTo>
                <a:lnTo>
                  <a:pt x="714597" y="906375"/>
                </a:lnTo>
                <a:lnTo>
                  <a:pt x="753064" y="882876"/>
                </a:lnTo>
                <a:lnTo>
                  <a:pt x="789670" y="855461"/>
                </a:lnTo>
                <a:lnTo>
                  <a:pt x="824129" y="824129"/>
                </a:lnTo>
                <a:lnTo>
                  <a:pt x="855461" y="789670"/>
                </a:lnTo>
                <a:lnTo>
                  <a:pt x="882876" y="753064"/>
                </a:lnTo>
                <a:lnTo>
                  <a:pt x="906374" y="714597"/>
                </a:lnTo>
                <a:lnTo>
                  <a:pt x="925957" y="674556"/>
                </a:lnTo>
                <a:lnTo>
                  <a:pt x="941622" y="633226"/>
                </a:lnTo>
                <a:lnTo>
                  <a:pt x="953372" y="590895"/>
                </a:lnTo>
                <a:lnTo>
                  <a:pt x="961205" y="547847"/>
                </a:lnTo>
                <a:lnTo>
                  <a:pt x="965121" y="504371"/>
                </a:lnTo>
                <a:lnTo>
                  <a:pt x="965121" y="460751"/>
                </a:lnTo>
                <a:lnTo>
                  <a:pt x="961205" y="417274"/>
                </a:lnTo>
                <a:lnTo>
                  <a:pt x="953372" y="374227"/>
                </a:lnTo>
                <a:lnTo>
                  <a:pt x="941622" y="331895"/>
                </a:lnTo>
                <a:lnTo>
                  <a:pt x="925957" y="290566"/>
                </a:lnTo>
                <a:lnTo>
                  <a:pt x="906374" y="250524"/>
                </a:lnTo>
                <a:lnTo>
                  <a:pt x="882876" y="212057"/>
                </a:lnTo>
                <a:lnTo>
                  <a:pt x="855461" y="175451"/>
                </a:lnTo>
                <a:lnTo>
                  <a:pt x="824129" y="140992"/>
                </a:lnTo>
                <a:lnTo>
                  <a:pt x="789670" y="109661"/>
                </a:lnTo>
                <a:lnTo>
                  <a:pt x="753064" y="82245"/>
                </a:lnTo>
                <a:lnTo>
                  <a:pt x="714597" y="58747"/>
                </a:lnTo>
                <a:lnTo>
                  <a:pt x="674556" y="39164"/>
                </a:lnTo>
                <a:lnTo>
                  <a:pt x="633226" y="23498"/>
                </a:lnTo>
                <a:lnTo>
                  <a:pt x="590894" y="11749"/>
                </a:lnTo>
                <a:lnTo>
                  <a:pt x="547847" y="3916"/>
                </a:lnTo>
                <a:lnTo>
                  <a:pt x="504370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81912" y="5713507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71" y="0"/>
                </a:moveTo>
                <a:lnTo>
                  <a:pt x="460751" y="0"/>
                </a:lnTo>
                <a:lnTo>
                  <a:pt x="417274" y="3916"/>
                </a:lnTo>
                <a:lnTo>
                  <a:pt x="374227" y="11749"/>
                </a:lnTo>
                <a:lnTo>
                  <a:pt x="331895" y="23498"/>
                </a:lnTo>
                <a:lnTo>
                  <a:pt x="290566" y="39164"/>
                </a:lnTo>
                <a:lnTo>
                  <a:pt x="250524" y="58746"/>
                </a:lnTo>
                <a:lnTo>
                  <a:pt x="212057" y="82245"/>
                </a:lnTo>
                <a:lnTo>
                  <a:pt x="175451" y="109660"/>
                </a:lnTo>
                <a:lnTo>
                  <a:pt x="140992" y="140991"/>
                </a:lnTo>
                <a:lnTo>
                  <a:pt x="109661" y="175450"/>
                </a:lnTo>
                <a:lnTo>
                  <a:pt x="82245" y="212056"/>
                </a:lnTo>
                <a:lnTo>
                  <a:pt x="58747" y="250523"/>
                </a:lnTo>
                <a:lnTo>
                  <a:pt x="39164" y="290565"/>
                </a:lnTo>
                <a:lnTo>
                  <a:pt x="23498" y="331895"/>
                </a:lnTo>
                <a:lnTo>
                  <a:pt x="11749" y="374226"/>
                </a:lnTo>
                <a:lnTo>
                  <a:pt x="3916" y="417274"/>
                </a:lnTo>
                <a:lnTo>
                  <a:pt x="0" y="460750"/>
                </a:lnTo>
                <a:lnTo>
                  <a:pt x="0" y="504370"/>
                </a:lnTo>
                <a:lnTo>
                  <a:pt x="3916" y="547847"/>
                </a:lnTo>
                <a:lnTo>
                  <a:pt x="11749" y="590894"/>
                </a:lnTo>
                <a:lnTo>
                  <a:pt x="23498" y="633226"/>
                </a:lnTo>
                <a:lnTo>
                  <a:pt x="39164" y="674556"/>
                </a:lnTo>
                <a:lnTo>
                  <a:pt x="58747" y="714597"/>
                </a:lnTo>
                <a:lnTo>
                  <a:pt x="82245" y="753064"/>
                </a:lnTo>
                <a:lnTo>
                  <a:pt x="109661" y="789669"/>
                </a:lnTo>
                <a:lnTo>
                  <a:pt x="140992" y="824128"/>
                </a:lnTo>
                <a:lnTo>
                  <a:pt x="175451" y="855460"/>
                </a:lnTo>
                <a:lnTo>
                  <a:pt x="212057" y="882875"/>
                </a:lnTo>
                <a:lnTo>
                  <a:pt x="250524" y="906374"/>
                </a:lnTo>
                <a:lnTo>
                  <a:pt x="290566" y="925956"/>
                </a:lnTo>
                <a:lnTo>
                  <a:pt x="331895" y="941622"/>
                </a:lnTo>
                <a:lnTo>
                  <a:pt x="374227" y="953372"/>
                </a:lnTo>
                <a:lnTo>
                  <a:pt x="417274" y="961205"/>
                </a:lnTo>
                <a:lnTo>
                  <a:pt x="460751" y="965121"/>
                </a:lnTo>
                <a:lnTo>
                  <a:pt x="504371" y="965121"/>
                </a:lnTo>
                <a:lnTo>
                  <a:pt x="547847" y="961205"/>
                </a:lnTo>
                <a:lnTo>
                  <a:pt x="590895" y="953372"/>
                </a:lnTo>
                <a:lnTo>
                  <a:pt x="633226" y="941622"/>
                </a:lnTo>
                <a:lnTo>
                  <a:pt x="674556" y="925956"/>
                </a:lnTo>
                <a:lnTo>
                  <a:pt x="714597" y="906374"/>
                </a:lnTo>
                <a:lnTo>
                  <a:pt x="753064" y="882875"/>
                </a:lnTo>
                <a:lnTo>
                  <a:pt x="789670" y="855460"/>
                </a:lnTo>
                <a:lnTo>
                  <a:pt x="824129" y="824128"/>
                </a:lnTo>
                <a:lnTo>
                  <a:pt x="855461" y="789669"/>
                </a:lnTo>
                <a:lnTo>
                  <a:pt x="882876" y="753064"/>
                </a:lnTo>
                <a:lnTo>
                  <a:pt x="906375" y="714597"/>
                </a:lnTo>
                <a:lnTo>
                  <a:pt x="925957" y="674556"/>
                </a:lnTo>
                <a:lnTo>
                  <a:pt x="941623" y="633226"/>
                </a:lnTo>
                <a:lnTo>
                  <a:pt x="953373" y="590894"/>
                </a:lnTo>
                <a:lnTo>
                  <a:pt x="961206" y="547847"/>
                </a:lnTo>
                <a:lnTo>
                  <a:pt x="965122" y="504370"/>
                </a:lnTo>
                <a:lnTo>
                  <a:pt x="965122" y="460750"/>
                </a:lnTo>
                <a:lnTo>
                  <a:pt x="961206" y="417274"/>
                </a:lnTo>
                <a:lnTo>
                  <a:pt x="953373" y="374226"/>
                </a:lnTo>
                <a:lnTo>
                  <a:pt x="941623" y="331895"/>
                </a:lnTo>
                <a:lnTo>
                  <a:pt x="925957" y="290565"/>
                </a:lnTo>
                <a:lnTo>
                  <a:pt x="906375" y="250523"/>
                </a:lnTo>
                <a:lnTo>
                  <a:pt x="882876" y="212056"/>
                </a:lnTo>
                <a:lnTo>
                  <a:pt x="855461" y="175450"/>
                </a:lnTo>
                <a:lnTo>
                  <a:pt x="824129" y="140991"/>
                </a:lnTo>
                <a:lnTo>
                  <a:pt x="789670" y="109660"/>
                </a:lnTo>
                <a:lnTo>
                  <a:pt x="753064" y="82245"/>
                </a:lnTo>
                <a:lnTo>
                  <a:pt x="714597" y="58746"/>
                </a:lnTo>
                <a:lnTo>
                  <a:pt x="674556" y="39164"/>
                </a:lnTo>
                <a:lnTo>
                  <a:pt x="633226" y="23498"/>
                </a:lnTo>
                <a:lnTo>
                  <a:pt x="590895" y="11749"/>
                </a:lnTo>
                <a:lnTo>
                  <a:pt x="547847" y="3916"/>
                </a:lnTo>
                <a:lnTo>
                  <a:pt x="504371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437550" y="4369849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68" y="0"/>
                </a:moveTo>
                <a:lnTo>
                  <a:pt x="460747" y="0"/>
                </a:lnTo>
                <a:lnTo>
                  <a:pt x="417270" y="3916"/>
                </a:lnTo>
                <a:lnTo>
                  <a:pt x="374222" y="11749"/>
                </a:lnTo>
                <a:lnTo>
                  <a:pt x="331890" y="23498"/>
                </a:lnTo>
                <a:lnTo>
                  <a:pt x="290560" y="39164"/>
                </a:lnTo>
                <a:lnTo>
                  <a:pt x="250518" y="58747"/>
                </a:lnTo>
                <a:lnTo>
                  <a:pt x="212051" y="82245"/>
                </a:lnTo>
                <a:lnTo>
                  <a:pt x="175444" y="109661"/>
                </a:lnTo>
                <a:lnTo>
                  <a:pt x="140985" y="140992"/>
                </a:lnTo>
                <a:lnTo>
                  <a:pt x="109655" y="175451"/>
                </a:lnTo>
                <a:lnTo>
                  <a:pt x="82241" y="212057"/>
                </a:lnTo>
                <a:lnTo>
                  <a:pt x="58743" y="250524"/>
                </a:lnTo>
                <a:lnTo>
                  <a:pt x="39162" y="290566"/>
                </a:lnTo>
                <a:lnTo>
                  <a:pt x="23497" y="331895"/>
                </a:lnTo>
                <a:lnTo>
                  <a:pt x="11748" y="374227"/>
                </a:lnTo>
                <a:lnTo>
                  <a:pt x="3916" y="417274"/>
                </a:lnTo>
                <a:lnTo>
                  <a:pt x="0" y="460751"/>
                </a:lnTo>
                <a:lnTo>
                  <a:pt x="0" y="504371"/>
                </a:lnTo>
                <a:lnTo>
                  <a:pt x="3916" y="547847"/>
                </a:lnTo>
                <a:lnTo>
                  <a:pt x="11748" y="590895"/>
                </a:lnTo>
                <a:lnTo>
                  <a:pt x="23497" y="633226"/>
                </a:lnTo>
                <a:lnTo>
                  <a:pt x="39162" y="674556"/>
                </a:lnTo>
                <a:lnTo>
                  <a:pt x="58743" y="714597"/>
                </a:lnTo>
                <a:lnTo>
                  <a:pt x="82241" y="753064"/>
                </a:lnTo>
                <a:lnTo>
                  <a:pt x="109655" y="789670"/>
                </a:lnTo>
                <a:lnTo>
                  <a:pt x="140985" y="824129"/>
                </a:lnTo>
                <a:lnTo>
                  <a:pt x="175444" y="855461"/>
                </a:lnTo>
                <a:lnTo>
                  <a:pt x="212051" y="882876"/>
                </a:lnTo>
                <a:lnTo>
                  <a:pt x="250518" y="906375"/>
                </a:lnTo>
                <a:lnTo>
                  <a:pt x="290560" y="925957"/>
                </a:lnTo>
                <a:lnTo>
                  <a:pt x="331890" y="941623"/>
                </a:lnTo>
                <a:lnTo>
                  <a:pt x="374222" y="953373"/>
                </a:lnTo>
                <a:lnTo>
                  <a:pt x="417270" y="961206"/>
                </a:lnTo>
                <a:lnTo>
                  <a:pt x="460747" y="965122"/>
                </a:lnTo>
                <a:lnTo>
                  <a:pt x="504368" y="965122"/>
                </a:lnTo>
                <a:lnTo>
                  <a:pt x="547845" y="961206"/>
                </a:lnTo>
                <a:lnTo>
                  <a:pt x="590893" y="953373"/>
                </a:lnTo>
                <a:lnTo>
                  <a:pt x="633225" y="941623"/>
                </a:lnTo>
                <a:lnTo>
                  <a:pt x="674555" y="925957"/>
                </a:lnTo>
                <a:lnTo>
                  <a:pt x="714597" y="906375"/>
                </a:lnTo>
                <a:lnTo>
                  <a:pt x="753065" y="882876"/>
                </a:lnTo>
                <a:lnTo>
                  <a:pt x="789671" y="855461"/>
                </a:lnTo>
                <a:lnTo>
                  <a:pt x="824130" y="824129"/>
                </a:lnTo>
                <a:lnTo>
                  <a:pt x="855461" y="789670"/>
                </a:lnTo>
                <a:lnTo>
                  <a:pt x="882874" y="753064"/>
                </a:lnTo>
                <a:lnTo>
                  <a:pt x="906372" y="714597"/>
                </a:lnTo>
                <a:lnTo>
                  <a:pt x="925953" y="674556"/>
                </a:lnTo>
                <a:lnTo>
                  <a:pt x="941618" y="633226"/>
                </a:lnTo>
                <a:lnTo>
                  <a:pt x="953367" y="590895"/>
                </a:lnTo>
                <a:lnTo>
                  <a:pt x="961200" y="547847"/>
                </a:lnTo>
                <a:lnTo>
                  <a:pt x="965116" y="504371"/>
                </a:lnTo>
                <a:lnTo>
                  <a:pt x="965116" y="460751"/>
                </a:lnTo>
                <a:lnTo>
                  <a:pt x="961200" y="417274"/>
                </a:lnTo>
                <a:lnTo>
                  <a:pt x="953367" y="374227"/>
                </a:lnTo>
                <a:lnTo>
                  <a:pt x="941618" y="331895"/>
                </a:lnTo>
                <a:lnTo>
                  <a:pt x="925953" y="290566"/>
                </a:lnTo>
                <a:lnTo>
                  <a:pt x="906372" y="250524"/>
                </a:lnTo>
                <a:lnTo>
                  <a:pt x="882874" y="212057"/>
                </a:lnTo>
                <a:lnTo>
                  <a:pt x="855461" y="175451"/>
                </a:lnTo>
                <a:lnTo>
                  <a:pt x="824130" y="140992"/>
                </a:lnTo>
                <a:lnTo>
                  <a:pt x="789671" y="109661"/>
                </a:lnTo>
                <a:lnTo>
                  <a:pt x="753065" y="82245"/>
                </a:lnTo>
                <a:lnTo>
                  <a:pt x="714597" y="58747"/>
                </a:lnTo>
                <a:lnTo>
                  <a:pt x="674555" y="39164"/>
                </a:lnTo>
                <a:lnTo>
                  <a:pt x="633225" y="23498"/>
                </a:lnTo>
                <a:lnTo>
                  <a:pt x="590893" y="11749"/>
                </a:lnTo>
                <a:lnTo>
                  <a:pt x="547845" y="3916"/>
                </a:lnTo>
                <a:lnTo>
                  <a:pt x="504368" y="0"/>
                </a:lnTo>
                <a:close/>
              </a:path>
            </a:pathLst>
          </a:custGeom>
          <a:solidFill>
            <a:srgbClr val="16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766056" y="5355770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68" y="0"/>
                </a:moveTo>
                <a:lnTo>
                  <a:pt x="460747" y="0"/>
                </a:lnTo>
                <a:lnTo>
                  <a:pt x="417270" y="3916"/>
                </a:lnTo>
                <a:lnTo>
                  <a:pt x="374222" y="11749"/>
                </a:lnTo>
                <a:lnTo>
                  <a:pt x="331890" y="23498"/>
                </a:lnTo>
                <a:lnTo>
                  <a:pt x="290560" y="39164"/>
                </a:lnTo>
                <a:lnTo>
                  <a:pt x="250518" y="58747"/>
                </a:lnTo>
                <a:lnTo>
                  <a:pt x="212051" y="82245"/>
                </a:lnTo>
                <a:lnTo>
                  <a:pt x="175444" y="109661"/>
                </a:lnTo>
                <a:lnTo>
                  <a:pt x="140985" y="140992"/>
                </a:lnTo>
                <a:lnTo>
                  <a:pt x="109655" y="175451"/>
                </a:lnTo>
                <a:lnTo>
                  <a:pt x="82241" y="212057"/>
                </a:lnTo>
                <a:lnTo>
                  <a:pt x="58743" y="250524"/>
                </a:lnTo>
                <a:lnTo>
                  <a:pt x="39162" y="290565"/>
                </a:lnTo>
                <a:lnTo>
                  <a:pt x="23497" y="331895"/>
                </a:lnTo>
                <a:lnTo>
                  <a:pt x="11748" y="374226"/>
                </a:lnTo>
                <a:lnTo>
                  <a:pt x="3916" y="417274"/>
                </a:lnTo>
                <a:lnTo>
                  <a:pt x="0" y="460750"/>
                </a:lnTo>
                <a:lnTo>
                  <a:pt x="0" y="504370"/>
                </a:lnTo>
                <a:lnTo>
                  <a:pt x="3916" y="547847"/>
                </a:lnTo>
                <a:lnTo>
                  <a:pt x="11748" y="590894"/>
                </a:lnTo>
                <a:lnTo>
                  <a:pt x="23497" y="633226"/>
                </a:lnTo>
                <a:lnTo>
                  <a:pt x="39162" y="674556"/>
                </a:lnTo>
                <a:lnTo>
                  <a:pt x="58743" y="714597"/>
                </a:lnTo>
                <a:lnTo>
                  <a:pt x="82241" y="753064"/>
                </a:lnTo>
                <a:lnTo>
                  <a:pt x="109655" y="789670"/>
                </a:lnTo>
                <a:lnTo>
                  <a:pt x="140985" y="824129"/>
                </a:lnTo>
                <a:lnTo>
                  <a:pt x="175444" y="855461"/>
                </a:lnTo>
                <a:lnTo>
                  <a:pt x="212051" y="882876"/>
                </a:lnTo>
                <a:lnTo>
                  <a:pt x="250518" y="906374"/>
                </a:lnTo>
                <a:lnTo>
                  <a:pt x="290560" y="925957"/>
                </a:lnTo>
                <a:lnTo>
                  <a:pt x="331890" y="941622"/>
                </a:lnTo>
                <a:lnTo>
                  <a:pt x="374222" y="953372"/>
                </a:lnTo>
                <a:lnTo>
                  <a:pt x="417270" y="961205"/>
                </a:lnTo>
                <a:lnTo>
                  <a:pt x="460747" y="965121"/>
                </a:lnTo>
                <a:lnTo>
                  <a:pt x="504368" y="965121"/>
                </a:lnTo>
                <a:lnTo>
                  <a:pt x="547845" y="961205"/>
                </a:lnTo>
                <a:lnTo>
                  <a:pt x="590893" y="953372"/>
                </a:lnTo>
                <a:lnTo>
                  <a:pt x="633225" y="941622"/>
                </a:lnTo>
                <a:lnTo>
                  <a:pt x="674555" y="925957"/>
                </a:lnTo>
                <a:lnTo>
                  <a:pt x="714597" y="906374"/>
                </a:lnTo>
                <a:lnTo>
                  <a:pt x="753065" y="882876"/>
                </a:lnTo>
                <a:lnTo>
                  <a:pt x="789671" y="855461"/>
                </a:lnTo>
                <a:lnTo>
                  <a:pt x="824130" y="824129"/>
                </a:lnTo>
                <a:lnTo>
                  <a:pt x="855461" y="789670"/>
                </a:lnTo>
                <a:lnTo>
                  <a:pt x="882874" y="753064"/>
                </a:lnTo>
                <a:lnTo>
                  <a:pt x="906372" y="714597"/>
                </a:lnTo>
                <a:lnTo>
                  <a:pt x="925953" y="674556"/>
                </a:lnTo>
                <a:lnTo>
                  <a:pt x="941618" y="633226"/>
                </a:lnTo>
                <a:lnTo>
                  <a:pt x="953367" y="590894"/>
                </a:lnTo>
                <a:lnTo>
                  <a:pt x="961200" y="547847"/>
                </a:lnTo>
                <a:lnTo>
                  <a:pt x="965116" y="504370"/>
                </a:lnTo>
                <a:lnTo>
                  <a:pt x="965116" y="460750"/>
                </a:lnTo>
                <a:lnTo>
                  <a:pt x="961200" y="417274"/>
                </a:lnTo>
                <a:lnTo>
                  <a:pt x="953367" y="374226"/>
                </a:lnTo>
                <a:lnTo>
                  <a:pt x="941618" y="331895"/>
                </a:lnTo>
                <a:lnTo>
                  <a:pt x="925953" y="290565"/>
                </a:lnTo>
                <a:lnTo>
                  <a:pt x="906372" y="250524"/>
                </a:lnTo>
                <a:lnTo>
                  <a:pt x="882874" y="212057"/>
                </a:lnTo>
                <a:lnTo>
                  <a:pt x="855461" y="175451"/>
                </a:lnTo>
                <a:lnTo>
                  <a:pt x="824130" y="140992"/>
                </a:lnTo>
                <a:lnTo>
                  <a:pt x="789671" y="109661"/>
                </a:lnTo>
                <a:lnTo>
                  <a:pt x="753065" y="82245"/>
                </a:lnTo>
                <a:lnTo>
                  <a:pt x="714597" y="58747"/>
                </a:lnTo>
                <a:lnTo>
                  <a:pt x="674555" y="39164"/>
                </a:lnTo>
                <a:lnTo>
                  <a:pt x="633225" y="23498"/>
                </a:lnTo>
                <a:lnTo>
                  <a:pt x="590893" y="11749"/>
                </a:lnTo>
                <a:lnTo>
                  <a:pt x="547845" y="3916"/>
                </a:lnTo>
                <a:lnTo>
                  <a:pt x="504368" y="0"/>
                </a:lnTo>
                <a:close/>
              </a:path>
            </a:pathLst>
          </a:custGeom>
          <a:solidFill>
            <a:srgbClr val="16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291014" y="8044455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70" y="0"/>
                </a:moveTo>
                <a:lnTo>
                  <a:pt x="460751" y="0"/>
                </a:lnTo>
                <a:lnTo>
                  <a:pt x="417275" y="3916"/>
                </a:lnTo>
                <a:lnTo>
                  <a:pt x="374228" y="11749"/>
                </a:lnTo>
                <a:lnTo>
                  <a:pt x="331897" y="23498"/>
                </a:lnTo>
                <a:lnTo>
                  <a:pt x="290568" y="39164"/>
                </a:lnTo>
                <a:lnTo>
                  <a:pt x="250527" y="58747"/>
                </a:lnTo>
                <a:lnTo>
                  <a:pt x="212060" y="82245"/>
                </a:lnTo>
                <a:lnTo>
                  <a:pt x="175454" y="109661"/>
                </a:lnTo>
                <a:lnTo>
                  <a:pt x="140994" y="140992"/>
                </a:lnTo>
                <a:lnTo>
                  <a:pt x="109662" y="175451"/>
                </a:lnTo>
                <a:lnTo>
                  <a:pt x="82246" y="212057"/>
                </a:lnTo>
                <a:lnTo>
                  <a:pt x="58747" y="250524"/>
                </a:lnTo>
                <a:lnTo>
                  <a:pt x="39165" y="290565"/>
                </a:lnTo>
                <a:lnTo>
                  <a:pt x="23499" y="331895"/>
                </a:lnTo>
                <a:lnTo>
                  <a:pt x="11749" y="374226"/>
                </a:lnTo>
                <a:lnTo>
                  <a:pt x="3916" y="417274"/>
                </a:lnTo>
                <a:lnTo>
                  <a:pt x="0" y="460750"/>
                </a:lnTo>
                <a:lnTo>
                  <a:pt x="0" y="504370"/>
                </a:lnTo>
                <a:lnTo>
                  <a:pt x="3916" y="547847"/>
                </a:lnTo>
                <a:lnTo>
                  <a:pt x="11749" y="590894"/>
                </a:lnTo>
                <a:lnTo>
                  <a:pt x="23499" y="633226"/>
                </a:lnTo>
                <a:lnTo>
                  <a:pt x="39165" y="674556"/>
                </a:lnTo>
                <a:lnTo>
                  <a:pt x="58747" y="714597"/>
                </a:lnTo>
                <a:lnTo>
                  <a:pt x="82246" y="753064"/>
                </a:lnTo>
                <a:lnTo>
                  <a:pt x="109662" y="789670"/>
                </a:lnTo>
                <a:lnTo>
                  <a:pt x="140994" y="824129"/>
                </a:lnTo>
                <a:lnTo>
                  <a:pt x="175454" y="855461"/>
                </a:lnTo>
                <a:lnTo>
                  <a:pt x="212060" y="882876"/>
                </a:lnTo>
                <a:lnTo>
                  <a:pt x="250527" y="906374"/>
                </a:lnTo>
                <a:lnTo>
                  <a:pt x="290568" y="925957"/>
                </a:lnTo>
                <a:lnTo>
                  <a:pt x="331897" y="941622"/>
                </a:lnTo>
                <a:lnTo>
                  <a:pt x="374228" y="953372"/>
                </a:lnTo>
                <a:lnTo>
                  <a:pt x="417275" y="961205"/>
                </a:lnTo>
                <a:lnTo>
                  <a:pt x="460751" y="965121"/>
                </a:lnTo>
                <a:lnTo>
                  <a:pt x="504370" y="965121"/>
                </a:lnTo>
                <a:lnTo>
                  <a:pt x="547847" y="961205"/>
                </a:lnTo>
                <a:lnTo>
                  <a:pt x="590893" y="953372"/>
                </a:lnTo>
                <a:lnTo>
                  <a:pt x="633225" y="941622"/>
                </a:lnTo>
                <a:lnTo>
                  <a:pt x="674554" y="925957"/>
                </a:lnTo>
                <a:lnTo>
                  <a:pt x="714595" y="906374"/>
                </a:lnTo>
                <a:lnTo>
                  <a:pt x="753062" y="882876"/>
                </a:lnTo>
                <a:lnTo>
                  <a:pt x="789668" y="855461"/>
                </a:lnTo>
                <a:lnTo>
                  <a:pt x="824127" y="824129"/>
                </a:lnTo>
                <a:lnTo>
                  <a:pt x="855459" y="789670"/>
                </a:lnTo>
                <a:lnTo>
                  <a:pt x="882875" y="753064"/>
                </a:lnTo>
                <a:lnTo>
                  <a:pt x="906374" y="714597"/>
                </a:lnTo>
                <a:lnTo>
                  <a:pt x="925957" y="674556"/>
                </a:lnTo>
                <a:lnTo>
                  <a:pt x="941623" y="633226"/>
                </a:lnTo>
                <a:lnTo>
                  <a:pt x="953373" y="590894"/>
                </a:lnTo>
                <a:lnTo>
                  <a:pt x="961206" y="547847"/>
                </a:lnTo>
                <a:lnTo>
                  <a:pt x="965122" y="504370"/>
                </a:lnTo>
                <a:lnTo>
                  <a:pt x="965122" y="460750"/>
                </a:lnTo>
                <a:lnTo>
                  <a:pt x="961206" y="417274"/>
                </a:lnTo>
                <a:lnTo>
                  <a:pt x="953373" y="374226"/>
                </a:lnTo>
                <a:lnTo>
                  <a:pt x="941623" y="331895"/>
                </a:lnTo>
                <a:lnTo>
                  <a:pt x="925957" y="290565"/>
                </a:lnTo>
                <a:lnTo>
                  <a:pt x="906374" y="250524"/>
                </a:lnTo>
                <a:lnTo>
                  <a:pt x="882875" y="212057"/>
                </a:lnTo>
                <a:lnTo>
                  <a:pt x="855459" y="175451"/>
                </a:lnTo>
                <a:lnTo>
                  <a:pt x="824127" y="140992"/>
                </a:lnTo>
                <a:lnTo>
                  <a:pt x="789668" y="109661"/>
                </a:lnTo>
                <a:lnTo>
                  <a:pt x="753062" y="82245"/>
                </a:lnTo>
                <a:lnTo>
                  <a:pt x="714595" y="58747"/>
                </a:lnTo>
                <a:lnTo>
                  <a:pt x="674554" y="39164"/>
                </a:lnTo>
                <a:lnTo>
                  <a:pt x="633225" y="23498"/>
                </a:lnTo>
                <a:lnTo>
                  <a:pt x="590893" y="11749"/>
                </a:lnTo>
                <a:lnTo>
                  <a:pt x="547847" y="3916"/>
                </a:lnTo>
                <a:lnTo>
                  <a:pt x="504370" y="0"/>
                </a:lnTo>
                <a:close/>
              </a:path>
            </a:pathLst>
          </a:custGeom>
          <a:solidFill>
            <a:srgbClr val="16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079931" y="9357150"/>
            <a:ext cx="965200" cy="965200"/>
          </a:xfrm>
          <a:custGeom>
            <a:avLst/>
            <a:gdLst/>
            <a:ahLst/>
            <a:cxnLst/>
            <a:rect l="l" t="t" r="r" b="b"/>
            <a:pathLst>
              <a:path w="965200" h="965200">
                <a:moveTo>
                  <a:pt x="504377" y="0"/>
                </a:moveTo>
                <a:lnTo>
                  <a:pt x="460757" y="0"/>
                </a:lnTo>
                <a:lnTo>
                  <a:pt x="417280" y="3916"/>
                </a:lnTo>
                <a:lnTo>
                  <a:pt x="374232" y="11749"/>
                </a:lnTo>
                <a:lnTo>
                  <a:pt x="331900" y="23498"/>
                </a:lnTo>
                <a:lnTo>
                  <a:pt x="290569" y="39164"/>
                </a:lnTo>
                <a:lnTo>
                  <a:pt x="250528" y="58747"/>
                </a:lnTo>
                <a:lnTo>
                  <a:pt x="212060" y="82245"/>
                </a:lnTo>
                <a:lnTo>
                  <a:pt x="175454" y="109661"/>
                </a:lnTo>
                <a:lnTo>
                  <a:pt x="140994" y="140992"/>
                </a:lnTo>
                <a:lnTo>
                  <a:pt x="109662" y="175451"/>
                </a:lnTo>
                <a:lnTo>
                  <a:pt x="82246" y="212057"/>
                </a:lnTo>
                <a:lnTo>
                  <a:pt x="58747" y="250524"/>
                </a:lnTo>
                <a:lnTo>
                  <a:pt x="39165" y="290566"/>
                </a:lnTo>
                <a:lnTo>
                  <a:pt x="23499" y="331895"/>
                </a:lnTo>
                <a:lnTo>
                  <a:pt x="11749" y="374227"/>
                </a:lnTo>
                <a:lnTo>
                  <a:pt x="3916" y="417274"/>
                </a:lnTo>
                <a:lnTo>
                  <a:pt x="0" y="460751"/>
                </a:lnTo>
                <a:lnTo>
                  <a:pt x="0" y="504371"/>
                </a:lnTo>
                <a:lnTo>
                  <a:pt x="3916" y="547847"/>
                </a:lnTo>
                <a:lnTo>
                  <a:pt x="11749" y="590895"/>
                </a:lnTo>
                <a:lnTo>
                  <a:pt x="23499" y="633226"/>
                </a:lnTo>
                <a:lnTo>
                  <a:pt x="39165" y="674556"/>
                </a:lnTo>
                <a:lnTo>
                  <a:pt x="58747" y="714597"/>
                </a:lnTo>
                <a:lnTo>
                  <a:pt x="82246" y="753064"/>
                </a:lnTo>
                <a:lnTo>
                  <a:pt x="109662" y="789670"/>
                </a:lnTo>
                <a:lnTo>
                  <a:pt x="140994" y="824129"/>
                </a:lnTo>
                <a:lnTo>
                  <a:pt x="175454" y="855461"/>
                </a:lnTo>
                <a:lnTo>
                  <a:pt x="212060" y="882876"/>
                </a:lnTo>
                <a:lnTo>
                  <a:pt x="250528" y="906374"/>
                </a:lnTo>
                <a:lnTo>
                  <a:pt x="290569" y="925957"/>
                </a:lnTo>
                <a:lnTo>
                  <a:pt x="331900" y="941622"/>
                </a:lnTo>
                <a:lnTo>
                  <a:pt x="374232" y="953372"/>
                </a:lnTo>
                <a:lnTo>
                  <a:pt x="417280" y="961205"/>
                </a:lnTo>
                <a:lnTo>
                  <a:pt x="460757" y="965121"/>
                </a:lnTo>
                <a:lnTo>
                  <a:pt x="504377" y="965121"/>
                </a:lnTo>
                <a:lnTo>
                  <a:pt x="547855" y="961205"/>
                </a:lnTo>
                <a:lnTo>
                  <a:pt x="590902" y="953372"/>
                </a:lnTo>
                <a:lnTo>
                  <a:pt x="633235" y="941622"/>
                </a:lnTo>
                <a:lnTo>
                  <a:pt x="674565" y="925957"/>
                </a:lnTo>
                <a:lnTo>
                  <a:pt x="714607" y="906374"/>
                </a:lnTo>
                <a:lnTo>
                  <a:pt x="753074" y="882876"/>
                </a:lnTo>
                <a:lnTo>
                  <a:pt x="789681" y="855461"/>
                </a:lnTo>
                <a:lnTo>
                  <a:pt x="824140" y="824129"/>
                </a:lnTo>
                <a:lnTo>
                  <a:pt x="855470" y="789670"/>
                </a:lnTo>
                <a:lnTo>
                  <a:pt x="882884" y="753064"/>
                </a:lnTo>
                <a:lnTo>
                  <a:pt x="906381" y="714597"/>
                </a:lnTo>
                <a:lnTo>
                  <a:pt x="925963" y="674556"/>
                </a:lnTo>
                <a:lnTo>
                  <a:pt x="941628" y="633226"/>
                </a:lnTo>
                <a:lnTo>
                  <a:pt x="953377" y="590895"/>
                </a:lnTo>
                <a:lnTo>
                  <a:pt x="961209" y="547847"/>
                </a:lnTo>
                <a:lnTo>
                  <a:pt x="965125" y="504371"/>
                </a:lnTo>
                <a:lnTo>
                  <a:pt x="965125" y="460751"/>
                </a:lnTo>
                <a:lnTo>
                  <a:pt x="961209" y="417274"/>
                </a:lnTo>
                <a:lnTo>
                  <a:pt x="953377" y="374227"/>
                </a:lnTo>
                <a:lnTo>
                  <a:pt x="941628" y="331895"/>
                </a:lnTo>
                <a:lnTo>
                  <a:pt x="925963" y="290566"/>
                </a:lnTo>
                <a:lnTo>
                  <a:pt x="906381" y="250524"/>
                </a:lnTo>
                <a:lnTo>
                  <a:pt x="882884" y="212057"/>
                </a:lnTo>
                <a:lnTo>
                  <a:pt x="855470" y="175451"/>
                </a:lnTo>
                <a:lnTo>
                  <a:pt x="824140" y="140992"/>
                </a:lnTo>
                <a:lnTo>
                  <a:pt x="789681" y="109661"/>
                </a:lnTo>
                <a:lnTo>
                  <a:pt x="753074" y="82245"/>
                </a:lnTo>
                <a:lnTo>
                  <a:pt x="714607" y="58747"/>
                </a:lnTo>
                <a:lnTo>
                  <a:pt x="674565" y="39164"/>
                </a:lnTo>
                <a:lnTo>
                  <a:pt x="633235" y="23498"/>
                </a:lnTo>
                <a:lnTo>
                  <a:pt x="590902" y="11749"/>
                </a:lnTo>
                <a:lnTo>
                  <a:pt x="547855" y="3916"/>
                </a:lnTo>
                <a:lnTo>
                  <a:pt x="504377" y="0"/>
                </a:lnTo>
                <a:close/>
              </a:path>
            </a:pathLst>
          </a:custGeom>
          <a:solidFill>
            <a:srgbClr val="16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04900" y="4622800"/>
            <a:ext cx="254000" cy="43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779500" y="44450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1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116300" y="5626100"/>
            <a:ext cx="342900" cy="43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6116300" y="54483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2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611600" y="8318500"/>
            <a:ext cx="3302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6611600" y="81407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3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389100" y="9652000"/>
            <a:ext cx="368300" cy="431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4401800" y="94742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4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277600" y="9017000"/>
            <a:ext cx="342900" cy="444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277600" y="88392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5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795000" y="5981700"/>
            <a:ext cx="355600" cy="44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795000" y="5803900"/>
            <a:ext cx="32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FFFFFF"/>
                </a:solidFill>
                <a:latin typeface="Yu Gothic Medium"/>
                <a:cs typeface="Yu Gothic Medium"/>
              </a:rPr>
              <a:t>6</a:t>
            </a:r>
            <a:endParaRPr sz="4200">
              <a:latin typeface="Yu Gothic Medium"/>
              <a:cs typeface="Yu Gothic Medium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416512" y="6624212"/>
            <a:ext cx="203200" cy="1116965"/>
          </a:xfrm>
          <a:custGeom>
            <a:avLst/>
            <a:gdLst/>
            <a:ahLst/>
            <a:cxnLst/>
            <a:rect l="l" t="t" r="r" b="b"/>
            <a:pathLst>
              <a:path w="203200" h="1116965">
                <a:moveTo>
                  <a:pt x="0" y="0"/>
                </a:moveTo>
                <a:lnTo>
                  <a:pt x="7954" y="43732"/>
                </a:lnTo>
                <a:lnTo>
                  <a:pt x="195214" y="1073158"/>
                </a:lnTo>
                <a:lnTo>
                  <a:pt x="203179" y="1116920"/>
                </a:lnTo>
              </a:path>
            </a:pathLst>
          </a:custGeom>
          <a:ln w="889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439298" y="7666039"/>
            <a:ext cx="345440" cy="376555"/>
          </a:xfrm>
          <a:custGeom>
            <a:avLst/>
            <a:gdLst/>
            <a:ahLst/>
            <a:cxnLst/>
            <a:rect l="l" t="t" r="r" b="b"/>
            <a:pathLst>
              <a:path w="345440" h="376554">
                <a:moveTo>
                  <a:pt x="344868" y="0"/>
                </a:moveTo>
                <a:lnTo>
                  <a:pt x="0" y="62726"/>
                </a:lnTo>
                <a:lnTo>
                  <a:pt x="235165" y="376224"/>
                </a:lnTo>
                <a:lnTo>
                  <a:pt x="344868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252037" y="6323083"/>
            <a:ext cx="345440" cy="376555"/>
          </a:xfrm>
          <a:custGeom>
            <a:avLst/>
            <a:gdLst/>
            <a:ahLst/>
            <a:cxnLst/>
            <a:rect l="l" t="t" r="r" b="b"/>
            <a:pathLst>
              <a:path w="345440" h="376554">
                <a:moveTo>
                  <a:pt x="109702" y="0"/>
                </a:moveTo>
                <a:lnTo>
                  <a:pt x="0" y="376224"/>
                </a:lnTo>
                <a:lnTo>
                  <a:pt x="344855" y="313499"/>
                </a:lnTo>
                <a:lnTo>
                  <a:pt x="109702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070350" y="6260568"/>
            <a:ext cx="3517265" cy="2506980"/>
          </a:xfrm>
          <a:custGeom>
            <a:avLst/>
            <a:gdLst/>
            <a:ahLst/>
            <a:cxnLst/>
            <a:rect l="l" t="t" r="r" b="b"/>
            <a:pathLst>
              <a:path w="3517265" h="2506979">
                <a:moveTo>
                  <a:pt x="3517029" y="0"/>
                </a:moveTo>
                <a:lnTo>
                  <a:pt x="3480832" y="25798"/>
                </a:lnTo>
                <a:lnTo>
                  <a:pt x="36268" y="2480771"/>
                </a:lnTo>
                <a:lnTo>
                  <a:pt x="0" y="2506619"/>
                </a:lnTo>
              </a:path>
            </a:pathLst>
          </a:custGeom>
          <a:ln w="88900">
            <a:solidFill>
              <a:srgbClr val="FE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821109" y="8598668"/>
            <a:ext cx="387350" cy="346710"/>
          </a:xfrm>
          <a:custGeom>
            <a:avLst/>
            <a:gdLst/>
            <a:ahLst/>
            <a:cxnLst/>
            <a:rect l="l" t="t" r="r" b="b"/>
            <a:pathLst>
              <a:path w="387350" h="346709">
                <a:moveTo>
                  <a:pt x="183723" y="0"/>
                </a:moveTo>
                <a:lnTo>
                  <a:pt x="0" y="346158"/>
                </a:lnTo>
                <a:lnTo>
                  <a:pt x="387160" y="285442"/>
                </a:lnTo>
                <a:lnTo>
                  <a:pt x="183723" y="0"/>
                </a:lnTo>
                <a:close/>
              </a:path>
            </a:pathLst>
          </a:custGeom>
          <a:solidFill>
            <a:srgbClr val="FE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449461" y="6082929"/>
            <a:ext cx="387350" cy="346710"/>
          </a:xfrm>
          <a:custGeom>
            <a:avLst/>
            <a:gdLst/>
            <a:ahLst/>
            <a:cxnLst/>
            <a:rect l="l" t="t" r="r" b="b"/>
            <a:pathLst>
              <a:path w="387350" h="346710">
                <a:moveTo>
                  <a:pt x="387172" y="0"/>
                </a:moveTo>
                <a:lnTo>
                  <a:pt x="0" y="60716"/>
                </a:lnTo>
                <a:lnTo>
                  <a:pt x="203441" y="346158"/>
                </a:lnTo>
                <a:lnTo>
                  <a:pt x="387172" y="0"/>
                </a:lnTo>
                <a:close/>
              </a:path>
            </a:pathLst>
          </a:custGeom>
          <a:solidFill>
            <a:srgbClr val="FE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214502" y="8636400"/>
            <a:ext cx="3764915" cy="532130"/>
          </a:xfrm>
          <a:custGeom>
            <a:avLst/>
            <a:gdLst/>
            <a:ahLst/>
            <a:cxnLst/>
            <a:rect l="l" t="t" r="r" b="b"/>
            <a:pathLst>
              <a:path w="3764915" h="532129">
                <a:moveTo>
                  <a:pt x="3764866" y="0"/>
                </a:moveTo>
                <a:lnTo>
                  <a:pt x="3720853" y="6216"/>
                </a:lnTo>
                <a:lnTo>
                  <a:pt x="44032" y="525550"/>
                </a:lnTo>
                <a:lnTo>
                  <a:pt x="0" y="531772"/>
                </a:lnTo>
              </a:path>
            </a:pathLst>
          </a:custGeom>
          <a:ln w="88900">
            <a:solidFill>
              <a:srgbClr val="FD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911440" y="8988419"/>
            <a:ext cx="372110" cy="347345"/>
          </a:xfrm>
          <a:custGeom>
            <a:avLst/>
            <a:gdLst/>
            <a:ahLst/>
            <a:cxnLst/>
            <a:rect l="l" t="t" r="r" b="b"/>
            <a:pathLst>
              <a:path w="372109" h="347345">
                <a:moveTo>
                  <a:pt x="322566" y="0"/>
                </a:moveTo>
                <a:lnTo>
                  <a:pt x="0" y="222556"/>
                </a:lnTo>
                <a:lnTo>
                  <a:pt x="371584" y="347074"/>
                </a:lnTo>
                <a:lnTo>
                  <a:pt x="322566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910852" y="8469079"/>
            <a:ext cx="372110" cy="347345"/>
          </a:xfrm>
          <a:custGeom>
            <a:avLst/>
            <a:gdLst/>
            <a:ahLst/>
            <a:cxnLst/>
            <a:rect l="l" t="t" r="r" b="b"/>
            <a:pathLst>
              <a:path w="372109" h="347345">
                <a:moveTo>
                  <a:pt x="0" y="0"/>
                </a:moveTo>
                <a:lnTo>
                  <a:pt x="49009" y="347075"/>
                </a:lnTo>
                <a:lnTo>
                  <a:pt x="371576" y="124519"/>
                </a:lnTo>
                <a:lnTo>
                  <a:pt x="0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700374" y="6544154"/>
            <a:ext cx="4581525" cy="1917700"/>
          </a:xfrm>
          <a:custGeom>
            <a:avLst/>
            <a:gdLst/>
            <a:ahLst/>
            <a:cxnLst/>
            <a:rect l="l" t="t" r="r" b="b"/>
            <a:pathLst>
              <a:path w="4581525" h="1917700">
                <a:moveTo>
                  <a:pt x="4581313" y="1917184"/>
                </a:moveTo>
                <a:lnTo>
                  <a:pt x="41089" y="17194"/>
                </a:lnTo>
                <a:lnTo>
                  <a:pt x="0" y="0"/>
                </a:lnTo>
              </a:path>
            </a:pathLst>
          </a:custGeom>
          <a:ln w="88900">
            <a:solidFill>
              <a:srgbClr val="FE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418030" y="6399640"/>
            <a:ext cx="391160" cy="323850"/>
          </a:xfrm>
          <a:custGeom>
            <a:avLst/>
            <a:gdLst/>
            <a:ahLst/>
            <a:cxnLst/>
            <a:rect l="l" t="t" r="r" b="b"/>
            <a:pathLst>
              <a:path w="391159" h="323850">
                <a:moveTo>
                  <a:pt x="391006" y="0"/>
                </a:moveTo>
                <a:lnTo>
                  <a:pt x="0" y="26358"/>
                </a:lnTo>
                <a:lnTo>
                  <a:pt x="255691" y="323348"/>
                </a:lnTo>
                <a:lnTo>
                  <a:pt x="391006" y="0"/>
                </a:lnTo>
                <a:close/>
              </a:path>
            </a:pathLst>
          </a:custGeom>
          <a:solidFill>
            <a:srgbClr val="FE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186163" y="9517743"/>
            <a:ext cx="1909445" cy="328295"/>
          </a:xfrm>
          <a:custGeom>
            <a:avLst/>
            <a:gdLst/>
            <a:ahLst/>
            <a:cxnLst/>
            <a:rect l="l" t="t" r="r" b="b"/>
            <a:pathLst>
              <a:path w="1909444" h="328295">
                <a:moveTo>
                  <a:pt x="1909228" y="327879"/>
                </a:moveTo>
                <a:lnTo>
                  <a:pt x="43836" y="7532"/>
                </a:lnTo>
                <a:lnTo>
                  <a:pt x="0" y="0"/>
                </a:lnTo>
              </a:path>
            </a:pathLst>
          </a:custGeom>
          <a:ln w="88900">
            <a:solidFill>
              <a:srgbClr val="FD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84508" y="9352533"/>
            <a:ext cx="375285" cy="346075"/>
          </a:xfrm>
          <a:custGeom>
            <a:avLst/>
            <a:gdLst/>
            <a:ahLst/>
            <a:cxnLst/>
            <a:rect l="l" t="t" r="r" b="b"/>
            <a:pathLst>
              <a:path w="375284" h="346075">
                <a:moveTo>
                  <a:pt x="375124" y="0"/>
                </a:moveTo>
                <a:lnTo>
                  <a:pt x="0" y="113409"/>
                </a:lnTo>
                <a:lnTo>
                  <a:pt x="315802" y="345462"/>
                </a:lnTo>
                <a:lnTo>
                  <a:pt x="375124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683689" y="5554675"/>
            <a:ext cx="1842770" cy="3245485"/>
          </a:xfrm>
          <a:custGeom>
            <a:avLst/>
            <a:gdLst/>
            <a:ahLst/>
            <a:cxnLst/>
            <a:rect l="l" t="t" r="r" b="b"/>
            <a:pathLst>
              <a:path w="1842769" h="3245484">
                <a:moveTo>
                  <a:pt x="0" y="3245000"/>
                </a:moveTo>
                <a:lnTo>
                  <a:pt x="1820324" y="38729"/>
                </a:lnTo>
                <a:lnTo>
                  <a:pt x="1842317" y="0"/>
                </a:lnTo>
              </a:path>
            </a:pathLst>
          </a:custGeom>
          <a:ln w="88900">
            <a:solidFill>
              <a:srgbClr val="FE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351650" y="5288508"/>
            <a:ext cx="325755" cy="391795"/>
          </a:xfrm>
          <a:custGeom>
            <a:avLst/>
            <a:gdLst/>
            <a:ahLst/>
            <a:cxnLst/>
            <a:rect l="l" t="t" r="r" b="b"/>
            <a:pathLst>
              <a:path w="325755" h="391795">
                <a:moveTo>
                  <a:pt x="325462" y="0"/>
                </a:moveTo>
                <a:lnTo>
                  <a:pt x="0" y="218295"/>
                </a:lnTo>
                <a:lnTo>
                  <a:pt x="304825" y="391349"/>
                </a:lnTo>
                <a:lnTo>
                  <a:pt x="325462" y="0"/>
                </a:lnTo>
                <a:close/>
              </a:path>
            </a:pathLst>
          </a:custGeom>
          <a:solidFill>
            <a:srgbClr val="FE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067429" y="6996435"/>
            <a:ext cx="255904" cy="1744345"/>
          </a:xfrm>
          <a:custGeom>
            <a:avLst/>
            <a:gdLst/>
            <a:ahLst/>
            <a:cxnLst/>
            <a:rect l="l" t="t" r="r" b="b"/>
            <a:pathLst>
              <a:path w="255904" h="1744345">
                <a:moveTo>
                  <a:pt x="255738" y="1744058"/>
                </a:moveTo>
                <a:lnTo>
                  <a:pt x="6455" y="44000"/>
                </a:lnTo>
                <a:lnTo>
                  <a:pt x="0" y="0"/>
                </a:lnTo>
              </a:path>
            </a:pathLst>
          </a:custGeom>
          <a:ln w="88900">
            <a:solidFill>
              <a:srgbClr val="FE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900471" y="6693603"/>
            <a:ext cx="347345" cy="372745"/>
          </a:xfrm>
          <a:custGeom>
            <a:avLst/>
            <a:gdLst/>
            <a:ahLst/>
            <a:cxnLst/>
            <a:rect l="l" t="t" r="r" b="b"/>
            <a:pathLst>
              <a:path w="347345" h="372745">
                <a:moveTo>
                  <a:pt x="122556" y="0"/>
                </a:moveTo>
                <a:lnTo>
                  <a:pt x="0" y="372237"/>
                </a:lnTo>
                <a:lnTo>
                  <a:pt x="346811" y="321387"/>
                </a:lnTo>
                <a:lnTo>
                  <a:pt x="122556" y="0"/>
                </a:lnTo>
                <a:close/>
              </a:path>
            </a:pathLst>
          </a:custGeom>
          <a:solidFill>
            <a:srgbClr val="FE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50966" y="5932267"/>
            <a:ext cx="4006215" cy="255270"/>
          </a:xfrm>
          <a:custGeom>
            <a:avLst/>
            <a:gdLst/>
            <a:ahLst/>
            <a:cxnLst/>
            <a:rect l="l" t="t" r="r" b="b"/>
            <a:pathLst>
              <a:path w="4006215" h="255270">
                <a:moveTo>
                  <a:pt x="0" y="255232"/>
                </a:moveTo>
                <a:lnTo>
                  <a:pt x="3961309" y="2826"/>
                </a:lnTo>
                <a:lnTo>
                  <a:pt x="4005672" y="0"/>
                </a:lnTo>
              </a:path>
            </a:pathLst>
          </a:custGeom>
          <a:ln w="88900">
            <a:solidFill>
              <a:srgbClr val="FE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401137" y="5760187"/>
            <a:ext cx="361315" cy="349885"/>
          </a:xfrm>
          <a:custGeom>
            <a:avLst/>
            <a:gdLst/>
            <a:ahLst/>
            <a:cxnLst/>
            <a:rect l="l" t="t" r="r" b="b"/>
            <a:pathLst>
              <a:path w="361315" h="349885">
                <a:moveTo>
                  <a:pt x="0" y="0"/>
                </a:moveTo>
                <a:lnTo>
                  <a:pt x="22288" y="349811"/>
                </a:lnTo>
                <a:lnTo>
                  <a:pt x="360946" y="152617"/>
                </a:lnTo>
                <a:lnTo>
                  <a:pt x="0" y="0"/>
                </a:lnTo>
                <a:close/>
              </a:path>
            </a:pathLst>
          </a:custGeom>
          <a:solidFill>
            <a:srgbClr val="FE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262269" y="6617326"/>
            <a:ext cx="2713990" cy="2722880"/>
          </a:xfrm>
          <a:custGeom>
            <a:avLst/>
            <a:gdLst/>
            <a:ahLst/>
            <a:cxnLst/>
            <a:rect l="l" t="t" r="r" b="b"/>
            <a:pathLst>
              <a:path w="2713990" h="2722879">
                <a:moveTo>
                  <a:pt x="0" y="0"/>
                </a:moveTo>
                <a:lnTo>
                  <a:pt x="2681988" y="2691307"/>
                </a:lnTo>
                <a:lnTo>
                  <a:pt x="2713365" y="2722792"/>
                </a:lnTo>
              </a:path>
            </a:pathLst>
          </a:custGeom>
          <a:ln w="88900">
            <a:solidFill>
              <a:srgbClr val="FE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820114" y="9184920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09">
                <a:moveTo>
                  <a:pt x="248284" y="0"/>
                </a:moveTo>
                <a:lnTo>
                  <a:pt x="0" y="247425"/>
                </a:lnTo>
                <a:lnTo>
                  <a:pt x="371563" y="371996"/>
                </a:lnTo>
                <a:lnTo>
                  <a:pt x="248284" y="0"/>
                </a:lnTo>
                <a:close/>
              </a:path>
            </a:pathLst>
          </a:custGeom>
          <a:solidFill>
            <a:srgbClr val="FE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625600" y="11188700"/>
            <a:ext cx="12808585" cy="13131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40"/>
              </a:spcBef>
            </a:pPr>
            <a:r>
              <a:rPr sz="4200" b="1" spc="-370" dirty="0">
                <a:solidFill>
                  <a:srgbClr val="C82506"/>
                </a:solidFill>
                <a:latin typeface="Calibri"/>
                <a:cs typeface="Calibri"/>
              </a:rPr>
              <a:t>Observe: </a:t>
            </a:r>
            <a:r>
              <a:rPr sz="4200" b="1" spc="-365" dirty="0">
                <a:solidFill>
                  <a:srgbClr val="C82506"/>
                </a:solidFill>
                <a:latin typeface="Calibri"/>
                <a:cs typeface="Calibri"/>
              </a:rPr>
              <a:t>due </a:t>
            </a:r>
            <a:r>
              <a:rPr sz="4200" b="1" spc="-315" dirty="0">
                <a:solidFill>
                  <a:srgbClr val="C82506"/>
                </a:solidFill>
                <a:latin typeface="Calibri"/>
                <a:cs typeface="Calibri"/>
              </a:rPr>
              <a:t>to </a:t>
            </a:r>
            <a:r>
              <a:rPr sz="4200" b="1" spc="-235" dirty="0">
                <a:solidFill>
                  <a:srgbClr val="C82506"/>
                </a:solidFill>
                <a:latin typeface="Calibri"/>
                <a:cs typeface="Calibri"/>
              </a:rPr>
              <a:t>sorting </a:t>
            </a:r>
            <a:r>
              <a:rPr sz="4200" b="1" spc="-290" dirty="0">
                <a:solidFill>
                  <a:srgbClr val="C82506"/>
                </a:solidFill>
                <a:latin typeface="Calibri"/>
                <a:cs typeface="Calibri"/>
              </a:rPr>
              <a:t>of </a:t>
            </a:r>
            <a:r>
              <a:rPr sz="4200" b="1" spc="-300" dirty="0">
                <a:solidFill>
                  <a:srgbClr val="C82506"/>
                </a:solidFill>
                <a:latin typeface="Calibri"/>
                <a:cs typeface="Calibri"/>
              </a:rPr>
              <a:t>incoming </a:t>
            </a:r>
            <a:r>
              <a:rPr sz="4200" b="1" spc="-280" dirty="0">
                <a:solidFill>
                  <a:srgbClr val="C82506"/>
                </a:solidFill>
                <a:latin typeface="Calibri"/>
                <a:cs typeface="Calibri"/>
              </a:rPr>
              <a:t>edges, </a:t>
            </a:r>
            <a:r>
              <a:rPr sz="4200" b="1" spc="-215" dirty="0">
                <a:solidFill>
                  <a:srgbClr val="C82506"/>
                </a:solidFill>
                <a:latin typeface="Calibri"/>
                <a:cs typeface="Calibri"/>
              </a:rPr>
              <a:t>iterating </a:t>
            </a:r>
            <a:r>
              <a:rPr sz="4200" b="1" spc="-375" dirty="0">
                <a:solidFill>
                  <a:srgbClr val="C82506"/>
                </a:solidFill>
                <a:latin typeface="Calibri"/>
                <a:cs typeface="Calibri"/>
              </a:rPr>
              <a:t>over </a:t>
            </a:r>
            <a:r>
              <a:rPr sz="4200" b="1" spc="-160" dirty="0">
                <a:solidFill>
                  <a:srgbClr val="C82506"/>
                </a:solidFill>
                <a:latin typeface="Calibri"/>
                <a:cs typeface="Calibri"/>
              </a:rPr>
              <a:t>all </a:t>
            </a:r>
            <a:r>
              <a:rPr sz="4200" b="1" spc="-245" dirty="0">
                <a:solidFill>
                  <a:srgbClr val="C82506"/>
                </a:solidFill>
                <a:latin typeface="Calibri"/>
                <a:cs typeface="Calibri"/>
              </a:rPr>
              <a:t>intervals  </a:t>
            </a:r>
            <a:r>
              <a:rPr sz="4200" b="1" spc="-265" dirty="0">
                <a:solidFill>
                  <a:srgbClr val="C82506"/>
                </a:solidFill>
                <a:latin typeface="Calibri"/>
                <a:cs typeface="Calibri"/>
              </a:rPr>
              <a:t>results </a:t>
            </a:r>
            <a:r>
              <a:rPr sz="4200" b="1" spc="-215" dirty="0">
                <a:solidFill>
                  <a:srgbClr val="C82506"/>
                </a:solidFill>
                <a:latin typeface="Calibri"/>
                <a:cs typeface="Calibri"/>
              </a:rPr>
              <a:t>in </a:t>
            </a:r>
            <a:r>
              <a:rPr sz="4200" b="1" spc="-305" dirty="0">
                <a:solidFill>
                  <a:srgbClr val="C82506"/>
                </a:solidFill>
                <a:latin typeface="Calibri"/>
                <a:cs typeface="Calibri"/>
              </a:rPr>
              <a:t>contiguous </a:t>
            </a:r>
            <a:r>
              <a:rPr sz="4200" b="1" spc="-204" dirty="0">
                <a:solidFill>
                  <a:srgbClr val="C82506"/>
                </a:solidFill>
                <a:latin typeface="Calibri"/>
                <a:cs typeface="Calibri"/>
              </a:rPr>
              <a:t>sliding </a:t>
            </a:r>
            <a:r>
              <a:rPr sz="4200" b="1" spc="-400" dirty="0">
                <a:solidFill>
                  <a:srgbClr val="C82506"/>
                </a:solidFill>
                <a:latin typeface="Calibri"/>
                <a:cs typeface="Calibri"/>
              </a:rPr>
              <a:t>window </a:t>
            </a:r>
            <a:r>
              <a:rPr sz="4200" b="1" spc="-375" dirty="0">
                <a:solidFill>
                  <a:srgbClr val="C82506"/>
                </a:solidFill>
                <a:latin typeface="Calibri"/>
                <a:cs typeface="Calibri"/>
              </a:rPr>
              <a:t>over </a:t>
            </a:r>
            <a:r>
              <a:rPr sz="4200" b="1" spc="-280" dirty="0">
                <a:solidFill>
                  <a:srgbClr val="C82506"/>
                </a:solidFill>
                <a:latin typeface="Calibri"/>
                <a:cs typeface="Calibri"/>
              </a:rPr>
              <a:t>the</a:t>
            </a:r>
            <a:r>
              <a:rPr sz="4200" b="1" spc="-229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4200" b="1" spc="-320" dirty="0">
                <a:solidFill>
                  <a:srgbClr val="C82506"/>
                </a:solidFill>
                <a:latin typeface="Calibri"/>
                <a:cs typeface="Calibri"/>
              </a:rPr>
              <a:t>shards</a:t>
            </a:r>
            <a:endParaRPr sz="4200">
              <a:latin typeface="Calibri"/>
              <a:cs typeface="Calibri"/>
            </a:endParaRPr>
          </a:p>
        </p:txBody>
      </p:sp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1540143" y="5535668"/>
          <a:ext cx="2480309" cy="3611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501">
                <a:tc>
                  <a:txBody>
                    <a:bodyPr/>
                    <a:lstStyle/>
                    <a:p>
                      <a:pPr marL="326390">
                        <a:lnSpc>
                          <a:spcPts val="2870"/>
                        </a:lnSpc>
                      </a:pPr>
                      <a:r>
                        <a:rPr sz="2800" b="1" spc="-225" dirty="0">
                          <a:latin typeface="Calibri"/>
                          <a:cs typeface="Calibri"/>
                        </a:rPr>
                        <a:t>src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ts val="2870"/>
                        </a:lnSpc>
                      </a:pPr>
                      <a:r>
                        <a:rPr sz="2800" b="1" spc="-190" dirty="0">
                          <a:latin typeface="Calibri"/>
                          <a:cs typeface="Calibri"/>
                        </a:rPr>
                        <a:t>dst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2870"/>
                        </a:lnSpc>
                      </a:pPr>
                      <a:r>
                        <a:rPr sz="2800" b="1" spc="-200" dirty="0">
                          <a:latin typeface="Calibri"/>
                          <a:cs typeface="Calibri"/>
                        </a:rPr>
                        <a:t>value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248"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1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714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7145" marB="0"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7145" marB="0"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81280" algn="ctr">
                        <a:lnSpc>
                          <a:spcPts val="310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310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310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59"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4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0160" marB="0">
                    <a:lnL w="539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1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0.8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0160" marB="0"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890"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55244" marB="0">
                    <a:lnL w="53975">
                      <a:solidFill>
                        <a:srgbClr val="000000"/>
                      </a:solidFill>
                      <a:prstDash val="solid"/>
                    </a:lnL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1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55244" marB="0"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0.25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55244" marB="0">
                    <a:lnR w="53975">
                      <a:solidFill>
                        <a:srgbClr val="000000"/>
                      </a:solidFill>
                      <a:prstDash val="solid"/>
                    </a:lnR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26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26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0.6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758"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6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54610" marB="0">
                    <a:lnL w="53975">
                      <a:solidFill>
                        <a:srgbClr val="000000"/>
                      </a:solidFill>
                      <a:prstDash val="solid"/>
                    </a:lnL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54610" marB="0"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0.1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54610" marB="0">
                    <a:lnR w="53975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4201286" y="5533900"/>
          <a:ext cx="2480310" cy="3087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723">
                <a:tc>
                  <a:txBody>
                    <a:bodyPr/>
                    <a:lstStyle/>
                    <a:p>
                      <a:pPr marL="294005">
                        <a:lnSpc>
                          <a:spcPts val="2885"/>
                        </a:lnSpc>
                      </a:pPr>
                      <a:r>
                        <a:rPr sz="2800" b="1" spc="-225" dirty="0">
                          <a:latin typeface="Calibri"/>
                          <a:cs typeface="Calibri"/>
                        </a:rPr>
                        <a:t>src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ts val="2885"/>
                        </a:lnSpc>
                      </a:pPr>
                      <a:r>
                        <a:rPr sz="2800" b="1" spc="-190" dirty="0">
                          <a:latin typeface="Calibri"/>
                          <a:cs typeface="Calibri"/>
                        </a:rPr>
                        <a:t>dst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2885"/>
                        </a:lnSpc>
                      </a:pPr>
                      <a:r>
                        <a:rPr sz="2800" b="1" spc="-200" dirty="0">
                          <a:latin typeface="Calibri"/>
                          <a:cs typeface="Calibri"/>
                        </a:rPr>
                        <a:t>value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144"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1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2349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23495" marB="0"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0.4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23495" marB="0"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332105">
                        <a:lnSpc>
                          <a:spcPts val="30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30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30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0.9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409"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3810" marB="0">
                    <a:lnL w="539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4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0.15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3810" marB="0"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040"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55244" marB="0">
                    <a:lnL w="53975">
                      <a:solidFill>
                        <a:srgbClr val="000000"/>
                      </a:solidFill>
                      <a:prstDash val="solid"/>
                    </a:lnL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55244" marB="0"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55244" marB="0">
                    <a:lnR w="53975">
                      <a:solidFill>
                        <a:srgbClr val="000000"/>
                      </a:solidFill>
                      <a:prstDash val="solid"/>
                    </a:lnR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749">
                <a:tc>
                  <a:txBody>
                    <a:bodyPr/>
                    <a:lstStyle/>
                    <a:p>
                      <a:pPr marL="332105">
                        <a:lnSpc>
                          <a:spcPts val="310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6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310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4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310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0.9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6853312" y="5535668"/>
          <a:ext cx="2481578" cy="30838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809">
                <a:tc>
                  <a:txBody>
                    <a:bodyPr/>
                    <a:lstStyle/>
                    <a:p>
                      <a:pPr marL="113664" algn="ctr">
                        <a:lnSpc>
                          <a:spcPts val="2870"/>
                        </a:lnSpc>
                      </a:pPr>
                      <a:r>
                        <a:rPr sz="2800" b="1" spc="-225" dirty="0">
                          <a:latin typeface="Calibri"/>
                          <a:cs typeface="Calibri"/>
                        </a:rPr>
                        <a:t>src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ts val="2870"/>
                        </a:lnSpc>
                      </a:pPr>
                      <a:r>
                        <a:rPr sz="2800" b="1" spc="-190" dirty="0">
                          <a:latin typeface="Calibri"/>
                          <a:cs typeface="Calibri"/>
                        </a:rPr>
                        <a:t>dst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2870"/>
                        </a:lnSpc>
                      </a:pPr>
                      <a:r>
                        <a:rPr sz="2800" b="1" spc="-200" dirty="0">
                          <a:latin typeface="Calibri"/>
                          <a:cs typeface="Calibri"/>
                        </a:rPr>
                        <a:t>value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590">
                <a:tc>
                  <a:txBody>
                    <a:bodyPr/>
                    <a:lstStyle/>
                    <a:p>
                      <a:pPr marL="63500" algn="ctr">
                        <a:lnSpc>
                          <a:spcPts val="30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30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T w="53975">
                      <a:solidFill>
                        <a:srgbClr val="000000"/>
                      </a:solidFill>
                      <a:prstDash val="solid"/>
                    </a:lnT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30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0.6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6510" marB="0">
                    <a:lnL w="53975">
                      <a:solidFill>
                        <a:srgbClr val="000000"/>
                      </a:solidFill>
                      <a:prstDash val="solid"/>
                    </a:lnL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6510" marB="0"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0.9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6510" marB="0">
                    <a:lnR w="53975">
                      <a:solidFill>
                        <a:srgbClr val="000000"/>
                      </a:solidFill>
                      <a:prstDash val="solid"/>
                    </a:lnR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26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6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2650"/>
                        </a:lnSpc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0.85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4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3810" marB="0">
                    <a:lnL w="53975">
                      <a:solidFill>
                        <a:srgbClr val="000000"/>
                      </a:solidFill>
                      <a:prstDash val="solid"/>
                    </a:lnL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3810" marB="0"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0.3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3810" marB="0">
                    <a:lnR w="53975">
                      <a:solidFill>
                        <a:srgbClr val="000000"/>
                      </a:solidFill>
                      <a:prstDash val="solid"/>
                    </a:lnR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382"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5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0160" marB="0">
                    <a:lnL w="53975">
                      <a:solidFill>
                        <a:srgbClr val="000000"/>
                      </a:solidFill>
                      <a:prstDash val="solid"/>
                    </a:lnL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6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0160" marB="0"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EC6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600" b="1" dirty="0">
                          <a:latin typeface="Consolas"/>
                          <a:cs typeface="Consolas"/>
                        </a:rPr>
                        <a:t>0.2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10160" marB="0">
                    <a:lnR w="53975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E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" name="object 56"/>
          <p:cNvSpPr txBox="1"/>
          <p:nvPr/>
        </p:nvSpPr>
        <p:spPr>
          <a:xfrm>
            <a:off x="1600200" y="9372600"/>
            <a:ext cx="6115050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1" spc="-285" dirty="0">
                <a:latin typeface="Calibri"/>
                <a:cs typeface="Calibri"/>
              </a:rPr>
              <a:t>Yellow </a:t>
            </a:r>
            <a:r>
              <a:rPr sz="3200" b="1" spc="310" dirty="0">
                <a:latin typeface="Calibri"/>
                <a:cs typeface="Calibri"/>
              </a:rPr>
              <a:t>= </a:t>
            </a:r>
            <a:r>
              <a:rPr sz="3200" b="1" spc="-225" dirty="0">
                <a:latin typeface="Calibri"/>
                <a:cs typeface="Calibri"/>
              </a:rPr>
              <a:t>data</a:t>
            </a:r>
            <a:r>
              <a:rPr sz="3200" b="1" spc="-570" dirty="0">
                <a:latin typeface="Calibri"/>
                <a:cs typeface="Calibri"/>
              </a:rPr>
              <a:t> </a:t>
            </a:r>
            <a:r>
              <a:rPr sz="3200" b="1" spc="-235" dirty="0">
                <a:latin typeface="Calibri"/>
                <a:cs typeface="Calibri"/>
              </a:rPr>
              <a:t>required </a:t>
            </a:r>
            <a:r>
              <a:rPr sz="3200" b="1" spc="-240" dirty="0">
                <a:latin typeface="Calibri"/>
                <a:cs typeface="Calibri"/>
              </a:rPr>
              <a:t>to </a:t>
            </a:r>
            <a:r>
              <a:rPr sz="3200" b="1" spc="-275" dirty="0">
                <a:latin typeface="Calibri"/>
                <a:cs typeface="Calibri"/>
              </a:rPr>
              <a:t>process </a:t>
            </a:r>
            <a:r>
              <a:rPr sz="3200" b="1" spc="-235" dirty="0">
                <a:latin typeface="Calibri"/>
                <a:cs typeface="Calibri"/>
              </a:rPr>
              <a:t>subgraph  </a:t>
            </a:r>
            <a:r>
              <a:rPr sz="3200" b="1" spc="-200" dirty="0">
                <a:latin typeface="Calibri"/>
                <a:cs typeface="Calibri"/>
              </a:rPr>
              <a:t>containing </a:t>
            </a:r>
            <a:r>
              <a:rPr sz="3200" b="1" spc="-215" dirty="0">
                <a:latin typeface="Calibri"/>
                <a:cs typeface="Calibri"/>
              </a:rPr>
              <a:t>vertices </a:t>
            </a:r>
            <a:r>
              <a:rPr sz="3200" b="1" spc="-165" dirty="0">
                <a:latin typeface="Calibri"/>
                <a:cs typeface="Calibri"/>
              </a:rPr>
              <a:t>in </a:t>
            </a:r>
            <a:r>
              <a:rPr sz="3200" b="1" spc="-245" dirty="0">
                <a:latin typeface="Calibri"/>
                <a:cs typeface="Calibri"/>
              </a:rPr>
              <a:t>shard</a:t>
            </a:r>
            <a:r>
              <a:rPr sz="3200" b="1" spc="-290" dirty="0">
                <a:latin typeface="Calibri"/>
                <a:cs typeface="Calibri"/>
              </a:rPr>
              <a:t> </a:t>
            </a:r>
            <a:r>
              <a:rPr sz="3200" b="1" spc="-260" dirty="0">
                <a:latin typeface="Calibri"/>
                <a:cs typeface="Calibri"/>
              </a:rPr>
              <a:t>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095500" y="4686300"/>
            <a:ext cx="1624965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ts val="2930"/>
              </a:lnSpc>
              <a:spcBef>
                <a:spcPts val="100"/>
              </a:spcBef>
            </a:pPr>
            <a:r>
              <a:rPr sz="2800" b="1" spc="-215" dirty="0">
                <a:latin typeface="Calibri"/>
                <a:cs typeface="Calibri"/>
              </a:rPr>
              <a:t>Shard</a:t>
            </a:r>
            <a:r>
              <a:rPr sz="2800" b="1" spc="-204" dirty="0">
                <a:latin typeface="Calibri"/>
                <a:cs typeface="Calibri"/>
              </a:rPr>
              <a:t> </a:t>
            </a:r>
            <a:r>
              <a:rPr sz="2800" b="1" spc="-175" dirty="0">
                <a:latin typeface="Calibri"/>
                <a:cs typeface="Calibri"/>
              </a:rPr>
              <a:t>1: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2930"/>
              </a:lnSpc>
            </a:pPr>
            <a:r>
              <a:rPr sz="2800" b="1" spc="-190" dirty="0">
                <a:latin typeface="Calibri"/>
                <a:cs typeface="Calibri"/>
              </a:rPr>
              <a:t>vertices</a:t>
            </a:r>
            <a:r>
              <a:rPr sz="2800" b="1" spc="-240" dirty="0">
                <a:latin typeface="Calibri"/>
                <a:cs typeface="Calibri"/>
              </a:rPr>
              <a:t> </a:t>
            </a:r>
            <a:r>
              <a:rPr sz="2800" b="1" spc="-180" dirty="0">
                <a:latin typeface="Calibri"/>
                <a:cs typeface="Calibri"/>
              </a:rPr>
              <a:t>(1-2)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711700" y="4686300"/>
            <a:ext cx="1624965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930"/>
              </a:lnSpc>
              <a:spcBef>
                <a:spcPts val="100"/>
              </a:spcBef>
            </a:pPr>
            <a:r>
              <a:rPr sz="2800" b="1" spc="-215" dirty="0">
                <a:latin typeface="Calibri"/>
                <a:cs typeface="Calibri"/>
              </a:rPr>
              <a:t>Shard</a:t>
            </a:r>
            <a:r>
              <a:rPr sz="2800" b="1" spc="-204" dirty="0">
                <a:latin typeface="Calibri"/>
                <a:cs typeface="Calibri"/>
              </a:rPr>
              <a:t> </a:t>
            </a:r>
            <a:r>
              <a:rPr sz="2800" b="1" spc="-175" dirty="0">
                <a:latin typeface="Calibri"/>
                <a:cs typeface="Calibri"/>
              </a:rPr>
              <a:t>2: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2930"/>
              </a:lnSpc>
            </a:pPr>
            <a:r>
              <a:rPr sz="2800" b="1" spc="-190" dirty="0">
                <a:latin typeface="Calibri"/>
                <a:cs typeface="Calibri"/>
              </a:rPr>
              <a:t>vertices</a:t>
            </a:r>
            <a:r>
              <a:rPr sz="2800" b="1" spc="-240" dirty="0">
                <a:latin typeface="Calibri"/>
                <a:cs typeface="Calibri"/>
              </a:rPr>
              <a:t> </a:t>
            </a:r>
            <a:r>
              <a:rPr sz="2800" b="1" spc="-180" dirty="0">
                <a:latin typeface="Calibri"/>
                <a:cs typeface="Calibri"/>
              </a:rPr>
              <a:t>(3-4)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315200" y="4686300"/>
            <a:ext cx="1624965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ts val="2930"/>
              </a:lnSpc>
              <a:spcBef>
                <a:spcPts val="100"/>
              </a:spcBef>
            </a:pPr>
            <a:r>
              <a:rPr sz="2800" b="1" spc="-215" dirty="0">
                <a:latin typeface="Calibri"/>
                <a:cs typeface="Calibri"/>
              </a:rPr>
              <a:t>Shard</a:t>
            </a:r>
            <a:r>
              <a:rPr sz="2800" b="1" spc="-204" dirty="0">
                <a:latin typeface="Calibri"/>
                <a:cs typeface="Calibri"/>
              </a:rPr>
              <a:t> </a:t>
            </a:r>
            <a:r>
              <a:rPr sz="2800" b="1" spc="-175" dirty="0">
                <a:latin typeface="Calibri"/>
                <a:cs typeface="Calibri"/>
              </a:rPr>
              <a:t>3: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2930"/>
              </a:lnSpc>
            </a:pPr>
            <a:r>
              <a:rPr sz="2800" b="1" spc="-190" dirty="0">
                <a:latin typeface="Calibri"/>
                <a:cs typeface="Calibri"/>
              </a:rPr>
              <a:t>vertices</a:t>
            </a:r>
            <a:r>
              <a:rPr sz="2800" b="1" spc="-240" dirty="0">
                <a:latin typeface="Calibri"/>
                <a:cs typeface="Calibri"/>
              </a:rPr>
              <a:t> </a:t>
            </a:r>
            <a:r>
              <a:rPr sz="2800" b="1" spc="-180" dirty="0">
                <a:latin typeface="Calibri"/>
                <a:cs typeface="Calibri"/>
              </a:rPr>
              <a:t>(5-6)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173200" y="355600"/>
            <a:ext cx="3551554" cy="123952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420"/>
              </a:spcBef>
            </a:pPr>
            <a:r>
              <a:rPr sz="2800" b="1" spc="-235" dirty="0">
                <a:latin typeface="Calibri"/>
                <a:cs typeface="Calibri"/>
              </a:rPr>
              <a:t>GraphChi: </a:t>
            </a:r>
            <a:r>
              <a:rPr sz="2800" b="1" spc="-170" dirty="0">
                <a:latin typeface="Calibri"/>
                <a:cs typeface="Calibri"/>
              </a:rPr>
              <a:t>Large-scale </a:t>
            </a:r>
            <a:r>
              <a:rPr sz="2800" b="1" spc="-185" dirty="0">
                <a:latin typeface="Calibri"/>
                <a:cs typeface="Calibri"/>
              </a:rPr>
              <a:t>graph  </a:t>
            </a:r>
            <a:r>
              <a:rPr sz="2800" b="1" spc="-225" dirty="0">
                <a:latin typeface="Calibri"/>
                <a:cs typeface="Calibri"/>
              </a:rPr>
              <a:t>computation </a:t>
            </a:r>
            <a:r>
              <a:rPr sz="2800" b="1" spc="-260" dirty="0">
                <a:latin typeface="Calibri"/>
                <a:cs typeface="Calibri"/>
              </a:rPr>
              <a:t>on </a:t>
            </a:r>
            <a:r>
              <a:rPr sz="2800" b="1" spc="-160" dirty="0">
                <a:latin typeface="Calibri"/>
                <a:cs typeface="Calibri"/>
              </a:rPr>
              <a:t>just </a:t>
            </a:r>
            <a:r>
              <a:rPr sz="2800" b="1" spc="-204" dirty="0">
                <a:latin typeface="Calibri"/>
                <a:cs typeface="Calibri"/>
              </a:rPr>
              <a:t>a </a:t>
            </a:r>
            <a:r>
              <a:rPr sz="2800" b="1" spc="-295" dirty="0">
                <a:latin typeface="Calibri"/>
                <a:cs typeface="Calibri"/>
              </a:rPr>
              <a:t>PC  </a:t>
            </a:r>
            <a:r>
              <a:rPr sz="2800" b="1" spc="-195" dirty="0">
                <a:latin typeface="Calibri"/>
                <a:cs typeface="Calibri"/>
              </a:rPr>
              <a:t>[Kryola </a:t>
            </a:r>
            <a:r>
              <a:rPr sz="2800" b="1" spc="-170" dirty="0">
                <a:latin typeface="Calibri"/>
                <a:cs typeface="Calibri"/>
              </a:rPr>
              <a:t>et </a:t>
            </a:r>
            <a:r>
              <a:rPr sz="2800" b="1" spc="-130" dirty="0">
                <a:latin typeface="Calibri"/>
                <a:cs typeface="Calibri"/>
              </a:rPr>
              <a:t>al.</a:t>
            </a:r>
            <a:r>
              <a:rPr sz="2800" b="1" spc="-220" dirty="0">
                <a:latin typeface="Calibri"/>
                <a:cs typeface="Calibri"/>
              </a:rPr>
              <a:t> 2013]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6724A5FB-3FE0-E34F-B1AB-7270DB5952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3600" y="165100"/>
            <a:ext cx="14305915" cy="248666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>
              <a:lnSpc>
                <a:spcPts val="9300"/>
              </a:lnSpc>
              <a:spcBef>
                <a:spcPts val="1060"/>
              </a:spcBef>
            </a:pPr>
            <a:r>
              <a:rPr sz="8400" spc="-440" dirty="0"/>
              <a:t>Putting </a:t>
            </a:r>
            <a:r>
              <a:rPr sz="8400" spc="-245" dirty="0"/>
              <a:t>it </a:t>
            </a:r>
            <a:r>
              <a:rPr sz="8400" spc="-320" dirty="0"/>
              <a:t>all </a:t>
            </a:r>
            <a:r>
              <a:rPr sz="8400" spc="-525" dirty="0"/>
              <a:t>together: </a:t>
            </a:r>
            <a:r>
              <a:rPr sz="8400" spc="-545" dirty="0"/>
              <a:t>looping </a:t>
            </a:r>
            <a:r>
              <a:rPr sz="8400" spc="-745" dirty="0"/>
              <a:t>over</a:t>
            </a:r>
            <a:r>
              <a:rPr sz="8400" spc="-1325" dirty="0"/>
              <a:t> </a:t>
            </a:r>
            <a:r>
              <a:rPr sz="8400" spc="-320" dirty="0"/>
              <a:t>all  </a:t>
            </a:r>
            <a:r>
              <a:rPr sz="8400" spc="-555" dirty="0"/>
              <a:t>graph</a:t>
            </a:r>
            <a:r>
              <a:rPr sz="8400" spc="-570" dirty="0"/>
              <a:t> </a:t>
            </a:r>
            <a:r>
              <a:rPr sz="8400" spc="-610" dirty="0"/>
              <a:t>edges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914400" y="3441700"/>
            <a:ext cx="15069185" cy="520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b="1" spc="-400" dirty="0">
                <a:latin typeface="Calibri"/>
                <a:cs typeface="Calibri"/>
              </a:rPr>
              <a:t>For </a:t>
            </a:r>
            <a:r>
              <a:rPr sz="4600" b="1" spc="-380" dirty="0">
                <a:latin typeface="Calibri"/>
                <a:cs typeface="Calibri"/>
              </a:rPr>
              <a:t>each </a:t>
            </a:r>
            <a:r>
              <a:rPr sz="4600" b="1" spc="-260" dirty="0">
                <a:latin typeface="Calibri"/>
                <a:cs typeface="Calibri"/>
              </a:rPr>
              <a:t>partition </a:t>
            </a:r>
            <a:r>
              <a:rPr sz="4600" b="1" i="1" spc="-130" dirty="0">
                <a:latin typeface="Calibri"/>
                <a:cs typeface="Calibri"/>
              </a:rPr>
              <a:t>i </a:t>
            </a:r>
            <a:r>
              <a:rPr sz="4600" b="1" spc="-320" dirty="0">
                <a:latin typeface="Calibri"/>
                <a:cs typeface="Calibri"/>
              </a:rPr>
              <a:t>of</a:t>
            </a:r>
            <a:r>
              <a:rPr sz="4600" b="1" spc="-385" dirty="0">
                <a:latin typeface="Calibri"/>
                <a:cs typeface="Calibri"/>
              </a:rPr>
              <a:t> </a:t>
            </a:r>
            <a:r>
              <a:rPr sz="4600" b="1" spc="-295" dirty="0">
                <a:latin typeface="Calibri"/>
                <a:cs typeface="Calibri"/>
              </a:rPr>
              <a:t>vertices:</a:t>
            </a:r>
            <a:endParaRPr sz="4600">
              <a:latin typeface="Calibri"/>
              <a:cs typeface="Calibri"/>
            </a:endParaRPr>
          </a:p>
          <a:p>
            <a:pPr marL="1054100" indent="-635000">
              <a:lnSpc>
                <a:spcPts val="7070"/>
              </a:lnSpc>
              <a:spcBef>
                <a:spcPts val="130"/>
              </a:spcBef>
              <a:buSzPct val="129347"/>
              <a:buChar char="-"/>
              <a:tabLst>
                <a:tab pos="1053465" algn="l"/>
                <a:tab pos="1054100" algn="l"/>
              </a:tabLst>
            </a:pPr>
            <a:r>
              <a:rPr sz="4600" b="1" spc="-365" dirty="0">
                <a:latin typeface="Calibri"/>
                <a:cs typeface="Calibri"/>
              </a:rPr>
              <a:t>Load </a:t>
            </a:r>
            <a:r>
              <a:rPr sz="4600" b="1" spc="-355" dirty="0">
                <a:latin typeface="Calibri"/>
                <a:cs typeface="Calibri"/>
              </a:rPr>
              <a:t>shard </a:t>
            </a:r>
            <a:r>
              <a:rPr sz="4600" b="1" i="1" spc="-130" dirty="0">
                <a:latin typeface="Calibri"/>
                <a:cs typeface="Calibri"/>
              </a:rPr>
              <a:t>i </a:t>
            </a:r>
            <a:r>
              <a:rPr sz="4600" b="1" spc="-320" dirty="0">
                <a:latin typeface="Calibri"/>
                <a:cs typeface="Calibri"/>
              </a:rPr>
              <a:t>(contains </a:t>
            </a:r>
            <a:r>
              <a:rPr sz="4600" b="1" spc="-175" dirty="0">
                <a:latin typeface="Calibri"/>
                <a:cs typeface="Calibri"/>
              </a:rPr>
              <a:t>all </a:t>
            </a:r>
            <a:r>
              <a:rPr sz="4600" b="1" spc="-325" dirty="0">
                <a:latin typeface="Calibri"/>
                <a:cs typeface="Calibri"/>
              </a:rPr>
              <a:t>incoming</a:t>
            </a:r>
            <a:r>
              <a:rPr sz="4600" b="1" spc="-780" dirty="0">
                <a:latin typeface="Calibri"/>
                <a:cs typeface="Calibri"/>
              </a:rPr>
              <a:t> </a:t>
            </a:r>
            <a:r>
              <a:rPr sz="4600" b="1" spc="-320" dirty="0">
                <a:latin typeface="Calibri"/>
                <a:cs typeface="Calibri"/>
              </a:rPr>
              <a:t>edges)</a:t>
            </a:r>
            <a:endParaRPr sz="4600">
              <a:latin typeface="Calibri"/>
              <a:cs typeface="Calibri"/>
            </a:endParaRPr>
          </a:p>
          <a:p>
            <a:pPr marL="1054100" indent="-635000">
              <a:lnSpc>
                <a:spcPts val="7000"/>
              </a:lnSpc>
              <a:buSzPct val="129347"/>
              <a:buChar char="-"/>
              <a:tabLst>
                <a:tab pos="1053465" algn="l"/>
                <a:tab pos="1054100" algn="l"/>
              </a:tabLst>
            </a:pPr>
            <a:r>
              <a:rPr sz="4600" b="1" spc="-400" dirty="0">
                <a:latin typeface="Calibri"/>
                <a:cs typeface="Calibri"/>
              </a:rPr>
              <a:t>For </a:t>
            </a:r>
            <a:r>
              <a:rPr sz="4600" b="1" spc="-380" dirty="0">
                <a:latin typeface="Calibri"/>
                <a:cs typeface="Calibri"/>
              </a:rPr>
              <a:t>each </a:t>
            </a:r>
            <a:r>
              <a:rPr sz="4600" b="1" spc="-340" dirty="0">
                <a:latin typeface="Calibri"/>
                <a:cs typeface="Calibri"/>
              </a:rPr>
              <a:t>other </a:t>
            </a:r>
            <a:r>
              <a:rPr sz="4600" b="1" spc="-355" dirty="0">
                <a:latin typeface="Calibri"/>
                <a:cs typeface="Calibri"/>
              </a:rPr>
              <a:t>shard</a:t>
            </a:r>
            <a:r>
              <a:rPr sz="4600" b="1" spc="-125" dirty="0">
                <a:latin typeface="Calibri"/>
                <a:cs typeface="Calibri"/>
              </a:rPr>
              <a:t> </a:t>
            </a:r>
            <a:r>
              <a:rPr sz="4600" b="1" i="1" spc="-355" dirty="0">
                <a:latin typeface="Calibri"/>
                <a:cs typeface="Calibri"/>
              </a:rPr>
              <a:t>s</a:t>
            </a:r>
            <a:endParaRPr sz="4600">
              <a:latin typeface="Calibri"/>
              <a:cs typeface="Calibri"/>
            </a:endParaRPr>
          </a:p>
          <a:p>
            <a:pPr marL="1104900">
              <a:lnSpc>
                <a:spcPts val="7000"/>
              </a:lnSpc>
              <a:tabLst>
                <a:tab pos="1624965" algn="l"/>
              </a:tabLst>
            </a:pPr>
            <a:r>
              <a:rPr sz="5950" b="1" spc="-275" dirty="0">
                <a:latin typeface="Calibri"/>
                <a:cs typeface="Calibri"/>
              </a:rPr>
              <a:t>-	</a:t>
            </a:r>
            <a:r>
              <a:rPr sz="4600" b="1" spc="-365" dirty="0">
                <a:latin typeface="Calibri"/>
                <a:cs typeface="Calibri"/>
              </a:rPr>
              <a:t>Load </a:t>
            </a:r>
            <a:r>
              <a:rPr sz="4600" b="1" spc="-320" dirty="0">
                <a:latin typeface="Calibri"/>
                <a:cs typeface="Calibri"/>
              </a:rPr>
              <a:t>section of </a:t>
            </a:r>
            <a:r>
              <a:rPr sz="4600" b="1" i="1" spc="-355" dirty="0">
                <a:latin typeface="Calibri"/>
                <a:cs typeface="Calibri"/>
              </a:rPr>
              <a:t>s </a:t>
            </a:r>
            <a:r>
              <a:rPr sz="4600" b="1" spc="-285" dirty="0">
                <a:latin typeface="Calibri"/>
                <a:cs typeface="Calibri"/>
              </a:rPr>
              <a:t>containing </a:t>
            </a:r>
            <a:r>
              <a:rPr sz="4600" b="1" spc="-325" dirty="0">
                <a:latin typeface="Calibri"/>
                <a:cs typeface="Calibri"/>
              </a:rPr>
              <a:t>data </a:t>
            </a:r>
            <a:r>
              <a:rPr sz="4600" b="1" spc="-320" dirty="0">
                <a:latin typeface="Calibri"/>
                <a:cs typeface="Calibri"/>
              </a:rPr>
              <a:t>for </a:t>
            </a:r>
            <a:r>
              <a:rPr sz="4600" b="1" spc="-335" dirty="0">
                <a:latin typeface="Calibri"/>
                <a:cs typeface="Calibri"/>
              </a:rPr>
              <a:t>edges </a:t>
            </a:r>
            <a:r>
              <a:rPr sz="4600" b="1" spc="-265" dirty="0">
                <a:latin typeface="Calibri"/>
                <a:cs typeface="Calibri"/>
              </a:rPr>
              <a:t>leaving </a:t>
            </a:r>
            <a:r>
              <a:rPr sz="4600" b="1" i="1" spc="-130" dirty="0">
                <a:latin typeface="Calibri"/>
                <a:cs typeface="Calibri"/>
              </a:rPr>
              <a:t>i </a:t>
            </a:r>
            <a:r>
              <a:rPr sz="4600" b="1" spc="-370" dirty="0">
                <a:latin typeface="Calibri"/>
                <a:cs typeface="Calibri"/>
              </a:rPr>
              <a:t>and </a:t>
            </a:r>
            <a:r>
              <a:rPr sz="4600" b="1" spc="-280" dirty="0">
                <a:latin typeface="Calibri"/>
                <a:cs typeface="Calibri"/>
              </a:rPr>
              <a:t>entering</a:t>
            </a:r>
            <a:r>
              <a:rPr sz="4600" b="1" spc="-265" dirty="0">
                <a:latin typeface="Calibri"/>
                <a:cs typeface="Calibri"/>
              </a:rPr>
              <a:t> </a:t>
            </a:r>
            <a:r>
              <a:rPr sz="4600" b="1" i="1" spc="-355" dirty="0">
                <a:latin typeface="Calibri"/>
                <a:cs typeface="Calibri"/>
              </a:rPr>
              <a:t>s</a:t>
            </a:r>
            <a:endParaRPr sz="4600">
              <a:latin typeface="Calibri"/>
              <a:cs typeface="Calibri"/>
            </a:endParaRPr>
          </a:p>
          <a:p>
            <a:pPr marL="1054100" indent="-635000">
              <a:lnSpc>
                <a:spcPts val="7000"/>
              </a:lnSpc>
              <a:buSzPct val="129347"/>
              <a:buChar char="-"/>
              <a:tabLst>
                <a:tab pos="1053465" algn="l"/>
                <a:tab pos="1054100" algn="l"/>
              </a:tabLst>
            </a:pPr>
            <a:r>
              <a:rPr sz="4600" b="1" spc="-355" dirty="0">
                <a:latin typeface="Calibri"/>
                <a:cs typeface="Calibri"/>
              </a:rPr>
              <a:t>Construct </a:t>
            </a:r>
            <a:r>
              <a:rPr sz="4600" b="1" spc="-335" dirty="0">
                <a:latin typeface="Calibri"/>
                <a:cs typeface="Calibri"/>
              </a:rPr>
              <a:t>subgraph </a:t>
            </a:r>
            <a:r>
              <a:rPr sz="4600" b="1" spc="-235" dirty="0">
                <a:latin typeface="Calibri"/>
                <a:cs typeface="Calibri"/>
              </a:rPr>
              <a:t>in</a:t>
            </a:r>
            <a:r>
              <a:rPr sz="4600" b="1" spc="-245" dirty="0">
                <a:latin typeface="Calibri"/>
                <a:cs typeface="Calibri"/>
              </a:rPr>
              <a:t> </a:t>
            </a:r>
            <a:r>
              <a:rPr sz="4600" b="1" spc="-445" dirty="0">
                <a:latin typeface="Calibri"/>
                <a:cs typeface="Calibri"/>
              </a:rPr>
              <a:t>memory</a:t>
            </a:r>
            <a:endParaRPr sz="4600">
              <a:latin typeface="Calibri"/>
              <a:cs typeface="Calibri"/>
            </a:endParaRPr>
          </a:p>
          <a:p>
            <a:pPr marL="1054100" indent="-635000">
              <a:lnSpc>
                <a:spcPts val="7070"/>
              </a:lnSpc>
              <a:buSzPct val="129347"/>
              <a:buChar char="-"/>
              <a:tabLst>
                <a:tab pos="1053465" algn="l"/>
                <a:tab pos="1054100" algn="l"/>
              </a:tabLst>
            </a:pPr>
            <a:r>
              <a:rPr sz="4600" b="1" spc="-570" dirty="0">
                <a:latin typeface="Calibri"/>
                <a:cs typeface="Calibri"/>
              </a:rPr>
              <a:t>Do </a:t>
            </a:r>
            <a:r>
              <a:rPr sz="4600" b="1" spc="-335" dirty="0">
                <a:latin typeface="Calibri"/>
                <a:cs typeface="Calibri"/>
              </a:rPr>
              <a:t>processing </a:t>
            </a:r>
            <a:r>
              <a:rPr sz="4600" b="1" spc="-430" dirty="0">
                <a:latin typeface="Calibri"/>
                <a:cs typeface="Calibri"/>
              </a:rPr>
              <a:t>on</a:t>
            </a:r>
            <a:r>
              <a:rPr sz="4600" b="1" spc="-500" dirty="0">
                <a:latin typeface="Calibri"/>
                <a:cs typeface="Calibri"/>
              </a:rPr>
              <a:t> </a:t>
            </a:r>
            <a:r>
              <a:rPr sz="4600" b="1" spc="-335" dirty="0">
                <a:latin typeface="Calibri"/>
                <a:cs typeface="Calibri"/>
              </a:rPr>
              <a:t>subgraph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0000" y="10337800"/>
            <a:ext cx="13283565" cy="13131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40"/>
              </a:spcBef>
            </a:pPr>
            <a:r>
              <a:rPr sz="4200" b="1" spc="-360" dirty="0">
                <a:latin typeface="Calibri"/>
                <a:cs typeface="Calibri"/>
              </a:rPr>
              <a:t>Note: </a:t>
            </a:r>
            <a:r>
              <a:rPr sz="4200" b="1" spc="-305" dirty="0">
                <a:latin typeface="Calibri"/>
                <a:cs typeface="Calibri"/>
              </a:rPr>
              <a:t>a </a:t>
            </a:r>
            <a:r>
              <a:rPr sz="4200" b="1" spc="-350" dirty="0">
                <a:latin typeface="Calibri"/>
                <a:cs typeface="Calibri"/>
              </a:rPr>
              <a:t>good </a:t>
            </a:r>
            <a:r>
              <a:rPr sz="4200" b="1" spc="-305" dirty="0">
                <a:latin typeface="Calibri"/>
                <a:cs typeface="Calibri"/>
              </a:rPr>
              <a:t>implementation </a:t>
            </a:r>
            <a:r>
              <a:rPr sz="4200" b="1" spc="-335" dirty="0">
                <a:latin typeface="Calibri"/>
                <a:cs typeface="Calibri"/>
              </a:rPr>
              <a:t>could </a:t>
            </a:r>
            <a:r>
              <a:rPr sz="4200" b="1" spc="-290" dirty="0">
                <a:latin typeface="Calibri"/>
                <a:cs typeface="Calibri"/>
              </a:rPr>
              <a:t>hide </a:t>
            </a:r>
            <a:r>
              <a:rPr sz="4200" b="1" spc="-270" dirty="0">
                <a:latin typeface="Calibri"/>
                <a:cs typeface="Calibri"/>
              </a:rPr>
              <a:t>disk </a:t>
            </a:r>
            <a:r>
              <a:rPr sz="4200" b="1" spc="-509" dirty="0">
                <a:latin typeface="Calibri"/>
                <a:cs typeface="Calibri"/>
              </a:rPr>
              <a:t>I/O </a:t>
            </a:r>
            <a:r>
              <a:rPr sz="4200" b="1" spc="-385" dirty="0">
                <a:latin typeface="Calibri"/>
                <a:cs typeface="Calibri"/>
              </a:rPr>
              <a:t>by </a:t>
            </a:r>
            <a:r>
              <a:rPr sz="4200" b="1" spc="-275" dirty="0">
                <a:latin typeface="Calibri"/>
                <a:cs typeface="Calibri"/>
              </a:rPr>
              <a:t>prefetching </a:t>
            </a:r>
            <a:r>
              <a:rPr sz="4200" b="1" spc="-295" dirty="0">
                <a:latin typeface="Calibri"/>
                <a:cs typeface="Calibri"/>
              </a:rPr>
              <a:t>data </a:t>
            </a:r>
            <a:r>
              <a:rPr sz="4200" b="1" spc="-290" dirty="0">
                <a:latin typeface="Calibri"/>
                <a:cs typeface="Calibri"/>
              </a:rPr>
              <a:t>for  </a:t>
            </a:r>
            <a:r>
              <a:rPr sz="4200" b="1" spc="-285" dirty="0">
                <a:latin typeface="Calibri"/>
                <a:cs typeface="Calibri"/>
              </a:rPr>
              <a:t>next </a:t>
            </a:r>
            <a:r>
              <a:rPr sz="4200" b="1" spc="-254" dirty="0">
                <a:latin typeface="Calibri"/>
                <a:cs typeface="Calibri"/>
              </a:rPr>
              <a:t>iteration </a:t>
            </a:r>
            <a:r>
              <a:rPr sz="4200" b="1" spc="-290" dirty="0">
                <a:latin typeface="Calibri"/>
                <a:cs typeface="Calibri"/>
              </a:rPr>
              <a:t>of</a:t>
            </a:r>
            <a:r>
              <a:rPr sz="4200" b="1" spc="-320" dirty="0">
                <a:latin typeface="Calibri"/>
                <a:cs typeface="Calibri"/>
              </a:rPr>
              <a:t> </a:t>
            </a:r>
            <a:r>
              <a:rPr sz="4200" b="1" spc="-340" dirty="0">
                <a:latin typeface="Calibri"/>
                <a:cs typeface="Calibri"/>
              </a:rPr>
              <a:t>loop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64887-BF9D-A840-80EB-A1BC89A44A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425575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680" dirty="0"/>
              <a:t>Performance </a:t>
            </a:r>
            <a:r>
              <a:rPr sz="8400" spc="-780" dirty="0"/>
              <a:t>on </a:t>
            </a:r>
            <a:r>
              <a:rPr sz="8400" spc="-605" dirty="0"/>
              <a:t>a </a:t>
            </a:r>
            <a:r>
              <a:rPr sz="8400" spc="-1125" dirty="0"/>
              <a:t>Mac </a:t>
            </a:r>
            <a:r>
              <a:rPr sz="8400" spc="-545" dirty="0"/>
              <a:t>mini </a:t>
            </a:r>
            <a:r>
              <a:rPr sz="8400" spc="-565" dirty="0"/>
              <a:t>(8 </a:t>
            </a:r>
            <a:r>
              <a:rPr sz="8400" spc="-1019" dirty="0"/>
              <a:t>GB</a:t>
            </a:r>
            <a:r>
              <a:rPr sz="8400" spc="-425" dirty="0"/>
              <a:t> </a:t>
            </a:r>
            <a:r>
              <a:rPr sz="8400" spc="-1120" dirty="0"/>
              <a:t>RAM)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1181100" y="7937500"/>
            <a:ext cx="15872460" cy="1688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634"/>
              </a:lnSpc>
              <a:spcBef>
                <a:spcPts val="100"/>
              </a:spcBef>
            </a:pPr>
            <a:r>
              <a:rPr sz="5600" b="1" spc="-425" dirty="0">
                <a:latin typeface="Calibri"/>
                <a:cs typeface="Calibri"/>
              </a:rPr>
              <a:t>Throughput </a:t>
            </a:r>
            <a:r>
              <a:rPr sz="5600" b="1" spc="-450" dirty="0">
                <a:latin typeface="Calibri"/>
                <a:cs typeface="Calibri"/>
              </a:rPr>
              <a:t>(edges/sec) </a:t>
            </a:r>
            <a:r>
              <a:rPr sz="5600" b="1" spc="-430" dirty="0">
                <a:latin typeface="Calibri"/>
                <a:cs typeface="Calibri"/>
              </a:rPr>
              <a:t>remains </a:t>
            </a:r>
            <a:r>
              <a:rPr sz="5600" b="1" spc="-355" dirty="0">
                <a:latin typeface="Calibri"/>
                <a:cs typeface="Calibri"/>
              </a:rPr>
              <a:t>stable </a:t>
            </a:r>
            <a:r>
              <a:rPr sz="5600" b="1" spc="-415" dirty="0">
                <a:latin typeface="Calibri"/>
                <a:cs typeface="Calibri"/>
              </a:rPr>
              <a:t>as </a:t>
            </a:r>
            <a:r>
              <a:rPr sz="5600" b="1" spc="-370" dirty="0">
                <a:latin typeface="Calibri"/>
                <a:cs typeface="Calibri"/>
              </a:rPr>
              <a:t>graph </a:t>
            </a:r>
            <a:r>
              <a:rPr sz="5600" b="1" spc="-330" dirty="0">
                <a:latin typeface="Calibri"/>
                <a:cs typeface="Calibri"/>
              </a:rPr>
              <a:t>size </a:t>
            </a:r>
            <a:r>
              <a:rPr sz="5600" b="1" spc="-275" dirty="0">
                <a:latin typeface="Calibri"/>
                <a:cs typeface="Calibri"/>
              </a:rPr>
              <a:t>is</a:t>
            </a:r>
            <a:r>
              <a:rPr sz="5600" b="1" spc="-200" dirty="0">
                <a:latin typeface="Calibri"/>
                <a:cs typeface="Calibri"/>
              </a:rPr>
              <a:t> </a:t>
            </a:r>
            <a:r>
              <a:rPr sz="5600" b="1" spc="-420" dirty="0">
                <a:latin typeface="Calibri"/>
                <a:cs typeface="Calibri"/>
              </a:rPr>
              <a:t>increased</a:t>
            </a:r>
            <a:endParaRPr sz="5600">
              <a:latin typeface="Calibri"/>
              <a:cs typeface="Calibri"/>
            </a:endParaRPr>
          </a:p>
          <a:p>
            <a:pPr marL="12700">
              <a:lnSpc>
                <a:spcPts val="6455"/>
              </a:lnSpc>
              <a:tabLst>
                <a:tab pos="481965" algn="l"/>
              </a:tabLst>
            </a:pPr>
            <a:r>
              <a:rPr sz="5450" b="1" spc="-254" dirty="0">
                <a:latin typeface="Calibri"/>
                <a:cs typeface="Calibri"/>
              </a:rPr>
              <a:t>-	</a:t>
            </a:r>
            <a:r>
              <a:rPr sz="4200" b="1" spc="-305" dirty="0">
                <a:latin typeface="Calibri"/>
                <a:cs typeface="Calibri"/>
              </a:rPr>
              <a:t>Desirable </a:t>
            </a:r>
            <a:r>
              <a:rPr sz="4200" b="1" spc="-310" dirty="0">
                <a:latin typeface="Calibri"/>
                <a:cs typeface="Calibri"/>
              </a:rPr>
              <a:t>property: </a:t>
            </a:r>
            <a:r>
              <a:rPr sz="4200" b="1" spc="-290" dirty="0">
                <a:latin typeface="Calibri"/>
                <a:cs typeface="Calibri"/>
              </a:rPr>
              <a:t>throughput </a:t>
            </a:r>
            <a:r>
              <a:rPr sz="4200" b="1" spc="-335" dirty="0">
                <a:latin typeface="Calibri"/>
                <a:cs typeface="Calibri"/>
              </a:rPr>
              <a:t>(edges/sec) </a:t>
            </a:r>
            <a:r>
              <a:rPr sz="4200" b="1" spc="-225" dirty="0">
                <a:latin typeface="Calibri"/>
                <a:cs typeface="Calibri"/>
              </a:rPr>
              <a:t>largely </a:t>
            </a:r>
            <a:r>
              <a:rPr sz="4200" b="1" spc="-254" dirty="0">
                <a:latin typeface="Calibri"/>
                <a:cs typeface="Calibri"/>
              </a:rPr>
              <a:t>invariant </a:t>
            </a: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285" dirty="0">
                <a:latin typeface="Calibri"/>
                <a:cs typeface="Calibri"/>
              </a:rPr>
              <a:t>dataset</a:t>
            </a:r>
            <a:r>
              <a:rPr sz="4200" b="1" spc="-265" dirty="0">
                <a:latin typeface="Calibri"/>
                <a:cs typeface="Calibri"/>
              </a:rPr>
              <a:t> </a:t>
            </a:r>
            <a:r>
              <a:rPr sz="4200" b="1" spc="-250" dirty="0">
                <a:latin typeface="Calibri"/>
                <a:cs typeface="Calibri"/>
              </a:rPr>
              <a:t>size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93955" y="5785548"/>
            <a:ext cx="4308475" cy="0"/>
          </a:xfrm>
          <a:custGeom>
            <a:avLst/>
            <a:gdLst/>
            <a:ahLst/>
            <a:cxnLst/>
            <a:rect l="l" t="t" r="r" b="b"/>
            <a:pathLst>
              <a:path w="4308475">
                <a:moveTo>
                  <a:pt x="0" y="0"/>
                </a:moveTo>
                <a:lnTo>
                  <a:pt x="4308432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93955" y="2652375"/>
            <a:ext cx="4308475" cy="0"/>
          </a:xfrm>
          <a:custGeom>
            <a:avLst/>
            <a:gdLst/>
            <a:ahLst/>
            <a:cxnLst/>
            <a:rect l="l" t="t" r="r" b="b"/>
            <a:pathLst>
              <a:path w="4308475">
                <a:moveTo>
                  <a:pt x="0" y="0"/>
                </a:moveTo>
                <a:lnTo>
                  <a:pt x="4308432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93955" y="2652375"/>
            <a:ext cx="0" cy="3133725"/>
          </a:xfrm>
          <a:custGeom>
            <a:avLst/>
            <a:gdLst/>
            <a:ahLst/>
            <a:cxnLst/>
            <a:rect l="l" t="t" r="r" b="b"/>
            <a:pathLst>
              <a:path h="3133725">
                <a:moveTo>
                  <a:pt x="0" y="3133172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2387" y="2652375"/>
            <a:ext cx="0" cy="3133725"/>
          </a:xfrm>
          <a:custGeom>
            <a:avLst/>
            <a:gdLst/>
            <a:ahLst/>
            <a:cxnLst/>
            <a:rect l="l" t="t" r="r" b="b"/>
            <a:pathLst>
              <a:path h="3133725">
                <a:moveTo>
                  <a:pt x="0" y="3133172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3955" y="5785548"/>
            <a:ext cx="4308475" cy="0"/>
          </a:xfrm>
          <a:custGeom>
            <a:avLst/>
            <a:gdLst/>
            <a:ahLst/>
            <a:cxnLst/>
            <a:rect l="l" t="t" r="r" b="b"/>
            <a:pathLst>
              <a:path w="4308475">
                <a:moveTo>
                  <a:pt x="0" y="0"/>
                </a:moveTo>
                <a:lnTo>
                  <a:pt x="4308432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93955" y="2652375"/>
            <a:ext cx="0" cy="3133725"/>
          </a:xfrm>
          <a:custGeom>
            <a:avLst/>
            <a:gdLst/>
            <a:ahLst/>
            <a:cxnLst/>
            <a:rect l="l" t="t" r="r" b="b"/>
            <a:pathLst>
              <a:path h="3133725">
                <a:moveTo>
                  <a:pt x="0" y="3133172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3955" y="5742027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521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93955" y="2652375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0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99130" y="5780240"/>
            <a:ext cx="189865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spc="15" dirty="0">
                <a:latin typeface="Arial"/>
                <a:cs typeface="Arial"/>
              </a:rPr>
              <a:t>0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0651" y="5742027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521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70651" y="2652375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0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8176" y="5742027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521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8176" y="2652375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0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24872" y="5742027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521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4872" y="2652375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0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02387" y="5742027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521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02387" y="2652375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0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07563" y="5780240"/>
            <a:ext cx="189865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spc="15" dirty="0">
                <a:latin typeface="Arial"/>
                <a:cs typeface="Arial"/>
              </a:rPr>
              <a:t>8</a:t>
            </a:r>
            <a:endParaRPr sz="2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21989" y="6190881"/>
            <a:ext cx="584200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spc="10" dirty="0">
                <a:latin typeface="Arial"/>
                <a:cs typeface="Arial"/>
              </a:rPr>
              <a:t>x</a:t>
            </a:r>
            <a:r>
              <a:rPr sz="2300" spc="-80" dirty="0">
                <a:latin typeface="Arial"/>
                <a:cs typeface="Arial"/>
              </a:rPr>
              <a:t> </a:t>
            </a:r>
            <a:r>
              <a:rPr sz="2300" spc="10" dirty="0">
                <a:latin typeface="Arial"/>
                <a:cs typeface="Arial"/>
              </a:rPr>
              <a:t>10</a:t>
            </a:r>
            <a:endParaRPr sz="2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80461" y="6106290"/>
            <a:ext cx="13525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latin typeface="Arial"/>
                <a:cs typeface="Arial"/>
              </a:rPr>
              <a:t>9</a:t>
            </a:r>
            <a:endParaRPr sz="15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93955" y="5785548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713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58856" y="5785548"/>
            <a:ext cx="43815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43531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541874" y="5587242"/>
            <a:ext cx="436880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spc="5" dirty="0">
                <a:latin typeface="Arial"/>
                <a:cs typeface="Arial"/>
              </a:rPr>
              <a:t>0.5</a:t>
            </a:r>
            <a:endParaRPr sz="23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993955" y="5158915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713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58856" y="5158915"/>
            <a:ext cx="43815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43531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788257" y="4960610"/>
            <a:ext cx="189865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spc="15" dirty="0">
                <a:latin typeface="Arial"/>
                <a:cs typeface="Arial"/>
              </a:rPr>
              <a:t>1</a:t>
            </a:r>
            <a:endParaRPr sz="23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993955" y="4532283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713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58856" y="4532283"/>
            <a:ext cx="43815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43531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541874" y="4333968"/>
            <a:ext cx="436880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spc="5" dirty="0">
                <a:latin typeface="Arial"/>
                <a:cs typeface="Arial"/>
              </a:rPr>
              <a:t>1.5</a:t>
            </a:r>
            <a:endParaRPr sz="23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993955" y="3905641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713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58856" y="3905641"/>
            <a:ext cx="43815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43531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788257" y="3707334"/>
            <a:ext cx="189865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spc="15" dirty="0">
                <a:latin typeface="Arial"/>
                <a:cs typeface="Arial"/>
              </a:rPr>
              <a:t>2</a:t>
            </a:r>
            <a:endParaRPr sz="23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993955" y="3279008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713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58856" y="3279008"/>
            <a:ext cx="43815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43531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541874" y="3080702"/>
            <a:ext cx="436880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spc="5" dirty="0">
                <a:latin typeface="Arial"/>
                <a:cs typeface="Arial"/>
              </a:rPr>
              <a:t>2.5</a:t>
            </a:r>
            <a:endParaRPr sz="23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993955" y="2652375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713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58856" y="2652375"/>
            <a:ext cx="43815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43531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762857" y="2299662"/>
            <a:ext cx="828040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450" spc="22" baseline="-28985" dirty="0">
                <a:latin typeface="Arial"/>
                <a:cs typeface="Arial"/>
              </a:rPr>
              <a:t>3</a:t>
            </a:r>
            <a:r>
              <a:rPr sz="3450" spc="-735" baseline="-28985" dirty="0">
                <a:latin typeface="Arial"/>
                <a:cs typeface="Arial"/>
              </a:rPr>
              <a:t> </a:t>
            </a:r>
            <a:r>
              <a:rPr sz="2300" spc="10" dirty="0">
                <a:latin typeface="Arial"/>
                <a:cs typeface="Arial"/>
              </a:rPr>
              <a:t>x 10</a:t>
            </a:r>
            <a:endParaRPr sz="23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39728" y="2215067"/>
            <a:ext cx="13525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latin typeface="Arial"/>
                <a:cs typeface="Arial"/>
              </a:rPr>
              <a:t>7</a:t>
            </a:r>
            <a:endParaRPr sz="15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993955" y="5785548"/>
            <a:ext cx="4308475" cy="0"/>
          </a:xfrm>
          <a:custGeom>
            <a:avLst/>
            <a:gdLst/>
            <a:ahLst/>
            <a:cxnLst/>
            <a:rect l="l" t="t" r="r" b="b"/>
            <a:pathLst>
              <a:path w="4308475">
                <a:moveTo>
                  <a:pt x="0" y="0"/>
                </a:moveTo>
                <a:lnTo>
                  <a:pt x="4308432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93955" y="2652375"/>
            <a:ext cx="4308475" cy="0"/>
          </a:xfrm>
          <a:custGeom>
            <a:avLst/>
            <a:gdLst/>
            <a:ahLst/>
            <a:cxnLst/>
            <a:rect l="l" t="t" r="r" b="b"/>
            <a:pathLst>
              <a:path w="4308475">
                <a:moveTo>
                  <a:pt x="0" y="0"/>
                </a:moveTo>
                <a:lnTo>
                  <a:pt x="4308432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93955" y="2652375"/>
            <a:ext cx="0" cy="3133725"/>
          </a:xfrm>
          <a:custGeom>
            <a:avLst/>
            <a:gdLst/>
            <a:ahLst/>
            <a:cxnLst/>
            <a:rect l="l" t="t" r="r" b="b"/>
            <a:pathLst>
              <a:path h="3133725">
                <a:moveTo>
                  <a:pt x="0" y="3133172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02387" y="2652375"/>
            <a:ext cx="0" cy="3133725"/>
          </a:xfrm>
          <a:custGeom>
            <a:avLst/>
            <a:gdLst/>
            <a:ahLst/>
            <a:cxnLst/>
            <a:rect l="l" t="t" r="r" b="b"/>
            <a:pathLst>
              <a:path h="3133725">
                <a:moveTo>
                  <a:pt x="0" y="3133172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975827" y="5780240"/>
            <a:ext cx="2344420" cy="6432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415"/>
              </a:lnSpc>
              <a:spcBef>
                <a:spcPts val="125"/>
              </a:spcBef>
              <a:tabLst>
                <a:tab pos="1089660" algn="l"/>
                <a:tab pos="2166620" algn="l"/>
              </a:tabLst>
            </a:pPr>
            <a:r>
              <a:rPr sz="2300" spc="15" dirty="0">
                <a:latin typeface="Arial"/>
                <a:cs typeface="Arial"/>
              </a:rPr>
              <a:t>2	4	6</a:t>
            </a:r>
            <a:endParaRPr sz="2300">
              <a:latin typeface="Arial"/>
              <a:cs typeface="Arial"/>
            </a:endParaRPr>
          </a:p>
          <a:p>
            <a:pPr marL="36830">
              <a:lnSpc>
                <a:spcPts val="2415"/>
              </a:lnSpc>
            </a:pPr>
            <a:r>
              <a:rPr sz="2300" spc="10" dirty="0">
                <a:latin typeface="Arial"/>
                <a:cs typeface="Arial"/>
              </a:rPr>
              <a:t>Number </a:t>
            </a:r>
            <a:r>
              <a:rPr sz="2300" spc="5" dirty="0">
                <a:latin typeface="Arial"/>
                <a:cs typeface="Arial"/>
              </a:rPr>
              <a:t>of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spc="10" dirty="0">
                <a:latin typeface="Arial"/>
                <a:cs typeface="Arial"/>
              </a:rPr>
              <a:t>edges</a:t>
            </a:r>
            <a:endParaRPr sz="23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02517" y="2636086"/>
            <a:ext cx="321310" cy="31654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55"/>
              </a:lnSpc>
            </a:pPr>
            <a:r>
              <a:rPr sz="2300" spc="10" dirty="0">
                <a:latin typeface="Arial"/>
                <a:cs typeface="Arial"/>
              </a:rPr>
              <a:t>Throughput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10" dirty="0">
                <a:latin typeface="Arial"/>
                <a:cs typeface="Arial"/>
              </a:rPr>
              <a:t>(edges/sec)</a:t>
            </a:r>
            <a:endParaRPr sz="23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970962" y="326340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264" y="0"/>
                </a:lnTo>
              </a:path>
            </a:pathLst>
          </a:custGeom>
          <a:ln w="2956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30094" y="3204275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264"/>
                </a:lnTo>
              </a:path>
            </a:pathLst>
          </a:custGeom>
          <a:ln w="2956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26184" y="402226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264" y="0"/>
                </a:lnTo>
              </a:path>
            </a:pathLst>
          </a:custGeom>
          <a:ln w="2956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85316" y="3963137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264"/>
                </a:lnTo>
              </a:path>
            </a:pathLst>
          </a:custGeom>
          <a:ln w="2956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724896" y="417502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264" y="0"/>
                </a:lnTo>
              </a:path>
            </a:pathLst>
          </a:custGeom>
          <a:ln w="2956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84028" y="4115894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264"/>
                </a:lnTo>
              </a:path>
            </a:pathLst>
          </a:custGeom>
          <a:ln w="2956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36286" y="355249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64" y="0"/>
                </a:lnTo>
              </a:path>
            </a:pathLst>
          </a:custGeom>
          <a:ln w="2956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95418" y="3493362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264"/>
                </a:lnTo>
              </a:path>
            </a:pathLst>
          </a:custGeom>
          <a:ln w="2956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00464" y="368554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64" y="0"/>
                </a:lnTo>
              </a:path>
            </a:pathLst>
          </a:custGeom>
          <a:ln w="2956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59596" y="3626409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264"/>
                </a:lnTo>
              </a:path>
            </a:pathLst>
          </a:custGeom>
          <a:ln w="2956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08214" y="506364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64" y="0"/>
                </a:lnTo>
              </a:path>
            </a:pathLst>
          </a:custGeom>
          <a:ln w="2956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67346" y="5004511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264"/>
                </a:lnTo>
              </a:path>
            </a:pathLst>
          </a:custGeom>
          <a:ln w="2956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89027" y="455116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0"/>
                </a:moveTo>
                <a:lnTo>
                  <a:pt x="82134" y="82134"/>
                </a:lnTo>
              </a:path>
            </a:pathLst>
          </a:custGeom>
          <a:ln w="295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89027" y="455116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134" y="0"/>
                </a:moveTo>
                <a:lnTo>
                  <a:pt x="0" y="82134"/>
                </a:lnTo>
              </a:path>
            </a:pathLst>
          </a:custGeom>
          <a:ln w="295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44249" y="4746637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0"/>
                </a:moveTo>
                <a:lnTo>
                  <a:pt x="82134" y="82124"/>
                </a:lnTo>
              </a:path>
            </a:pathLst>
          </a:custGeom>
          <a:ln w="295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44249" y="4746637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134" y="0"/>
                </a:moveTo>
                <a:lnTo>
                  <a:pt x="0" y="82124"/>
                </a:lnTo>
              </a:path>
            </a:pathLst>
          </a:custGeom>
          <a:ln w="295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42961" y="5088282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0"/>
                </a:moveTo>
                <a:lnTo>
                  <a:pt x="82134" y="82134"/>
                </a:lnTo>
              </a:path>
            </a:pathLst>
          </a:custGeom>
          <a:ln w="295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42961" y="5088282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134" y="0"/>
                </a:moveTo>
                <a:lnTo>
                  <a:pt x="0" y="82134"/>
                </a:lnTo>
              </a:path>
            </a:pathLst>
          </a:custGeom>
          <a:ln w="295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54351" y="4156952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0"/>
                </a:moveTo>
                <a:lnTo>
                  <a:pt x="82124" y="82134"/>
                </a:lnTo>
              </a:path>
            </a:pathLst>
          </a:custGeom>
          <a:ln w="295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54351" y="4156952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124" y="0"/>
                </a:moveTo>
                <a:lnTo>
                  <a:pt x="0" y="82134"/>
                </a:lnTo>
              </a:path>
            </a:pathLst>
          </a:custGeom>
          <a:ln w="295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18529" y="4423874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0"/>
                </a:moveTo>
                <a:lnTo>
                  <a:pt x="82134" y="82124"/>
                </a:lnTo>
              </a:path>
            </a:pathLst>
          </a:custGeom>
          <a:ln w="295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18529" y="4423874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134" y="0"/>
                </a:moveTo>
                <a:lnTo>
                  <a:pt x="0" y="82124"/>
                </a:lnTo>
              </a:path>
            </a:pathLst>
          </a:custGeom>
          <a:ln w="295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26278" y="512277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0"/>
                </a:moveTo>
                <a:lnTo>
                  <a:pt x="82124" y="82134"/>
                </a:lnTo>
              </a:path>
            </a:pathLst>
          </a:custGeom>
          <a:ln w="295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26278" y="512277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124" y="0"/>
                </a:moveTo>
                <a:lnTo>
                  <a:pt x="0" y="82134"/>
                </a:lnTo>
              </a:path>
            </a:pathLst>
          </a:custGeom>
          <a:ln w="295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56179" y="5333030"/>
            <a:ext cx="303051" cy="151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0113" y="5507144"/>
            <a:ext cx="147830" cy="147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21493" y="5112103"/>
            <a:ext cx="147830" cy="1478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85681" y="4957709"/>
            <a:ext cx="147830" cy="147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93421" y="5362596"/>
            <a:ext cx="147830" cy="1478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30094" y="4587305"/>
            <a:ext cx="3537585" cy="200025"/>
          </a:xfrm>
          <a:custGeom>
            <a:avLst/>
            <a:gdLst/>
            <a:ahLst/>
            <a:cxnLst/>
            <a:rect l="l" t="t" r="r" b="b"/>
            <a:pathLst>
              <a:path w="3537585" h="200025">
                <a:moveTo>
                  <a:pt x="0" y="0"/>
                </a:moveTo>
                <a:lnTo>
                  <a:pt x="155221" y="8209"/>
                </a:lnTo>
                <a:lnTo>
                  <a:pt x="753934" y="42703"/>
                </a:lnTo>
                <a:lnTo>
                  <a:pt x="1965323" y="110872"/>
                </a:lnTo>
                <a:lnTo>
                  <a:pt x="2929501" y="165077"/>
                </a:lnTo>
                <a:lnTo>
                  <a:pt x="3537251" y="199570"/>
                </a:lnTo>
              </a:path>
            </a:pathLst>
          </a:custGeom>
          <a:ln w="295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11019" y="3231377"/>
            <a:ext cx="116839" cy="259079"/>
          </a:xfrm>
          <a:custGeom>
            <a:avLst/>
            <a:gdLst/>
            <a:ahLst/>
            <a:cxnLst/>
            <a:rect l="l" t="t" r="r" b="b"/>
            <a:pathLst>
              <a:path w="116839" h="259079">
                <a:moveTo>
                  <a:pt x="116618" y="0"/>
                </a:moveTo>
                <a:lnTo>
                  <a:pt x="0" y="25870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981453" y="3440803"/>
            <a:ext cx="79660" cy="1100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3489951" y="2856492"/>
            <a:ext cx="1291590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spc="15" dirty="0">
                <a:latin typeface="Arial"/>
                <a:cs typeface="Arial"/>
              </a:rPr>
              <a:t>Pagerank</a:t>
            </a:r>
            <a:endParaRPr sz="23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962560" y="5210656"/>
            <a:ext cx="195470" cy="2373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4143685" y="5412309"/>
            <a:ext cx="1028065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spc="15" dirty="0">
                <a:latin typeface="Arial"/>
                <a:cs typeface="Arial"/>
              </a:rPr>
              <a:t>WebBP</a:t>
            </a:r>
            <a:endParaRPr sz="23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737851" y="4012413"/>
            <a:ext cx="161290" cy="349885"/>
          </a:xfrm>
          <a:custGeom>
            <a:avLst/>
            <a:gdLst/>
            <a:ahLst/>
            <a:cxnLst/>
            <a:rect l="l" t="t" r="r" b="b"/>
            <a:pathLst>
              <a:path w="161289" h="349885">
                <a:moveTo>
                  <a:pt x="0" y="0"/>
                </a:moveTo>
                <a:lnTo>
                  <a:pt x="160967" y="34986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848723" y="4313001"/>
            <a:ext cx="79660" cy="1092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3901411" y="3637529"/>
            <a:ext cx="1701800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spc="10" dirty="0">
                <a:latin typeface="Arial"/>
                <a:cs typeface="Arial"/>
              </a:rPr>
              <a:t>Conn.</a:t>
            </a:r>
            <a:r>
              <a:rPr sz="2300" spc="-75" dirty="0">
                <a:latin typeface="Arial"/>
                <a:cs typeface="Arial"/>
              </a:rPr>
              <a:t> </a:t>
            </a:r>
            <a:r>
              <a:rPr sz="2300" spc="15" dirty="0">
                <a:latin typeface="Arial"/>
                <a:cs typeface="Arial"/>
              </a:rPr>
              <a:t>comp.</a:t>
            </a:r>
            <a:endParaRPr sz="23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459828" y="6672145"/>
            <a:ext cx="262953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10" dirty="0">
                <a:latin typeface="Times New Roman"/>
                <a:cs typeface="Times New Roman"/>
              </a:rPr>
              <a:t>(a) Performance:</a:t>
            </a:r>
            <a:r>
              <a:rPr sz="2250" spc="-250" dirty="0">
                <a:latin typeface="Times New Roman"/>
                <a:cs typeface="Times New Roman"/>
              </a:rPr>
              <a:t> </a:t>
            </a:r>
            <a:r>
              <a:rPr sz="2250" spc="15" dirty="0">
                <a:latin typeface="Times New Roman"/>
                <a:cs typeface="Times New Roman"/>
              </a:rPr>
              <a:t>SSD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7354219" y="5789398"/>
            <a:ext cx="4484370" cy="0"/>
          </a:xfrm>
          <a:custGeom>
            <a:avLst/>
            <a:gdLst/>
            <a:ahLst/>
            <a:cxnLst/>
            <a:rect l="l" t="t" r="r" b="b"/>
            <a:pathLst>
              <a:path w="4484370">
                <a:moveTo>
                  <a:pt x="0" y="0"/>
                </a:moveTo>
                <a:lnTo>
                  <a:pt x="4484231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54219" y="2541946"/>
            <a:ext cx="4484370" cy="0"/>
          </a:xfrm>
          <a:custGeom>
            <a:avLst/>
            <a:gdLst/>
            <a:ahLst/>
            <a:cxnLst/>
            <a:rect l="l" t="t" r="r" b="b"/>
            <a:pathLst>
              <a:path w="4484370">
                <a:moveTo>
                  <a:pt x="0" y="0"/>
                </a:moveTo>
                <a:lnTo>
                  <a:pt x="4484231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354219" y="2541946"/>
            <a:ext cx="0" cy="3248025"/>
          </a:xfrm>
          <a:custGeom>
            <a:avLst/>
            <a:gdLst/>
            <a:ahLst/>
            <a:cxnLst/>
            <a:rect l="l" t="t" r="r" b="b"/>
            <a:pathLst>
              <a:path h="3248025">
                <a:moveTo>
                  <a:pt x="0" y="3247451"/>
                </a:moveTo>
                <a:lnTo>
                  <a:pt x="0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838450" y="2541946"/>
            <a:ext cx="0" cy="3248025"/>
          </a:xfrm>
          <a:custGeom>
            <a:avLst/>
            <a:gdLst/>
            <a:ahLst/>
            <a:cxnLst/>
            <a:rect l="l" t="t" r="r" b="b"/>
            <a:pathLst>
              <a:path h="3248025">
                <a:moveTo>
                  <a:pt x="0" y="3247451"/>
                </a:moveTo>
                <a:lnTo>
                  <a:pt x="0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354219" y="5789398"/>
            <a:ext cx="4484370" cy="0"/>
          </a:xfrm>
          <a:custGeom>
            <a:avLst/>
            <a:gdLst/>
            <a:ahLst/>
            <a:cxnLst/>
            <a:rect l="l" t="t" r="r" b="b"/>
            <a:pathLst>
              <a:path w="4484370">
                <a:moveTo>
                  <a:pt x="0" y="0"/>
                </a:moveTo>
                <a:lnTo>
                  <a:pt x="4484231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354219" y="2541946"/>
            <a:ext cx="0" cy="3248025"/>
          </a:xfrm>
          <a:custGeom>
            <a:avLst/>
            <a:gdLst/>
            <a:ahLst/>
            <a:cxnLst/>
            <a:rect l="l" t="t" r="r" b="b"/>
            <a:pathLst>
              <a:path h="3248025">
                <a:moveTo>
                  <a:pt x="0" y="3247451"/>
                </a:moveTo>
                <a:lnTo>
                  <a:pt x="0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54219" y="5738769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628"/>
                </a:moveTo>
                <a:lnTo>
                  <a:pt x="0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54219" y="254194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395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7261959" y="5794779"/>
            <a:ext cx="17653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5" dirty="0">
                <a:latin typeface="Arial"/>
                <a:cs typeface="Arial"/>
              </a:rPr>
              <a:t>0</a:t>
            </a:r>
            <a:endParaRPr sz="21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8475277" y="5738769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628"/>
                </a:moveTo>
                <a:lnTo>
                  <a:pt x="0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475277" y="254194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395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8383017" y="5794779"/>
            <a:ext cx="17653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5" dirty="0"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9596335" y="5738769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628"/>
                </a:moveTo>
                <a:lnTo>
                  <a:pt x="0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596335" y="254194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395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9504075" y="5794779"/>
            <a:ext cx="17653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5" dirty="0">
                <a:latin typeface="Arial"/>
                <a:cs typeface="Arial"/>
              </a:rPr>
              <a:t>4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0717393" y="5738769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628"/>
                </a:moveTo>
                <a:lnTo>
                  <a:pt x="0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717393" y="254194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395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10625133" y="5794779"/>
            <a:ext cx="17653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5" dirty="0">
                <a:latin typeface="Arial"/>
                <a:cs typeface="Arial"/>
              </a:rPr>
              <a:t>6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1838450" y="5738769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628"/>
                </a:moveTo>
                <a:lnTo>
                  <a:pt x="0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838450" y="254194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395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11746191" y="5794779"/>
            <a:ext cx="17653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5" dirty="0">
                <a:latin typeface="Arial"/>
                <a:cs typeface="Arial"/>
              </a:rPr>
              <a:t>8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1196511" y="6192574"/>
            <a:ext cx="53848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5" dirty="0">
                <a:latin typeface="Arial"/>
                <a:cs typeface="Arial"/>
              </a:rPr>
              <a:t>x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10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1702795" y="6116631"/>
            <a:ext cx="126364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10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7354219" y="5789398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395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787822" y="578939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628" y="0"/>
                </a:moveTo>
                <a:lnTo>
                  <a:pt x="0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7153470" y="5606731"/>
            <a:ext cx="17653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5" dirty="0">
                <a:latin typeface="Arial"/>
                <a:cs typeface="Arial"/>
              </a:rPr>
              <a:t>4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354219" y="5138461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395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787822" y="513846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628" y="0"/>
                </a:moveTo>
                <a:lnTo>
                  <a:pt x="0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7153470" y="4955794"/>
            <a:ext cx="17653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5" dirty="0">
                <a:latin typeface="Arial"/>
                <a:cs typeface="Arial"/>
              </a:rPr>
              <a:t>6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7354219" y="4487524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395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787822" y="4487524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628" y="0"/>
                </a:moveTo>
                <a:lnTo>
                  <a:pt x="0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7153470" y="4304857"/>
            <a:ext cx="17653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5" dirty="0">
                <a:latin typeface="Arial"/>
                <a:cs typeface="Arial"/>
              </a:rPr>
              <a:t>8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354219" y="3836587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395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787822" y="383658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628" y="0"/>
                </a:moveTo>
                <a:lnTo>
                  <a:pt x="0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7001585" y="3653920"/>
            <a:ext cx="32702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0" dirty="0">
                <a:latin typeface="Arial"/>
                <a:cs typeface="Arial"/>
              </a:rPr>
              <a:t>10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354219" y="3185650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395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787822" y="318565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628" y="0"/>
                </a:moveTo>
                <a:lnTo>
                  <a:pt x="0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7001585" y="3002984"/>
            <a:ext cx="32702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0" dirty="0">
                <a:latin typeface="Arial"/>
                <a:cs typeface="Arial"/>
              </a:rPr>
              <a:t>12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7354219" y="2541946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395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787822" y="254194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628" y="0"/>
                </a:moveTo>
                <a:lnTo>
                  <a:pt x="0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6976185" y="2221859"/>
            <a:ext cx="92900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150" spc="22" baseline="-29100" dirty="0">
                <a:latin typeface="Arial"/>
                <a:cs typeface="Arial"/>
              </a:rPr>
              <a:t>14 </a:t>
            </a:r>
            <a:r>
              <a:rPr sz="2100" spc="15" dirty="0">
                <a:latin typeface="Arial"/>
                <a:cs typeface="Arial"/>
              </a:rPr>
              <a:t>x</a:t>
            </a:r>
            <a:r>
              <a:rPr sz="2100" spc="-355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10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847803" y="2145917"/>
            <a:ext cx="126364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10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7354219" y="5789398"/>
            <a:ext cx="4484370" cy="0"/>
          </a:xfrm>
          <a:custGeom>
            <a:avLst/>
            <a:gdLst/>
            <a:ahLst/>
            <a:cxnLst/>
            <a:rect l="l" t="t" r="r" b="b"/>
            <a:pathLst>
              <a:path w="4484370">
                <a:moveTo>
                  <a:pt x="0" y="0"/>
                </a:moveTo>
                <a:lnTo>
                  <a:pt x="4484231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354219" y="2541946"/>
            <a:ext cx="4484370" cy="0"/>
          </a:xfrm>
          <a:custGeom>
            <a:avLst/>
            <a:gdLst/>
            <a:ahLst/>
            <a:cxnLst/>
            <a:rect l="l" t="t" r="r" b="b"/>
            <a:pathLst>
              <a:path w="4484370">
                <a:moveTo>
                  <a:pt x="0" y="0"/>
                </a:moveTo>
                <a:lnTo>
                  <a:pt x="4484231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354219" y="2541946"/>
            <a:ext cx="0" cy="3248025"/>
          </a:xfrm>
          <a:custGeom>
            <a:avLst/>
            <a:gdLst/>
            <a:ahLst/>
            <a:cxnLst/>
            <a:rect l="l" t="t" r="r" b="b"/>
            <a:pathLst>
              <a:path h="3248025">
                <a:moveTo>
                  <a:pt x="0" y="3247451"/>
                </a:moveTo>
                <a:lnTo>
                  <a:pt x="0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1838450" y="2541946"/>
            <a:ext cx="0" cy="3248025"/>
          </a:xfrm>
          <a:custGeom>
            <a:avLst/>
            <a:gdLst/>
            <a:ahLst/>
            <a:cxnLst/>
            <a:rect l="l" t="t" r="r" b="b"/>
            <a:pathLst>
              <a:path h="3248025">
                <a:moveTo>
                  <a:pt x="0" y="3247451"/>
                </a:moveTo>
                <a:lnTo>
                  <a:pt x="0" y="0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8534903" y="6040689"/>
            <a:ext cx="210566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5" dirty="0">
                <a:latin typeface="Arial"/>
                <a:cs typeface="Arial"/>
              </a:rPr>
              <a:t>Number </a:t>
            </a:r>
            <a:r>
              <a:rPr sz="2100" spc="10" dirty="0">
                <a:latin typeface="Arial"/>
                <a:cs typeface="Arial"/>
              </a:rPr>
              <a:t>of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edges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684248" y="2715358"/>
            <a:ext cx="297180" cy="2906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65"/>
              </a:lnSpc>
            </a:pPr>
            <a:r>
              <a:rPr sz="2100" spc="15" dirty="0">
                <a:latin typeface="Arial"/>
                <a:cs typeface="Arial"/>
              </a:rPr>
              <a:t>Throughput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15" dirty="0">
                <a:latin typeface="Arial"/>
                <a:cs typeface="Arial"/>
              </a:rPr>
              <a:t>(edges/sec)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7339753" y="274446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56" y="0"/>
                </a:lnTo>
              </a:path>
            </a:pathLst>
          </a:custGeom>
          <a:ln w="2712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390382" y="269383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256"/>
                </a:lnTo>
              </a:path>
            </a:pathLst>
          </a:custGeom>
          <a:ln w="2712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498871" y="3229046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56" y="0"/>
                </a:lnTo>
              </a:path>
            </a:pathLst>
          </a:custGeom>
          <a:ln w="2712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549500" y="317841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256"/>
                </a:lnTo>
              </a:path>
            </a:pathLst>
          </a:custGeom>
          <a:ln w="2712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120877" y="468280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56" y="0"/>
                </a:lnTo>
              </a:path>
            </a:pathLst>
          </a:custGeom>
          <a:ln w="2712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171506" y="4632177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256"/>
                </a:lnTo>
              </a:path>
            </a:pathLst>
          </a:custGeom>
          <a:ln w="2712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386588" y="3670237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56" y="0"/>
                </a:lnTo>
              </a:path>
            </a:pathLst>
          </a:custGeom>
          <a:ln w="2712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437216" y="361960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256"/>
                </a:lnTo>
              </a:path>
            </a:pathLst>
          </a:custGeom>
          <a:ln w="2712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384691" y="411866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56" y="0"/>
                </a:lnTo>
              </a:path>
            </a:pathLst>
          </a:custGeom>
          <a:ln w="2712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435320" y="406803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256"/>
                </a:lnTo>
              </a:path>
            </a:pathLst>
          </a:custGeom>
          <a:ln w="2712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021162" y="539883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56" y="0"/>
                </a:lnTo>
              </a:path>
            </a:pathLst>
          </a:custGeom>
          <a:ln w="2712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071791" y="5348207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256"/>
                </a:lnTo>
              </a:path>
            </a:pathLst>
          </a:custGeom>
          <a:ln w="2712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354219" y="4501989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0"/>
                </a:moveTo>
                <a:lnTo>
                  <a:pt x="72326" y="72326"/>
                </a:lnTo>
              </a:path>
            </a:pathLst>
          </a:custGeom>
          <a:ln w="27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354219" y="4501989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72326" y="0"/>
                </a:moveTo>
                <a:lnTo>
                  <a:pt x="0" y="72326"/>
                </a:lnTo>
              </a:path>
            </a:pathLst>
          </a:custGeom>
          <a:ln w="27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513336" y="4798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0"/>
                </a:moveTo>
                <a:lnTo>
                  <a:pt x="72326" y="72326"/>
                </a:lnTo>
              </a:path>
            </a:pathLst>
          </a:custGeom>
          <a:ln w="27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513336" y="4798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72326" y="0"/>
                </a:moveTo>
                <a:lnTo>
                  <a:pt x="0" y="72326"/>
                </a:lnTo>
              </a:path>
            </a:pathLst>
          </a:custGeom>
          <a:ln w="27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135342" y="5239718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0"/>
                </a:moveTo>
                <a:lnTo>
                  <a:pt x="72326" y="72326"/>
                </a:lnTo>
              </a:path>
            </a:pathLst>
          </a:custGeom>
          <a:ln w="27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135342" y="5239718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72326" y="0"/>
                </a:moveTo>
                <a:lnTo>
                  <a:pt x="0" y="72326"/>
                </a:lnTo>
              </a:path>
            </a:pathLst>
          </a:custGeom>
          <a:ln w="27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401054" y="3822122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0"/>
                </a:moveTo>
                <a:lnTo>
                  <a:pt x="72326" y="72326"/>
                </a:lnTo>
              </a:path>
            </a:pathLst>
          </a:custGeom>
          <a:ln w="27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401054" y="3822122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72326" y="0"/>
                </a:moveTo>
                <a:lnTo>
                  <a:pt x="0" y="72326"/>
                </a:lnTo>
              </a:path>
            </a:pathLst>
          </a:custGeom>
          <a:ln w="27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399156" y="5116763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0"/>
                </a:moveTo>
                <a:lnTo>
                  <a:pt x="72326" y="72326"/>
                </a:lnTo>
              </a:path>
            </a:pathLst>
          </a:custGeom>
          <a:ln w="27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0399156" y="5116763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72326" y="0"/>
                </a:moveTo>
                <a:lnTo>
                  <a:pt x="0" y="72326"/>
                </a:lnTo>
              </a:path>
            </a:pathLst>
          </a:custGeom>
          <a:ln w="27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035628" y="5550721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0"/>
                </a:moveTo>
                <a:lnTo>
                  <a:pt x="72326" y="72326"/>
                </a:lnTo>
              </a:path>
            </a:pathLst>
          </a:custGeom>
          <a:ln w="27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1035628" y="5550721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72326" y="0"/>
                </a:moveTo>
                <a:lnTo>
                  <a:pt x="0" y="72326"/>
                </a:lnTo>
              </a:path>
            </a:pathLst>
          </a:custGeom>
          <a:ln w="27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485310" y="5385274"/>
            <a:ext cx="128379" cy="128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326192" y="5255087"/>
            <a:ext cx="128379" cy="128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107316" y="5522695"/>
            <a:ext cx="128379" cy="1283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373027" y="4987480"/>
            <a:ext cx="128379" cy="1283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384691" y="5123996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256" y="50628"/>
                </a:moveTo>
                <a:lnTo>
                  <a:pt x="97278" y="70336"/>
                </a:lnTo>
                <a:lnTo>
                  <a:pt x="86428" y="86428"/>
                </a:lnTo>
                <a:lnTo>
                  <a:pt x="70336" y="97278"/>
                </a:lnTo>
                <a:lnTo>
                  <a:pt x="50628" y="101256"/>
                </a:lnTo>
                <a:lnTo>
                  <a:pt x="30920" y="97278"/>
                </a:lnTo>
                <a:lnTo>
                  <a:pt x="14828" y="86428"/>
                </a:lnTo>
                <a:lnTo>
                  <a:pt x="3978" y="70336"/>
                </a:lnTo>
                <a:lnTo>
                  <a:pt x="0" y="50628"/>
                </a:lnTo>
                <a:lnTo>
                  <a:pt x="3978" y="30920"/>
                </a:lnTo>
                <a:lnTo>
                  <a:pt x="14828" y="14828"/>
                </a:lnTo>
                <a:lnTo>
                  <a:pt x="30920" y="3978"/>
                </a:lnTo>
                <a:lnTo>
                  <a:pt x="50628" y="0"/>
                </a:lnTo>
                <a:lnTo>
                  <a:pt x="70336" y="3978"/>
                </a:lnTo>
                <a:lnTo>
                  <a:pt x="86428" y="14828"/>
                </a:lnTo>
                <a:lnTo>
                  <a:pt x="97278" y="30920"/>
                </a:lnTo>
                <a:lnTo>
                  <a:pt x="101256" y="50628"/>
                </a:lnTo>
              </a:path>
            </a:pathLst>
          </a:custGeom>
          <a:ln w="2712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1007601" y="5689045"/>
            <a:ext cx="128379" cy="1283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390382" y="4415198"/>
            <a:ext cx="3681729" cy="752475"/>
          </a:xfrm>
          <a:custGeom>
            <a:avLst/>
            <a:gdLst/>
            <a:ahLst/>
            <a:cxnLst/>
            <a:rect l="l" t="t" r="r" b="b"/>
            <a:pathLst>
              <a:path w="3681729" h="752475">
                <a:moveTo>
                  <a:pt x="0" y="0"/>
                </a:moveTo>
                <a:lnTo>
                  <a:pt x="159117" y="28930"/>
                </a:lnTo>
                <a:lnTo>
                  <a:pt x="781124" y="159117"/>
                </a:lnTo>
                <a:lnTo>
                  <a:pt x="2046834" y="419492"/>
                </a:lnTo>
                <a:lnTo>
                  <a:pt x="3044937" y="622006"/>
                </a:lnTo>
                <a:lnTo>
                  <a:pt x="3681409" y="752193"/>
                </a:lnTo>
              </a:path>
            </a:pathLst>
          </a:custGeom>
          <a:ln w="2712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185971" y="4046334"/>
            <a:ext cx="231775" cy="1106805"/>
          </a:xfrm>
          <a:custGeom>
            <a:avLst/>
            <a:gdLst/>
            <a:ahLst/>
            <a:cxnLst/>
            <a:rect l="l" t="t" r="r" b="b"/>
            <a:pathLst>
              <a:path w="231775" h="1106804">
                <a:moveTo>
                  <a:pt x="231444" y="0"/>
                </a:moveTo>
                <a:lnTo>
                  <a:pt x="0" y="1106592"/>
                </a:lnTo>
              </a:path>
            </a:pathLst>
          </a:custGeom>
          <a:ln w="4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154781" y="5107270"/>
            <a:ext cx="76846" cy="1057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7645289" y="3704549"/>
            <a:ext cx="156273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5" dirty="0">
                <a:latin typeface="Arial"/>
                <a:cs typeface="Arial"/>
              </a:rPr>
              <a:t>Conn.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15" dirty="0">
                <a:latin typeface="Arial"/>
                <a:cs typeface="Arial"/>
              </a:rPr>
              <a:t>comp.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9456654" y="5107270"/>
            <a:ext cx="134707" cy="2431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9120746" y="5310192"/>
            <a:ext cx="94551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20" dirty="0">
                <a:latin typeface="Arial"/>
                <a:cs typeface="Arial"/>
              </a:rPr>
              <a:t>WebBP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9478352" y="3371439"/>
            <a:ext cx="185336" cy="2721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9655960" y="3031914"/>
            <a:ext cx="118681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5" dirty="0">
                <a:latin typeface="Arial"/>
                <a:cs typeface="Arial"/>
              </a:rPr>
              <a:t>Pagerank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7606110" y="6672145"/>
            <a:ext cx="342201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10" dirty="0">
                <a:latin typeface="Times New Roman"/>
                <a:cs typeface="Times New Roman"/>
              </a:rPr>
              <a:t>(b) Performance </a:t>
            </a:r>
            <a:r>
              <a:rPr sz="2250" spc="5" dirty="0">
                <a:latin typeface="Times New Roman"/>
                <a:cs typeface="Times New Roman"/>
              </a:rPr>
              <a:t>: </a:t>
            </a:r>
            <a:r>
              <a:rPr sz="2250" spc="15" dirty="0">
                <a:latin typeface="Times New Roman"/>
                <a:cs typeface="Times New Roman"/>
              </a:rPr>
              <a:t>Hard</a:t>
            </a:r>
            <a:r>
              <a:rPr sz="2250" spc="-240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drive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7006862" y="5473761"/>
            <a:ext cx="474980" cy="0"/>
          </a:xfrm>
          <a:custGeom>
            <a:avLst/>
            <a:gdLst/>
            <a:ahLst/>
            <a:cxnLst/>
            <a:rect l="l" t="t" r="r" b="b"/>
            <a:pathLst>
              <a:path w="474980">
                <a:moveTo>
                  <a:pt x="0" y="0"/>
                </a:moveTo>
                <a:lnTo>
                  <a:pt x="474505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5425153" y="5473761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020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3843457" y="5473761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020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2736260" y="5473761"/>
            <a:ext cx="474980" cy="0"/>
          </a:xfrm>
          <a:custGeom>
            <a:avLst/>
            <a:gdLst/>
            <a:ahLst/>
            <a:cxnLst/>
            <a:rect l="l" t="t" r="r" b="b"/>
            <a:pathLst>
              <a:path w="474980">
                <a:moveTo>
                  <a:pt x="0" y="0"/>
                </a:moveTo>
                <a:lnTo>
                  <a:pt x="474507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7006862" y="4874868"/>
            <a:ext cx="474980" cy="0"/>
          </a:xfrm>
          <a:custGeom>
            <a:avLst/>
            <a:gdLst/>
            <a:ahLst/>
            <a:cxnLst/>
            <a:rect l="l" t="t" r="r" b="b"/>
            <a:pathLst>
              <a:path w="474980">
                <a:moveTo>
                  <a:pt x="0" y="0"/>
                </a:moveTo>
                <a:lnTo>
                  <a:pt x="474505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5425153" y="4874868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020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843457" y="4874868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020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2736260" y="4874868"/>
            <a:ext cx="474980" cy="0"/>
          </a:xfrm>
          <a:custGeom>
            <a:avLst/>
            <a:gdLst/>
            <a:ahLst/>
            <a:cxnLst/>
            <a:rect l="l" t="t" r="r" b="b"/>
            <a:pathLst>
              <a:path w="474980">
                <a:moveTo>
                  <a:pt x="0" y="0"/>
                </a:moveTo>
                <a:lnTo>
                  <a:pt x="474507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7006862" y="4275977"/>
            <a:ext cx="474980" cy="0"/>
          </a:xfrm>
          <a:custGeom>
            <a:avLst/>
            <a:gdLst/>
            <a:ahLst/>
            <a:cxnLst/>
            <a:rect l="l" t="t" r="r" b="b"/>
            <a:pathLst>
              <a:path w="474980">
                <a:moveTo>
                  <a:pt x="0" y="0"/>
                </a:moveTo>
                <a:lnTo>
                  <a:pt x="474505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5425153" y="4275977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020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3843457" y="4275977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020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2736260" y="4275977"/>
            <a:ext cx="474980" cy="0"/>
          </a:xfrm>
          <a:custGeom>
            <a:avLst/>
            <a:gdLst/>
            <a:ahLst/>
            <a:cxnLst/>
            <a:rect l="l" t="t" r="r" b="b"/>
            <a:pathLst>
              <a:path w="474980">
                <a:moveTo>
                  <a:pt x="0" y="0"/>
                </a:moveTo>
                <a:lnTo>
                  <a:pt x="474507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006862" y="3677084"/>
            <a:ext cx="474980" cy="0"/>
          </a:xfrm>
          <a:custGeom>
            <a:avLst/>
            <a:gdLst/>
            <a:ahLst/>
            <a:cxnLst/>
            <a:rect l="l" t="t" r="r" b="b"/>
            <a:pathLst>
              <a:path w="474980">
                <a:moveTo>
                  <a:pt x="0" y="0"/>
                </a:moveTo>
                <a:lnTo>
                  <a:pt x="474505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3843457" y="3677084"/>
            <a:ext cx="2531110" cy="0"/>
          </a:xfrm>
          <a:custGeom>
            <a:avLst/>
            <a:gdLst/>
            <a:ahLst/>
            <a:cxnLst/>
            <a:rect l="l" t="t" r="r" b="b"/>
            <a:pathLst>
              <a:path w="2531109">
                <a:moveTo>
                  <a:pt x="0" y="0"/>
                </a:moveTo>
                <a:lnTo>
                  <a:pt x="2530716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2736260" y="3677084"/>
            <a:ext cx="474980" cy="0"/>
          </a:xfrm>
          <a:custGeom>
            <a:avLst/>
            <a:gdLst/>
            <a:ahLst/>
            <a:cxnLst/>
            <a:rect l="l" t="t" r="r" b="b"/>
            <a:pathLst>
              <a:path w="474980">
                <a:moveTo>
                  <a:pt x="0" y="0"/>
                </a:moveTo>
                <a:lnTo>
                  <a:pt x="474507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2736260" y="3078192"/>
            <a:ext cx="4745355" cy="0"/>
          </a:xfrm>
          <a:custGeom>
            <a:avLst/>
            <a:gdLst/>
            <a:ahLst/>
            <a:cxnLst/>
            <a:rect l="l" t="t" r="r" b="b"/>
            <a:pathLst>
              <a:path w="4745355">
                <a:moveTo>
                  <a:pt x="0" y="0"/>
                </a:moveTo>
                <a:lnTo>
                  <a:pt x="4745106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3210768" y="4730184"/>
            <a:ext cx="633095" cy="1343025"/>
          </a:xfrm>
          <a:custGeom>
            <a:avLst/>
            <a:gdLst/>
            <a:ahLst/>
            <a:cxnLst/>
            <a:rect l="l" t="t" r="r" b="b"/>
            <a:pathLst>
              <a:path w="633094" h="1343025">
                <a:moveTo>
                  <a:pt x="632688" y="0"/>
                </a:moveTo>
                <a:lnTo>
                  <a:pt x="0" y="0"/>
                </a:lnTo>
                <a:lnTo>
                  <a:pt x="0" y="1342472"/>
                </a:lnTo>
                <a:lnTo>
                  <a:pt x="632688" y="1342472"/>
                </a:lnTo>
                <a:lnTo>
                  <a:pt x="632688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4792476" y="4802314"/>
            <a:ext cx="633095" cy="1270635"/>
          </a:xfrm>
          <a:custGeom>
            <a:avLst/>
            <a:gdLst/>
            <a:ahLst/>
            <a:cxnLst/>
            <a:rect l="l" t="t" r="r" b="b"/>
            <a:pathLst>
              <a:path w="633094" h="1270635">
                <a:moveTo>
                  <a:pt x="632675" y="0"/>
                </a:moveTo>
                <a:lnTo>
                  <a:pt x="0" y="0"/>
                </a:lnTo>
                <a:lnTo>
                  <a:pt x="0" y="1270342"/>
                </a:lnTo>
                <a:lnTo>
                  <a:pt x="632675" y="1270342"/>
                </a:lnTo>
                <a:lnTo>
                  <a:pt x="632675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6374174" y="4793936"/>
            <a:ext cx="633095" cy="1278890"/>
          </a:xfrm>
          <a:custGeom>
            <a:avLst/>
            <a:gdLst/>
            <a:ahLst/>
            <a:cxnLst/>
            <a:rect l="l" t="t" r="r" b="b"/>
            <a:pathLst>
              <a:path w="633094" h="1278889">
                <a:moveTo>
                  <a:pt x="632688" y="0"/>
                </a:moveTo>
                <a:lnTo>
                  <a:pt x="0" y="0"/>
                </a:lnTo>
                <a:lnTo>
                  <a:pt x="0" y="1278721"/>
                </a:lnTo>
                <a:lnTo>
                  <a:pt x="632688" y="1278721"/>
                </a:lnTo>
                <a:lnTo>
                  <a:pt x="632688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3210770" y="4730179"/>
            <a:ext cx="633095" cy="1343025"/>
          </a:xfrm>
          <a:custGeom>
            <a:avLst/>
            <a:gdLst/>
            <a:ahLst/>
            <a:cxnLst/>
            <a:rect l="l" t="t" r="r" b="b"/>
            <a:pathLst>
              <a:path w="633094" h="1343025">
                <a:moveTo>
                  <a:pt x="0" y="0"/>
                </a:moveTo>
                <a:lnTo>
                  <a:pt x="632681" y="0"/>
                </a:lnTo>
                <a:lnTo>
                  <a:pt x="632681" y="1342474"/>
                </a:lnTo>
                <a:lnTo>
                  <a:pt x="0" y="1342474"/>
                </a:lnTo>
                <a:lnTo>
                  <a:pt x="0" y="0"/>
                </a:lnTo>
                <a:close/>
              </a:path>
            </a:pathLst>
          </a:custGeom>
          <a:ln w="143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4792473" y="4802308"/>
            <a:ext cx="633095" cy="1270635"/>
          </a:xfrm>
          <a:custGeom>
            <a:avLst/>
            <a:gdLst/>
            <a:ahLst/>
            <a:cxnLst/>
            <a:rect l="l" t="t" r="r" b="b"/>
            <a:pathLst>
              <a:path w="633094" h="1270635">
                <a:moveTo>
                  <a:pt x="0" y="0"/>
                </a:moveTo>
                <a:lnTo>
                  <a:pt x="632681" y="0"/>
                </a:lnTo>
                <a:lnTo>
                  <a:pt x="632681" y="1270344"/>
                </a:lnTo>
                <a:lnTo>
                  <a:pt x="0" y="1270344"/>
                </a:lnTo>
                <a:lnTo>
                  <a:pt x="0" y="0"/>
                </a:lnTo>
                <a:close/>
              </a:path>
            </a:pathLst>
          </a:custGeom>
          <a:ln w="143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6374175" y="4793930"/>
            <a:ext cx="633095" cy="1278890"/>
          </a:xfrm>
          <a:custGeom>
            <a:avLst/>
            <a:gdLst/>
            <a:ahLst/>
            <a:cxnLst/>
            <a:rect l="l" t="t" r="r" b="b"/>
            <a:pathLst>
              <a:path w="633094" h="1278889">
                <a:moveTo>
                  <a:pt x="0" y="0"/>
                </a:moveTo>
                <a:lnTo>
                  <a:pt x="632681" y="0"/>
                </a:lnTo>
                <a:lnTo>
                  <a:pt x="632681" y="1278723"/>
                </a:lnTo>
                <a:lnTo>
                  <a:pt x="0" y="1278723"/>
                </a:lnTo>
                <a:lnTo>
                  <a:pt x="0" y="0"/>
                </a:lnTo>
                <a:close/>
              </a:path>
            </a:pathLst>
          </a:custGeom>
          <a:ln w="143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3210768" y="3773431"/>
            <a:ext cx="633095" cy="956944"/>
          </a:xfrm>
          <a:custGeom>
            <a:avLst/>
            <a:gdLst/>
            <a:ahLst/>
            <a:cxnLst/>
            <a:rect l="l" t="t" r="r" b="b"/>
            <a:pathLst>
              <a:path w="633094" h="956945">
                <a:moveTo>
                  <a:pt x="632688" y="0"/>
                </a:moveTo>
                <a:lnTo>
                  <a:pt x="0" y="0"/>
                </a:lnTo>
                <a:lnTo>
                  <a:pt x="0" y="956753"/>
                </a:lnTo>
                <a:lnTo>
                  <a:pt x="632688" y="956753"/>
                </a:lnTo>
                <a:lnTo>
                  <a:pt x="632688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4792476" y="3914664"/>
            <a:ext cx="633095" cy="887730"/>
          </a:xfrm>
          <a:custGeom>
            <a:avLst/>
            <a:gdLst/>
            <a:ahLst/>
            <a:cxnLst/>
            <a:rect l="l" t="t" r="r" b="b"/>
            <a:pathLst>
              <a:path w="633094" h="887729">
                <a:moveTo>
                  <a:pt x="632675" y="0"/>
                </a:moveTo>
                <a:lnTo>
                  <a:pt x="0" y="0"/>
                </a:lnTo>
                <a:lnTo>
                  <a:pt x="0" y="887649"/>
                </a:lnTo>
                <a:lnTo>
                  <a:pt x="632675" y="887649"/>
                </a:lnTo>
                <a:lnTo>
                  <a:pt x="632675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6374174" y="3911852"/>
            <a:ext cx="633095" cy="882650"/>
          </a:xfrm>
          <a:custGeom>
            <a:avLst/>
            <a:gdLst/>
            <a:ahLst/>
            <a:cxnLst/>
            <a:rect l="l" t="t" r="r" b="b"/>
            <a:pathLst>
              <a:path w="633094" h="882650">
                <a:moveTo>
                  <a:pt x="632688" y="0"/>
                </a:moveTo>
                <a:lnTo>
                  <a:pt x="0" y="0"/>
                </a:lnTo>
                <a:lnTo>
                  <a:pt x="0" y="882083"/>
                </a:lnTo>
                <a:lnTo>
                  <a:pt x="632688" y="882083"/>
                </a:lnTo>
                <a:lnTo>
                  <a:pt x="632688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3210770" y="3773428"/>
            <a:ext cx="633095" cy="956944"/>
          </a:xfrm>
          <a:custGeom>
            <a:avLst/>
            <a:gdLst/>
            <a:ahLst/>
            <a:cxnLst/>
            <a:rect l="l" t="t" r="r" b="b"/>
            <a:pathLst>
              <a:path w="633094" h="956945">
                <a:moveTo>
                  <a:pt x="0" y="0"/>
                </a:moveTo>
                <a:lnTo>
                  <a:pt x="632681" y="0"/>
                </a:lnTo>
                <a:lnTo>
                  <a:pt x="632681" y="956751"/>
                </a:lnTo>
                <a:lnTo>
                  <a:pt x="0" y="956751"/>
                </a:lnTo>
                <a:lnTo>
                  <a:pt x="0" y="0"/>
                </a:lnTo>
                <a:close/>
              </a:path>
            </a:pathLst>
          </a:custGeom>
          <a:ln w="143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4792473" y="3914661"/>
            <a:ext cx="633095" cy="887730"/>
          </a:xfrm>
          <a:custGeom>
            <a:avLst/>
            <a:gdLst/>
            <a:ahLst/>
            <a:cxnLst/>
            <a:rect l="l" t="t" r="r" b="b"/>
            <a:pathLst>
              <a:path w="633094" h="887729">
                <a:moveTo>
                  <a:pt x="0" y="0"/>
                </a:moveTo>
                <a:lnTo>
                  <a:pt x="632681" y="0"/>
                </a:lnTo>
                <a:lnTo>
                  <a:pt x="632681" y="887648"/>
                </a:lnTo>
                <a:lnTo>
                  <a:pt x="0" y="887648"/>
                </a:lnTo>
                <a:lnTo>
                  <a:pt x="0" y="0"/>
                </a:lnTo>
                <a:close/>
              </a:path>
            </a:pathLst>
          </a:custGeom>
          <a:ln w="143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6374175" y="3911848"/>
            <a:ext cx="633095" cy="882650"/>
          </a:xfrm>
          <a:custGeom>
            <a:avLst/>
            <a:gdLst/>
            <a:ahLst/>
            <a:cxnLst/>
            <a:rect l="l" t="t" r="r" b="b"/>
            <a:pathLst>
              <a:path w="633094" h="882650">
                <a:moveTo>
                  <a:pt x="0" y="0"/>
                </a:moveTo>
                <a:lnTo>
                  <a:pt x="632681" y="0"/>
                </a:lnTo>
                <a:lnTo>
                  <a:pt x="632681" y="882081"/>
                </a:lnTo>
                <a:lnTo>
                  <a:pt x="0" y="882081"/>
                </a:lnTo>
                <a:lnTo>
                  <a:pt x="0" y="0"/>
                </a:lnTo>
                <a:close/>
              </a:path>
            </a:pathLst>
          </a:custGeom>
          <a:ln w="143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3210768" y="3531040"/>
            <a:ext cx="633095" cy="242570"/>
          </a:xfrm>
          <a:custGeom>
            <a:avLst/>
            <a:gdLst/>
            <a:ahLst/>
            <a:cxnLst/>
            <a:rect l="l" t="t" r="r" b="b"/>
            <a:pathLst>
              <a:path w="633094" h="242570">
                <a:moveTo>
                  <a:pt x="632688" y="0"/>
                </a:moveTo>
                <a:lnTo>
                  <a:pt x="0" y="0"/>
                </a:lnTo>
                <a:lnTo>
                  <a:pt x="0" y="242390"/>
                </a:lnTo>
                <a:lnTo>
                  <a:pt x="632688" y="242390"/>
                </a:lnTo>
                <a:lnTo>
                  <a:pt x="632688" y="0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4792476" y="3672156"/>
            <a:ext cx="633095" cy="242570"/>
          </a:xfrm>
          <a:custGeom>
            <a:avLst/>
            <a:gdLst/>
            <a:ahLst/>
            <a:cxnLst/>
            <a:rect l="l" t="t" r="r" b="b"/>
            <a:pathLst>
              <a:path w="633094" h="242570">
                <a:moveTo>
                  <a:pt x="632675" y="0"/>
                </a:moveTo>
                <a:lnTo>
                  <a:pt x="0" y="0"/>
                </a:lnTo>
                <a:lnTo>
                  <a:pt x="0" y="242507"/>
                </a:lnTo>
                <a:lnTo>
                  <a:pt x="632675" y="242507"/>
                </a:lnTo>
                <a:lnTo>
                  <a:pt x="632675" y="0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6374174" y="3668317"/>
            <a:ext cx="633095" cy="243840"/>
          </a:xfrm>
          <a:custGeom>
            <a:avLst/>
            <a:gdLst/>
            <a:ahLst/>
            <a:cxnLst/>
            <a:rect l="l" t="t" r="r" b="b"/>
            <a:pathLst>
              <a:path w="633094" h="243839">
                <a:moveTo>
                  <a:pt x="632688" y="0"/>
                </a:moveTo>
                <a:lnTo>
                  <a:pt x="0" y="0"/>
                </a:lnTo>
                <a:lnTo>
                  <a:pt x="0" y="243535"/>
                </a:lnTo>
                <a:lnTo>
                  <a:pt x="632688" y="243535"/>
                </a:lnTo>
                <a:lnTo>
                  <a:pt x="632688" y="0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3210770" y="3531035"/>
            <a:ext cx="633095" cy="242570"/>
          </a:xfrm>
          <a:custGeom>
            <a:avLst/>
            <a:gdLst/>
            <a:ahLst/>
            <a:cxnLst/>
            <a:rect l="l" t="t" r="r" b="b"/>
            <a:pathLst>
              <a:path w="633094" h="242570">
                <a:moveTo>
                  <a:pt x="0" y="0"/>
                </a:moveTo>
                <a:lnTo>
                  <a:pt x="632681" y="0"/>
                </a:lnTo>
                <a:lnTo>
                  <a:pt x="632681" y="242393"/>
                </a:lnTo>
                <a:lnTo>
                  <a:pt x="0" y="242393"/>
                </a:lnTo>
                <a:lnTo>
                  <a:pt x="0" y="0"/>
                </a:lnTo>
                <a:close/>
              </a:path>
            </a:pathLst>
          </a:custGeom>
          <a:ln w="143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792473" y="3672151"/>
            <a:ext cx="633095" cy="242570"/>
          </a:xfrm>
          <a:custGeom>
            <a:avLst/>
            <a:gdLst/>
            <a:ahLst/>
            <a:cxnLst/>
            <a:rect l="l" t="t" r="r" b="b"/>
            <a:pathLst>
              <a:path w="633094" h="242570">
                <a:moveTo>
                  <a:pt x="0" y="0"/>
                </a:moveTo>
                <a:lnTo>
                  <a:pt x="632681" y="0"/>
                </a:lnTo>
                <a:lnTo>
                  <a:pt x="632681" y="242509"/>
                </a:lnTo>
                <a:lnTo>
                  <a:pt x="0" y="242509"/>
                </a:lnTo>
                <a:lnTo>
                  <a:pt x="0" y="0"/>
                </a:lnTo>
                <a:close/>
              </a:path>
            </a:pathLst>
          </a:custGeom>
          <a:ln w="143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6374175" y="3668313"/>
            <a:ext cx="633095" cy="243840"/>
          </a:xfrm>
          <a:custGeom>
            <a:avLst/>
            <a:gdLst/>
            <a:ahLst/>
            <a:cxnLst/>
            <a:rect l="l" t="t" r="r" b="b"/>
            <a:pathLst>
              <a:path w="633094" h="243839">
                <a:moveTo>
                  <a:pt x="0" y="0"/>
                </a:moveTo>
                <a:lnTo>
                  <a:pt x="632681" y="0"/>
                </a:lnTo>
                <a:lnTo>
                  <a:pt x="632681" y="243535"/>
                </a:lnTo>
                <a:lnTo>
                  <a:pt x="0" y="243535"/>
                </a:lnTo>
                <a:lnTo>
                  <a:pt x="0" y="0"/>
                </a:lnTo>
                <a:close/>
              </a:path>
            </a:pathLst>
          </a:custGeom>
          <a:ln w="143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2736260" y="3078192"/>
            <a:ext cx="0" cy="2994660"/>
          </a:xfrm>
          <a:custGeom>
            <a:avLst/>
            <a:gdLst/>
            <a:ahLst/>
            <a:cxnLst/>
            <a:rect l="l" t="t" r="r" b="b"/>
            <a:pathLst>
              <a:path h="2994660">
                <a:moveTo>
                  <a:pt x="0" y="2994461"/>
                </a:moveTo>
                <a:lnTo>
                  <a:pt x="1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2693112" y="6072653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3149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2693112" y="5473761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3149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2693112" y="4874868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3149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2693112" y="4275977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3149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2693112" y="3677084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3149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93112" y="3078192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3149" y="0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2736260" y="6072653"/>
            <a:ext cx="4745355" cy="0"/>
          </a:xfrm>
          <a:custGeom>
            <a:avLst/>
            <a:gdLst/>
            <a:ahLst/>
            <a:cxnLst/>
            <a:rect l="l" t="t" r="r" b="b"/>
            <a:pathLst>
              <a:path w="4745355">
                <a:moveTo>
                  <a:pt x="0" y="0"/>
                </a:moveTo>
                <a:lnTo>
                  <a:pt x="4745106" y="1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2736260" y="607265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9038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4317963" y="607265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9038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5899665" y="607265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9038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7481367" y="607265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9038"/>
                </a:lnTo>
              </a:path>
            </a:pathLst>
          </a:custGeom>
          <a:ln w="14303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 txBox="1"/>
          <p:nvPr/>
        </p:nvSpPr>
        <p:spPr>
          <a:xfrm>
            <a:off x="12515038" y="5974134"/>
            <a:ext cx="1054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0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12355934" y="5375242"/>
            <a:ext cx="26416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Arial"/>
                <a:cs typeface="Arial"/>
              </a:rPr>
              <a:t>500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12276384" y="4776349"/>
            <a:ext cx="34417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Arial"/>
                <a:cs typeface="Arial"/>
              </a:rPr>
              <a:t>1000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12276384" y="4177460"/>
            <a:ext cx="34417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Arial"/>
                <a:cs typeface="Arial"/>
              </a:rPr>
              <a:t>1500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12276384" y="3578568"/>
            <a:ext cx="34417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Arial"/>
                <a:cs typeface="Arial"/>
              </a:rPr>
              <a:t>2000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12276384" y="2979675"/>
            <a:ext cx="34417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Arial"/>
                <a:cs typeface="Arial"/>
              </a:rPr>
              <a:t>2500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2508324" y="2693906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69">
                <a:moveTo>
                  <a:pt x="0" y="115024"/>
                </a:moveTo>
                <a:lnTo>
                  <a:pt x="115024" y="115024"/>
                </a:lnTo>
                <a:lnTo>
                  <a:pt x="115024" y="0"/>
                </a:lnTo>
                <a:lnTo>
                  <a:pt x="0" y="0"/>
                </a:lnTo>
                <a:lnTo>
                  <a:pt x="0" y="115024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2508327" y="2693899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69">
                <a:moveTo>
                  <a:pt x="0" y="0"/>
                </a:moveTo>
                <a:lnTo>
                  <a:pt x="115024" y="0"/>
                </a:lnTo>
                <a:lnTo>
                  <a:pt x="115024" y="115023"/>
                </a:lnTo>
                <a:lnTo>
                  <a:pt x="0" y="115023"/>
                </a:lnTo>
                <a:lnTo>
                  <a:pt x="0" y="0"/>
                </a:lnTo>
                <a:close/>
              </a:path>
            </a:pathLst>
          </a:custGeom>
          <a:ln w="143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 txBox="1"/>
          <p:nvPr/>
        </p:nvSpPr>
        <p:spPr>
          <a:xfrm>
            <a:off x="12662799" y="2610915"/>
            <a:ext cx="7759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Disk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3521537" y="2693906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69" h="115569">
                <a:moveTo>
                  <a:pt x="0" y="115024"/>
                </a:moveTo>
                <a:lnTo>
                  <a:pt x="115024" y="115024"/>
                </a:lnTo>
                <a:lnTo>
                  <a:pt x="115024" y="0"/>
                </a:lnTo>
                <a:lnTo>
                  <a:pt x="0" y="0"/>
                </a:lnTo>
                <a:lnTo>
                  <a:pt x="0" y="115024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3521539" y="2693899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69" h="115569">
                <a:moveTo>
                  <a:pt x="0" y="0"/>
                </a:moveTo>
                <a:lnTo>
                  <a:pt x="115024" y="0"/>
                </a:lnTo>
                <a:lnTo>
                  <a:pt x="115024" y="115023"/>
                </a:lnTo>
                <a:lnTo>
                  <a:pt x="0" y="115023"/>
                </a:lnTo>
                <a:lnTo>
                  <a:pt x="0" y="0"/>
                </a:lnTo>
                <a:close/>
              </a:path>
            </a:pathLst>
          </a:custGeom>
          <a:ln w="143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 txBox="1"/>
          <p:nvPr/>
        </p:nvSpPr>
        <p:spPr>
          <a:xfrm>
            <a:off x="13676007" y="2610915"/>
            <a:ext cx="1959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Graph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construction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718167" y="2693906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69" h="115569">
                <a:moveTo>
                  <a:pt x="0" y="115024"/>
                </a:moveTo>
                <a:lnTo>
                  <a:pt x="115024" y="115024"/>
                </a:lnTo>
                <a:lnTo>
                  <a:pt x="115024" y="0"/>
                </a:lnTo>
                <a:lnTo>
                  <a:pt x="0" y="0"/>
                </a:lnTo>
                <a:lnTo>
                  <a:pt x="0" y="115024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5718166" y="2693899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69" h="115569">
                <a:moveTo>
                  <a:pt x="0" y="0"/>
                </a:moveTo>
                <a:lnTo>
                  <a:pt x="115024" y="0"/>
                </a:lnTo>
                <a:lnTo>
                  <a:pt x="115024" y="115023"/>
                </a:lnTo>
                <a:lnTo>
                  <a:pt x="0" y="115023"/>
                </a:lnTo>
                <a:lnTo>
                  <a:pt x="0" y="0"/>
                </a:lnTo>
                <a:close/>
              </a:path>
            </a:pathLst>
          </a:custGeom>
          <a:ln w="143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 txBox="1"/>
          <p:nvPr/>
        </p:nvSpPr>
        <p:spPr>
          <a:xfrm>
            <a:off x="15872637" y="2610915"/>
            <a:ext cx="14763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Exec.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updates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13094521" y="6145591"/>
            <a:ext cx="4087495" cy="89979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  <a:tabLst>
                <a:tab pos="1536700" algn="l"/>
                <a:tab pos="3119755" algn="l"/>
              </a:tabLst>
            </a:pPr>
            <a:r>
              <a:rPr sz="1800" dirty="0">
                <a:latin typeface="Arial"/>
                <a:cs typeface="Arial"/>
              </a:rPr>
              <a:t>1 thread	2 threads	4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threads</a:t>
            </a:r>
            <a:endParaRPr sz="1800">
              <a:latin typeface="Arial"/>
              <a:cs typeface="Arial"/>
            </a:endParaRPr>
          </a:p>
          <a:p>
            <a:pPr marL="405765">
              <a:lnSpc>
                <a:spcPct val="100000"/>
              </a:lnSpc>
              <a:spcBef>
                <a:spcPts val="1140"/>
              </a:spcBef>
            </a:pPr>
            <a:r>
              <a:rPr sz="2250" spc="10" dirty="0">
                <a:latin typeface="Times New Roman"/>
                <a:cs typeface="Times New Roman"/>
              </a:rPr>
              <a:t>(c) </a:t>
            </a:r>
            <a:r>
              <a:rPr sz="2250" spc="15" dirty="0">
                <a:latin typeface="Times New Roman"/>
                <a:cs typeface="Times New Roman"/>
              </a:rPr>
              <a:t>Runtime</a:t>
            </a:r>
            <a:r>
              <a:rPr sz="2250" spc="-220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Times New Roman"/>
                <a:cs typeface="Times New Roman"/>
              </a:rPr>
              <a:t>breakdown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38" name="Slide Number Placeholder 237">
            <a:extLst>
              <a:ext uri="{FF2B5EF4-FFF2-40B4-BE49-F238E27FC236}">
                <a16:creationId xmlns:a16="http://schemas.microsoft.com/office/drawing/2014/main" id="{39BE0BDA-DD93-1547-9CA5-0CFBB513DD0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706882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785" dirty="0"/>
              <a:t>Graph</a:t>
            </a:r>
            <a:r>
              <a:rPr sz="8400" spc="-630" dirty="0"/>
              <a:t> </a:t>
            </a:r>
            <a:r>
              <a:rPr sz="8400" spc="-715" dirty="0"/>
              <a:t>compression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876300" y="1955800"/>
            <a:ext cx="15987394" cy="760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indent="-800100">
              <a:lnSpc>
                <a:spcPct val="100000"/>
              </a:lnSpc>
              <a:spcBef>
                <a:spcPts val="10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335" dirty="0">
                <a:latin typeface="Calibri"/>
                <a:cs typeface="Calibri"/>
              </a:rPr>
              <a:t>Recall: </a:t>
            </a:r>
            <a:r>
              <a:rPr sz="5600" b="1" spc="-370" dirty="0">
                <a:latin typeface="Calibri"/>
                <a:cs typeface="Calibri"/>
              </a:rPr>
              <a:t>graph </a:t>
            </a:r>
            <a:r>
              <a:rPr sz="5600" b="1" spc="-420" dirty="0">
                <a:latin typeface="Calibri"/>
                <a:cs typeface="Calibri"/>
              </a:rPr>
              <a:t>operations </a:t>
            </a:r>
            <a:r>
              <a:rPr sz="5600" b="1" spc="-415" dirty="0">
                <a:latin typeface="Calibri"/>
                <a:cs typeface="Calibri"/>
              </a:rPr>
              <a:t>are </a:t>
            </a:r>
            <a:r>
              <a:rPr sz="5600" b="1" spc="-380" dirty="0">
                <a:latin typeface="Calibri"/>
                <a:cs typeface="Calibri"/>
              </a:rPr>
              <a:t>often </a:t>
            </a:r>
            <a:r>
              <a:rPr sz="5600" b="1" spc="-425" dirty="0">
                <a:latin typeface="Calibri"/>
                <a:cs typeface="Calibri"/>
              </a:rPr>
              <a:t>bandwidth</a:t>
            </a:r>
            <a:r>
              <a:rPr sz="5600" b="1" spc="-365" dirty="0">
                <a:latin typeface="Calibri"/>
                <a:cs typeface="Calibri"/>
              </a:rPr>
              <a:t> </a:t>
            </a:r>
            <a:r>
              <a:rPr sz="5600" b="1" spc="-505" dirty="0">
                <a:latin typeface="Calibri"/>
                <a:cs typeface="Calibri"/>
              </a:rPr>
              <a:t>bound</a:t>
            </a:r>
            <a:endParaRPr sz="5600">
              <a:latin typeface="Calibri"/>
              <a:cs typeface="Calibri"/>
            </a:endParaRPr>
          </a:p>
          <a:p>
            <a:pPr marL="812800" marR="5080" indent="-800100">
              <a:lnSpc>
                <a:spcPts val="6700"/>
              </a:lnSpc>
              <a:spcBef>
                <a:spcPts val="662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345" dirty="0">
                <a:latin typeface="Calibri"/>
                <a:cs typeface="Calibri"/>
              </a:rPr>
              <a:t>Implication: </a:t>
            </a:r>
            <a:r>
              <a:rPr sz="5600" b="1" spc="-325" dirty="0">
                <a:latin typeface="Calibri"/>
                <a:cs typeface="Calibri"/>
              </a:rPr>
              <a:t>using </a:t>
            </a:r>
            <a:r>
              <a:rPr sz="5600" b="1" spc="-345" dirty="0">
                <a:latin typeface="Calibri"/>
                <a:cs typeface="Calibri"/>
              </a:rPr>
              <a:t>additional </a:t>
            </a:r>
            <a:r>
              <a:rPr sz="5600" b="1" spc="-680" dirty="0">
                <a:latin typeface="Calibri"/>
                <a:cs typeface="Calibri"/>
              </a:rPr>
              <a:t>CPU </a:t>
            </a:r>
            <a:r>
              <a:rPr sz="5600" b="1" spc="-355" dirty="0">
                <a:latin typeface="Calibri"/>
                <a:cs typeface="Calibri"/>
              </a:rPr>
              <a:t>instructions </a:t>
            </a:r>
            <a:r>
              <a:rPr sz="5600" b="1" spc="-420" dirty="0">
                <a:latin typeface="Calibri"/>
                <a:cs typeface="Calibri"/>
              </a:rPr>
              <a:t>to </a:t>
            </a:r>
            <a:r>
              <a:rPr sz="5600" b="1" spc="-475" dirty="0">
                <a:latin typeface="Calibri"/>
                <a:cs typeface="Calibri"/>
              </a:rPr>
              <a:t>reduce </a:t>
            </a:r>
            <a:r>
              <a:rPr sz="5600" b="1" spc="-855" dirty="0">
                <a:latin typeface="Calibri"/>
                <a:cs typeface="Calibri"/>
              </a:rPr>
              <a:t>BW  </a:t>
            </a:r>
            <a:r>
              <a:rPr sz="5600" b="1" spc="-425" dirty="0">
                <a:latin typeface="Calibri"/>
                <a:cs typeface="Calibri"/>
              </a:rPr>
              <a:t>requirements </a:t>
            </a:r>
            <a:r>
              <a:rPr sz="5600" b="1" spc="-434" dirty="0">
                <a:latin typeface="Calibri"/>
                <a:cs typeface="Calibri"/>
              </a:rPr>
              <a:t>can </a:t>
            </a:r>
            <a:r>
              <a:rPr sz="5600" b="1" spc="-360" dirty="0">
                <a:latin typeface="Calibri"/>
                <a:cs typeface="Calibri"/>
              </a:rPr>
              <a:t>benefit </a:t>
            </a:r>
            <a:r>
              <a:rPr sz="5600" b="1" spc="-375" dirty="0">
                <a:latin typeface="Calibri"/>
                <a:cs typeface="Calibri"/>
              </a:rPr>
              <a:t>overall </a:t>
            </a:r>
            <a:r>
              <a:rPr sz="5600" b="1" spc="-450" dirty="0">
                <a:latin typeface="Calibri"/>
                <a:cs typeface="Calibri"/>
              </a:rPr>
              <a:t>performance </a:t>
            </a:r>
            <a:r>
              <a:rPr sz="5600" b="1" spc="-355" dirty="0">
                <a:latin typeface="Calibri"/>
                <a:cs typeface="Calibri"/>
              </a:rPr>
              <a:t>(the </a:t>
            </a:r>
            <a:r>
              <a:rPr sz="5600" b="1" spc="-475" dirty="0">
                <a:latin typeface="Calibri"/>
                <a:cs typeface="Calibri"/>
              </a:rPr>
              <a:t>processor  </a:t>
            </a:r>
            <a:r>
              <a:rPr sz="5600" b="1" spc="-500" dirty="0">
                <a:latin typeface="Calibri"/>
                <a:cs typeface="Calibri"/>
              </a:rPr>
              <a:t>would </a:t>
            </a:r>
            <a:r>
              <a:rPr sz="5600" b="1" spc="-490" dirty="0">
                <a:latin typeface="Calibri"/>
                <a:cs typeface="Calibri"/>
              </a:rPr>
              <a:t>be </a:t>
            </a:r>
            <a:r>
              <a:rPr sz="5600" b="1" spc="-320" dirty="0">
                <a:latin typeface="Calibri"/>
                <a:cs typeface="Calibri"/>
              </a:rPr>
              <a:t>waiting </a:t>
            </a:r>
            <a:r>
              <a:rPr sz="5600" b="1" spc="-520" dirty="0">
                <a:latin typeface="Calibri"/>
                <a:cs typeface="Calibri"/>
              </a:rPr>
              <a:t>on </a:t>
            </a:r>
            <a:r>
              <a:rPr sz="5600" b="1" spc="-545" dirty="0">
                <a:latin typeface="Calibri"/>
                <a:cs typeface="Calibri"/>
              </a:rPr>
              <a:t>memory </a:t>
            </a:r>
            <a:r>
              <a:rPr sz="5600" b="1" spc="-475" dirty="0">
                <a:latin typeface="Calibri"/>
                <a:cs typeface="Calibri"/>
              </a:rPr>
              <a:t>anyway, </a:t>
            </a:r>
            <a:r>
              <a:rPr sz="5600" b="1" spc="-509" dirty="0">
                <a:latin typeface="Calibri"/>
                <a:cs typeface="Calibri"/>
              </a:rPr>
              <a:t>so </a:t>
            </a:r>
            <a:r>
              <a:rPr sz="5600" b="1" spc="-459" dirty="0">
                <a:latin typeface="Calibri"/>
                <a:cs typeface="Calibri"/>
              </a:rPr>
              <a:t>use </a:t>
            </a:r>
            <a:r>
              <a:rPr sz="5600" b="1" spc="-165" dirty="0">
                <a:latin typeface="Calibri"/>
                <a:cs typeface="Calibri"/>
              </a:rPr>
              <a:t>it </a:t>
            </a:r>
            <a:r>
              <a:rPr sz="5600" b="1" spc="-420" dirty="0">
                <a:latin typeface="Calibri"/>
                <a:cs typeface="Calibri"/>
              </a:rPr>
              <a:t>to </a:t>
            </a:r>
            <a:r>
              <a:rPr sz="5600" b="1" spc="-505" dirty="0">
                <a:latin typeface="Calibri"/>
                <a:cs typeface="Calibri"/>
              </a:rPr>
              <a:t>decompress  </a:t>
            </a:r>
            <a:r>
              <a:rPr sz="5600" b="1" spc="-395" dirty="0">
                <a:latin typeface="Calibri"/>
                <a:cs typeface="Calibri"/>
              </a:rPr>
              <a:t>data!)</a:t>
            </a:r>
            <a:endParaRPr sz="5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rebuchet MS"/>
              <a:buChar char="▪"/>
            </a:pPr>
            <a:endParaRPr sz="5350">
              <a:latin typeface="Times New Roman"/>
              <a:cs typeface="Times New Roman"/>
            </a:endParaRPr>
          </a:p>
          <a:p>
            <a:pPr marL="812800" indent="-800100">
              <a:lnSpc>
                <a:spcPts val="6709"/>
              </a:lnSpc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350" dirty="0">
                <a:latin typeface="Calibri"/>
                <a:cs typeface="Calibri"/>
              </a:rPr>
              <a:t>Idea: </a:t>
            </a:r>
            <a:r>
              <a:rPr sz="5600" b="1" spc="-420" dirty="0">
                <a:latin typeface="Calibri"/>
                <a:cs typeface="Calibri"/>
              </a:rPr>
              <a:t>store </a:t>
            </a:r>
            <a:r>
              <a:rPr sz="5600" b="1" spc="-370" dirty="0">
                <a:latin typeface="Calibri"/>
                <a:cs typeface="Calibri"/>
              </a:rPr>
              <a:t>graph </a:t>
            </a:r>
            <a:r>
              <a:rPr sz="5600" b="1" spc="-505" dirty="0">
                <a:latin typeface="Calibri"/>
                <a:cs typeface="Calibri"/>
              </a:rPr>
              <a:t>compressed </a:t>
            </a:r>
            <a:r>
              <a:rPr sz="5600" b="1" spc="-285" dirty="0">
                <a:latin typeface="Calibri"/>
                <a:cs typeface="Calibri"/>
              </a:rPr>
              <a:t>in </a:t>
            </a:r>
            <a:r>
              <a:rPr sz="5600" b="1" spc="-520" dirty="0">
                <a:latin typeface="Calibri"/>
                <a:cs typeface="Calibri"/>
              </a:rPr>
              <a:t>memory, </a:t>
            </a:r>
            <a:r>
              <a:rPr sz="5600" b="1" spc="-505" dirty="0">
                <a:latin typeface="Calibri"/>
                <a:cs typeface="Calibri"/>
              </a:rPr>
              <a:t>decompress</a:t>
            </a:r>
            <a:r>
              <a:rPr sz="5600" b="1" spc="-240" dirty="0">
                <a:latin typeface="Calibri"/>
                <a:cs typeface="Calibri"/>
              </a:rPr>
              <a:t> </a:t>
            </a:r>
            <a:r>
              <a:rPr sz="5600" b="1" spc="-375" dirty="0">
                <a:latin typeface="Calibri"/>
                <a:cs typeface="Calibri"/>
              </a:rPr>
              <a:t>on-the-</a:t>
            </a:r>
            <a:endParaRPr sz="5600">
              <a:latin typeface="Calibri"/>
              <a:cs typeface="Calibri"/>
            </a:endParaRPr>
          </a:p>
          <a:p>
            <a:pPr marL="812800">
              <a:lnSpc>
                <a:spcPts val="6709"/>
              </a:lnSpc>
            </a:pPr>
            <a:r>
              <a:rPr sz="5600" b="1" spc="-290" dirty="0">
                <a:latin typeface="Calibri"/>
                <a:cs typeface="Calibri"/>
              </a:rPr>
              <a:t>fly </a:t>
            </a:r>
            <a:r>
              <a:rPr sz="5600" b="1" spc="-520" dirty="0">
                <a:latin typeface="Calibri"/>
                <a:cs typeface="Calibri"/>
              </a:rPr>
              <a:t>when </a:t>
            </a:r>
            <a:r>
              <a:rPr sz="5600" b="1" spc="-420" dirty="0">
                <a:latin typeface="Calibri"/>
                <a:cs typeface="Calibri"/>
              </a:rPr>
              <a:t>operation </a:t>
            </a:r>
            <a:r>
              <a:rPr sz="5600" b="1" spc="-450" dirty="0">
                <a:latin typeface="Calibri"/>
                <a:cs typeface="Calibri"/>
              </a:rPr>
              <a:t>wants </a:t>
            </a:r>
            <a:r>
              <a:rPr sz="5600" b="1" spc="-420" dirty="0">
                <a:latin typeface="Calibri"/>
                <a:cs typeface="Calibri"/>
              </a:rPr>
              <a:t>to </a:t>
            </a:r>
            <a:r>
              <a:rPr sz="5600" b="1" spc="-440" dirty="0">
                <a:latin typeface="Calibri"/>
                <a:cs typeface="Calibri"/>
              </a:rPr>
              <a:t>read</a:t>
            </a:r>
            <a:r>
              <a:rPr sz="5600" b="1" spc="-180" dirty="0">
                <a:latin typeface="Calibri"/>
                <a:cs typeface="Calibri"/>
              </a:rPr>
              <a:t> </a:t>
            </a:r>
            <a:r>
              <a:rPr sz="5600" b="1" spc="-395" dirty="0">
                <a:latin typeface="Calibri"/>
                <a:cs typeface="Calibri"/>
              </a:rPr>
              <a:t>data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F429B-5CA1-7D43-A71E-3F4DB0C2A35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920559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690" dirty="0"/>
              <a:t>Compressing </a:t>
            </a:r>
            <a:r>
              <a:rPr sz="8400" spc="-635" dirty="0"/>
              <a:t>an </a:t>
            </a:r>
            <a:r>
              <a:rPr sz="8400" spc="-600" dirty="0"/>
              <a:t>edge</a:t>
            </a:r>
            <a:r>
              <a:rPr sz="8400" spc="-405" dirty="0"/>
              <a:t> </a:t>
            </a:r>
            <a:r>
              <a:rPr sz="8400" spc="-325" dirty="0"/>
              <a:t>list</a:t>
            </a:r>
            <a:endParaRPr sz="8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71550" y="1667001"/>
          <a:ext cx="14865981" cy="1002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9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82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82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182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95137">
                <a:tc>
                  <a:txBody>
                    <a:bodyPr/>
                    <a:lstStyle/>
                    <a:p>
                      <a:pPr marL="31750">
                        <a:lnSpc>
                          <a:spcPts val="3475"/>
                        </a:lnSpc>
                      </a:pPr>
                      <a:r>
                        <a:rPr sz="3000" b="1" spc="-250" dirty="0">
                          <a:latin typeface="Calibri"/>
                          <a:cs typeface="Calibri"/>
                        </a:rPr>
                        <a:t>Vertex</a:t>
                      </a:r>
                      <a:r>
                        <a:rPr sz="3000" b="1" spc="-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b="1" spc="-170" dirty="0">
                          <a:latin typeface="Calibri"/>
                          <a:cs typeface="Calibri"/>
                        </a:rPr>
                        <a:t>Id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35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32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3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3000" b="1" spc="-215" dirty="0">
                          <a:latin typeface="Calibri"/>
                          <a:cs typeface="Calibri"/>
                        </a:rPr>
                        <a:t>Outgoing</a:t>
                      </a:r>
                      <a:r>
                        <a:rPr sz="3000" b="1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b="1" spc="-229" dirty="0">
                          <a:latin typeface="Calibri"/>
                          <a:cs typeface="Calibri"/>
                        </a:rPr>
                        <a:t>Edges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38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1001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8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10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8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5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8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30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8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6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8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1025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8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200000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8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1010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8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1024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8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100000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8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1030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8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275000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28700" y="2985611"/>
            <a:ext cx="15708630" cy="4106545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723900" indent="-711200">
              <a:lnSpc>
                <a:spcPct val="100000"/>
              </a:lnSpc>
              <a:spcBef>
                <a:spcPts val="1490"/>
              </a:spcBef>
              <a:buAutoNum type="arabicPeriod"/>
              <a:tabLst>
                <a:tab pos="723265" algn="l"/>
                <a:tab pos="723900" algn="l"/>
              </a:tabLst>
            </a:pPr>
            <a:r>
              <a:rPr sz="4200" b="1" spc="-270" dirty="0">
                <a:latin typeface="Calibri"/>
                <a:cs typeface="Calibri"/>
              </a:rPr>
              <a:t>Sort </a:t>
            </a:r>
            <a:r>
              <a:rPr sz="4200" b="1" spc="-305" dirty="0">
                <a:latin typeface="Calibri"/>
                <a:cs typeface="Calibri"/>
              </a:rPr>
              <a:t>edges </a:t>
            </a:r>
            <a:r>
              <a:rPr sz="4200" b="1" spc="-290" dirty="0">
                <a:latin typeface="Calibri"/>
                <a:cs typeface="Calibri"/>
              </a:rPr>
              <a:t>for </a:t>
            </a:r>
            <a:r>
              <a:rPr sz="4200" b="1" spc="-350" dirty="0">
                <a:latin typeface="Calibri"/>
                <a:cs typeface="Calibri"/>
              </a:rPr>
              <a:t>each</a:t>
            </a:r>
            <a:r>
              <a:rPr sz="4200" b="1" spc="-280" dirty="0">
                <a:latin typeface="Calibri"/>
                <a:cs typeface="Calibri"/>
              </a:rPr>
              <a:t> </a:t>
            </a:r>
            <a:r>
              <a:rPr sz="4200" b="1" spc="-295" dirty="0">
                <a:latin typeface="Calibri"/>
                <a:cs typeface="Calibri"/>
              </a:rPr>
              <a:t>vertex</a:t>
            </a:r>
            <a:endParaRPr sz="4200">
              <a:latin typeface="Calibri"/>
              <a:cs typeface="Calibri"/>
            </a:endParaRPr>
          </a:p>
          <a:p>
            <a:pPr marL="3403600">
              <a:lnSpc>
                <a:spcPct val="100000"/>
              </a:lnSpc>
              <a:spcBef>
                <a:spcPts val="1060"/>
              </a:spcBef>
            </a:pPr>
            <a:r>
              <a:rPr sz="3200" b="1" dirty="0">
                <a:latin typeface="Consolas"/>
                <a:cs typeface="Consolas"/>
              </a:rPr>
              <a:t>5 6 10 30 1001 1010 1024 1025 1030 100000 200000</a:t>
            </a:r>
            <a:r>
              <a:rPr sz="3200" b="1" spc="-100" dirty="0">
                <a:latin typeface="Consolas"/>
                <a:cs typeface="Consolas"/>
              </a:rPr>
              <a:t> </a:t>
            </a:r>
            <a:r>
              <a:rPr sz="3200" b="1" dirty="0">
                <a:latin typeface="Consolas"/>
                <a:cs typeface="Consolas"/>
              </a:rPr>
              <a:t>275000</a:t>
            </a:r>
            <a:endParaRPr sz="3200">
              <a:latin typeface="Consolas"/>
              <a:cs typeface="Consolas"/>
            </a:endParaRPr>
          </a:p>
          <a:p>
            <a:pPr marL="723900" indent="-711200">
              <a:lnSpc>
                <a:spcPct val="100000"/>
              </a:lnSpc>
              <a:spcBef>
                <a:spcPts val="760"/>
              </a:spcBef>
              <a:buAutoNum type="arabicPeriod" startAt="2"/>
              <a:tabLst>
                <a:tab pos="723265" algn="l"/>
                <a:tab pos="723900" algn="l"/>
              </a:tabLst>
            </a:pPr>
            <a:r>
              <a:rPr sz="4200" b="1" spc="-409" dirty="0">
                <a:latin typeface="Calibri"/>
                <a:cs typeface="Calibri"/>
              </a:rPr>
              <a:t>Compute</a:t>
            </a:r>
            <a:r>
              <a:rPr sz="4200" b="1" spc="-290" dirty="0">
                <a:latin typeface="Calibri"/>
                <a:cs typeface="Calibri"/>
              </a:rPr>
              <a:t> </a:t>
            </a:r>
            <a:r>
              <a:rPr sz="4200" b="1" spc="-320" dirty="0">
                <a:latin typeface="Calibri"/>
                <a:cs typeface="Calibri"/>
              </a:rPr>
              <a:t>diﬀerences</a:t>
            </a:r>
            <a:endParaRPr sz="4200">
              <a:latin typeface="Calibri"/>
              <a:cs typeface="Calibri"/>
            </a:endParaRPr>
          </a:p>
          <a:p>
            <a:pPr marL="3403600">
              <a:lnSpc>
                <a:spcPts val="3820"/>
              </a:lnSpc>
              <a:spcBef>
                <a:spcPts val="1560"/>
              </a:spcBef>
            </a:pPr>
            <a:r>
              <a:rPr sz="3200" b="1" dirty="0">
                <a:latin typeface="Consolas"/>
                <a:cs typeface="Consolas"/>
              </a:rPr>
              <a:t>5 6 10 30 1001 1010 1024 1025 1030 100000 200000</a:t>
            </a:r>
            <a:r>
              <a:rPr sz="3200" b="1" spc="-100" dirty="0">
                <a:latin typeface="Consolas"/>
                <a:cs typeface="Consolas"/>
              </a:rPr>
              <a:t> </a:t>
            </a:r>
            <a:r>
              <a:rPr sz="3200" b="1" dirty="0">
                <a:latin typeface="Consolas"/>
                <a:cs typeface="Consolas"/>
              </a:rPr>
              <a:t>275000</a:t>
            </a:r>
            <a:endParaRPr sz="3200">
              <a:latin typeface="Consolas"/>
              <a:cs typeface="Consolas"/>
            </a:endParaRPr>
          </a:p>
          <a:p>
            <a:pPr marL="3403600">
              <a:lnSpc>
                <a:spcPts val="3820"/>
              </a:lnSpc>
              <a:tabLst>
                <a:tab pos="4520565" algn="l"/>
                <a:tab pos="5861685" algn="l"/>
                <a:tab pos="7425690" algn="l"/>
                <a:tab pos="8319770" algn="l"/>
                <a:tab pos="9660255" algn="l"/>
                <a:tab pos="10777855" algn="l"/>
                <a:tab pos="11447780" algn="l"/>
                <a:tab pos="14577060" algn="l"/>
              </a:tabLst>
            </a:pPr>
            <a:r>
              <a:rPr sz="3200" b="1" dirty="0">
                <a:solidFill>
                  <a:srgbClr val="C82506"/>
                </a:solidFill>
                <a:latin typeface="Consolas"/>
                <a:cs typeface="Consolas"/>
              </a:rPr>
              <a:t>0 1	4 20	971	9	14	1	5	98070 100000	75000</a:t>
            </a:r>
            <a:endParaRPr sz="3200">
              <a:latin typeface="Consolas"/>
              <a:cs typeface="Consolas"/>
            </a:endParaRPr>
          </a:p>
          <a:p>
            <a:pPr marL="723900" indent="-711200">
              <a:lnSpc>
                <a:spcPct val="100000"/>
              </a:lnSpc>
              <a:spcBef>
                <a:spcPts val="760"/>
              </a:spcBef>
              <a:buAutoNum type="arabicPeriod" startAt="3"/>
              <a:tabLst>
                <a:tab pos="723265" algn="l"/>
                <a:tab pos="723900" algn="l"/>
              </a:tabLst>
            </a:pPr>
            <a:r>
              <a:rPr sz="4200" b="1" spc="-434" dirty="0">
                <a:latin typeface="Calibri"/>
                <a:cs typeface="Calibri"/>
              </a:rPr>
              <a:t>Group </a:t>
            </a:r>
            <a:r>
              <a:rPr sz="4200" b="1" spc="-265" dirty="0">
                <a:latin typeface="Calibri"/>
                <a:cs typeface="Calibri"/>
              </a:rPr>
              <a:t>into </a:t>
            </a:r>
            <a:r>
              <a:rPr sz="4200" b="1" spc="-295" dirty="0">
                <a:latin typeface="Calibri"/>
                <a:cs typeface="Calibri"/>
              </a:rPr>
              <a:t>sections </a:t>
            </a:r>
            <a:r>
              <a:rPr sz="4200" b="1" spc="-254" dirty="0">
                <a:latin typeface="Calibri"/>
                <a:cs typeface="Calibri"/>
              </a:rPr>
              <a:t>requiring </a:t>
            </a:r>
            <a:r>
              <a:rPr sz="4200" b="1" spc="-385" dirty="0">
                <a:latin typeface="Calibri"/>
                <a:cs typeface="Calibri"/>
              </a:rPr>
              <a:t>same </a:t>
            </a:r>
            <a:r>
              <a:rPr sz="4200" b="1" spc="-375" dirty="0">
                <a:latin typeface="Calibri"/>
                <a:cs typeface="Calibri"/>
              </a:rPr>
              <a:t>number </a:t>
            </a:r>
            <a:r>
              <a:rPr sz="4200" b="1" spc="-290" dirty="0">
                <a:latin typeface="Calibri"/>
                <a:cs typeface="Calibri"/>
              </a:rPr>
              <a:t>of</a:t>
            </a:r>
            <a:r>
              <a:rPr sz="4200" b="1" spc="15" dirty="0">
                <a:latin typeface="Calibri"/>
                <a:cs typeface="Calibri"/>
              </a:rPr>
              <a:t> </a:t>
            </a:r>
            <a:r>
              <a:rPr sz="4200" b="1" spc="-325" dirty="0">
                <a:latin typeface="Calibri"/>
                <a:cs typeface="Calibri"/>
              </a:rPr>
              <a:t>bytes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96482" y="8547987"/>
            <a:ext cx="2282825" cy="0"/>
          </a:xfrm>
          <a:custGeom>
            <a:avLst/>
            <a:gdLst/>
            <a:ahLst/>
            <a:cxnLst/>
            <a:rect l="l" t="t" r="r" b="b"/>
            <a:pathLst>
              <a:path w="2282825">
                <a:moveTo>
                  <a:pt x="0" y="0"/>
                </a:moveTo>
                <a:lnTo>
                  <a:pt x="19049" y="0"/>
                </a:lnTo>
                <a:lnTo>
                  <a:pt x="2263531" y="0"/>
                </a:lnTo>
                <a:lnTo>
                  <a:pt x="2282581" y="0"/>
                </a:lnTo>
              </a:path>
            </a:pathLst>
          </a:custGeom>
          <a:ln w="381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82364" y="8464167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167640"/>
                </a:moveTo>
                <a:lnTo>
                  <a:pt x="0" y="0"/>
                </a:lnTo>
              </a:path>
            </a:pathLst>
          </a:custGeom>
          <a:ln w="380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93180" y="8464167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380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82304" y="8547987"/>
            <a:ext cx="740410" cy="0"/>
          </a:xfrm>
          <a:custGeom>
            <a:avLst/>
            <a:gdLst/>
            <a:ahLst/>
            <a:cxnLst/>
            <a:rect l="l" t="t" r="r" b="b"/>
            <a:pathLst>
              <a:path w="740409">
                <a:moveTo>
                  <a:pt x="0" y="0"/>
                </a:moveTo>
                <a:lnTo>
                  <a:pt x="19050" y="0"/>
                </a:lnTo>
                <a:lnTo>
                  <a:pt x="721322" y="0"/>
                </a:lnTo>
                <a:lnTo>
                  <a:pt x="740372" y="0"/>
                </a:lnTo>
              </a:path>
            </a:pathLst>
          </a:custGeom>
          <a:ln w="381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25978" y="8464167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167640"/>
                </a:moveTo>
                <a:lnTo>
                  <a:pt x="0" y="0"/>
                </a:lnTo>
              </a:path>
            </a:pathLst>
          </a:custGeom>
          <a:ln w="380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79001" y="8464167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380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81095" y="8547987"/>
            <a:ext cx="3794760" cy="0"/>
          </a:xfrm>
          <a:custGeom>
            <a:avLst/>
            <a:gdLst/>
            <a:ahLst/>
            <a:cxnLst/>
            <a:rect l="l" t="t" r="r" b="b"/>
            <a:pathLst>
              <a:path w="3794759">
                <a:moveTo>
                  <a:pt x="0" y="0"/>
                </a:moveTo>
                <a:lnTo>
                  <a:pt x="19050" y="0"/>
                </a:lnTo>
                <a:lnTo>
                  <a:pt x="3775707" y="0"/>
                </a:lnTo>
                <a:lnTo>
                  <a:pt x="3794757" y="0"/>
                </a:lnTo>
              </a:path>
            </a:pathLst>
          </a:custGeom>
          <a:ln w="381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79154" y="8464167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167640"/>
                </a:moveTo>
                <a:lnTo>
                  <a:pt x="0" y="0"/>
                </a:lnTo>
              </a:path>
            </a:pathLst>
          </a:custGeom>
          <a:ln w="380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77793" y="8464167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380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10681" y="8547987"/>
            <a:ext cx="3916679" cy="0"/>
          </a:xfrm>
          <a:custGeom>
            <a:avLst/>
            <a:gdLst/>
            <a:ahLst/>
            <a:cxnLst/>
            <a:rect l="l" t="t" r="r" b="b"/>
            <a:pathLst>
              <a:path w="3916680">
                <a:moveTo>
                  <a:pt x="0" y="0"/>
                </a:moveTo>
                <a:lnTo>
                  <a:pt x="19050" y="0"/>
                </a:lnTo>
                <a:lnTo>
                  <a:pt x="3897158" y="0"/>
                </a:lnTo>
                <a:lnTo>
                  <a:pt x="3916208" y="0"/>
                </a:lnTo>
              </a:path>
            </a:pathLst>
          </a:custGeom>
          <a:ln w="381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130193" y="8464167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167640"/>
                </a:moveTo>
                <a:lnTo>
                  <a:pt x="0" y="0"/>
                </a:lnTo>
              </a:path>
            </a:pathLst>
          </a:custGeom>
          <a:ln w="380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207379" y="8464167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380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690600" y="8610600"/>
            <a:ext cx="9639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45" dirty="0">
                <a:solidFill>
                  <a:srgbClr val="C82506"/>
                </a:solidFill>
                <a:latin typeface="Calibri"/>
                <a:cs typeface="Calibri"/>
              </a:rPr>
              <a:t>4</a:t>
            </a:r>
            <a:r>
              <a:rPr sz="3000" b="1" spc="-26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000" b="1" spc="-235" dirty="0">
                <a:solidFill>
                  <a:srgbClr val="C82506"/>
                </a:solidFill>
                <a:latin typeface="Calibri"/>
                <a:cs typeface="Calibri"/>
              </a:rPr>
              <a:t>bytes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05400" y="8585200"/>
            <a:ext cx="8401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45" dirty="0">
                <a:solidFill>
                  <a:srgbClr val="C82506"/>
                </a:solidFill>
                <a:latin typeface="Calibri"/>
                <a:cs typeface="Calibri"/>
              </a:rPr>
              <a:t>1</a:t>
            </a:r>
            <a:r>
              <a:rPr sz="3000" b="1" spc="-27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000" b="1" spc="-235" dirty="0">
                <a:solidFill>
                  <a:srgbClr val="C82506"/>
                </a:solidFill>
                <a:latin typeface="Calibri"/>
                <a:cs typeface="Calibri"/>
              </a:rPr>
              <a:t>byte</a:t>
            </a:r>
            <a:endParaRPr sz="300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702310" y="10610050"/>
          <a:ext cx="2832733" cy="495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4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3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43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4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5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1028700" y="9029700"/>
            <a:ext cx="3460750" cy="146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265" algn="l"/>
              </a:tabLst>
            </a:pPr>
            <a:r>
              <a:rPr sz="4200" b="1" spc="-245" dirty="0">
                <a:latin typeface="Calibri"/>
                <a:cs typeface="Calibri"/>
              </a:rPr>
              <a:t>4.	</a:t>
            </a:r>
            <a:r>
              <a:rPr sz="4200" b="1" spc="-385" dirty="0">
                <a:latin typeface="Calibri"/>
                <a:cs typeface="Calibri"/>
              </a:rPr>
              <a:t>Encode</a:t>
            </a:r>
            <a:r>
              <a:rPr sz="4200" b="1" spc="-315" dirty="0">
                <a:latin typeface="Calibri"/>
                <a:cs typeface="Calibri"/>
              </a:rPr>
              <a:t> </a:t>
            </a:r>
            <a:r>
              <a:rPr sz="4200" b="1" spc="-265" dirty="0">
                <a:latin typeface="Calibri"/>
                <a:cs typeface="Calibri"/>
              </a:rPr>
              <a:t>deltas</a:t>
            </a:r>
            <a:endParaRPr sz="4200">
              <a:latin typeface="Calibri"/>
              <a:cs typeface="Calibri"/>
            </a:endParaRPr>
          </a:p>
          <a:p>
            <a:pPr marL="736600" algn="ctr">
              <a:lnSpc>
                <a:spcPct val="100000"/>
              </a:lnSpc>
              <a:spcBef>
                <a:spcPts val="2660"/>
              </a:spcBef>
            </a:pPr>
            <a:r>
              <a:rPr sz="3000" b="1" spc="-220" dirty="0">
                <a:latin typeface="Calibri"/>
                <a:cs typeface="Calibri"/>
              </a:rPr>
              <a:t>1-byte </a:t>
            </a:r>
            <a:r>
              <a:rPr sz="3000" b="1" spc="-225" dirty="0">
                <a:latin typeface="Calibri"/>
                <a:cs typeface="Calibri"/>
              </a:rPr>
              <a:t>group</a:t>
            </a:r>
            <a:r>
              <a:rPr sz="3000" b="1" spc="-245" dirty="0">
                <a:latin typeface="Calibri"/>
                <a:cs typeface="Calibri"/>
              </a:rPr>
              <a:t> </a:t>
            </a:r>
            <a:r>
              <a:rPr sz="3000" b="1" spc="-240" dirty="0">
                <a:latin typeface="Calibri"/>
                <a:cs typeface="Calibri"/>
              </a:rPr>
              <a:t>header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21000" y="11518900"/>
            <a:ext cx="47783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45" dirty="0">
                <a:latin typeface="Calibri"/>
                <a:cs typeface="Calibri"/>
              </a:rPr>
              <a:t>6 </a:t>
            </a:r>
            <a:r>
              <a:rPr sz="3000" b="1" spc="-160" dirty="0">
                <a:latin typeface="Calibri"/>
                <a:cs typeface="Calibri"/>
              </a:rPr>
              <a:t>bits: </a:t>
            </a:r>
            <a:r>
              <a:rPr sz="3000" b="1" spc="-270" dirty="0">
                <a:latin typeface="Calibri"/>
                <a:cs typeface="Calibri"/>
              </a:rPr>
              <a:t>number </a:t>
            </a:r>
            <a:r>
              <a:rPr sz="3000" b="1" spc="-210" dirty="0">
                <a:latin typeface="Calibri"/>
                <a:cs typeface="Calibri"/>
              </a:rPr>
              <a:t>of </a:t>
            </a:r>
            <a:r>
              <a:rPr sz="3000" b="1" spc="-220" dirty="0">
                <a:latin typeface="Calibri"/>
                <a:cs typeface="Calibri"/>
              </a:rPr>
              <a:t>edges </a:t>
            </a:r>
            <a:r>
              <a:rPr sz="3000" b="1" spc="-155" dirty="0">
                <a:latin typeface="Calibri"/>
                <a:cs typeface="Calibri"/>
              </a:rPr>
              <a:t>in</a:t>
            </a:r>
            <a:r>
              <a:rPr sz="3000" b="1" spc="-140" dirty="0">
                <a:latin typeface="Calibri"/>
                <a:cs typeface="Calibri"/>
              </a:rPr>
              <a:t> </a:t>
            </a:r>
            <a:r>
              <a:rPr sz="3000" b="1" spc="-225" dirty="0">
                <a:latin typeface="Calibri"/>
                <a:cs typeface="Calibri"/>
              </a:rPr>
              <a:t>group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000" b="1" spc="-245" dirty="0">
                <a:latin typeface="Calibri"/>
                <a:cs typeface="Calibri"/>
              </a:rPr>
              <a:t>2 </a:t>
            </a:r>
            <a:r>
              <a:rPr sz="3000" b="1" spc="-160" dirty="0">
                <a:latin typeface="Calibri"/>
                <a:cs typeface="Calibri"/>
              </a:rPr>
              <a:t>bits: </a:t>
            </a:r>
            <a:r>
              <a:rPr sz="3000" b="1" spc="-220" dirty="0">
                <a:latin typeface="Calibri"/>
                <a:cs typeface="Calibri"/>
              </a:rPr>
              <a:t>encoding </a:t>
            </a:r>
            <a:r>
              <a:rPr sz="3000" b="1" spc="-215" dirty="0">
                <a:latin typeface="Calibri"/>
                <a:cs typeface="Calibri"/>
              </a:rPr>
              <a:t>width </a:t>
            </a:r>
            <a:r>
              <a:rPr sz="3000" b="1" spc="-160" dirty="0">
                <a:latin typeface="Calibri"/>
                <a:cs typeface="Calibri"/>
              </a:rPr>
              <a:t>(1, 2, </a:t>
            </a:r>
            <a:r>
              <a:rPr sz="3000" b="1" spc="-245" dirty="0">
                <a:latin typeface="Calibri"/>
                <a:cs typeface="Calibri"/>
              </a:rPr>
              <a:t>4</a:t>
            </a:r>
            <a:r>
              <a:rPr sz="3000" b="1" spc="-335" dirty="0">
                <a:latin typeface="Calibri"/>
                <a:cs typeface="Calibri"/>
              </a:rPr>
              <a:t> </a:t>
            </a:r>
            <a:r>
              <a:rPr sz="3000" b="1" spc="-220" dirty="0">
                <a:latin typeface="Calibri"/>
                <a:cs typeface="Calibri"/>
              </a:rPr>
              <a:t>bytes)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93492" y="11287791"/>
            <a:ext cx="627380" cy="0"/>
          </a:xfrm>
          <a:custGeom>
            <a:avLst/>
            <a:gdLst/>
            <a:ahLst/>
            <a:cxnLst/>
            <a:rect l="l" t="t" r="r" b="b"/>
            <a:pathLst>
              <a:path w="627380">
                <a:moveTo>
                  <a:pt x="0" y="0"/>
                </a:moveTo>
                <a:lnTo>
                  <a:pt x="19050" y="0"/>
                </a:lnTo>
                <a:lnTo>
                  <a:pt x="608047" y="0"/>
                </a:lnTo>
                <a:lnTo>
                  <a:pt x="627097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23893" y="11203971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167640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90191" y="11203971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58542" y="11287791"/>
            <a:ext cx="2044064" cy="0"/>
          </a:xfrm>
          <a:custGeom>
            <a:avLst/>
            <a:gdLst/>
            <a:ahLst/>
            <a:cxnLst/>
            <a:rect l="l" t="t" r="r" b="b"/>
            <a:pathLst>
              <a:path w="2044064">
                <a:moveTo>
                  <a:pt x="0" y="0"/>
                </a:moveTo>
                <a:lnTo>
                  <a:pt x="19050" y="0"/>
                </a:lnTo>
                <a:lnTo>
                  <a:pt x="2024870" y="0"/>
                </a:lnTo>
                <a:lnTo>
                  <a:pt x="204392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05764" y="11203971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167640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55240" y="11203971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95656" y="11290381"/>
            <a:ext cx="837565" cy="944244"/>
          </a:xfrm>
          <a:custGeom>
            <a:avLst/>
            <a:gdLst/>
            <a:ahLst/>
            <a:cxnLst/>
            <a:rect l="l" t="t" r="r" b="b"/>
            <a:pathLst>
              <a:path w="837564" h="944245">
                <a:moveTo>
                  <a:pt x="837465" y="928437"/>
                </a:moveTo>
                <a:lnTo>
                  <a:pt x="0" y="943705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14990" y="11318873"/>
            <a:ext cx="5080" cy="252095"/>
          </a:xfrm>
          <a:custGeom>
            <a:avLst/>
            <a:gdLst/>
            <a:ahLst/>
            <a:cxnLst/>
            <a:rect l="l" t="t" r="r" b="b"/>
            <a:pathLst>
              <a:path w="5079" h="252095">
                <a:moveTo>
                  <a:pt x="0" y="0"/>
                </a:moveTo>
                <a:lnTo>
                  <a:pt x="4517" y="251821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9671050" y="10531602"/>
          <a:ext cx="7510143" cy="1069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8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492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b="1" dirty="0">
                          <a:latin typeface="Consolas"/>
                          <a:cs typeface="Consolas"/>
                        </a:rPr>
                        <a:t>[ONE_BYTE,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b="1" dirty="0">
                          <a:latin typeface="Consolas"/>
                          <a:cs typeface="Consolas"/>
                        </a:rPr>
                        <a:t>4],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b="1" dirty="0">
                          <a:latin typeface="Consolas"/>
                          <a:cs typeface="Consolas"/>
                        </a:rPr>
                        <a:t>-27,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b="1" dirty="0">
                          <a:latin typeface="Consolas"/>
                          <a:cs typeface="Consolas"/>
                        </a:rPr>
                        <a:t>1,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b="1" dirty="0">
                          <a:latin typeface="Consolas"/>
                          <a:cs typeface="Consolas"/>
                        </a:rPr>
                        <a:t>4,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b="1" dirty="0">
                          <a:latin typeface="Consolas"/>
                          <a:cs typeface="Consolas"/>
                        </a:rPr>
                        <a:t>20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475"/>
                        </a:lnSpc>
                      </a:pPr>
                      <a:r>
                        <a:rPr sz="3000" b="1" spc="-204" dirty="0">
                          <a:solidFill>
                            <a:srgbClr val="C82506"/>
                          </a:solidFill>
                          <a:latin typeface="Calibri"/>
                          <a:cs typeface="Calibri"/>
                        </a:rPr>
                        <a:t>(5</a:t>
                      </a:r>
                      <a:r>
                        <a:rPr sz="3000" b="1" spc="-295" dirty="0">
                          <a:solidFill>
                            <a:srgbClr val="C8250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000" b="1" spc="-220" dirty="0">
                          <a:solidFill>
                            <a:srgbClr val="C82506"/>
                          </a:solidFill>
                          <a:latin typeface="Calibri"/>
                          <a:cs typeface="Calibri"/>
                        </a:rPr>
                        <a:t>bytes)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2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2400" b="1" dirty="0">
                          <a:latin typeface="Consolas"/>
                          <a:cs typeface="Consolas"/>
                        </a:rPr>
                        <a:t>[TWO_BYTE,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14732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2400" b="1" dirty="0">
                          <a:latin typeface="Consolas"/>
                          <a:cs typeface="Consolas"/>
                        </a:rPr>
                        <a:t>1],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14732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2400" b="1" dirty="0">
                          <a:latin typeface="Consolas"/>
                          <a:cs typeface="Consolas"/>
                        </a:rPr>
                        <a:t>971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147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3000" b="1" spc="-204" dirty="0">
                          <a:solidFill>
                            <a:srgbClr val="C82506"/>
                          </a:solidFill>
                          <a:latin typeface="Calibri"/>
                          <a:cs typeface="Calibri"/>
                        </a:rPr>
                        <a:t>(3</a:t>
                      </a:r>
                      <a:r>
                        <a:rPr sz="3000" b="1" spc="-295" dirty="0">
                          <a:solidFill>
                            <a:srgbClr val="C8250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000" b="1" spc="-220" dirty="0">
                          <a:solidFill>
                            <a:srgbClr val="C82506"/>
                          </a:solidFill>
                          <a:latin typeface="Calibri"/>
                          <a:cs typeface="Calibri"/>
                        </a:rPr>
                        <a:t>bytes)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5841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9664700" y="11798300"/>
            <a:ext cx="4384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olas"/>
                <a:cs typeface="Consolas"/>
              </a:rPr>
              <a:t>[ONE_BYTE, 4], 9, 14, 1,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5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52000" y="12395200"/>
            <a:ext cx="6060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olas"/>
                <a:cs typeface="Consolas"/>
              </a:rPr>
              <a:t>[FOUR_BYTE, 3], 98070, 100000,</a:t>
            </a:r>
            <a:r>
              <a:rPr sz="2400" b="1" spc="-100" dirty="0">
                <a:latin typeface="Consolas"/>
                <a:cs typeface="Consolas"/>
              </a:rPr>
              <a:t> </a:t>
            </a:r>
            <a:r>
              <a:rPr sz="2400" b="1" dirty="0">
                <a:latin typeface="Consolas"/>
                <a:cs typeface="Consolas"/>
              </a:rPr>
              <a:t>75000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002000" y="11569700"/>
            <a:ext cx="1322705" cy="12446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3000" b="1" spc="-204" dirty="0">
                <a:solidFill>
                  <a:srgbClr val="C82506"/>
                </a:solidFill>
                <a:latin typeface="Calibri"/>
                <a:cs typeface="Calibri"/>
              </a:rPr>
              <a:t>(5</a:t>
            </a:r>
            <a:r>
              <a:rPr sz="3000" b="1" spc="-229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000" b="1" spc="-220" dirty="0">
                <a:solidFill>
                  <a:srgbClr val="C82506"/>
                </a:solidFill>
                <a:latin typeface="Calibri"/>
                <a:cs typeface="Calibri"/>
              </a:rPr>
              <a:t>bytes)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3000" b="1" spc="-220" dirty="0">
                <a:solidFill>
                  <a:srgbClr val="C82506"/>
                </a:solidFill>
                <a:latin typeface="Calibri"/>
                <a:cs typeface="Calibri"/>
              </a:rPr>
              <a:t>(13</a:t>
            </a:r>
            <a:r>
              <a:rPr sz="3000" b="1" spc="-270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000" b="1" spc="-220" dirty="0">
                <a:solidFill>
                  <a:srgbClr val="C82506"/>
                </a:solidFill>
                <a:latin typeface="Calibri"/>
                <a:cs typeface="Calibri"/>
              </a:rPr>
              <a:t>bytes)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48400" y="8382000"/>
            <a:ext cx="7273290" cy="189230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596900">
              <a:lnSpc>
                <a:spcPct val="100000"/>
              </a:lnSpc>
              <a:spcBef>
                <a:spcPts val="1900"/>
              </a:spcBef>
              <a:tabLst>
                <a:tab pos="3428365" algn="l"/>
              </a:tabLst>
            </a:pPr>
            <a:r>
              <a:rPr sz="3000" b="1" spc="-245" dirty="0">
                <a:solidFill>
                  <a:srgbClr val="C82506"/>
                </a:solidFill>
                <a:latin typeface="Calibri"/>
                <a:cs typeface="Calibri"/>
              </a:rPr>
              <a:t>2</a:t>
            </a:r>
            <a:r>
              <a:rPr sz="3000" b="1" spc="-200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000" b="1" spc="-235" dirty="0">
                <a:solidFill>
                  <a:srgbClr val="C82506"/>
                </a:solidFill>
                <a:latin typeface="Calibri"/>
                <a:cs typeface="Calibri"/>
              </a:rPr>
              <a:t>bytes	</a:t>
            </a:r>
            <a:r>
              <a:rPr sz="3000" b="1" spc="-245" dirty="0">
                <a:solidFill>
                  <a:srgbClr val="C82506"/>
                </a:solidFill>
                <a:latin typeface="Calibri"/>
                <a:cs typeface="Calibri"/>
              </a:rPr>
              <a:t>1</a:t>
            </a:r>
            <a:r>
              <a:rPr sz="3000" b="1" spc="-210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000" b="1" spc="-235" dirty="0">
                <a:solidFill>
                  <a:srgbClr val="C82506"/>
                </a:solidFill>
                <a:latin typeface="Calibri"/>
                <a:cs typeface="Calibri"/>
              </a:rPr>
              <a:t>byte</a:t>
            </a:r>
            <a:endParaRPr sz="3000">
              <a:latin typeface="Calibri"/>
              <a:cs typeface="Calibri"/>
            </a:endParaRPr>
          </a:p>
          <a:p>
            <a:pPr marL="406400" marR="5080" indent="-393700">
              <a:lnSpc>
                <a:spcPct val="108300"/>
              </a:lnSpc>
              <a:spcBef>
                <a:spcPts val="1500"/>
              </a:spcBef>
            </a:pPr>
            <a:r>
              <a:rPr sz="3000" b="1" spc="-285" dirty="0">
                <a:latin typeface="Calibri"/>
                <a:cs typeface="Calibri"/>
              </a:rPr>
              <a:t>Uncompressed </a:t>
            </a:r>
            <a:r>
              <a:rPr sz="3000" b="1" spc="-210" dirty="0">
                <a:latin typeface="Calibri"/>
                <a:cs typeface="Calibri"/>
              </a:rPr>
              <a:t>encoding: </a:t>
            </a:r>
            <a:r>
              <a:rPr sz="3000" b="1" spc="-245" dirty="0">
                <a:latin typeface="Calibri"/>
                <a:cs typeface="Calibri"/>
              </a:rPr>
              <a:t>12 </a:t>
            </a:r>
            <a:r>
              <a:rPr sz="3000" b="1" spc="-220" dirty="0">
                <a:latin typeface="Calibri"/>
                <a:cs typeface="Calibri"/>
              </a:rPr>
              <a:t>edges </a:t>
            </a:r>
            <a:r>
              <a:rPr sz="3000" b="1" spc="-195" dirty="0">
                <a:latin typeface="Calibri"/>
                <a:cs typeface="Calibri"/>
              </a:rPr>
              <a:t>x </a:t>
            </a:r>
            <a:r>
              <a:rPr sz="3000" b="1" spc="-245" dirty="0">
                <a:latin typeface="Calibri"/>
                <a:cs typeface="Calibri"/>
              </a:rPr>
              <a:t>4 </a:t>
            </a:r>
            <a:r>
              <a:rPr sz="3000" b="1" spc="-235" dirty="0">
                <a:latin typeface="Calibri"/>
                <a:cs typeface="Calibri"/>
              </a:rPr>
              <a:t>bytes </a:t>
            </a:r>
            <a:r>
              <a:rPr sz="3000" b="1" spc="290" dirty="0">
                <a:latin typeface="Calibri"/>
                <a:cs typeface="Calibri"/>
              </a:rPr>
              <a:t>= </a:t>
            </a:r>
            <a:r>
              <a:rPr sz="3000" b="1" spc="-245" dirty="0">
                <a:latin typeface="Calibri"/>
                <a:cs typeface="Calibri"/>
              </a:rPr>
              <a:t>48</a:t>
            </a:r>
            <a:r>
              <a:rPr sz="3000" b="1" spc="-390" dirty="0">
                <a:latin typeface="Calibri"/>
                <a:cs typeface="Calibri"/>
              </a:rPr>
              <a:t> </a:t>
            </a:r>
            <a:r>
              <a:rPr sz="3000" b="1" spc="-235" dirty="0">
                <a:latin typeface="Calibri"/>
                <a:cs typeface="Calibri"/>
              </a:rPr>
              <a:t>bytes  </a:t>
            </a:r>
            <a:r>
              <a:rPr sz="3000" b="1" spc="-285" dirty="0">
                <a:latin typeface="Calibri"/>
                <a:cs typeface="Calibri"/>
              </a:rPr>
              <a:t>Compressed </a:t>
            </a:r>
            <a:r>
              <a:rPr sz="3000" b="1" spc="-210" dirty="0">
                <a:latin typeface="Calibri"/>
                <a:cs typeface="Calibri"/>
              </a:rPr>
              <a:t>encoding: </a:t>
            </a:r>
            <a:r>
              <a:rPr sz="3000" b="1" spc="-245" dirty="0">
                <a:latin typeface="Calibri"/>
                <a:cs typeface="Calibri"/>
              </a:rPr>
              <a:t>26</a:t>
            </a:r>
            <a:r>
              <a:rPr sz="3000" b="1" spc="-125" dirty="0">
                <a:latin typeface="Calibri"/>
                <a:cs typeface="Calibri"/>
              </a:rPr>
              <a:t> </a:t>
            </a:r>
            <a:r>
              <a:rPr sz="3000" b="1" spc="-235" dirty="0">
                <a:latin typeface="Calibri"/>
                <a:cs typeface="Calibri"/>
              </a:rPr>
              <a:t>bytes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36616" y="2893580"/>
            <a:ext cx="16442690" cy="0"/>
          </a:xfrm>
          <a:custGeom>
            <a:avLst/>
            <a:gdLst/>
            <a:ahLst/>
            <a:cxnLst/>
            <a:rect l="l" t="t" r="r" b="b"/>
            <a:pathLst>
              <a:path w="16442690">
                <a:moveTo>
                  <a:pt x="0" y="0"/>
                </a:moveTo>
                <a:lnTo>
                  <a:pt x="1644219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78020" y="7819429"/>
            <a:ext cx="745490" cy="633095"/>
          </a:xfrm>
          <a:custGeom>
            <a:avLst/>
            <a:gdLst/>
            <a:ahLst/>
            <a:cxnLst/>
            <a:rect l="l" t="t" r="r" b="b"/>
            <a:pathLst>
              <a:path w="745489" h="633095">
                <a:moveTo>
                  <a:pt x="636680" y="92652"/>
                </a:moveTo>
                <a:lnTo>
                  <a:pt x="672842" y="128131"/>
                </a:lnTo>
                <a:lnTo>
                  <a:pt x="701773" y="166725"/>
                </a:lnTo>
                <a:lnTo>
                  <a:pt x="723470" y="207740"/>
                </a:lnTo>
                <a:lnTo>
                  <a:pt x="737935" y="250486"/>
                </a:lnTo>
                <a:lnTo>
                  <a:pt x="745168" y="294269"/>
                </a:lnTo>
                <a:lnTo>
                  <a:pt x="745168" y="338399"/>
                </a:lnTo>
                <a:lnTo>
                  <a:pt x="737935" y="382182"/>
                </a:lnTo>
                <a:lnTo>
                  <a:pt x="723470" y="424928"/>
                </a:lnTo>
                <a:lnTo>
                  <a:pt x="701773" y="465943"/>
                </a:lnTo>
                <a:lnTo>
                  <a:pt x="672842" y="504537"/>
                </a:lnTo>
                <a:lnTo>
                  <a:pt x="636680" y="540016"/>
                </a:lnTo>
                <a:lnTo>
                  <a:pt x="598433" y="568326"/>
                </a:lnTo>
                <a:lnTo>
                  <a:pt x="557039" y="591490"/>
                </a:lnTo>
                <a:lnTo>
                  <a:pt x="513128" y="609505"/>
                </a:lnTo>
                <a:lnTo>
                  <a:pt x="467329" y="622374"/>
                </a:lnTo>
                <a:lnTo>
                  <a:pt x="420271" y="630095"/>
                </a:lnTo>
                <a:lnTo>
                  <a:pt x="372584" y="632668"/>
                </a:lnTo>
                <a:lnTo>
                  <a:pt x="324897" y="630095"/>
                </a:lnTo>
                <a:lnTo>
                  <a:pt x="277839" y="622374"/>
                </a:lnTo>
                <a:lnTo>
                  <a:pt x="232040" y="609505"/>
                </a:lnTo>
                <a:lnTo>
                  <a:pt x="188129" y="591490"/>
                </a:lnTo>
                <a:lnTo>
                  <a:pt x="146735" y="568326"/>
                </a:lnTo>
                <a:lnTo>
                  <a:pt x="108488" y="540016"/>
                </a:lnTo>
                <a:lnTo>
                  <a:pt x="72325" y="504537"/>
                </a:lnTo>
                <a:lnTo>
                  <a:pt x="43395" y="465943"/>
                </a:lnTo>
                <a:lnTo>
                  <a:pt x="21697" y="424928"/>
                </a:lnTo>
                <a:lnTo>
                  <a:pt x="7232" y="382182"/>
                </a:lnTo>
                <a:lnTo>
                  <a:pt x="0" y="338399"/>
                </a:lnTo>
                <a:lnTo>
                  <a:pt x="0" y="294269"/>
                </a:lnTo>
                <a:lnTo>
                  <a:pt x="7232" y="250486"/>
                </a:lnTo>
                <a:lnTo>
                  <a:pt x="21697" y="207740"/>
                </a:lnTo>
                <a:lnTo>
                  <a:pt x="43395" y="166725"/>
                </a:lnTo>
                <a:lnTo>
                  <a:pt x="72325" y="128131"/>
                </a:lnTo>
                <a:lnTo>
                  <a:pt x="108488" y="92652"/>
                </a:lnTo>
                <a:lnTo>
                  <a:pt x="146735" y="64341"/>
                </a:lnTo>
                <a:lnTo>
                  <a:pt x="188129" y="41178"/>
                </a:lnTo>
                <a:lnTo>
                  <a:pt x="232040" y="23163"/>
                </a:lnTo>
                <a:lnTo>
                  <a:pt x="277839" y="10294"/>
                </a:lnTo>
                <a:lnTo>
                  <a:pt x="324897" y="2573"/>
                </a:lnTo>
                <a:lnTo>
                  <a:pt x="372584" y="0"/>
                </a:lnTo>
                <a:lnTo>
                  <a:pt x="420271" y="2573"/>
                </a:lnTo>
                <a:lnTo>
                  <a:pt x="467329" y="10294"/>
                </a:lnTo>
                <a:lnTo>
                  <a:pt x="513128" y="23163"/>
                </a:lnTo>
                <a:lnTo>
                  <a:pt x="557039" y="41178"/>
                </a:lnTo>
                <a:lnTo>
                  <a:pt x="598433" y="64341"/>
                </a:lnTo>
                <a:lnTo>
                  <a:pt x="636680" y="92652"/>
                </a:lnTo>
                <a:close/>
              </a:path>
            </a:pathLst>
          </a:custGeom>
          <a:ln w="38100">
            <a:solidFill>
              <a:srgbClr val="C8250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1555750" y="7445502"/>
          <a:ext cx="15425419" cy="930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551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741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65074">
                <a:tc>
                  <a:txBody>
                    <a:bodyPr/>
                    <a:lstStyle/>
                    <a:p>
                      <a:pPr marR="442595" algn="ctr">
                        <a:lnSpc>
                          <a:spcPts val="3475"/>
                        </a:lnSpc>
                      </a:pPr>
                      <a:r>
                        <a:rPr sz="3000" b="1" spc="-185" dirty="0">
                          <a:solidFill>
                            <a:srgbClr val="C82506"/>
                          </a:solidFill>
                          <a:latin typeface="Calibri"/>
                          <a:cs typeface="Calibri"/>
                        </a:rPr>
                        <a:t>relative</a:t>
                      </a:r>
                      <a:r>
                        <a:rPr sz="3000" b="1" spc="-229" dirty="0">
                          <a:solidFill>
                            <a:srgbClr val="C8250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000" b="1" spc="-225" dirty="0">
                          <a:solidFill>
                            <a:srgbClr val="C82506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3225" algn="ctr">
                        <a:lnSpc>
                          <a:spcPts val="33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5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3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6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33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10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33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30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ts val="33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1001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ts val="33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1010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ts val="33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1024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ts val="33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1025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ts val="33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1030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33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100000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33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200000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315"/>
                        </a:lnSpc>
                      </a:pPr>
                      <a:r>
                        <a:rPr sz="3200" b="1" dirty="0">
                          <a:latin typeface="Consolas"/>
                          <a:cs typeface="Consolas"/>
                        </a:rPr>
                        <a:t>275000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074">
                <a:tc>
                  <a:txBody>
                    <a:bodyPr/>
                    <a:lstStyle/>
                    <a:p>
                      <a:pPr marR="440055" algn="ctr">
                        <a:lnSpc>
                          <a:spcPts val="3510"/>
                        </a:lnSpc>
                      </a:pPr>
                      <a:r>
                        <a:rPr sz="3000" b="1" spc="-215" dirty="0">
                          <a:solidFill>
                            <a:srgbClr val="C82506"/>
                          </a:solidFill>
                          <a:latin typeface="Calibri"/>
                          <a:cs typeface="Calibri"/>
                        </a:rPr>
                        <a:t>vertex</a:t>
                      </a:r>
                      <a:r>
                        <a:rPr sz="3000" b="1" spc="-254" dirty="0">
                          <a:solidFill>
                            <a:srgbClr val="C8250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000" b="1" spc="-210" dirty="0">
                          <a:solidFill>
                            <a:srgbClr val="C82506"/>
                          </a:solidFill>
                          <a:latin typeface="Calibri"/>
                          <a:cs typeface="Calibri"/>
                        </a:rPr>
                        <a:t>index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7665" algn="ctr">
                        <a:lnSpc>
                          <a:spcPts val="3450"/>
                        </a:lnSpc>
                      </a:pPr>
                      <a:r>
                        <a:rPr sz="3200" b="1" dirty="0">
                          <a:solidFill>
                            <a:srgbClr val="C82506"/>
                          </a:solidFill>
                          <a:latin typeface="Consolas"/>
                          <a:cs typeface="Consolas"/>
                        </a:rPr>
                        <a:t>-27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450"/>
                        </a:lnSpc>
                      </a:pPr>
                      <a:r>
                        <a:rPr sz="3200" b="1" dirty="0">
                          <a:solidFill>
                            <a:srgbClr val="C82506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3450"/>
                        </a:lnSpc>
                      </a:pPr>
                      <a:r>
                        <a:rPr sz="3200" b="1" dirty="0">
                          <a:solidFill>
                            <a:srgbClr val="C82506"/>
                          </a:solidFill>
                          <a:latin typeface="Consolas"/>
                          <a:cs typeface="Consolas"/>
                        </a:rPr>
                        <a:t>4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3450"/>
                        </a:lnSpc>
                      </a:pPr>
                      <a:r>
                        <a:rPr sz="3200" b="1" dirty="0">
                          <a:solidFill>
                            <a:srgbClr val="C82506"/>
                          </a:solidFill>
                          <a:latin typeface="Consolas"/>
                          <a:cs typeface="Consolas"/>
                        </a:rPr>
                        <a:t>20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3450"/>
                        </a:lnSpc>
                      </a:pPr>
                      <a:r>
                        <a:rPr sz="3200" b="1" dirty="0">
                          <a:solidFill>
                            <a:srgbClr val="C82506"/>
                          </a:solidFill>
                          <a:latin typeface="Consolas"/>
                          <a:cs typeface="Consolas"/>
                        </a:rPr>
                        <a:t>971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3450"/>
                        </a:lnSpc>
                      </a:pPr>
                      <a:r>
                        <a:rPr sz="3200" b="1" dirty="0">
                          <a:solidFill>
                            <a:srgbClr val="C82506"/>
                          </a:solidFill>
                          <a:latin typeface="Consolas"/>
                          <a:cs typeface="Consolas"/>
                        </a:rPr>
                        <a:t>9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3450"/>
                        </a:lnSpc>
                      </a:pPr>
                      <a:r>
                        <a:rPr sz="3200" b="1" dirty="0">
                          <a:solidFill>
                            <a:srgbClr val="C82506"/>
                          </a:solidFill>
                          <a:latin typeface="Consolas"/>
                          <a:cs typeface="Consolas"/>
                        </a:rPr>
                        <a:t>14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ts val="3450"/>
                        </a:lnSpc>
                      </a:pPr>
                      <a:r>
                        <a:rPr sz="3200" b="1" dirty="0">
                          <a:solidFill>
                            <a:srgbClr val="C82506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ts val="3450"/>
                        </a:lnSpc>
                      </a:pPr>
                      <a:r>
                        <a:rPr sz="3200" b="1" dirty="0">
                          <a:solidFill>
                            <a:srgbClr val="C82506"/>
                          </a:solidFill>
                          <a:latin typeface="Consolas"/>
                          <a:cs typeface="Consolas"/>
                        </a:rPr>
                        <a:t>5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3450"/>
                        </a:lnSpc>
                      </a:pPr>
                      <a:r>
                        <a:rPr sz="3200" b="1" dirty="0">
                          <a:solidFill>
                            <a:srgbClr val="C82506"/>
                          </a:solidFill>
                          <a:latin typeface="Consolas"/>
                          <a:cs typeface="Consolas"/>
                        </a:rPr>
                        <a:t>98070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3450"/>
                        </a:lnSpc>
                      </a:pPr>
                      <a:r>
                        <a:rPr sz="3200" b="1" dirty="0">
                          <a:solidFill>
                            <a:srgbClr val="C82506"/>
                          </a:solidFill>
                          <a:latin typeface="Consolas"/>
                          <a:cs typeface="Consolas"/>
                        </a:rPr>
                        <a:t>100000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3450"/>
                        </a:lnSpc>
                      </a:pPr>
                      <a:r>
                        <a:rPr sz="3200" b="1" dirty="0">
                          <a:solidFill>
                            <a:srgbClr val="C82506"/>
                          </a:solidFill>
                          <a:latin typeface="Consolas"/>
                          <a:cs typeface="Consolas"/>
                        </a:rPr>
                        <a:t>75000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object 38"/>
          <p:cNvSpPr/>
          <p:nvPr/>
        </p:nvSpPr>
        <p:spPr>
          <a:xfrm>
            <a:off x="3181122" y="7862947"/>
            <a:ext cx="1024255" cy="140335"/>
          </a:xfrm>
          <a:custGeom>
            <a:avLst/>
            <a:gdLst/>
            <a:ahLst/>
            <a:cxnLst/>
            <a:rect l="l" t="t" r="r" b="b"/>
            <a:pathLst>
              <a:path w="1024254" h="140334">
                <a:moveTo>
                  <a:pt x="1023816" y="139920"/>
                </a:moveTo>
                <a:lnTo>
                  <a:pt x="0" y="0"/>
                </a:lnTo>
              </a:path>
            </a:pathLst>
          </a:custGeom>
          <a:ln w="38099">
            <a:solidFill>
              <a:srgbClr val="C8250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D872A2DB-3DFC-694A-B85A-D4A61BFCDB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94831" y="6200771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284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07436" y="6200771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130284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4831" y="5834888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284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07436" y="5834888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130284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4831" y="5468890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284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07436" y="5468890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130284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94831" y="5103007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284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07436" y="5103007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130284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94831" y="4735967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284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07436" y="4735967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130284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94831" y="4369970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284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07436" y="4369970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130284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94831" y="4004086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284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07436" y="4004086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130284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94831" y="3638203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284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07436" y="3638203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130284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94831" y="3272206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284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07436" y="3272206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130284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604628" y="3035579"/>
            <a:ext cx="365760" cy="33204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00"/>
              </a:spcBef>
            </a:pPr>
            <a:r>
              <a:rPr sz="2150" spc="-5" dirty="0">
                <a:latin typeface="Times New Roman"/>
                <a:cs typeface="Times New Roman"/>
              </a:rPr>
              <a:t>2.4</a:t>
            </a:r>
            <a:endParaRPr sz="2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300"/>
              </a:spcBef>
            </a:pPr>
            <a:r>
              <a:rPr sz="2150" spc="-5" dirty="0">
                <a:latin typeface="Times New Roman"/>
                <a:cs typeface="Times New Roman"/>
              </a:rPr>
              <a:t>2.2</a:t>
            </a:r>
            <a:endParaRPr sz="2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305"/>
              </a:spcBef>
            </a:pPr>
            <a:r>
              <a:rPr sz="2150" spc="-5" dirty="0">
                <a:latin typeface="Times New Roman"/>
                <a:cs typeface="Times New Roman"/>
              </a:rPr>
              <a:t>2</a:t>
            </a:r>
            <a:endParaRPr sz="2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300"/>
              </a:spcBef>
            </a:pPr>
            <a:r>
              <a:rPr sz="2150" spc="-5" dirty="0">
                <a:latin typeface="Times New Roman"/>
                <a:cs typeface="Times New Roman"/>
              </a:rPr>
              <a:t>1.8</a:t>
            </a:r>
            <a:endParaRPr sz="2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300"/>
              </a:spcBef>
            </a:pPr>
            <a:r>
              <a:rPr sz="2150" spc="-5" dirty="0">
                <a:latin typeface="Times New Roman"/>
                <a:cs typeface="Times New Roman"/>
              </a:rPr>
              <a:t>1.6</a:t>
            </a:r>
            <a:endParaRPr sz="2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310"/>
              </a:spcBef>
            </a:pPr>
            <a:r>
              <a:rPr sz="2150" spc="-5" dirty="0">
                <a:latin typeface="Times New Roman"/>
                <a:cs typeface="Times New Roman"/>
              </a:rPr>
              <a:t>1.4</a:t>
            </a:r>
            <a:endParaRPr sz="2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305"/>
              </a:spcBef>
            </a:pPr>
            <a:r>
              <a:rPr sz="2150" spc="-5" dirty="0">
                <a:latin typeface="Times New Roman"/>
                <a:cs typeface="Times New Roman"/>
              </a:rPr>
              <a:t>1.2</a:t>
            </a:r>
            <a:endParaRPr sz="2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300"/>
              </a:spcBef>
            </a:pPr>
            <a:r>
              <a:rPr sz="2150" spc="-5" dirty="0">
                <a:latin typeface="Times New Roman"/>
                <a:cs typeface="Times New Roman"/>
              </a:rPr>
              <a:t>1</a:t>
            </a:r>
            <a:endParaRPr sz="2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300"/>
              </a:spcBef>
            </a:pPr>
            <a:r>
              <a:rPr sz="2150" spc="-5" dirty="0">
                <a:latin typeface="Times New Roman"/>
                <a:cs typeface="Times New Roman"/>
              </a:rPr>
              <a:t>0.8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 rot="2700000">
            <a:off x="2907379" y="6372339"/>
            <a:ext cx="555283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2150" spc="-10" dirty="0">
                <a:latin typeface="Times New Roman"/>
                <a:cs typeface="Times New Roman"/>
              </a:rPr>
              <a:t>BFS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 rot="2700000">
            <a:off x="3836247" y="6329733"/>
            <a:ext cx="454025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2150" spc="-10" dirty="0">
                <a:latin typeface="Times New Roman"/>
                <a:cs typeface="Times New Roman"/>
              </a:rPr>
              <a:t>BC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 rot="2700000">
            <a:off x="4738694" y="6409594"/>
            <a:ext cx="649200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2150" spc="-5" dirty="0">
                <a:latin typeface="Times New Roman"/>
                <a:cs typeface="Times New Roman"/>
              </a:rPr>
              <a:t>Radii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 rot="2700000">
            <a:off x="5561279" y="6687306"/>
            <a:ext cx="1401504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2150" spc="-5" dirty="0">
                <a:latin typeface="Times New Roman"/>
                <a:cs typeface="Times New Roman"/>
              </a:rPr>
              <a:t>Components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 rot="2700000">
            <a:off x="6517694" y="6591274"/>
            <a:ext cx="1136137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2150" spc="-5" dirty="0">
                <a:latin typeface="Times New Roman"/>
                <a:cs typeface="Times New Roman"/>
              </a:rPr>
              <a:t>PageRank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 rot="2700000">
            <a:off x="7381343" y="6740772"/>
            <a:ext cx="1550030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2150" spc="-5" dirty="0">
                <a:latin typeface="Times New Roman"/>
                <a:cs typeface="Times New Roman"/>
              </a:rPr>
              <a:t>Bellman-Ford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94831" y="3272206"/>
            <a:ext cx="6443345" cy="2928620"/>
          </a:xfrm>
          <a:custGeom>
            <a:avLst/>
            <a:gdLst/>
            <a:ahLst/>
            <a:cxnLst/>
            <a:rect l="l" t="t" r="r" b="b"/>
            <a:pathLst>
              <a:path w="6443345" h="2928620">
                <a:moveTo>
                  <a:pt x="0" y="0"/>
                </a:moveTo>
                <a:lnTo>
                  <a:pt x="0" y="2928565"/>
                </a:lnTo>
                <a:lnTo>
                  <a:pt x="6442889" y="2928565"/>
                </a:lnTo>
                <a:lnTo>
                  <a:pt x="6442889" y="0"/>
                </a:ln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13003" y="3467112"/>
            <a:ext cx="677545" cy="130810"/>
          </a:xfrm>
          <a:custGeom>
            <a:avLst/>
            <a:gdLst/>
            <a:ahLst/>
            <a:cxnLst/>
            <a:rect l="l" t="t" r="r" b="b"/>
            <a:pathLst>
              <a:path w="677545" h="130810">
                <a:moveTo>
                  <a:pt x="0" y="130284"/>
                </a:moveTo>
                <a:lnTo>
                  <a:pt x="0" y="0"/>
                </a:lnTo>
                <a:lnTo>
                  <a:pt x="677430" y="0"/>
                </a:lnTo>
                <a:lnTo>
                  <a:pt x="677430" y="130284"/>
                </a:lnTo>
                <a:lnTo>
                  <a:pt x="0" y="13028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13002" y="3597395"/>
            <a:ext cx="678815" cy="0"/>
          </a:xfrm>
          <a:custGeom>
            <a:avLst/>
            <a:gdLst/>
            <a:ahLst/>
            <a:cxnLst/>
            <a:rect l="l" t="t" r="r" b="b"/>
            <a:pathLst>
              <a:path w="678814">
                <a:moveTo>
                  <a:pt x="0" y="0"/>
                </a:moveTo>
                <a:lnTo>
                  <a:pt x="678588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91591" y="3468267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129128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13002" y="3468267"/>
            <a:ext cx="678815" cy="0"/>
          </a:xfrm>
          <a:custGeom>
            <a:avLst/>
            <a:gdLst/>
            <a:ahLst/>
            <a:cxnLst/>
            <a:rect l="l" t="t" r="r" b="b"/>
            <a:pathLst>
              <a:path w="678814">
                <a:moveTo>
                  <a:pt x="678588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13002" y="3468267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128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56776" y="5833732"/>
            <a:ext cx="165735" cy="367665"/>
          </a:xfrm>
          <a:custGeom>
            <a:avLst/>
            <a:gdLst/>
            <a:ahLst/>
            <a:cxnLst/>
            <a:rect l="l" t="t" r="r" b="b"/>
            <a:pathLst>
              <a:path w="165735" h="367664">
                <a:moveTo>
                  <a:pt x="0" y="367038"/>
                </a:moveTo>
                <a:lnTo>
                  <a:pt x="0" y="0"/>
                </a:lnTo>
                <a:lnTo>
                  <a:pt x="165427" y="0"/>
                </a:lnTo>
                <a:lnTo>
                  <a:pt x="165427" y="367038"/>
                </a:lnTo>
                <a:lnTo>
                  <a:pt x="0" y="367038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56776" y="5834888"/>
            <a:ext cx="165735" cy="366395"/>
          </a:xfrm>
          <a:custGeom>
            <a:avLst/>
            <a:gdLst/>
            <a:ahLst/>
            <a:cxnLst/>
            <a:rect l="l" t="t" r="r" b="b"/>
            <a:pathLst>
              <a:path w="165735" h="366395">
                <a:moveTo>
                  <a:pt x="0" y="365883"/>
                </a:moveTo>
                <a:lnTo>
                  <a:pt x="0" y="0"/>
                </a:lnTo>
                <a:lnTo>
                  <a:pt x="165427" y="0"/>
                </a:lnTo>
                <a:lnTo>
                  <a:pt x="165427" y="365883"/>
                </a:lnTo>
                <a:lnTo>
                  <a:pt x="0" y="365883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76626" y="5833732"/>
            <a:ext cx="165735" cy="367665"/>
          </a:xfrm>
          <a:custGeom>
            <a:avLst/>
            <a:gdLst/>
            <a:ahLst/>
            <a:cxnLst/>
            <a:rect l="l" t="t" r="r" b="b"/>
            <a:pathLst>
              <a:path w="165735" h="367664">
                <a:moveTo>
                  <a:pt x="0" y="367038"/>
                </a:moveTo>
                <a:lnTo>
                  <a:pt x="0" y="0"/>
                </a:lnTo>
                <a:lnTo>
                  <a:pt x="165428" y="0"/>
                </a:lnTo>
                <a:lnTo>
                  <a:pt x="165428" y="367038"/>
                </a:lnTo>
                <a:lnTo>
                  <a:pt x="0" y="367038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76628" y="5834888"/>
            <a:ext cx="165735" cy="366395"/>
          </a:xfrm>
          <a:custGeom>
            <a:avLst/>
            <a:gdLst/>
            <a:ahLst/>
            <a:cxnLst/>
            <a:rect l="l" t="t" r="r" b="b"/>
            <a:pathLst>
              <a:path w="165735" h="366395">
                <a:moveTo>
                  <a:pt x="0" y="365883"/>
                </a:moveTo>
                <a:lnTo>
                  <a:pt x="0" y="0"/>
                </a:lnTo>
                <a:lnTo>
                  <a:pt x="165427" y="0"/>
                </a:lnTo>
                <a:lnTo>
                  <a:pt x="165427" y="365883"/>
                </a:lnTo>
                <a:lnTo>
                  <a:pt x="0" y="365883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96593" y="5833732"/>
            <a:ext cx="167005" cy="367665"/>
          </a:xfrm>
          <a:custGeom>
            <a:avLst/>
            <a:gdLst/>
            <a:ahLst/>
            <a:cxnLst/>
            <a:rect l="l" t="t" r="r" b="b"/>
            <a:pathLst>
              <a:path w="167004" h="367664">
                <a:moveTo>
                  <a:pt x="0" y="367038"/>
                </a:moveTo>
                <a:lnTo>
                  <a:pt x="0" y="0"/>
                </a:lnTo>
                <a:lnTo>
                  <a:pt x="166584" y="0"/>
                </a:lnTo>
                <a:lnTo>
                  <a:pt x="166584" y="367038"/>
                </a:lnTo>
                <a:lnTo>
                  <a:pt x="0" y="367038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96594" y="5834888"/>
            <a:ext cx="167005" cy="366395"/>
          </a:xfrm>
          <a:custGeom>
            <a:avLst/>
            <a:gdLst/>
            <a:ahLst/>
            <a:cxnLst/>
            <a:rect l="l" t="t" r="r" b="b"/>
            <a:pathLst>
              <a:path w="167004" h="366395">
                <a:moveTo>
                  <a:pt x="0" y="365883"/>
                </a:moveTo>
                <a:lnTo>
                  <a:pt x="0" y="0"/>
                </a:lnTo>
                <a:lnTo>
                  <a:pt x="166582" y="0"/>
                </a:lnTo>
                <a:lnTo>
                  <a:pt x="166582" y="365883"/>
                </a:lnTo>
                <a:lnTo>
                  <a:pt x="0" y="365883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17600" y="5833732"/>
            <a:ext cx="165735" cy="367665"/>
          </a:xfrm>
          <a:custGeom>
            <a:avLst/>
            <a:gdLst/>
            <a:ahLst/>
            <a:cxnLst/>
            <a:rect l="l" t="t" r="r" b="b"/>
            <a:pathLst>
              <a:path w="165735" h="367664">
                <a:moveTo>
                  <a:pt x="0" y="367038"/>
                </a:moveTo>
                <a:lnTo>
                  <a:pt x="0" y="0"/>
                </a:lnTo>
                <a:lnTo>
                  <a:pt x="165427" y="0"/>
                </a:lnTo>
                <a:lnTo>
                  <a:pt x="165427" y="367038"/>
                </a:lnTo>
                <a:lnTo>
                  <a:pt x="0" y="367038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17603" y="5834888"/>
            <a:ext cx="165735" cy="366395"/>
          </a:xfrm>
          <a:custGeom>
            <a:avLst/>
            <a:gdLst/>
            <a:ahLst/>
            <a:cxnLst/>
            <a:rect l="l" t="t" r="r" b="b"/>
            <a:pathLst>
              <a:path w="165735" h="366395">
                <a:moveTo>
                  <a:pt x="0" y="365883"/>
                </a:moveTo>
                <a:lnTo>
                  <a:pt x="0" y="0"/>
                </a:lnTo>
                <a:lnTo>
                  <a:pt x="165427" y="0"/>
                </a:lnTo>
                <a:lnTo>
                  <a:pt x="165427" y="365883"/>
                </a:lnTo>
                <a:lnTo>
                  <a:pt x="0" y="365883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37567" y="5833732"/>
            <a:ext cx="167005" cy="367665"/>
          </a:xfrm>
          <a:custGeom>
            <a:avLst/>
            <a:gdLst/>
            <a:ahLst/>
            <a:cxnLst/>
            <a:rect l="l" t="t" r="r" b="b"/>
            <a:pathLst>
              <a:path w="167004" h="367664">
                <a:moveTo>
                  <a:pt x="0" y="367038"/>
                </a:moveTo>
                <a:lnTo>
                  <a:pt x="0" y="0"/>
                </a:lnTo>
                <a:lnTo>
                  <a:pt x="166584" y="0"/>
                </a:lnTo>
                <a:lnTo>
                  <a:pt x="166584" y="367038"/>
                </a:lnTo>
                <a:lnTo>
                  <a:pt x="0" y="367038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37569" y="5834888"/>
            <a:ext cx="167005" cy="366395"/>
          </a:xfrm>
          <a:custGeom>
            <a:avLst/>
            <a:gdLst/>
            <a:ahLst/>
            <a:cxnLst/>
            <a:rect l="l" t="t" r="r" b="b"/>
            <a:pathLst>
              <a:path w="167004" h="366395">
                <a:moveTo>
                  <a:pt x="0" y="365883"/>
                </a:moveTo>
                <a:lnTo>
                  <a:pt x="0" y="0"/>
                </a:lnTo>
                <a:lnTo>
                  <a:pt x="166582" y="0"/>
                </a:lnTo>
                <a:lnTo>
                  <a:pt x="166582" y="365883"/>
                </a:lnTo>
                <a:lnTo>
                  <a:pt x="0" y="365883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58574" y="5833732"/>
            <a:ext cx="165735" cy="367665"/>
          </a:xfrm>
          <a:custGeom>
            <a:avLst/>
            <a:gdLst/>
            <a:ahLst/>
            <a:cxnLst/>
            <a:rect l="l" t="t" r="r" b="b"/>
            <a:pathLst>
              <a:path w="165734" h="367664">
                <a:moveTo>
                  <a:pt x="0" y="367038"/>
                </a:moveTo>
                <a:lnTo>
                  <a:pt x="0" y="0"/>
                </a:lnTo>
                <a:lnTo>
                  <a:pt x="165427" y="0"/>
                </a:lnTo>
                <a:lnTo>
                  <a:pt x="165427" y="367038"/>
                </a:lnTo>
                <a:lnTo>
                  <a:pt x="0" y="367038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58577" y="5834888"/>
            <a:ext cx="165735" cy="366395"/>
          </a:xfrm>
          <a:custGeom>
            <a:avLst/>
            <a:gdLst/>
            <a:ahLst/>
            <a:cxnLst/>
            <a:rect l="l" t="t" r="r" b="b"/>
            <a:pathLst>
              <a:path w="165734" h="366395">
                <a:moveTo>
                  <a:pt x="0" y="365883"/>
                </a:moveTo>
                <a:lnTo>
                  <a:pt x="0" y="0"/>
                </a:lnTo>
                <a:lnTo>
                  <a:pt x="165427" y="0"/>
                </a:lnTo>
                <a:lnTo>
                  <a:pt x="165427" y="365883"/>
                </a:lnTo>
                <a:lnTo>
                  <a:pt x="0" y="365883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059882" y="3335762"/>
            <a:ext cx="1528445" cy="613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ts val="2320"/>
              </a:lnSpc>
              <a:spcBef>
                <a:spcPts val="90"/>
              </a:spcBef>
            </a:pPr>
            <a:r>
              <a:rPr sz="2150" spc="-5" dirty="0">
                <a:latin typeface="Times New Roman"/>
                <a:cs typeface="Times New Roman"/>
              </a:rPr>
              <a:t>original</a:t>
            </a:r>
            <a:r>
              <a:rPr sz="2150" spc="-90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Ligra</a:t>
            </a:r>
            <a:endParaRPr sz="2150">
              <a:latin typeface="Times New Roman"/>
              <a:cs typeface="Times New Roman"/>
            </a:endParaRPr>
          </a:p>
          <a:p>
            <a:pPr marR="5080" algn="r">
              <a:lnSpc>
                <a:spcPts val="2320"/>
              </a:lnSpc>
            </a:pPr>
            <a:r>
              <a:rPr sz="2150" spc="-5" dirty="0">
                <a:latin typeface="Times New Roman"/>
                <a:cs typeface="Times New Roman"/>
              </a:rPr>
              <a:t>byte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713003" y="3728838"/>
            <a:ext cx="677545" cy="130810"/>
          </a:xfrm>
          <a:custGeom>
            <a:avLst/>
            <a:gdLst/>
            <a:ahLst/>
            <a:cxnLst/>
            <a:rect l="l" t="t" r="r" b="b"/>
            <a:pathLst>
              <a:path w="677545" h="130810">
                <a:moveTo>
                  <a:pt x="0" y="130284"/>
                </a:moveTo>
                <a:lnTo>
                  <a:pt x="0" y="0"/>
                </a:lnTo>
                <a:lnTo>
                  <a:pt x="677430" y="0"/>
                </a:lnTo>
                <a:lnTo>
                  <a:pt x="677430" y="130284"/>
                </a:lnTo>
                <a:lnTo>
                  <a:pt x="0" y="130284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13002" y="3859120"/>
            <a:ext cx="678815" cy="0"/>
          </a:xfrm>
          <a:custGeom>
            <a:avLst/>
            <a:gdLst/>
            <a:ahLst/>
            <a:cxnLst/>
            <a:rect l="l" t="t" r="r" b="b"/>
            <a:pathLst>
              <a:path w="678814">
                <a:moveTo>
                  <a:pt x="0" y="0"/>
                </a:moveTo>
                <a:lnTo>
                  <a:pt x="678588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91591" y="3729878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129242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13002" y="3729878"/>
            <a:ext cx="678815" cy="0"/>
          </a:xfrm>
          <a:custGeom>
            <a:avLst/>
            <a:gdLst/>
            <a:ahLst/>
            <a:cxnLst/>
            <a:rect l="l" t="t" r="r" b="b"/>
            <a:pathLst>
              <a:path w="678814">
                <a:moveTo>
                  <a:pt x="678588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13002" y="3729878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242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40236" y="5670617"/>
            <a:ext cx="165735" cy="530225"/>
          </a:xfrm>
          <a:custGeom>
            <a:avLst/>
            <a:gdLst/>
            <a:ahLst/>
            <a:cxnLst/>
            <a:rect l="l" t="t" r="r" b="b"/>
            <a:pathLst>
              <a:path w="165735" h="530225">
                <a:moveTo>
                  <a:pt x="0" y="530153"/>
                </a:moveTo>
                <a:lnTo>
                  <a:pt x="0" y="0"/>
                </a:lnTo>
                <a:lnTo>
                  <a:pt x="165427" y="0"/>
                </a:lnTo>
                <a:lnTo>
                  <a:pt x="165427" y="530153"/>
                </a:lnTo>
                <a:lnTo>
                  <a:pt x="0" y="530153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40239" y="5671772"/>
            <a:ext cx="165735" cy="529590"/>
          </a:xfrm>
          <a:custGeom>
            <a:avLst/>
            <a:gdLst/>
            <a:ahLst/>
            <a:cxnLst/>
            <a:rect l="l" t="t" r="r" b="b"/>
            <a:pathLst>
              <a:path w="165735" h="529589">
                <a:moveTo>
                  <a:pt x="0" y="528999"/>
                </a:moveTo>
                <a:lnTo>
                  <a:pt x="0" y="0"/>
                </a:lnTo>
                <a:lnTo>
                  <a:pt x="165427" y="0"/>
                </a:lnTo>
                <a:lnTo>
                  <a:pt x="165427" y="528999"/>
                </a:lnTo>
                <a:lnTo>
                  <a:pt x="0" y="528999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60204" y="5491547"/>
            <a:ext cx="167005" cy="709295"/>
          </a:xfrm>
          <a:custGeom>
            <a:avLst/>
            <a:gdLst/>
            <a:ahLst/>
            <a:cxnLst/>
            <a:rect l="l" t="t" r="r" b="b"/>
            <a:pathLst>
              <a:path w="167004" h="709295">
                <a:moveTo>
                  <a:pt x="0" y="709223"/>
                </a:moveTo>
                <a:lnTo>
                  <a:pt x="0" y="0"/>
                </a:lnTo>
                <a:lnTo>
                  <a:pt x="166584" y="0"/>
                </a:lnTo>
                <a:lnTo>
                  <a:pt x="166584" y="709223"/>
                </a:lnTo>
                <a:lnTo>
                  <a:pt x="0" y="709223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60204" y="5492704"/>
            <a:ext cx="167005" cy="708660"/>
          </a:xfrm>
          <a:custGeom>
            <a:avLst/>
            <a:gdLst/>
            <a:ahLst/>
            <a:cxnLst/>
            <a:rect l="l" t="t" r="r" b="b"/>
            <a:pathLst>
              <a:path w="167004" h="708660">
                <a:moveTo>
                  <a:pt x="0" y="708067"/>
                </a:moveTo>
                <a:lnTo>
                  <a:pt x="0" y="0"/>
                </a:lnTo>
                <a:lnTo>
                  <a:pt x="166582" y="0"/>
                </a:lnTo>
                <a:lnTo>
                  <a:pt x="166582" y="708067"/>
                </a:lnTo>
                <a:lnTo>
                  <a:pt x="0" y="708067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81211" y="5553857"/>
            <a:ext cx="165735" cy="647065"/>
          </a:xfrm>
          <a:custGeom>
            <a:avLst/>
            <a:gdLst/>
            <a:ahLst/>
            <a:cxnLst/>
            <a:rect l="l" t="t" r="r" b="b"/>
            <a:pathLst>
              <a:path w="165735" h="647064">
                <a:moveTo>
                  <a:pt x="0" y="646913"/>
                </a:moveTo>
                <a:lnTo>
                  <a:pt x="0" y="0"/>
                </a:lnTo>
                <a:lnTo>
                  <a:pt x="165427" y="0"/>
                </a:lnTo>
                <a:lnTo>
                  <a:pt x="165427" y="646913"/>
                </a:lnTo>
                <a:lnTo>
                  <a:pt x="0" y="646913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81213" y="5555014"/>
            <a:ext cx="165735" cy="645795"/>
          </a:xfrm>
          <a:custGeom>
            <a:avLst/>
            <a:gdLst/>
            <a:ahLst/>
            <a:cxnLst/>
            <a:rect l="l" t="t" r="r" b="b"/>
            <a:pathLst>
              <a:path w="165735" h="645795">
                <a:moveTo>
                  <a:pt x="0" y="645757"/>
                </a:moveTo>
                <a:lnTo>
                  <a:pt x="0" y="0"/>
                </a:lnTo>
                <a:lnTo>
                  <a:pt x="165427" y="0"/>
                </a:lnTo>
                <a:lnTo>
                  <a:pt x="165427" y="645757"/>
                </a:lnTo>
                <a:lnTo>
                  <a:pt x="0" y="645757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01178" y="5412243"/>
            <a:ext cx="167005" cy="788670"/>
          </a:xfrm>
          <a:custGeom>
            <a:avLst/>
            <a:gdLst/>
            <a:ahLst/>
            <a:cxnLst/>
            <a:rect l="l" t="t" r="r" b="b"/>
            <a:pathLst>
              <a:path w="167004" h="788670">
                <a:moveTo>
                  <a:pt x="0" y="788527"/>
                </a:moveTo>
                <a:lnTo>
                  <a:pt x="0" y="0"/>
                </a:lnTo>
                <a:lnTo>
                  <a:pt x="166584" y="0"/>
                </a:lnTo>
                <a:lnTo>
                  <a:pt x="166584" y="788527"/>
                </a:lnTo>
                <a:lnTo>
                  <a:pt x="0" y="788527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01179" y="5413400"/>
            <a:ext cx="167005" cy="787400"/>
          </a:xfrm>
          <a:custGeom>
            <a:avLst/>
            <a:gdLst/>
            <a:ahLst/>
            <a:cxnLst/>
            <a:rect l="l" t="t" r="r" b="b"/>
            <a:pathLst>
              <a:path w="167004" h="787400">
                <a:moveTo>
                  <a:pt x="0" y="787370"/>
                </a:moveTo>
                <a:lnTo>
                  <a:pt x="0" y="0"/>
                </a:lnTo>
                <a:lnTo>
                  <a:pt x="166582" y="0"/>
                </a:lnTo>
                <a:lnTo>
                  <a:pt x="166582" y="787370"/>
                </a:lnTo>
                <a:lnTo>
                  <a:pt x="0" y="78737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22185" y="5818957"/>
            <a:ext cx="165735" cy="382270"/>
          </a:xfrm>
          <a:custGeom>
            <a:avLst/>
            <a:gdLst/>
            <a:ahLst/>
            <a:cxnLst/>
            <a:rect l="l" t="t" r="r" b="b"/>
            <a:pathLst>
              <a:path w="165734" h="382270">
                <a:moveTo>
                  <a:pt x="0" y="381814"/>
                </a:moveTo>
                <a:lnTo>
                  <a:pt x="0" y="0"/>
                </a:lnTo>
                <a:lnTo>
                  <a:pt x="165427" y="0"/>
                </a:lnTo>
                <a:lnTo>
                  <a:pt x="165427" y="381814"/>
                </a:lnTo>
                <a:lnTo>
                  <a:pt x="0" y="381814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22187" y="5820092"/>
            <a:ext cx="165735" cy="381000"/>
          </a:xfrm>
          <a:custGeom>
            <a:avLst/>
            <a:gdLst/>
            <a:ahLst/>
            <a:cxnLst/>
            <a:rect l="l" t="t" r="r" b="b"/>
            <a:pathLst>
              <a:path w="165734" h="381000">
                <a:moveTo>
                  <a:pt x="0" y="380679"/>
                </a:moveTo>
                <a:lnTo>
                  <a:pt x="0" y="0"/>
                </a:lnTo>
                <a:lnTo>
                  <a:pt x="165427" y="0"/>
                </a:lnTo>
                <a:lnTo>
                  <a:pt x="165427" y="380679"/>
                </a:lnTo>
                <a:lnTo>
                  <a:pt x="0" y="380679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42152" y="5628652"/>
            <a:ext cx="165735" cy="572135"/>
          </a:xfrm>
          <a:custGeom>
            <a:avLst/>
            <a:gdLst/>
            <a:ahLst/>
            <a:cxnLst/>
            <a:rect l="l" t="t" r="r" b="b"/>
            <a:pathLst>
              <a:path w="165734" h="572135">
                <a:moveTo>
                  <a:pt x="0" y="572118"/>
                </a:moveTo>
                <a:lnTo>
                  <a:pt x="0" y="0"/>
                </a:lnTo>
                <a:lnTo>
                  <a:pt x="165427" y="0"/>
                </a:lnTo>
                <a:lnTo>
                  <a:pt x="165427" y="572118"/>
                </a:lnTo>
                <a:lnTo>
                  <a:pt x="0" y="572118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42153" y="5629809"/>
            <a:ext cx="165735" cy="571500"/>
          </a:xfrm>
          <a:custGeom>
            <a:avLst/>
            <a:gdLst/>
            <a:ahLst/>
            <a:cxnLst/>
            <a:rect l="l" t="t" r="r" b="b"/>
            <a:pathLst>
              <a:path w="165734" h="571500">
                <a:moveTo>
                  <a:pt x="0" y="570962"/>
                </a:moveTo>
                <a:lnTo>
                  <a:pt x="0" y="0"/>
                </a:lnTo>
                <a:lnTo>
                  <a:pt x="165427" y="0"/>
                </a:lnTo>
                <a:lnTo>
                  <a:pt x="165427" y="570962"/>
                </a:lnTo>
                <a:lnTo>
                  <a:pt x="0" y="570962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84922" y="3467112"/>
            <a:ext cx="677545" cy="130810"/>
          </a:xfrm>
          <a:custGeom>
            <a:avLst/>
            <a:gdLst/>
            <a:ahLst/>
            <a:cxnLst/>
            <a:rect l="l" t="t" r="r" b="b"/>
            <a:pathLst>
              <a:path w="677545" h="130810">
                <a:moveTo>
                  <a:pt x="0" y="130284"/>
                </a:moveTo>
                <a:lnTo>
                  <a:pt x="0" y="0"/>
                </a:lnTo>
                <a:lnTo>
                  <a:pt x="677430" y="0"/>
                </a:lnTo>
                <a:lnTo>
                  <a:pt x="677430" y="130284"/>
                </a:lnTo>
                <a:lnTo>
                  <a:pt x="0" y="130284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84923" y="3597395"/>
            <a:ext cx="678815" cy="0"/>
          </a:xfrm>
          <a:custGeom>
            <a:avLst/>
            <a:gdLst/>
            <a:ahLst/>
            <a:cxnLst/>
            <a:rect l="l" t="t" r="r" b="b"/>
            <a:pathLst>
              <a:path w="678815">
                <a:moveTo>
                  <a:pt x="0" y="0"/>
                </a:moveTo>
                <a:lnTo>
                  <a:pt x="678588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63511" y="3468267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129128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84923" y="3468267"/>
            <a:ext cx="678815" cy="0"/>
          </a:xfrm>
          <a:custGeom>
            <a:avLst/>
            <a:gdLst/>
            <a:ahLst/>
            <a:cxnLst/>
            <a:rect l="l" t="t" r="r" b="b"/>
            <a:pathLst>
              <a:path w="678815">
                <a:moveTo>
                  <a:pt x="678588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84923" y="3468267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128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24971" y="5756647"/>
            <a:ext cx="165735" cy="444500"/>
          </a:xfrm>
          <a:custGeom>
            <a:avLst/>
            <a:gdLst/>
            <a:ahLst/>
            <a:cxnLst/>
            <a:rect l="l" t="t" r="r" b="b"/>
            <a:pathLst>
              <a:path w="165735" h="444500">
                <a:moveTo>
                  <a:pt x="0" y="444124"/>
                </a:moveTo>
                <a:lnTo>
                  <a:pt x="0" y="0"/>
                </a:lnTo>
                <a:lnTo>
                  <a:pt x="165428" y="0"/>
                </a:lnTo>
                <a:lnTo>
                  <a:pt x="165428" y="444124"/>
                </a:lnTo>
                <a:lnTo>
                  <a:pt x="0" y="444124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24970" y="5757782"/>
            <a:ext cx="165735" cy="443230"/>
          </a:xfrm>
          <a:custGeom>
            <a:avLst/>
            <a:gdLst/>
            <a:ahLst/>
            <a:cxnLst/>
            <a:rect l="l" t="t" r="r" b="b"/>
            <a:pathLst>
              <a:path w="165735" h="443229">
                <a:moveTo>
                  <a:pt x="0" y="442989"/>
                </a:moveTo>
                <a:lnTo>
                  <a:pt x="0" y="0"/>
                </a:lnTo>
                <a:lnTo>
                  <a:pt x="165427" y="0"/>
                </a:lnTo>
                <a:lnTo>
                  <a:pt x="165427" y="442989"/>
                </a:lnTo>
                <a:lnTo>
                  <a:pt x="0" y="442989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44820" y="5711330"/>
            <a:ext cx="165735" cy="489584"/>
          </a:xfrm>
          <a:custGeom>
            <a:avLst/>
            <a:gdLst/>
            <a:ahLst/>
            <a:cxnLst/>
            <a:rect l="l" t="t" r="r" b="b"/>
            <a:pathLst>
              <a:path w="165735" h="489585">
                <a:moveTo>
                  <a:pt x="0" y="489440"/>
                </a:moveTo>
                <a:lnTo>
                  <a:pt x="0" y="0"/>
                </a:lnTo>
                <a:lnTo>
                  <a:pt x="165428" y="0"/>
                </a:lnTo>
                <a:lnTo>
                  <a:pt x="165428" y="489440"/>
                </a:lnTo>
                <a:lnTo>
                  <a:pt x="0" y="48944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44823" y="5712466"/>
            <a:ext cx="165735" cy="488315"/>
          </a:xfrm>
          <a:custGeom>
            <a:avLst/>
            <a:gdLst/>
            <a:ahLst/>
            <a:cxnLst/>
            <a:rect l="l" t="t" r="r" b="b"/>
            <a:pathLst>
              <a:path w="165735" h="488314">
                <a:moveTo>
                  <a:pt x="0" y="488305"/>
                </a:moveTo>
                <a:lnTo>
                  <a:pt x="0" y="0"/>
                </a:lnTo>
                <a:lnTo>
                  <a:pt x="165427" y="0"/>
                </a:lnTo>
                <a:lnTo>
                  <a:pt x="165427" y="488305"/>
                </a:lnTo>
                <a:lnTo>
                  <a:pt x="0" y="488305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64788" y="5813292"/>
            <a:ext cx="167005" cy="387985"/>
          </a:xfrm>
          <a:custGeom>
            <a:avLst/>
            <a:gdLst/>
            <a:ahLst/>
            <a:cxnLst/>
            <a:rect l="l" t="t" r="r" b="b"/>
            <a:pathLst>
              <a:path w="167004" h="387985">
                <a:moveTo>
                  <a:pt x="0" y="387478"/>
                </a:moveTo>
                <a:lnTo>
                  <a:pt x="0" y="0"/>
                </a:lnTo>
                <a:lnTo>
                  <a:pt x="166584" y="0"/>
                </a:lnTo>
                <a:lnTo>
                  <a:pt x="166584" y="387478"/>
                </a:lnTo>
                <a:lnTo>
                  <a:pt x="0" y="387478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864789" y="5814427"/>
            <a:ext cx="167005" cy="386715"/>
          </a:xfrm>
          <a:custGeom>
            <a:avLst/>
            <a:gdLst/>
            <a:ahLst/>
            <a:cxnLst/>
            <a:rect l="l" t="t" r="r" b="b"/>
            <a:pathLst>
              <a:path w="167004" h="386714">
                <a:moveTo>
                  <a:pt x="0" y="386344"/>
                </a:moveTo>
                <a:lnTo>
                  <a:pt x="0" y="0"/>
                </a:lnTo>
                <a:lnTo>
                  <a:pt x="166582" y="0"/>
                </a:lnTo>
                <a:lnTo>
                  <a:pt x="166582" y="386344"/>
                </a:lnTo>
                <a:lnTo>
                  <a:pt x="0" y="386344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85794" y="5747608"/>
            <a:ext cx="165735" cy="453390"/>
          </a:xfrm>
          <a:custGeom>
            <a:avLst/>
            <a:gdLst/>
            <a:ahLst/>
            <a:cxnLst/>
            <a:rect l="l" t="t" r="r" b="b"/>
            <a:pathLst>
              <a:path w="165735" h="453389">
                <a:moveTo>
                  <a:pt x="0" y="453162"/>
                </a:moveTo>
                <a:lnTo>
                  <a:pt x="0" y="0"/>
                </a:lnTo>
                <a:lnTo>
                  <a:pt x="165428" y="0"/>
                </a:lnTo>
                <a:lnTo>
                  <a:pt x="165428" y="453162"/>
                </a:lnTo>
                <a:lnTo>
                  <a:pt x="0" y="453162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85798" y="5748764"/>
            <a:ext cx="165735" cy="452120"/>
          </a:xfrm>
          <a:custGeom>
            <a:avLst/>
            <a:gdLst/>
            <a:ahLst/>
            <a:cxnLst/>
            <a:rect l="l" t="t" r="r" b="b"/>
            <a:pathLst>
              <a:path w="165735" h="452120">
                <a:moveTo>
                  <a:pt x="0" y="452007"/>
                </a:moveTo>
                <a:lnTo>
                  <a:pt x="0" y="0"/>
                </a:lnTo>
                <a:lnTo>
                  <a:pt x="165427" y="0"/>
                </a:lnTo>
                <a:lnTo>
                  <a:pt x="165427" y="452007"/>
                </a:lnTo>
                <a:lnTo>
                  <a:pt x="0" y="452007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705762" y="5855234"/>
            <a:ext cx="167005" cy="346075"/>
          </a:xfrm>
          <a:custGeom>
            <a:avLst/>
            <a:gdLst/>
            <a:ahLst/>
            <a:cxnLst/>
            <a:rect l="l" t="t" r="r" b="b"/>
            <a:pathLst>
              <a:path w="167004" h="346075">
                <a:moveTo>
                  <a:pt x="0" y="345536"/>
                </a:moveTo>
                <a:lnTo>
                  <a:pt x="0" y="0"/>
                </a:lnTo>
                <a:lnTo>
                  <a:pt x="166584" y="0"/>
                </a:lnTo>
                <a:lnTo>
                  <a:pt x="166584" y="345536"/>
                </a:lnTo>
                <a:lnTo>
                  <a:pt x="0" y="34553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705764" y="5856390"/>
            <a:ext cx="167005" cy="344805"/>
          </a:xfrm>
          <a:custGeom>
            <a:avLst/>
            <a:gdLst/>
            <a:ahLst/>
            <a:cxnLst/>
            <a:rect l="l" t="t" r="r" b="b"/>
            <a:pathLst>
              <a:path w="167004" h="344804">
                <a:moveTo>
                  <a:pt x="0" y="344381"/>
                </a:moveTo>
                <a:lnTo>
                  <a:pt x="0" y="0"/>
                </a:lnTo>
                <a:lnTo>
                  <a:pt x="166582" y="0"/>
                </a:lnTo>
                <a:lnTo>
                  <a:pt x="166582" y="344381"/>
                </a:lnTo>
                <a:lnTo>
                  <a:pt x="0" y="344381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26769" y="5760093"/>
            <a:ext cx="165735" cy="440690"/>
          </a:xfrm>
          <a:custGeom>
            <a:avLst/>
            <a:gdLst/>
            <a:ahLst/>
            <a:cxnLst/>
            <a:rect l="l" t="t" r="r" b="b"/>
            <a:pathLst>
              <a:path w="165734" h="440689">
                <a:moveTo>
                  <a:pt x="0" y="440677"/>
                </a:moveTo>
                <a:lnTo>
                  <a:pt x="0" y="0"/>
                </a:lnTo>
                <a:lnTo>
                  <a:pt x="165427" y="0"/>
                </a:lnTo>
                <a:lnTo>
                  <a:pt x="165427" y="440677"/>
                </a:lnTo>
                <a:lnTo>
                  <a:pt x="0" y="440677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26772" y="5761249"/>
            <a:ext cx="165735" cy="440055"/>
          </a:xfrm>
          <a:custGeom>
            <a:avLst/>
            <a:gdLst/>
            <a:ahLst/>
            <a:cxnLst/>
            <a:rect l="l" t="t" r="r" b="b"/>
            <a:pathLst>
              <a:path w="165734" h="440054">
                <a:moveTo>
                  <a:pt x="0" y="439522"/>
                </a:moveTo>
                <a:lnTo>
                  <a:pt x="0" y="0"/>
                </a:lnTo>
                <a:lnTo>
                  <a:pt x="165427" y="0"/>
                </a:lnTo>
                <a:lnTo>
                  <a:pt x="165427" y="439522"/>
                </a:lnTo>
                <a:lnTo>
                  <a:pt x="0" y="439522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6362219" y="3335764"/>
            <a:ext cx="1097915" cy="613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20"/>
              </a:lnSpc>
              <a:spcBef>
                <a:spcPts val="90"/>
              </a:spcBef>
            </a:pPr>
            <a:r>
              <a:rPr sz="2150" spc="-5" dirty="0">
                <a:latin typeface="Times New Roman"/>
                <a:cs typeface="Times New Roman"/>
              </a:rPr>
              <a:t>byte-RLE</a:t>
            </a:r>
            <a:endParaRPr sz="2150">
              <a:latin typeface="Times New Roman"/>
              <a:cs typeface="Times New Roman"/>
            </a:endParaRPr>
          </a:p>
          <a:p>
            <a:pPr marL="405130">
              <a:lnSpc>
                <a:spcPts val="2320"/>
              </a:lnSpc>
            </a:pPr>
            <a:r>
              <a:rPr sz="2150" spc="-5" dirty="0">
                <a:latin typeface="Times New Roman"/>
                <a:cs typeface="Times New Roman"/>
              </a:rPr>
              <a:t>nibble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584922" y="3728838"/>
            <a:ext cx="677545" cy="130810"/>
          </a:xfrm>
          <a:custGeom>
            <a:avLst/>
            <a:gdLst/>
            <a:ahLst/>
            <a:cxnLst/>
            <a:rect l="l" t="t" r="r" b="b"/>
            <a:pathLst>
              <a:path w="677545" h="130810">
                <a:moveTo>
                  <a:pt x="0" y="130284"/>
                </a:moveTo>
                <a:lnTo>
                  <a:pt x="0" y="0"/>
                </a:lnTo>
                <a:lnTo>
                  <a:pt x="677430" y="0"/>
                </a:lnTo>
                <a:lnTo>
                  <a:pt x="677430" y="130284"/>
                </a:lnTo>
                <a:lnTo>
                  <a:pt x="0" y="130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84923" y="3859120"/>
            <a:ext cx="678815" cy="0"/>
          </a:xfrm>
          <a:custGeom>
            <a:avLst/>
            <a:gdLst/>
            <a:ahLst/>
            <a:cxnLst/>
            <a:rect l="l" t="t" r="r" b="b"/>
            <a:pathLst>
              <a:path w="678815">
                <a:moveTo>
                  <a:pt x="0" y="0"/>
                </a:moveTo>
                <a:lnTo>
                  <a:pt x="678588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263511" y="3729878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129242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84923" y="3729878"/>
            <a:ext cx="678815" cy="0"/>
          </a:xfrm>
          <a:custGeom>
            <a:avLst/>
            <a:gdLst/>
            <a:ahLst/>
            <a:cxnLst/>
            <a:rect l="l" t="t" r="r" b="b"/>
            <a:pathLst>
              <a:path w="678815">
                <a:moveTo>
                  <a:pt x="678588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84923" y="3729878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242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08431" y="4716661"/>
            <a:ext cx="165735" cy="1484630"/>
          </a:xfrm>
          <a:custGeom>
            <a:avLst/>
            <a:gdLst/>
            <a:ahLst/>
            <a:cxnLst/>
            <a:rect l="l" t="t" r="r" b="b"/>
            <a:pathLst>
              <a:path w="165735" h="1484629">
                <a:moveTo>
                  <a:pt x="0" y="1484109"/>
                </a:moveTo>
                <a:lnTo>
                  <a:pt x="0" y="0"/>
                </a:lnTo>
                <a:lnTo>
                  <a:pt x="165427" y="0"/>
                </a:lnTo>
                <a:lnTo>
                  <a:pt x="165427" y="1484109"/>
                </a:lnTo>
                <a:lnTo>
                  <a:pt x="0" y="14841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08433" y="4717818"/>
            <a:ext cx="165735" cy="1483360"/>
          </a:xfrm>
          <a:custGeom>
            <a:avLst/>
            <a:gdLst/>
            <a:ahLst/>
            <a:cxnLst/>
            <a:rect l="l" t="t" r="r" b="b"/>
            <a:pathLst>
              <a:path w="165735" h="1483360">
                <a:moveTo>
                  <a:pt x="0" y="1482953"/>
                </a:moveTo>
                <a:lnTo>
                  <a:pt x="0" y="0"/>
                </a:lnTo>
                <a:lnTo>
                  <a:pt x="165427" y="0"/>
                </a:lnTo>
                <a:lnTo>
                  <a:pt x="165427" y="1482953"/>
                </a:lnTo>
                <a:lnTo>
                  <a:pt x="0" y="1482953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28399" y="4609035"/>
            <a:ext cx="167005" cy="1591945"/>
          </a:xfrm>
          <a:custGeom>
            <a:avLst/>
            <a:gdLst/>
            <a:ahLst/>
            <a:cxnLst/>
            <a:rect l="l" t="t" r="r" b="b"/>
            <a:pathLst>
              <a:path w="167004" h="1591945">
                <a:moveTo>
                  <a:pt x="0" y="1591735"/>
                </a:moveTo>
                <a:lnTo>
                  <a:pt x="0" y="0"/>
                </a:lnTo>
                <a:lnTo>
                  <a:pt x="166584" y="0"/>
                </a:lnTo>
                <a:lnTo>
                  <a:pt x="166584" y="1591735"/>
                </a:lnTo>
                <a:lnTo>
                  <a:pt x="0" y="1591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28399" y="4610192"/>
            <a:ext cx="167005" cy="1590675"/>
          </a:xfrm>
          <a:custGeom>
            <a:avLst/>
            <a:gdLst/>
            <a:ahLst/>
            <a:cxnLst/>
            <a:rect l="l" t="t" r="r" b="b"/>
            <a:pathLst>
              <a:path w="167004" h="1590675">
                <a:moveTo>
                  <a:pt x="0" y="1590579"/>
                </a:moveTo>
                <a:lnTo>
                  <a:pt x="0" y="0"/>
                </a:lnTo>
                <a:lnTo>
                  <a:pt x="166582" y="0"/>
                </a:lnTo>
                <a:lnTo>
                  <a:pt x="166582" y="1590579"/>
                </a:lnTo>
                <a:lnTo>
                  <a:pt x="0" y="1590579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049405" y="4341646"/>
            <a:ext cx="165735" cy="1859280"/>
          </a:xfrm>
          <a:custGeom>
            <a:avLst/>
            <a:gdLst/>
            <a:ahLst/>
            <a:cxnLst/>
            <a:rect l="l" t="t" r="r" b="b"/>
            <a:pathLst>
              <a:path w="165735" h="1859279">
                <a:moveTo>
                  <a:pt x="0" y="1859125"/>
                </a:moveTo>
                <a:lnTo>
                  <a:pt x="0" y="0"/>
                </a:lnTo>
                <a:lnTo>
                  <a:pt x="165427" y="0"/>
                </a:lnTo>
                <a:lnTo>
                  <a:pt x="165427" y="1859125"/>
                </a:lnTo>
                <a:lnTo>
                  <a:pt x="0" y="18591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49408" y="4342803"/>
            <a:ext cx="165735" cy="1858010"/>
          </a:xfrm>
          <a:custGeom>
            <a:avLst/>
            <a:gdLst/>
            <a:ahLst/>
            <a:cxnLst/>
            <a:rect l="l" t="t" r="r" b="b"/>
            <a:pathLst>
              <a:path w="165735" h="1858010">
                <a:moveTo>
                  <a:pt x="0" y="1857968"/>
                </a:moveTo>
                <a:lnTo>
                  <a:pt x="0" y="0"/>
                </a:lnTo>
                <a:lnTo>
                  <a:pt x="165427" y="0"/>
                </a:lnTo>
                <a:lnTo>
                  <a:pt x="165427" y="1857968"/>
                </a:lnTo>
                <a:lnTo>
                  <a:pt x="0" y="1857968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69373" y="3921338"/>
            <a:ext cx="167005" cy="2279650"/>
          </a:xfrm>
          <a:custGeom>
            <a:avLst/>
            <a:gdLst/>
            <a:ahLst/>
            <a:cxnLst/>
            <a:rect l="l" t="t" r="r" b="b"/>
            <a:pathLst>
              <a:path w="167004" h="2279650">
                <a:moveTo>
                  <a:pt x="0" y="2279432"/>
                </a:moveTo>
                <a:lnTo>
                  <a:pt x="0" y="0"/>
                </a:lnTo>
                <a:lnTo>
                  <a:pt x="166584" y="0"/>
                </a:lnTo>
                <a:lnTo>
                  <a:pt x="166584" y="2279432"/>
                </a:lnTo>
                <a:lnTo>
                  <a:pt x="0" y="2279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69374" y="3922472"/>
            <a:ext cx="167005" cy="2278380"/>
          </a:xfrm>
          <a:custGeom>
            <a:avLst/>
            <a:gdLst/>
            <a:ahLst/>
            <a:cxnLst/>
            <a:rect l="l" t="t" r="r" b="b"/>
            <a:pathLst>
              <a:path w="167004" h="2278379">
                <a:moveTo>
                  <a:pt x="0" y="2278299"/>
                </a:moveTo>
                <a:lnTo>
                  <a:pt x="0" y="0"/>
                </a:lnTo>
                <a:lnTo>
                  <a:pt x="166582" y="0"/>
                </a:lnTo>
                <a:lnTo>
                  <a:pt x="166582" y="2278299"/>
                </a:lnTo>
                <a:lnTo>
                  <a:pt x="0" y="2278299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90380" y="4926250"/>
            <a:ext cx="165735" cy="1275080"/>
          </a:xfrm>
          <a:custGeom>
            <a:avLst/>
            <a:gdLst/>
            <a:ahLst/>
            <a:cxnLst/>
            <a:rect l="l" t="t" r="r" b="b"/>
            <a:pathLst>
              <a:path w="165734" h="1275079">
                <a:moveTo>
                  <a:pt x="0" y="1274521"/>
                </a:moveTo>
                <a:lnTo>
                  <a:pt x="0" y="0"/>
                </a:lnTo>
                <a:lnTo>
                  <a:pt x="165427" y="0"/>
                </a:lnTo>
                <a:lnTo>
                  <a:pt x="165427" y="1274521"/>
                </a:lnTo>
                <a:lnTo>
                  <a:pt x="0" y="12745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90382" y="4927406"/>
            <a:ext cx="165735" cy="1273810"/>
          </a:xfrm>
          <a:custGeom>
            <a:avLst/>
            <a:gdLst/>
            <a:ahLst/>
            <a:cxnLst/>
            <a:rect l="l" t="t" r="r" b="b"/>
            <a:pathLst>
              <a:path w="165734" h="1273810">
                <a:moveTo>
                  <a:pt x="0" y="1273365"/>
                </a:moveTo>
                <a:lnTo>
                  <a:pt x="0" y="0"/>
                </a:lnTo>
                <a:lnTo>
                  <a:pt x="165427" y="0"/>
                </a:lnTo>
                <a:lnTo>
                  <a:pt x="165427" y="1273365"/>
                </a:lnTo>
                <a:lnTo>
                  <a:pt x="0" y="1273365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810347" y="4459469"/>
            <a:ext cx="165735" cy="1741805"/>
          </a:xfrm>
          <a:custGeom>
            <a:avLst/>
            <a:gdLst/>
            <a:ahLst/>
            <a:cxnLst/>
            <a:rect l="l" t="t" r="r" b="b"/>
            <a:pathLst>
              <a:path w="165734" h="1741804">
                <a:moveTo>
                  <a:pt x="0" y="1741302"/>
                </a:moveTo>
                <a:lnTo>
                  <a:pt x="0" y="0"/>
                </a:lnTo>
                <a:lnTo>
                  <a:pt x="165427" y="0"/>
                </a:lnTo>
                <a:lnTo>
                  <a:pt x="165427" y="1741302"/>
                </a:lnTo>
                <a:lnTo>
                  <a:pt x="0" y="17413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810348" y="4460603"/>
            <a:ext cx="165735" cy="1740535"/>
          </a:xfrm>
          <a:custGeom>
            <a:avLst/>
            <a:gdLst/>
            <a:ahLst/>
            <a:cxnLst/>
            <a:rect l="l" t="t" r="r" b="b"/>
            <a:pathLst>
              <a:path w="165734" h="1740535">
                <a:moveTo>
                  <a:pt x="0" y="1740168"/>
                </a:moveTo>
                <a:lnTo>
                  <a:pt x="0" y="0"/>
                </a:lnTo>
                <a:lnTo>
                  <a:pt x="165427" y="0"/>
                </a:lnTo>
                <a:lnTo>
                  <a:pt x="165427" y="1740168"/>
                </a:lnTo>
                <a:lnTo>
                  <a:pt x="0" y="1740168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094831" y="5834888"/>
            <a:ext cx="6443345" cy="0"/>
          </a:xfrm>
          <a:custGeom>
            <a:avLst/>
            <a:gdLst/>
            <a:ahLst/>
            <a:cxnLst/>
            <a:rect l="l" t="t" r="r" b="b"/>
            <a:pathLst>
              <a:path w="6443345">
                <a:moveTo>
                  <a:pt x="0" y="0"/>
                </a:moveTo>
                <a:lnTo>
                  <a:pt x="6442889" y="0"/>
                </a:lnTo>
              </a:path>
            </a:pathLst>
          </a:custGeom>
          <a:ln w="566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094831" y="3272206"/>
            <a:ext cx="6443345" cy="2928620"/>
          </a:xfrm>
          <a:custGeom>
            <a:avLst/>
            <a:gdLst/>
            <a:ahLst/>
            <a:cxnLst/>
            <a:rect l="l" t="t" r="r" b="b"/>
            <a:pathLst>
              <a:path w="6443345" h="2928620">
                <a:moveTo>
                  <a:pt x="0" y="0"/>
                </a:moveTo>
                <a:lnTo>
                  <a:pt x="0" y="2928565"/>
                </a:lnTo>
                <a:lnTo>
                  <a:pt x="6442889" y="2928565"/>
                </a:lnTo>
                <a:lnTo>
                  <a:pt x="6442889" y="0"/>
                </a:ln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512811" y="6200771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284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6825416" y="6200771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130284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512811" y="5615126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284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6825416" y="5615126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130284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512811" y="5029368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284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6825416" y="5029368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130284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512811" y="4443609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284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6825416" y="4443609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130284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512811" y="3857964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284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825416" y="3857964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130284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512811" y="3272206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284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6825416" y="3272206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130284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10022608" y="3075195"/>
            <a:ext cx="365760" cy="3280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sz="2150" spc="-5" dirty="0">
                <a:latin typeface="Times New Roman"/>
                <a:cs typeface="Times New Roman"/>
              </a:rPr>
              <a:t>1.8</a:t>
            </a:r>
            <a:endParaRPr sz="2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030"/>
              </a:spcBef>
            </a:pPr>
            <a:r>
              <a:rPr sz="2150" spc="-5" dirty="0">
                <a:latin typeface="Times New Roman"/>
                <a:cs typeface="Times New Roman"/>
              </a:rPr>
              <a:t>1.6</a:t>
            </a:r>
            <a:endParaRPr sz="2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035"/>
              </a:spcBef>
            </a:pPr>
            <a:r>
              <a:rPr sz="2150" spc="-5" dirty="0">
                <a:latin typeface="Times New Roman"/>
                <a:cs typeface="Times New Roman"/>
              </a:rPr>
              <a:t>1.4</a:t>
            </a:r>
            <a:endParaRPr sz="2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030"/>
              </a:spcBef>
            </a:pPr>
            <a:r>
              <a:rPr sz="2150" spc="-5" dirty="0">
                <a:latin typeface="Times New Roman"/>
                <a:cs typeface="Times New Roman"/>
              </a:rPr>
              <a:t>1.2</a:t>
            </a:r>
            <a:endParaRPr sz="2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030"/>
              </a:spcBef>
            </a:pPr>
            <a:r>
              <a:rPr sz="2150" spc="-5" dirty="0">
                <a:latin typeface="Times New Roman"/>
                <a:cs typeface="Times New Roman"/>
              </a:rPr>
              <a:t>1</a:t>
            </a:r>
            <a:endParaRPr sz="2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035"/>
              </a:spcBef>
            </a:pPr>
            <a:r>
              <a:rPr sz="2150" spc="-5" dirty="0">
                <a:latin typeface="Times New Roman"/>
                <a:cs typeface="Times New Roman"/>
              </a:rPr>
              <a:t>0.8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 rot="2700000">
            <a:off x="11325359" y="6372339"/>
            <a:ext cx="555283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2150" spc="-10" dirty="0">
                <a:latin typeface="Times New Roman"/>
                <a:cs typeface="Times New Roman"/>
              </a:rPr>
              <a:t>BFS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 rot="2700000">
            <a:off x="12254228" y="6329733"/>
            <a:ext cx="454025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2150" spc="-10" dirty="0">
                <a:latin typeface="Times New Roman"/>
                <a:cs typeface="Times New Roman"/>
              </a:rPr>
              <a:t>BC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 rot="2700000">
            <a:off x="13156675" y="6409594"/>
            <a:ext cx="649200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2150" spc="-5" dirty="0">
                <a:latin typeface="Times New Roman"/>
                <a:cs typeface="Times New Roman"/>
              </a:rPr>
              <a:t>Radii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 rot="2700000">
            <a:off x="13979260" y="6687306"/>
            <a:ext cx="1401504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2150" spc="-5" dirty="0">
                <a:latin typeface="Times New Roman"/>
                <a:cs typeface="Times New Roman"/>
              </a:rPr>
              <a:t>Components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 rot="2700000">
            <a:off x="14935673" y="6591274"/>
            <a:ext cx="1136137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2150" spc="-5" dirty="0">
                <a:latin typeface="Times New Roman"/>
                <a:cs typeface="Times New Roman"/>
              </a:rPr>
              <a:t>PageRank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 rot="2700000">
            <a:off x="15799323" y="6740772"/>
            <a:ext cx="1550030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2150" spc="-5" dirty="0">
                <a:latin typeface="Times New Roman"/>
                <a:cs typeface="Times New Roman"/>
              </a:rPr>
              <a:t>Bellman-Ford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0512811" y="3272206"/>
            <a:ext cx="6443345" cy="2928620"/>
          </a:xfrm>
          <a:custGeom>
            <a:avLst/>
            <a:gdLst/>
            <a:ahLst/>
            <a:cxnLst/>
            <a:rect l="l" t="t" r="r" b="b"/>
            <a:pathLst>
              <a:path w="6443344" h="2928620">
                <a:moveTo>
                  <a:pt x="0" y="0"/>
                </a:moveTo>
                <a:lnTo>
                  <a:pt x="0" y="2928565"/>
                </a:lnTo>
                <a:lnTo>
                  <a:pt x="6442889" y="2928565"/>
                </a:lnTo>
                <a:lnTo>
                  <a:pt x="6442889" y="0"/>
                </a:ln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3130987" y="3467112"/>
            <a:ext cx="677545" cy="130810"/>
          </a:xfrm>
          <a:custGeom>
            <a:avLst/>
            <a:gdLst/>
            <a:ahLst/>
            <a:cxnLst/>
            <a:rect l="l" t="t" r="r" b="b"/>
            <a:pathLst>
              <a:path w="677544" h="130810">
                <a:moveTo>
                  <a:pt x="0" y="130284"/>
                </a:moveTo>
                <a:lnTo>
                  <a:pt x="0" y="0"/>
                </a:lnTo>
                <a:lnTo>
                  <a:pt x="677430" y="0"/>
                </a:lnTo>
                <a:lnTo>
                  <a:pt x="677430" y="130284"/>
                </a:lnTo>
                <a:lnTo>
                  <a:pt x="0" y="13028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3130982" y="3597395"/>
            <a:ext cx="678815" cy="0"/>
          </a:xfrm>
          <a:custGeom>
            <a:avLst/>
            <a:gdLst/>
            <a:ahLst/>
            <a:cxnLst/>
            <a:rect l="l" t="t" r="r" b="b"/>
            <a:pathLst>
              <a:path w="678815">
                <a:moveTo>
                  <a:pt x="0" y="0"/>
                </a:moveTo>
                <a:lnTo>
                  <a:pt x="678588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3809571" y="3468267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129128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3130982" y="3468267"/>
            <a:ext cx="678815" cy="0"/>
          </a:xfrm>
          <a:custGeom>
            <a:avLst/>
            <a:gdLst/>
            <a:ahLst/>
            <a:cxnLst/>
            <a:rect l="l" t="t" r="r" b="b"/>
            <a:pathLst>
              <a:path w="678815">
                <a:moveTo>
                  <a:pt x="678588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3130982" y="3468267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128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074756" y="5613971"/>
            <a:ext cx="165735" cy="587375"/>
          </a:xfrm>
          <a:custGeom>
            <a:avLst/>
            <a:gdLst/>
            <a:ahLst/>
            <a:cxnLst/>
            <a:rect l="l" t="t" r="r" b="b"/>
            <a:pathLst>
              <a:path w="165734" h="587375">
                <a:moveTo>
                  <a:pt x="0" y="586799"/>
                </a:moveTo>
                <a:lnTo>
                  <a:pt x="0" y="0"/>
                </a:lnTo>
                <a:lnTo>
                  <a:pt x="165427" y="0"/>
                </a:lnTo>
                <a:lnTo>
                  <a:pt x="165427" y="586799"/>
                </a:lnTo>
                <a:lnTo>
                  <a:pt x="0" y="58679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074755" y="5615126"/>
            <a:ext cx="165735" cy="586105"/>
          </a:xfrm>
          <a:custGeom>
            <a:avLst/>
            <a:gdLst/>
            <a:ahLst/>
            <a:cxnLst/>
            <a:rect l="l" t="t" r="r" b="b"/>
            <a:pathLst>
              <a:path w="165734" h="586104">
                <a:moveTo>
                  <a:pt x="0" y="585645"/>
                </a:moveTo>
                <a:lnTo>
                  <a:pt x="0" y="0"/>
                </a:lnTo>
                <a:lnTo>
                  <a:pt x="165427" y="0"/>
                </a:lnTo>
                <a:lnTo>
                  <a:pt x="165427" y="585645"/>
                </a:lnTo>
                <a:lnTo>
                  <a:pt x="0" y="585645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994606" y="5613971"/>
            <a:ext cx="165735" cy="587375"/>
          </a:xfrm>
          <a:custGeom>
            <a:avLst/>
            <a:gdLst/>
            <a:ahLst/>
            <a:cxnLst/>
            <a:rect l="l" t="t" r="r" b="b"/>
            <a:pathLst>
              <a:path w="165734" h="587375">
                <a:moveTo>
                  <a:pt x="0" y="586799"/>
                </a:moveTo>
                <a:lnTo>
                  <a:pt x="0" y="0"/>
                </a:lnTo>
                <a:lnTo>
                  <a:pt x="165427" y="0"/>
                </a:lnTo>
                <a:lnTo>
                  <a:pt x="165427" y="586799"/>
                </a:lnTo>
                <a:lnTo>
                  <a:pt x="0" y="58679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994608" y="5615126"/>
            <a:ext cx="165735" cy="586105"/>
          </a:xfrm>
          <a:custGeom>
            <a:avLst/>
            <a:gdLst/>
            <a:ahLst/>
            <a:cxnLst/>
            <a:rect l="l" t="t" r="r" b="b"/>
            <a:pathLst>
              <a:path w="165734" h="586104">
                <a:moveTo>
                  <a:pt x="0" y="585645"/>
                </a:moveTo>
                <a:lnTo>
                  <a:pt x="0" y="0"/>
                </a:lnTo>
                <a:lnTo>
                  <a:pt x="165427" y="0"/>
                </a:lnTo>
                <a:lnTo>
                  <a:pt x="165427" y="585645"/>
                </a:lnTo>
                <a:lnTo>
                  <a:pt x="0" y="585645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914579" y="5613971"/>
            <a:ext cx="167005" cy="587375"/>
          </a:xfrm>
          <a:custGeom>
            <a:avLst/>
            <a:gdLst/>
            <a:ahLst/>
            <a:cxnLst/>
            <a:rect l="l" t="t" r="r" b="b"/>
            <a:pathLst>
              <a:path w="167005" h="587375">
                <a:moveTo>
                  <a:pt x="0" y="586799"/>
                </a:moveTo>
                <a:lnTo>
                  <a:pt x="0" y="0"/>
                </a:lnTo>
                <a:lnTo>
                  <a:pt x="166573" y="0"/>
                </a:lnTo>
                <a:lnTo>
                  <a:pt x="166573" y="586799"/>
                </a:lnTo>
                <a:lnTo>
                  <a:pt x="0" y="58679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914574" y="5615126"/>
            <a:ext cx="167005" cy="586105"/>
          </a:xfrm>
          <a:custGeom>
            <a:avLst/>
            <a:gdLst/>
            <a:ahLst/>
            <a:cxnLst/>
            <a:rect l="l" t="t" r="r" b="b"/>
            <a:pathLst>
              <a:path w="167005" h="586104">
                <a:moveTo>
                  <a:pt x="0" y="585645"/>
                </a:moveTo>
                <a:lnTo>
                  <a:pt x="0" y="0"/>
                </a:lnTo>
                <a:lnTo>
                  <a:pt x="166582" y="0"/>
                </a:lnTo>
                <a:lnTo>
                  <a:pt x="166582" y="585645"/>
                </a:lnTo>
                <a:lnTo>
                  <a:pt x="0" y="585645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835583" y="5613971"/>
            <a:ext cx="165735" cy="587375"/>
          </a:xfrm>
          <a:custGeom>
            <a:avLst/>
            <a:gdLst/>
            <a:ahLst/>
            <a:cxnLst/>
            <a:rect l="l" t="t" r="r" b="b"/>
            <a:pathLst>
              <a:path w="165734" h="587375">
                <a:moveTo>
                  <a:pt x="0" y="586799"/>
                </a:moveTo>
                <a:lnTo>
                  <a:pt x="0" y="0"/>
                </a:lnTo>
                <a:lnTo>
                  <a:pt x="165430" y="0"/>
                </a:lnTo>
                <a:lnTo>
                  <a:pt x="165430" y="586799"/>
                </a:lnTo>
                <a:lnTo>
                  <a:pt x="0" y="58679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835583" y="5615126"/>
            <a:ext cx="165735" cy="586105"/>
          </a:xfrm>
          <a:custGeom>
            <a:avLst/>
            <a:gdLst/>
            <a:ahLst/>
            <a:cxnLst/>
            <a:rect l="l" t="t" r="r" b="b"/>
            <a:pathLst>
              <a:path w="165734" h="586104">
                <a:moveTo>
                  <a:pt x="0" y="585645"/>
                </a:moveTo>
                <a:lnTo>
                  <a:pt x="0" y="0"/>
                </a:lnTo>
                <a:lnTo>
                  <a:pt x="165427" y="0"/>
                </a:lnTo>
                <a:lnTo>
                  <a:pt x="165427" y="585645"/>
                </a:lnTo>
                <a:lnTo>
                  <a:pt x="0" y="585645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755545" y="5613971"/>
            <a:ext cx="167005" cy="587375"/>
          </a:xfrm>
          <a:custGeom>
            <a:avLst/>
            <a:gdLst/>
            <a:ahLst/>
            <a:cxnLst/>
            <a:rect l="l" t="t" r="r" b="b"/>
            <a:pathLst>
              <a:path w="167005" h="587375">
                <a:moveTo>
                  <a:pt x="0" y="586799"/>
                </a:moveTo>
                <a:lnTo>
                  <a:pt x="0" y="0"/>
                </a:lnTo>
                <a:lnTo>
                  <a:pt x="166585" y="0"/>
                </a:lnTo>
                <a:lnTo>
                  <a:pt x="166585" y="586799"/>
                </a:lnTo>
                <a:lnTo>
                  <a:pt x="0" y="58679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755548" y="5615126"/>
            <a:ext cx="167005" cy="586105"/>
          </a:xfrm>
          <a:custGeom>
            <a:avLst/>
            <a:gdLst/>
            <a:ahLst/>
            <a:cxnLst/>
            <a:rect l="l" t="t" r="r" b="b"/>
            <a:pathLst>
              <a:path w="167005" h="586104">
                <a:moveTo>
                  <a:pt x="0" y="585645"/>
                </a:moveTo>
                <a:lnTo>
                  <a:pt x="0" y="0"/>
                </a:lnTo>
                <a:lnTo>
                  <a:pt x="166582" y="0"/>
                </a:lnTo>
                <a:lnTo>
                  <a:pt x="166582" y="585645"/>
                </a:lnTo>
                <a:lnTo>
                  <a:pt x="0" y="585645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676550" y="5613971"/>
            <a:ext cx="165735" cy="587375"/>
          </a:xfrm>
          <a:custGeom>
            <a:avLst/>
            <a:gdLst/>
            <a:ahLst/>
            <a:cxnLst/>
            <a:rect l="l" t="t" r="r" b="b"/>
            <a:pathLst>
              <a:path w="165734" h="587375">
                <a:moveTo>
                  <a:pt x="0" y="586799"/>
                </a:moveTo>
                <a:lnTo>
                  <a:pt x="0" y="0"/>
                </a:lnTo>
                <a:lnTo>
                  <a:pt x="165430" y="0"/>
                </a:lnTo>
                <a:lnTo>
                  <a:pt x="165430" y="586799"/>
                </a:lnTo>
                <a:lnTo>
                  <a:pt x="0" y="58679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676557" y="5615126"/>
            <a:ext cx="165735" cy="586105"/>
          </a:xfrm>
          <a:custGeom>
            <a:avLst/>
            <a:gdLst/>
            <a:ahLst/>
            <a:cxnLst/>
            <a:rect l="l" t="t" r="r" b="b"/>
            <a:pathLst>
              <a:path w="165734" h="586104">
                <a:moveTo>
                  <a:pt x="0" y="585645"/>
                </a:moveTo>
                <a:lnTo>
                  <a:pt x="0" y="0"/>
                </a:lnTo>
                <a:lnTo>
                  <a:pt x="165427" y="0"/>
                </a:lnTo>
                <a:lnTo>
                  <a:pt x="165427" y="585645"/>
                </a:lnTo>
                <a:lnTo>
                  <a:pt x="0" y="585645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11477862" y="3335762"/>
            <a:ext cx="1528445" cy="613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ts val="2320"/>
              </a:lnSpc>
              <a:spcBef>
                <a:spcPts val="90"/>
              </a:spcBef>
            </a:pPr>
            <a:r>
              <a:rPr sz="2150" spc="-5" dirty="0">
                <a:latin typeface="Times New Roman"/>
                <a:cs typeface="Times New Roman"/>
              </a:rPr>
              <a:t>original</a:t>
            </a:r>
            <a:r>
              <a:rPr sz="2150" spc="-90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Ligra</a:t>
            </a:r>
            <a:endParaRPr sz="2150">
              <a:latin typeface="Times New Roman"/>
              <a:cs typeface="Times New Roman"/>
            </a:endParaRPr>
          </a:p>
          <a:p>
            <a:pPr marR="5715" algn="r">
              <a:lnSpc>
                <a:spcPts val="2320"/>
              </a:lnSpc>
            </a:pPr>
            <a:r>
              <a:rPr sz="2150" spc="-5" dirty="0">
                <a:latin typeface="Times New Roman"/>
                <a:cs typeface="Times New Roman"/>
              </a:rPr>
              <a:t>byte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13130987" y="3728838"/>
            <a:ext cx="677545" cy="130810"/>
          </a:xfrm>
          <a:custGeom>
            <a:avLst/>
            <a:gdLst/>
            <a:ahLst/>
            <a:cxnLst/>
            <a:rect l="l" t="t" r="r" b="b"/>
            <a:pathLst>
              <a:path w="677544" h="130810">
                <a:moveTo>
                  <a:pt x="0" y="130284"/>
                </a:moveTo>
                <a:lnTo>
                  <a:pt x="0" y="0"/>
                </a:lnTo>
                <a:lnTo>
                  <a:pt x="677430" y="0"/>
                </a:lnTo>
                <a:lnTo>
                  <a:pt x="677430" y="130284"/>
                </a:lnTo>
                <a:lnTo>
                  <a:pt x="0" y="130284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3130982" y="3859120"/>
            <a:ext cx="678815" cy="0"/>
          </a:xfrm>
          <a:custGeom>
            <a:avLst/>
            <a:gdLst/>
            <a:ahLst/>
            <a:cxnLst/>
            <a:rect l="l" t="t" r="r" b="b"/>
            <a:pathLst>
              <a:path w="678815">
                <a:moveTo>
                  <a:pt x="0" y="0"/>
                </a:moveTo>
                <a:lnTo>
                  <a:pt x="678588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3809571" y="3729878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129242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130982" y="3729878"/>
            <a:ext cx="678815" cy="0"/>
          </a:xfrm>
          <a:custGeom>
            <a:avLst/>
            <a:gdLst/>
            <a:ahLst/>
            <a:cxnLst/>
            <a:rect l="l" t="t" r="r" b="b"/>
            <a:pathLst>
              <a:path w="678815">
                <a:moveTo>
                  <a:pt x="678588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3130982" y="3729878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242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258215" y="5745318"/>
            <a:ext cx="165735" cy="455930"/>
          </a:xfrm>
          <a:custGeom>
            <a:avLst/>
            <a:gdLst/>
            <a:ahLst/>
            <a:cxnLst/>
            <a:rect l="l" t="t" r="r" b="b"/>
            <a:pathLst>
              <a:path w="165734" h="455929">
                <a:moveTo>
                  <a:pt x="0" y="455452"/>
                </a:moveTo>
                <a:lnTo>
                  <a:pt x="0" y="0"/>
                </a:lnTo>
                <a:lnTo>
                  <a:pt x="165428" y="0"/>
                </a:lnTo>
                <a:lnTo>
                  <a:pt x="165428" y="455452"/>
                </a:lnTo>
                <a:lnTo>
                  <a:pt x="0" y="45545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258218" y="5746453"/>
            <a:ext cx="165735" cy="454659"/>
          </a:xfrm>
          <a:custGeom>
            <a:avLst/>
            <a:gdLst/>
            <a:ahLst/>
            <a:cxnLst/>
            <a:rect l="l" t="t" r="r" b="b"/>
            <a:pathLst>
              <a:path w="165734" h="454660">
                <a:moveTo>
                  <a:pt x="0" y="454318"/>
                </a:moveTo>
                <a:lnTo>
                  <a:pt x="0" y="0"/>
                </a:lnTo>
                <a:lnTo>
                  <a:pt x="165427" y="0"/>
                </a:lnTo>
                <a:lnTo>
                  <a:pt x="165427" y="454318"/>
                </a:lnTo>
                <a:lnTo>
                  <a:pt x="0" y="454318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2178183" y="5617323"/>
            <a:ext cx="167005" cy="583565"/>
          </a:xfrm>
          <a:custGeom>
            <a:avLst/>
            <a:gdLst/>
            <a:ahLst/>
            <a:cxnLst/>
            <a:rect l="l" t="t" r="r" b="b"/>
            <a:pathLst>
              <a:path w="167004" h="583564">
                <a:moveTo>
                  <a:pt x="0" y="583448"/>
                </a:moveTo>
                <a:lnTo>
                  <a:pt x="0" y="0"/>
                </a:lnTo>
                <a:lnTo>
                  <a:pt x="166584" y="0"/>
                </a:lnTo>
                <a:lnTo>
                  <a:pt x="166584" y="583448"/>
                </a:lnTo>
                <a:lnTo>
                  <a:pt x="0" y="583448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178184" y="5618479"/>
            <a:ext cx="167005" cy="582295"/>
          </a:xfrm>
          <a:custGeom>
            <a:avLst/>
            <a:gdLst/>
            <a:ahLst/>
            <a:cxnLst/>
            <a:rect l="l" t="t" r="r" b="b"/>
            <a:pathLst>
              <a:path w="167004" h="582295">
                <a:moveTo>
                  <a:pt x="0" y="582291"/>
                </a:moveTo>
                <a:lnTo>
                  <a:pt x="0" y="0"/>
                </a:lnTo>
                <a:lnTo>
                  <a:pt x="166582" y="0"/>
                </a:lnTo>
                <a:lnTo>
                  <a:pt x="166582" y="582291"/>
                </a:lnTo>
                <a:lnTo>
                  <a:pt x="0" y="582291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3099186" y="5658131"/>
            <a:ext cx="165735" cy="542925"/>
          </a:xfrm>
          <a:custGeom>
            <a:avLst/>
            <a:gdLst/>
            <a:ahLst/>
            <a:cxnLst/>
            <a:rect l="l" t="t" r="r" b="b"/>
            <a:pathLst>
              <a:path w="165734" h="542925">
                <a:moveTo>
                  <a:pt x="0" y="542639"/>
                </a:moveTo>
                <a:lnTo>
                  <a:pt x="0" y="0"/>
                </a:lnTo>
                <a:lnTo>
                  <a:pt x="165430" y="0"/>
                </a:lnTo>
                <a:lnTo>
                  <a:pt x="165430" y="542639"/>
                </a:lnTo>
                <a:lnTo>
                  <a:pt x="0" y="54263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099192" y="5659287"/>
            <a:ext cx="165735" cy="541655"/>
          </a:xfrm>
          <a:custGeom>
            <a:avLst/>
            <a:gdLst/>
            <a:ahLst/>
            <a:cxnLst/>
            <a:rect l="l" t="t" r="r" b="b"/>
            <a:pathLst>
              <a:path w="165734" h="541654">
                <a:moveTo>
                  <a:pt x="0" y="541484"/>
                </a:moveTo>
                <a:lnTo>
                  <a:pt x="0" y="0"/>
                </a:lnTo>
                <a:lnTo>
                  <a:pt x="165427" y="0"/>
                </a:lnTo>
                <a:lnTo>
                  <a:pt x="165427" y="541484"/>
                </a:lnTo>
                <a:lnTo>
                  <a:pt x="0" y="541484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4019161" y="5632028"/>
            <a:ext cx="167005" cy="568960"/>
          </a:xfrm>
          <a:custGeom>
            <a:avLst/>
            <a:gdLst/>
            <a:ahLst/>
            <a:cxnLst/>
            <a:rect l="l" t="t" r="r" b="b"/>
            <a:pathLst>
              <a:path w="167005" h="568960">
                <a:moveTo>
                  <a:pt x="0" y="568742"/>
                </a:moveTo>
                <a:lnTo>
                  <a:pt x="0" y="0"/>
                </a:lnTo>
                <a:lnTo>
                  <a:pt x="166585" y="0"/>
                </a:lnTo>
                <a:lnTo>
                  <a:pt x="166585" y="568742"/>
                </a:lnTo>
                <a:lnTo>
                  <a:pt x="0" y="56874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4019159" y="5633162"/>
            <a:ext cx="167005" cy="567690"/>
          </a:xfrm>
          <a:custGeom>
            <a:avLst/>
            <a:gdLst/>
            <a:ahLst/>
            <a:cxnLst/>
            <a:rect l="l" t="t" r="r" b="b"/>
            <a:pathLst>
              <a:path w="167005" h="567689">
                <a:moveTo>
                  <a:pt x="0" y="567609"/>
                </a:moveTo>
                <a:lnTo>
                  <a:pt x="0" y="0"/>
                </a:lnTo>
                <a:lnTo>
                  <a:pt x="166582" y="0"/>
                </a:lnTo>
                <a:lnTo>
                  <a:pt x="166582" y="567609"/>
                </a:lnTo>
                <a:lnTo>
                  <a:pt x="0" y="567609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4940165" y="5828068"/>
            <a:ext cx="165735" cy="372745"/>
          </a:xfrm>
          <a:custGeom>
            <a:avLst/>
            <a:gdLst/>
            <a:ahLst/>
            <a:cxnLst/>
            <a:rect l="l" t="t" r="r" b="b"/>
            <a:pathLst>
              <a:path w="165734" h="372745">
                <a:moveTo>
                  <a:pt x="0" y="372703"/>
                </a:moveTo>
                <a:lnTo>
                  <a:pt x="0" y="0"/>
                </a:lnTo>
                <a:lnTo>
                  <a:pt x="165430" y="0"/>
                </a:lnTo>
                <a:lnTo>
                  <a:pt x="165430" y="372703"/>
                </a:lnTo>
                <a:lnTo>
                  <a:pt x="0" y="372703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4940167" y="5829223"/>
            <a:ext cx="165735" cy="372110"/>
          </a:xfrm>
          <a:custGeom>
            <a:avLst/>
            <a:gdLst/>
            <a:ahLst/>
            <a:cxnLst/>
            <a:rect l="l" t="t" r="r" b="b"/>
            <a:pathLst>
              <a:path w="165734" h="372110">
                <a:moveTo>
                  <a:pt x="0" y="371548"/>
                </a:moveTo>
                <a:lnTo>
                  <a:pt x="0" y="0"/>
                </a:lnTo>
                <a:lnTo>
                  <a:pt x="165427" y="0"/>
                </a:lnTo>
                <a:lnTo>
                  <a:pt x="165427" y="371548"/>
                </a:lnTo>
                <a:lnTo>
                  <a:pt x="0" y="371548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5860128" y="5774773"/>
            <a:ext cx="165735" cy="426084"/>
          </a:xfrm>
          <a:custGeom>
            <a:avLst/>
            <a:gdLst/>
            <a:ahLst/>
            <a:cxnLst/>
            <a:rect l="l" t="t" r="r" b="b"/>
            <a:pathLst>
              <a:path w="165734" h="426085">
                <a:moveTo>
                  <a:pt x="0" y="425997"/>
                </a:moveTo>
                <a:lnTo>
                  <a:pt x="0" y="0"/>
                </a:lnTo>
                <a:lnTo>
                  <a:pt x="165430" y="0"/>
                </a:lnTo>
                <a:lnTo>
                  <a:pt x="165430" y="425997"/>
                </a:lnTo>
                <a:lnTo>
                  <a:pt x="0" y="425997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5860132" y="5775931"/>
            <a:ext cx="165735" cy="425450"/>
          </a:xfrm>
          <a:custGeom>
            <a:avLst/>
            <a:gdLst/>
            <a:ahLst/>
            <a:cxnLst/>
            <a:rect l="l" t="t" r="r" b="b"/>
            <a:pathLst>
              <a:path w="165734" h="425450">
                <a:moveTo>
                  <a:pt x="0" y="424840"/>
                </a:moveTo>
                <a:lnTo>
                  <a:pt x="0" y="0"/>
                </a:lnTo>
                <a:lnTo>
                  <a:pt x="165427" y="0"/>
                </a:lnTo>
                <a:lnTo>
                  <a:pt x="165427" y="424840"/>
                </a:lnTo>
                <a:lnTo>
                  <a:pt x="0" y="42484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6002902" y="3467112"/>
            <a:ext cx="677545" cy="130810"/>
          </a:xfrm>
          <a:custGeom>
            <a:avLst/>
            <a:gdLst/>
            <a:ahLst/>
            <a:cxnLst/>
            <a:rect l="l" t="t" r="r" b="b"/>
            <a:pathLst>
              <a:path w="677544" h="130810">
                <a:moveTo>
                  <a:pt x="0" y="130284"/>
                </a:moveTo>
                <a:lnTo>
                  <a:pt x="0" y="0"/>
                </a:lnTo>
                <a:lnTo>
                  <a:pt x="677430" y="0"/>
                </a:lnTo>
                <a:lnTo>
                  <a:pt x="677430" y="130284"/>
                </a:lnTo>
                <a:lnTo>
                  <a:pt x="0" y="130284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6002902" y="3597395"/>
            <a:ext cx="678815" cy="0"/>
          </a:xfrm>
          <a:custGeom>
            <a:avLst/>
            <a:gdLst/>
            <a:ahLst/>
            <a:cxnLst/>
            <a:rect l="l" t="t" r="r" b="b"/>
            <a:pathLst>
              <a:path w="678815">
                <a:moveTo>
                  <a:pt x="0" y="0"/>
                </a:moveTo>
                <a:lnTo>
                  <a:pt x="678588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681491" y="3468267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129128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6002902" y="3468267"/>
            <a:ext cx="678815" cy="0"/>
          </a:xfrm>
          <a:custGeom>
            <a:avLst/>
            <a:gdLst/>
            <a:ahLst/>
            <a:cxnLst/>
            <a:rect l="l" t="t" r="r" b="b"/>
            <a:pathLst>
              <a:path w="678815">
                <a:moveTo>
                  <a:pt x="678588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6002902" y="3468267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128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1442951" y="5822403"/>
            <a:ext cx="165735" cy="378460"/>
          </a:xfrm>
          <a:custGeom>
            <a:avLst/>
            <a:gdLst/>
            <a:ahLst/>
            <a:cxnLst/>
            <a:rect l="l" t="t" r="r" b="b"/>
            <a:pathLst>
              <a:path w="165734" h="378460">
                <a:moveTo>
                  <a:pt x="0" y="378367"/>
                </a:moveTo>
                <a:lnTo>
                  <a:pt x="0" y="0"/>
                </a:lnTo>
                <a:lnTo>
                  <a:pt x="165427" y="0"/>
                </a:lnTo>
                <a:lnTo>
                  <a:pt x="165427" y="378367"/>
                </a:lnTo>
                <a:lnTo>
                  <a:pt x="0" y="378367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442950" y="5823558"/>
            <a:ext cx="165735" cy="377825"/>
          </a:xfrm>
          <a:custGeom>
            <a:avLst/>
            <a:gdLst/>
            <a:ahLst/>
            <a:cxnLst/>
            <a:rect l="l" t="t" r="r" b="b"/>
            <a:pathLst>
              <a:path w="165734" h="377825">
                <a:moveTo>
                  <a:pt x="0" y="377212"/>
                </a:moveTo>
                <a:lnTo>
                  <a:pt x="0" y="0"/>
                </a:lnTo>
                <a:lnTo>
                  <a:pt x="165427" y="0"/>
                </a:lnTo>
                <a:lnTo>
                  <a:pt x="165427" y="377212"/>
                </a:lnTo>
                <a:lnTo>
                  <a:pt x="0" y="377212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2362801" y="5769109"/>
            <a:ext cx="165735" cy="431800"/>
          </a:xfrm>
          <a:custGeom>
            <a:avLst/>
            <a:gdLst/>
            <a:ahLst/>
            <a:cxnLst/>
            <a:rect l="l" t="t" r="r" b="b"/>
            <a:pathLst>
              <a:path w="165734" h="431800">
                <a:moveTo>
                  <a:pt x="0" y="431661"/>
                </a:moveTo>
                <a:lnTo>
                  <a:pt x="0" y="0"/>
                </a:lnTo>
                <a:lnTo>
                  <a:pt x="165427" y="0"/>
                </a:lnTo>
                <a:lnTo>
                  <a:pt x="165427" y="431661"/>
                </a:lnTo>
                <a:lnTo>
                  <a:pt x="0" y="431661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2362803" y="5770266"/>
            <a:ext cx="165735" cy="430530"/>
          </a:xfrm>
          <a:custGeom>
            <a:avLst/>
            <a:gdLst/>
            <a:ahLst/>
            <a:cxnLst/>
            <a:rect l="l" t="t" r="r" b="b"/>
            <a:pathLst>
              <a:path w="165734" h="430529">
                <a:moveTo>
                  <a:pt x="0" y="430504"/>
                </a:moveTo>
                <a:lnTo>
                  <a:pt x="0" y="0"/>
                </a:lnTo>
                <a:lnTo>
                  <a:pt x="165427" y="0"/>
                </a:lnTo>
                <a:lnTo>
                  <a:pt x="165427" y="430504"/>
                </a:lnTo>
                <a:lnTo>
                  <a:pt x="0" y="430504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3282764" y="5848413"/>
            <a:ext cx="167005" cy="352425"/>
          </a:xfrm>
          <a:custGeom>
            <a:avLst/>
            <a:gdLst/>
            <a:ahLst/>
            <a:cxnLst/>
            <a:rect l="l" t="t" r="r" b="b"/>
            <a:pathLst>
              <a:path w="167005" h="352425">
                <a:moveTo>
                  <a:pt x="0" y="352357"/>
                </a:moveTo>
                <a:lnTo>
                  <a:pt x="0" y="0"/>
                </a:lnTo>
                <a:lnTo>
                  <a:pt x="166585" y="0"/>
                </a:lnTo>
                <a:lnTo>
                  <a:pt x="166585" y="352357"/>
                </a:lnTo>
                <a:lnTo>
                  <a:pt x="0" y="352357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3282769" y="5849570"/>
            <a:ext cx="167005" cy="351790"/>
          </a:xfrm>
          <a:custGeom>
            <a:avLst/>
            <a:gdLst/>
            <a:ahLst/>
            <a:cxnLst/>
            <a:rect l="l" t="t" r="r" b="b"/>
            <a:pathLst>
              <a:path w="167005" h="351789">
                <a:moveTo>
                  <a:pt x="0" y="351201"/>
                </a:moveTo>
                <a:lnTo>
                  <a:pt x="0" y="0"/>
                </a:lnTo>
                <a:lnTo>
                  <a:pt x="166582" y="0"/>
                </a:lnTo>
                <a:lnTo>
                  <a:pt x="166582" y="351201"/>
                </a:lnTo>
                <a:lnTo>
                  <a:pt x="0" y="351201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4203768" y="5944710"/>
            <a:ext cx="165735" cy="256540"/>
          </a:xfrm>
          <a:custGeom>
            <a:avLst/>
            <a:gdLst/>
            <a:ahLst/>
            <a:cxnLst/>
            <a:rect l="l" t="t" r="r" b="b"/>
            <a:pathLst>
              <a:path w="165734" h="256539">
                <a:moveTo>
                  <a:pt x="0" y="256061"/>
                </a:moveTo>
                <a:lnTo>
                  <a:pt x="0" y="0"/>
                </a:lnTo>
                <a:lnTo>
                  <a:pt x="165430" y="0"/>
                </a:lnTo>
                <a:lnTo>
                  <a:pt x="165430" y="256061"/>
                </a:lnTo>
                <a:lnTo>
                  <a:pt x="0" y="256061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4203777" y="5945867"/>
            <a:ext cx="165735" cy="255270"/>
          </a:xfrm>
          <a:custGeom>
            <a:avLst/>
            <a:gdLst/>
            <a:ahLst/>
            <a:cxnLst/>
            <a:rect l="l" t="t" r="r" b="b"/>
            <a:pathLst>
              <a:path w="165734" h="255270">
                <a:moveTo>
                  <a:pt x="0" y="254904"/>
                </a:moveTo>
                <a:lnTo>
                  <a:pt x="0" y="0"/>
                </a:lnTo>
                <a:lnTo>
                  <a:pt x="165427" y="0"/>
                </a:lnTo>
                <a:lnTo>
                  <a:pt x="165427" y="254904"/>
                </a:lnTo>
                <a:lnTo>
                  <a:pt x="0" y="254904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5123743" y="5944710"/>
            <a:ext cx="167005" cy="256540"/>
          </a:xfrm>
          <a:custGeom>
            <a:avLst/>
            <a:gdLst/>
            <a:ahLst/>
            <a:cxnLst/>
            <a:rect l="l" t="t" r="r" b="b"/>
            <a:pathLst>
              <a:path w="167005" h="256539">
                <a:moveTo>
                  <a:pt x="0" y="256061"/>
                </a:moveTo>
                <a:lnTo>
                  <a:pt x="0" y="0"/>
                </a:lnTo>
                <a:lnTo>
                  <a:pt x="166585" y="0"/>
                </a:lnTo>
                <a:lnTo>
                  <a:pt x="166585" y="256061"/>
                </a:lnTo>
                <a:lnTo>
                  <a:pt x="0" y="256061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5123743" y="5945867"/>
            <a:ext cx="167005" cy="255270"/>
          </a:xfrm>
          <a:custGeom>
            <a:avLst/>
            <a:gdLst/>
            <a:ahLst/>
            <a:cxnLst/>
            <a:rect l="l" t="t" r="r" b="b"/>
            <a:pathLst>
              <a:path w="167005" h="255270">
                <a:moveTo>
                  <a:pt x="0" y="254904"/>
                </a:moveTo>
                <a:lnTo>
                  <a:pt x="0" y="0"/>
                </a:lnTo>
                <a:lnTo>
                  <a:pt x="166582" y="0"/>
                </a:lnTo>
                <a:lnTo>
                  <a:pt x="166582" y="254904"/>
                </a:lnTo>
                <a:lnTo>
                  <a:pt x="0" y="254904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6044747" y="5850726"/>
            <a:ext cx="165735" cy="350520"/>
          </a:xfrm>
          <a:custGeom>
            <a:avLst/>
            <a:gdLst/>
            <a:ahLst/>
            <a:cxnLst/>
            <a:rect l="l" t="t" r="r" b="b"/>
            <a:pathLst>
              <a:path w="165734" h="350520">
                <a:moveTo>
                  <a:pt x="0" y="350045"/>
                </a:moveTo>
                <a:lnTo>
                  <a:pt x="0" y="0"/>
                </a:lnTo>
                <a:lnTo>
                  <a:pt x="165430" y="0"/>
                </a:lnTo>
                <a:lnTo>
                  <a:pt x="165430" y="350045"/>
                </a:lnTo>
                <a:lnTo>
                  <a:pt x="0" y="350045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6044752" y="5851881"/>
            <a:ext cx="165735" cy="349250"/>
          </a:xfrm>
          <a:custGeom>
            <a:avLst/>
            <a:gdLst/>
            <a:ahLst/>
            <a:cxnLst/>
            <a:rect l="l" t="t" r="r" b="b"/>
            <a:pathLst>
              <a:path w="165734" h="349250">
                <a:moveTo>
                  <a:pt x="0" y="348890"/>
                </a:moveTo>
                <a:lnTo>
                  <a:pt x="0" y="0"/>
                </a:lnTo>
                <a:lnTo>
                  <a:pt x="165427" y="0"/>
                </a:lnTo>
                <a:lnTo>
                  <a:pt x="165427" y="348890"/>
                </a:lnTo>
                <a:lnTo>
                  <a:pt x="0" y="34889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14780198" y="3335764"/>
            <a:ext cx="1097915" cy="613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20"/>
              </a:lnSpc>
              <a:spcBef>
                <a:spcPts val="90"/>
              </a:spcBef>
            </a:pPr>
            <a:r>
              <a:rPr sz="2150" spc="-5" dirty="0">
                <a:latin typeface="Times New Roman"/>
                <a:cs typeface="Times New Roman"/>
              </a:rPr>
              <a:t>byte-RLE</a:t>
            </a:r>
            <a:endParaRPr sz="2150">
              <a:latin typeface="Times New Roman"/>
              <a:cs typeface="Times New Roman"/>
            </a:endParaRPr>
          </a:p>
          <a:p>
            <a:pPr marL="405130">
              <a:lnSpc>
                <a:spcPts val="2320"/>
              </a:lnSpc>
            </a:pPr>
            <a:r>
              <a:rPr sz="2150" spc="-5" dirty="0">
                <a:latin typeface="Times New Roman"/>
                <a:cs typeface="Times New Roman"/>
              </a:rPr>
              <a:t>nibble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6002902" y="3728838"/>
            <a:ext cx="677545" cy="130810"/>
          </a:xfrm>
          <a:custGeom>
            <a:avLst/>
            <a:gdLst/>
            <a:ahLst/>
            <a:cxnLst/>
            <a:rect l="l" t="t" r="r" b="b"/>
            <a:pathLst>
              <a:path w="677544" h="130810">
                <a:moveTo>
                  <a:pt x="0" y="130284"/>
                </a:moveTo>
                <a:lnTo>
                  <a:pt x="0" y="0"/>
                </a:lnTo>
                <a:lnTo>
                  <a:pt x="677430" y="0"/>
                </a:lnTo>
                <a:lnTo>
                  <a:pt x="677430" y="130284"/>
                </a:lnTo>
                <a:lnTo>
                  <a:pt x="0" y="130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6002902" y="3859120"/>
            <a:ext cx="678815" cy="0"/>
          </a:xfrm>
          <a:custGeom>
            <a:avLst/>
            <a:gdLst/>
            <a:ahLst/>
            <a:cxnLst/>
            <a:rect l="l" t="t" r="r" b="b"/>
            <a:pathLst>
              <a:path w="678815">
                <a:moveTo>
                  <a:pt x="0" y="0"/>
                </a:moveTo>
                <a:lnTo>
                  <a:pt x="678588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6681491" y="3729878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129242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6002902" y="3729878"/>
            <a:ext cx="678815" cy="0"/>
          </a:xfrm>
          <a:custGeom>
            <a:avLst/>
            <a:gdLst/>
            <a:ahLst/>
            <a:cxnLst/>
            <a:rect l="l" t="t" r="r" b="b"/>
            <a:pathLst>
              <a:path w="678815">
                <a:moveTo>
                  <a:pt x="678588" y="0"/>
                </a:move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6002902" y="3729878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242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1626412" y="5031587"/>
            <a:ext cx="165735" cy="1169670"/>
          </a:xfrm>
          <a:custGeom>
            <a:avLst/>
            <a:gdLst/>
            <a:ahLst/>
            <a:cxnLst/>
            <a:rect l="l" t="t" r="r" b="b"/>
            <a:pathLst>
              <a:path w="165734" h="1169670">
                <a:moveTo>
                  <a:pt x="0" y="1169183"/>
                </a:moveTo>
                <a:lnTo>
                  <a:pt x="0" y="0"/>
                </a:lnTo>
                <a:lnTo>
                  <a:pt x="165427" y="0"/>
                </a:lnTo>
                <a:lnTo>
                  <a:pt x="165427" y="1169183"/>
                </a:lnTo>
                <a:lnTo>
                  <a:pt x="0" y="1169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1626413" y="5032721"/>
            <a:ext cx="165735" cy="1168400"/>
          </a:xfrm>
          <a:custGeom>
            <a:avLst/>
            <a:gdLst/>
            <a:ahLst/>
            <a:cxnLst/>
            <a:rect l="l" t="t" r="r" b="b"/>
            <a:pathLst>
              <a:path w="165734" h="1168400">
                <a:moveTo>
                  <a:pt x="0" y="1168050"/>
                </a:moveTo>
                <a:lnTo>
                  <a:pt x="0" y="0"/>
                </a:lnTo>
                <a:lnTo>
                  <a:pt x="165427" y="0"/>
                </a:lnTo>
                <a:lnTo>
                  <a:pt x="165427" y="1168050"/>
                </a:lnTo>
                <a:lnTo>
                  <a:pt x="0" y="116805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2546379" y="4734812"/>
            <a:ext cx="167005" cy="1466215"/>
          </a:xfrm>
          <a:custGeom>
            <a:avLst/>
            <a:gdLst/>
            <a:ahLst/>
            <a:cxnLst/>
            <a:rect l="l" t="t" r="r" b="b"/>
            <a:pathLst>
              <a:path w="167004" h="1466214">
                <a:moveTo>
                  <a:pt x="0" y="1465958"/>
                </a:moveTo>
                <a:lnTo>
                  <a:pt x="0" y="0"/>
                </a:lnTo>
                <a:lnTo>
                  <a:pt x="166587" y="0"/>
                </a:lnTo>
                <a:lnTo>
                  <a:pt x="166587" y="1465958"/>
                </a:lnTo>
                <a:lnTo>
                  <a:pt x="0" y="1465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2546379" y="4735967"/>
            <a:ext cx="167005" cy="1464945"/>
          </a:xfrm>
          <a:custGeom>
            <a:avLst/>
            <a:gdLst/>
            <a:ahLst/>
            <a:cxnLst/>
            <a:rect l="l" t="t" r="r" b="b"/>
            <a:pathLst>
              <a:path w="167004" h="1464945">
                <a:moveTo>
                  <a:pt x="0" y="1464803"/>
                </a:moveTo>
                <a:lnTo>
                  <a:pt x="0" y="0"/>
                </a:lnTo>
                <a:lnTo>
                  <a:pt x="166582" y="0"/>
                </a:lnTo>
                <a:lnTo>
                  <a:pt x="166582" y="1464803"/>
                </a:lnTo>
                <a:lnTo>
                  <a:pt x="0" y="1464803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3467384" y="4163851"/>
            <a:ext cx="165735" cy="2037080"/>
          </a:xfrm>
          <a:custGeom>
            <a:avLst/>
            <a:gdLst/>
            <a:ahLst/>
            <a:cxnLst/>
            <a:rect l="l" t="t" r="r" b="b"/>
            <a:pathLst>
              <a:path w="165734" h="2037079">
                <a:moveTo>
                  <a:pt x="0" y="2036919"/>
                </a:moveTo>
                <a:lnTo>
                  <a:pt x="0" y="0"/>
                </a:lnTo>
                <a:lnTo>
                  <a:pt x="165430" y="0"/>
                </a:lnTo>
                <a:lnTo>
                  <a:pt x="165430" y="2036919"/>
                </a:lnTo>
                <a:lnTo>
                  <a:pt x="0" y="20369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3467387" y="4165005"/>
            <a:ext cx="165735" cy="2035810"/>
          </a:xfrm>
          <a:custGeom>
            <a:avLst/>
            <a:gdLst/>
            <a:ahLst/>
            <a:cxnLst/>
            <a:rect l="l" t="t" r="r" b="b"/>
            <a:pathLst>
              <a:path w="165734" h="2035810">
                <a:moveTo>
                  <a:pt x="0" y="2035766"/>
                </a:moveTo>
                <a:lnTo>
                  <a:pt x="0" y="0"/>
                </a:lnTo>
                <a:lnTo>
                  <a:pt x="165427" y="0"/>
                </a:lnTo>
                <a:lnTo>
                  <a:pt x="165427" y="2035766"/>
                </a:lnTo>
                <a:lnTo>
                  <a:pt x="0" y="2035766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387348" y="4002930"/>
            <a:ext cx="167005" cy="2198370"/>
          </a:xfrm>
          <a:custGeom>
            <a:avLst/>
            <a:gdLst/>
            <a:ahLst/>
            <a:cxnLst/>
            <a:rect l="l" t="t" r="r" b="b"/>
            <a:pathLst>
              <a:path w="167005" h="2198370">
                <a:moveTo>
                  <a:pt x="0" y="2197840"/>
                </a:moveTo>
                <a:lnTo>
                  <a:pt x="0" y="0"/>
                </a:lnTo>
                <a:lnTo>
                  <a:pt x="166585" y="0"/>
                </a:lnTo>
                <a:lnTo>
                  <a:pt x="166585" y="2197840"/>
                </a:lnTo>
                <a:lnTo>
                  <a:pt x="0" y="2197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4387354" y="4004086"/>
            <a:ext cx="167005" cy="2197100"/>
          </a:xfrm>
          <a:custGeom>
            <a:avLst/>
            <a:gdLst/>
            <a:ahLst/>
            <a:cxnLst/>
            <a:rect l="l" t="t" r="r" b="b"/>
            <a:pathLst>
              <a:path w="167005" h="2197100">
                <a:moveTo>
                  <a:pt x="0" y="2196684"/>
                </a:moveTo>
                <a:lnTo>
                  <a:pt x="0" y="0"/>
                </a:lnTo>
                <a:lnTo>
                  <a:pt x="166582" y="0"/>
                </a:lnTo>
                <a:lnTo>
                  <a:pt x="166582" y="2196684"/>
                </a:lnTo>
                <a:lnTo>
                  <a:pt x="0" y="2196684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5308364" y="4957947"/>
            <a:ext cx="165735" cy="1243330"/>
          </a:xfrm>
          <a:custGeom>
            <a:avLst/>
            <a:gdLst/>
            <a:ahLst/>
            <a:cxnLst/>
            <a:rect l="l" t="t" r="r" b="b"/>
            <a:pathLst>
              <a:path w="165734" h="1243329">
                <a:moveTo>
                  <a:pt x="0" y="1242823"/>
                </a:moveTo>
                <a:lnTo>
                  <a:pt x="0" y="0"/>
                </a:lnTo>
                <a:lnTo>
                  <a:pt x="165417" y="0"/>
                </a:lnTo>
                <a:lnTo>
                  <a:pt x="165417" y="1242823"/>
                </a:lnTo>
                <a:lnTo>
                  <a:pt x="0" y="1242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5308361" y="4959082"/>
            <a:ext cx="165735" cy="1242060"/>
          </a:xfrm>
          <a:custGeom>
            <a:avLst/>
            <a:gdLst/>
            <a:ahLst/>
            <a:cxnLst/>
            <a:rect l="l" t="t" r="r" b="b"/>
            <a:pathLst>
              <a:path w="165734" h="1242060">
                <a:moveTo>
                  <a:pt x="0" y="1241689"/>
                </a:moveTo>
                <a:lnTo>
                  <a:pt x="0" y="0"/>
                </a:lnTo>
                <a:lnTo>
                  <a:pt x="165427" y="0"/>
                </a:lnTo>
                <a:lnTo>
                  <a:pt x="165427" y="1241689"/>
                </a:lnTo>
                <a:lnTo>
                  <a:pt x="0" y="1241689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6228327" y="4629405"/>
            <a:ext cx="165735" cy="1571625"/>
          </a:xfrm>
          <a:custGeom>
            <a:avLst/>
            <a:gdLst/>
            <a:ahLst/>
            <a:cxnLst/>
            <a:rect l="l" t="t" r="r" b="b"/>
            <a:pathLst>
              <a:path w="165734" h="1571625">
                <a:moveTo>
                  <a:pt x="0" y="1571365"/>
                </a:moveTo>
                <a:lnTo>
                  <a:pt x="0" y="0"/>
                </a:lnTo>
                <a:lnTo>
                  <a:pt x="165430" y="0"/>
                </a:lnTo>
                <a:lnTo>
                  <a:pt x="165430" y="1571365"/>
                </a:lnTo>
                <a:lnTo>
                  <a:pt x="0" y="15713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6228328" y="4630539"/>
            <a:ext cx="165735" cy="1570355"/>
          </a:xfrm>
          <a:custGeom>
            <a:avLst/>
            <a:gdLst/>
            <a:ahLst/>
            <a:cxnLst/>
            <a:rect l="l" t="t" r="r" b="b"/>
            <a:pathLst>
              <a:path w="165734" h="1570354">
                <a:moveTo>
                  <a:pt x="0" y="1570232"/>
                </a:moveTo>
                <a:lnTo>
                  <a:pt x="0" y="0"/>
                </a:lnTo>
                <a:lnTo>
                  <a:pt x="165427" y="0"/>
                </a:lnTo>
                <a:lnTo>
                  <a:pt x="165427" y="1570232"/>
                </a:lnTo>
                <a:lnTo>
                  <a:pt x="0" y="1570232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512811" y="5615126"/>
            <a:ext cx="6443345" cy="0"/>
          </a:xfrm>
          <a:custGeom>
            <a:avLst/>
            <a:gdLst/>
            <a:ahLst/>
            <a:cxnLst/>
            <a:rect l="l" t="t" r="r" b="b"/>
            <a:pathLst>
              <a:path w="6443344">
                <a:moveTo>
                  <a:pt x="0" y="0"/>
                </a:moveTo>
                <a:lnTo>
                  <a:pt x="6442889" y="0"/>
                </a:lnTo>
              </a:path>
            </a:pathLst>
          </a:custGeom>
          <a:ln w="566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512811" y="3272206"/>
            <a:ext cx="6443345" cy="2928620"/>
          </a:xfrm>
          <a:custGeom>
            <a:avLst/>
            <a:gdLst/>
            <a:ahLst/>
            <a:cxnLst/>
            <a:rect l="l" t="t" r="r" b="b"/>
            <a:pathLst>
              <a:path w="6443344" h="2928620">
                <a:moveTo>
                  <a:pt x="0" y="0"/>
                </a:moveTo>
                <a:lnTo>
                  <a:pt x="0" y="2928565"/>
                </a:lnTo>
                <a:lnTo>
                  <a:pt x="6442889" y="2928565"/>
                </a:lnTo>
                <a:lnTo>
                  <a:pt x="6442889" y="0"/>
                </a:lnTo>
                <a:lnTo>
                  <a:pt x="0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 txBox="1"/>
          <p:nvPr/>
        </p:nvSpPr>
        <p:spPr>
          <a:xfrm>
            <a:off x="1029868" y="3756939"/>
            <a:ext cx="424815" cy="195833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110"/>
              </a:lnSpc>
            </a:pPr>
            <a:r>
              <a:rPr sz="2600" b="1" spc="-170" dirty="0">
                <a:latin typeface="Calibri"/>
                <a:cs typeface="Calibri"/>
              </a:rPr>
              <a:t>Relative</a:t>
            </a:r>
            <a:r>
              <a:rPr sz="2600" b="1" spc="-229" dirty="0">
                <a:latin typeface="Calibri"/>
                <a:cs typeface="Calibri"/>
              </a:rPr>
              <a:t> </a:t>
            </a:r>
            <a:r>
              <a:rPr sz="2600" b="1" spc="-190" dirty="0">
                <a:latin typeface="Calibri"/>
                <a:cs typeface="Calibri"/>
              </a:rPr>
              <a:t>runtime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11874500" y="2362200"/>
            <a:ext cx="3701415" cy="9144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165100">
              <a:lnSpc>
                <a:spcPts val="3400"/>
              </a:lnSpc>
              <a:spcBef>
                <a:spcPts val="380"/>
              </a:spcBef>
            </a:pPr>
            <a:r>
              <a:rPr sz="3000" b="1" spc="-200" dirty="0">
                <a:latin typeface="Calibri"/>
                <a:cs typeface="Calibri"/>
              </a:rPr>
              <a:t>Running </a:t>
            </a:r>
            <a:r>
              <a:rPr sz="3000" b="1" spc="-210" dirty="0">
                <a:latin typeface="Calibri"/>
                <a:cs typeface="Calibri"/>
              </a:rPr>
              <a:t>time </a:t>
            </a:r>
            <a:r>
              <a:rPr sz="3000" b="1" spc="-280" dirty="0">
                <a:latin typeface="Calibri"/>
                <a:cs typeface="Calibri"/>
              </a:rPr>
              <a:t>on </a:t>
            </a:r>
            <a:r>
              <a:rPr sz="3000" b="1" spc="-245" dirty="0">
                <a:latin typeface="Calibri"/>
                <a:cs typeface="Calibri"/>
              </a:rPr>
              <a:t>40 </a:t>
            </a:r>
            <a:r>
              <a:rPr sz="3000" b="1" spc="-260" dirty="0">
                <a:latin typeface="Calibri"/>
                <a:cs typeface="Calibri"/>
              </a:rPr>
              <a:t>cores  </a:t>
            </a:r>
            <a:r>
              <a:rPr sz="3000" b="1" spc="-185" dirty="0">
                <a:latin typeface="Calibri"/>
                <a:cs typeface="Calibri"/>
              </a:rPr>
              <a:t>(relative </a:t>
            </a:r>
            <a:r>
              <a:rPr sz="3000" b="1" spc="-225" dirty="0">
                <a:latin typeface="Calibri"/>
                <a:cs typeface="Calibri"/>
              </a:rPr>
              <a:t>to </a:t>
            </a:r>
            <a:r>
              <a:rPr sz="3000" b="1" spc="-280" dirty="0">
                <a:latin typeface="Calibri"/>
                <a:cs typeface="Calibri"/>
              </a:rPr>
              <a:t>no</a:t>
            </a:r>
            <a:r>
              <a:rPr sz="3000" b="1" spc="-225" dirty="0">
                <a:latin typeface="Calibri"/>
                <a:cs typeface="Calibri"/>
              </a:rPr>
              <a:t> </a:t>
            </a:r>
            <a:r>
              <a:rPr sz="3000" b="1" spc="-250" dirty="0">
                <a:latin typeface="Calibri"/>
                <a:cs typeface="Calibri"/>
              </a:rPr>
              <a:t>compression)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314700" y="2362200"/>
            <a:ext cx="3701415" cy="9144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152400">
              <a:lnSpc>
                <a:spcPts val="3400"/>
              </a:lnSpc>
              <a:spcBef>
                <a:spcPts val="380"/>
              </a:spcBef>
            </a:pPr>
            <a:r>
              <a:rPr sz="3000" b="1" spc="-200" dirty="0">
                <a:latin typeface="Calibri"/>
                <a:cs typeface="Calibri"/>
              </a:rPr>
              <a:t>Running </a:t>
            </a:r>
            <a:r>
              <a:rPr sz="3000" b="1" spc="-210" dirty="0">
                <a:latin typeface="Calibri"/>
                <a:cs typeface="Calibri"/>
              </a:rPr>
              <a:t>time </a:t>
            </a:r>
            <a:r>
              <a:rPr sz="3000" b="1" spc="-280" dirty="0">
                <a:latin typeface="Calibri"/>
                <a:cs typeface="Calibri"/>
              </a:rPr>
              <a:t>on </a:t>
            </a:r>
            <a:r>
              <a:rPr sz="3000" b="1" spc="-270" dirty="0">
                <a:latin typeface="Calibri"/>
                <a:cs typeface="Calibri"/>
              </a:rPr>
              <a:t>one </a:t>
            </a:r>
            <a:r>
              <a:rPr sz="3000" b="1" spc="-265" dirty="0">
                <a:latin typeface="Calibri"/>
                <a:cs typeface="Calibri"/>
              </a:rPr>
              <a:t>core  </a:t>
            </a:r>
            <a:r>
              <a:rPr sz="3000" b="1" spc="-185" dirty="0">
                <a:latin typeface="Calibri"/>
                <a:cs typeface="Calibri"/>
              </a:rPr>
              <a:t>(relative </a:t>
            </a:r>
            <a:r>
              <a:rPr sz="3000" b="1" spc="-225" dirty="0">
                <a:latin typeface="Calibri"/>
                <a:cs typeface="Calibri"/>
              </a:rPr>
              <a:t>to </a:t>
            </a:r>
            <a:r>
              <a:rPr sz="3000" b="1" spc="-280" dirty="0">
                <a:latin typeface="Calibri"/>
                <a:cs typeface="Calibri"/>
              </a:rPr>
              <a:t>no</a:t>
            </a:r>
            <a:r>
              <a:rPr sz="3000" b="1" spc="-225" dirty="0">
                <a:latin typeface="Calibri"/>
                <a:cs typeface="Calibri"/>
              </a:rPr>
              <a:t> </a:t>
            </a:r>
            <a:r>
              <a:rPr sz="3000" b="1" spc="-250" dirty="0">
                <a:latin typeface="Calibri"/>
                <a:cs typeface="Calibri"/>
              </a:rPr>
              <a:t>compression)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9513468" y="3756939"/>
            <a:ext cx="424815" cy="195833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110"/>
              </a:lnSpc>
            </a:pPr>
            <a:r>
              <a:rPr sz="2600" b="1" spc="-170" dirty="0">
                <a:latin typeface="Calibri"/>
                <a:cs typeface="Calibri"/>
              </a:rPr>
              <a:t>Relative</a:t>
            </a:r>
            <a:r>
              <a:rPr sz="2600" b="1" spc="-229" dirty="0">
                <a:latin typeface="Calibri"/>
                <a:cs typeface="Calibri"/>
              </a:rPr>
              <a:t> </a:t>
            </a:r>
            <a:r>
              <a:rPr sz="2600" b="1" spc="-190" dirty="0">
                <a:latin typeface="Calibri"/>
                <a:cs typeface="Calibri"/>
              </a:rPr>
              <a:t>runtime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977900" y="7820659"/>
            <a:ext cx="380365" cy="866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0" b="1" spc="840" dirty="0">
                <a:latin typeface="Trebuchet MS"/>
                <a:cs typeface="Trebuchet MS"/>
              </a:rPr>
              <a:t>▪</a:t>
            </a:r>
            <a:endParaRPr sz="5500">
              <a:latin typeface="Trebuchet MS"/>
              <a:cs typeface="Trebuchet MS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977900" y="9649459"/>
            <a:ext cx="380365" cy="866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0" b="1" spc="840" dirty="0">
                <a:latin typeface="Trebuchet MS"/>
                <a:cs typeface="Trebuchet MS"/>
              </a:rPr>
              <a:t>▪</a:t>
            </a:r>
            <a:endParaRPr sz="5500">
              <a:latin typeface="Trebuchet MS"/>
              <a:cs typeface="Trebuchet MS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1778000" y="7899400"/>
            <a:ext cx="15247619" cy="337820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1403985">
              <a:lnSpc>
                <a:spcPct val="101400"/>
              </a:lnSpc>
              <a:spcBef>
                <a:spcPts val="20"/>
              </a:spcBef>
            </a:pPr>
            <a:r>
              <a:rPr sz="4600" b="1" spc="-285" dirty="0">
                <a:latin typeface="Calibri"/>
                <a:cs typeface="Calibri"/>
              </a:rPr>
              <a:t>Benefit </a:t>
            </a:r>
            <a:r>
              <a:rPr sz="4600" b="1" spc="-320" dirty="0">
                <a:latin typeface="Calibri"/>
                <a:cs typeface="Calibri"/>
              </a:rPr>
              <a:t>of </a:t>
            </a:r>
            <a:r>
              <a:rPr sz="4600" b="1" spc="-305" dirty="0">
                <a:latin typeface="Calibri"/>
                <a:cs typeface="Calibri"/>
              </a:rPr>
              <a:t>graph </a:t>
            </a:r>
            <a:r>
              <a:rPr sz="4600" b="1" spc="-395" dirty="0">
                <a:latin typeface="Calibri"/>
                <a:cs typeface="Calibri"/>
              </a:rPr>
              <a:t>compression </a:t>
            </a:r>
            <a:r>
              <a:rPr sz="4600" b="1" spc="-335" dirty="0">
                <a:latin typeface="Calibri"/>
                <a:cs typeface="Calibri"/>
              </a:rPr>
              <a:t>increases </a:t>
            </a:r>
            <a:r>
              <a:rPr sz="4600" b="1" spc="-310" dirty="0">
                <a:latin typeface="Calibri"/>
                <a:cs typeface="Calibri"/>
              </a:rPr>
              <a:t>with </a:t>
            </a:r>
            <a:r>
              <a:rPr sz="4600" b="1" spc="-275" dirty="0">
                <a:latin typeface="Calibri"/>
                <a:cs typeface="Calibri"/>
              </a:rPr>
              <a:t>higher </a:t>
            </a:r>
            <a:r>
              <a:rPr sz="4600" b="1" spc="-409" dirty="0">
                <a:latin typeface="Calibri"/>
                <a:cs typeface="Calibri"/>
              </a:rPr>
              <a:t>core </a:t>
            </a:r>
            <a:r>
              <a:rPr sz="4600" b="1" spc="-340" dirty="0">
                <a:latin typeface="Calibri"/>
                <a:cs typeface="Calibri"/>
              </a:rPr>
              <a:t>count, </a:t>
            </a:r>
            <a:r>
              <a:rPr sz="4600" b="1" spc="-330" dirty="0">
                <a:latin typeface="Calibri"/>
                <a:cs typeface="Calibri"/>
              </a:rPr>
              <a:t>since  </a:t>
            </a:r>
            <a:r>
              <a:rPr sz="4600" b="1" spc="-365" dirty="0">
                <a:latin typeface="Calibri"/>
                <a:cs typeface="Calibri"/>
              </a:rPr>
              <a:t>computation </a:t>
            </a:r>
            <a:r>
              <a:rPr sz="4600" b="1" spc="-225" dirty="0">
                <a:latin typeface="Calibri"/>
                <a:cs typeface="Calibri"/>
              </a:rPr>
              <a:t>is </a:t>
            </a:r>
            <a:r>
              <a:rPr sz="4600" b="1" spc="-280" dirty="0">
                <a:latin typeface="Calibri"/>
                <a:cs typeface="Calibri"/>
              </a:rPr>
              <a:t>increasingly </a:t>
            </a:r>
            <a:r>
              <a:rPr sz="4600" b="1" spc="-350" dirty="0">
                <a:latin typeface="Calibri"/>
                <a:cs typeface="Calibri"/>
              </a:rPr>
              <a:t>bandwidth</a:t>
            </a:r>
            <a:r>
              <a:rPr sz="4600" b="1" spc="-375" dirty="0">
                <a:latin typeface="Calibri"/>
                <a:cs typeface="Calibri"/>
              </a:rPr>
              <a:t> </a:t>
            </a:r>
            <a:r>
              <a:rPr sz="4600" b="1" spc="-415" dirty="0">
                <a:latin typeface="Calibri"/>
                <a:cs typeface="Calibri"/>
              </a:rPr>
              <a:t>bound</a:t>
            </a:r>
            <a:endParaRPr sz="4600">
              <a:latin typeface="Calibri"/>
              <a:cs typeface="Calibri"/>
            </a:endParaRPr>
          </a:p>
          <a:p>
            <a:pPr marL="12700">
              <a:lnSpc>
                <a:spcPts val="5185"/>
              </a:lnSpc>
              <a:spcBef>
                <a:spcPts val="3279"/>
              </a:spcBef>
            </a:pPr>
            <a:r>
              <a:rPr sz="4600" b="1" spc="-375" dirty="0">
                <a:latin typeface="Calibri"/>
                <a:cs typeface="Calibri"/>
              </a:rPr>
              <a:t>Performance </a:t>
            </a:r>
            <a:r>
              <a:rPr sz="4600" b="1" spc="-395" dirty="0">
                <a:latin typeface="Calibri"/>
                <a:cs typeface="Calibri"/>
              </a:rPr>
              <a:t>improves </a:t>
            </a:r>
            <a:r>
              <a:rPr sz="4600" b="1" spc="-400" dirty="0">
                <a:latin typeface="Calibri"/>
                <a:cs typeface="Calibri"/>
              </a:rPr>
              <a:t>even </a:t>
            </a:r>
            <a:r>
              <a:rPr sz="4600" b="1" spc="-125" dirty="0">
                <a:latin typeface="Calibri"/>
                <a:cs typeface="Calibri"/>
              </a:rPr>
              <a:t>if </a:t>
            </a:r>
            <a:r>
              <a:rPr sz="4600" b="1" spc="-310" dirty="0">
                <a:latin typeface="Calibri"/>
                <a:cs typeface="Calibri"/>
              </a:rPr>
              <a:t>graphs </a:t>
            </a:r>
            <a:r>
              <a:rPr sz="4600" b="1" spc="-320" dirty="0">
                <a:latin typeface="Calibri"/>
                <a:cs typeface="Calibri"/>
              </a:rPr>
              <a:t>already </a:t>
            </a:r>
            <a:r>
              <a:rPr sz="4600" b="1" spc="-170" dirty="0">
                <a:latin typeface="Calibri"/>
                <a:cs typeface="Calibri"/>
              </a:rPr>
              <a:t>fit </a:t>
            </a:r>
            <a:r>
              <a:rPr sz="4600" b="1" spc="-235" dirty="0">
                <a:latin typeface="Calibri"/>
                <a:cs typeface="Calibri"/>
              </a:rPr>
              <a:t>in</a:t>
            </a:r>
            <a:r>
              <a:rPr sz="4600" b="1" spc="-380" dirty="0">
                <a:latin typeface="Calibri"/>
                <a:cs typeface="Calibri"/>
              </a:rPr>
              <a:t> </a:t>
            </a:r>
            <a:r>
              <a:rPr sz="4600" b="1" spc="-445" dirty="0">
                <a:latin typeface="Calibri"/>
                <a:cs typeface="Calibri"/>
              </a:rPr>
              <a:t>memory</a:t>
            </a:r>
            <a:endParaRPr sz="4600">
              <a:latin typeface="Calibri"/>
              <a:cs typeface="Calibri"/>
            </a:endParaRPr>
          </a:p>
          <a:p>
            <a:pPr marL="12700">
              <a:lnSpc>
                <a:spcPts val="6805"/>
              </a:lnSpc>
              <a:tabLst>
                <a:tab pos="494665" algn="l"/>
              </a:tabLst>
            </a:pPr>
            <a:r>
              <a:rPr sz="5950" b="1" spc="-275" dirty="0">
                <a:latin typeface="Calibri"/>
                <a:cs typeface="Calibri"/>
              </a:rPr>
              <a:t>-	</a:t>
            </a:r>
            <a:r>
              <a:rPr sz="4600" b="1" spc="-470" dirty="0">
                <a:latin typeface="Calibri"/>
                <a:cs typeface="Calibri"/>
              </a:rPr>
              <a:t>Added </a:t>
            </a:r>
            <a:r>
              <a:rPr sz="4600" b="1" spc="-295" dirty="0">
                <a:latin typeface="Calibri"/>
                <a:cs typeface="Calibri"/>
              </a:rPr>
              <a:t>benefit </a:t>
            </a:r>
            <a:r>
              <a:rPr sz="4600" b="1" spc="-225" dirty="0">
                <a:latin typeface="Calibri"/>
                <a:cs typeface="Calibri"/>
              </a:rPr>
              <a:t>is </a:t>
            </a:r>
            <a:r>
              <a:rPr sz="4600" b="1" spc="-270" dirty="0">
                <a:latin typeface="Calibri"/>
                <a:cs typeface="Calibri"/>
              </a:rPr>
              <a:t>that </a:t>
            </a:r>
            <a:r>
              <a:rPr sz="4600" b="1" spc="-395" dirty="0">
                <a:latin typeface="Calibri"/>
                <a:cs typeface="Calibri"/>
              </a:rPr>
              <a:t>compression </a:t>
            </a:r>
            <a:r>
              <a:rPr sz="4600" b="1" spc="-335" dirty="0">
                <a:latin typeface="Calibri"/>
                <a:cs typeface="Calibri"/>
              </a:rPr>
              <a:t>enables </a:t>
            </a:r>
            <a:r>
              <a:rPr sz="4600" b="1" spc="-254" dirty="0">
                <a:latin typeface="Calibri"/>
                <a:cs typeface="Calibri"/>
              </a:rPr>
              <a:t>larger </a:t>
            </a:r>
            <a:r>
              <a:rPr sz="4600" b="1" spc="-310" dirty="0">
                <a:latin typeface="Calibri"/>
                <a:cs typeface="Calibri"/>
              </a:rPr>
              <a:t>graphs </a:t>
            </a:r>
            <a:r>
              <a:rPr sz="4600" b="1" spc="-345" dirty="0">
                <a:latin typeface="Calibri"/>
                <a:cs typeface="Calibri"/>
              </a:rPr>
              <a:t>to </a:t>
            </a:r>
            <a:r>
              <a:rPr sz="4600" b="1" spc="-170" dirty="0">
                <a:latin typeface="Calibri"/>
                <a:cs typeface="Calibri"/>
              </a:rPr>
              <a:t>fit </a:t>
            </a:r>
            <a:r>
              <a:rPr sz="4600" b="1" spc="-235" dirty="0">
                <a:latin typeface="Calibri"/>
                <a:cs typeface="Calibri"/>
              </a:rPr>
              <a:t>in</a:t>
            </a:r>
            <a:r>
              <a:rPr sz="4600" b="1" spc="-295" dirty="0">
                <a:latin typeface="Calibri"/>
                <a:cs typeface="Calibri"/>
              </a:rPr>
              <a:t> </a:t>
            </a:r>
            <a:r>
              <a:rPr sz="4600" b="1" spc="-445" dirty="0">
                <a:latin typeface="Calibri"/>
                <a:cs typeface="Calibri"/>
              </a:rPr>
              <a:t>memory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393700" y="12357100"/>
            <a:ext cx="9092565" cy="10287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92100" marR="30480" indent="-254000">
              <a:lnSpc>
                <a:spcPts val="3700"/>
              </a:lnSpc>
              <a:spcBef>
                <a:spcPts val="740"/>
              </a:spcBef>
            </a:pPr>
            <a:r>
              <a:rPr sz="5400" b="1" spc="-615" baseline="-9259" dirty="0">
                <a:latin typeface="Calibri"/>
                <a:cs typeface="Calibri"/>
              </a:rPr>
              <a:t>* </a:t>
            </a:r>
            <a:r>
              <a:rPr sz="3000" b="1" spc="-220" dirty="0">
                <a:latin typeface="Calibri"/>
                <a:cs typeface="Calibri"/>
              </a:rPr>
              <a:t>Diﬀerent </a:t>
            </a:r>
            <a:r>
              <a:rPr sz="3000" b="1" spc="-210" dirty="0">
                <a:latin typeface="Calibri"/>
                <a:cs typeface="Calibri"/>
              </a:rPr>
              <a:t>data </a:t>
            </a:r>
            <a:r>
              <a:rPr sz="3000" b="1" spc="-204" dirty="0">
                <a:latin typeface="Calibri"/>
                <a:cs typeface="Calibri"/>
              </a:rPr>
              <a:t>points </a:t>
            </a:r>
            <a:r>
              <a:rPr sz="3000" b="1" spc="-280" dirty="0">
                <a:latin typeface="Calibri"/>
                <a:cs typeface="Calibri"/>
              </a:rPr>
              <a:t>on </a:t>
            </a:r>
            <a:r>
              <a:rPr sz="3000" b="1" spc="-204" dirty="0">
                <a:latin typeface="Calibri"/>
                <a:cs typeface="Calibri"/>
              </a:rPr>
              <a:t>graphs </a:t>
            </a:r>
            <a:r>
              <a:rPr sz="3000" b="1" spc="-225" dirty="0">
                <a:latin typeface="Calibri"/>
                <a:cs typeface="Calibri"/>
              </a:rPr>
              <a:t>are </a:t>
            </a:r>
            <a:r>
              <a:rPr sz="3000" b="1" spc="-204" dirty="0">
                <a:latin typeface="Calibri"/>
                <a:cs typeface="Calibri"/>
              </a:rPr>
              <a:t>diﬀerent </a:t>
            </a:r>
            <a:r>
              <a:rPr sz="3000" b="1" spc="-254" dirty="0">
                <a:latin typeface="Calibri"/>
                <a:cs typeface="Calibri"/>
              </a:rPr>
              <a:t>compression </a:t>
            </a:r>
            <a:r>
              <a:rPr sz="3000" b="1" spc="-270" dirty="0">
                <a:latin typeface="Calibri"/>
                <a:cs typeface="Calibri"/>
              </a:rPr>
              <a:t>schemes  </a:t>
            </a:r>
            <a:r>
              <a:rPr sz="3000" b="1" spc="-210" dirty="0">
                <a:latin typeface="Calibri"/>
                <a:cs typeface="Calibri"/>
              </a:rPr>
              <a:t>(byte-RLE </a:t>
            </a:r>
            <a:r>
              <a:rPr sz="3000" b="1" spc="-150" dirty="0">
                <a:latin typeface="Calibri"/>
                <a:cs typeface="Calibri"/>
              </a:rPr>
              <a:t>is </a:t>
            </a:r>
            <a:r>
              <a:rPr sz="3000" b="1" spc="-200" dirty="0">
                <a:latin typeface="Calibri"/>
                <a:cs typeface="Calibri"/>
              </a:rPr>
              <a:t>the </a:t>
            </a:r>
            <a:r>
              <a:rPr sz="3000" b="1" spc="-280" dirty="0">
                <a:latin typeface="Calibri"/>
                <a:cs typeface="Calibri"/>
              </a:rPr>
              <a:t>scheme on </a:t>
            </a:r>
            <a:r>
              <a:rPr sz="3000" b="1" spc="-200" dirty="0">
                <a:latin typeface="Calibri"/>
                <a:cs typeface="Calibri"/>
              </a:rPr>
              <a:t>the </a:t>
            </a:r>
            <a:r>
              <a:rPr sz="3000" b="1" spc="-235" dirty="0">
                <a:latin typeface="Calibri"/>
                <a:cs typeface="Calibri"/>
              </a:rPr>
              <a:t>previous</a:t>
            </a:r>
            <a:r>
              <a:rPr sz="3000" b="1" spc="-120" dirty="0">
                <a:latin typeface="Calibri"/>
                <a:cs typeface="Calibri"/>
              </a:rPr>
              <a:t> </a:t>
            </a:r>
            <a:r>
              <a:rPr sz="3000" b="1" spc="-175" dirty="0">
                <a:latin typeface="Calibri"/>
                <a:cs typeface="Calibri"/>
              </a:rPr>
              <a:t>slide)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01" name="object 201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5685135" cy="1697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945"/>
              </a:lnSpc>
              <a:spcBef>
                <a:spcPts val="100"/>
              </a:spcBef>
            </a:pPr>
            <a:r>
              <a:rPr sz="8400" spc="-680" dirty="0"/>
              <a:t>Performance </a:t>
            </a:r>
            <a:r>
              <a:rPr sz="8400" spc="-605" dirty="0"/>
              <a:t>impact </a:t>
            </a:r>
            <a:r>
              <a:rPr sz="8400" spc="-580" dirty="0"/>
              <a:t>of </a:t>
            </a:r>
            <a:r>
              <a:rPr sz="8400" spc="-555" dirty="0"/>
              <a:t>graph</a:t>
            </a:r>
            <a:r>
              <a:rPr sz="8400" spc="-375" dirty="0"/>
              <a:t> </a:t>
            </a:r>
            <a:r>
              <a:rPr sz="8400" spc="-715" dirty="0"/>
              <a:t>compression</a:t>
            </a:r>
            <a:endParaRPr sz="8400"/>
          </a:p>
          <a:p>
            <a:pPr marR="85090" algn="r">
              <a:lnSpc>
                <a:spcPts val="3225"/>
              </a:lnSpc>
            </a:pPr>
            <a:r>
              <a:rPr sz="2800" spc="-215" dirty="0"/>
              <a:t>[Shun </a:t>
            </a:r>
            <a:r>
              <a:rPr sz="2800" spc="-170" dirty="0"/>
              <a:t>et </a:t>
            </a:r>
            <a:r>
              <a:rPr sz="2800" spc="-130" dirty="0"/>
              <a:t>al. </a:t>
            </a:r>
            <a:r>
              <a:rPr sz="2800" spc="-390" dirty="0"/>
              <a:t>DDC</a:t>
            </a:r>
            <a:r>
              <a:rPr sz="2800" spc="-315" dirty="0"/>
              <a:t> </a:t>
            </a:r>
            <a:r>
              <a:rPr sz="2800" spc="-220" dirty="0"/>
              <a:t>2015]</a:t>
            </a:r>
            <a:endParaRPr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600D51-1EFC-9145-AF80-98085D75F0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3596004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740" dirty="0"/>
              <a:t>Summary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876300" y="1631950"/>
            <a:ext cx="15591155" cy="9902190"/>
          </a:xfrm>
          <a:prstGeom prst="rect">
            <a:avLst/>
          </a:prstGeom>
        </p:spPr>
        <p:txBody>
          <a:bodyPr vert="horz" wrap="square" lIns="0" tIns="336550" rIns="0" bIns="0" rtlCol="0">
            <a:spAutoFit/>
          </a:bodyPr>
          <a:lstStyle/>
          <a:p>
            <a:pPr marL="812800" indent="-800100">
              <a:lnSpc>
                <a:spcPct val="100000"/>
              </a:lnSpc>
              <a:spcBef>
                <a:spcPts val="265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360" dirty="0">
                <a:latin typeface="Calibri"/>
                <a:cs typeface="Calibri"/>
              </a:rPr>
              <a:t>Analyzing </a:t>
            </a:r>
            <a:r>
              <a:rPr sz="5600" b="1" spc="-305" dirty="0">
                <a:latin typeface="Calibri"/>
                <a:cs typeface="Calibri"/>
              </a:rPr>
              <a:t>large </a:t>
            </a:r>
            <a:r>
              <a:rPr sz="5600" b="1" spc="-380" dirty="0">
                <a:latin typeface="Calibri"/>
                <a:cs typeface="Calibri"/>
              </a:rPr>
              <a:t>graphs </a:t>
            </a:r>
            <a:r>
              <a:rPr sz="5600" b="1" spc="-275" dirty="0">
                <a:latin typeface="Calibri"/>
                <a:cs typeface="Calibri"/>
              </a:rPr>
              <a:t>is </a:t>
            </a:r>
            <a:r>
              <a:rPr sz="5600" b="1" spc="-405" dirty="0">
                <a:latin typeface="Calibri"/>
                <a:cs typeface="Calibri"/>
              </a:rPr>
              <a:t>a </a:t>
            </a:r>
            <a:r>
              <a:rPr sz="5600" b="1" spc="-470" dirty="0">
                <a:latin typeface="Calibri"/>
                <a:cs typeface="Calibri"/>
              </a:rPr>
              <a:t>workload </a:t>
            </a:r>
            <a:r>
              <a:rPr sz="5600" b="1" spc="-385" dirty="0">
                <a:latin typeface="Calibri"/>
                <a:cs typeface="Calibri"/>
              </a:rPr>
              <a:t>of </a:t>
            </a:r>
            <a:r>
              <a:rPr sz="5600" b="1" spc="-290" dirty="0">
                <a:latin typeface="Calibri"/>
                <a:cs typeface="Calibri"/>
              </a:rPr>
              <a:t>high</a:t>
            </a:r>
            <a:r>
              <a:rPr sz="5600" b="1" spc="-455" dirty="0">
                <a:latin typeface="Calibri"/>
                <a:cs typeface="Calibri"/>
              </a:rPr>
              <a:t> </a:t>
            </a:r>
            <a:r>
              <a:rPr sz="5600" b="1" spc="-345" dirty="0">
                <a:latin typeface="Calibri"/>
                <a:cs typeface="Calibri"/>
              </a:rPr>
              <a:t>interest</a:t>
            </a:r>
            <a:endParaRPr sz="5600">
              <a:latin typeface="Calibri"/>
              <a:cs typeface="Calibri"/>
            </a:endParaRPr>
          </a:p>
          <a:p>
            <a:pPr marL="812800" indent="-800100">
              <a:lnSpc>
                <a:spcPct val="100000"/>
              </a:lnSpc>
              <a:spcBef>
                <a:spcPts val="418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345" dirty="0">
                <a:latin typeface="Calibri"/>
                <a:cs typeface="Calibri"/>
              </a:rPr>
              <a:t>High </a:t>
            </a:r>
            <a:r>
              <a:rPr sz="5600" b="1" spc="-450" dirty="0">
                <a:latin typeface="Calibri"/>
                <a:cs typeface="Calibri"/>
              </a:rPr>
              <a:t>performance </a:t>
            </a:r>
            <a:r>
              <a:rPr sz="5600" b="1" spc="-420" dirty="0">
                <a:latin typeface="Calibri"/>
                <a:cs typeface="Calibri"/>
              </a:rPr>
              <a:t>execution</a:t>
            </a:r>
            <a:r>
              <a:rPr sz="5600" b="1" spc="-345" dirty="0">
                <a:latin typeface="Calibri"/>
                <a:cs typeface="Calibri"/>
              </a:rPr>
              <a:t> </a:t>
            </a:r>
            <a:r>
              <a:rPr sz="5600" b="1" spc="-405" dirty="0">
                <a:latin typeface="Calibri"/>
                <a:cs typeface="Calibri"/>
              </a:rPr>
              <a:t>requires</a:t>
            </a:r>
            <a:endParaRPr sz="5600">
              <a:latin typeface="Calibri"/>
              <a:cs typeface="Calibri"/>
            </a:endParaRPr>
          </a:p>
          <a:p>
            <a:pPr marL="1447800" marR="59690" lvl="1" indent="-635000">
              <a:lnSpc>
                <a:spcPct val="96700"/>
              </a:lnSpc>
              <a:spcBef>
                <a:spcPts val="565"/>
              </a:spcBef>
              <a:buSzPct val="129347"/>
              <a:buChar char="-"/>
              <a:tabLst>
                <a:tab pos="1447165" algn="l"/>
                <a:tab pos="1447800" algn="l"/>
              </a:tabLst>
            </a:pPr>
            <a:r>
              <a:rPr sz="4600" b="1" spc="-285" dirty="0">
                <a:latin typeface="Calibri"/>
                <a:cs typeface="Calibri"/>
              </a:rPr>
              <a:t>Parallelism </a:t>
            </a:r>
            <a:r>
              <a:rPr sz="4600" b="1" spc="-335" dirty="0">
                <a:latin typeface="Calibri"/>
                <a:cs typeface="Calibri"/>
              </a:rPr>
              <a:t>(complexity </a:t>
            </a:r>
            <a:r>
              <a:rPr sz="4600" b="1" spc="-365" dirty="0">
                <a:latin typeface="Calibri"/>
                <a:cs typeface="Calibri"/>
              </a:rPr>
              <a:t>emerges </a:t>
            </a:r>
            <a:r>
              <a:rPr sz="4600" b="1" spc="-390" dirty="0">
                <a:latin typeface="Calibri"/>
                <a:cs typeface="Calibri"/>
              </a:rPr>
              <a:t>from need </a:t>
            </a:r>
            <a:r>
              <a:rPr sz="4600" b="1" spc="-345" dirty="0">
                <a:latin typeface="Calibri"/>
                <a:cs typeface="Calibri"/>
              </a:rPr>
              <a:t>to synchronize </a:t>
            </a:r>
            <a:r>
              <a:rPr sz="4600" b="1" spc="-365" dirty="0">
                <a:latin typeface="Calibri"/>
                <a:cs typeface="Calibri"/>
              </a:rPr>
              <a:t>updates </a:t>
            </a:r>
            <a:r>
              <a:rPr sz="4600" b="1" spc="-345" dirty="0">
                <a:latin typeface="Calibri"/>
                <a:cs typeface="Calibri"/>
              </a:rPr>
              <a:t>to  </a:t>
            </a:r>
            <a:r>
              <a:rPr sz="4600" b="1" spc="-360" dirty="0">
                <a:latin typeface="Calibri"/>
                <a:cs typeface="Calibri"/>
              </a:rPr>
              <a:t>shared </a:t>
            </a:r>
            <a:r>
              <a:rPr sz="4600" b="1" spc="-310" dirty="0">
                <a:latin typeface="Calibri"/>
                <a:cs typeface="Calibri"/>
              </a:rPr>
              <a:t>vertices </a:t>
            </a:r>
            <a:r>
              <a:rPr sz="4600" b="1" spc="-390" dirty="0">
                <a:latin typeface="Calibri"/>
                <a:cs typeface="Calibri"/>
              </a:rPr>
              <a:t>or</a:t>
            </a:r>
            <a:r>
              <a:rPr sz="4600" b="1" spc="-265" dirty="0">
                <a:latin typeface="Calibri"/>
                <a:cs typeface="Calibri"/>
              </a:rPr>
              <a:t> </a:t>
            </a:r>
            <a:r>
              <a:rPr sz="4600" b="1" spc="-320" dirty="0">
                <a:latin typeface="Calibri"/>
                <a:cs typeface="Calibri"/>
              </a:rPr>
              <a:t>edges)</a:t>
            </a:r>
            <a:endParaRPr sz="4600">
              <a:latin typeface="Calibri"/>
              <a:cs typeface="Calibri"/>
            </a:endParaRPr>
          </a:p>
          <a:p>
            <a:pPr marL="1447800" lvl="1" indent="-635000">
              <a:lnSpc>
                <a:spcPts val="7070"/>
              </a:lnSpc>
              <a:spcBef>
                <a:spcPts val="130"/>
              </a:spcBef>
              <a:buSzPct val="129347"/>
              <a:buChar char="-"/>
              <a:tabLst>
                <a:tab pos="1447165" algn="l"/>
                <a:tab pos="1447800" algn="l"/>
              </a:tabLst>
            </a:pPr>
            <a:r>
              <a:rPr sz="4600" b="1" spc="-270" dirty="0">
                <a:latin typeface="Calibri"/>
                <a:cs typeface="Calibri"/>
              </a:rPr>
              <a:t>Locality </a:t>
            </a:r>
            <a:r>
              <a:rPr sz="4600" b="1" spc="-305" dirty="0">
                <a:latin typeface="Calibri"/>
                <a:cs typeface="Calibri"/>
              </a:rPr>
              <a:t>optimizations </a:t>
            </a:r>
            <a:r>
              <a:rPr sz="4600" b="1" spc="-310" dirty="0">
                <a:latin typeface="Calibri"/>
                <a:cs typeface="Calibri"/>
              </a:rPr>
              <a:t>(restructure </a:t>
            </a:r>
            <a:r>
              <a:rPr sz="4600" b="1" spc="-305" dirty="0">
                <a:latin typeface="Calibri"/>
                <a:cs typeface="Calibri"/>
              </a:rPr>
              <a:t>graph </a:t>
            </a:r>
            <a:r>
              <a:rPr sz="4600" b="1" spc="-320" dirty="0">
                <a:latin typeface="Calibri"/>
                <a:cs typeface="Calibri"/>
              </a:rPr>
              <a:t>for </a:t>
            </a:r>
            <a:r>
              <a:rPr sz="4600" b="1" spc="-330" dirty="0">
                <a:latin typeface="Calibri"/>
                <a:cs typeface="Calibri"/>
              </a:rPr>
              <a:t>eﬃcient</a:t>
            </a:r>
            <a:r>
              <a:rPr sz="4600" b="1" spc="-355" dirty="0">
                <a:latin typeface="Calibri"/>
                <a:cs typeface="Calibri"/>
              </a:rPr>
              <a:t> </a:t>
            </a:r>
            <a:r>
              <a:rPr sz="4600" b="1" spc="-495" dirty="0">
                <a:latin typeface="Calibri"/>
                <a:cs typeface="Calibri"/>
              </a:rPr>
              <a:t>I/O)</a:t>
            </a:r>
            <a:endParaRPr sz="4600">
              <a:latin typeface="Calibri"/>
              <a:cs typeface="Calibri"/>
            </a:endParaRPr>
          </a:p>
          <a:p>
            <a:pPr marL="1447800" lvl="1" indent="-635000">
              <a:lnSpc>
                <a:spcPts val="7070"/>
              </a:lnSpc>
              <a:buSzPct val="129347"/>
              <a:buChar char="-"/>
              <a:tabLst>
                <a:tab pos="1447165" algn="l"/>
                <a:tab pos="1447800" algn="l"/>
              </a:tabLst>
            </a:pPr>
            <a:r>
              <a:rPr sz="4600" b="1" spc="-430" dirty="0">
                <a:latin typeface="Calibri"/>
                <a:cs typeface="Calibri"/>
              </a:rPr>
              <a:t>Graph </a:t>
            </a:r>
            <a:r>
              <a:rPr sz="4600" b="1" spc="-395" dirty="0">
                <a:latin typeface="Calibri"/>
                <a:cs typeface="Calibri"/>
              </a:rPr>
              <a:t>compression </a:t>
            </a:r>
            <a:r>
              <a:rPr sz="4600" b="1" spc="-370" dirty="0">
                <a:latin typeface="Calibri"/>
                <a:cs typeface="Calibri"/>
              </a:rPr>
              <a:t>(reduce </a:t>
            </a:r>
            <a:r>
              <a:rPr sz="4600" b="1" spc="-395" dirty="0">
                <a:latin typeface="Calibri"/>
                <a:cs typeface="Calibri"/>
              </a:rPr>
              <a:t>amount </a:t>
            </a:r>
            <a:r>
              <a:rPr sz="4600" b="1" spc="-445" dirty="0">
                <a:latin typeface="Calibri"/>
                <a:cs typeface="Calibri"/>
              </a:rPr>
              <a:t>memory </a:t>
            </a:r>
            <a:r>
              <a:rPr sz="4600" b="1" spc="-705" dirty="0">
                <a:latin typeface="Calibri"/>
                <a:cs typeface="Calibri"/>
              </a:rPr>
              <a:t>BW </a:t>
            </a:r>
            <a:r>
              <a:rPr sz="4600" b="1" spc="-390" dirty="0">
                <a:latin typeface="Calibri"/>
                <a:cs typeface="Calibri"/>
              </a:rPr>
              <a:t>or </a:t>
            </a:r>
            <a:r>
              <a:rPr sz="4600" b="1" spc="-295" dirty="0">
                <a:latin typeface="Calibri"/>
                <a:cs typeface="Calibri"/>
              </a:rPr>
              <a:t>disk</a:t>
            </a:r>
            <a:r>
              <a:rPr sz="4600" b="1" spc="320" dirty="0">
                <a:latin typeface="Calibri"/>
                <a:cs typeface="Calibri"/>
              </a:rPr>
              <a:t> </a:t>
            </a:r>
            <a:r>
              <a:rPr sz="4600" b="1" spc="-495" dirty="0">
                <a:latin typeface="Calibri"/>
                <a:cs typeface="Calibri"/>
              </a:rPr>
              <a:t>I/O)</a:t>
            </a:r>
            <a:endParaRPr sz="4600">
              <a:latin typeface="Calibri"/>
              <a:cs typeface="Calibri"/>
            </a:endParaRPr>
          </a:p>
          <a:p>
            <a:pPr marL="812800" marR="5080" indent="-800100">
              <a:lnSpc>
                <a:spcPts val="6700"/>
              </a:lnSpc>
              <a:spcBef>
                <a:spcPts val="395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434" dirty="0">
                <a:latin typeface="Calibri"/>
                <a:cs typeface="Calibri"/>
              </a:rPr>
              <a:t>Graph-processing </a:t>
            </a:r>
            <a:r>
              <a:rPr sz="5600" b="1" spc="-475" dirty="0">
                <a:latin typeface="Calibri"/>
                <a:cs typeface="Calibri"/>
              </a:rPr>
              <a:t>frameworks </a:t>
            </a:r>
            <a:r>
              <a:rPr sz="5600" b="1" spc="-400" dirty="0">
                <a:latin typeface="Calibri"/>
                <a:cs typeface="Calibri"/>
              </a:rPr>
              <a:t>handle </a:t>
            </a:r>
            <a:r>
              <a:rPr sz="5600" b="1" spc="-530" dirty="0">
                <a:latin typeface="Calibri"/>
                <a:cs typeface="Calibri"/>
              </a:rPr>
              <a:t>many </a:t>
            </a:r>
            <a:r>
              <a:rPr sz="5600" b="1" spc="-385" dirty="0">
                <a:latin typeface="Calibri"/>
                <a:cs typeface="Calibri"/>
              </a:rPr>
              <a:t>of </a:t>
            </a:r>
            <a:r>
              <a:rPr sz="5600" b="1" spc="-405" dirty="0">
                <a:latin typeface="Calibri"/>
                <a:cs typeface="Calibri"/>
              </a:rPr>
              <a:t>these </a:t>
            </a:r>
            <a:r>
              <a:rPr sz="5600" b="1" spc="-310" dirty="0">
                <a:latin typeface="Calibri"/>
                <a:cs typeface="Calibri"/>
              </a:rPr>
              <a:t>details,  </a:t>
            </a:r>
            <a:r>
              <a:rPr sz="5600" b="1" spc="-380" dirty="0">
                <a:latin typeface="Calibri"/>
                <a:cs typeface="Calibri"/>
              </a:rPr>
              <a:t>while </a:t>
            </a:r>
            <a:r>
              <a:rPr sz="5600" b="1" spc="-360" dirty="0">
                <a:latin typeface="Calibri"/>
                <a:cs typeface="Calibri"/>
              </a:rPr>
              <a:t>presenting </a:t>
            </a:r>
            <a:r>
              <a:rPr sz="5600" b="1" spc="-375" dirty="0">
                <a:latin typeface="Calibri"/>
                <a:cs typeface="Calibri"/>
              </a:rPr>
              <a:t>the </a:t>
            </a:r>
            <a:r>
              <a:rPr sz="5600" b="1" spc="-360" dirty="0">
                <a:latin typeface="Calibri"/>
                <a:cs typeface="Calibri"/>
              </a:rPr>
              <a:t>application </a:t>
            </a:r>
            <a:r>
              <a:rPr sz="5600" b="1" spc="-470" dirty="0">
                <a:latin typeface="Calibri"/>
                <a:cs typeface="Calibri"/>
              </a:rPr>
              <a:t>programmer </a:t>
            </a:r>
            <a:r>
              <a:rPr sz="5600" b="1" spc="-375" dirty="0">
                <a:latin typeface="Calibri"/>
                <a:cs typeface="Calibri"/>
              </a:rPr>
              <a:t>with </a:t>
            </a:r>
            <a:r>
              <a:rPr sz="5600" b="1" spc="-440" dirty="0">
                <a:latin typeface="Calibri"/>
                <a:cs typeface="Calibri"/>
              </a:rPr>
              <a:t>domain-  </a:t>
            </a:r>
            <a:r>
              <a:rPr sz="5600" b="1" spc="-375" dirty="0">
                <a:latin typeface="Calibri"/>
                <a:cs typeface="Calibri"/>
              </a:rPr>
              <a:t>specific abstractions </a:t>
            </a:r>
            <a:r>
              <a:rPr sz="5600" b="1" spc="-330" dirty="0">
                <a:latin typeface="Calibri"/>
                <a:cs typeface="Calibri"/>
              </a:rPr>
              <a:t>that </a:t>
            </a:r>
            <a:r>
              <a:rPr sz="5600" b="1" spc="-520" dirty="0">
                <a:latin typeface="Calibri"/>
                <a:cs typeface="Calibri"/>
              </a:rPr>
              <a:t>make </a:t>
            </a:r>
            <a:r>
              <a:rPr sz="5600" b="1" spc="-165" dirty="0">
                <a:latin typeface="Calibri"/>
                <a:cs typeface="Calibri"/>
              </a:rPr>
              <a:t>it </a:t>
            </a:r>
            <a:r>
              <a:rPr sz="5600" b="1" spc="-440" dirty="0">
                <a:latin typeface="Calibri"/>
                <a:cs typeface="Calibri"/>
              </a:rPr>
              <a:t>easy </a:t>
            </a:r>
            <a:r>
              <a:rPr sz="5600" b="1" spc="-420" dirty="0">
                <a:latin typeface="Calibri"/>
                <a:cs typeface="Calibri"/>
              </a:rPr>
              <a:t>to </a:t>
            </a:r>
            <a:r>
              <a:rPr sz="5600" b="1" spc="-440" dirty="0">
                <a:latin typeface="Calibri"/>
                <a:cs typeface="Calibri"/>
              </a:rPr>
              <a:t>express </a:t>
            </a:r>
            <a:r>
              <a:rPr sz="5600" b="1" spc="-370" dirty="0">
                <a:latin typeface="Calibri"/>
                <a:cs typeface="Calibri"/>
              </a:rPr>
              <a:t>graph  </a:t>
            </a:r>
            <a:r>
              <a:rPr sz="5600" b="1" spc="-350" dirty="0">
                <a:latin typeface="Calibri"/>
                <a:cs typeface="Calibri"/>
              </a:rPr>
              <a:t>analysis</a:t>
            </a:r>
            <a:r>
              <a:rPr sz="5600" b="1" spc="-385" dirty="0">
                <a:latin typeface="Calibri"/>
                <a:cs typeface="Calibri"/>
              </a:rPr>
              <a:t> </a:t>
            </a:r>
            <a:r>
              <a:rPr sz="5600" b="1" spc="-420" dirty="0">
                <a:latin typeface="Calibri"/>
                <a:cs typeface="Calibri"/>
              </a:rPr>
              <a:t>operations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26F1F-5A19-FA4A-AC1D-A93DBC524B2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4800" y="3289300"/>
            <a:ext cx="14958694" cy="54914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12700" algn="ctr">
              <a:lnSpc>
                <a:spcPts val="8600"/>
              </a:lnSpc>
              <a:spcBef>
                <a:spcPts val="420"/>
              </a:spcBef>
            </a:pPr>
            <a:r>
              <a:rPr sz="7200" b="1" spc="-535" dirty="0">
                <a:latin typeface="Calibri"/>
                <a:cs typeface="Calibri"/>
              </a:rPr>
              <a:t>Thought </a:t>
            </a:r>
            <a:r>
              <a:rPr sz="7200" b="1" spc="-520" dirty="0">
                <a:latin typeface="Calibri"/>
                <a:cs typeface="Calibri"/>
              </a:rPr>
              <a:t>experiment: </a:t>
            </a:r>
            <a:r>
              <a:rPr sz="7200" b="1" spc="-195" dirty="0">
                <a:latin typeface="Calibri"/>
                <a:cs typeface="Calibri"/>
              </a:rPr>
              <a:t>if </a:t>
            </a:r>
            <a:r>
              <a:rPr sz="7200" b="1" spc="-825" dirty="0">
                <a:latin typeface="Calibri"/>
                <a:cs typeface="Calibri"/>
              </a:rPr>
              <a:t>we </a:t>
            </a:r>
            <a:r>
              <a:rPr sz="7200" b="1" spc="-610" dirty="0">
                <a:latin typeface="Calibri"/>
                <a:cs typeface="Calibri"/>
              </a:rPr>
              <a:t>wanted </a:t>
            </a:r>
            <a:r>
              <a:rPr sz="7200" b="1" spc="-535" dirty="0">
                <a:latin typeface="Calibri"/>
                <a:cs typeface="Calibri"/>
              </a:rPr>
              <a:t>to </a:t>
            </a:r>
            <a:r>
              <a:rPr sz="7200" b="1" spc="-455" dirty="0">
                <a:latin typeface="Calibri"/>
                <a:cs typeface="Calibri"/>
              </a:rPr>
              <a:t>design </a:t>
            </a:r>
            <a:r>
              <a:rPr sz="7200" b="1" spc="-520" dirty="0">
                <a:latin typeface="Calibri"/>
                <a:cs typeface="Calibri"/>
              </a:rPr>
              <a:t>a  </a:t>
            </a:r>
            <a:r>
              <a:rPr sz="7200" b="1" spc="-535" dirty="0">
                <a:latin typeface="Calibri"/>
                <a:cs typeface="Calibri"/>
              </a:rPr>
              <a:t>programming </a:t>
            </a:r>
            <a:r>
              <a:rPr sz="7200" b="1" spc="-600" dirty="0">
                <a:latin typeface="Calibri"/>
                <a:cs typeface="Calibri"/>
              </a:rPr>
              <a:t>system </a:t>
            </a:r>
            <a:r>
              <a:rPr sz="7200" b="1" spc="-500" dirty="0">
                <a:latin typeface="Calibri"/>
                <a:cs typeface="Calibri"/>
              </a:rPr>
              <a:t>for </a:t>
            </a:r>
            <a:r>
              <a:rPr sz="7200" b="1" spc="-540" dirty="0">
                <a:latin typeface="Calibri"/>
                <a:cs typeface="Calibri"/>
              </a:rPr>
              <a:t>computing </a:t>
            </a:r>
            <a:r>
              <a:rPr sz="7200" b="1" spc="-670" dirty="0">
                <a:latin typeface="Calibri"/>
                <a:cs typeface="Calibri"/>
              </a:rPr>
              <a:t>on </a:t>
            </a:r>
            <a:r>
              <a:rPr sz="7200" b="1" spc="-455" dirty="0">
                <a:latin typeface="Calibri"/>
                <a:cs typeface="Calibri"/>
              </a:rPr>
              <a:t>graphs,  </a:t>
            </a:r>
            <a:r>
              <a:rPr sz="7200" b="1" spc="-640" dirty="0">
                <a:latin typeface="Calibri"/>
                <a:cs typeface="Calibri"/>
              </a:rPr>
              <a:t>where </a:t>
            </a:r>
            <a:r>
              <a:rPr sz="7200" b="1" spc="-430" dirty="0">
                <a:latin typeface="Calibri"/>
                <a:cs typeface="Calibri"/>
              </a:rPr>
              <a:t>might </a:t>
            </a:r>
            <a:r>
              <a:rPr sz="7200" b="1" spc="-825" dirty="0">
                <a:latin typeface="Calibri"/>
                <a:cs typeface="Calibri"/>
              </a:rPr>
              <a:t>we</a:t>
            </a:r>
            <a:r>
              <a:rPr sz="7200" b="1" spc="-395" dirty="0">
                <a:latin typeface="Calibri"/>
                <a:cs typeface="Calibri"/>
              </a:rPr>
              <a:t> </a:t>
            </a:r>
            <a:r>
              <a:rPr sz="7200" b="1" spc="-520" dirty="0">
                <a:latin typeface="Calibri"/>
                <a:cs typeface="Calibri"/>
              </a:rPr>
              <a:t>begin?</a:t>
            </a:r>
            <a:endParaRPr sz="7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720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</a:pPr>
            <a:r>
              <a:rPr sz="7200" b="1" spc="-765" dirty="0">
                <a:latin typeface="Calibri"/>
                <a:cs typeface="Calibri"/>
              </a:rPr>
              <a:t>What </a:t>
            </a:r>
            <a:r>
              <a:rPr sz="7200" b="1" spc="-484" dirty="0">
                <a:latin typeface="Calibri"/>
                <a:cs typeface="Calibri"/>
              </a:rPr>
              <a:t>abstractions </a:t>
            </a:r>
            <a:r>
              <a:rPr sz="7200" b="1" spc="-710" dirty="0">
                <a:latin typeface="Calibri"/>
                <a:cs typeface="Calibri"/>
              </a:rPr>
              <a:t>do </a:t>
            </a:r>
            <a:r>
              <a:rPr sz="7200" b="1" spc="-825" dirty="0">
                <a:latin typeface="Calibri"/>
                <a:cs typeface="Calibri"/>
              </a:rPr>
              <a:t>we</a:t>
            </a:r>
            <a:r>
              <a:rPr sz="7200" b="1" spc="-844" dirty="0">
                <a:latin typeface="Calibri"/>
                <a:cs typeface="Calibri"/>
              </a:rPr>
              <a:t> </a:t>
            </a:r>
            <a:r>
              <a:rPr sz="7200" b="1" spc="-675" dirty="0">
                <a:latin typeface="Calibri"/>
                <a:cs typeface="Calibri"/>
              </a:rPr>
              <a:t>need?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2955A-F62A-9C41-BC1C-0D4BD6D9B52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3700" y="6070600"/>
            <a:ext cx="732980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1030" dirty="0"/>
              <a:t>How </a:t>
            </a:r>
            <a:r>
              <a:rPr sz="8400" spc="-815" dirty="0"/>
              <a:t>memory</a:t>
            </a:r>
            <a:r>
              <a:rPr sz="8400" spc="-1030" dirty="0"/>
              <a:t> </a:t>
            </a:r>
            <a:r>
              <a:rPr sz="8400" spc="-765" dirty="0"/>
              <a:t>works</a:t>
            </a:r>
            <a:endParaRPr sz="8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1E38D-5B71-7F4F-84A9-B4068C8AFC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963739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960" dirty="0"/>
              <a:t>Memory </a:t>
            </a:r>
            <a:r>
              <a:rPr sz="8400" spc="-640" dirty="0"/>
              <a:t>bandwidth</a:t>
            </a:r>
            <a:r>
              <a:rPr sz="8400" spc="-1160" dirty="0"/>
              <a:t> </a:t>
            </a:r>
            <a:r>
              <a:rPr sz="8400" spc="-434" dirty="0"/>
              <a:t>limits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876300" y="2438400"/>
            <a:ext cx="14868525" cy="172973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812800" marR="5080" indent="-800100">
              <a:lnSpc>
                <a:spcPts val="6700"/>
              </a:lnSpc>
              <a:spcBef>
                <a:spcPts val="34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495" dirty="0">
                <a:latin typeface="Calibri"/>
                <a:cs typeface="Calibri"/>
              </a:rPr>
              <a:t>So </a:t>
            </a:r>
            <a:r>
              <a:rPr sz="5600" b="1" spc="-310" dirty="0">
                <a:latin typeface="Calibri"/>
                <a:cs typeface="Calibri"/>
              </a:rPr>
              <a:t>far </a:t>
            </a:r>
            <a:r>
              <a:rPr sz="5600" b="1" spc="-285" dirty="0">
                <a:latin typeface="Calibri"/>
                <a:cs typeface="Calibri"/>
              </a:rPr>
              <a:t>in </a:t>
            </a:r>
            <a:r>
              <a:rPr sz="5600" b="1" spc="-300" dirty="0">
                <a:latin typeface="Calibri"/>
                <a:cs typeface="Calibri"/>
              </a:rPr>
              <a:t>this </a:t>
            </a:r>
            <a:r>
              <a:rPr sz="5600" b="1" spc="-434" dirty="0">
                <a:latin typeface="Calibri"/>
                <a:cs typeface="Calibri"/>
              </a:rPr>
              <a:t>course, </a:t>
            </a:r>
            <a:r>
              <a:rPr sz="5600" b="1" spc="-540" dirty="0">
                <a:latin typeface="Calibri"/>
                <a:cs typeface="Calibri"/>
              </a:rPr>
              <a:t>we’ve </a:t>
            </a:r>
            <a:r>
              <a:rPr sz="5600" b="1" spc="-409" dirty="0">
                <a:latin typeface="Calibri"/>
                <a:cs typeface="Calibri"/>
              </a:rPr>
              <a:t>stressed </a:t>
            </a:r>
            <a:r>
              <a:rPr sz="5600" b="1" spc="-375" dirty="0">
                <a:latin typeface="Calibri"/>
                <a:cs typeface="Calibri"/>
              </a:rPr>
              <a:t>the </a:t>
            </a:r>
            <a:r>
              <a:rPr sz="5600" b="1" spc="-475" dirty="0">
                <a:latin typeface="Calibri"/>
                <a:cs typeface="Calibri"/>
              </a:rPr>
              <a:t>need </a:t>
            </a:r>
            <a:r>
              <a:rPr sz="5600" b="1" spc="-390" dirty="0">
                <a:latin typeface="Calibri"/>
                <a:cs typeface="Calibri"/>
              </a:rPr>
              <a:t>for </a:t>
            </a:r>
            <a:r>
              <a:rPr sz="5600" b="1" spc="-385" dirty="0">
                <a:latin typeface="Calibri"/>
                <a:cs typeface="Calibri"/>
              </a:rPr>
              <a:t>reducing  </a:t>
            </a:r>
            <a:r>
              <a:rPr sz="5600" b="1" spc="-425" dirty="0">
                <a:latin typeface="Calibri"/>
                <a:cs typeface="Calibri"/>
              </a:rPr>
              <a:t>bandwidth</a:t>
            </a:r>
            <a:r>
              <a:rPr sz="5600" b="1" spc="-385" dirty="0">
                <a:latin typeface="Calibri"/>
                <a:cs typeface="Calibri"/>
              </a:rPr>
              <a:t> </a:t>
            </a:r>
            <a:r>
              <a:rPr sz="5600" b="1" spc="-105" dirty="0">
                <a:latin typeface="Calibri"/>
                <a:cs typeface="Calibri"/>
              </a:rPr>
              <a:t>costs…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E1D8F-9223-1B4D-9B0C-489640E5AC5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203200"/>
            <a:ext cx="16529050" cy="287274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>
              <a:lnSpc>
                <a:spcPts val="7800"/>
              </a:lnSpc>
              <a:spcBef>
                <a:spcPts val="1060"/>
              </a:spcBef>
            </a:pPr>
            <a:r>
              <a:rPr sz="7200" spc="-680" dirty="0"/>
              <a:t>Well </a:t>
            </a:r>
            <a:r>
              <a:rPr sz="7200" spc="-470" dirty="0"/>
              <a:t>written </a:t>
            </a:r>
            <a:r>
              <a:rPr sz="7200" spc="-570" dirty="0"/>
              <a:t>programs </a:t>
            </a:r>
            <a:r>
              <a:rPr sz="7200" spc="-445" dirty="0"/>
              <a:t>exploit </a:t>
            </a:r>
            <a:r>
              <a:rPr sz="7200" spc="-395" dirty="0"/>
              <a:t>locality </a:t>
            </a:r>
            <a:r>
              <a:rPr sz="7200" spc="-535" dirty="0"/>
              <a:t>to </a:t>
            </a:r>
            <a:r>
              <a:rPr sz="7200" spc="-575" dirty="0"/>
              <a:t>avoid  </a:t>
            </a:r>
            <a:r>
              <a:rPr sz="7200" spc="-545" dirty="0"/>
              <a:t>redundant </a:t>
            </a:r>
            <a:r>
              <a:rPr sz="7200" spc="-505" dirty="0"/>
              <a:t>data </a:t>
            </a:r>
            <a:r>
              <a:rPr sz="7200" spc="-470" dirty="0"/>
              <a:t>transfers </a:t>
            </a:r>
            <a:r>
              <a:rPr sz="7200" spc="-620" dirty="0"/>
              <a:t>between </a:t>
            </a:r>
            <a:r>
              <a:rPr sz="7200" spc="-869" dirty="0"/>
              <a:t>CPU </a:t>
            </a:r>
            <a:r>
              <a:rPr sz="7200" spc="-580" dirty="0"/>
              <a:t>and</a:t>
            </a:r>
            <a:r>
              <a:rPr sz="7200" spc="-620" dirty="0"/>
              <a:t> </a:t>
            </a:r>
            <a:r>
              <a:rPr sz="7200" spc="-700" dirty="0"/>
              <a:t>memory</a:t>
            </a:r>
            <a:endParaRPr sz="7200"/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4600" spc="-370" dirty="0"/>
              <a:t>(Key </a:t>
            </a:r>
            <a:r>
              <a:rPr sz="4600" spc="-290" dirty="0"/>
              <a:t>idea: </a:t>
            </a:r>
            <a:r>
              <a:rPr sz="4600" spc="-335" dirty="0"/>
              <a:t>place </a:t>
            </a:r>
            <a:r>
              <a:rPr sz="4600" spc="-305" dirty="0"/>
              <a:t>frequently </a:t>
            </a:r>
            <a:r>
              <a:rPr sz="4600" spc="-390" dirty="0"/>
              <a:t>accessed </a:t>
            </a:r>
            <a:r>
              <a:rPr sz="4600" spc="-325" dirty="0"/>
              <a:t>data </a:t>
            </a:r>
            <a:r>
              <a:rPr sz="4600" spc="-235" dirty="0"/>
              <a:t>in </a:t>
            </a:r>
            <a:r>
              <a:rPr sz="4600" spc="-395" dirty="0"/>
              <a:t>caches/buﬀers </a:t>
            </a:r>
            <a:r>
              <a:rPr sz="4600" spc="-345" dirty="0"/>
              <a:t>near</a:t>
            </a:r>
            <a:r>
              <a:rPr sz="4600" spc="-114" dirty="0"/>
              <a:t> </a:t>
            </a:r>
            <a:r>
              <a:rPr sz="4600" spc="-375" dirty="0"/>
              <a:t>processor)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6991736" y="6057983"/>
            <a:ext cx="2404745" cy="0"/>
          </a:xfrm>
          <a:custGeom>
            <a:avLst/>
            <a:gdLst/>
            <a:ahLst/>
            <a:cxnLst/>
            <a:rect l="l" t="t" r="r" b="b"/>
            <a:pathLst>
              <a:path w="2404745">
                <a:moveTo>
                  <a:pt x="0" y="0"/>
                </a:moveTo>
                <a:lnTo>
                  <a:pt x="2404421" y="0"/>
                </a:lnTo>
              </a:path>
            </a:pathLst>
          </a:custGeom>
          <a:ln w="101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40000" y="3822700"/>
            <a:ext cx="1358900" cy="9779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1700"/>
              </a:spcBef>
            </a:pPr>
            <a:r>
              <a:rPr sz="3200" b="1" spc="-320" dirty="0">
                <a:latin typeface="Calibri"/>
                <a:cs typeface="Calibri"/>
              </a:rPr>
              <a:t>Core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0000" y="4953001"/>
            <a:ext cx="1358900" cy="9779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1700"/>
              </a:spcBef>
            </a:pPr>
            <a:r>
              <a:rPr sz="3200" b="1" spc="-320" dirty="0">
                <a:latin typeface="Calibri"/>
                <a:cs typeface="Calibri"/>
              </a:rPr>
              <a:t>Core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0000" y="6083301"/>
            <a:ext cx="1358900" cy="9779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1700"/>
              </a:spcBef>
            </a:pPr>
            <a:r>
              <a:rPr sz="3200" b="1" spc="-320" dirty="0">
                <a:latin typeface="Calibri"/>
                <a:cs typeface="Calibri"/>
              </a:rPr>
              <a:t>Core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0000" y="7213601"/>
            <a:ext cx="1358900" cy="9779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1700"/>
              </a:spcBef>
            </a:pPr>
            <a:r>
              <a:rPr sz="3200" b="1" spc="-320" dirty="0">
                <a:latin typeface="Calibri"/>
                <a:cs typeface="Calibri"/>
              </a:rPr>
              <a:t>Core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85300" y="3492502"/>
            <a:ext cx="6858000" cy="4953000"/>
          </a:xfrm>
          <a:custGeom>
            <a:avLst/>
            <a:gdLst/>
            <a:ahLst/>
            <a:cxnLst/>
            <a:rect l="l" t="t" r="r" b="b"/>
            <a:pathLst>
              <a:path w="6858000" h="4953000">
                <a:moveTo>
                  <a:pt x="0" y="0"/>
                </a:moveTo>
                <a:lnTo>
                  <a:pt x="6858000" y="0"/>
                </a:lnTo>
                <a:lnTo>
                  <a:pt x="6858000" y="4953000"/>
                </a:lnTo>
                <a:lnTo>
                  <a:pt x="0" y="49530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85300" y="3492502"/>
            <a:ext cx="6858000" cy="4953000"/>
          </a:xfrm>
          <a:custGeom>
            <a:avLst/>
            <a:gdLst/>
            <a:ahLst/>
            <a:cxnLst/>
            <a:rect l="l" t="t" r="r" b="b"/>
            <a:pathLst>
              <a:path w="6858000" h="4953000">
                <a:moveTo>
                  <a:pt x="0" y="0"/>
                </a:moveTo>
                <a:lnTo>
                  <a:pt x="6858001" y="0"/>
                </a:lnTo>
                <a:lnTo>
                  <a:pt x="6858001" y="4953000"/>
                </a:lnTo>
                <a:lnTo>
                  <a:pt x="0" y="4953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077700" y="5600700"/>
            <a:ext cx="169227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600" b="1" spc="-635" dirty="0">
                <a:latin typeface="Calibri"/>
                <a:cs typeface="Calibri"/>
              </a:rPr>
              <a:t>Memo</a:t>
            </a:r>
            <a:r>
              <a:rPr sz="4600" b="1" spc="-235" dirty="0">
                <a:latin typeface="Calibri"/>
                <a:cs typeface="Calibri"/>
              </a:rPr>
              <a:t>r</a:t>
            </a:r>
            <a:r>
              <a:rPr sz="4600" b="1" spc="-385" dirty="0">
                <a:latin typeface="Calibri"/>
                <a:cs typeface="Calibri"/>
              </a:rPr>
              <a:t>y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57400" y="3594101"/>
            <a:ext cx="4953000" cy="4851400"/>
          </a:xfrm>
          <a:custGeom>
            <a:avLst/>
            <a:gdLst/>
            <a:ahLst/>
            <a:cxnLst/>
            <a:rect l="l" t="t" r="r" b="b"/>
            <a:pathLst>
              <a:path w="4953000" h="4851400">
                <a:moveTo>
                  <a:pt x="0" y="0"/>
                </a:moveTo>
                <a:lnTo>
                  <a:pt x="4953000" y="0"/>
                </a:lnTo>
                <a:lnTo>
                  <a:pt x="4953000" y="4851400"/>
                </a:lnTo>
                <a:lnTo>
                  <a:pt x="0" y="4851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40200" y="3822701"/>
            <a:ext cx="533400" cy="9779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700"/>
              </a:spcBef>
            </a:pPr>
            <a:r>
              <a:rPr sz="3200" b="1" spc="-200" dirty="0">
                <a:latin typeface="Calibri"/>
                <a:cs typeface="Calibri"/>
              </a:rPr>
              <a:t>L1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40200" y="4953001"/>
            <a:ext cx="533400" cy="9779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700"/>
              </a:spcBef>
            </a:pPr>
            <a:r>
              <a:rPr sz="3200" b="1" spc="-200" dirty="0">
                <a:latin typeface="Calibri"/>
                <a:cs typeface="Calibri"/>
              </a:rPr>
              <a:t>L1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27500" y="6096001"/>
            <a:ext cx="533400" cy="9779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700"/>
              </a:spcBef>
            </a:pPr>
            <a:r>
              <a:rPr sz="3200" b="1" spc="-200" dirty="0">
                <a:latin typeface="Calibri"/>
                <a:cs typeface="Calibri"/>
              </a:rPr>
              <a:t>L1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40200" y="7239001"/>
            <a:ext cx="533400" cy="9779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700"/>
              </a:spcBef>
            </a:pPr>
            <a:r>
              <a:rPr sz="3200" b="1" spc="-200" dirty="0">
                <a:latin typeface="Calibri"/>
                <a:cs typeface="Calibri"/>
              </a:rPr>
              <a:t>L1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78400" y="3822701"/>
            <a:ext cx="1524000" cy="43942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1" spc="-200" dirty="0">
                <a:latin typeface="Calibri"/>
                <a:cs typeface="Calibri"/>
              </a:rPr>
              <a:t>L2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6300" y="8636000"/>
            <a:ext cx="16556355" cy="427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0" indent="-596900">
              <a:lnSpc>
                <a:spcPts val="4355"/>
              </a:lnSpc>
              <a:spcBef>
                <a:spcPts val="100"/>
              </a:spcBef>
              <a:buSzPct val="119736"/>
              <a:buFont typeface="Trebuchet MS"/>
              <a:buChar char="▪"/>
              <a:tabLst>
                <a:tab pos="608965" algn="l"/>
                <a:tab pos="609600" algn="l"/>
              </a:tabLst>
            </a:pPr>
            <a:r>
              <a:rPr sz="3800" b="1" spc="-420" dirty="0">
                <a:latin typeface="Calibri"/>
                <a:cs typeface="Calibri"/>
              </a:rPr>
              <a:t>Modern </a:t>
            </a:r>
            <a:r>
              <a:rPr sz="3800" b="1" spc="-320" dirty="0">
                <a:latin typeface="Calibri"/>
                <a:cs typeface="Calibri"/>
              </a:rPr>
              <a:t>processors </a:t>
            </a:r>
            <a:r>
              <a:rPr sz="3800" b="1" spc="-325" dirty="0">
                <a:latin typeface="Calibri"/>
                <a:cs typeface="Calibri"/>
              </a:rPr>
              <a:t>have </a:t>
            </a:r>
            <a:r>
              <a:rPr sz="3800" b="1" spc="-254" dirty="0">
                <a:latin typeface="Calibri"/>
                <a:cs typeface="Calibri"/>
              </a:rPr>
              <a:t>high-bandwidth </a:t>
            </a:r>
            <a:r>
              <a:rPr sz="3800" b="1" spc="-280" dirty="0">
                <a:latin typeface="Calibri"/>
                <a:cs typeface="Calibri"/>
              </a:rPr>
              <a:t>(and </a:t>
            </a:r>
            <a:r>
              <a:rPr sz="3800" b="1" spc="-340" dirty="0">
                <a:latin typeface="Calibri"/>
                <a:cs typeface="Calibri"/>
              </a:rPr>
              <a:t>low </a:t>
            </a:r>
            <a:r>
              <a:rPr sz="3800" b="1" spc="-245" dirty="0">
                <a:latin typeface="Calibri"/>
                <a:cs typeface="Calibri"/>
              </a:rPr>
              <a:t>latency) </a:t>
            </a:r>
            <a:r>
              <a:rPr sz="3800" b="1" spc="-315" dirty="0">
                <a:latin typeface="Calibri"/>
                <a:cs typeface="Calibri"/>
              </a:rPr>
              <a:t>access </a:t>
            </a:r>
            <a:r>
              <a:rPr sz="3800" b="1" spc="-285" dirty="0">
                <a:latin typeface="Calibri"/>
                <a:cs typeface="Calibri"/>
              </a:rPr>
              <a:t>to </a:t>
            </a:r>
            <a:r>
              <a:rPr sz="3800" b="1" spc="-275" dirty="0">
                <a:latin typeface="Calibri"/>
                <a:cs typeface="Calibri"/>
              </a:rPr>
              <a:t>on-chip </a:t>
            </a:r>
            <a:r>
              <a:rPr sz="3800" b="1" spc="-229" dirty="0">
                <a:latin typeface="Calibri"/>
                <a:cs typeface="Calibri"/>
              </a:rPr>
              <a:t>local</a:t>
            </a:r>
            <a:r>
              <a:rPr sz="3800" b="1" spc="-175" dirty="0">
                <a:latin typeface="Calibri"/>
                <a:cs typeface="Calibri"/>
              </a:rPr>
              <a:t> </a:t>
            </a:r>
            <a:r>
              <a:rPr sz="3800" b="1" spc="-254" dirty="0">
                <a:latin typeface="Calibri"/>
                <a:cs typeface="Calibri"/>
              </a:rPr>
              <a:t>storage</a:t>
            </a:r>
            <a:endParaRPr sz="3800">
              <a:latin typeface="Calibri"/>
              <a:cs typeface="Calibri"/>
            </a:endParaRPr>
          </a:p>
          <a:p>
            <a:pPr marL="1282700" lvl="1" indent="-469900">
              <a:lnSpc>
                <a:spcPts val="5735"/>
              </a:lnSpc>
              <a:buSzPct val="130263"/>
              <a:buChar char="-"/>
              <a:tabLst>
                <a:tab pos="1282065" algn="l"/>
                <a:tab pos="1282700" algn="l"/>
              </a:tabLst>
            </a:pPr>
            <a:r>
              <a:rPr sz="3800" b="1" spc="-315" dirty="0">
                <a:latin typeface="Calibri"/>
                <a:cs typeface="Calibri"/>
              </a:rPr>
              <a:t>Computations </a:t>
            </a:r>
            <a:r>
              <a:rPr sz="3800" b="1" spc="-220" dirty="0">
                <a:latin typeface="Calibri"/>
                <a:cs typeface="Calibri"/>
              </a:rPr>
              <a:t>featuring </a:t>
            </a:r>
            <a:r>
              <a:rPr sz="3800" b="1" spc="-270" dirty="0">
                <a:latin typeface="Calibri"/>
                <a:cs typeface="Calibri"/>
              </a:rPr>
              <a:t>data </a:t>
            </a:r>
            <a:r>
              <a:rPr sz="3800" b="1" spc="-315" dirty="0">
                <a:latin typeface="Calibri"/>
                <a:cs typeface="Calibri"/>
              </a:rPr>
              <a:t>access </a:t>
            </a:r>
            <a:r>
              <a:rPr sz="3800" b="1" u="heavy" spc="-2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locality</a:t>
            </a:r>
            <a:r>
              <a:rPr sz="3800" b="1" spc="-210" dirty="0">
                <a:latin typeface="Calibri"/>
                <a:cs typeface="Calibri"/>
              </a:rPr>
              <a:t> </a:t>
            </a:r>
            <a:r>
              <a:rPr sz="3800" b="1" spc="-295" dirty="0">
                <a:latin typeface="Calibri"/>
                <a:cs typeface="Calibri"/>
              </a:rPr>
              <a:t>can </a:t>
            </a:r>
            <a:r>
              <a:rPr sz="3800" b="1" spc="-305" dirty="0">
                <a:latin typeface="Calibri"/>
                <a:cs typeface="Calibri"/>
              </a:rPr>
              <a:t>reuse </a:t>
            </a:r>
            <a:r>
              <a:rPr sz="3800" b="1" spc="-270" dirty="0">
                <a:latin typeface="Calibri"/>
                <a:cs typeface="Calibri"/>
              </a:rPr>
              <a:t>data </a:t>
            </a:r>
            <a:r>
              <a:rPr sz="3800" b="1" spc="-195" dirty="0">
                <a:latin typeface="Calibri"/>
                <a:cs typeface="Calibri"/>
              </a:rPr>
              <a:t>in </a:t>
            </a:r>
            <a:r>
              <a:rPr sz="3800" b="1" spc="-204" dirty="0">
                <a:latin typeface="Calibri"/>
                <a:cs typeface="Calibri"/>
              </a:rPr>
              <a:t>this</a:t>
            </a:r>
            <a:r>
              <a:rPr sz="3800" b="1" spc="-150" dirty="0">
                <a:latin typeface="Calibri"/>
                <a:cs typeface="Calibri"/>
              </a:rPr>
              <a:t> </a:t>
            </a:r>
            <a:r>
              <a:rPr sz="3800" b="1" spc="-254" dirty="0">
                <a:latin typeface="Calibri"/>
                <a:cs typeface="Calibri"/>
              </a:rPr>
              <a:t>storage</a:t>
            </a:r>
            <a:endParaRPr sz="3800">
              <a:latin typeface="Calibri"/>
              <a:cs typeface="Calibri"/>
            </a:endParaRPr>
          </a:p>
          <a:p>
            <a:pPr marL="609600" marR="5080" indent="-596900">
              <a:lnSpc>
                <a:spcPct val="103099"/>
              </a:lnSpc>
              <a:spcBef>
                <a:spcPts val="1764"/>
              </a:spcBef>
              <a:buSzPct val="119736"/>
              <a:buFont typeface="Trebuchet MS"/>
              <a:buChar char="▪"/>
              <a:tabLst>
                <a:tab pos="608965" algn="l"/>
                <a:tab pos="609600" algn="l"/>
              </a:tabLst>
            </a:pPr>
            <a:r>
              <a:rPr sz="3800" b="1" spc="-445" dirty="0">
                <a:latin typeface="Calibri"/>
                <a:cs typeface="Calibri"/>
              </a:rPr>
              <a:t>Common </a:t>
            </a:r>
            <a:r>
              <a:rPr sz="3800" b="1" spc="-290" dirty="0">
                <a:latin typeface="Calibri"/>
                <a:cs typeface="Calibri"/>
              </a:rPr>
              <a:t>software </a:t>
            </a:r>
            <a:r>
              <a:rPr sz="3800" b="1" spc="-250" dirty="0">
                <a:latin typeface="Calibri"/>
                <a:cs typeface="Calibri"/>
              </a:rPr>
              <a:t>optimization </a:t>
            </a:r>
            <a:r>
              <a:rPr sz="3800" b="1" spc="-270" dirty="0">
                <a:latin typeface="Calibri"/>
                <a:cs typeface="Calibri"/>
              </a:rPr>
              <a:t>technique: </a:t>
            </a:r>
            <a:r>
              <a:rPr sz="3800" b="1" spc="-305" dirty="0">
                <a:latin typeface="Calibri"/>
                <a:cs typeface="Calibri"/>
              </a:rPr>
              <a:t>reorder computation </a:t>
            </a:r>
            <a:r>
              <a:rPr sz="3800" b="1" spc="-345" dirty="0">
                <a:latin typeface="Calibri"/>
                <a:cs typeface="Calibri"/>
              </a:rPr>
              <a:t>so </a:t>
            </a:r>
            <a:r>
              <a:rPr sz="3800" b="1" spc="-225" dirty="0">
                <a:latin typeface="Calibri"/>
                <a:cs typeface="Calibri"/>
              </a:rPr>
              <a:t>that </a:t>
            </a:r>
            <a:r>
              <a:rPr sz="3800" b="1" spc="-320" dirty="0">
                <a:latin typeface="Calibri"/>
                <a:cs typeface="Calibri"/>
              </a:rPr>
              <a:t>cached </a:t>
            </a:r>
            <a:r>
              <a:rPr sz="3800" b="1" spc="-270" dirty="0">
                <a:latin typeface="Calibri"/>
                <a:cs typeface="Calibri"/>
              </a:rPr>
              <a:t>data </a:t>
            </a:r>
            <a:r>
              <a:rPr sz="3800" b="1" spc="-190" dirty="0">
                <a:latin typeface="Calibri"/>
                <a:cs typeface="Calibri"/>
              </a:rPr>
              <a:t>is </a:t>
            </a:r>
            <a:r>
              <a:rPr sz="3800" b="1" spc="-320" dirty="0">
                <a:latin typeface="Calibri"/>
                <a:cs typeface="Calibri"/>
              </a:rPr>
              <a:t>accessed  </a:t>
            </a:r>
            <a:r>
              <a:rPr sz="3800" b="1" spc="-360" dirty="0">
                <a:latin typeface="Calibri"/>
                <a:cs typeface="Calibri"/>
              </a:rPr>
              <a:t>many </a:t>
            </a:r>
            <a:r>
              <a:rPr sz="3800" b="1" spc="-270" dirty="0">
                <a:latin typeface="Calibri"/>
                <a:cs typeface="Calibri"/>
              </a:rPr>
              <a:t>times </a:t>
            </a:r>
            <a:r>
              <a:rPr sz="3800" b="1" spc="-300" dirty="0">
                <a:latin typeface="Calibri"/>
                <a:cs typeface="Calibri"/>
              </a:rPr>
              <a:t>before </a:t>
            </a:r>
            <a:r>
              <a:rPr sz="3800" b="1" spc="-114" dirty="0">
                <a:latin typeface="Calibri"/>
                <a:cs typeface="Calibri"/>
              </a:rPr>
              <a:t>it </a:t>
            </a:r>
            <a:r>
              <a:rPr sz="3800" b="1" spc="-190" dirty="0">
                <a:latin typeface="Calibri"/>
                <a:cs typeface="Calibri"/>
              </a:rPr>
              <a:t>is </a:t>
            </a:r>
            <a:r>
              <a:rPr sz="3800" b="1" spc="-265" dirty="0">
                <a:latin typeface="Calibri"/>
                <a:cs typeface="Calibri"/>
              </a:rPr>
              <a:t>evicted </a:t>
            </a:r>
            <a:r>
              <a:rPr sz="3800" b="1" spc="-300" dirty="0">
                <a:latin typeface="Calibri"/>
                <a:cs typeface="Calibri"/>
              </a:rPr>
              <a:t>(“blocking”, </a:t>
            </a:r>
            <a:r>
              <a:rPr sz="3800" b="1" spc="-315" dirty="0">
                <a:latin typeface="Calibri"/>
                <a:cs typeface="Calibri"/>
              </a:rPr>
              <a:t>“loop </a:t>
            </a:r>
            <a:r>
              <a:rPr sz="3800" b="1" spc="-330" dirty="0">
                <a:latin typeface="Calibri"/>
                <a:cs typeface="Calibri"/>
              </a:rPr>
              <a:t>fusion”,</a:t>
            </a:r>
            <a:r>
              <a:rPr sz="3800" b="1" spc="-310" dirty="0">
                <a:latin typeface="Calibri"/>
                <a:cs typeface="Calibri"/>
              </a:rPr>
              <a:t> </a:t>
            </a:r>
            <a:r>
              <a:rPr sz="3800" b="1" spc="-235" dirty="0">
                <a:latin typeface="Calibri"/>
                <a:cs typeface="Calibri"/>
              </a:rPr>
              <a:t>etc.)</a:t>
            </a:r>
            <a:endParaRPr sz="3800">
              <a:latin typeface="Calibri"/>
              <a:cs typeface="Calibri"/>
            </a:endParaRPr>
          </a:p>
          <a:p>
            <a:pPr marL="609600" indent="-596900">
              <a:lnSpc>
                <a:spcPts val="4355"/>
              </a:lnSpc>
              <a:spcBef>
                <a:spcPts val="2140"/>
              </a:spcBef>
              <a:buSzPct val="119736"/>
              <a:buFont typeface="Trebuchet MS"/>
              <a:buChar char="▪"/>
              <a:tabLst>
                <a:tab pos="608965" algn="l"/>
                <a:tab pos="609600" algn="l"/>
              </a:tabLst>
            </a:pPr>
            <a:r>
              <a:rPr sz="3800" b="1" spc="-310" dirty="0">
                <a:latin typeface="Calibri"/>
                <a:cs typeface="Calibri"/>
              </a:rPr>
              <a:t>Performance-aware </a:t>
            </a:r>
            <a:r>
              <a:rPr sz="3800" b="1" spc="-315" dirty="0">
                <a:latin typeface="Calibri"/>
                <a:cs typeface="Calibri"/>
              </a:rPr>
              <a:t>programmers </a:t>
            </a:r>
            <a:r>
              <a:rPr sz="3800" b="1" spc="-254" dirty="0">
                <a:latin typeface="Calibri"/>
                <a:cs typeface="Calibri"/>
              </a:rPr>
              <a:t>go </a:t>
            </a:r>
            <a:r>
              <a:rPr sz="3800" b="1" spc="-285" dirty="0">
                <a:latin typeface="Calibri"/>
                <a:cs typeface="Calibri"/>
              </a:rPr>
              <a:t>to </a:t>
            </a:r>
            <a:r>
              <a:rPr sz="3800" b="1" spc="-229" dirty="0">
                <a:latin typeface="Calibri"/>
                <a:cs typeface="Calibri"/>
              </a:rPr>
              <a:t>great </a:t>
            </a:r>
            <a:r>
              <a:rPr sz="3800" b="1" spc="-270" dirty="0">
                <a:latin typeface="Calibri"/>
                <a:cs typeface="Calibri"/>
              </a:rPr>
              <a:t>eﬀort </a:t>
            </a:r>
            <a:r>
              <a:rPr sz="3800" b="1" spc="-285" dirty="0">
                <a:latin typeface="Calibri"/>
                <a:cs typeface="Calibri"/>
              </a:rPr>
              <a:t>to </a:t>
            </a:r>
            <a:r>
              <a:rPr sz="3800" b="1" spc="-330" dirty="0">
                <a:latin typeface="Calibri"/>
                <a:cs typeface="Calibri"/>
              </a:rPr>
              <a:t>improve </a:t>
            </a:r>
            <a:r>
              <a:rPr sz="3800" b="1" spc="-254" dirty="0">
                <a:latin typeface="Calibri"/>
                <a:cs typeface="Calibri"/>
              </a:rPr>
              <a:t>the </a:t>
            </a:r>
            <a:r>
              <a:rPr sz="3800" b="1" spc="-315" dirty="0">
                <a:latin typeface="Calibri"/>
                <a:cs typeface="Calibri"/>
              </a:rPr>
              <a:t>cache </a:t>
            </a:r>
            <a:r>
              <a:rPr sz="3800" b="1" spc="-210" dirty="0">
                <a:latin typeface="Calibri"/>
                <a:cs typeface="Calibri"/>
              </a:rPr>
              <a:t>locality </a:t>
            </a:r>
            <a:r>
              <a:rPr sz="3800" b="1" spc="-265" dirty="0">
                <a:latin typeface="Calibri"/>
                <a:cs typeface="Calibri"/>
              </a:rPr>
              <a:t>of</a:t>
            </a:r>
            <a:r>
              <a:rPr sz="3800" b="1" spc="55" dirty="0">
                <a:latin typeface="Calibri"/>
                <a:cs typeface="Calibri"/>
              </a:rPr>
              <a:t> </a:t>
            </a:r>
            <a:r>
              <a:rPr sz="3800" b="1" spc="-300" dirty="0">
                <a:latin typeface="Calibri"/>
                <a:cs typeface="Calibri"/>
              </a:rPr>
              <a:t>programs</a:t>
            </a:r>
            <a:endParaRPr sz="3800">
              <a:latin typeface="Calibri"/>
              <a:cs typeface="Calibri"/>
            </a:endParaRPr>
          </a:p>
          <a:p>
            <a:pPr marL="1219200" lvl="1" indent="-406400">
              <a:lnSpc>
                <a:spcPts val="5735"/>
              </a:lnSpc>
              <a:buSzPct val="130263"/>
              <a:buChar char="-"/>
              <a:tabLst>
                <a:tab pos="1218565" algn="l"/>
                <a:tab pos="1219200" algn="l"/>
              </a:tabLst>
            </a:pPr>
            <a:r>
              <a:rPr sz="3800" b="1" spc="-405" dirty="0">
                <a:latin typeface="Calibri"/>
                <a:cs typeface="Calibri"/>
              </a:rPr>
              <a:t>What </a:t>
            </a:r>
            <a:r>
              <a:rPr sz="3800" b="1" spc="-285" dirty="0">
                <a:latin typeface="Calibri"/>
                <a:cs typeface="Calibri"/>
              </a:rPr>
              <a:t>are </a:t>
            </a:r>
            <a:r>
              <a:rPr sz="3800" b="1" spc="-315" dirty="0">
                <a:latin typeface="Calibri"/>
                <a:cs typeface="Calibri"/>
              </a:rPr>
              <a:t>good </a:t>
            </a:r>
            <a:r>
              <a:rPr sz="3800" b="1" spc="-305" dirty="0">
                <a:latin typeface="Calibri"/>
                <a:cs typeface="Calibri"/>
              </a:rPr>
              <a:t>examples </a:t>
            </a:r>
            <a:r>
              <a:rPr sz="3800" b="1" spc="-325" dirty="0">
                <a:latin typeface="Calibri"/>
                <a:cs typeface="Calibri"/>
              </a:rPr>
              <a:t>from </a:t>
            </a:r>
            <a:r>
              <a:rPr sz="3800" b="1" spc="-204" dirty="0">
                <a:latin typeface="Calibri"/>
                <a:cs typeface="Calibri"/>
              </a:rPr>
              <a:t>this</a:t>
            </a:r>
            <a:r>
              <a:rPr sz="3800" b="1" spc="-350" dirty="0">
                <a:latin typeface="Calibri"/>
                <a:cs typeface="Calibri"/>
              </a:rPr>
              <a:t> </a:t>
            </a:r>
            <a:r>
              <a:rPr sz="3800" b="1" spc="-300" dirty="0">
                <a:latin typeface="Calibri"/>
                <a:cs typeface="Calibri"/>
              </a:rPr>
              <a:t>class?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57618F6-2984-C94F-B3F7-878485EBE6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547749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670" dirty="0"/>
              <a:t>Example </a:t>
            </a:r>
            <a:r>
              <a:rPr sz="8400" spc="-520" dirty="0"/>
              <a:t>1: </a:t>
            </a:r>
            <a:r>
              <a:rPr sz="8400" spc="-515" dirty="0"/>
              <a:t>restructuring </a:t>
            </a:r>
            <a:r>
              <a:rPr sz="8400" spc="-670" dirty="0"/>
              <a:t>loops </a:t>
            </a:r>
            <a:r>
              <a:rPr sz="8400" spc="-580" dirty="0"/>
              <a:t>for</a:t>
            </a:r>
            <a:r>
              <a:rPr sz="8400" spc="-505" dirty="0"/>
              <a:t> </a:t>
            </a:r>
            <a:r>
              <a:rPr sz="8400" spc="-459" dirty="0"/>
              <a:t>locality</a:t>
            </a:r>
            <a:endParaRPr sz="8400"/>
          </a:p>
        </p:txBody>
      </p:sp>
      <p:sp>
        <p:nvSpPr>
          <p:cNvPr id="3" name="object 3"/>
          <p:cNvSpPr/>
          <p:nvPr/>
        </p:nvSpPr>
        <p:spPr>
          <a:xfrm>
            <a:off x="853632" y="2283077"/>
            <a:ext cx="10076637" cy="6458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2254" y="2311698"/>
            <a:ext cx="9965511" cy="6347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2254" y="2311699"/>
            <a:ext cx="9965690" cy="6347460"/>
          </a:xfrm>
          <a:custGeom>
            <a:avLst/>
            <a:gdLst/>
            <a:ahLst/>
            <a:cxnLst/>
            <a:rect l="l" t="t" r="r" b="b"/>
            <a:pathLst>
              <a:path w="9965690" h="6347459">
                <a:moveTo>
                  <a:pt x="0" y="0"/>
                </a:moveTo>
                <a:lnTo>
                  <a:pt x="9965512" y="0"/>
                </a:lnTo>
                <a:lnTo>
                  <a:pt x="9965512" y="6347079"/>
                </a:lnTo>
                <a:lnTo>
                  <a:pt x="0" y="63470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400" y="2578100"/>
            <a:ext cx="6591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865" marR="5080" indent="-5588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olas"/>
                <a:cs typeface="Consolas"/>
              </a:rPr>
              <a:t>void add(int n, float* A, float* B, float* C)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{  for (int i=0; i&lt;n;</a:t>
            </a:r>
            <a:r>
              <a:rPr sz="2000" b="1" spc="-2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i++)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1944" y="3187700"/>
            <a:ext cx="2679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olas"/>
                <a:cs typeface="Consolas"/>
              </a:rPr>
              <a:t>C[i] = A[i] +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B[i];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4400" y="3492500"/>
            <a:ext cx="165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olas"/>
                <a:cs typeface="Consolas"/>
              </a:rPr>
              <a:t>}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400" y="4102100"/>
            <a:ext cx="6591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865" marR="5080" indent="-5588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olas"/>
                <a:cs typeface="Consolas"/>
              </a:rPr>
              <a:t>void mul(int n, float* A, float* B, float* C)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{  for (int i=0; i&lt;n;</a:t>
            </a:r>
            <a:r>
              <a:rPr sz="2000" b="1" spc="-2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i++)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91944" y="4711700"/>
            <a:ext cx="2679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olas"/>
                <a:cs typeface="Consolas"/>
              </a:rPr>
              <a:t>C[i] = A[i] *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B[i];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400" y="5016500"/>
            <a:ext cx="165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olas"/>
                <a:cs typeface="Consolas"/>
              </a:rPr>
              <a:t>}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4400" y="5943600"/>
            <a:ext cx="54737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olas"/>
                <a:cs typeface="Consolas"/>
              </a:rPr>
              <a:t>float* A, *B, *C, *D, *E, *tmp1,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*tmp2;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onsolas"/>
                <a:cs typeface="Consolas"/>
              </a:rPr>
              <a:t>// assume arrays are allocated</a:t>
            </a:r>
            <a:r>
              <a:rPr sz="2000" b="1" spc="-55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here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4400" y="7162800"/>
            <a:ext cx="44958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olas"/>
                <a:cs typeface="Consolas"/>
              </a:rPr>
              <a:t>// compute E = D + ((A + B) *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C)  add(n, A, B,</a:t>
            </a:r>
            <a:r>
              <a:rPr sz="2000" b="1" spc="-2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tmp1);</a:t>
            </a:r>
            <a:endParaRPr sz="2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onsolas"/>
                <a:cs typeface="Consolas"/>
              </a:rPr>
              <a:t>mul(n, tmp1, C,</a:t>
            </a:r>
            <a:r>
              <a:rPr sz="2000" b="1" spc="-25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tmp2);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4400" y="8077200"/>
            <a:ext cx="2679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olas"/>
                <a:cs typeface="Consolas"/>
              </a:rPr>
              <a:t>add(n, tmp2, D,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E);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3632" y="9568286"/>
            <a:ext cx="10076637" cy="2826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2254" y="9596908"/>
            <a:ext cx="9965512" cy="2715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2254" y="9596908"/>
            <a:ext cx="9965690" cy="2715895"/>
          </a:xfrm>
          <a:custGeom>
            <a:avLst/>
            <a:gdLst/>
            <a:ahLst/>
            <a:cxnLst/>
            <a:rect l="l" t="t" r="r" b="b"/>
            <a:pathLst>
              <a:path w="9965690" h="2715895">
                <a:moveTo>
                  <a:pt x="0" y="0"/>
                </a:moveTo>
                <a:lnTo>
                  <a:pt x="9965512" y="0"/>
                </a:lnTo>
                <a:lnTo>
                  <a:pt x="9965512" y="2715842"/>
                </a:lnTo>
                <a:lnTo>
                  <a:pt x="0" y="271584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14400" y="9867900"/>
            <a:ext cx="96640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865" marR="5080" indent="-5588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olas"/>
                <a:cs typeface="Consolas"/>
              </a:rPr>
              <a:t>void fused(int n, float* A, float* B, float* C, float* D, float* E)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{  for (int i=0; i&lt;n;</a:t>
            </a:r>
            <a:r>
              <a:rPr sz="2000" b="1" spc="-1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i++)</a:t>
            </a:r>
            <a:endParaRPr sz="2000">
              <a:latin typeface="Consolas"/>
              <a:cs typeface="Consolas"/>
            </a:endParaRPr>
          </a:p>
          <a:p>
            <a:pPr marL="989965">
              <a:lnSpc>
                <a:spcPct val="100000"/>
              </a:lnSpc>
            </a:pPr>
            <a:r>
              <a:rPr sz="2000" b="1" dirty="0">
                <a:latin typeface="Consolas"/>
                <a:cs typeface="Consolas"/>
              </a:rPr>
              <a:t>E[i] = D[i] + (A[i] + B[i]) *</a:t>
            </a:r>
            <a:r>
              <a:rPr sz="2000" b="1" spc="-25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C[i];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4400" y="10782300"/>
            <a:ext cx="165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olas"/>
                <a:cs typeface="Consolas"/>
              </a:rPr>
              <a:t>}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4400" y="11391900"/>
            <a:ext cx="42164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olas"/>
                <a:cs typeface="Consolas"/>
              </a:rPr>
              <a:t>// compute E = D + (A + B) *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C  fused(n, A, B, C, D,</a:t>
            </a:r>
            <a:r>
              <a:rPr sz="2000" b="1" spc="-5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E);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506200" y="2641600"/>
            <a:ext cx="5239385" cy="25044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b="1" spc="-455" dirty="0">
                <a:solidFill>
                  <a:srgbClr val="C82506"/>
                </a:solidFill>
                <a:latin typeface="Calibri"/>
                <a:cs typeface="Calibri"/>
              </a:rPr>
              <a:t>Two </a:t>
            </a:r>
            <a:r>
              <a:rPr sz="3600" b="1" spc="-240" dirty="0">
                <a:solidFill>
                  <a:srgbClr val="C82506"/>
                </a:solidFill>
                <a:latin typeface="Calibri"/>
                <a:cs typeface="Calibri"/>
              </a:rPr>
              <a:t>loads, </a:t>
            </a:r>
            <a:r>
              <a:rPr sz="3600" b="1" spc="-325" dirty="0">
                <a:solidFill>
                  <a:srgbClr val="C82506"/>
                </a:solidFill>
                <a:latin typeface="Calibri"/>
                <a:cs typeface="Calibri"/>
              </a:rPr>
              <a:t>one </a:t>
            </a:r>
            <a:r>
              <a:rPr sz="3600" b="1" spc="-270" dirty="0">
                <a:solidFill>
                  <a:srgbClr val="C82506"/>
                </a:solidFill>
                <a:latin typeface="Calibri"/>
                <a:cs typeface="Calibri"/>
              </a:rPr>
              <a:t>store </a:t>
            </a:r>
            <a:r>
              <a:rPr sz="3600" b="1" spc="-285" dirty="0">
                <a:solidFill>
                  <a:srgbClr val="C82506"/>
                </a:solidFill>
                <a:latin typeface="Calibri"/>
                <a:cs typeface="Calibri"/>
              </a:rPr>
              <a:t>per </a:t>
            </a:r>
            <a:r>
              <a:rPr sz="3600" b="1" spc="-300" dirty="0">
                <a:solidFill>
                  <a:srgbClr val="C82506"/>
                </a:solidFill>
                <a:latin typeface="Calibri"/>
                <a:cs typeface="Calibri"/>
              </a:rPr>
              <a:t>math </a:t>
            </a:r>
            <a:r>
              <a:rPr sz="3600" b="1" spc="-355" dirty="0">
                <a:solidFill>
                  <a:srgbClr val="C82506"/>
                </a:solidFill>
                <a:latin typeface="Calibri"/>
                <a:cs typeface="Calibri"/>
              </a:rPr>
              <a:t>op  </a:t>
            </a:r>
            <a:r>
              <a:rPr sz="3600" b="1" spc="-229" dirty="0">
                <a:solidFill>
                  <a:srgbClr val="C82506"/>
                </a:solidFill>
                <a:latin typeface="Calibri"/>
                <a:cs typeface="Calibri"/>
              </a:rPr>
              <a:t>(arithmetic </a:t>
            </a:r>
            <a:r>
              <a:rPr sz="3600" b="1" spc="-210" dirty="0">
                <a:solidFill>
                  <a:srgbClr val="C82506"/>
                </a:solidFill>
                <a:latin typeface="Calibri"/>
                <a:cs typeface="Calibri"/>
              </a:rPr>
              <a:t>intensity </a:t>
            </a:r>
            <a:r>
              <a:rPr sz="3600" b="1" spc="350" dirty="0">
                <a:solidFill>
                  <a:srgbClr val="C82506"/>
                </a:solidFill>
                <a:latin typeface="Calibri"/>
                <a:cs typeface="Calibri"/>
              </a:rPr>
              <a:t>=</a:t>
            </a:r>
            <a:r>
              <a:rPr sz="3600" b="1" spc="-30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600" b="1" spc="-330" dirty="0">
                <a:solidFill>
                  <a:srgbClr val="C82506"/>
                </a:solidFill>
                <a:latin typeface="Calibri"/>
                <a:cs typeface="Calibri"/>
              </a:rPr>
              <a:t>1/3)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ts val="4300"/>
              </a:lnSpc>
              <a:spcBef>
                <a:spcPts val="2300"/>
              </a:spcBef>
            </a:pPr>
            <a:r>
              <a:rPr sz="3600" b="1" spc="-455" dirty="0">
                <a:solidFill>
                  <a:srgbClr val="C82506"/>
                </a:solidFill>
                <a:latin typeface="Calibri"/>
                <a:cs typeface="Calibri"/>
              </a:rPr>
              <a:t>Two </a:t>
            </a:r>
            <a:r>
              <a:rPr sz="3600" b="1" spc="-240" dirty="0">
                <a:solidFill>
                  <a:srgbClr val="C82506"/>
                </a:solidFill>
                <a:latin typeface="Calibri"/>
                <a:cs typeface="Calibri"/>
              </a:rPr>
              <a:t>loads, </a:t>
            </a:r>
            <a:r>
              <a:rPr sz="3600" b="1" spc="-325" dirty="0">
                <a:solidFill>
                  <a:srgbClr val="C82506"/>
                </a:solidFill>
                <a:latin typeface="Calibri"/>
                <a:cs typeface="Calibri"/>
              </a:rPr>
              <a:t>one </a:t>
            </a:r>
            <a:r>
              <a:rPr sz="3600" b="1" spc="-270" dirty="0">
                <a:solidFill>
                  <a:srgbClr val="C82506"/>
                </a:solidFill>
                <a:latin typeface="Calibri"/>
                <a:cs typeface="Calibri"/>
              </a:rPr>
              <a:t>store </a:t>
            </a:r>
            <a:r>
              <a:rPr sz="3600" b="1" spc="-285" dirty="0">
                <a:solidFill>
                  <a:srgbClr val="C82506"/>
                </a:solidFill>
                <a:latin typeface="Calibri"/>
                <a:cs typeface="Calibri"/>
              </a:rPr>
              <a:t>per </a:t>
            </a:r>
            <a:r>
              <a:rPr sz="3600" b="1" spc="-300" dirty="0">
                <a:solidFill>
                  <a:srgbClr val="C82506"/>
                </a:solidFill>
                <a:latin typeface="Calibri"/>
                <a:cs typeface="Calibri"/>
              </a:rPr>
              <a:t>math </a:t>
            </a:r>
            <a:r>
              <a:rPr sz="3600" b="1" spc="-355" dirty="0">
                <a:solidFill>
                  <a:srgbClr val="C82506"/>
                </a:solidFill>
                <a:latin typeface="Calibri"/>
                <a:cs typeface="Calibri"/>
              </a:rPr>
              <a:t>op  </a:t>
            </a:r>
            <a:r>
              <a:rPr sz="3600" b="1" spc="-229" dirty="0">
                <a:solidFill>
                  <a:srgbClr val="C82506"/>
                </a:solidFill>
                <a:latin typeface="Calibri"/>
                <a:cs typeface="Calibri"/>
              </a:rPr>
              <a:t>(arithmetic </a:t>
            </a:r>
            <a:r>
              <a:rPr sz="3600" b="1" spc="-210" dirty="0">
                <a:solidFill>
                  <a:srgbClr val="C82506"/>
                </a:solidFill>
                <a:latin typeface="Calibri"/>
                <a:cs typeface="Calibri"/>
              </a:rPr>
              <a:t>intensity </a:t>
            </a:r>
            <a:r>
              <a:rPr sz="3600" b="1" spc="350" dirty="0">
                <a:solidFill>
                  <a:srgbClr val="C82506"/>
                </a:solidFill>
                <a:latin typeface="Calibri"/>
                <a:cs typeface="Calibri"/>
              </a:rPr>
              <a:t>=</a:t>
            </a:r>
            <a:r>
              <a:rPr sz="3600" b="1" spc="-30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600" b="1" spc="-330" dirty="0">
                <a:solidFill>
                  <a:srgbClr val="C82506"/>
                </a:solidFill>
                <a:latin typeface="Calibri"/>
                <a:cs typeface="Calibri"/>
              </a:rPr>
              <a:t>1/3)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506200" y="10325100"/>
            <a:ext cx="5720080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b="1" spc="-315" dirty="0">
                <a:solidFill>
                  <a:srgbClr val="C82506"/>
                </a:solidFill>
                <a:latin typeface="Calibri"/>
                <a:cs typeface="Calibri"/>
              </a:rPr>
              <a:t>Four </a:t>
            </a:r>
            <a:r>
              <a:rPr sz="3600" b="1" spc="-240" dirty="0">
                <a:solidFill>
                  <a:srgbClr val="C82506"/>
                </a:solidFill>
                <a:latin typeface="Calibri"/>
                <a:cs typeface="Calibri"/>
              </a:rPr>
              <a:t>loads, </a:t>
            </a:r>
            <a:r>
              <a:rPr sz="3600" b="1" spc="-325" dirty="0">
                <a:solidFill>
                  <a:srgbClr val="C82506"/>
                </a:solidFill>
                <a:latin typeface="Calibri"/>
                <a:cs typeface="Calibri"/>
              </a:rPr>
              <a:t>one </a:t>
            </a:r>
            <a:r>
              <a:rPr sz="3600" b="1" spc="-270" dirty="0">
                <a:solidFill>
                  <a:srgbClr val="C82506"/>
                </a:solidFill>
                <a:latin typeface="Calibri"/>
                <a:cs typeface="Calibri"/>
              </a:rPr>
              <a:t>store </a:t>
            </a:r>
            <a:r>
              <a:rPr sz="3600" b="1" spc="-285" dirty="0">
                <a:solidFill>
                  <a:srgbClr val="C82506"/>
                </a:solidFill>
                <a:latin typeface="Calibri"/>
                <a:cs typeface="Calibri"/>
              </a:rPr>
              <a:t>per </a:t>
            </a:r>
            <a:r>
              <a:rPr sz="3600" b="1" spc="-295" dirty="0">
                <a:solidFill>
                  <a:srgbClr val="C82506"/>
                </a:solidFill>
                <a:latin typeface="Calibri"/>
                <a:cs typeface="Calibri"/>
              </a:rPr>
              <a:t>3 </a:t>
            </a:r>
            <a:r>
              <a:rPr sz="3600" b="1" spc="-300" dirty="0">
                <a:solidFill>
                  <a:srgbClr val="C82506"/>
                </a:solidFill>
                <a:latin typeface="Calibri"/>
                <a:cs typeface="Calibri"/>
              </a:rPr>
              <a:t>math </a:t>
            </a:r>
            <a:r>
              <a:rPr sz="3600" b="1" spc="-330" dirty="0">
                <a:solidFill>
                  <a:srgbClr val="C82506"/>
                </a:solidFill>
                <a:latin typeface="Calibri"/>
                <a:cs typeface="Calibri"/>
              </a:rPr>
              <a:t>ops  </a:t>
            </a:r>
            <a:r>
              <a:rPr sz="3600" b="1" spc="-229" dirty="0">
                <a:solidFill>
                  <a:srgbClr val="C82506"/>
                </a:solidFill>
                <a:latin typeface="Calibri"/>
                <a:cs typeface="Calibri"/>
              </a:rPr>
              <a:t>(arithmetic </a:t>
            </a:r>
            <a:r>
              <a:rPr sz="3600" b="1" spc="-210" dirty="0">
                <a:solidFill>
                  <a:srgbClr val="C82506"/>
                </a:solidFill>
                <a:latin typeface="Calibri"/>
                <a:cs typeface="Calibri"/>
              </a:rPr>
              <a:t>intensity </a:t>
            </a:r>
            <a:r>
              <a:rPr sz="3600" b="1" spc="350" dirty="0">
                <a:solidFill>
                  <a:srgbClr val="C82506"/>
                </a:solidFill>
                <a:latin typeface="Calibri"/>
                <a:cs typeface="Calibri"/>
              </a:rPr>
              <a:t>=</a:t>
            </a:r>
            <a:r>
              <a:rPr sz="3600" b="1" spc="-30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600" b="1" spc="-330" dirty="0">
                <a:solidFill>
                  <a:srgbClr val="C82506"/>
                </a:solidFill>
                <a:latin typeface="Calibri"/>
                <a:cs typeface="Calibri"/>
              </a:rPr>
              <a:t>3/5)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506200" y="7556500"/>
            <a:ext cx="5328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80" dirty="0">
                <a:solidFill>
                  <a:srgbClr val="C82506"/>
                </a:solidFill>
                <a:latin typeface="Calibri"/>
                <a:cs typeface="Calibri"/>
              </a:rPr>
              <a:t>Overall </a:t>
            </a:r>
            <a:r>
              <a:rPr sz="3600" b="1" spc="-235" dirty="0">
                <a:solidFill>
                  <a:srgbClr val="C82506"/>
                </a:solidFill>
                <a:latin typeface="Calibri"/>
                <a:cs typeface="Calibri"/>
              </a:rPr>
              <a:t>arithmetic </a:t>
            </a:r>
            <a:r>
              <a:rPr sz="3600" b="1" spc="-210" dirty="0">
                <a:solidFill>
                  <a:srgbClr val="C82506"/>
                </a:solidFill>
                <a:latin typeface="Calibri"/>
                <a:cs typeface="Calibri"/>
              </a:rPr>
              <a:t>intensity </a:t>
            </a:r>
            <a:r>
              <a:rPr sz="3600" b="1" spc="350" dirty="0">
                <a:solidFill>
                  <a:srgbClr val="C82506"/>
                </a:solidFill>
                <a:latin typeface="Calibri"/>
                <a:cs typeface="Calibri"/>
              </a:rPr>
              <a:t>=</a:t>
            </a:r>
            <a:r>
              <a:rPr sz="3600" b="1" spc="-270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600" b="1" spc="-375" dirty="0">
                <a:solidFill>
                  <a:srgbClr val="C82506"/>
                </a:solidFill>
                <a:latin typeface="Calibri"/>
                <a:cs typeface="Calibri"/>
              </a:rPr>
              <a:t>1/3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21234" y="3218732"/>
            <a:ext cx="5650865" cy="0"/>
          </a:xfrm>
          <a:custGeom>
            <a:avLst/>
            <a:gdLst/>
            <a:ahLst/>
            <a:cxnLst/>
            <a:rect l="l" t="t" r="r" b="b"/>
            <a:pathLst>
              <a:path w="5650865">
                <a:moveTo>
                  <a:pt x="5650335" y="0"/>
                </a:moveTo>
                <a:lnTo>
                  <a:pt x="25400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33274" y="3112052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60">
                <a:moveTo>
                  <a:pt x="213360" y="0"/>
                </a:moveTo>
                <a:lnTo>
                  <a:pt x="0" y="106679"/>
                </a:lnTo>
                <a:lnTo>
                  <a:pt x="213360" y="213359"/>
                </a:lnTo>
                <a:lnTo>
                  <a:pt x="21336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21234" y="7914344"/>
            <a:ext cx="5650865" cy="0"/>
          </a:xfrm>
          <a:custGeom>
            <a:avLst/>
            <a:gdLst/>
            <a:ahLst/>
            <a:cxnLst/>
            <a:rect l="l" t="t" r="r" b="b"/>
            <a:pathLst>
              <a:path w="5650865">
                <a:moveTo>
                  <a:pt x="5650335" y="0"/>
                </a:moveTo>
                <a:lnTo>
                  <a:pt x="25400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33274" y="7807663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59">
                <a:moveTo>
                  <a:pt x="213360" y="0"/>
                </a:moveTo>
                <a:lnTo>
                  <a:pt x="0" y="106679"/>
                </a:lnTo>
                <a:lnTo>
                  <a:pt x="213360" y="213360"/>
                </a:lnTo>
                <a:lnTo>
                  <a:pt x="21336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21234" y="4659481"/>
            <a:ext cx="5650865" cy="0"/>
          </a:xfrm>
          <a:custGeom>
            <a:avLst/>
            <a:gdLst/>
            <a:ahLst/>
            <a:cxnLst/>
            <a:rect l="l" t="t" r="r" b="b"/>
            <a:pathLst>
              <a:path w="5650865">
                <a:moveTo>
                  <a:pt x="5650335" y="0"/>
                </a:moveTo>
                <a:lnTo>
                  <a:pt x="25400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33274" y="4552801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60">
                <a:moveTo>
                  <a:pt x="213360" y="0"/>
                </a:moveTo>
                <a:lnTo>
                  <a:pt x="0" y="106679"/>
                </a:lnTo>
                <a:lnTo>
                  <a:pt x="213360" y="213360"/>
                </a:lnTo>
                <a:lnTo>
                  <a:pt x="21336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47311" y="10670496"/>
            <a:ext cx="3981450" cy="0"/>
          </a:xfrm>
          <a:custGeom>
            <a:avLst/>
            <a:gdLst/>
            <a:ahLst/>
            <a:cxnLst/>
            <a:rect l="l" t="t" r="r" b="b"/>
            <a:pathLst>
              <a:path w="3981450">
                <a:moveTo>
                  <a:pt x="3981338" y="0"/>
                </a:moveTo>
                <a:lnTo>
                  <a:pt x="25400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59350" y="10563816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59">
                <a:moveTo>
                  <a:pt x="213359" y="0"/>
                </a:moveTo>
                <a:lnTo>
                  <a:pt x="0" y="106679"/>
                </a:lnTo>
                <a:lnTo>
                  <a:pt x="213359" y="213359"/>
                </a:lnTo>
                <a:lnTo>
                  <a:pt x="213359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851400" y="1765300"/>
            <a:ext cx="14909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50" dirty="0">
                <a:latin typeface="Calibri"/>
                <a:cs typeface="Calibri"/>
              </a:rPr>
              <a:t>Program</a:t>
            </a:r>
            <a:r>
              <a:rPr sz="3200" b="1" spc="-285" dirty="0">
                <a:latin typeface="Calibri"/>
                <a:cs typeface="Calibri"/>
              </a:rPr>
              <a:t> </a:t>
            </a:r>
            <a:r>
              <a:rPr sz="3200" b="1" spc="-260" dirty="0"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03800" y="9029700"/>
            <a:ext cx="14909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50" dirty="0">
                <a:latin typeface="Calibri"/>
                <a:cs typeface="Calibri"/>
              </a:rPr>
              <a:t>Program</a:t>
            </a:r>
            <a:r>
              <a:rPr sz="3200" b="1" spc="-285" dirty="0">
                <a:latin typeface="Calibri"/>
                <a:cs typeface="Calibri"/>
              </a:rPr>
              <a:t> </a:t>
            </a:r>
            <a:r>
              <a:rPr sz="3200" b="1" spc="-260" dirty="0"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63600" y="12534900"/>
            <a:ext cx="14461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25" dirty="0">
                <a:latin typeface="Calibri"/>
                <a:cs typeface="Calibri"/>
              </a:rPr>
              <a:t>The </a:t>
            </a:r>
            <a:r>
              <a:rPr sz="3600" b="1" spc="-254" dirty="0">
                <a:latin typeface="Calibri"/>
                <a:cs typeface="Calibri"/>
              </a:rPr>
              <a:t>transformation </a:t>
            </a:r>
            <a:r>
              <a:rPr sz="3600" b="1" spc="-250" dirty="0">
                <a:latin typeface="Calibri"/>
                <a:cs typeface="Calibri"/>
              </a:rPr>
              <a:t>of </a:t>
            </a:r>
            <a:r>
              <a:rPr sz="3600" b="1" spc="-240" dirty="0">
                <a:latin typeface="Calibri"/>
                <a:cs typeface="Calibri"/>
              </a:rPr>
              <a:t>the </a:t>
            </a:r>
            <a:r>
              <a:rPr sz="3600" b="1" spc="-340" dirty="0">
                <a:latin typeface="Calibri"/>
                <a:cs typeface="Calibri"/>
              </a:rPr>
              <a:t>code </a:t>
            </a:r>
            <a:r>
              <a:rPr sz="3600" b="1" spc="-185" dirty="0">
                <a:latin typeface="Calibri"/>
                <a:cs typeface="Calibri"/>
              </a:rPr>
              <a:t>in </a:t>
            </a:r>
            <a:r>
              <a:rPr sz="3600" b="1" spc="-290" dirty="0">
                <a:latin typeface="Calibri"/>
                <a:cs typeface="Calibri"/>
              </a:rPr>
              <a:t>program </a:t>
            </a:r>
            <a:r>
              <a:rPr sz="3600" b="1" spc="-295" dirty="0">
                <a:latin typeface="Calibri"/>
                <a:cs typeface="Calibri"/>
              </a:rPr>
              <a:t>1 </a:t>
            </a:r>
            <a:r>
              <a:rPr sz="3600" b="1" spc="-270" dirty="0">
                <a:latin typeface="Calibri"/>
                <a:cs typeface="Calibri"/>
              </a:rPr>
              <a:t>to </a:t>
            </a:r>
            <a:r>
              <a:rPr sz="3600" b="1" spc="-240" dirty="0">
                <a:latin typeface="Calibri"/>
                <a:cs typeface="Calibri"/>
              </a:rPr>
              <a:t>the </a:t>
            </a:r>
            <a:r>
              <a:rPr sz="3600" b="1" spc="-340" dirty="0">
                <a:latin typeface="Calibri"/>
                <a:cs typeface="Calibri"/>
              </a:rPr>
              <a:t>code </a:t>
            </a:r>
            <a:r>
              <a:rPr sz="3600" b="1" spc="-185" dirty="0">
                <a:latin typeface="Calibri"/>
                <a:cs typeface="Calibri"/>
              </a:rPr>
              <a:t>in </a:t>
            </a:r>
            <a:r>
              <a:rPr sz="3600" b="1" spc="-290" dirty="0">
                <a:latin typeface="Calibri"/>
                <a:cs typeface="Calibri"/>
              </a:rPr>
              <a:t>program </a:t>
            </a:r>
            <a:r>
              <a:rPr sz="3600" b="1" spc="-295" dirty="0">
                <a:latin typeface="Calibri"/>
                <a:cs typeface="Calibri"/>
              </a:rPr>
              <a:t>2 </a:t>
            </a:r>
            <a:r>
              <a:rPr sz="3600" b="1" spc="-180" dirty="0">
                <a:latin typeface="Calibri"/>
                <a:cs typeface="Calibri"/>
              </a:rPr>
              <a:t>is </a:t>
            </a:r>
            <a:r>
              <a:rPr sz="3600" b="1" spc="-225" dirty="0">
                <a:latin typeface="Calibri"/>
                <a:cs typeface="Calibri"/>
              </a:rPr>
              <a:t>called </a:t>
            </a:r>
            <a:r>
              <a:rPr sz="3600" b="1" spc="-300" dirty="0">
                <a:latin typeface="Calibri"/>
                <a:cs typeface="Calibri"/>
              </a:rPr>
              <a:t>“loop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260" dirty="0">
                <a:latin typeface="Calibri"/>
                <a:cs typeface="Calibri"/>
              </a:rPr>
              <a:t>fusion”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444E374A-B674-6940-AE15-7F8A6ACF66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547749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670" dirty="0"/>
              <a:t>Example </a:t>
            </a:r>
            <a:r>
              <a:rPr sz="8400" spc="-520" dirty="0"/>
              <a:t>2: </a:t>
            </a:r>
            <a:r>
              <a:rPr sz="8400" spc="-515" dirty="0"/>
              <a:t>restructuring </a:t>
            </a:r>
            <a:r>
              <a:rPr sz="8400" spc="-670" dirty="0"/>
              <a:t>loops </a:t>
            </a:r>
            <a:r>
              <a:rPr sz="8400" spc="-580" dirty="0"/>
              <a:t>for</a:t>
            </a:r>
            <a:r>
              <a:rPr sz="8400" spc="-505" dirty="0"/>
              <a:t> </a:t>
            </a:r>
            <a:r>
              <a:rPr sz="8400" spc="-459" dirty="0"/>
              <a:t>locality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9258300" y="2616200"/>
            <a:ext cx="5334000" cy="186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8445">
              <a:lnSpc>
                <a:spcPct val="120800"/>
              </a:lnSpc>
              <a:spcBef>
                <a:spcPts val="100"/>
              </a:spcBef>
            </a:pPr>
            <a:r>
              <a:rPr sz="2000" b="1" dirty="0">
                <a:latin typeface="Consolas"/>
                <a:cs typeface="Consolas"/>
              </a:rPr>
              <a:t>int WIDTH = 1024;  int HEIGHT =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1024;</a:t>
            </a:r>
            <a:endParaRPr sz="2000">
              <a:latin typeface="Consolas"/>
              <a:cs typeface="Consolas"/>
            </a:endParaRPr>
          </a:p>
          <a:p>
            <a:pPr marL="12700" marR="5080">
              <a:lnSpc>
                <a:spcPct val="120800"/>
              </a:lnSpc>
            </a:pPr>
            <a:r>
              <a:rPr sz="2000" b="1" dirty="0">
                <a:latin typeface="Consolas"/>
                <a:cs typeface="Consolas"/>
              </a:rPr>
              <a:t>float input[(WIDTH+2) * (HEIGHT+2)];  </a:t>
            </a:r>
            <a:r>
              <a:rPr sz="2000" b="1" dirty="0">
                <a:solidFill>
                  <a:srgbClr val="C82506"/>
                </a:solidFill>
                <a:latin typeface="Consolas"/>
                <a:cs typeface="Consolas"/>
              </a:rPr>
              <a:t>float tmp_buf[WIDTH *</a:t>
            </a:r>
            <a:r>
              <a:rPr sz="2000" b="1" spc="-100" dirty="0">
                <a:solidFill>
                  <a:srgbClr val="C82506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C82506"/>
                </a:solidFill>
                <a:latin typeface="Consolas"/>
                <a:cs typeface="Consolas"/>
              </a:rPr>
              <a:t>(CHUNK_SIZE+2)];  </a:t>
            </a:r>
            <a:r>
              <a:rPr sz="2000" b="1" dirty="0">
                <a:latin typeface="Consolas"/>
                <a:cs typeface="Consolas"/>
              </a:rPr>
              <a:t>float output[WIDTH *</a:t>
            </a:r>
            <a:r>
              <a:rPr sz="2000" b="1" spc="-25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HEIGHT];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58300" y="4889500"/>
            <a:ext cx="5613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olas"/>
                <a:cs typeface="Consolas"/>
              </a:rPr>
              <a:t>float weights[] = {1.0/3, 1.0/3,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1.0/3};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58300" y="5626100"/>
            <a:ext cx="5473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olas"/>
                <a:cs typeface="Consolas"/>
              </a:rPr>
              <a:t>for (int j=0; j&lt;HEIGHT; j+CHUNK_SIZE)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{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37598" y="6299200"/>
            <a:ext cx="8127365" cy="260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38145">
              <a:lnSpc>
                <a:spcPct val="120800"/>
              </a:lnSpc>
              <a:spcBef>
                <a:spcPts val="100"/>
              </a:spcBef>
            </a:pPr>
            <a:r>
              <a:rPr sz="2000" b="1" dirty="0">
                <a:solidFill>
                  <a:srgbClr val="00882B"/>
                </a:solidFill>
                <a:latin typeface="Consolas"/>
                <a:cs typeface="Consolas"/>
              </a:rPr>
              <a:t>// blur region of image horizontally  </a:t>
            </a:r>
            <a:r>
              <a:rPr sz="2000" b="1" dirty="0">
                <a:solidFill>
                  <a:srgbClr val="C82506"/>
                </a:solidFill>
                <a:latin typeface="Consolas"/>
                <a:cs typeface="Consolas"/>
              </a:rPr>
              <a:t>for (int j2=0; j2&lt;CHUNK_SIZE+2;</a:t>
            </a:r>
            <a:r>
              <a:rPr sz="2000" b="1" spc="-100" dirty="0">
                <a:solidFill>
                  <a:srgbClr val="C82506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C82506"/>
                </a:solidFill>
                <a:latin typeface="Consolas"/>
                <a:cs typeface="Consolas"/>
              </a:rPr>
              <a:t>j2++)</a:t>
            </a:r>
            <a:endParaRPr sz="2000">
              <a:latin typeface="Consolas"/>
              <a:cs typeface="Consolas"/>
            </a:endParaRPr>
          </a:p>
          <a:p>
            <a:pPr marL="570865" marR="3776345" indent="-279400">
              <a:lnSpc>
                <a:spcPct val="120800"/>
              </a:lnSpc>
            </a:pPr>
            <a:r>
              <a:rPr sz="2000" b="1" dirty="0">
                <a:latin typeface="Consolas"/>
                <a:cs typeface="Consolas"/>
              </a:rPr>
              <a:t>for (int i=0; i&lt;WIDTH; i++)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{  float tmp =</a:t>
            </a:r>
            <a:r>
              <a:rPr sz="2000" b="1" spc="-25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0.f;</a:t>
            </a:r>
            <a:endParaRPr sz="2000">
              <a:latin typeface="Consolas"/>
              <a:cs typeface="Consolas"/>
            </a:endParaRPr>
          </a:p>
          <a:p>
            <a:pPr marL="570865">
              <a:lnSpc>
                <a:spcPct val="100000"/>
              </a:lnSpc>
              <a:spcBef>
                <a:spcPts val="500"/>
              </a:spcBef>
            </a:pPr>
            <a:r>
              <a:rPr sz="2000" b="1" dirty="0">
                <a:latin typeface="Consolas"/>
                <a:cs typeface="Consolas"/>
              </a:rPr>
              <a:t>for (int ii=0; ii&lt;3;</a:t>
            </a:r>
            <a:r>
              <a:rPr sz="2000" b="1" spc="-15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ii++)</a:t>
            </a:r>
            <a:endParaRPr sz="2000">
              <a:latin typeface="Consolas"/>
              <a:cs typeface="Consolas"/>
            </a:endParaRPr>
          </a:p>
          <a:p>
            <a:pPr marL="570865" marR="5080" indent="278765">
              <a:lnSpc>
                <a:spcPct val="120800"/>
              </a:lnSpc>
            </a:pPr>
            <a:r>
              <a:rPr sz="2000" b="1" dirty="0">
                <a:latin typeface="Consolas"/>
                <a:cs typeface="Consolas"/>
              </a:rPr>
              <a:t>tmp += input[(j+j2)*(WIDTH+2) + i+ii] *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weights[ii];  tmp_buf[j2*WIDTH + i] =</a:t>
            </a:r>
            <a:r>
              <a:rPr sz="2000" b="1" spc="-15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tmp;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37598" y="9245600"/>
            <a:ext cx="7568565" cy="29718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solidFill>
                  <a:srgbClr val="00882B"/>
                </a:solidFill>
                <a:latin typeface="Consolas"/>
                <a:cs typeface="Consolas"/>
              </a:rPr>
              <a:t>// blur tmp_buf</a:t>
            </a:r>
            <a:r>
              <a:rPr sz="2000" b="1" spc="-10" dirty="0">
                <a:solidFill>
                  <a:srgbClr val="00882B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00882B"/>
                </a:solidFill>
                <a:latin typeface="Consolas"/>
                <a:cs typeface="Consolas"/>
              </a:rPr>
              <a:t>vertically</a:t>
            </a:r>
            <a:endParaRPr sz="2000">
              <a:latin typeface="Consolas"/>
              <a:cs typeface="Consolas"/>
            </a:endParaRPr>
          </a:p>
          <a:p>
            <a:pPr marL="291465" marR="2658745" indent="-279400">
              <a:lnSpc>
                <a:spcPct val="120800"/>
              </a:lnSpc>
            </a:pPr>
            <a:r>
              <a:rPr sz="2000" b="1" dirty="0">
                <a:solidFill>
                  <a:srgbClr val="C82506"/>
                </a:solidFill>
                <a:latin typeface="Consolas"/>
                <a:cs typeface="Consolas"/>
              </a:rPr>
              <a:t>for (int j2=0; j2&lt;CHUNK_SIZE;</a:t>
            </a:r>
            <a:r>
              <a:rPr sz="2000" b="1" spc="-100" dirty="0">
                <a:solidFill>
                  <a:srgbClr val="C82506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C82506"/>
                </a:solidFill>
                <a:latin typeface="Consolas"/>
                <a:cs typeface="Consolas"/>
              </a:rPr>
              <a:t>j2++)  </a:t>
            </a:r>
            <a:r>
              <a:rPr sz="2000" b="1" dirty="0">
                <a:latin typeface="Consolas"/>
                <a:cs typeface="Consolas"/>
              </a:rPr>
              <a:t>for (int i=0; i&lt;WIDTH; i++)</a:t>
            </a:r>
            <a:r>
              <a:rPr sz="2000" b="1" spc="-6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{</a:t>
            </a:r>
            <a:endParaRPr sz="2000">
              <a:latin typeface="Consolas"/>
              <a:cs typeface="Consolas"/>
            </a:endParaRPr>
          </a:p>
          <a:p>
            <a:pPr marL="570865">
              <a:lnSpc>
                <a:spcPct val="100000"/>
              </a:lnSpc>
              <a:spcBef>
                <a:spcPts val="500"/>
              </a:spcBef>
            </a:pPr>
            <a:r>
              <a:rPr sz="2000" b="1" dirty="0">
                <a:latin typeface="Consolas"/>
                <a:cs typeface="Consolas"/>
              </a:rPr>
              <a:t>float tmp =</a:t>
            </a:r>
            <a:r>
              <a:rPr sz="2000" b="1" spc="-1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0.f;</a:t>
            </a:r>
            <a:endParaRPr sz="2000">
              <a:latin typeface="Consolas"/>
              <a:cs typeface="Consolas"/>
            </a:endParaRPr>
          </a:p>
          <a:p>
            <a:pPr marL="570865">
              <a:lnSpc>
                <a:spcPct val="100000"/>
              </a:lnSpc>
              <a:spcBef>
                <a:spcPts val="500"/>
              </a:spcBef>
            </a:pPr>
            <a:r>
              <a:rPr sz="2000" b="1" dirty="0">
                <a:latin typeface="Consolas"/>
                <a:cs typeface="Consolas"/>
              </a:rPr>
              <a:t>for (int jj=0; jj&lt;3;</a:t>
            </a:r>
            <a:r>
              <a:rPr sz="2000" b="1" spc="-15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jj++)</a:t>
            </a:r>
            <a:endParaRPr sz="2000">
              <a:latin typeface="Consolas"/>
              <a:cs typeface="Consolas"/>
            </a:endParaRPr>
          </a:p>
          <a:p>
            <a:pPr marL="570865" marR="5080" indent="278765">
              <a:lnSpc>
                <a:spcPct val="120800"/>
              </a:lnSpc>
            </a:pPr>
            <a:r>
              <a:rPr sz="2000" b="1" dirty="0">
                <a:latin typeface="Consolas"/>
                <a:cs typeface="Consolas"/>
              </a:rPr>
              <a:t>tmp += tmp_buf[(j2+jj)*WIDTH + i] *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weights[jj];  output[(j+j2)*WIDTH + i] =</a:t>
            </a:r>
            <a:r>
              <a:rPr sz="2000" b="1" spc="-2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tmp;</a:t>
            </a:r>
            <a:endParaRPr sz="2000">
              <a:latin typeface="Consolas"/>
              <a:cs typeface="Consolas"/>
            </a:endParaRPr>
          </a:p>
          <a:p>
            <a:pPr marL="291465">
              <a:lnSpc>
                <a:spcPct val="100000"/>
              </a:lnSpc>
              <a:spcBef>
                <a:spcPts val="500"/>
              </a:spcBef>
            </a:pPr>
            <a:r>
              <a:rPr sz="2000" b="1" dirty="0">
                <a:latin typeface="Consolas"/>
                <a:cs typeface="Consolas"/>
              </a:rPr>
              <a:t>}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58300" y="12255500"/>
            <a:ext cx="165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olas"/>
                <a:cs typeface="Consolas"/>
              </a:rPr>
              <a:t>}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6300" y="1993900"/>
            <a:ext cx="254000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000" b="1" dirty="0">
                <a:latin typeface="Consolas"/>
                <a:cs typeface="Consolas"/>
              </a:rPr>
              <a:t>int WIDTH = 1024;  int HEIGHT =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1024;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300" y="2730500"/>
            <a:ext cx="5054600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000" b="1" dirty="0">
                <a:latin typeface="Consolas"/>
                <a:cs typeface="Consolas"/>
              </a:rPr>
              <a:t>float input[(WIDTH+2) *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(HEIGHT+2)];  </a:t>
            </a:r>
            <a:r>
              <a:rPr sz="2000" b="1" dirty="0">
                <a:solidFill>
                  <a:srgbClr val="C82506"/>
                </a:solidFill>
                <a:latin typeface="Consolas"/>
                <a:cs typeface="Consolas"/>
              </a:rPr>
              <a:t>float tmp_buf[WIDTH * (HEIGHT+2)];  </a:t>
            </a:r>
            <a:r>
              <a:rPr sz="2000" b="1" dirty="0">
                <a:latin typeface="Consolas"/>
                <a:cs typeface="Consolas"/>
              </a:rPr>
              <a:t>float output[WIDTH *</a:t>
            </a:r>
            <a:r>
              <a:rPr sz="2000" b="1" spc="-3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HEIGHT];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6300" y="4267200"/>
            <a:ext cx="5613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olas"/>
                <a:cs typeface="Consolas"/>
              </a:rPr>
              <a:t>float weights[] = {1.0/3, 1.0/3,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1.0/3};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40042" y="6845300"/>
            <a:ext cx="165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olas"/>
                <a:cs typeface="Consolas"/>
              </a:rPr>
              <a:t>;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55755" y="6923360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b="1" dirty="0">
                <a:latin typeface="Consolas"/>
                <a:cs typeface="Consolas"/>
              </a:rPr>
              <a:t>eights[ii]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6300" y="4940300"/>
            <a:ext cx="5892165" cy="29718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solidFill>
                  <a:srgbClr val="00882B"/>
                </a:solidFill>
                <a:latin typeface="Consolas"/>
                <a:cs typeface="Consolas"/>
              </a:rPr>
              <a:t>// blur image</a:t>
            </a:r>
            <a:r>
              <a:rPr sz="2000" b="1" spc="-20" dirty="0">
                <a:solidFill>
                  <a:srgbClr val="00882B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00882B"/>
                </a:solidFill>
                <a:latin typeface="Consolas"/>
                <a:cs typeface="Consolas"/>
              </a:rPr>
              <a:t>horizontally</a:t>
            </a:r>
            <a:endParaRPr sz="2000">
              <a:latin typeface="Consolas"/>
              <a:cs typeface="Consolas"/>
            </a:endParaRPr>
          </a:p>
          <a:p>
            <a:pPr marL="291465" marR="1401445" indent="-279400">
              <a:lnSpc>
                <a:spcPct val="120800"/>
              </a:lnSpc>
            </a:pPr>
            <a:r>
              <a:rPr sz="2000" b="1" dirty="0">
                <a:latin typeface="Consolas"/>
                <a:cs typeface="Consolas"/>
              </a:rPr>
              <a:t>for (int j=0; j&lt;(HEIGHT+2);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j++)  for (int i=0; i&lt;WIDTH; i++)</a:t>
            </a:r>
            <a:r>
              <a:rPr sz="2000" b="1" spc="-85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{</a:t>
            </a:r>
            <a:endParaRPr sz="2000">
              <a:latin typeface="Consolas"/>
              <a:cs typeface="Consolas"/>
            </a:endParaRPr>
          </a:p>
          <a:p>
            <a:pPr marL="570865">
              <a:lnSpc>
                <a:spcPct val="100000"/>
              </a:lnSpc>
              <a:spcBef>
                <a:spcPts val="500"/>
              </a:spcBef>
            </a:pPr>
            <a:r>
              <a:rPr sz="2000" b="1" dirty="0">
                <a:latin typeface="Consolas"/>
                <a:cs typeface="Consolas"/>
              </a:rPr>
              <a:t>float tmp =</a:t>
            </a:r>
            <a:r>
              <a:rPr sz="2000" b="1" spc="-15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0.f;</a:t>
            </a:r>
            <a:endParaRPr sz="2000">
              <a:latin typeface="Consolas"/>
              <a:cs typeface="Consolas"/>
            </a:endParaRPr>
          </a:p>
          <a:p>
            <a:pPr marL="570865">
              <a:lnSpc>
                <a:spcPct val="100000"/>
              </a:lnSpc>
              <a:spcBef>
                <a:spcPts val="500"/>
              </a:spcBef>
            </a:pPr>
            <a:r>
              <a:rPr sz="2000" b="1" dirty="0">
                <a:latin typeface="Consolas"/>
                <a:cs typeface="Consolas"/>
              </a:rPr>
              <a:t>for (int ii=0; ii&lt;3;</a:t>
            </a:r>
            <a:r>
              <a:rPr sz="2000" b="1" spc="-25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ii++)</a:t>
            </a:r>
            <a:endParaRPr sz="2000">
              <a:latin typeface="Consolas"/>
              <a:cs typeface="Consolas"/>
            </a:endParaRPr>
          </a:p>
          <a:p>
            <a:pPr marL="570865" marR="5080" indent="278765">
              <a:lnSpc>
                <a:spcPct val="120800"/>
              </a:lnSpc>
            </a:pPr>
            <a:r>
              <a:rPr sz="2000" b="1" dirty="0">
                <a:latin typeface="Consolas"/>
                <a:cs typeface="Consolas"/>
              </a:rPr>
              <a:t>tmp += input[j*(WIDTH+2) + i+ii] *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w  tmp_buf[j*WIDTH + i] =</a:t>
            </a:r>
            <a:r>
              <a:rPr sz="2000" b="1" spc="-3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tmp;</a:t>
            </a:r>
            <a:endParaRPr sz="2000">
              <a:latin typeface="Consolas"/>
              <a:cs typeface="Consolas"/>
            </a:endParaRPr>
          </a:p>
          <a:p>
            <a:pPr marL="291465">
              <a:lnSpc>
                <a:spcPct val="100000"/>
              </a:lnSpc>
              <a:spcBef>
                <a:spcPts val="500"/>
              </a:spcBef>
            </a:pPr>
            <a:r>
              <a:rPr sz="2000" b="1" dirty="0">
                <a:latin typeface="Consolas"/>
                <a:cs typeface="Consolas"/>
              </a:rPr>
              <a:t>}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6300" y="8255000"/>
            <a:ext cx="7428865" cy="334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17545">
              <a:lnSpc>
                <a:spcPct val="120800"/>
              </a:lnSpc>
              <a:spcBef>
                <a:spcPts val="100"/>
              </a:spcBef>
            </a:pPr>
            <a:r>
              <a:rPr sz="2000" b="1" dirty="0">
                <a:solidFill>
                  <a:srgbClr val="00882B"/>
                </a:solidFill>
                <a:latin typeface="Consolas"/>
                <a:cs typeface="Consolas"/>
              </a:rPr>
              <a:t>// blur tmp_buf vertically </a:t>
            </a:r>
            <a:r>
              <a:rPr sz="2000" b="1" dirty="0">
                <a:latin typeface="Consolas"/>
                <a:cs typeface="Consolas"/>
              </a:rPr>
              <a:t> for (int j=0; j&lt;HEIGHT; j++)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{</a:t>
            </a:r>
            <a:endParaRPr sz="2000">
              <a:latin typeface="Consolas"/>
              <a:cs typeface="Consolas"/>
            </a:endParaRPr>
          </a:p>
          <a:p>
            <a:pPr marL="570865" marR="3077845" indent="-279400">
              <a:lnSpc>
                <a:spcPct val="120800"/>
              </a:lnSpc>
            </a:pPr>
            <a:r>
              <a:rPr sz="2000" b="1" dirty="0">
                <a:latin typeface="Consolas"/>
                <a:cs typeface="Consolas"/>
              </a:rPr>
              <a:t>for (int i=0; i&lt;WIDTH; i++)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{  float tmp =</a:t>
            </a:r>
            <a:r>
              <a:rPr sz="2000" b="1" spc="-25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0.f;</a:t>
            </a:r>
            <a:endParaRPr sz="2000">
              <a:latin typeface="Consolas"/>
              <a:cs typeface="Consolas"/>
            </a:endParaRPr>
          </a:p>
          <a:p>
            <a:pPr marL="570865">
              <a:lnSpc>
                <a:spcPct val="100000"/>
              </a:lnSpc>
              <a:spcBef>
                <a:spcPts val="500"/>
              </a:spcBef>
            </a:pPr>
            <a:r>
              <a:rPr sz="2000" b="1" dirty="0">
                <a:latin typeface="Consolas"/>
                <a:cs typeface="Consolas"/>
              </a:rPr>
              <a:t>for (int jj=0; jj&lt;3;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jj++)</a:t>
            </a:r>
            <a:endParaRPr sz="2000">
              <a:latin typeface="Consolas"/>
              <a:cs typeface="Consolas"/>
            </a:endParaRPr>
          </a:p>
          <a:p>
            <a:pPr marL="570865" marR="5080" indent="278765">
              <a:lnSpc>
                <a:spcPct val="120800"/>
              </a:lnSpc>
            </a:pPr>
            <a:r>
              <a:rPr sz="2000" b="1" dirty="0">
                <a:latin typeface="Consolas"/>
                <a:cs typeface="Consolas"/>
              </a:rPr>
              <a:t>tmp += tmp_buf[(j+jj)*WIDTH + i] *</a:t>
            </a:r>
            <a:r>
              <a:rPr sz="2000" b="1" spc="-100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weights[jj];  output[j*WIDTH + i] =</a:t>
            </a:r>
            <a:r>
              <a:rPr sz="2000" b="1" spc="-15" dirty="0">
                <a:latin typeface="Consolas"/>
                <a:cs typeface="Consolas"/>
              </a:rPr>
              <a:t> </a:t>
            </a:r>
            <a:r>
              <a:rPr sz="2000" b="1" dirty="0">
                <a:latin typeface="Consolas"/>
                <a:cs typeface="Consolas"/>
              </a:rPr>
              <a:t>tmp;</a:t>
            </a:r>
            <a:endParaRPr sz="2000">
              <a:latin typeface="Consolas"/>
              <a:cs typeface="Consolas"/>
            </a:endParaRPr>
          </a:p>
          <a:p>
            <a:pPr marL="291465">
              <a:lnSpc>
                <a:spcPct val="100000"/>
              </a:lnSpc>
              <a:spcBef>
                <a:spcPts val="500"/>
              </a:spcBef>
            </a:pPr>
            <a:r>
              <a:rPr sz="2000" b="1" dirty="0">
                <a:latin typeface="Consolas"/>
                <a:cs typeface="Consolas"/>
              </a:rPr>
              <a:t>}</a:t>
            </a:r>
            <a:endParaRPr sz="2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b="1" dirty="0">
                <a:latin typeface="Consolas"/>
                <a:cs typeface="Consolas"/>
              </a:rPr>
              <a:t>}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10090" y="2163149"/>
            <a:ext cx="1423670" cy="142367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2225" marR="10795" indent="368300">
              <a:lnSpc>
                <a:spcPts val="2100"/>
              </a:lnSpc>
              <a:spcBef>
                <a:spcPts val="1215"/>
              </a:spcBef>
            </a:pPr>
            <a:r>
              <a:rPr sz="1800" b="1" dirty="0">
                <a:latin typeface="Consolas"/>
                <a:cs typeface="Consolas"/>
              </a:rPr>
              <a:t>input  (W+2)x(H+2)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10090" y="3979292"/>
            <a:ext cx="1423670" cy="1423670"/>
          </a:xfrm>
          <a:prstGeom prst="rect">
            <a:avLst/>
          </a:prstGeom>
          <a:solidFill>
            <a:srgbClr val="FEC7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36525" marR="147320" indent="127000">
              <a:lnSpc>
                <a:spcPts val="2100"/>
              </a:lnSpc>
              <a:spcBef>
                <a:spcPts val="1415"/>
              </a:spcBef>
            </a:pPr>
            <a:r>
              <a:rPr sz="1800" b="1" dirty="0">
                <a:latin typeface="Consolas"/>
                <a:cs typeface="Consolas"/>
              </a:rPr>
              <a:t>tmp_buf  W x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dirty="0">
                <a:latin typeface="Consolas"/>
                <a:cs typeface="Consolas"/>
              </a:rPr>
              <a:t>(H+2)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10090" y="5795435"/>
            <a:ext cx="1423670" cy="1423670"/>
          </a:xfrm>
          <a:custGeom>
            <a:avLst/>
            <a:gdLst/>
            <a:ahLst/>
            <a:cxnLst/>
            <a:rect l="l" t="t" r="r" b="b"/>
            <a:pathLst>
              <a:path w="1423670" h="1423670">
                <a:moveTo>
                  <a:pt x="0" y="0"/>
                </a:moveTo>
                <a:lnTo>
                  <a:pt x="1423462" y="0"/>
                </a:lnTo>
                <a:lnTo>
                  <a:pt x="1423462" y="1423462"/>
                </a:lnTo>
                <a:lnTo>
                  <a:pt x="0" y="1423462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10090" y="5795435"/>
            <a:ext cx="1423670" cy="1423670"/>
          </a:xfrm>
          <a:custGeom>
            <a:avLst/>
            <a:gdLst/>
            <a:ahLst/>
            <a:cxnLst/>
            <a:rect l="l" t="t" r="r" b="b"/>
            <a:pathLst>
              <a:path w="1423670" h="1423670">
                <a:moveTo>
                  <a:pt x="0" y="0"/>
                </a:moveTo>
                <a:lnTo>
                  <a:pt x="1423462" y="0"/>
                </a:lnTo>
                <a:lnTo>
                  <a:pt x="1423462" y="1423462"/>
                </a:lnTo>
                <a:lnTo>
                  <a:pt x="0" y="142346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124700" y="6261100"/>
            <a:ext cx="779780" cy="5664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76200" marR="5080" indent="-63500">
              <a:lnSpc>
                <a:spcPts val="2100"/>
              </a:lnSpc>
              <a:spcBef>
                <a:spcPts val="220"/>
              </a:spcBef>
            </a:pPr>
            <a:r>
              <a:rPr sz="1800" b="1" dirty="0">
                <a:latin typeface="Consolas"/>
                <a:cs typeface="Consolas"/>
              </a:rPr>
              <a:t>output  W x</a:t>
            </a:r>
            <a:r>
              <a:rPr sz="1800" b="1" spc="-80" dirty="0">
                <a:latin typeface="Consolas"/>
                <a:cs typeface="Consolas"/>
              </a:rPr>
              <a:t> </a:t>
            </a:r>
            <a:r>
              <a:rPr sz="1800" b="1" dirty="0">
                <a:latin typeface="Consolas"/>
                <a:cs typeface="Consolas"/>
              </a:rPr>
              <a:t>H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18668" y="3592875"/>
            <a:ext cx="0" cy="210185"/>
          </a:xfrm>
          <a:custGeom>
            <a:avLst/>
            <a:gdLst/>
            <a:ahLst/>
            <a:cxnLst/>
            <a:rect l="l" t="t" r="r" b="b"/>
            <a:pathLst>
              <a:path h="210185">
                <a:moveTo>
                  <a:pt x="0" y="0"/>
                </a:moveTo>
                <a:lnTo>
                  <a:pt x="0" y="209859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11989" y="3777334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60">
                <a:moveTo>
                  <a:pt x="213359" y="0"/>
                </a:moveTo>
                <a:lnTo>
                  <a:pt x="0" y="0"/>
                </a:lnTo>
                <a:lnTo>
                  <a:pt x="106679" y="213359"/>
                </a:lnTo>
                <a:lnTo>
                  <a:pt x="213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21822" y="5402754"/>
            <a:ext cx="0" cy="210185"/>
          </a:xfrm>
          <a:custGeom>
            <a:avLst/>
            <a:gdLst/>
            <a:ahLst/>
            <a:cxnLst/>
            <a:rect l="l" t="t" r="r" b="b"/>
            <a:pathLst>
              <a:path h="210185">
                <a:moveTo>
                  <a:pt x="0" y="0"/>
                </a:moveTo>
                <a:lnTo>
                  <a:pt x="0" y="209859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15142" y="5587214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60">
                <a:moveTo>
                  <a:pt x="213359" y="0"/>
                </a:moveTo>
                <a:lnTo>
                  <a:pt x="0" y="0"/>
                </a:lnTo>
                <a:lnTo>
                  <a:pt x="106679" y="213360"/>
                </a:lnTo>
                <a:lnTo>
                  <a:pt x="213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886658" y="4520257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818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779977" y="4654675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60">
                <a:moveTo>
                  <a:pt x="213359" y="0"/>
                </a:moveTo>
                <a:lnTo>
                  <a:pt x="0" y="0"/>
                </a:lnTo>
                <a:lnTo>
                  <a:pt x="106679" y="213359"/>
                </a:lnTo>
                <a:lnTo>
                  <a:pt x="213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59825" y="2214448"/>
            <a:ext cx="1454150" cy="311785"/>
          </a:xfrm>
          <a:custGeom>
            <a:avLst/>
            <a:gdLst/>
            <a:ahLst/>
            <a:cxnLst/>
            <a:rect l="l" t="t" r="r" b="b"/>
            <a:pathLst>
              <a:path w="1454150" h="311785">
                <a:moveTo>
                  <a:pt x="0" y="311633"/>
                </a:moveTo>
                <a:lnTo>
                  <a:pt x="1453667" y="311633"/>
                </a:lnTo>
                <a:lnTo>
                  <a:pt x="1453667" y="0"/>
                </a:lnTo>
                <a:lnTo>
                  <a:pt x="0" y="0"/>
                </a:lnTo>
                <a:lnTo>
                  <a:pt x="0" y="31163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159825" y="2214448"/>
            <a:ext cx="1454150" cy="1454150"/>
          </a:xfrm>
          <a:custGeom>
            <a:avLst/>
            <a:gdLst/>
            <a:ahLst/>
            <a:cxnLst/>
            <a:rect l="l" t="t" r="r" b="b"/>
            <a:pathLst>
              <a:path w="1454150" h="1454150">
                <a:moveTo>
                  <a:pt x="0" y="0"/>
                </a:moveTo>
                <a:lnTo>
                  <a:pt x="1453662" y="0"/>
                </a:lnTo>
                <a:lnTo>
                  <a:pt x="1453662" y="1453662"/>
                </a:lnTo>
                <a:lnTo>
                  <a:pt x="0" y="145366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5172525" y="2960509"/>
            <a:ext cx="1428750" cy="695325"/>
          </a:xfrm>
          <a:prstGeom prst="rect">
            <a:avLst/>
          </a:prstGeom>
          <a:solidFill>
            <a:srgbClr val="EBEBEB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6510" marR="20955" indent="381000">
              <a:lnSpc>
                <a:spcPts val="2100"/>
              </a:lnSpc>
              <a:spcBef>
                <a:spcPts val="805"/>
              </a:spcBef>
            </a:pPr>
            <a:r>
              <a:rPr sz="1800" b="1" dirty="0">
                <a:latin typeface="Consolas"/>
                <a:cs typeface="Consolas"/>
              </a:rPr>
              <a:t>input  (W+2)x(H+2)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59825" y="4018994"/>
            <a:ext cx="1454150" cy="501650"/>
          </a:xfrm>
          <a:prstGeom prst="rect">
            <a:avLst/>
          </a:prstGeom>
          <a:solidFill>
            <a:srgbClr val="FEC700"/>
          </a:solidFill>
          <a:ln w="25400">
            <a:solidFill>
              <a:srgbClr val="000000"/>
            </a:solidFill>
          </a:ln>
        </p:spPr>
        <p:txBody>
          <a:bodyPr vert="horz" wrap="square" lIns="0" tIns="108585" rIns="0" bIns="0" rtlCol="0">
            <a:spAutoFit/>
          </a:bodyPr>
          <a:lstStyle/>
          <a:p>
            <a:pPr marL="283210">
              <a:lnSpc>
                <a:spcPct val="100000"/>
              </a:lnSpc>
              <a:spcBef>
                <a:spcPts val="855"/>
              </a:spcBef>
            </a:pPr>
            <a:r>
              <a:rPr sz="1800" b="1" dirty="0">
                <a:latin typeface="Consolas"/>
                <a:cs typeface="Consolas"/>
              </a:rPr>
              <a:t>tmp_buf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883432" y="3673154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461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776753" y="3792216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60">
                <a:moveTo>
                  <a:pt x="213360" y="0"/>
                </a:moveTo>
                <a:lnTo>
                  <a:pt x="0" y="0"/>
                </a:lnTo>
                <a:lnTo>
                  <a:pt x="106680" y="213360"/>
                </a:lnTo>
                <a:lnTo>
                  <a:pt x="213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15147125" y="4850086"/>
          <a:ext cx="1453515" cy="14536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3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D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10209" marR="344170" indent="-63500">
                        <a:lnSpc>
                          <a:spcPts val="210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output  W x</a:t>
                      </a:r>
                      <a:r>
                        <a:rPr sz="1800" b="1" spc="-8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b="1" dirty="0">
                          <a:latin typeface="Consolas"/>
                          <a:cs typeface="Consolas"/>
                        </a:rPr>
                        <a:t>H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object 34"/>
          <p:cNvSpPr txBox="1"/>
          <p:nvPr/>
        </p:nvSpPr>
        <p:spPr>
          <a:xfrm>
            <a:off x="16103600" y="4521200"/>
            <a:ext cx="2036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olas"/>
                <a:cs typeface="Consolas"/>
              </a:rPr>
              <a:t>Wx(CHUNK_SIZE+2)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168181" y="2526082"/>
            <a:ext cx="1437005" cy="434975"/>
          </a:xfrm>
          <a:custGeom>
            <a:avLst/>
            <a:gdLst/>
            <a:ahLst/>
            <a:cxnLst/>
            <a:rect l="l" t="t" r="r" b="b"/>
            <a:pathLst>
              <a:path w="1437005" h="434975">
                <a:moveTo>
                  <a:pt x="0" y="0"/>
                </a:moveTo>
                <a:lnTo>
                  <a:pt x="1436954" y="0"/>
                </a:lnTo>
                <a:lnTo>
                  <a:pt x="1436954" y="434427"/>
                </a:lnTo>
                <a:lnTo>
                  <a:pt x="0" y="434427"/>
                </a:lnTo>
                <a:lnTo>
                  <a:pt x="0" y="0"/>
                </a:lnTo>
                <a:close/>
              </a:path>
            </a:pathLst>
          </a:custGeom>
          <a:solidFill>
            <a:srgbClr val="FD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55481" y="2083235"/>
            <a:ext cx="127000" cy="11304905"/>
          </a:xfrm>
          <a:custGeom>
            <a:avLst/>
            <a:gdLst/>
            <a:ahLst/>
            <a:cxnLst/>
            <a:rect l="l" t="t" r="r" b="b"/>
            <a:pathLst>
              <a:path w="127000" h="11304905">
                <a:moveTo>
                  <a:pt x="0" y="0"/>
                </a:moveTo>
                <a:lnTo>
                  <a:pt x="127000" y="0"/>
                </a:lnTo>
                <a:lnTo>
                  <a:pt x="127000" y="11304604"/>
                </a:lnTo>
                <a:lnTo>
                  <a:pt x="0" y="1130460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505200" y="1841500"/>
            <a:ext cx="97713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92465" algn="l"/>
              </a:tabLst>
            </a:pPr>
            <a:r>
              <a:rPr sz="3200" b="1" spc="-250" dirty="0">
                <a:latin typeface="Calibri"/>
                <a:cs typeface="Calibri"/>
              </a:rPr>
              <a:t>Program</a:t>
            </a:r>
            <a:r>
              <a:rPr sz="3200" b="1" spc="-215" dirty="0">
                <a:latin typeface="Calibri"/>
                <a:cs typeface="Calibri"/>
              </a:rPr>
              <a:t> </a:t>
            </a:r>
            <a:r>
              <a:rPr sz="3200" b="1" spc="-260" dirty="0">
                <a:latin typeface="Calibri"/>
                <a:cs typeface="Calibri"/>
              </a:rPr>
              <a:t>1	</a:t>
            </a:r>
            <a:r>
              <a:rPr sz="3200" b="1" spc="-250" dirty="0">
                <a:latin typeface="Calibri"/>
                <a:cs typeface="Calibri"/>
              </a:rPr>
              <a:t>Program</a:t>
            </a:r>
            <a:r>
              <a:rPr sz="3200" b="1" spc="-280" dirty="0">
                <a:latin typeface="Calibri"/>
                <a:cs typeface="Calibri"/>
              </a:rPr>
              <a:t> </a:t>
            </a:r>
            <a:r>
              <a:rPr sz="3200" b="1" spc="-260" dirty="0"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5739D9B1-95C4-874F-B8D9-E8DC6D2C6E7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547749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670" dirty="0"/>
              <a:t>Example </a:t>
            </a:r>
            <a:r>
              <a:rPr sz="8400" spc="-520" dirty="0"/>
              <a:t>3: </a:t>
            </a:r>
            <a:r>
              <a:rPr sz="8400" spc="-515" dirty="0"/>
              <a:t>restructuring </a:t>
            </a:r>
            <a:r>
              <a:rPr sz="8400" spc="-670" dirty="0"/>
              <a:t>loops </a:t>
            </a:r>
            <a:r>
              <a:rPr sz="8400" spc="-580" dirty="0"/>
              <a:t>for</a:t>
            </a:r>
            <a:r>
              <a:rPr sz="8400" spc="-505" dirty="0"/>
              <a:t> </a:t>
            </a:r>
            <a:r>
              <a:rPr sz="8400" spc="-459" dirty="0"/>
              <a:t>locality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901700" y="1841500"/>
            <a:ext cx="15060294" cy="999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220"/>
              </a:lnSpc>
              <a:spcBef>
                <a:spcPts val="100"/>
              </a:spcBef>
            </a:pPr>
            <a:r>
              <a:rPr sz="5200" b="1" spc="-330" dirty="0">
                <a:latin typeface="Calibri"/>
                <a:cs typeface="Calibri"/>
              </a:rPr>
              <a:t>Recall </a:t>
            </a:r>
            <a:r>
              <a:rPr sz="5200" b="1" spc="-495" dirty="0">
                <a:latin typeface="Calibri"/>
                <a:cs typeface="Calibri"/>
              </a:rPr>
              <a:t>Apache</a:t>
            </a:r>
            <a:r>
              <a:rPr sz="5200" b="1" spc="-375" dirty="0">
                <a:latin typeface="Calibri"/>
                <a:cs typeface="Calibri"/>
              </a:rPr>
              <a:t> </a:t>
            </a:r>
            <a:r>
              <a:rPr sz="5200" b="1" spc="-350" dirty="0">
                <a:latin typeface="Calibri"/>
                <a:cs typeface="Calibri"/>
              </a:rPr>
              <a:t>Spark:</a:t>
            </a:r>
            <a:endParaRPr sz="5200">
              <a:latin typeface="Calibri"/>
              <a:cs typeface="Calibri"/>
            </a:endParaRPr>
          </a:p>
          <a:p>
            <a:pPr marL="12700">
              <a:lnSpc>
                <a:spcPts val="6220"/>
              </a:lnSpc>
            </a:pPr>
            <a:r>
              <a:rPr sz="5200" b="1" spc="-405" dirty="0">
                <a:latin typeface="Calibri"/>
                <a:cs typeface="Calibri"/>
              </a:rPr>
              <a:t>Programs </a:t>
            </a:r>
            <a:r>
              <a:rPr sz="5200" b="1" spc="-390" dirty="0">
                <a:latin typeface="Calibri"/>
                <a:cs typeface="Calibri"/>
              </a:rPr>
              <a:t>are </a:t>
            </a:r>
            <a:r>
              <a:rPr sz="5200" b="1" spc="-434" dirty="0">
                <a:latin typeface="Calibri"/>
                <a:cs typeface="Calibri"/>
              </a:rPr>
              <a:t>sequences </a:t>
            </a:r>
            <a:r>
              <a:rPr sz="5200" b="1" spc="-360" dirty="0">
                <a:latin typeface="Calibri"/>
                <a:cs typeface="Calibri"/>
              </a:rPr>
              <a:t>of </a:t>
            </a:r>
            <a:r>
              <a:rPr sz="5200" b="1" spc="-390" dirty="0">
                <a:latin typeface="Calibri"/>
                <a:cs typeface="Calibri"/>
              </a:rPr>
              <a:t>operations </a:t>
            </a:r>
            <a:r>
              <a:rPr sz="5200" b="1" spc="-484" dirty="0">
                <a:latin typeface="Calibri"/>
                <a:cs typeface="Calibri"/>
              </a:rPr>
              <a:t>on </a:t>
            </a:r>
            <a:r>
              <a:rPr sz="5200" b="1" spc="-345" dirty="0">
                <a:latin typeface="Calibri"/>
                <a:cs typeface="Calibri"/>
              </a:rPr>
              <a:t>collections </a:t>
            </a:r>
            <a:r>
              <a:rPr sz="5200" b="1" spc="-320" dirty="0">
                <a:latin typeface="Calibri"/>
                <a:cs typeface="Calibri"/>
              </a:rPr>
              <a:t>(called</a:t>
            </a:r>
            <a:r>
              <a:rPr sz="5200" b="1" spc="100" dirty="0">
                <a:latin typeface="Calibri"/>
                <a:cs typeface="Calibri"/>
              </a:rPr>
              <a:t> </a:t>
            </a:r>
            <a:r>
              <a:rPr sz="5200" b="1" spc="-525" dirty="0">
                <a:latin typeface="Calibri"/>
                <a:cs typeface="Calibri"/>
              </a:rPr>
              <a:t>RDDs)</a:t>
            </a:r>
            <a:endParaRPr sz="5200">
              <a:latin typeface="Calibri"/>
              <a:cs typeface="Calibri"/>
            </a:endParaRPr>
          </a:p>
          <a:p>
            <a:pPr marL="12700" marR="4562475">
              <a:lnSpc>
                <a:spcPct val="108300"/>
              </a:lnSpc>
              <a:spcBef>
                <a:spcPts val="2160"/>
              </a:spcBef>
            </a:pPr>
            <a:r>
              <a:rPr sz="3000" b="1" dirty="0">
                <a:latin typeface="Consolas"/>
                <a:cs typeface="Consolas"/>
              </a:rPr>
              <a:t>var lines =</a:t>
            </a:r>
            <a:r>
              <a:rPr sz="3000" b="1" spc="-100" dirty="0">
                <a:latin typeface="Consolas"/>
                <a:cs typeface="Consolas"/>
              </a:rPr>
              <a:t> </a:t>
            </a:r>
            <a:r>
              <a:rPr sz="3000" b="1" dirty="0">
                <a:latin typeface="Consolas"/>
                <a:cs typeface="Consolas"/>
              </a:rPr>
              <a:t>spark.textFile(“hdfs://15418log.txt”);  var lower =</a:t>
            </a:r>
            <a:r>
              <a:rPr sz="3000" b="1" spc="-20" dirty="0">
                <a:latin typeface="Consolas"/>
                <a:cs typeface="Consolas"/>
              </a:rPr>
              <a:t> </a:t>
            </a:r>
            <a:r>
              <a:rPr sz="3000" b="1" dirty="0">
                <a:latin typeface="Consolas"/>
                <a:cs typeface="Consolas"/>
              </a:rPr>
              <a:t>lines.map(_.toLower());</a:t>
            </a:r>
            <a:endParaRPr sz="3000">
              <a:latin typeface="Consolas"/>
              <a:cs typeface="Consolas"/>
            </a:endParaRPr>
          </a:p>
          <a:p>
            <a:pPr marL="12700" marR="3514725">
              <a:lnSpc>
                <a:spcPct val="108300"/>
              </a:lnSpc>
            </a:pPr>
            <a:r>
              <a:rPr sz="3000" b="1" dirty="0">
                <a:latin typeface="Consolas"/>
                <a:cs typeface="Consolas"/>
              </a:rPr>
              <a:t>var mobileViews = lower.filter(x =&gt;</a:t>
            </a:r>
            <a:r>
              <a:rPr sz="3000" b="1" spc="-100" dirty="0">
                <a:latin typeface="Consolas"/>
                <a:cs typeface="Consolas"/>
              </a:rPr>
              <a:t> </a:t>
            </a:r>
            <a:r>
              <a:rPr sz="3000" b="1" dirty="0">
                <a:latin typeface="Consolas"/>
                <a:cs typeface="Consolas"/>
              </a:rPr>
              <a:t>isMobileClient(x));  var howMany =</a:t>
            </a:r>
            <a:r>
              <a:rPr sz="3000" b="1" spc="-15" dirty="0">
                <a:latin typeface="Consolas"/>
                <a:cs typeface="Consolas"/>
              </a:rPr>
              <a:t> </a:t>
            </a:r>
            <a:r>
              <a:rPr sz="3000" b="1" dirty="0">
                <a:latin typeface="Consolas"/>
                <a:cs typeface="Consolas"/>
              </a:rPr>
              <a:t>mobileViews.count();</a:t>
            </a:r>
            <a:endParaRPr sz="3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12700" marR="793750">
              <a:lnSpc>
                <a:spcPts val="6200"/>
              </a:lnSpc>
              <a:spcBef>
                <a:spcPts val="2240"/>
              </a:spcBef>
            </a:pPr>
            <a:r>
              <a:rPr sz="5200" b="1" spc="-390" dirty="0">
                <a:latin typeface="Calibri"/>
                <a:cs typeface="Calibri"/>
              </a:rPr>
              <a:t>Actual execution </a:t>
            </a:r>
            <a:r>
              <a:rPr sz="5200" b="1" spc="-425" dirty="0">
                <a:latin typeface="Calibri"/>
                <a:cs typeface="Calibri"/>
              </a:rPr>
              <a:t>order </a:t>
            </a:r>
            <a:r>
              <a:rPr sz="5200" b="1" spc="-360" dirty="0">
                <a:latin typeface="Calibri"/>
                <a:cs typeface="Calibri"/>
              </a:rPr>
              <a:t>of </a:t>
            </a:r>
            <a:r>
              <a:rPr sz="5200" b="1" spc="-415" dirty="0">
                <a:latin typeface="Calibri"/>
                <a:cs typeface="Calibri"/>
              </a:rPr>
              <a:t>computation </a:t>
            </a:r>
            <a:r>
              <a:rPr sz="5200" b="1" spc="-360" dirty="0">
                <a:latin typeface="Calibri"/>
                <a:cs typeface="Calibri"/>
              </a:rPr>
              <a:t>for </a:t>
            </a:r>
            <a:r>
              <a:rPr sz="5200" b="1" spc="-345" dirty="0">
                <a:latin typeface="Calibri"/>
                <a:cs typeface="Calibri"/>
              </a:rPr>
              <a:t>the </a:t>
            </a:r>
            <a:r>
              <a:rPr sz="5200" b="1" spc="-475" dirty="0">
                <a:latin typeface="Calibri"/>
                <a:cs typeface="Calibri"/>
              </a:rPr>
              <a:t>above </a:t>
            </a:r>
            <a:r>
              <a:rPr sz="5200" b="1" spc="-290" dirty="0">
                <a:latin typeface="Calibri"/>
                <a:cs typeface="Calibri"/>
              </a:rPr>
              <a:t>lineage </a:t>
            </a:r>
            <a:r>
              <a:rPr sz="5200" b="1" spc="-254" dirty="0">
                <a:latin typeface="Calibri"/>
                <a:cs typeface="Calibri"/>
              </a:rPr>
              <a:t>is  </a:t>
            </a:r>
            <a:r>
              <a:rPr sz="5200" b="1" spc="-305" dirty="0">
                <a:latin typeface="Calibri"/>
                <a:cs typeface="Calibri"/>
              </a:rPr>
              <a:t>similar </a:t>
            </a:r>
            <a:r>
              <a:rPr sz="5200" b="1" spc="-390" dirty="0">
                <a:latin typeface="Calibri"/>
                <a:cs typeface="Calibri"/>
              </a:rPr>
              <a:t>to</a:t>
            </a:r>
            <a:r>
              <a:rPr sz="5200" b="1" spc="-400" dirty="0">
                <a:latin typeface="Calibri"/>
                <a:cs typeface="Calibri"/>
              </a:rPr>
              <a:t> </a:t>
            </a:r>
            <a:r>
              <a:rPr sz="5200" b="1" spc="65" dirty="0">
                <a:latin typeface="Calibri"/>
                <a:cs typeface="Calibri"/>
              </a:rPr>
              <a:t>this…</a:t>
            </a:r>
            <a:endParaRPr sz="5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60"/>
              </a:spcBef>
            </a:pPr>
            <a:r>
              <a:rPr sz="2600" b="1" dirty="0">
                <a:latin typeface="Consolas"/>
                <a:cs typeface="Consolas"/>
              </a:rPr>
              <a:t>int count =</a:t>
            </a:r>
            <a:r>
              <a:rPr sz="2600" b="1" spc="-5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0;</a:t>
            </a:r>
            <a:endParaRPr sz="26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600" b="1" dirty="0">
                <a:latin typeface="Consolas"/>
                <a:cs typeface="Consolas"/>
              </a:rPr>
              <a:t>while (inputFile.eof())</a:t>
            </a:r>
            <a:r>
              <a:rPr sz="2600" b="1" spc="-5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{</a:t>
            </a:r>
            <a:endParaRPr sz="2600">
              <a:latin typeface="Consolas"/>
              <a:cs typeface="Consolas"/>
            </a:endParaRPr>
          </a:p>
          <a:p>
            <a:pPr marL="556895" marR="8138795">
              <a:lnSpc>
                <a:spcPct val="109000"/>
              </a:lnSpc>
            </a:pPr>
            <a:r>
              <a:rPr sz="2600" b="1" dirty="0">
                <a:latin typeface="Consolas"/>
                <a:cs typeface="Consolas"/>
              </a:rPr>
              <a:t>string line =</a:t>
            </a:r>
            <a:r>
              <a:rPr sz="2600" b="1" spc="-10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inputFile.readLine();  string lower =</a:t>
            </a:r>
            <a:r>
              <a:rPr sz="2600" b="1" spc="-3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line.toLower;</a:t>
            </a:r>
            <a:endParaRPr sz="2600">
              <a:latin typeface="Consolas"/>
              <a:cs typeface="Consolas"/>
            </a:endParaRPr>
          </a:p>
          <a:p>
            <a:pPr marL="920115" marR="9773285" indent="-363220">
              <a:lnSpc>
                <a:spcPct val="109000"/>
              </a:lnSpc>
            </a:pPr>
            <a:r>
              <a:rPr sz="2600" b="1" dirty="0">
                <a:latin typeface="Consolas"/>
                <a:cs typeface="Consolas"/>
              </a:rPr>
              <a:t>if</a:t>
            </a:r>
            <a:r>
              <a:rPr sz="2600" b="1" spc="-100" dirty="0">
                <a:latin typeface="Consolas"/>
                <a:cs typeface="Consolas"/>
              </a:rPr>
              <a:t> </a:t>
            </a:r>
            <a:r>
              <a:rPr sz="2600" b="1" dirty="0">
                <a:latin typeface="Consolas"/>
                <a:cs typeface="Consolas"/>
              </a:rPr>
              <a:t>(isMobileClient(lower))  count++;</a:t>
            </a:r>
            <a:endParaRPr sz="26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600" b="1" dirty="0">
                <a:latin typeface="Consolas"/>
                <a:cs typeface="Consolas"/>
              </a:rPr>
              <a:t>}</a:t>
            </a:r>
            <a:endParaRPr sz="2600">
              <a:latin typeface="Consolas"/>
              <a:cs typeface="Consola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4C83C-0623-4842-89B3-0C9503910E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369250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680" dirty="0"/>
              <a:t>Data </a:t>
            </a:r>
            <a:r>
              <a:rPr sz="8400" spc="-800" dirty="0"/>
              <a:t>movement </a:t>
            </a:r>
            <a:r>
              <a:rPr sz="8400" spc="-635" dirty="0"/>
              <a:t>has </a:t>
            </a:r>
            <a:r>
              <a:rPr sz="8400" spc="-434" dirty="0"/>
              <a:t>high </a:t>
            </a:r>
            <a:r>
              <a:rPr sz="8400" spc="-595" dirty="0"/>
              <a:t>energy</a:t>
            </a:r>
            <a:r>
              <a:rPr sz="8400" spc="-285" dirty="0"/>
              <a:t> </a:t>
            </a:r>
            <a:r>
              <a:rPr sz="8400" spc="-660" dirty="0"/>
              <a:t>cost</a:t>
            </a:r>
            <a:endParaRPr sz="8400"/>
          </a:p>
        </p:txBody>
      </p:sp>
      <p:sp>
        <p:nvSpPr>
          <p:cNvPr id="4" name="object 4"/>
          <p:cNvSpPr txBox="1"/>
          <p:nvPr/>
        </p:nvSpPr>
        <p:spPr>
          <a:xfrm>
            <a:off x="876300" y="1778000"/>
            <a:ext cx="15762605" cy="26314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673100" marR="393065" indent="-660400">
              <a:lnSpc>
                <a:spcPct val="101400"/>
              </a:lnSpc>
              <a:spcBef>
                <a:spcPts val="20"/>
              </a:spcBef>
              <a:buSzPct val="119565"/>
              <a:buFont typeface="Trebuchet MS"/>
              <a:buChar char="▪"/>
              <a:tabLst>
                <a:tab pos="673100" algn="l"/>
              </a:tabLst>
            </a:pPr>
            <a:r>
              <a:rPr sz="4600" b="1" spc="-325" dirty="0">
                <a:latin typeface="Calibri"/>
                <a:cs typeface="Calibri"/>
              </a:rPr>
              <a:t>Rule </a:t>
            </a:r>
            <a:r>
              <a:rPr sz="4600" b="1" spc="-320" dirty="0">
                <a:latin typeface="Calibri"/>
                <a:cs typeface="Calibri"/>
              </a:rPr>
              <a:t>of </a:t>
            </a:r>
            <a:r>
              <a:rPr sz="4600" b="1" spc="-390" dirty="0">
                <a:latin typeface="Calibri"/>
                <a:cs typeface="Calibri"/>
              </a:rPr>
              <a:t>thumb </a:t>
            </a:r>
            <a:r>
              <a:rPr sz="4600" b="1" spc="-235" dirty="0">
                <a:latin typeface="Calibri"/>
                <a:cs typeface="Calibri"/>
              </a:rPr>
              <a:t>in </a:t>
            </a:r>
            <a:r>
              <a:rPr sz="4600" b="1" spc="-355" dirty="0">
                <a:latin typeface="Calibri"/>
                <a:cs typeface="Calibri"/>
              </a:rPr>
              <a:t>mobile </a:t>
            </a:r>
            <a:r>
              <a:rPr sz="4600" b="1" spc="-385" dirty="0">
                <a:latin typeface="Calibri"/>
                <a:cs typeface="Calibri"/>
              </a:rPr>
              <a:t>system </a:t>
            </a:r>
            <a:r>
              <a:rPr sz="4600" b="1" spc="-280" dirty="0">
                <a:latin typeface="Calibri"/>
                <a:cs typeface="Calibri"/>
              </a:rPr>
              <a:t>design: </a:t>
            </a:r>
            <a:r>
              <a:rPr sz="4600" b="1" spc="-370" dirty="0">
                <a:latin typeface="Calibri"/>
                <a:cs typeface="Calibri"/>
              </a:rPr>
              <a:t>always </a:t>
            </a:r>
            <a:r>
              <a:rPr sz="4600" b="1" spc="-360" dirty="0">
                <a:latin typeface="Calibri"/>
                <a:cs typeface="Calibri"/>
              </a:rPr>
              <a:t>seek </a:t>
            </a:r>
            <a:r>
              <a:rPr sz="4600" b="1" spc="-345" dirty="0">
                <a:latin typeface="Calibri"/>
                <a:cs typeface="Calibri"/>
              </a:rPr>
              <a:t>to </a:t>
            </a:r>
            <a:r>
              <a:rPr sz="4600" b="1" spc="-390" dirty="0">
                <a:latin typeface="Calibri"/>
                <a:cs typeface="Calibri"/>
              </a:rPr>
              <a:t>reduce </a:t>
            </a:r>
            <a:r>
              <a:rPr sz="4600" b="1" spc="-395" dirty="0">
                <a:latin typeface="Calibri"/>
                <a:cs typeface="Calibri"/>
              </a:rPr>
              <a:t>amount </a:t>
            </a:r>
            <a:r>
              <a:rPr sz="4600" b="1" spc="-320" dirty="0">
                <a:latin typeface="Calibri"/>
                <a:cs typeface="Calibri"/>
              </a:rPr>
              <a:t>of  </a:t>
            </a:r>
            <a:r>
              <a:rPr sz="4600" b="1" spc="-325" dirty="0">
                <a:latin typeface="Calibri"/>
                <a:cs typeface="Calibri"/>
              </a:rPr>
              <a:t>data </a:t>
            </a:r>
            <a:r>
              <a:rPr sz="4600" b="1" spc="-315" dirty="0">
                <a:latin typeface="Calibri"/>
                <a:cs typeface="Calibri"/>
              </a:rPr>
              <a:t>transferred </a:t>
            </a:r>
            <a:r>
              <a:rPr sz="4600" b="1" spc="-390" dirty="0">
                <a:latin typeface="Calibri"/>
                <a:cs typeface="Calibri"/>
              </a:rPr>
              <a:t>from</a:t>
            </a:r>
            <a:r>
              <a:rPr sz="4600" b="1" spc="-295" dirty="0">
                <a:latin typeface="Calibri"/>
                <a:cs typeface="Calibri"/>
              </a:rPr>
              <a:t> </a:t>
            </a:r>
            <a:r>
              <a:rPr sz="4600" b="1" spc="-445" dirty="0">
                <a:latin typeface="Calibri"/>
                <a:cs typeface="Calibri"/>
              </a:rPr>
              <a:t>memory</a:t>
            </a:r>
            <a:endParaRPr sz="4600">
              <a:latin typeface="Calibri"/>
              <a:cs typeface="Calibri"/>
            </a:endParaRPr>
          </a:p>
          <a:p>
            <a:pPr marL="812800">
              <a:lnSpc>
                <a:spcPts val="5195"/>
              </a:lnSpc>
              <a:tabLst>
                <a:tab pos="1218565" algn="l"/>
              </a:tabLst>
            </a:pPr>
            <a:r>
              <a:rPr sz="4650" b="1" spc="-215" dirty="0">
                <a:solidFill>
                  <a:srgbClr val="C82506"/>
                </a:solidFill>
                <a:latin typeface="Calibri"/>
                <a:cs typeface="Calibri"/>
              </a:rPr>
              <a:t>-	</a:t>
            </a:r>
            <a:r>
              <a:rPr sz="3600" b="1" spc="-215" dirty="0">
                <a:solidFill>
                  <a:srgbClr val="C82506"/>
                </a:solidFill>
                <a:latin typeface="Calibri"/>
                <a:cs typeface="Calibri"/>
              </a:rPr>
              <a:t>Earlier </a:t>
            </a:r>
            <a:r>
              <a:rPr sz="3600" b="1" spc="-185" dirty="0">
                <a:solidFill>
                  <a:srgbClr val="C82506"/>
                </a:solidFill>
                <a:latin typeface="Calibri"/>
                <a:cs typeface="Calibri"/>
              </a:rPr>
              <a:t>in </a:t>
            </a:r>
            <a:r>
              <a:rPr sz="3600" b="1" spc="-245" dirty="0">
                <a:solidFill>
                  <a:srgbClr val="C82506"/>
                </a:solidFill>
                <a:latin typeface="Calibri"/>
                <a:cs typeface="Calibri"/>
              </a:rPr>
              <a:t>class </a:t>
            </a:r>
            <a:r>
              <a:rPr sz="3600" b="1" spc="-415" dirty="0">
                <a:solidFill>
                  <a:srgbClr val="C82506"/>
                </a:solidFill>
                <a:latin typeface="Calibri"/>
                <a:cs typeface="Calibri"/>
              </a:rPr>
              <a:t>we </a:t>
            </a:r>
            <a:r>
              <a:rPr sz="3600" b="1" spc="-275" dirty="0">
                <a:solidFill>
                  <a:srgbClr val="C82506"/>
                </a:solidFill>
                <a:latin typeface="Calibri"/>
                <a:cs typeface="Calibri"/>
              </a:rPr>
              <a:t>discussed </a:t>
            </a:r>
            <a:r>
              <a:rPr sz="3600" b="1" spc="-215" dirty="0">
                <a:solidFill>
                  <a:srgbClr val="C82506"/>
                </a:solidFill>
                <a:latin typeface="Calibri"/>
                <a:cs typeface="Calibri"/>
              </a:rPr>
              <a:t>minimizing </a:t>
            </a:r>
            <a:r>
              <a:rPr sz="3600" b="1" spc="-295" dirty="0">
                <a:solidFill>
                  <a:srgbClr val="C82506"/>
                </a:solidFill>
                <a:latin typeface="Calibri"/>
                <a:cs typeface="Calibri"/>
              </a:rPr>
              <a:t>communication </a:t>
            </a:r>
            <a:r>
              <a:rPr sz="3600" b="1" spc="-270" dirty="0">
                <a:solidFill>
                  <a:srgbClr val="C82506"/>
                </a:solidFill>
                <a:latin typeface="Calibri"/>
                <a:cs typeface="Calibri"/>
              </a:rPr>
              <a:t>to </a:t>
            </a:r>
            <a:r>
              <a:rPr sz="3600" b="1" spc="-305" dirty="0">
                <a:solidFill>
                  <a:srgbClr val="C82506"/>
                </a:solidFill>
                <a:latin typeface="Calibri"/>
                <a:cs typeface="Calibri"/>
              </a:rPr>
              <a:t>reduce </a:t>
            </a:r>
            <a:r>
              <a:rPr sz="3600" b="1" spc="-180" dirty="0">
                <a:solidFill>
                  <a:srgbClr val="C82506"/>
                </a:solidFill>
                <a:latin typeface="Calibri"/>
                <a:cs typeface="Calibri"/>
              </a:rPr>
              <a:t>stalls </a:t>
            </a:r>
            <a:r>
              <a:rPr sz="3600" b="1" spc="-305" dirty="0">
                <a:solidFill>
                  <a:srgbClr val="C82506"/>
                </a:solidFill>
                <a:latin typeface="Calibri"/>
                <a:cs typeface="Calibri"/>
              </a:rPr>
              <a:t>(poor</a:t>
            </a:r>
            <a:r>
              <a:rPr sz="3600" b="1" spc="-434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600" b="1" spc="-270" dirty="0">
                <a:solidFill>
                  <a:srgbClr val="C82506"/>
                </a:solidFill>
                <a:latin typeface="Calibri"/>
                <a:cs typeface="Calibri"/>
              </a:rPr>
              <a:t>performance).</a:t>
            </a:r>
            <a:endParaRPr sz="3600">
              <a:latin typeface="Calibri"/>
              <a:cs typeface="Calibri"/>
            </a:endParaRPr>
          </a:p>
          <a:p>
            <a:pPr marL="1219200">
              <a:lnSpc>
                <a:spcPts val="4205"/>
              </a:lnSpc>
            </a:pPr>
            <a:r>
              <a:rPr sz="3600" b="1" spc="-415" dirty="0">
                <a:solidFill>
                  <a:srgbClr val="C82506"/>
                </a:solidFill>
                <a:latin typeface="Calibri"/>
                <a:cs typeface="Calibri"/>
              </a:rPr>
              <a:t>Now, we </a:t>
            </a:r>
            <a:r>
              <a:rPr sz="3600" b="1" spc="-275" dirty="0">
                <a:solidFill>
                  <a:srgbClr val="C82506"/>
                </a:solidFill>
                <a:latin typeface="Calibri"/>
                <a:cs typeface="Calibri"/>
              </a:rPr>
              <a:t>wish </a:t>
            </a:r>
            <a:r>
              <a:rPr sz="3600" b="1" spc="-270" dirty="0">
                <a:solidFill>
                  <a:srgbClr val="C82506"/>
                </a:solidFill>
                <a:latin typeface="Calibri"/>
                <a:cs typeface="Calibri"/>
              </a:rPr>
              <a:t>to </a:t>
            </a:r>
            <a:r>
              <a:rPr sz="3600" b="1" spc="-305" dirty="0">
                <a:solidFill>
                  <a:srgbClr val="C82506"/>
                </a:solidFill>
                <a:latin typeface="Calibri"/>
                <a:cs typeface="Calibri"/>
              </a:rPr>
              <a:t>reduce </a:t>
            </a:r>
            <a:r>
              <a:rPr sz="3600" b="1" spc="-295" dirty="0">
                <a:solidFill>
                  <a:srgbClr val="C82506"/>
                </a:solidFill>
                <a:latin typeface="Calibri"/>
                <a:cs typeface="Calibri"/>
              </a:rPr>
              <a:t>communication </a:t>
            </a:r>
            <a:r>
              <a:rPr sz="3600" b="1" spc="-270" dirty="0">
                <a:solidFill>
                  <a:srgbClr val="C82506"/>
                </a:solidFill>
                <a:latin typeface="Calibri"/>
                <a:cs typeface="Calibri"/>
              </a:rPr>
              <a:t>to </a:t>
            </a:r>
            <a:r>
              <a:rPr sz="3600" b="1" spc="-305" dirty="0">
                <a:solidFill>
                  <a:srgbClr val="C82506"/>
                </a:solidFill>
                <a:latin typeface="Calibri"/>
                <a:cs typeface="Calibri"/>
              </a:rPr>
              <a:t>reduce </a:t>
            </a:r>
            <a:r>
              <a:rPr sz="3600" b="1" spc="-254" dirty="0">
                <a:solidFill>
                  <a:srgbClr val="C82506"/>
                </a:solidFill>
                <a:latin typeface="Calibri"/>
                <a:cs typeface="Calibri"/>
              </a:rPr>
              <a:t>energy</a:t>
            </a:r>
            <a:r>
              <a:rPr sz="3600" b="1" spc="-45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600" b="1" spc="-300" dirty="0">
                <a:solidFill>
                  <a:srgbClr val="C82506"/>
                </a:solidFill>
                <a:latin typeface="Calibri"/>
                <a:cs typeface="Calibri"/>
              </a:rPr>
              <a:t>consumption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300" y="4749800"/>
            <a:ext cx="467423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0" indent="-660400">
              <a:lnSpc>
                <a:spcPct val="100000"/>
              </a:lnSpc>
              <a:spcBef>
                <a:spcPts val="100"/>
              </a:spcBef>
              <a:buSzPct val="119565"/>
              <a:buFont typeface="Trebuchet MS"/>
              <a:buChar char="▪"/>
              <a:tabLst>
                <a:tab pos="673100" algn="l"/>
              </a:tabLst>
            </a:pPr>
            <a:r>
              <a:rPr sz="4600" b="1" spc="-300" dirty="0">
                <a:latin typeface="Calibri"/>
                <a:cs typeface="Calibri"/>
              </a:rPr>
              <a:t>“Ballpark”</a:t>
            </a:r>
            <a:r>
              <a:rPr sz="4600" b="1" spc="-560" dirty="0">
                <a:latin typeface="Calibri"/>
                <a:cs typeface="Calibri"/>
              </a:rPr>
              <a:t> </a:t>
            </a:r>
            <a:r>
              <a:rPr sz="4600" b="1" spc="-400" dirty="0">
                <a:latin typeface="Calibri"/>
                <a:cs typeface="Calibri"/>
              </a:rPr>
              <a:t>numbers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300" y="5549900"/>
            <a:ext cx="11816080" cy="3531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200" indent="-406400">
              <a:lnSpc>
                <a:spcPts val="4290"/>
              </a:lnSpc>
              <a:buSzPct val="129166"/>
              <a:buChar char="-"/>
              <a:tabLst>
                <a:tab pos="1218565" algn="l"/>
                <a:tab pos="1219200" algn="l"/>
              </a:tabLst>
            </a:pPr>
            <a:r>
              <a:rPr sz="3600" b="1" spc="-204" dirty="0">
                <a:latin typeface="Calibri"/>
                <a:cs typeface="Calibri"/>
              </a:rPr>
              <a:t>Integer </a:t>
            </a:r>
            <a:r>
              <a:rPr sz="3600" b="1" spc="-290" dirty="0">
                <a:latin typeface="Calibri"/>
                <a:cs typeface="Calibri"/>
              </a:rPr>
              <a:t>op: </a:t>
            </a:r>
            <a:r>
              <a:rPr sz="3600" b="1" spc="350" dirty="0">
                <a:latin typeface="Calibri"/>
                <a:cs typeface="Calibri"/>
              </a:rPr>
              <a:t>~</a:t>
            </a:r>
            <a:r>
              <a:rPr sz="3600" b="1" spc="-215" dirty="0">
                <a:latin typeface="Calibri"/>
                <a:cs typeface="Calibri"/>
              </a:rPr>
              <a:t> </a:t>
            </a:r>
            <a:r>
              <a:rPr sz="3600" b="1" spc="-295" dirty="0">
                <a:latin typeface="Calibri"/>
                <a:cs typeface="Calibri"/>
              </a:rPr>
              <a:t>1 </a:t>
            </a:r>
            <a:r>
              <a:rPr sz="3600" b="1" spc="-225" dirty="0">
                <a:latin typeface="Calibri"/>
                <a:cs typeface="Calibri"/>
              </a:rPr>
              <a:t>pJ </a:t>
            </a:r>
            <a:r>
              <a:rPr sz="3600" b="1" spc="-409" dirty="0">
                <a:latin typeface="Calibri"/>
                <a:cs typeface="Calibri"/>
              </a:rPr>
              <a:t>*</a:t>
            </a:r>
            <a:endParaRPr sz="3600">
              <a:latin typeface="Calibri"/>
              <a:cs typeface="Calibri"/>
            </a:endParaRPr>
          </a:p>
          <a:p>
            <a:pPr marL="1219200" indent="-406400">
              <a:lnSpc>
                <a:spcPts val="4900"/>
              </a:lnSpc>
              <a:buSzPct val="129166"/>
              <a:buChar char="-"/>
              <a:tabLst>
                <a:tab pos="1218565" algn="l"/>
                <a:tab pos="1219200" algn="l"/>
              </a:tabLst>
            </a:pPr>
            <a:r>
              <a:rPr sz="3600" b="1" spc="-204" dirty="0">
                <a:latin typeface="Calibri"/>
                <a:cs typeface="Calibri"/>
              </a:rPr>
              <a:t>Floating </a:t>
            </a:r>
            <a:r>
              <a:rPr sz="3600" b="1" spc="-240" dirty="0">
                <a:latin typeface="Calibri"/>
                <a:cs typeface="Calibri"/>
              </a:rPr>
              <a:t>point </a:t>
            </a:r>
            <a:r>
              <a:rPr sz="3600" b="1" spc="-290" dirty="0">
                <a:latin typeface="Calibri"/>
                <a:cs typeface="Calibri"/>
              </a:rPr>
              <a:t>op: </a:t>
            </a:r>
            <a:r>
              <a:rPr sz="3600" b="1" spc="-80" dirty="0">
                <a:latin typeface="Calibri"/>
                <a:cs typeface="Calibri"/>
              </a:rPr>
              <a:t>~20 </a:t>
            </a:r>
            <a:r>
              <a:rPr sz="3600" b="1" spc="-225" dirty="0">
                <a:latin typeface="Calibri"/>
                <a:cs typeface="Calibri"/>
              </a:rPr>
              <a:t>pJ</a:t>
            </a:r>
            <a:r>
              <a:rPr sz="3600" b="1" spc="-415" dirty="0">
                <a:latin typeface="Calibri"/>
                <a:cs typeface="Calibri"/>
              </a:rPr>
              <a:t> </a:t>
            </a:r>
            <a:r>
              <a:rPr sz="3600" b="1" spc="-409" dirty="0">
                <a:latin typeface="Calibri"/>
                <a:cs typeface="Calibri"/>
              </a:rPr>
              <a:t>*</a:t>
            </a:r>
            <a:endParaRPr sz="3600">
              <a:latin typeface="Calibri"/>
              <a:cs typeface="Calibri"/>
            </a:endParaRPr>
          </a:p>
          <a:p>
            <a:pPr marL="1219200" indent="-406400">
              <a:lnSpc>
                <a:spcPts val="4900"/>
              </a:lnSpc>
              <a:buSzPct val="129166"/>
              <a:buChar char="-"/>
              <a:tabLst>
                <a:tab pos="1218565" algn="l"/>
                <a:tab pos="1219200" algn="l"/>
              </a:tabLst>
            </a:pPr>
            <a:r>
              <a:rPr sz="3600" b="1" spc="-245" dirty="0">
                <a:latin typeface="Calibri"/>
                <a:cs typeface="Calibri"/>
              </a:rPr>
              <a:t>Reading </a:t>
            </a:r>
            <a:r>
              <a:rPr sz="3600" b="1" spc="-295" dirty="0">
                <a:latin typeface="Calibri"/>
                <a:cs typeface="Calibri"/>
              </a:rPr>
              <a:t>64 </a:t>
            </a:r>
            <a:r>
              <a:rPr sz="3600" b="1" spc="-204" dirty="0">
                <a:latin typeface="Calibri"/>
                <a:cs typeface="Calibri"/>
              </a:rPr>
              <a:t>bits </a:t>
            </a:r>
            <a:r>
              <a:rPr sz="3600" b="1" spc="-305" dirty="0">
                <a:latin typeface="Calibri"/>
                <a:cs typeface="Calibri"/>
              </a:rPr>
              <a:t>from </a:t>
            </a:r>
            <a:r>
              <a:rPr sz="3600" b="1" spc="-235" dirty="0">
                <a:latin typeface="Calibri"/>
                <a:cs typeface="Calibri"/>
              </a:rPr>
              <a:t>small </a:t>
            </a:r>
            <a:r>
              <a:rPr sz="3600" b="1" spc="-220" dirty="0">
                <a:latin typeface="Calibri"/>
                <a:cs typeface="Calibri"/>
              </a:rPr>
              <a:t>local </a:t>
            </a:r>
            <a:r>
              <a:rPr sz="3600" b="1" spc="-505" dirty="0">
                <a:latin typeface="Calibri"/>
                <a:cs typeface="Calibri"/>
              </a:rPr>
              <a:t>SRAM </a:t>
            </a:r>
            <a:r>
              <a:rPr sz="3600" b="1" spc="-365" dirty="0">
                <a:latin typeface="Calibri"/>
                <a:cs typeface="Calibri"/>
              </a:rPr>
              <a:t>(1mm </a:t>
            </a:r>
            <a:r>
              <a:rPr sz="3600" b="1" spc="-360" dirty="0">
                <a:latin typeface="Calibri"/>
                <a:cs typeface="Calibri"/>
              </a:rPr>
              <a:t>away </a:t>
            </a:r>
            <a:r>
              <a:rPr sz="3600" b="1" spc="-335" dirty="0">
                <a:latin typeface="Calibri"/>
                <a:cs typeface="Calibri"/>
              </a:rPr>
              <a:t>on </a:t>
            </a:r>
            <a:r>
              <a:rPr sz="3600" b="1" spc="-229" dirty="0">
                <a:latin typeface="Calibri"/>
                <a:cs typeface="Calibri"/>
              </a:rPr>
              <a:t>chip): </a:t>
            </a:r>
            <a:r>
              <a:rPr sz="3600" b="1" spc="350" dirty="0">
                <a:latin typeface="Calibri"/>
                <a:cs typeface="Calibri"/>
              </a:rPr>
              <a:t>~ </a:t>
            </a:r>
            <a:r>
              <a:rPr sz="3600" b="1" spc="-295" dirty="0">
                <a:latin typeface="Calibri"/>
                <a:cs typeface="Calibri"/>
              </a:rPr>
              <a:t>26</a:t>
            </a:r>
            <a:r>
              <a:rPr sz="3600" b="1" spc="-500" dirty="0">
                <a:latin typeface="Calibri"/>
                <a:cs typeface="Calibri"/>
              </a:rPr>
              <a:t> </a:t>
            </a:r>
            <a:r>
              <a:rPr sz="3600" b="1" spc="-225" dirty="0">
                <a:latin typeface="Calibri"/>
                <a:cs typeface="Calibri"/>
              </a:rPr>
              <a:t>pJ</a:t>
            </a:r>
            <a:endParaRPr sz="3600">
              <a:latin typeface="Calibri"/>
              <a:cs typeface="Calibri"/>
            </a:endParaRPr>
          </a:p>
          <a:p>
            <a:pPr marL="1219200" indent="-406400">
              <a:lnSpc>
                <a:spcPts val="5240"/>
              </a:lnSpc>
              <a:buSzPct val="129166"/>
              <a:buChar char="-"/>
              <a:tabLst>
                <a:tab pos="1218565" algn="l"/>
                <a:tab pos="1219200" algn="l"/>
              </a:tabLst>
            </a:pPr>
            <a:r>
              <a:rPr sz="3600" b="1" spc="-245" dirty="0">
                <a:latin typeface="Calibri"/>
                <a:cs typeface="Calibri"/>
              </a:rPr>
              <a:t>Reading </a:t>
            </a:r>
            <a:r>
              <a:rPr sz="3600" b="1" spc="-295" dirty="0">
                <a:latin typeface="Calibri"/>
                <a:cs typeface="Calibri"/>
              </a:rPr>
              <a:t>64 </a:t>
            </a:r>
            <a:r>
              <a:rPr sz="3600" b="1" spc="-204" dirty="0">
                <a:latin typeface="Calibri"/>
                <a:cs typeface="Calibri"/>
              </a:rPr>
              <a:t>bits </a:t>
            </a:r>
            <a:r>
              <a:rPr sz="3600" b="1" spc="-305" dirty="0">
                <a:latin typeface="Calibri"/>
                <a:cs typeface="Calibri"/>
              </a:rPr>
              <a:t>from </a:t>
            </a:r>
            <a:r>
              <a:rPr sz="3600" b="1" spc="-320" dirty="0">
                <a:latin typeface="Calibri"/>
                <a:cs typeface="Calibri"/>
              </a:rPr>
              <a:t>low </a:t>
            </a:r>
            <a:r>
              <a:rPr sz="3600" b="1" spc="-360" dirty="0">
                <a:latin typeface="Calibri"/>
                <a:cs typeface="Calibri"/>
              </a:rPr>
              <a:t>power </a:t>
            </a:r>
            <a:r>
              <a:rPr sz="3600" b="1" spc="-275" dirty="0">
                <a:latin typeface="Calibri"/>
                <a:cs typeface="Calibri"/>
              </a:rPr>
              <a:t>mobile </a:t>
            </a:r>
            <a:r>
              <a:rPr sz="3600" b="1" spc="-560" dirty="0">
                <a:latin typeface="Calibri"/>
                <a:cs typeface="Calibri"/>
              </a:rPr>
              <a:t>DRAM </a:t>
            </a:r>
            <a:r>
              <a:rPr sz="3600" b="1" spc="-290" dirty="0">
                <a:latin typeface="Calibri"/>
                <a:cs typeface="Calibri"/>
              </a:rPr>
              <a:t>(LPDDR): </a:t>
            </a:r>
            <a:r>
              <a:rPr sz="3600" b="1" spc="-165" dirty="0">
                <a:latin typeface="Calibri"/>
                <a:cs typeface="Calibri"/>
              </a:rPr>
              <a:t>~1200</a:t>
            </a:r>
            <a:r>
              <a:rPr sz="3600" b="1" spc="165" dirty="0">
                <a:latin typeface="Calibri"/>
                <a:cs typeface="Calibri"/>
              </a:rPr>
              <a:t> </a:t>
            </a:r>
            <a:r>
              <a:rPr sz="3600" b="1" spc="-225" dirty="0">
                <a:latin typeface="Calibri"/>
                <a:cs typeface="Calibri"/>
              </a:rPr>
              <a:t>pJ</a:t>
            </a:r>
            <a:endParaRPr sz="3600">
              <a:latin typeface="Calibri"/>
              <a:cs typeface="Calibri"/>
            </a:endParaRPr>
          </a:p>
          <a:p>
            <a:pPr marL="673100" indent="-660400">
              <a:lnSpc>
                <a:spcPct val="100000"/>
              </a:lnSpc>
              <a:spcBef>
                <a:spcPts val="2670"/>
              </a:spcBef>
              <a:buSzPct val="119565"/>
              <a:buFont typeface="Trebuchet MS"/>
              <a:buChar char="▪"/>
              <a:tabLst>
                <a:tab pos="673100" algn="l"/>
              </a:tabLst>
            </a:pPr>
            <a:r>
              <a:rPr sz="4600" b="1" spc="-295" dirty="0">
                <a:latin typeface="Calibri"/>
                <a:cs typeface="Calibri"/>
              </a:rPr>
              <a:t>Implications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6400" y="8994140"/>
            <a:ext cx="7497445" cy="739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18465" algn="l"/>
              </a:tabLst>
            </a:pPr>
            <a:r>
              <a:rPr sz="4650" b="1" spc="-215" dirty="0">
                <a:latin typeface="Calibri"/>
                <a:cs typeface="Calibri"/>
              </a:rPr>
              <a:t>-	</a:t>
            </a:r>
            <a:r>
              <a:rPr sz="3600" b="1" spc="-245" dirty="0">
                <a:latin typeface="Calibri"/>
                <a:cs typeface="Calibri"/>
              </a:rPr>
              <a:t>Reading </a:t>
            </a:r>
            <a:r>
              <a:rPr sz="3600" b="1" spc="-295" dirty="0">
                <a:latin typeface="Calibri"/>
                <a:cs typeface="Calibri"/>
              </a:rPr>
              <a:t>10 </a:t>
            </a:r>
            <a:r>
              <a:rPr sz="3600" b="1" spc="-390" dirty="0">
                <a:latin typeface="Calibri"/>
                <a:cs typeface="Calibri"/>
              </a:rPr>
              <a:t>GB/sec </a:t>
            </a:r>
            <a:r>
              <a:rPr sz="3600" b="1" spc="-305" dirty="0">
                <a:latin typeface="Calibri"/>
                <a:cs typeface="Calibri"/>
              </a:rPr>
              <a:t>from </a:t>
            </a:r>
            <a:r>
              <a:rPr sz="3600" b="1" spc="-335" dirty="0">
                <a:latin typeface="Calibri"/>
                <a:cs typeface="Calibri"/>
              </a:rPr>
              <a:t>memory: </a:t>
            </a:r>
            <a:r>
              <a:rPr sz="3600" b="1" spc="-90" dirty="0">
                <a:latin typeface="Calibri"/>
                <a:cs typeface="Calibri"/>
              </a:rPr>
              <a:t>~1.6</a:t>
            </a:r>
            <a:r>
              <a:rPr sz="3600" b="1" spc="-325" dirty="0">
                <a:latin typeface="Calibri"/>
                <a:cs typeface="Calibri"/>
              </a:rPr>
              <a:t> </a:t>
            </a:r>
            <a:r>
              <a:rPr sz="3600" b="1" spc="-270" dirty="0">
                <a:latin typeface="Calibri"/>
                <a:cs typeface="Calibri"/>
              </a:rPr>
              <a:t>watts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6400" y="9753600"/>
            <a:ext cx="15070455" cy="239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0" indent="-406400">
              <a:lnSpc>
                <a:spcPts val="4515"/>
              </a:lnSpc>
              <a:buSzPct val="129166"/>
              <a:buChar char="-"/>
              <a:tabLst>
                <a:tab pos="418465" algn="l"/>
                <a:tab pos="419100" algn="l"/>
              </a:tabLst>
            </a:pPr>
            <a:r>
              <a:rPr sz="3600" b="1" spc="-229" dirty="0">
                <a:latin typeface="Calibri"/>
                <a:cs typeface="Calibri"/>
              </a:rPr>
              <a:t>Entire </a:t>
            </a:r>
            <a:r>
              <a:rPr sz="3600" b="1" spc="-360" dirty="0">
                <a:latin typeface="Calibri"/>
                <a:cs typeface="Calibri"/>
              </a:rPr>
              <a:t>power </a:t>
            </a:r>
            <a:r>
              <a:rPr sz="3600" b="1" spc="-250" dirty="0">
                <a:latin typeface="Calibri"/>
                <a:cs typeface="Calibri"/>
              </a:rPr>
              <a:t>budget for </a:t>
            </a:r>
            <a:r>
              <a:rPr sz="3600" b="1" spc="-275" dirty="0">
                <a:latin typeface="Calibri"/>
                <a:cs typeface="Calibri"/>
              </a:rPr>
              <a:t>mobile </a:t>
            </a:r>
            <a:r>
              <a:rPr sz="3600" b="1" spc="-395" dirty="0">
                <a:latin typeface="Calibri"/>
                <a:cs typeface="Calibri"/>
              </a:rPr>
              <a:t>GPU: </a:t>
            </a:r>
            <a:r>
              <a:rPr sz="3600" b="1" spc="30" dirty="0">
                <a:latin typeface="Calibri"/>
                <a:cs typeface="Calibri"/>
              </a:rPr>
              <a:t>~1 </a:t>
            </a:r>
            <a:r>
              <a:rPr sz="3600" b="1" spc="-265" dirty="0">
                <a:latin typeface="Calibri"/>
                <a:cs typeface="Calibri"/>
              </a:rPr>
              <a:t>watt </a:t>
            </a:r>
            <a:r>
              <a:rPr sz="3600" b="1" spc="-320" dirty="0">
                <a:latin typeface="Calibri"/>
                <a:cs typeface="Calibri"/>
              </a:rPr>
              <a:t>(remember phone </a:t>
            </a:r>
            <a:r>
              <a:rPr sz="3600" b="1" spc="-180" dirty="0">
                <a:latin typeface="Calibri"/>
                <a:cs typeface="Calibri"/>
              </a:rPr>
              <a:t>is </a:t>
            </a:r>
            <a:r>
              <a:rPr sz="3600" b="1" spc="-250" dirty="0">
                <a:latin typeface="Calibri"/>
                <a:cs typeface="Calibri"/>
              </a:rPr>
              <a:t>also </a:t>
            </a:r>
            <a:r>
              <a:rPr sz="3600" b="1" spc="-225" dirty="0">
                <a:latin typeface="Calibri"/>
                <a:cs typeface="Calibri"/>
              </a:rPr>
              <a:t>running </a:t>
            </a:r>
            <a:r>
              <a:rPr sz="3600" b="1" spc="-370" dirty="0">
                <a:latin typeface="Calibri"/>
                <a:cs typeface="Calibri"/>
              </a:rPr>
              <a:t>CPU,</a:t>
            </a:r>
            <a:r>
              <a:rPr sz="3600" b="1" spc="-465" dirty="0">
                <a:latin typeface="Calibri"/>
                <a:cs typeface="Calibri"/>
              </a:rPr>
              <a:t> </a:t>
            </a:r>
            <a:r>
              <a:rPr sz="3600" b="1" spc="-240" dirty="0">
                <a:latin typeface="Calibri"/>
                <a:cs typeface="Calibri"/>
              </a:rPr>
              <a:t>display,</a:t>
            </a:r>
            <a:endParaRPr sz="3600">
              <a:latin typeface="Calibri"/>
              <a:cs typeface="Calibri"/>
            </a:endParaRPr>
          </a:p>
          <a:p>
            <a:pPr marL="419100">
              <a:lnSpc>
                <a:spcPts val="3970"/>
              </a:lnSpc>
            </a:pPr>
            <a:r>
              <a:rPr sz="3600" b="1" spc="-240" dirty="0">
                <a:latin typeface="Calibri"/>
                <a:cs typeface="Calibri"/>
              </a:rPr>
              <a:t>radios,</a:t>
            </a:r>
            <a:r>
              <a:rPr sz="3600" b="1" spc="-250" dirty="0">
                <a:latin typeface="Calibri"/>
                <a:cs typeface="Calibri"/>
              </a:rPr>
              <a:t> </a:t>
            </a:r>
            <a:r>
              <a:rPr sz="3600" b="1" spc="-225" dirty="0">
                <a:latin typeface="Calibri"/>
                <a:cs typeface="Calibri"/>
              </a:rPr>
              <a:t>etc.)</a:t>
            </a:r>
            <a:endParaRPr sz="3600">
              <a:latin typeface="Calibri"/>
              <a:cs typeface="Calibri"/>
            </a:endParaRPr>
          </a:p>
          <a:p>
            <a:pPr marL="419100" indent="-406400">
              <a:lnSpc>
                <a:spcPts val="5005"/>
              </a:lnSpc>
              <a:buSzPct val="129166"/>
              <a:buChar char="-"/>
              <a:tabLst>
                <a:tab pos="418465" algn="l"/>
                <a:tab pos="419100" algn="l"/>
                <a:tab pos="5758815" algn="l"/>
              </a:tabLst>
            </a:pPr>
            <a:r>
              <a:rPr sz="3600" b="1" spc="-270" dirty="0">
                <a:latin typeface="Calibri"/>
                <a:cs typeface="Calibri"/>
              </a:rPr>
              <a:t>iPhone </a:t>
            </a:r>
            <a:r>
              <a:rPr sz="3600" b="1" spc="-295" dirty="0">
                <a:latin typeface="Calibri"/>
                <a:cs typeface="Calibri"/>
              </a:rPr>
              <a:t>6 </a:t>
            </a:r>
            <a:r>
              <a:rPr sz="3600" b="1" spc="-235" dirty="0">
                <a:latin typeface="Calibri"/>
                <a:cs typeface="Calibri"/>
              </a:rPr>
              <a:t>battery:</a:t>
            </a:r>
            <a:r>
              <a:rPr sz="3600" b="1" spc="-160" dirty="0">
                <a:latin typeface="Calibri"/>
                <a:cs typeface="Calibri"/>
              </a:rPr>
              <a:t> </a:t>
            </a:r>
            <a:r>
              <a:rPr sz="3600" b="1" spc="30" dirty="0">
                <a:latin typeface="Calibri"/>
                <a:cs typeface="Calibri"/>
              </a:rPr>
              <a:t>~7</a:t>
            </a:r>
            <a:r>
              <a:rPr sz="3600" b="1" spc="-240" dirty="0">
                <a:latin typeface="Calibri"/>
                <a:cs typeface="Calibri"/>
              </a:rPr>
              <a:t> </a:t>
            </a:r>
            <a:r>
              <a:rPr sz="3600" b="1" spc="-270" dirty="0">
                <a:latin typeface="Calibri"/>
                <a:cs typeface="Calibri"/>
              </a:rPr>
              <a:t>watt-hours	</a:t>
            </a:r>
            <a:r>
              <a:rPr sz="3600" b="1" spc="-250" dirty="0">
                <a:latin typeface="Calibri"/>
                <a:cs typeface="Calibri"/>
              </a:rPr>
              <a:t>(note: </a:t>
            </a:r>
            <a:r>
              <a:rPr sz="3600" b="1" spc="-409" dirty="0">
                <a:latin typeface="Calibri"/>
                <a:cs typeface="Calibri"/>
              </a:rPr>
              <a:t>my </a:t>
            </a:r>
            <a:r>
              <a:rPr sz="3600" b="1" spc="-400" dirty="0">
                <a:latin typeface="Calibri"/>
                <a:cs typeface="Calibri"/>
              </a:rPr>
              <a:t>Macbook </a:t>
            </a:r>
            <a:r>
              <a:rPr sz="3600" b="1" spc="-300" dirty="0">
                <a:latin typeface="Calibri"/>
                <a:cs typeface="Calibri"/>
              </a:rPr>
              <a:t>Pro </a:t>
            </a:r>
            <a:r>
              <a:rPr sz="3600" b="1" spc="-240" dirty="0">
                <a:latin typeface="Calibri"/>
                <a:cs typeface="Calibri"/>
              </a:rPr>
              <a:t>laptop: </a:t>
            </a:r>
            <a:r>
              <a:rPr sz="3600" b="1" spc="-295" dirty="0">
                <a:latin typeface="Calibri"/>
                <a:cs typeface="Calibri"/>
              </a:rPr>
              <a:t>99 </a:t>
            </a:r>
            <a:r>
              <a:rPr sz="3600" b="1" spc="-270" dirty="0">
                <a:latin typeface="Calibri"/>
                <a:cs typeface="Calibri"/>
              </a:rPr>
              <a:t>watt-hour</a:t>
            </a:r>
            <a:r>
              <a:rPr sz="3600" b="1" spc="-625" dirty="0">
                <a:latin typeface="Calibri"/>
                <a:cs typeface="Calibri"/>
              </a:rPr>
              <a:t> </a:t>
            </a:r>
            <a:r>
              <a:rPr sz="3600" b="1" spc="-235" dirty="0">
                <a:latin typeface="Calibri"/>
                <a:cs typeface="Calibri"/>
              </a:rPr>
              <a:t>battery)</a:t>
            </a:r>
            <a:endParaRPr sz="3600">
              <a:latin typeface="Calibri"/>
              <a:cs typeface="Calibri"/>
            </a:endParaRPr>
          </a:p>
          <a:p>
            <a:pPr marL="419100" indent="-406400">
              <a:lnSpc>
                <a:spcPts val="5240"/>
              </a:lnSpc>
              <a:buSzPct val="129166"/>
              <a:buChar char="-"/>
              <a:tabLst>
                <a:tab pos="418465" algn="l"/>
                <a:tab pos="419100" algn="l"/>
              </a:tabLst>
            </a:pPr>
            <a:r>
              <a:rPr sz="3600" b="1" spc="-204" dirty="0">
                <a:latin typeface="Calibri"/>
                <a:cs typeface="Calibri"/>
              </a:rPr>
              <a:t>Exploiting </a:t>
            </a:r>
            <a:r>
              <a:rPr sz="3600" b="1" spc="-200" dirty="0">
                <a:latin typeface="Calibri"/>
                <a:cs typeface="Calibri"/>
              </a:rPr>
              <a:t>locality</a:t>
            </a:r>
            <a:r>
              <a:rPr sz="3600" b="1" spc="-290" dirty="0">
                <a:latin typeface="Calibri"/>
                <a:cs typeface="Calibri"/>
              </a:rPr>
              <a:t> </a:t>
            </a:r>
            <a:r>
              <a:rPr sz="3600" b="1" spc="-285" dirty="0">
                <a:latin typeface="Calibri"/>
                <a:cs typeface="Calibri"/>
              </a:rPr>
              <a:t>matters!!!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13093700"/>
            <a:ext cx="145884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20" dirty="0">
                <a:latin typeface="Calibri"/>
                <a:cs typeface="Calibri"/>
              </a:rPr>
              <a:t>* </a:t>
            </a:r>
            <a:r>
              <a:rPr sz="2800" b="1" spc="-250" dirty="0">
                <a:latin typeface="Calibri"/>
                <a:cs typeface="Calibri"/>
              </a:rPr>
              <a:t>Cost </a:t>
            </a:r>
            <a:r>
              <a:rPr sz="2800" b="1" spc="-210" dirty="0">
                <a:latin typeface="Calibri"/>
                <a:cs typeface="Calibri"/>
              </a:rPr>
              <a:t>to </a:t>
            </a:r>
            <a:r>
              <a:rPr sz="2800" b="1" spc="-160" dirty="0">
                <a:latin typeface="Calibri"/>
                <a:cs typeface="Calibri"/>
              </a:rPr>
              <a:t>just </a:t>
            </a:r>
            <a:r>
              <a:rPr sz="2800" b="1" spc="-220" dirty="0">
                <a:latin typeface="Calibri"/>
                <a:cs typeface="Calibri"/>
              </a:rPr>
              <a:t>perform </a:t>
            </a:r>
            <a:r>
              <a:rPr sz="2800" b="1" spc="-190" dirty="0">
                <a:latin typeface="Calibri"/>
                <a:cs typeface="Calibri"/>
              </a:rPr>
              <a:t>the </a:t>
            </a:r>
            <a:r>
              <a:rPr sz="2800" b="1" spc="-145" dirty="0">
                <a:latin typeface="Calibri"/>
                <a:cs typeface="Calibri"/>
              </a:rPr>
              <a:t>logical </a:t>
            </a:r>
            <a:r>
              <a:rPr sz="2800" b="1" spc="-195" dirty="0">
                <a:latin typeface="Calibri"/>
                <a:cs typeface="Calibri"/>
              </a:rPr>
              <a:t>operation, </a:t>
            </a:r>
            <a:r>
              <a:rPr sz="2800" b="1" spc="-210" dirty="0">
                <a:latin typeface="Calibri"/>
                <a:cs typeface="Calibri"/>
              </a:rPr>
              <a:t>not </a:t>
            </a:r>
            <a:r>
              <a:rPr sz="2800" b="1" spc="-190" dirty="0">
                <a:latin typeface="Calibri"/>
                <a:cs typeface="Calibri"/>
              </a:rPr>
              <a:t>counting </a:t>
            </a:r>
            <a:r>
              <a:rPr sz="2800" b="1" spc="-240" dirty="0">
                <a:latin typeface="Calibri"/>
                <a:cs typeface="Calibri"/>
              </a:rPr>
              <a:t>overhead </a:t>
            </a:r>
            <a:r>
              <a:rPr sz="2800" b="1" spc="-195" dirty="0">
                <a:latin typeface="Calibri"/>
                <a:cs typeface="Calibri"/>
              </a:rPr>
              <a:t>of </a:t>
            </a:r>
            <a:r>
              <a:rPr sz="2800" b="1" spc="-175" dirty="0">
                <a:latin typeface="Calibri"/>
                <a:cs typeface="Calibri"/>
              </a:rPr>
              <a:t>instruction </a:t>
            </a:r>
            <a:r>
              <a:rPr sz="2800" b="1" spc="-235" dirty="0">
                <a:latin typeface="Calibri"/>
                <a:cs typeface="Calibri"/>
              </a:rPr>
              <a:t>decode, </a:t>
            </a:r>
            <a:r>
              <a:rPr sz="2800" b="1" spc="-204" dirty="0">
                <a:latin typeface="Calibri"/>
                <a:cs typeface="Calibri"/>
              </a:rPr>
              <a:t>load </a:t>
            </a:r>
            <a:r>
              <a:rPr sz="2800" b="1" spc="-200" dirty="0">
                <a:latin typeface="Calibri"/>
                <a:cs typeface="Calibri"/>
              </a:rPr>
              <a:t>data </a:t>
            </a:r>
            <a:r>
              <a:rPr sz="2800" b="1" spc="-240" dirty="0">
                <a:latin typeface="Calibri"/>
                <a:cs typeface="Calibri"/>
              </a:rPr>
              <a:t>from </a:t>
            </a:r>
            <a:r>
              <a:rPr sz="2800" b="1" spc="-165" dirty="0">
                <a:latin typeface="Calibri"/>
                <a:cs typeface="Calibri"/>
              </a:rPr>
              <a:t>registers,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80" dirty="0">
                <a:latin typeface="Calibri"/>
                <a:cs typeface="Calibri"/>
              </a:rPr>
              <a:t>etc.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29300" y="4978400"/>
            <a:ext cx="5668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20" dirty="0">
                <a:latin typeface="Calibri"/>
                <a:cs typeface="Calibri"/>
              </a:rPr>
              <a:t>[Sources: </a:t>
            </a:r>
            <a:r>
              <a:rPr sz="2800" b="1" spc="-100" dirty="0">
                <a:latin typeface="Calibri"/>
                <a:cs typeface="Calibri"/>
              </a:rPr>
              <a:t>Bill </a:t>
            </a:r>
            <a:r>
              <a:rPr sz="2800" b="1" spc="-185" dirty="0">
                <a:latin typeface="Calibri"/>
                <a:cs typeface="Calibri"/>
              </a:rPr>
              <a:t>Dally </a:t>
            </a:r>
            <a:r>
              <a:rPr sz="2800" b="1" spc="-229" dirty="0">
                <a:latin typeface="Calibri"/>
                <a:cs typeface="Calibri"/>
              </a:rPr>
              <a:t>(NVIDIA), </a:t>
            </a:r>
            <a:r>
              <a:rPr sz="2800" b="1" spc="-365" dirty="0">
                <a:latin typeface="Calibri"/>
                <a:cs typeface="Calibri"/>
              </a:rPr>
              <a:t>Tom </a:t>
            </a:r>
            <a:r>
              <a:rPr sz="2800" b="1" spc="-270" dirty="0">
                <a:latin typeface="Calibri"/>
                <a:cs typeface="Calibri"/>
              </a:rPr>
              <a:t>Olson</a:t>
            </a:r>
            <a:r>
              <a:rPr sz="2800" b="1" spc="-340" dirty="0">
                <a:latin typeface="Calibri"/>
                <a:cs typeface="Calibri"/>
              </a:rPr>
              <a:t> </a:t>
            </a:r>
            <a:r>
              <a:rPr sz="2800" b="1" spc="-310" dirty="0">
                <a:latin typeface="Calibri"/>
                <a:cs typeface="Calibri"/>
              </a:rPr>
              <a:t>(ARM)]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695483" y="7791729"/>
            <a:ext cx="677545" cy="0"/>
          </a:xfrm>
          <a:custGeom>
            <a:avLst/>
            <a:gdLst/>
            <a:ahLst/>
            <a:cxnLst/>
            <a:rect l="l" t="t" r="r" b="b"/>
            <a:pathLst>
              <a:path w="677544">
                <a:moveTo>
                  <a:pt x="677139" y="0"/>
                </a:moveTo>
                <a:lnTo>
                  <a:pt x="31750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68153" y="7662189"/>
            <a:ext cx="259079" cy="259079"/>
          </a:xfrm>
          <a:custGeom>
            <a:avLst/>
            <a:gdLst/>
            <a:ahLst/>
            <a:cxnLst/>
            <a:rect l="l" t="t" r="r" b="b"/>
            <a:pathLst>
              <a:path w="259079" h="259079">
                <a:moveTo>
                  <a:pt x="259074" y="0"/>
                </a:moveTo>
                <a:lnTo>
                  <a:pt x="0" y="129539"/>
                </a:lnTo>
                <a:lnTo>
                  <a:pt x="259074" y="259079"/>
                </a:lnTo>
                <a:lnTo>
                  <a:pt x="259074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525500" y="7531100"/>
            <a:ext cx="4662805" cy="17475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sz="2800" b="1" spc="-170" dirty="0">
                <a:solidFill>
                  <a:srgbClr val="C82506"/>
                </a:solidFill>
                <a:latin typeface="Calibri"/>
                <a:cs typeface="Calibri"/>
              </a:rPr>
              <a:t>Suggests </a:t>
            </a:r>
            <a:r>
              <a:rPr sz="2800" b="1" spc="-165" dirty="0">
                <a:solidFill>
                  <a:srgbClr val="C82506"/>
                </a:solidFill>
                <a:latin typeface="Calibri"/>
                <a:cs typeface="Calibri"/>
              </a:rPr>
              <a:t>that </a:t>
            </a:r>
            <a:r>
              <a:rPr sz="2800" b="1" spc="-210" dirty="0">
                <a:solidFill>
                  <a:srgbClr val="C82506"/>
                </a:solidFill>
                <a:latin typeface="Calibri"/>
                <a:cs typeface="Calibri"/>
              </a:rPr>
              <a:t>recomputing </a:t>
            </a:r>
            <a:r>
              <a:rPr sz="2800" b="1" spc="-185" dirty="0">
                <a:solidFill>
                  <a:srgbClr val="C82506"/>
                </a:solidFill>
                <a:latin typeface="Calibri"/>
                <a:cs typeface="Calibri"/>
              </a:rPr>
              <a:t>values,  </a:t>
            </a:r>
            <a:r>
              <a:rPr sz="2800" b="1" spc="-190" dirty="0">
                <a:solidFill>
                  <a:srgbClr val="C82506"/>
                </a:solidFill>
                <a:latin typeface="Calibri"/>
                <a:cs typeface="Calibri"/>
              </a:rPr>
              <a:t>rather than </a:t>
            </a:r>
            <a:r>
              <a:rPr sz="2800" b="1" spc="-170" dirty="0">
                <a:solidFill>
                  <a:srgbClr val="C82506"/>
                </a:solidFill>
                <a:latin typeface="Calibri"/>
                <a:cs typeface="Calibri"/>
              </a:rPr>
              <a:t>storing </a:t>
            </a:r>
            <a:r>
              <a:rPr sz="2800" b="1" spc="-225" dirty="0">
                <a:solidFill>
                  <a:srgbClr val="C82506"/>
                </a:solidFill>
                <a:latin typeface="Calibri"/>
                <a:cs typeface="Calibri"/>
              </a:rPr>
              <a:t>and </a:t>
            </a:r>
            <a:r>
              <a:rPr sz="2800" b="1" spc="-180" dirty="0">
                <a:solidFill>
                  <a:srgbClr val="C82506"/>
                </a:solidFill>
                <a:latin typeface="Calibri"/>
                <a:cs typeface="Calibri"/>
              </a:rPr>
              <a:t>reloading  </a:t>
            </a:r>
            <a:r>
              <a:rPr sz="2800" b="1" spc="-200" dirty="0">
                <a:solidFill>
                  <a:srgbClr val="C82506"/>
                </a:solidFill>
                <a:latin typeface="Calibri"/>
                <a:cs typeface="Calibri"/>
              </a:rPr>
              <a:t>them, </a:t>
            </a:r>
            <a:r>
              <a:rPr sz="2800" b="1" spc="-140" dirty="0">
                <a:solidFill>
                  <a:srgbClr val="C82506"/>
                </a:solidFill>
                <a:latin typeface="Calibri"/>
                <a:cs typeface="Calibri"/>
              </a:rPr>
              <a:t>is </a:t>
            </a:r>
            <a:r>
              <a:rPr sz="2800" b="1" spc="-204" dirty="0">
                <a:solidFill>
                  <a:srgbClr val="C82506"/>
                </a:solidFill>
                <a:latin typeface="Calibri"/>
                <a:cs typeface="Calibri"/>
              </a:rPr>
              <a:t>a </a:t>
            </a:r>
            <a:r>
              <a:rPr sz="2800" b="1" spc="-190" dirty="0">
                <a:solidFill>
                  <a:srgbClr val="C82506"/>
                </a:solidFill>
                <a:latin typeface="Calibri"/>
                <a:cs typeface="Calibri"/>
              </a:rPr>
              <a:t>better </a:t>
            </a:r>
            <a:r>
              <a:rPr sz="2800" b="1" spc="-245" dirty="0">
                <a:solidFill>
                  <a:srgbClr val="C82506"/>
                </a:solidFill>
                <a:latin typeface="Calibri"/>
                <a:cs typeface="Calibri"/>
              </a:rPr>
              <a:t>answer </a:t>
            </a:r>
            <a:r>
              <a:rPr sz="2800" b="1" spc="-260" dirty="0">
                <a:solidFill>
                  <a:srgbClr val="C82506"/>
                </a:solidFill>
                <a:latin typeface="Calibri"/>
                <a:cs typeface="Calibri"/>
              </a:rPr>
              <a:t>when  </a:t>
            </a:r>
            <a:r>
              <a:rPr sz="2800" b="1" spc="-165" dirty="0">
                <a:solidFill>
                  <a:srgbClr val="C82506"/>
                </a:solidFill>
                <a:latin typeface="Calibri"/>
                <a:cs typeface="Calibri"/>
              </a:rPr>
              <a:t>optimizing </a:t>
            </a:r>
            <a:r>
              <a:rPr sz="2800" b="1" spc="-265" dirty="0">
                <a:solidFill>
                  <a:srgbClr val="C82506"/>
                </a:solidFill>
                <a:latin typeface="Calibri"/>
                <a:cs typeface="Calibri"/>
              </a:rPr>
              <a:t>code </a:t>
            </a:r>
            <a:r>
              <a:rPr sz="2800" b="1" spc="-195" dirty="0">
                <a:solidFill>
                  <a:srgbClr val="C82506"/>
                </a:solidFill>
                <a:latin typeface="Calibri"/>
                <a:cs typeface="Calibri"/>
              </a:rPr>
              <a:t>for </a:t>
            </a:r>
            <a:r>
              <a:rPr sz="2800" b="1" spc="-200" dirty="0">
                <a:solidFill>
                  <a:srgbClr val="C82506"/>
                </a:solidFill>
                <a:latin typeface="Calibri"/>
                <a:cs typeface="Calibri"/>
              </a:rPr>
              <a:t>energy</a:t>
            </a:r>
            <a:r>
              <a:rPr sz="2800" b="1" spc="-18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2800" b="1" spc="-220" dirty="0">
                <a:solidFill>
                  <a:srgbClr val="C82506"/>
                </a:solidFill>
                <a:latin typeface="Calibri"/>
                <a:cs typeface="Calibri"/>
              </a:rPr>
              <a:t>eﬃciency!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FAFE3D-178D-1746-86B0-A57FC7E4F6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318195" y="7202833"/>
            <a:ext cx="3732758" cy="2779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796480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785" dirty="0"/>
              <a:t>Moving </a:t>
            </a:r>
            <a:r>
              <a:rPr sz="8400" spc="-590" dirty="0"/>
              <a:t>data </a:t>
            </a:r>
            <a:r>
              <a:rPr sz="8400" spc="-409" dirty="0"/>
              <a:t>is</a:t>
            </a:r>
            <a:r>
              <a:rPr sz="8400" spc="-380" dirty="0"/>
              <a:t> </a:t>
            </a:r>
            <a:r>
              <a:rPr sz="8400" spc="-605" dirty="0"/>
              <a:t>costly!</a:t>
            </a:r>
            <a:endParaRPr sz="8400"/>
          </a:p>
        </p:txBody>
      </p:sp>
      <p:sp>
        <p:nvSpPr>
          <p:cNvPr id="5" name="object 5"/>
          <p:cNvSpPr txBox="1"/>
          <p:nvPr/>
        </p:nvSpPr>
        <p:spPr>
          <a:xfrm>
            <a:off x="876300" y="1886024"/>
            <a:ext cx="7723505" cy="308991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4900" b="1" spc="-395" dirty="0">
                <a:latin typeface="Calibri"/>
                <a:cs typeface="Calibri"/>
              </a:rPr>
              <a:t>Data </a:t>
            </a:r>
            <a:r>
              <a:rPr sz="4900" b="1" spc="-465" dirty="0">
                <a:latin typeface="Calibri"/>
                <a:cs typeface="Calibri"/>
              </a:rPr>
              <a:t>movement </a:t>
            </a:r>
            <a:r>
              <a:rPr sz="4900" b="1" spc="-254" dirty="0">
                <a:latin typeface="Calibri"/>
                <a:cs typeface="Calibri"/>
              </a:rPr>
              <a:t>limits</a:t>
            </a:r>
            <a:r>
              <a:rPr sz="4900" b="1" spc="-170" dirty="0">
                <a:latin typeface="Calibri"/>
                <a:cs typeface="Calibri"/>
              </a:rPr>
              <a:t> </a:t>
            </a:r>
            <a:r>
              <a:rPr sz="4900" b="1" spc="-395" dirty="0">
                <a:latin typeface="Calibri"/>
                <a:cs typeface="Calibri"/>
              </a:rPr>
              <a:t>performance</a:t>
            </a:r>
            <a:endParaRPr sz="4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3400" b="1" spc="-409" dirty="0">
                <a:latin typeface="Calibri"/>
                <a:cs typeface="Calibri"/>
              </a:rPr>
              <a:t>Many </a:t>
            </a:r>
            <a:r>
              <a:rPr sz="3400" b="1" spc="-245" dirty="0">
                <a:latin typeface="Calibri"/>
                <a:cs typeface="Calibri"/>
              </a:rPr>
              <a:t>processing</a:t>
            </a:r>
            <a:r>
              <a:rPr sz="3400" b="1" spc="-415" dirty="0">
                <a:latin typeface="Calibri"/>
                <a:cs typeface="Calibri"/>
              </a:rPr>
              <a:t> </a:t>
            </a:r>
            <a:r>
              <a:rPr sz="3400" b="1" spc="-125" dirty="0">
                <a:latin typeface="Calibri"/>
                <a:cs typeface="Calibri"/>
              </a:rPr>
              <a:t>elements…</a:t>
            </a:r>
            <a:endParaRPr sz="3400">
              <a:latin typeface="Calibri"/>
              <a:cs typeface="Calibri"/>
            </a:endParaRPr>
          </a:p>
          <a:p>
            <a:pPr marL="520700">
              <a:lnSpc>
                <a:spcPct val="100000"/>
              </a:lnSpc>
              <a:spcBef>
                <a:spcPts val="219"/>
              </a:spcBef>
            </a:pPr>
            <a:r>
              <a:rPr sz="3400" b="1" spc="330" dirty="0">
                <a:latin typeface="Calibri"/>
                <a:cs typeface="Calibri"/>
              </a:rPr>
              <a:t>=</a:t>
            </a:r>
            <a:r>
              <a:rPr sz="3400" b="1" spc="-160" dirty="0">
                <a:latin typeface="Calibri"/>
                <a:cs typeface="Calibri"/>
              </a:rPr>
              <a:t> </a:t>
            </a:r>
            <a:r>
              <a:rPr sz="3400" b="1" spc="-200" dirty="0">
                <a:latin typeface="Calibri"/>
                <a:cs typeface="Calibri"/>
              </a:rPr>
              <a:t>higher </a:t>
            </a:r>
            <a:r>
              <a:rPr sz="3400" b="1" spc="-229" dirty="0">
                <a:latin typeface="Calibri"/>
                <a:cs typeface="Calibri"/>
              </a:rPr>
              <a:t>overall </a:t>
            </a:r>
            <a:r>
              <a:rPr sz="3400" b="1" spc="-235" dirty="0">
                <a:latin typeface="Calibri"/>
                <a:cs typeface="Calibri"/>
              </a:rPr>
              <a:t>rate of </a:t>
            </a:r>
            <a:r>
              <a:rPr sz="3400" b="1" spc="-330" dirty="0">
                <a:latin typeface="Calibri"/>
                <a:cs typeface="Calibri"/>
              </a:rPr>
              <a:t>memory </a:t>
            </a:r>
            <a:r>
              <a:rPr sz="3400" b="1" spc="-254" dirty="0">
                <a:latin typeface="Calibri"/>
                <a:cs typeface="Calibri"/>
              </a:rPr>
              <a:t>requests</a:t>
            </a:r>
            <a:endParaRPr sz="3400">
              <a:latin typeface="Calibri"/>
              <a:cs typeface="Calibri"/>
            </a:endParaRPr>
          </a:p>
          <a:p>
            <a:pPr marL="795020" marR="1255395" indent="-274955">
              <a:lnSpc>
                <a:spcPct val="105400"/>
              </a:lnSpc>
            </a:pPr>
            <a:r>
              <a:rPr sz="3400" b="1" spc="330" dirty="0">
                <a:latin typeface="Calibri"/>
                <a:cs typeface="Calibri"/>
              </a:rPr>
              <a:t>= </a:t>
            </a:r>
            <a:r>
              <a:rPr sz="3400" b="1" spc="-290" dirty="0">
                <a:latin typeface="Calibri"/>
                <a:cs typeface="Calibri"/>
              </a:rPr>
              <a:t>need </a:t>
            </a:r>
            <a:r>
              <a:rPr sz="3400" b="1" spc="-235" dirty="0">
                <a:latin typeface="Calibri"/>
                <a:cs typeface="Calibri"/>
              </a:rPr>
              <a:t>for </a:t>
            </a:r>
            <a:r>
              <a:rPr sz="3400" b="1" spc="-335" dirty="0">
                <a:latin typeface="Calibri"/>
                <a:cs typeface="Calibri"/>
              </a:rPr>
              <a:t>more </a:t>
            </a:r>
            <a:r>
              <a:rPr sz="3400" b="1" spc="-330" dirty="0">
                <a:latin typeface="Calibri"/>
                <a:cs typeface="Calibri"/>
              </a:rPr>
              <a:t>memory </a:t>
            </a:r>
            <a:r>
              <a:rPr sz="3400" b="1" spc="-260" dirty="0">
                <a:latin typeface="Calibri"/>
                <a:cs typeface="Calibri"/>
              </a:rPr>
              <a:t>bandwidth  </a:t>
            </a:r>
            <a:r>
              <a:rPr sz="3400" b="1" spc="-200" dirty="0">
                <a:latin typeface="Calibri"/>
                <a:cs typeface="Calibri"/>
              </a:rPr>
              <a:t>(result: </a:t>
            </a:r>
            <a:r>
              <a:rPr sz="3400" b="1" spc="-229" dirty="0">
                <a:latin typeface="Calibri"/>
                <a:cs typeface="Calibri"/>
              </a:rPr>
              <a:t>bandwidth-limited</a:t>
            </a:r>
            <a:r>
              <a:rPr sz="3400" b="1" spc="-290" dirty="0">
                <a:latin typeface="Calibri"/>
                <a:cs typeface="Calibri"/>
              </a:rPr>
              <a:t> </a:t>
            </a:r>
            <a:r>
              <a:rPr sz="3400" b="1" spc="-250" dirty="0">
                <a:latin typeface="Calibri"/>
                <a:cs typeface="Calibri"/>
              </a:rPr>
              <a:t>execution)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7200" y="1884381"/>
            <a:ext cx="7835265" cy="250761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4800" b="1" spc="-390" dirty="0">
                <a:latin typeface="Calibri"/>
                <a:cs typeface="Calibri"/>
              </a:rPr>
              <a:t>Data </a:t>
            </a:r>
            <a:r>
              <a:rPr sz="4800" b="1" spc="-459" dirty="0">
                <a:latin typeface="Calibri"/>
                <a:cs typeface="Calibri"/>
              </a:rPr>
              <a:t>movement </a:t>
            </a:r>
            <a:r>
              <a:rPr sz="4800" b="1" spc="-365" dirty="0">
                <a:latin typeface="Calibri"/>
                <a:cs typeface="Calibri"/>
              </a:rPr>
              <a:t>has </a:t>
            </a:r>
            <a:r>
              <a:rPr sz="4800" b="1" spc="-250" dirty="0">
                <a:latin typeface="Calibri"/>
                <a:cs typeface="Calibri"/>
              </a:rPr>
              <a:t>high </a:t>
            </a:r>
            <a:r>
              <a:rPr sz="4800" b="1" spc="-340" dirty="0">
                <a:latin typeface="Calibri"/>
                <a:cs typeface="Calibri"/>
              </a:rPr>
              <a:t>energy</a:t>
            </a:r>
            <a:r>
              <a:rPr sz="4800" b="1" spc="-160" dirty="0">
                <a:latin typeface="Calibri"/>
                <a:cs typeface="Calibri"/>
              </a:rPr>
              <a:t> </a:t>
            </a:r>
            <a:r>
              <a:rPr sz="4800" b="1" spc="-380" dirty="0">
                <a:latin typeface="Calibri"/>
                <a:cs typeface="Calibri"/>
              </a:rPr>
              <a:t>cost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3400" b="1" spc="330" dirty="0">
                <a:latin typeface="Calibri"/>
                <a:cs typeface="Calibri"/>
              </a:rPr>
              <a:t>~</a:t>
            </a:r>
            <a:r>
              <a:rPr sz="3400" b="1" spc="-120" dirty="0">
                <a:latin typeface="Calibri"/>
                <a:cs typeface="Calibri"/>
              </a:rPr>
              <a:t> </a:t>
            </a:r>
            <a:r>
              <a:rPr sz="3400" b="1" spc="-225" dirty="0">
                <a:latin typeface="Calibri"/>
                <a:cs typeface="Calibri"/>
              </a:rPr>
              <a:t>0.9 </a:t>
            </a:r>
            <a:r>
              <a:rPr sz="3400" b="1" spc="-215" dirty="0">
                <a:latin typeface="Calibri"/>
                <a:cs typeface="Calibri"/>
              </a:rPr>
              <a:t>pJ </a:t>
            </a:r>
            <a:r>
              <a:rPr sz="3400" b="1" spc="-235" dirty="0">
                <a:latin typeface="Calibri"/>
                <a:cs typeface="Calibri"/>
              </a:rPr>
              <a:t>for </a:t>
            </a:r>
            <a:r>
              <a:rPr sz="3400" b="1" spc="-245" dirty="0">
                <a:latin typeface="Calibri"/>
                <a:cs typeface="Calibri"/>
              </a:rPr>
              <a:t>a </a:t>
            </a:r>
            <a:r>
              <a:rPr sz="3400" b="1" spc="-204" dirty="0">
                <a:latin typeface="Calibri"/>
                <a:cs typeface="Calibri"/>
              </a:rPr>
              <a:t>32-bit </a:t>
            </a:r>
            <a:r>
              <a:rPr sz="3400" b="1" spc="-200" dirty="0">
                <a:latin typeface="Calibri"/>
                <a:cs typeface="Calibri"/>
              </a:rPr>
              <a:t>floating-point </a:t>
            </a:r>
            <a:r>
              <a:rPr sz="3400" b="1" spc="-285" dirty="0">
                <a:latin typeface="Calibri"/>
                <a:cs typeface="Calibri"/>
              </a:rPr>
              <a:t>math </a:t>
            </a:r>
            <a:r>
              <a:rPr sz="3400" b="1" spc="-335" dirty="0">
                <a:latin typeface="Calibri"/>
                <a:cs typeface="Calibri"/>
              </a:rPr>
              <a:t>op </a:t>
            </a:r>
            <a:r>
              <a:rPr sz="3400" b="1" spc="-385" dirty="0">
                <a:latin typeface="Calibri"/>
                <a:cs typeface="Calibri"/>
              </a:rPr>
              <a:t>*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400" b="1" spc="330" dirty="0">
                <a:latin typeface="Calibri"/>
                <a:cs typeface="Calibri"/>
              </a:rPr>
              <a:t>~ </a:t>
            </a:r>
            <a:r>
              <a:rPr sz="3400" b="1" spc="-275" dirty="0">
                <a:latin typeface="Calibri"/>
                <a:cs typeface="Calibri"/>
              </a:rPr>
              <a:t>5 </a:t>
            </a:r>
            <a:r>
              <a:rPr sz="3400" b="1" spc="-215" dirty="0">
                <a:latin typeface="Calibri"/>
                <a:cs typeface="Calibri"/>
              </a:rPr>
              <a:t>pJ </a:t>
            </a:r>
            <a:r>
              <a:rPr sz="3400" b="1" spc="-235" dirty="0">
                <a:latin typeface="Calibri"/>
                <a:cs typeface="Calibri"/>
              </a:rPr>
              <a:t>for </a:t>
            </a:r>
            <a:r>
              <a:rPr sz="3400" b="1" spc="-245" dirty="0">
                <a:latin typeface="Calibri"/>
                <a:cs typeface="Calibri"/>
              </a:rPr>
              <a:t>a </a:t>
            </a:r>
            <a:r>
              <a:rPr sz="3400" b="1" spc="-204" dirty="0">
                <a:latin typeface="Calibri"/>
                <a:cs typeface="Calibri"/>
              </a:rPr>
              <a:t>local </a:t>
            </a:r>
            <a:r>
              <a:rPr sz="3400" b="1" spc="-475" dirty="0">
                <a:latin typeface="Calibri"/>
                <a:cs typeface="Calibri"/>
              </a:rPr>
              <a:t>SRAM </a:t>
            </a:r>
            <a:r>
              <a:rPr sz="3400" b="1" spc="-280" dirty="0">
                <a:latin typeface="Calibri"/>
                <a:cs typeface="Calibri"/>
              </a:rPr>
              <a:t>(on </a:t>
            </a:r>
            <a:r>
              <a:rPr sz="3400" b="1" spc="-235" dirty="0">
                <a:latin typeface="Calibri"/>
                <a:cs typeface="Calibri"/>
              </a:rPr>
              <a:t>chip) </a:t>
            </a:r>
            <a:r>
              <a:rPr sz="3400" b="1" spc="-240" dirty="0">
                <a:latin typeface="Calibri"/>
                <a:cs typeface="Calibri"/>
              </a:rPr>
              <a:t>data</a:t>
            </a:r>
            <a:r>
              <a:rPr sz="3400" b="1" spc="-470" dirty="0">
                <a:latin typeface="Calibri"/>
                <a:cs typeface="Calibri"/>
              </a:rPr>
              <a:t> </a:t>
            </a:r>
            <a:r>
              <a:rPr sz="3400" b="1" spc="-285" dirty="0">
                <a:latin typeface="Calibri"/>
                <a:cs typeface="Calibri"/>
              </a:rPr>
              <a:t>access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400" b="1" spc="330" dirty="0">
                <a:latin typeface="Calibri"/>
                <a:cs typeface="Calibri"/>
              </a:rPr>
              <a:t>~ </a:t>
            </a:r>
            <a:r>
              <a:rPr sz="3400" b="1" spc="-275" dirty="0">
                <a:latin typeface="Calibri"/>
                <a:cs typeface="Calibri"/>
              </a:rPr>
              <a:t>640 </a:t>
            </a:r>
            <a:r>
              <a:rPr sz="3400" b="1" spc="-215" dirty="0">
                <a:latin typeface="Calibri"/>
                <a:cs typeface="Calibri"/>
              </a:rPr>
              <a:t>pJ </a:t>
            </a:r>
            <a:r>
              <a:rPr sz="3400" b="1" spc="-254" dirty="0">
                <a:latin typeface="Calibri"/>
                <a:cs typeface="Calibri"/>
              </a:rPr>
              <a:t>to </a:t>
            </a:r>
            <a:r>
              <a:rPr sz="3400" b="1" spc="-250" dirty="0">
                <a:latin typeface="Calibri"/>
                <a:cs typeface="Calibri"/>
              </a:rPr>
              <a:t>load </a:t>
            </a:r>
            <a:r>
              <a:rPr sz="3400" b="1" spc="-275" dirty="0">
                <a:latin typeface="Calibri"/>
                <a:cs typeface="Calibri"/>
              </a:rPr>
              <a:t>32 </a:t>
            </a:r>
            <a:r>
              <a:rPr sz="3400" b="1" spc="-190" dirty="0">
                <a:latin typeface="Calibri"/>
                <a:cs typeface="Calibri"/>
              </a:rPr>
              <a:t>bits</a:t>
            </a:r>
            <a:r>
              <a:rPr sz="3400" b="1" spc="-520" dirty="0">
                <a:latin typeface="Calibri"/>
                <a:cs typeface="Calibri"/>
              </a:rPr>
              <a:t> </a:t>
            </a:r>
            <a:r>
              <a:rPr sz="3400" b="1" spc="-290" dirty="0">
                <a:latin typeface="Calibri"/>
                <a:cs typeface="Calibri"/>
              </a:rPr>
              <a:t>from </a:t>
            </a:r>
            <a:r>
              <a:rPr sz="3400" b="1" spc="-335" dirty="0">
                <a:latin typeface="Calibri"/>
                <a:cs typeface="Calibri"/>
              </a:rPr>
              <a:t>LPDDR </a:t>
            </a:r>
            <a:r>
              <a:rPr sz="3400" b="1" spc="-330" dirty="0">
                <a:latin typeface="Calibri"/>
                <a:cs typeface="Calibri"/>
              </a:rPr>
              <a:t>memory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24340" y="6158907"/>
            <a:ext cx="1358900" cy="977900"/>
          </a:xfrm>
          <a:custGeom>
            <a:avLst/>
            <a:gdLst/>
            <a:ahLst/>
            <a:cxnLst/>
            <a:rect l="l" t="t" r="r" b="b"/>
            <a:pathLst>
              <a:path w="1358900" h="977900">
                <a:moveTo>
                  <a:pt x="0" y="0"/>
                </a:moveTo>
                <a:lnTo>
                  <a:pt x="1358901" y="0"/>
                </a:lnTo>
                <a:lnTo>
                  <a:pt x="1358901" y="977900"/>
                </a:lnTo>
                <a:lnTo>
                  <a:pt x="0" y="9779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24340" y="6158907"/>
            <a:ext cx="1358900" cy="977900"/>
          </a:xfrm>
          <a:custGeom>
            <a:avLst/>
            <a:gdLst/>
            <a:ahLst/>
            <a:cxnLst/>
            <a:rect l="l" t="t" r="r" b="b"/>
            <a:pathLst>
              <a:path w="1358900" h="977900">
                <a:moveTo>
                  <a:pt x="0" y="0"/>
                </a:moveTo>
                <a:lnTo>
                  <a:pt x="1358901" y="0"/>
                </a:lnTo>
                <a:lnTo>
                  <a:pt x="1358901" y="977900"/>
                </a:lnTo>
                <a:lnTo>
                  <a:pt x="0" y="9779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4340" y="7289208"/>
            <a:ext cx="1358900" cy="977900"/>
          </a:xfrm>
          <a:custGeom>
            <a:avLst/>
            <a:gdLst/>
            <a:ahLst/>
            <a:cxnLst/>
            <a:rect l="l" t="t" r="r" b="b"/>
            <a:pathLst>
              <a:path w="1358900" h="977900">
                <a:moveTo>
                  <a:pt x="0" y="0"/>
                </a:moveTo>
                <a:lnTo>
                  <a:pt x="1358901" y="0"/>
                </a:lnTo>
                <a:lnTo>
                  <a:pt x="1358901" y="977900"/>
                </a:lnTo>
                <a:lnTo>
                  <a:pt x="0" y="9779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24340" y="7289208"/>
            <a:ext cx="1358900" cy="977900"/>
          </a:xfrm>
          <a:custGeom>
            <a:avLst/>
            <a:gdLst/>
            <a:ahLst/>
            <a:cxnLst/>
            <a:rect l="l" t="t" r="r" b="b"/>
            <a:pathLst>
              <a:path w="1358900" h="977900">
                <a:moveTo>
                  <a:pt x="0" y="0"/>
                </a:moveTo>
                <a:lnTo>
                  <a:pt x="1358901" y="0"/>
                </a:lnTo>
                <a:lnTo>
                  <a:pt x="1358901" y="977900"/>
                </a:lnTo>
                <a:lnTo>
                  <a:pt x="0" y="9779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24340" y="8419508"/>
            <a:ext cx="1358900" cy="977900"/>
          </a:xfrm>
          <a:custGeom>
            <a:avLst/>
            <a:gdLst/>
            <a:ahLst/>
            <a:cxnLst/>
            <a:rect l="l" t="t" r="r" b="b"/>
            <a:pathLst>
              <a:path w="1358900" h="977900">
                <a:moveTo>
                  <a:pt x="0" y="0"/>
                </a:moveTo>
                <a:lnTo>
                  <a:pt x="1358901" y="0"/>
                </a:lnTo>
                <a:lnTo>
                  <a:pt x="1358901" y="977900"/>
                </a:lnTo>
                <a:lnTo>
                  <a:pt x="0" y="9779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24340" y="8419508"/>
            <a:ext cx="1358900" cy="977900"/>
          </a:xfrm>
          <a:custGeom>
            <a:avLst/>
            <a:gdLst/>
            <a:ahLst/>
            <a:cxnLst/>
            <a:rect l="l" t="t" r="r" b="b"/>
            <a:pathLst>
              <a:path w="1358900" h="977900">
                <a:moveTo>
                  <a:pt x="0" y="0"/>
                </a:moveTo>
                <a:lnTo>
                  <a:pt x="1358901" y="0"/>
                </a:lnTo>
                <a:lnTo>
                  <a:pt x="1358901" y="977900"/>
                </a:lnTo>
                <a:lnTo>
                  <a:pt x="0" y="9779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24340" y="9549808"/>
            <a:ext cx="1358900" cy="977900"/>
          </a:xfrm>
          <a:custGeom>
            <a:avLst/>
            <a:gdLst/>
            <a:ahLst/>
            <a:cxnLst/>
            <a:rect l="l" t="t" r="r" b="b"/>
            <a:pathLst>
              <a:path w="1358900" h="977900">
                <a:moveTo>
                  <a:pt x="0" y="0"/>
                </a:moveTo>
                <a:lnTo>
                  <a:pt x="1358901" y="0"/>
                </a:lnTo>
                <a:lnTo>
                  <a:pt x="1358901" y="977900"/>
                </a:lnTo>
                <a:lnTo>
                  <a:pt x="0" y="9779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4340" y="9549808"/>
            <a:ext cx="1358900" cy="977900"/>
          </a:xfrm>
          <a:custGeom>
            <a:avLst/>
            <a:gdLst/>
            <a:ahLst/>
            <a:cxnLst/>
            <a:rect l="l" t="t" r="r" b="b"/>
            <a:pathLst>
              <a:path w="1358900" h="977900">
                <a:moveTo>
                  <a:pt x="0" y="0"/>
                </a:moveTo>
                <a:lnTo>
                  <a:pt x="1358901" y="0"/>
                </a:lnTo>
                <a:lnTo>
                  <a:pt x="1358901" y="977900"/>
                </a:lnTo>
                <a:lnTo>
                  <a:pt x="0" y="9779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54958" y="4601523"/>
            <a:ext cx="3314700" cy="2383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31932" y="4664452"/>
            <a:ext cx="3086100" cy="21552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14412" y="7308633"/>
            <a:ext cx="5600912" cy="4262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1387" y="7371562"/>
            <a:ext cx="5372312" cy="40341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46612" y="4667333"/>
            <a:ext cx="4115264" cy="2159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607617" y="10217063"/>
            <a:ext cx="4115435" cy="23682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1429040" y="5917608"/>
          <a:ext cx="5575300" cy="4851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  <a:p>
                      <a:pPr marR="862965" algn="r">
                        <a:lnSpc>
                          <a:spcPct val="100000"/>
                        </a:lnSpc>
                      </a:pPr>
                      <a:r>
                        <a:rPr sz="3200" b="1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32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3200" b="1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3200" b="1" dirty="0">
                          <a:latin typeface="Calibri"/>
                          <a:cs typeface="Calibri"/>
                        </a:rPr>
                        <a:t>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08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spc="-320" dirty="0">
                          <a:latin typeface="Calibri"/>
                          <a:cs typeface="Calibri"/>
                        </a:rPr>
                        <a:t>Core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sz="2400" b="1" spc="-275" dirty="0">
                          <a:latin typeface="Calibri"/>
                          <a:cs typeface="Calibri"/>
                        </a:rPr>
                        <a:t>Memory</a:t>
                      </a:r>
                      <a:r>
                        <a:rPr sz="2400" b="1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0" dirty="0">
                          <a:latin typeface="Calibri"/>
                          <a:cs typeface="Calibri"/>
                        </a:rPr>
                        <a:t>bus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800">
                        <a:latin typeface="Times New Roman"/>
                        <a:cs typeface="Times New Roman"/>
                      </a:endParaRPr>
                    </a:p>
                    <a:p>
                      <a:pPr marL="196215">
                        <a:lnSpc>
                          <a:spcPct val="100000"/>
                        </a:lnSpc>
                        <a:spcBef>
                          <a:spcPts val="2435"/>
                        </a:spcBef>
                      </a:pPr>
                      <a:r>
                        <a:rPr sz="3200" b="1" spc="-365" dirty="0">
                          <a:latin typeface="Calibri"/>
                          <a:cs typeface="Calibri"/>
                        </a:rPr>
                        <a:t>Memory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619">
                <a:tc>
                  <a:txBody>
                    <a:bodyPr/>
                    <a:lstStyle/>
                    <a:p>
                      <a:pPr marR="862965" algn="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3200" b="1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32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3200" b="1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3200" b="1" dirty="0">
                          <a:latin typeface="Calibri"/>
                          <a:cs typeface="Calibri"/>
                        </a:rPr>
                        <a:t>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298">
                <a:tc>
                  <a:txBody>
                    <a:bodyPr/>
                    <a:lstStyle/>
                    <a:p>
                      <a:pPr marR="862965" algn="r">
                        <a:lnSpc>
                          <a:spcPct val="100000"/>
                        </a:lnSpc>
                        <a:spcBef>
                          <a:spcPts val="1905"/>
                        </a:spcBef>
                      </a:pPr>
                      <a:r>
                        <a:rPr sz="3200" b="1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32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3200" b="1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3200" b="1" dirty="0">
                          <a:latin typeface="Calibri"/>
                          <a:cs typeface="Calibri"/>
                        </a:rPr>
                        <a:t>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419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2400300" y="10807700"/>
            <a:ext cx="437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90" dirty="0">
                <a:latin typeface="Calibri"/>
                <a:cs typeface="Calibri"/>
              </a:rPr>
              <a:t>CPU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8600" y="13169900"/>
            <a:ext cx="58870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295" dirty="0">
                <a:latin typeface="Calibri"/>
                <a:cs typeface="Calibri"/>
              </a:rPr>
              <a:t>* </a:t>
            </a:r>
            <a:r>
              <a:rPr sz="2600" b="1" spc="-210" dirty="0">
                <a:latin typeface="Calibri"/>
                <a:cs typeface="Calibri"/>
              </a:rPr>
              <a:t>Source: </a:t>
            </a:r>
            <a:r>
              <a:rPr sz="2600" b="1" spc="-190" dirty="0">
                <a:latin typeface="Calibri"/>
                <a:cs typeface="Calibri"/>
              </a:rPr>
              <a:t>[Han, ICLR </a:t>
            </a:r>
            <a:r>
              <a:rPr sz="2600" b="1" spc="-180" dirty="0">
                <a:latin typeface="Calibri"/>
                <a:cs typeface="Calibri"/>
              </a:rPr>
              <a:t>2016], </a:t>
            </a:r>
            <a:r>
              <a:rPr sz="2600" b="1" spc="-215" dirty="0">
                <a:latin typeface="Calibri"/>
                <a:cs typeface="Calibri"/>
              </a:rPr>
              <a:t>45 </a:t>
            </a:r>
            <a:r>
              <a:rPr sz="2600" b="1" spc="-280" dirty="0">
                <a:latin typeface="Calibri"/>
                <a:cs typeface="Calibri"/>
              </a:rPr>
              <a:t>nm </a:t>
            </a:r>
            <a:r>
              <a:rPr sz="2600" b="1" spc="-420" dirty="0">
                <a:latin typeface="Calibri"/>
                <a:cs typeface="Calibri"/>
              </a:rPr>
              <a:t>CMOS</a:t>
            </a:r>
            <a:r>
              <a:rPr sz="2600" b="1" spc="-415" dirty="0">
                <a:latin typeface="Calibri"/>
                <a:cs typeface="Calibri"/>
              </a:rPr>
              <a:t> </a:t>
            </a:r>
            <a:r>
              <a:rPr sz="2600" b="1" spc="-204" dirty="0">
                <a:latin typeface="Calibri"/>
                <a:cs typeface="Calibri"/>
              </a:rPr>
              <a:t>assumption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3CF42-13BF-6E46-8A1F-AD01128DD8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700" y="5336540"/>
            <a:ext cx="9128125" cy="23876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8400" spc="-665" dirty="0"/>
              <a:t>Accessing</a:t>
            </a:r>
            <a:r>
              <a:rPr sz="8400" spc="-570" dirty="0"/>
              <a:t> </a:t>
            </a:r>
            <a:r>
              <a:rPr sz="8400" spc="-1300" dirty="0"/>
              <a:t>DRAM</a:t>
            </a:r>
            <a:endParaRPr sz="8400"/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5600" spc="-355" dirty="0"/>
              <a:t>(a </a:t>
            </a:r>
            <a:r>
              <a:rPr sz="5600" spc="-400" dirty="0"/>
              <a:t>basic </a:t>
            </a:r>
            <a:r>
              <a:rPr sz="5600" spc="-315" dirty="0"/>
              <a:t>tutorial </a:t>
            </a:r>
            <a:r>
              <a:rPr sz="5600" spc="-520" dirty="0"/>
              <a:t>on </a:t>
            </a:r>
            <a:r>
              <a:rPr sz="5600" spc="-610" dirty="0"/>
              <a:t>how </a:t>
            </a:r>
            <a:r>
              <a:rPr sz="5600" spc="-865" dirty="0"/>
              <a:t>DRAM</a:t>
            </a:r>
            <a:r>
              <a:rPr sz="5600" spc="-755" dirty="0"/>
              <a:t> </a:t>
            </a:r>
            <a:r>
              <a:rPr sz="5600" spc="-475" dirty="0"/>
              <a:t>works)</a:t>
            </a:r>
            <a:endParaRPr sz="5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356B9-977B-B64C-9144-DCED36F8AC4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48975" y="5900366"/>
            <a:ext cx="241300" cy="1653539"/>
          </a:xfrm>
          <a:custGeom>
            <a:avLst/>
            <a:gdLst/>
            <a:ahLst/>
            <a:cxnLst/>
            <a:rect l="l" t="t" r="r" b="b"/>
            <a:pathLst>
              <a:path w="241300" h="1653540">
                <a:moveTo>
                  <a:pt x="0" y="1653058"/>
                </a:moveTo>
                <a:lnTo>
                  <a:pt x="241300" y="1653058"/>
                </a:lnTo>
                <a:lnTo>
                  <a:pt x="241300" y="0"/>
                </a:lnTo>
                <a:lnTo>
                  <a:pt x="0" y="0"/>
                </a:lnTo>
                <a:lnTo>
                  <a:pt x="0" y="16530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04652" y="2070604"/>
            <a:ext cx="6171759" cy="3904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1324" y="7548924"/>
            <a:ext cx="9898415" cy="5445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1218" y="7553424"/>
            <a:ext cx="9797415" cy="5344160"/>
          </a:xfrm>
          <a:custGeom>
            <a:avLst/>
            <a:gdLst/>
            <a:ahLst/>
            <a:cxnLst/>
            <a:rect l="l" t="t" r="r" b="b"/>
            <a:pathLst>
              <a:path w="9797415" h="5344159">
                <a:moveTo>
                  <a:pt x="0" y="0"/>
                </a:moveTo>
                <a:lnTo>
                  <a:pt x="9796816" y="0"/>
                </a:lnTo>
                <a:lnTo>
                  <a:pt x="9796816" y="5344138"/>
                </a:lnTo>
                <a:lnTo>
                  <a:pt x="0" y="5344138"/>
                </a:lnTo>
                <a:lnTo>
                  <a:pt x="0" y="0"/>
                </a:lnTo>
                <a:close/>
              </a:path>
            </a:pathLst>
          </a:custGeom>
          <a:solidFill>
            <a:srgbClr val="E8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1218" y="7553424"/>
            <a:ext cx="9797415" cy="5344160"/>
          </a:xfrm>
          <a:custGeom>
            <a:avLst/>
            <a:gdLst/>
            <a:ahLst/>
            <a:cxnLst/>
            <a:rect l="l" t="t" r="r" b="b"/>
            <a:pathLst>
              <a:path w="9797415" h="5344159">
                <a:moveTo>
                  <a:pt x="0" y="0"/>
                </a:moveTo>
                <a:lnTo>
                  <a:pt x="9796815" y="0"/>
                </a:lnTo>
                <a:lnTo>
                  <a:pt x="9796815" y="5344138"/>
                </a:lnTo>
                <a:lnTo>
                  <a:pt x="0" y="534413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742950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755" dirty="0"/>
              <a:t>The </a:t>
            </a:r>
            <a:r>
              <a:rPr sz="8400" spc="-815" dirty="0"/>
              <a:t>memory</a:t>
            </a:r>
            <a:r>
              <a:rPr sz="8400" spc="-430" dirty="0"/>
              <a:t> </a:t>
            </a:r>
            <a:r>
              <a:rPr sz="8400" spc="-700" dirty="0"/>
              <a:t>system</a:t>
            </a:r>
            <a:endParaRPr sz="8400"/>
          </a:p>
        </p:txBody>
      </p:sp>
      <p:sp>
        <p:nvSpPr>
          <p:cNvPr id="8" name="object 8"/>
          <p:cNvSpPr/>
          <p:nvPr/>
        </p:nvSpPr>
        <p:spPr>
          <a:xfrm>
            <a:off x="1326045" y="7705824"/>
            <a:ext cx="9287510" cy="1274445"/>
          </a:xfrm>
          <a:custGeom>
            <a:avLst/>
            <a:gdLst/>
            <a:ahLst/>
            <a:cxnLst/>
            <a:rect l="l" t="t" r="r" b="b"/>
            <a:pathLst>
              <a:path w="9287510" h="1274445">
                <a:moveTo>
                  <a:pt x="0" y="0"/>
                </a:moveTo>
                <a:lnTo>
                  <a:pt x="9287163" y="0"/>
                </a:lnTo>
                <a:lnTo>
                  <a:pt x="9287163" y="1274056"/>
                </a:lnTo>
                <a:lnTo>
                  <a:pt x="0" y="1274056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26045" y="7705824"/>
            <a:ext cx="9287510" cy="1274445"/>
          </a:xfrm>
          <a:custGeom>
            <a:avLst/>
            <a:gdLst/>
            <a:ahLst/>
            <a:cxnLst/>
            <a:rect l="l" t="t" r="r" b="b"/>
            <a:pathLst>
              <a:path w="9287510" h="1274445">
                <a:moveTo>
                  <a:pt x="0" y="0"/>
                </a:moveTo>
                <a:lnTo>
                  <a:pt x="9287163" y="0"/>
                </a:lnTo>
                <a:lnTo>
                  <a:pt x="9287163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70400" y="8001000"/>
            <a:ext cx="3001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15" dirty="0">
                <a:latin typeface="Calibri"/>
                <a:cs typeface="Calibri"/>
              </a:rPr>
              <a:t>Memory</a:t>
            </a:r>
            <a:r>
              <a:rPr sz="3600" b="1" spc="-305" dirty="0">
                <a:latin typeface="Calibri"/>
                <a:cs typeface="Calibri"/>
              </a:rPr>
              <a:t> </a:t>
            </a:r>
            <a:r>
              <a:rPr sz="3600" b="1" spc="-260" dirty="0">
                <a:latin typeface="Calibri"/>
                <a:cs typeface="Calibri"/>
              </a:rPr>
              <a:t>Controller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3918" y="11919520"/>
            <a:ext cx="9772015" cy="965835"/>
          </a:xfrm>
          <a:prstGeom prst="rect">
            <a:avLst/>
          </a:prstGeom>
          <a:solidFill>
            <a:srgbClr val="E8E9EC"/>
          </a:solidFill>
        </p:spPr>
        <p:txBody>
          <a:bodyPr vert="horz" wrap="square" lIns="0" tIns="184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5600" b="1" spc="-680" dirty="0">
                <a:latin typeface="Calibri"/>
                <a:cs typeface="Calibri"/>
              </a:rPr>
              <a:t>CPU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35300" y="6502400"/>
            <a:ext cx="26466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60" dirty="0">
                <a:latin typeface="Calibri"/>
                <a:cs typeface="Calibri"/>
              </a:rPr>
              <a:t>64 </a:t>
            </a:r>
            <a:r>
              <a:rPr sz="3200" b="1" spc="-160" dirty="0">
                <a:latin typeface="Calibri"/>
                <a:cs typeface="Calibri"/>
              </a:rPr>
              <a:t>bit </a:t>
            </a:r>
            <a:r>
              <a:rPr sz="3200" b="1" spc="-310" dirty="0">
                <a:latin typeface="Calibri"/>
                <a:cs typeface="Calibri"/>
              </a:rPr>
              <a:t>memory</a:t>
            </a:r>
            <a:r>
              <a:rPr sz="3200" b="1" spc="-295" dirty="0">
                <a:latin typeface="Calibri"/>
                <a:cs typeface="Calibri"/>
              </a:rPr>
              <a:t> </a:t>
            </a:r>
            <a:r>
              <a:rPr sz="3200" b="1" spc="-270" dirty="0">
                <a:latin typeface="Calibri"/>
                <a:cs typeface="Calibri"/>
              </a:rPr>
              <a:t>bus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99818" y="9169543"/>
            <a:ext cx="9340215" cy="1274445"/>
          </a:xfrm>
          <a:custGeom>
            <a:avLst/>
            <a:gdLst/>
            <a:ahLst/>
            <a:cxnLst/>
            <a:rect l="l" t="t" r="r" b="b"/>
            <a:pathLst>
              <a:path w="9340215" h="1274445">
                <a:moveTo>
                  <a:pt x="0" y="0"/>
                </a:moveTo>
                <a:lnTo>
                  <a:pt x="9339616" y="0"/>
                </a:lnTo>
                <a:lnTo>
                  <a:pt x="9339616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9818" y="9169543"/>
            <a:ext cx="9340215" cy="1274445"/>
          </a:xfrm>
          <a:custGeom>
            <a:avLst/>
            <a:gdLst/>
            <a:ahLst/>
            <a:cxnLst/>
            <a:rect l="l" t="t" r="r" b="b"/>
            <a:pathLst>
              <a:path w="9340215" h="1274445">
                <a:moveTo>
                  <a:pt x="0" y="0"/>
                </a:moveTo>
                <a:lnTo>
                  <a:pt x="9339618" y="0"/>
                </a:lnTo>
                <a:lnTo>
                  <a:pt x="9339618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92600" y="9474200"/>
            <a:ext cx="33642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10" dirty="0">
                <a:latin typeface="Calibri"/>
                <a:cs typeface="Calibri"/>
              </a:rPr>
              <a:t>Last-level </a:t>
            </a:r>
            <a:r>
              <a:rPr sz="3600" b="1" spc="-300" dirty="0">
                <a:latin typeface="Calibri"/>
                <a:cs typeface="Calibri"/>
              </a:rPr>
              <a:t>cache</a:t>
            </a:r>
            <a:r>
              <a:rPr sz="3600" b="1" spc="-340" dirty="0">
                <a:latin typeface="Calibri"/>
                <a:cs typeface="Calibri"/>
              </a:rPr>
              <a:t> </a:t>
            </a:r>
            <a:r>
              <a:rPr sz="3600" b="1" spc="-245" dirty="0">
                <a:latin typeface="Calibri"/>
                <a:cs typeface="Calibri"/>
              </a:rPr>
              <a:t>(LLC)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34547" y="2075106"/>
            <a:ext cx="6070600" cy="3803650"/>
          </a:xfrm>
          <a:prstGeom prst="rect">
            <a:avLst/>
          </a:prstGeom>
          <a:solidFill>
            <a:srgbClr val="E8E9EC"/>
          </a:solidFill>
          <a:ln w="25400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8900">
              <a:latin typeface="Times New Roman"/>
              <a:cs typeface="Times New Roman"/>
            </a:endParaRPr>
          </a:p>
          <a:p>
            <a:pPr marR="4445" algn="ctr">
              <a:lnSpc>
                <a:spcPct val="100000"/>
              </a:lnSpc>
            </a:pPr>
            <a:r>
              <a:rPr sz="5600" b="1" spc="-865" dirty="0">
                <a:latin typeface="Calibri"/>
                <a:cs typeface="Calibri"/>
              </a:rPr>
              <a:t>DRAM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99818" y="10632762"/>
            <a:ext cx="9340215" cy="1274445"/>
          </a:xfrm>
          <a:custGeom>
            <a:avLst/>
            <a:gdLst/>
            <a:ahLst/>
            <a:cxnLst/>
            <a:rect l="l" t="t" r="r" b="b"/>
            <a:pathLst>
              <a:path w="9340215" h="1274445">
                <a:moveTo>
                  <a:pt x="0" y="0"/>
                </a:moveTo>
                <a:lnTo>
                  <a:pt x="9339616" y="0"/>
                </a:lnTo>
                <a:lnTo>
                  <a:pt x="9339616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9818" y="10632762"/>
            <a:ext cx="9340215" cy="1274445"/>
          </a:xfrm>
          <a:custGeom>
            <a:avLst/>
            <a:gdLst/>
            <a:ahLst/>
            <a:cxnLst/>
            <a:rect l="l" t="t" r="r" b="b"/>
            <a:pathLst>
              <a:path w="9340215" h="1274445">
                <a:moveTo>
                  <a:pt x="0" y="0"/>
                </a:moveTo>
                <a:lnTo>
                  <a:pt x="9339618" y="0"/>
                </a:lnTo>
                <a:lnTo>
                  <a:pt x="9339618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613400" y="10922000"/>
            <a:ext cx="725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5" dirty="0">
                <a:latin typeface="Calibri"/>
                <a:cs typeface="Calibri"/>
              </a:rPr>
              <a:t>C</a:t>
            </a:r>
            <a:r>
              <a:rPr sz="3600" b="1" spc="-365" dirty="0">
                <a:latin typeface="Calibri"/>
                <a:cs typeface="Calibri"/>
              </a:rPr>
              <a:t>o</a:t>
            </a:r>
            <a:r>
              <a:rPr sz="3600" b="1" spc="-260" dirty="0">
                <a:latin typeface="Calibri"/>
                <a:cs typeface="Calibri"/>
              </a:rPr>
              <a:t>r</a:t>
            </a:r>
            <a:r>
              <a:rPr sz="3600" b="1" spc="-305" dirty="0"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03000" y="9474200"/>
            <a:ext cx="64566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25" dirty="0">
                <a:solidFill>
                  <a:srgbClr val="C82506"/>
                </a:solidFill>
                <a:latin typeface="Calibri"/>
                <a:cs typeface="Calibri"/>
              </a:rPr>
              <a:t>issues </a:t>
            </a:r>
            <a:r>
              <a:rPr sz="3200" b="1" spc="-310" dirty="0">
                <a:solidFill>
                  <a:srgbClr val="C82506"/>
                </a:solidFill>
                <a:latin typeface="Calibri"/>
                <a:cs typeface="Calibri"/>
              </a:rPr>
              <a:t>memory </a:t>
            </a:r>
            <a:r>
              <a:rPr sz="3200" b="1" spc="-240" dirty="0">
                <a:solidFill>
                  <a:srgbClr val="C82506"/>
                </a:solidFill>
                <a:latin typeface="Calibri"/>
                <a:cs typeface="Calibri"/>
              </a:rPr>
              <a:t>requests to </a:t>
            </a:r>
            <a:r>
              <a:rPr sz="3200" b="1" spc="-310" dirty="0">
                <a:solidFill>
                  <a:srgbClr val="C82506"/>
                </a:solidFill>
                <a:latin typeface="Calibri"/>
                <a:cs typeface="Calibri"/>
              </a:rPr>
              <a:t>memory</a:t>
            </a:r>
            <a:r>
              <a:rPr sz="3200" b="1" spc="-80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200" b="1" spc="-220" dirty="0">
                <a:solidFill>
                  <a:srgbClr val="C82506"/>
                </a:solidFill>
                <a:latin typeface="Calibri"/>
                <a:cs typeface="Calibri"/>
              </a:rPr>
              <a:t>controller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79200" y="8026400"/>
            <a:ext cx="36855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60" dirty="0">
                <a:solidFill>
                  <a:srgbClr val="C82506"/>
                </a:solidFill>
                <a:latin typeface="Calibri"/>
                <a:cs typeface="Calibri"/>
              </a:rPr>
              <a:t>sends </a:t>
            </a:r>
            <a:r>
              <a:rPr sz="3200" b="1" spc="-315" dirty="0">
                <a:solidFill>
                  <a:srgbClr val="C82506"/>
                </a:solidFill>
                <a:latin typeface="Calibri"/>
                <a:cs typeface="Calibri"/>
              </a:rPr>
              <a:t>commands </a:t>
            </a:r>
            <a:r>
              <a:rPr sz="3200" b="1" spc="-240" dirty="0">
                <a:solidFill>
                  <a:srgbClr val="C82506"/>
                </a:solidFill>
                <a:latin typeface="Calibri"/>
                <a:cs typeface="Calibri"/>
              </a:rPr>
              <a:t>to</a:t>
            </a:r>
            <a:r>
              <a:rPr sz="3200" b="1" spc="-13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200" b="1" spc="-495" dirty="0">
                <a:solidFill>
                  <a:srgbClr val="C82506"/>
                </a:solidFill>
                <a:latin typeface="Calibri"/>
                <a:cs typeface="Calibri"/>
              </a:rPr>
              <a:t>DRAM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51403" y="9805398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976" y="0"/>
                </a:moveTo>
                <a:lnTo>
                  <a:pt x="25400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63442" y="9698718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59">
                <a:moveTo>
                  <a:pt x="213359" y="0"/>
                </a:moveTo>
                <a:lnTo>
                  <a:pt x="0" y="106680"/>
                </a:lnTo>
                <a:lnTo>
                  <a:pt x="213359" y="213360"/>
                </a:lnTo>
                <a:lnTo>
                  <a:pt x="213359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51403" y="8342853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976" y="0"/>
                </a:moveTo>
                <a:lnTo>
                  <a:pt x="25400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63442" y="8236173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59">
                <a:moveTo>
                  <a:pt x="213359" y="0"/>
                </a:moveTo>
                <a:lnTo>
                  <a:pt x="0" y="106679"/>
                </a:lnTo>
                <a:lnTo>
                  <a:pt x="213359" y="213360"/>
                </a:lnTo>
                <a:lnTo>
                  <a:pt x="213359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315700" y="10934700"/>
            <a:ext cx="48202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25" dirty="0">
                <a:solidFill>
                  <a:srgbClr val="C82506"/>
                </a:solidFill>
                <a:latin typeface="Calibri"/>
                <a:cs typeface="Calibri"/>
              </a:rPr>
              <a:t>issues </a:t>
            </a:r>
            <a:r>
              <a:rPr sz="3200" b="1" spc="-235" dirty="0">
                <a:solidFill>
                  <a:srgbClr val="C82506"/>
                </a:solidFill>
                <a:latin typeface="Calibri"/>
                <a:cs typeface="Calibri"/>
              </a:rPr>
              <a:t>loads </a:t>
            </a:r>
            <a:r>
              <a:rPr sz="3200" b="1" spc="-260" dirty="0">
                <a:solidFill>
                  <a:srgbClr val="C82506"/>
                </a:solidFill>
                <a:latin typeface="Calibri"/>
                <a:cs typeface="Calibri"/>
              </a:rPr>
              <a:t>and </a:t>
            </a:r>
            <a:r>
              <a:rPr sz="3200" b="1" spc="-240" dirty="0">
                <a:solidFill>
                  <a:srgbClr val="C82506"/>
                </a:solidFill>
                <a:latin typeface="Calibri"/>
                <a:cs typeface="Calibri"/>
              </a:rPr>
              <a:t>store</a:t>
            </a:r>
            <a:r>
              <a:rPr sz="3200" b="1" spc="-14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200" b="1" spc="-204" dirty="0">
                <a:solidFill>
                  <a:srgbClr val="C82506"/>
                </a:solidFill>
                <a:latin typeface="Calibri"/>
                <a:cs typeface="Calibri"/>
              </a:rPr>
              <a:t>instructions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352567" y="11258601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976" y="0"/>
                </a:moveTo>
                <a:lnTo>
                  <a:pt x="25400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64607" y="11151922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59">
                <a:moveTo>
                  <a:pt x="213359" y="0"/>
                </a:moveTo>
                <a:lnTo>
                  <a:pt x="0" y="106679"/>
                </a:lnTo>
                <a:lnTo>
                  <a:pt x="213359" y="213359"/>
                </a:lnTo>
                <a:lnTo>
                  <a:pt x="213359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500488F-2BFE-1E4B-9E86-564C53E300C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25353" y="6348659"/>
            <a:ext cx="8089172" cy="6352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>
              <a:lnSpc>
                <a:spcPts val="7800"/>
              </a:lnSpc>
              <a:spcBef>
                <a:spcPts val="1060"/>
              </a:spcBef>
            </a:pPr>
            <a:r>
              <a:rPr sz="7200" spc="-720" dirty="0"/>
              <a:t>Whenever </a:t>
            </a:r>
            <a:r>
              <a:rPr sz="7200" spc="-650" dirty="0"/>
              <a:t>I’m </a:t>
            </a:r>
            <a:r>
              <a:rPr sz="7200" spc="-345" dirty="0"/>
              <a:t>trying </a:t>
            </a:r>
            <a:r>
              <a:rPr sz="7200" spc="-535" dirty="0"/>
              <a:t>to </a:t>
            </a:r>
            <a:r>
              <a:rPr sz="7200" spc="-550" dirty="0"/>
              <a:t>assess </a:t>
            </a:r>
            <a:r>
              <a:rPr sz="7200" spc="-480" dirty="0"/>
              <a:t>the </a:t>
            </a:r>
            <a:r>
              <a:rPr sz="7200" spc="-550" dirty="0"/>
              <a:t>importance </a:t>
            </a:r>
            <a:r>
              <a:rPr sz="7200" spc="-495" dirty="0"/>
              <a:t>of </a:t>
            </a:r>
            <a:r>
              <a:rPr sz="7200" spc="-520" dirty="0"/>
              <a:t>a  </a:t>
            </a:r>
            <a:r>
              <a:rPr sz="7200" spc="-720" dirty="0"/>
              <a:t>new </a:t>
            </a:r>
            <a:r>
              <a:rPr sz="7200" spc="-535" dirty="0"/>
              <a:t>programming </a:t>
            </a:r>
            <a:r>
              <a:rPr sz="7200" spc="-540" dirty="0"/>
              <a:t>system, </a:t>
            </a:r>
            <a:r>
              <a:rPr sz="7200" spc="-135" dirty="0"/>
              <a:t>I </a:t>
            </a:r>
            <a:r>
              <a:rPr sz="7200" spc="-515" dirty="0"/>
              <a:t>ask </a:t>
            </a:r>
            <a:r>
              <a:rPr sz="7200" spc="-680" dirty="0"/>
              <a:t>two</a:t>
            </a:r>
            <a:r>
              <a:rPr sz="7200" spc="-475" dirty="0"/>
              <a:t> </a:t>
            </a:r>
            <a:r>
              <a:rPr sz="7200" spc="-505" dirty="0"/>
              <a:t>questions:</a:t>
            </a:r>
            <a:endParaRPr sz="7200"/>
          </a:p>
        </p:txBody>
      </p:sp>
      <p:sp>
        <p:nvSpPr>
          <p:cNvPr id="5" name="object 5"/>
          <p:cNvSpPr txBox="1"/>
          <p:nvPr/>
        </p:nvSpPr>
        <p:spPr>
          <a:xfrm>
            <a:off x="5162913" y="6384253"/>
            <a:ext cx="7962265" cy="6226175"/>
          </a:xfrm>
          <a:prstGeom prst="rect">
            <a:avLst/>
          </a:prstGeom>
          <a:solidFill>
            <a:srgbClr val="DCDEE0"/>
          </a:solidFill>
        </p:spPr>
        <p:txBody>
          <a:bodyPr vert="horz" wrap="square" lIns="0" tIns="54610" rIns="0" bIns="0" rtlCol="0">
            <a:spAutoFit/>
          </a:bodyPr>
          <a:lstStyle/>
          <a:p>
            <a:pPr marL="361315">
              <a:lnSpc>
                <a:spcPct val="100000"/>
              </a:lnSpc>
              <a:spcBef>
                <a:spcPts val="430"/>
              </a:spcBef>
            </a:pPr>
            <a:r>
              <a:rPr sz="3400" b="1" spc="-229" dirty="0">
                <a:latin typeface="Calibri"/>
                <a:cs typeface="Calibri"/>
              </a:rPr>
              <a:t>Halide </a:t>
            </a:r>
            <a:r>
              <a:rPr sz="3400" b="1" spc="-195" dirty="0">
                <a:latin typeface="Calibri"/>
                <a:cs typeface="Calibri"/>
              </a:rPr>
              <a:t>(recall </a:t>
            </a:r>
            <a:r>
              <a:rPr sz="3400" b="1" spc="-265" dirty="0">
                <a:latin typeface="Calibri"/>
                <a:cs typeface="Calibri"/>
              </a:rPr>
              <a:t>previous</a:t>
            </a:r>
            <a:r>
              <a:rPr sz="3400" b="1" spc="-290" dirty="0">
                <a:latin typeface="Calibri"/>
                <a:cs typeface="Calibri"/>
              </a:rPr>
              <a:t> </a:t>
            </a:r>
            <a:r>
              <a:rPr sz="3400" b="1" spc="-215" dirty="0">
                <a:latin typeface="Calibri"/>
                <a:cs typeface="Calibri"/>
              </a:rPr>
              <a:t>class):</a:t>
            </a:r>
            <a:endParaRPr sz="3400">
              <a:latin typeface="Calibri"/>
              <a:cs typeface="Calibri"/>
            </a:endParaRPr>
          </a:p>
          <a:p>
            <a:pPr marL="361315">
              <a:lnSpc>
                <a:spcPct val="100000"/>
              </a:lnSpc>
              <a:spcBef>
                <a:spcPts val="2520"/>
              </a:spcBef>
            </a:pPr>
            <a:r>
              <a:rPr sz="3400" b="1" spc="-285" dirty="0">
                <a:latin typeface="Calibri"/>
                <a:cs typeface="Calibri"/>
              </a:rPr>
              <a:t>Programmer’s</a:t>
            </a:r>
            <a:r>
              <a:rPr sz="3400" b="1" spc="-260" dirty="0">
                <a:latin typeface="Calibri"/>
                <a:cs typeface="Calibri"/>
              </a:rPr>
              <a:t> </a:t>
            </a:r>
            <a:r>
              <a:rPr sz="3400" b="1" spc="-215" dirty="0">
                <a:latin typeface="Calibri"/>
                <a:cs typeface="Calibri"/>
              </a:rPr>
              <a:t>responsibility:</a:t>
            </a:r>
            <a:endParaRPr sz="3400">
              <a:latin typeface="Calibri"/>
              <a:cs typeface="Calibri"/>
            </a:endParaRPr>
          </a:p>
          <a:p>
            <a:pPr marL="678815" marR="1234440" indent="-304800">
              <a:lnSpc>
                <a:spcPct val="102600"/>
              </a:lnSpc>
              <a:spcBef>
                <a:spcPts val="439"/>
              </a:spcBef>
              <a:buChar char="-"/>
              <a:tabLst>
                <a:tab pos="678815" algn="l"/>
                <a:tab pos="679450" algn="l"/>
              </a:tabLst>
            </a:pPr>
            <a:r>
              <a:rPr sz="2600" b="1" spc="-185" dirty="0">
                <a:latin typeface="Calibri"/>
                <a:cs typeface="Calibri"/>
              </a:rPr>
              <a:t>Describing </a:t>
            </a:r>
            <a:r>
              <a:rPr sz="2600" b="1" spc="-180" dirty="0">
                <a:latin typeface="Calibri"/>
                <a:cs typeface="Calibri"/>
              </a:rPr>
              <a:t>image </a:t>
            </a:r>
            <a:r>
              <a:rPr sz="2600" b="1" spc="-190" dirty="0">
                <a:latin typeface="Calibri"/>
                <a:cs typeface="Calibri"/>
              </a:rPr>
              <a:t>processing </a:t>
            </a:r>
            <a:r>
              <a:rPr sz="2600" b="1" spc="-165" dirty="0">
                <a:latin typeface="Calibri"/>
                <a:cs typeface="Calibri"/>
              </a:rPr>
              <a:t>algorithm </a:t>
            </a:r>
            <a:r>
              <a:rPr sz="2600" b="1" spc="-195" dirty="0">
                <a:latin typeface="Calibri"/>
                <a:cs typeface="Calibri"/>
              </a:rPr>
              <a:t>as </a:t>
            </a:r>
            <a:r>
              <a:rPr sz="2600" b="1" spc="-165" dirty="0">
                <a:latin typeface="Calibri"/>
                <a:cs typeface="Calibri"/>
              </a:rPr>
              <a:t>pipeline </a:t>
            </a:r>
            <a:r>
              <a:rPr sz="2600" b="1" spc="-180" dirty="0">
                <a:latin typeface="Calibri"/>
                <a:cs typeface="Calibri"/>
              </a:rPr>
              <a:t>of  </a:t>
            </a:r>
            <a:r>
              <a:rPr sz="2600" b="1" spc="-195" dirty="0">
                <a:latin typeface="Calibri"/>
                <a:cs typeface="Calibri"/>
              </a:rPr>
              <a:t>operations </a:t>
            </a:r>
            <a:r>
              <a:rPr sz="2600" b="1" spc="-245" dirty="0">
                <a:latin typeface="Calibri"/>
                <a:cs typeface="Calibri"/>
              </a:rPr>
              <a:t>on</a:t>
            </a:r>
            <a:r>
              <a:rPr sz="2600" b="1" spc="-160" dirty="0">
                <a:latin typeface="Calibri"/>
                <a:cs typeface="Calibri"/>
              </a:rPr>
              <a:t> </a:t>
            </a:r>
            <a:r>
              <a:rPr sz="2600" b="1" spc="-180" dirty="0">
                <a:latin typeface="Calibri"/>
                <a:cs typeface="Calibri"/>
              </a:rPr>
              <a:t>images</a:t>
            </a:r>
            <a:endParaRPr sz="2600">
              <a:latin typeface="Calibri"/>
              <a:cs typeface="Calibri"/>
            </a:endParaRPr>
          </a:p>
          <a:p>
            <a:pPr marL="678815" marR="570865" indent="-304800">
              <a:lnSpc>
                <a:spcPts val="3200"/>
              </a:lnSpc>
              <a:spcBef>
                <a:spcPts val="120"/>
              </a:spcBef>
              <a:buChar char="-"/>
              <a:tabLst>
                <a:tab pos="678815" algn="l"/>
                <a:tab pos="679450" algn="l"/>
              </a:tabLst>
            </a:pPr>
            <a:r>
              <a:rPr sz="2600" b="1" spc="-185" dirty="0">
                <a:latin typeface="Calibri"/>
                <a:cs typeface="Calibri"/>
              </a:rPr>
              <a:t>Describing </a:t>
            </a:r>
            <a:r>
              <a:rPr sz="2600" b="1" spc="-175" dirty="0">
                <a:latin typeface="Calibri"/>
                <a:cs typeface="Calibri"/>
              </a:rPr>
              <a:t>the </a:t>
            </a:r>
            <a:r>
              <a:rPr sz="2600" b="1" spc="-200" dirty="0">
                <a:latin typeface="Calibri"/>
                <a:cs typeface="Calibri"/>
              </a:rPr>
              <a:t>schedule </a:t>
            </a:r>
            <a:r>
              <a:rPr sz="2600" b="1" spc="-185" dirty="0">
                <a:latin typeface="Calibri"/>
                <a:cs typeface="Calibri"/>
              </a:rPr>
              <a:t>for </a:t>
            </a:r>
            <a:r>
              <a:rPr sz="2600" b="1" spc="-175" dirty="0">
                <a:latin typeface="Calibri"/>
                <a:cs typeface="Calibri"/>
              </a:rPr>
              <a:t>executing the </a:t>
            </a:r>
            <a:r>
              <a:rPr sz="2600" b="1" spc="-165" dirty="0">
                <a:latin typeface="Calibri"/>
                <a:cs typeface="Calibri"/>
              </a:rPr>
              <a:t>pipeline </a:t>
            </a:r>
            <a:r>
              <a:rPr sz="2600" b="1" spc="-130" dirty="0">
                <a:latin typeface="Calibri"/>
                <a:cs typeface="Calibri"/>
              </a:rPr>
              <a:t>(e.g.,  </a:t>
            </a:r>
            <a:r>
              <a:rPr sz="2600" b="1" spc="-204" dirty="0">
                <a:latin typeface="Calibri"/>
                <a:cs typeface="Calibri"/>
              </a:rPr>
              <a:t>“block </a:t>
            </a:r>
            <a:r>
              <a:rPr sz="2600" b="1" spc="-140" dirty="0">
                <a:latin typeface="Calibri"/>
                <a:cs typeface="Calibri"/>
              </a:rPr>
              <a:t>this </a:t>
            </a:r>
            <a:r>
              <a:rPr sz="2600" b="1" spc="-195" dirty="0">
                <a:latin typeface="Calibri"/>
                <a:cs typeface="Calibri"/>
              </a:rPr>
              <a:t>loop, </a:t>
            </a:r>
            <a:r>
              <a:rPr sz="2600" b="1" spc="-155" dirty="0">
                <a:latin typeface="Calibri"/>
                <a:cs typeface="Calibri"/>
              </a:rPr>
              <a:t>“parallelize </a:t>
            </a:r>
            <a:r>
              <a:rPr sz="2600" b="1" spc="-140" dirty="0">
                <a:latin typeface="Calibri"/>
                <a:cs typeface="Calibri"/>
              </a:rPr>
              <a:t>this </a:t>
            </a:r>
            <a:r>
              <a:rPr sz="2600" b="1" spc="-270" dirty="0">
                <a:latin typeface="Calibri"/>
                <a:cs typeface="Calibri"/>
              </a:rPr>
              <a:t>loop”, </a:t>
            </a:r>
            <a:r>
              <a:rPr sz="2600" b="1" spc="-190" dirty="0">
                <a:latin typeface="Calibri"/>
                <a:cs typeface="Calibri"/>
              </a:rPr>
              <a:t>“fuse these</a:t>
            </a:r>
            <a:r>
              <a:rPr sz="2600" b="1" spc="-275" dirty="0">
                <a:latin typeface="Calibri"/>
                <a:cs typeface="Calibri"/>
              </a:rPr>
              <a:t> </a:t>
            </a:r>
            <a:r>
              <a:rPr sz="2600" b="1" spc="-170" dirty="0">
                <a:latin typeface="Calibri"/>
                <a:cs typeface="Calibri"/>
              </a:rPr>
              <a:t>stages”)</a:t>
            </a:r>
            <a:endParaRPr sz="2600">
              <a:latin typeface="Calibri"/>
              <a:cs typeface="Calibri"/>
            </a:endParaRPr>
          </a:p>
          <a:p>
            <a:pPr marL="323215">
              <a:lnSpc>
                <a:spcPct val="100000"/>
              </a:lnSpc>
              <a:spcBef>
                <a:spcPts val="2660"/>
              </a:spcBef>
            </a:pPr>
            <a:r>
              <a:rPr sz="3400" b="1" spc="-229" dirty="0">
                <a:latin typeface="Calibri"/>
                <a:cs typeface="Calibri"/>
              </a:rPr>
              <a:t>Halide </a:t>
            </a:r>
            <a:r>
              <a:rPr sz="3400" b="1" spc="-310" dirty="0">
                <a:latin typeface="Calibri"/>
                <a:cs typeface="Calibri"/>
              </a:rPr>
              <a:t>system’s</a:t>
            </a:r>
            <a:r>
              <a:rPr sz="3400" b="1" spc="-235" dirty="0">
                <a:latin typeface="Calibri"/>
                <a:cs typeface="Calibri"/>
              </a:rPr>
              <a:t> </a:t>
            </a:r>
            <a:r>
              <a:rPr sz="3400" b="1" spc="-215" dirty="0">
                <a:latin typeface="Calibri"/>
                <a:cs typeface="Calibri"/>
              </a:rPr>
              <a:t>responsibility:</a:t>
            </a:r>
            <a:endParaRPr sz="3400">
              <a:latin typeface="Calibri"/>
              <a:cs typeface="Calibri"/>
            </a:endParaRPr>
          </a:p>
          <a:p>
            <a:pPr marL="678815" marR="504825" indent="-304800">
              <a:lnSpc>
                <a:spcPct val="102600"/>
              </a:lnSpc>
              <a:spcBef>
                <a:spcPts val="135"/>
              </a:spcBef>
              <a:buChar char="-"/>
              <a:tabLst>
                <a:tab pos="678815" algn="l"/>
                <a:tab pos="679450" algn="l"/>
              </a:tabLst>
            </a:pPr>
            <a:r>
              <a:rPr sz="2600" b="1" spc="-175" dirty="0">
                <a:latin typeface="Calibri"/>
                <a:cs typeface="Calibri"/>
              </a:rPr>
              <a:t>Implementing the </a:t>
            </a:r>
            <a:r>
              <a:rPr sz="2600" b="1" spc="-200" dirty="0">
                <a:latin typeface="Calibri"/>
                <a:cs typeface="Calibri"/>
              </a:rPr>
              <a:t>schedule </a:t>
            </a:r>
            <a:r>
              <a:rPr sz="2600" b="1" spc="-150" dirty="0">
                <a:latin typeface="Calibri"/>
                <a:cs typeface="Calibri"/>
              </a:rPr>
              <a:t>using </a:t>
            </a:r>
            <a:r>
              <a:rPr sz="2600" b="1" spc="-225" dirty="0">
                <a:latin typeface="Calibri"/>
                <a:cs typeface="Calibri"/>
              </a:rPr>
              <a:t>mechanisms </a:t>
            </a:r>
            <a:r>
              <a:rPr sz="2600" b="1" spc="-165" dirty="0">
                <a:latin typeface="Calibri"/>
                <a:cs typeface="Calibri"/>
              </a:rPr>
              <a:t>available </a:t>
            </a:r>
            <a:r>
              <a:rPr sz="2600" b="1" spc="-245" dirty="0">
                <a:latin typeface="Calibri"/>
                <a:cs typeface="Calibri"/>
              </a:rPr>
              <a:t>on  </a:t>
            </a:r>
            <a:r>
              <a:rPr sz="2600" b="1" spc="-175" dirty="0">
                <a:latin typeface="Calibri"/>
                <a:cs typeface="Calibri"/>
              </a:rPr>
              <a:t>the </a:t>
            </a:r>
            <a:r>
              <a:rPr sz="2600" b="1" spc="-140" dirty="0">
                <a:latin typeface="Calibri"/>
                <a:cs typeface="Calibri"/>
              </a:rPr>
              <a:t>target </a:t>
            </a:r>
            <a:r>
              <a:rPr sz="2600" b="1" spc="-210" dirty="0">
                <a:latin typeface="Calibri"/>
                <a:cs typeface="Calibri"/>
              </a:rPr>
              <a:t>machine </a:t>
            </a:r>
            <a:r>
              <a:rPr sz="2600" b="1" spc="-190" dirty="0">
                <a:latin typeface="Calibri"/>
                <a:cs typeface="Calibri"/>
              </a:rPr>
              <a:t>(spawning </a:t>
            </a:r>
            <a:r>
              <a:rPr sz="2600" b="1" spc="-185" dirty="0">
                <a:latin typeface="Calibri"/>
                <a:cs typeface="Calibri"/>
              </a:rPr>
              <a:t>pthreads, </a:t>
            </a:r>
            <a:r>
              <a:rPr sz="2600" b="1" spc="-145" dirty="0">
                <a:latin typeface="Calibri"/>
                <a:cs typeface="Calibri"/>
              </a:rPr>
              <a:t>allocating </a:t>
            </a:r>
            <a:r>
              <a:rPr sz="2600" b="1" spc="-229" dirty="0">
                <a:latin typeface="Calibri"/>
                <a:cs typeface="Calibri"/>
              </a:rPr>
              <a:t>temp  </a:t>
            </a:r>
            <a:r>
              <a:rPr sz="2600" b="1" spc="-190" dirty="0">
                <a:latin typeface="Calibri"/>
                <a:cs typeface="Calibri"/>
              </a:rPr>
              <a:t>buﬀers, </a:t>
            </a:r>
            <a:r>
              <a:rPr sz="2600" b="1" spc="-145" dirty="0">
                <a:latin typeface="Calibri"/>
                <a:cs typeface="Calibri"/>
              </a:rPr>
              <a:t>emitting </a:t>
            </a:r>
            <a:r>
              <a:rPr sz="2600" b="1" spc="-204" dirty="0">
                <a:latin typeface="Calibri"/>
                <a:cs typeface="Calibri"/>
              </a:rPr>
              <a:t>vector </a:t>
            </a:r>
            <a:r>
              <a:rPr sz="2600" b="1" spc="-160" dirty="0">
                <a:latin typeface="Calibri"/>
                <a:cs typeface="Calibri"/>
              </a:rPr>
              <a:t>instructions, </a:t>
            </a:r>
            <a:r>
              <a:rPr sz="2600" b="1" spc="-215" dirty="0">
                <a:latin typeface="Calibri"/>
                <a:cs typeface="Calibri"/>
              </a:rPr>
              <a:t>loop </a:t>
            </a:r>
            <a:r>
              <a:rPr sz="2600" b="1" spc="-155" dirty="0">
                <a:latin typeface="Calibri"/>
                <a:cs typeface="Calibri"/>
              </a:rPr>
              <a:t>indexing</a:t>
            </a:r>
            <a:r>
              <a:rPr sz="2600" b="1" spc="-145" dirty="0">
                <a:latin typeface="Calibri"/>
                <a:cs typeface="Calibri"/>
              </a:rPr>
              <a:t> </a:t>
            </a:r>
            <a:r>
              <a:rPr sz="2600" b="1" spc="-225" dirty="0">
                <a:latin typeface="Calibri"/>
                <a:cs typeface="Calibri"/>
              </a:rPr>
              <a:t>code)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9800" y="12992100"/>
            <a:ext cx="135763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415" dirty="0">
                <a:latin typeface="Calibri"/>
                <a:cs typeface="Calibri"/>
              </a:rPr>
              <a:t>A </a:t>
            </a:r>
            <a:r>
              <a:rPr sz="2800" b="1" spc="-235" dirty="0">
                <a:latin typeface="Calibri"/>
                <a:cs typeface="Calibri"/>
              </a:rPr>
              <a:t>good </a:t>
            </a:r>
            <a:r>
              <a:rPr sz="2800" b="1" spc="-204" dirty="0">
                <a:latin typeface="Calibri"/>
                <a:cs typeface="Calibri"/>
              </a:rPr>
              <a:t>exercise: </a:t>
            </a:r>
            <a:r>
              <a:rPr sz="2800" b="1" spc="-190" dirty="0">
                <a:latin typeface="Calibri"/>
                <a:cs typeface="Calibri"/>
              </a:rPr>
              <a:t>carry </a:t>
            </a:r>
            <a:r>
              <a:rPr sz="2800" b="1" spc="-215" dirty="0">
                <a:latin typeface="Calibri"/>
                <a:cs typeface="Calibri"/>
              </a:rPr>
              <a:t>out </a:t>
            </a:r>
            <a:r>
              <a:rPr sz="2800" b="1" spc="-150" dirty="0">
                <a:latin typeface="Calibri"/>
                <a:cs typeface="Calibri"/>
              </a:rPr>
              <a:t>this </a:t>
            </a:r>
            <a:r>
              <a:rPr sz="2800" b="1" spc="-195" dirty="0">
                <a:latin typeface="Calibri"/>
                <a:cs typeface="Calibri"/>
              </a:rPr>
              <a:t>evaluation for </a:t>
            </a:r>
            <a:r>
              <a:rPr sz="2800" b="1" spc="-210" dirty="0">
                <a:latin typeface="Calibri"/>
                <a:cs typeface="Calibri"/>
              </a:rPr>
              <a:t>another programming </a:t>
            </a:r>
            <a:r>
              <a:rPr sz="2800" b="1" spc="-220" dirty="0">
                <a:latin typeface="Calibri"/>
                <a:cs typeface="Calibri"/>
              </a:rPr>
              <a:t>system: </a:t>
            </a:r>
            <a:r>
              <a:rPr sz="2800" b="1" spc="-145" dirty="0">
                <a:latin typeface="Calibri"/>
                <a:cs typeface="Calibri"/>
              </a:rPr>
              <a:t>like </a:t>
            </a:r>
            <a:r>
              <a:rPr sz="2800" b="1" spc="-275" dirty="0">
                <a:latin typeface="Calibri"/>
                <a:cs typeface="Calibri"/>
              </a:rPr>
              <a:t>OpenGL, </a:t>
            </a:r>
            <a:r>
              <a:rPr sz="2800" b="1" spc="-250" dirty="0">
                <a:latin typeface="Calibri"/>
                <a:cs typeface="Calibri"/>
              </a:rPr>
              <a:t>SQL, </a:t>
            </a:r>
            <a:r>
              <a:rPr sz="2800" b="1" spc="-275" dirty="0">
                <a:latin typeface="Calibri"/>
                <a:cs typeface="Calibri"/>
              </a:rPr>
              <a:t>MapReduce,</a:t>
            </a:r>
            <a:r>
              <a:rPr sz="2800" b="1" spc="-140" dirty="0">
                <a:latin typeface="Calibri"/>
                <a:cs typeface="Calibri"/>
              </a:rPr>
              <a:t> </a:t>
            </a:r>
            <a:r>
              <a:rPr sz="2800" b="1" spc="-180" dirty="0">
                <a:latin typeface="Calibri"/>
                <a:cs typeface="Calibri"/>
              </a:rPr>
              <a:t>etc.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8500" y="2514600"/>
            <a:ext cx="14384019" cy="337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0" marR="638175" indent="6985" algn="ctr">
              <a:lnSpc>
                <a:spcPct val="100000"/>
              </a:lnSpc>
              <a:spcBef>
                <a:spcPts val="100"/>
              </a:spcBef>
            </a:pPr>
            <a:r>
              <a:rPr sz="4000" b="1" spc="-405" dirty="0">
                <a:solidFill>
                  <a:srgbClr val="C82506"/>
                </a:solidFill>
                <a:latin typeface="Calibri"/>
                <a:cs typeface="Calibri"/>
              </a:rPr>
              <a:t>“What </a:t>
            </a:r>
            <a:r>
              <a:rPr sz="4000" b="1" spc="-330" dirty="0">
                <a:solidFill>
                  <a:srgbClr val="C82506"/>
                </a:solidFill>
                <a:latin typeface="Calibri"/>
                <a:cs typeface="Calibri"/>
              </a:rPr>
              <a:t>tasks/problems </a:t>
            </a:r>
            <a:r>
              <a:rPr sz="4000" b="1" spc="-360" dirty="0">
                <a:solidFill>
                  <a:srgbClr val="C82506"/>
                </a:solidFill>
                <a:latin typeface="Calibri"/>
                <a:cs typeface="Calibri"/>
              </a:rPr>
              <a:t>does </a:t>
            </a:r>
            <a:r>
              <a:rPr sz="4000" b="1" spc="-265" dirty="0">
                <a:solidFill>
                  <a:srgbClr val="C82506"/>
                </a:solidFill>
                <a:latin typeface="Calibri"/>
                <a:cs typeface="Calibri"/>
              </a:rPr>
              <a:t>the </a:t>
            </a:r>
            <a:r>
              <a:rPr sz="4000" b="1" spc="-335" dirty="0">
                <a:solidFill>
                  <a:srgbClr val="C82506"/>
                </a:solidFill>
                <a:latin typeface="Calibri"/>
                <a:cs typeface="Calibri"/>
              </a:rPr>
              <a:t>system </a:t>
            </a:r>
            <a:r>
              <a:rPr sz="4000" b="1" spc="-270" dirty="0">
                <a:solidFill>
                  <a:srgbClr val="C82506"/>
                </a:solidFill>
                <a:latin typeface="Calibri"/>
                <a:cs typeface="Calibri"/>
              </a:rPr>
              <a:t>take </a:t>
            </a:r>
            <a:r>
              <a:rPr sz="4000" b="1" spc="-355" dirty="0">
                <a:solidFill>
                  <a:srgbClr val="C82506"/>
                </a:solidFill>
                <a:latin typeface="Calibri"/>
                <a:cs typeface="Calibri"/>
              </a:rPr>
              <a:t>oﬀ </a:t>
            </a:r>
            <a:r>
              <a:rPr sz="4000" b="1" spc="-265" dirty="0">
                <a:solidFill>
                  <a:srgbClr val="C82506"/>
                </a:solidFill>
                <a:latin typeface="Calibri"/>
                <a:cs typeface="Calibri"/>
              </a:rPr>
              <a:t>the </a:t>
            </a:r>
            <a:r>
              <a:rPr sz="4000" b="1" spc="-340" dirty="0">
                <a:solidFill>
                  <a:srgbClr val="C82506"/>
                </a:solidFill>
                <a:latin typeface="Calibri"/>
                <a:cs typeface="Calibri"/>
              </a:rPr>
              <a:t>programmer’s </a:t>
            </a:r>
            <a:r>
              <a:rPr sz="4000" b="1" spc="-350" dirty="0">
                <a:solidFill>
                  <a:srgbClr val="C82506"/>
                </a:solidFill>
                <a:latin typeface="Calibri"/>
                <a:cs typeface="Calibri"/>
              </a:rPr>
              <a:t>hands?  </a:t>
            </a:r>
            <a:r>
              <a:rPr sz="4000" b="1" spc="-280" dirty="0">
                <a:solidFill>
                  <a:srgbClr val="C82506"/>
                </a:solidFill>
                <a:latin typeface="Calibri"/>
                <a:cs typeface="Calibri"/>
              </a:rPr>
              <a:t>(are </a:t>
            </a:r>
            <a:r>
              <a:rPr sz="4000" b="1" spc="-290" dirty="0">
                <a:solidFill>
                  <a:srgbClr val="C82506"/>
                </a:solidFill>
                <a:latin typeface="Calibri"/>
                <a:cs typeface="Calibri"/>
              </a:rPr>
              <a:t>these </a:t>
            </a:r>
            <a:r>
              <a:rPr sz="4000" b="1" spc="-335" dirty="0">
                <a:solidFill>
                  <a:srgbClr val="C82506"/>
                </a:solidFill>
                <a:latin typeface="Calibri"/>
                <a:cs typeface="Calibri"/>
              </a:rPr>
              <a:t>problems </a:t>
            </a:r>
            <a:r>
              <a:rPr sz="4000" b="1" spc="-225" dirty="0">
                <a:solidFill>
                  <a:srgbClr val="C82506"/>
                </a:solidFill>
                <a:latin typeface="Calibri"/>
                <a:cs typeface="Calibri"/>
              </a:rPr>
              <a:t>challenging </a:t>
            </a:r>
            <a:r>
              <a:rPr sz="4000" b="1" spc="-340" dirty="0">
                <a:solidFill>
                  <a:srgbClr val="C82506"/>
                </a:solidFill>
                <a:latin typeface="Calibri"/>
                <a:cs typeface="Calibri"/>
              </a:rPr>
              <a:t>or </a:t>
            </a:r>
            <a:r>
              <a:rPr sz="4000" b="1" spc="-290" dirty="0">
                <a:solidFill>
                  <a:srgbClr val="C82506"/>
                </a:solidFill>
                <a:latin typeface="Calibri"/>
                <a:cs typeface="Calibri"/>
              </a:rPr>
              <a:t>tedious </a:t>
            </a:r>
            <a:r>
              <a:rPr sz="4000" b="1" spc="-310" dirty="0">
                <a:solidFill>
                  <a:srgbClr val="C82506"/>
                </a:solidFill>
                <a:latin typeface="Calibri"/>
                <a:cs typeface="Calibri"/>
              </a:rPr>
              <a:t>enough </a:t>
            </a:r>
            <a:r>
              <a:rPr sz="4000" b="1" spc="-235" dirty="0">
                <a:solidFill>
                  <a:srgbClr val="C82506"/>
                </a:solidFill>
                <a:latin typeface="Calibri"/>
                <a:cs typeface="Calibri"/>
              </a:rPr>
              <a:t>that </a:t>
            </a:r>
            <a:r>
              <a:rPr sz="4000" b="1" spc="-75" dirty="0">
                <a:solidFill>
                  <a:srgbClr val="C82506"/>
                </a:solidFill>
                <a:latin typeface="Calibri"/>
                <a:cs typeface="Calibri"/>
              </a:rPr>
              <a:t>I </a:t>
            </a:r>
            <a:r>
              <a:rPr sz="4000" b="1" spc="-229" dirty="0">
                <a:solidFill>
                  <a:srgbClr val="C82506"/>
                </a:solidFill>
                <a:latin typeface="Calibri"/>
                <a:cs typeface="Calibri"/>
              </a:rPr>
              <a:t>feel </a:t>
            </a:r>
            <a:r>
              <a:rPr sz="4000" b="1" spc="-265" dirty="0">
                <a:solidFill>
                  <a:srgbClr val="C82506"/>
                </a:solidFill>
                <a:latin typeface="Calibri"/>
                <a:cs typeface="Calibri"/>
              </a:rPr>
              <a:t>the </a:t>
            </a:r>
            <a:r>
              <a:rPr sz="4000" b="1" spc="-335" dirty="0">
                <a:solidFill>
                  <a:srgbClr val="C82506"/>
                </a:solidFill>
                <a:latin typeface="Calibri"/>
                <a:cs typeface="Calibri"/>
              </a:rPr>
              <a:t>system </a:t>
            </a:r>
            <a:r>
              <a:rPr sz="4000" b="1" spc="-200" dirty="0">
                <a:solidFill>
                  <a:srgbClr val="C82506"/>
                </a:solidFill>
                <a:latin typeface="Calibri"/>
                <a:cs typeface="Calibri"/>
              </a:rPr>
              <a:t>is  </a:t>
            </a:r>
            <a:r>
              <a:rPr sz="4000" b="1" spc="-254" dirty="0">
                <a:solidFill>
                  <a:srgbClr val="C82506"/>
                </a:solidFill>
                <a:latin typeface="Calibri"/>
                <a:cs typeface="Calibri"/>
              </a:rPr>
              <a:t>adding </a:t>
            </a:r>
            <a:r>
              <a:rPr sz="4000" b="1" spc="-290" dirty="0">
                <a:solidFill>
                  <a:srgbClr val="C82506"/>
                </a:solidFill>
                <a:latin typeface="Calibri"/>
                <a:cs typeface="Calibri"/>
              </a:rPr>
              <a:t>suﬃcient </a:t>
            </a:r>
            <a:r>
              <a:rPr sz="4000" b="1" spc="-280" dirty="0">
                <a:solidFill>
                  <a:srgbClr val="C82506"/>
                </a:solidFill>
                <a:latin typeface="Calibri"/>
                <a:cs typeface="Calibri"/>
              </a:rPr>
              <a:t>value for </a:t>
            </a:r>
            <a:r>
              <a:rPr sz="4000" b="1" spc="-440" dirty="0">
                <a:solidFill>
                  <a:srgbClr val="C82506"/>
                </a:solidFill>
                <a:latin typeface="Calibri"/>
                <a:cs typeface="Calibri"/>
              </a:rPr>
              <a:t>me </a:t>
            </a:r>
            <a:r>
              <a:rPr sz="4000" b="1" spc="-300" dirty="0">
                <a:solidFill>
                  <a:srgbClr val="C82506"/>
                </a:solidFill>
                <a:latin typeface="Calibri"/>
                <a:cs typeface="Calibri"/>
              </a:rPr>
              <a:t>to </a:t>
            </a:r>
            <a:r>
              <a:rPr sz="4000" b="1" spc="-330" dirty="0">
                <a:solidFill>
                  <a:srgbClr val="C82506"/>
                </a:solidFill>
                <a:latin typeface="Calibri"/>
                <a:cs typeface="Calibri"/>
              </a:rPr>
              <a:t>want </a:t>
            </a:r>
            <a:r>
              <a:rPr sz="4000" b="1" spc="-300" dirty="0">
                <a:solidFill>
                  <a:srgbClr val="C82506"/>
                </a:solidFill>
                <a:latin typeface="Calibri"/>
                <a:cs typeface="Calibri"/>
              </a:rPr>
              <a:t>to </a:t>
            </a:r>
            <a:r>
              <a:rPr sz="4000" b="1" spc="-330" dirty="0">
                <a:solidFill>
                  <a:srgbClr val="C82506"/>
                </a:solidFill>
                <a:latin typeface="Calibri"/>
                <a:cs typeface="Calibri"/>
              </a:rPr>
              <a:t>use</a:t>
            </a:r>
            <a:r>
              <a:rPr sz="4000" b="1" spc="-41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4000" b="1" spc="-275" dirty="0">
                <a:solidFill>
                  <a:srgbClr val="C82506"/>
                </a:solidFill>
                <a:latin typeface="Calibri"/>
                <a:cs typeface="Calibri"/>
              </a:rPr>
              <a:t>it?)”</a:t>
            </a:r>
            <a:endParaRPr sz="4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400"/>
              </a:spcBef>
            </a:pPr>
            <a:r>
              <a:rPr sz="4000" b="1" spc="-405" dirty="0">
                <a:solidFill>
                  <a:srgbClr val="C82506"/>
                </a:solidFill>
                <a:latin typeface="Calibri"/>
                <a:cs typeface="Calibri"/>
              </a:rPr>
              <a:t>“What </a:t>
            </a:r>
            <a:r>
              <a:rPr sz="4000" b="1" spc="-335" dirty="0">
                <a:solidFill>
                  <a:srgbClr val="C82506"/>
                </a:solidFill>
                <a:latin typeface="Calibri"/>
                <a:cs typeface="Calibri"/>
              </a:rPr>
              <a:t>problems </a:t>
            </a:r>
            <a:r>
              <a:rPr sz="4000" b="1" spc="-360" dirty="0">
                <a:solidFill>
                  <a:srgbClr val="C82506"/>
                </a:solidFill>
                <a:latin typeface="Calibri"/>
                <a:cs typeface="Calibri"/>
              </a:rPr>
              <a:t>does </a:t>
            </a:r>
            <a:r>
              <a:rPr sz="4000" b="1" spc="-265" dirty="0">
                <a:solidFill>
                  <a:srgbClr val="C82506"/>
                </a:solidFill>
                <a:latin typeface="Calibri"/>
                <a:cs typeface="Calibri"/>
              </a:rPr>
              <a:t>the </a:t>
            </a:r>
            <a:r>
              <a:rPr sz="4000" b="1" spc="-335" dirty="0">
                <a:solidFill>
                  <a:srgbClr val="C82506"/>
                </a:solidFill>
                <a:latin typeface="Calibri"/>
                <a:cs typeface="Calibri"/>
              </a:rPr>
              <a:t>system </a:t>
            </a:r>
            <a:r>
              <a:rPr sz="4000" b="1" spc="-300" dirty="0">
                <a:solidFill>
                  <a:srgbClr val="C82506"/>
                </a:solidFill>
                <a:latin typeface="Calibri"/>
                <a:cs typeface="Calibri"/>
              </a:rPr>
              <a:t>leave </a:t>
            </a:r>
            <a:r>
              <a:rPr sz="4000" b="1" spc="-295" dirty="0">
                <a:solidFill>
                  <a:srgbClr val="C82506"/>
                </a:solidFill>
                <a:latin typeface="Calibri"/>
                <a:cs typeface="Calibri"/>
              </a:rPr>
              <a:t>as </a:t>
            </a:r>
            <a:r>
              <a:rPr sz="4000" b="1" spc="-265" dirty="0">
                <a:solidFill>
                  <a:srgbClr val="C82506"/>
                </a:solidFill>
                <a:latin typeface="Calibri"/>
                <a:cs typeface="Calibri"/>
              </a:rPr>
              <a:t>the </a:t>
            </a:r>
            <a:r>
              <a:rPr sz="4000" b="1" spc="-250" dirty="0">
                <a:solidFill>
                  <a:srgbClr val="C82506"/>
                </a:solidFill>
                <a:latin typeface="Calibri"/>
                <a:cs typeface="Calibri"/>
              </a:rPr>
              <a:t>responsibility </a:t>
            </a:r>
            <a:r>
              <a:rPr sz="4000" b="1" spc="-280" dirty="0">
                <a:solidFill>
                  <a:srgbClr val="C82506"/>
                </a:solidFill>
                <a:latin typeface="Calibri"/>
                <a:cs typeface="Calibri"/>
              </a:rPr>
              <a:t>for </a:t>
            </a:r>
            <a:r>
              <a:rPr sz="4000" b="1" spc="-265" dirty="0">
                <a:solidFill>
                  <a:srgbClr val="C82506"/>
                </a:solidFill>
                <a:latin typeface="Calibri"/>
                <a:cs typeface="Calibri"/>
              </a:rPr>
              <a:t>the </a:t>
            </a:r>
            <a:r>
              <a:rPr sz="4000" b="1" spc="-355" dirty="0">
                <a:solidFill>
                  <a:srgbClr val="C82506"/>
                </a:solidFill>
                <a:latin typeface="Calibri"/>
                <a:cs typeface="Calibri"/>
              </a:rPr>
              <a:t>programmer?”  </a:t>
            </a:r>
            <a:r>
              <a:rPr sz="4000" b="1" spc="-250" dirty="0">
                <a:solidFill>
                  <a:srgbClr val="C82506"/>
                </a:solidFill>
                <a:latin typeface="Calibri"/>
                <a:cs typeface="Calibri"/>
              </a:rPr>
              <a:t>(usually </a:t>
            </a:r>
            <a:r>
              <a:rPr sz="4000" b="1" spc="-330" dirty="0">
                <a:solidFill>
                  <a:srgbClr val="C82506"/>
                </a:solidFill>
                <a:latin typeface="Calibri"/>
                <a:cs typeface="Calibri"/>
              </a:rPr>
              <a:t>because </a:t>
            </a:r>
            <a:r>
              <a:rPr sz="4000" b="1" spc="-265" dirty="0">
                <a:solidFill>
                  <a:srgbClr val="C82506"/>
                </a:solidFill>
                <a:latin typeface="Calibri"/>
                <a:cs typeface="Calibri"/>
              </a:rPr>
              <a:t>the </a:t>
            </a:r>
            <a:r>
              <a:rPr sz="4000" b="1" spc="-335" dirty="0">
                <a:solidFill>
                  <a:srgbClr val="C82506"/>
                </a:solidFill>
                <a:latin typeface="Calibri"/>
                <a:cs typeface="Calibri"/>
              </a:rPr>
              <a:t>programmer </a:t>
            </a:r>
            <a:r>
              <a:rPr sz="4000" b="1" spc="-200" dirty="0">
                <a:solidFill>
                  <a:srgbClr val="C82506"/>
                </a:solidFill>
                <a:latin typeface="Calibri"/>
                <a:cs typeface="Calibri"/>
              </a:rPr>
              <a:t>is </a:t>
            </a:r>
            <a:r>
              <a:rPr sz="4000" b="1" spc="-265" dirty="0">
                <a:solidFill>
                  <a:srgbClr val="C82506"/>
                </a:solidFill>
                <a:latin typeface="Calibri"/>
                <a:cs typeface="Calibri"/>
              </a:rPr>
              <a:t>better </a:t>
            </a:r>
            <a:r>
              <a:rPr sz="4000" b="1" spc="-235" dirty="0">
                <a:solidFill>
                  <a:srgbClr val="C82506"/>
                </a:solidFill>
                <a:latin typeface="Calibri"/>
                <a:cs typeface="Calibri"/>
              </a:rPr>
              <a:t>at </a:t>
            </a:r>
            <a:r>
              <a:rPr sz="4000" b="1" spc="-290" dirty="0">
                <a:solidFill>
                  <a:srgbClr val="C82506"/>
                </a:solidFill>
                <a:latin typeface="Calibri"/>
                <a:cs typeface="Calibri"/>
              </a:rPr>
              <a:t>these</a:t>
            </a:r>
            <a:r>
              <a:rPr sz="4000" b="1" spc="-280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4000" b="1" spc="-254" dirty="0">
                <a:solidFill>
                  <a:srgbClr val="C82506"/>
                </a:solidFill>
                <a:latin typeface="Calibri"/>
                <a:cs typeface="Calibri"/>
              </a:rPr>
              <a:t>tasks)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5D128B-2E50-204C-A0D1-7721BC64F9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431863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1300" dirty="0"/>
              <a:t>DRAM</a:t>
            </a:r>
            <a:r>
              <a:rPr sz="8400" spc="-1225" dirty="0"/>
              <a:t> </a:t>
            </a:r>
            <a:r>
              <a:rPr sz="8400" spc="-615" dirty="0"/>
              <a:t>array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12750800" y="10490200"/>
            <a:ext cx="3148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15" dirty="0">
                <a:latin typeface="Calibri"/>
                <a:cs typeface="Calibri"/>
              </a:rPr>
              <a:t>Row </a:t>
            </a:r>
            <a:r>
              <a:rPr sz="3600" b="1" spc="-290" dirty="0">
                <a:latin typeface="Calibri"/>
                <a:cs typeface="Calibri"/>
              </a:rPr>
              <a:t>buﬀer </a:t>
            </a:r>
            <a:r>
              <a:rPr sz="3600" b="1" spc="-245" dirty="0">
                <a:latin typeface="Calibri"/>
                <a:cs typeface="Calibri"/>
              </a:rPr>
              <a:t>(2</a:t>
            </a:r>
            <a:r>
              <a:rPr sz="3600" b="1" spc="-490" dirty="0">
                <a:latin typeface="Calibri"/>
                <a:cs typeface="Calibri"/>
              </a:rPr>
              <a:t> </a:t>
            </a:r>
            <a:r>
              <a:rPr sz="3600" b="1" spc="-215" dirty="0">
                <a:latin typeface="Calibri"/>
                <a:cs typeface="Calibri"/>
              </a:rPr>
              <a:t>Kbits)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2396" y="3111467"/>
            <a:ext cx="9100820" cy="635"/>
          </a:xfrm>
          <a:custGeom>
            <a:avLst/>
            <a:gdLst/>
            <a:ahLst/>
            <a:cxnLst/>
            <a:rect l="l" t="t" r="r" b="b"/>
            <a:pathLst>
              <a:path w="9100820" h="635">
                <a:moveTo>
                  <a:pt x="0" y="32"/>
                </a:moveTo>
                <a:lnTo>
                  <a:pt x="12699" y="32"/>
                </a:lnTo>
                <a:lnTo>
                  <a:pt x="9087954" y="0"/>
                </a:lnTo>
                <a:lnTo>
                  <a:pt x="910065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26606" y="3050507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92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18840" y="3050539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92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390600" y="3314572"/>
          <a:ext cx="9124919" cy="9320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1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1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8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25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4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19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20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612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3271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6065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333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6001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3398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5938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3461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587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5811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5112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4223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3462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5811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1874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2192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46050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47320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86995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67310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51129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41604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35254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58114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40970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53035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141604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142239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  <a:gridCol w="151129">
                  <a:extLst>
                    <a:ext uri="{9D8B030D-6E8A-4147-A177-3AD203B41FA5}">
                      <a16:colId xmlns:a16="http://schemas.microsoft.com/office/drawing/2014/main" val="20045"/>
                    </a:ext>
                  </a:extLst>
                </a:gridCol>
                <a:gridCol w="143509">
                  <a:extLst>
                    <a:ext uri="{9D8B030D-6E8A-4147-A177-3AD203B41FA5}">
                      <a16:colId xmlns:a16="http://schemas.microsoft.com/office/drawing/2014/main" val="20046"/>
                    </a:ext>
                  </a:extLst>
                </a:gridCol>
                <a:gridCol w="150495">
                  <a:extLst>
                    <a:ext uri="{9D8B030D-6E8A-4147-A177-3AD203B41FA5}">
                      <a16:colId xmlns:a16="http://schemas.microsoft.com/office/drawing/2014/main" val="20047"/>
                    </a:ext>
                  </a:extLst>
                </a:gridCol>
                <a:gridCol w="147954">
                  <a:extLst>
                    <a:ext uri="{9D8B030D-6E8A-4147-A177-3AD203B41FA5}">
                      <a16:colId xmlns:a16="http://schemas.microsoft.com/office/drawing/2014/main" val="20048"/>
                    </a:ext>
                  </a:extLst>
                </a:gridCol>
                <a:gridCol w="146684">
                  <a:extLst>
                    <a:ext uri="{9D8B030D-6E8A-4147-A177-3AD203B41FA5}">
                      <a16:colId xmlns:a16="http://schemas.microsoft.com/office/drawing/2014/main" val="20049"/>
                    </a:ext>
                  </a:extLst>
                </a:gridCol>
                <a:gridCol w="148590">
                  <a:extLst>
                    <a:ext uri="{9D8B030D-6E8A-4147-A177-3AD203B41FA5}">
                      <a16:colId xmlns:a16="http://schemas.microsoft.com/office/drawing/2014/main" val="20050"/>
                    </a:ext>
                  </a:extLst>
                </a:gridCol>
                <a:gridCol w="146050">
                  <a:extLst>
                    <a:ext uri="{9D8B030D-6E8A-4147-A177-3AD203B41FA5}">
                      <a16:colId xmlns:a16="http://schemas.microsoft.com/office/drawing/2014/main" val="20051"/>
                    </a:ext>
                  </a:extLst>
                </a:gridCol>
                <a:gridCol w="149225">
                  <a:extLst>
                    <a:ext uri="{9D8B030D-6E8A-4147-A177-3AD203B41FA5}">
                      <a16:colId xmlns:a16="http://schemas.microsoft.com/office/drawing/2014/main" val="20052"/>
                    </a:ext>
                  </a:extLst>
                </a:gridCol>
                <a:gridCol w="144779">
                  <a:extLst>
                    <a:ext uri="{9D8B030D-6E8A-4147-A177-3AD203B41FA5}">
                      <a16:colId xmlns:a16="http://schemas.microsoft.com/office/drawing/2014/main" val="20053"/>
                    </a:ext>
                  </a:extLst>
                </a:gridCol>
                <a:gridCol w="149859">
                  <a:extLst>
                    <a:ext uri="{9D8B030D-6E8A-4147-A177-3AD203B41FA5}">
                      <a16:colId xmlns:a16="http://schemas.microsoft.com/office/drawing/2014/main" val="20054"/>
                    </a:ext>
                  </a:extLst>
                </a:gridCol>
                <a:gridCol w="144145">
                  <a:extLst>
                    <a:ext uri="{9D8B030D-6E8A-4147-A177-3AD203B41FA5}">
                      <a16:colId xmlns:a16="http://schemas.microsoft.com/office/drawing/2014/main" val="20055"/>
                    </a:ext>
                  </a:extLst>
                </a:gridCol>
                <a:gridCol w="150495">
                  <a:extLst>
                    <a:ext uri="{9D8B030D-6E8A-4147-A177-3AD203B41FA5}">
                      <a16:colId xmlns:a16="http://schemas.microsoft.com/office/drawing/2014/main" val="20056"/>
                    </a:ext>
                  </a:extLst>
                </a:gridCol>
                <a:gridCol w="143509">
                  <a:extLst>
                    <a:ext uri="{9D8B030D-6E8A-4147-A177-3AD203B41FA5}">
                      <a16:colId xmlns:a16="http://schemas.microsoft.com/office/drawing/2014/main" val="20057"/>
                    </a:ext>
                  </a:extLst>
                </a:gridCol>
                <a:gridCol w="151129">
                  <a:extLst>
                    <a:ext uri="{9D8B030D-6E8A-4147-A177-3AD203B41FA5}">
                      <a16:colId xmlns:a16="http://schemas.microsoft.com/office/drawing/2014/main" val="20058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20059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60"/>
                    </a:ext>
                  </a:extLst>
                </a:gridCol>
                <a:gridCol w="142240">
                  <a:extLst>
                    <a:ext uri="{9D8B030D-6E8A-4147-A177-3AD203B41FA5}">
                      <a16:colId xmlns:a16="http://schemas.microsoft.com/office/drawing/2014/main" val="2006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62"/>
                    </a:ext>
                  </a:extLst>
                </a:gridCol>
              </a:tblGrid>
              <a:tr h="29222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5079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6286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7939">
                <a:tc gridSpan="6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33627">
                <a:tc gridSpan="2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4750">
                        <a:latin typeface="Times New Roman"/>
                        <a:cs typeface="Times New Roman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sz="3600" b="1" spc="-295" dirty="0">
                          <a:latin typeface="Calibri"/>
                          <a:cs typeface="Calibri"/>
                        </a:rPr>
                        <a:t>Data </a:t>
                      </a:r>
                      <a:r>
                        <a:rPr sz="3600" b="1" spc="-240" dirty="0">
                          <a:latin typeface="Calibri"/>
                          <a:cs typeface="Calibri"/>
                        </a:rPr>
                        <a:t>pins </a:t>
                      </a:r>
                      <a:r>
                        <a:rPr sz="3600" b="1" spc="-245" dirty="0">
                          <a:latin typeface="Calibri"/>
                          <a:cs typeface="Calibri"/>
                        </a:rPr>
                        <a:t>(8</a:t>
                      </a:r>
                      <a:r>
                        <a:rPr sz="3600" b="1" spc="-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b="1" spc="-200" dirty="0">
                          <a:latin typeface="Calibri"/>
                          <a:cs typeface="Calibri"/>
                        </a:rPr>
                        <a:t>bits)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5397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816600" y="12757302"/>
            <a:ext cx="4071620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70"/>
              </a:lnSpc>
            </a:pPr>
            <a:r>
              <a:rPr sz="3600" b="1" spc="-245" dirty="0">
                <a:latin typeface="Calibri"/>
                <a:cs typeface="Calibri"/>
              </a:rPr>
              <a:t>(to </a:t>
            </a:r>
            <a:r>
              <a:rPr sz="3600" b="1" spc="-350" dirty="0">
                <a:latin typeface="Calibri"/>
                <a:cs typeface="Calibri"/>
              </a:rPr>
              <a:t>memory</a:t>
            </a:r>
            <a:r>
              <a:rPr sz="3600" b="1" spc="-280" dirty="0">
                <a:latin typeface="Calibri"/>
                <a:cs typeface="Calibri"/>
              </a:rPr>
              <a:t> </a:t>
            </a:r>
            <a:r>
              <a:rPr sz="3600" b="1" spc="-150" dirty="0">
                <a:latin typeface="Calibri"/>
                <a:cs typeface="Calibri"/>
              </a:rPr>
              <a:t>controller…)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7900" y="1435100"/>
            <a:ext cx="8190230" cy="160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b="1" spc="-375" dirty="0">
                <a:latin typeface="Calibri"/>
                <a:cs typeface="Calibri"/>
              </a:rPr>
              <a:t>1 </a:t>
            </a:r>
            <a:r>
              <a:rPr sz="4600" b="1" spc="-290" dirty="0">
                <a:latin typeface="Calibri"/>
                <a:cs typeface="Calibri"/>
              </a:rPr>
              <a:t>transistor </a:t>
            </a:r>
            <a:r>
              <a:rPr sz="4600" b="1" spc="450" dirty="0">
                <a:latin typeface="Calibri"/>
                <a:cs typeface="Calibri"/>
              </a:rPr>
              <a:t>+</a:t>
            </a:r>
            <a:r>
              <a:rPr sz="4600" b="1" spc="-360" dirty="0">
                <a:latin typeface="Calibri"/>
                <a:cs typeface="Calibri"/>
              </a:rPr>
              <a:t> </a:t>
            </a:r>
            <a:r>
              <a:rPr sz="4600" b="1" spc="-330" dirty="0">
                <a:latin typeface="Calibri"/>
                <a:cs typeface="Calibri"/>
              </a:rPr>
              <a:t>capacitor </a:t>
            </a:r>
            <a:r>
              <a:rPr sz="4600" b="1" spc="-365" dirty="0">
                <a:latin typeface="Calibri"/>
                <a:cs typeface="Calibri"/>
              </a:rPr>
              <a:t>per </a:t>
            </a:r>
            <a:r>
              <a:rPr sz="4600" b="1" spc="-290" dirty="0">
                <a:latin typeface="Calibri"/>
                <a:cs typeface="Calibri"/>
              </a:rPr>
              <a:t>“bit”</a:t>
            </a:r>
            <a:endParaRPr sz="4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580"/>
              </a:spcBef>
            </a:pPr>
            <a:r>
              <a:rPr sz="3600" b="1" spc="-295" dirty="0">
                <a:latin typeface="Calibri"/>
                <a:cs typeface="Calibri"/>
              </a:rPr>
              <a:t>2 </a:t>
            </a:r>
            <a:r>
              <a:rPr sz="3600" b="1" spc="-220" dirty="0">
                <a:latin typeface="Calibri"/>
                <a:cs typeface="Calibri"/>
              </a:rPr>
              <a:t>Kbits </a:t>
            </a:r>
            <a:r>
              <a:rPr sz="3600" b="1" spc="-285" dirty="0">
                <a:latin typeface="Calibri"/>
                <a:cs typeface="Calibri"/>
              </a:rPr>
              <a:t>per</a:t>
            </a:r>
            <a:r>
              <a:rPr sz="3600" b="1" spc="-300" dirty="0">
                <a:latin typeface="Calibri"/>
                <a:cs typeface="Calibri"/>
              </a:rPr>
              <a:t> </a:t>
            </a:r>
            <a:r>
              <a:rPr sz="3600" b="1" spc="-375" dirty="0">
                <a:latin typeface="Calibri"/>
                <a:cs typeface="Calibri"/>
              </a:rPr>
              <a:t>row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12500" y="1435100"/>
            <a:ext cx="6779259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b="1" spc="-275" dirty="0">
                <a:latin typeface="Calibri"/>
                <a:cs typeface="Calibri"/>
              </a:rPr>
              <a:t>(Recall: </a:t>
            </a:r>
            <a:r>
              <a:rPr sz="4600" b="1" spc="-330" dirty="0">
                <a:latin typeface="Calibri"/>
                <a:cs typeface="Calibri"/>
              </a:rPr>
              <a:t>a capacitor </a:t>
            </a:r>
            <a:r>
              <a:rPr sz="4600" b="1" spc="-345" dirty="0">
                <a:latin typeface="Calibri"/>
                <a:cs typeface="Calibri"/>
              </a:rPr>
              <a:t>stores</a:t>
            </a:r>
            <a:r>
              <a:rPr sz="4600" b="1" spc="-340" dirty="0">
                <a:latin typeface="Calibri"/>
                <a:cs typeface="Calibri"/>
              </a:rPr>
              <a:t> </a:t>
            </a:r>
            <a:r>
              <a:rPr sz="4600" b="1" spc="-315" dirty="0">
                <a:latin typeface="Calibri"/>
                <a:cs typeface="Calibri"/>
              </a:rPr>
              <a:t>charge)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45B9A06-10F7-A647-81B9-453A0DFA74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0" y="4165600"/>
            <a:ext cx="9105900" cy="355600"/>
          </a:xfrm>
          <a:custGeom>
            <a:avLst/>
            <a:gdLst/>
            <a:ahLst/>
            <a:cxnLst/>
            <a:rect l="l" t="t" r="r" b="b"/>
            <a:pathLst>
              <a:path w="9105900" h="355600">
                <a:moveTo>
                  <a:pt x="0" y="0"/>
                </a:moveTo>
                <a:lnTo>
                  <a:pt x="9105900" y="0"/>
                </a:lnTo>
                <a:lnTo>
                  <a:pt x="9105900" y="355600"/>
                </a:lnTo>
                <a:lnTo>
                  <a:pt x="0" y="355600"/>
                </a:lnTo>
                <a:lnTo>
                  <a:pt x="0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195133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1300" dirty="0"/>
              <a:t>DRAM </a:t>
            </a:r>
            <a:r>
              <a:rPr sz="8400" spc="-625" dirty="0"/>
              <a:t>operation </a:t>
            </a:r>
            <a:r>
              <a:rPr sz="8400" spc="-575" dirty="0"/>
              <a:t>(load </a:t>
            </a:r>
            <a:r>
              <a:rPr sz="8400" spc="-755" dirty="0"/>
              <a:t>one</a:t>
            </a:r>
            <a:r>
              <a:rPr sz="8400" spc="-355" dirty="0"/>
              <a:t> </a:t>
            </a:r>
            <a:r>
              <a:rPr sz="8400" spc="-610" dirty="0"/>
              <a:t>byte)</a:t>
            </a:r>
            <a:endParaRPr sz="8400"/>
          </a:p>
        </p:txBody>
      </p:sp>
      <p:sp>
        <p:nvSpPr>
          <p:cNvPr id="4" name="object 4"/>
          <p:cNvSpPr/>
          <p:nvPr/>
        </p:nvSpPr>
        <p:spPr>
          <a:xfrm>
            <a:off x="8682170" y="11114563"/>
            <a:ext cx="0" cy="1534160"/>
          </a:xfrm>
          <a:custGeom>
            <a:avLst/>
            <a:gdLst/>
            <a:ahLst/>
            <a:cxnLst/>
            <a:rect l="l" t="t" r="r" b="b"/>
            <a:pathLst>
              <a:path h="1534159">
                <a:moveTo>
                  <a:pt x="0" y="0"/>
                </a:moveTo>
                <a:lnTo>
                  <a:pt x="0" y="1533627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13800" y="11709400"/>
            <a:ext cx="2686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95" dirty="0">
                <a:latin typeface="Calibri"/>
                <a:cs typeface="Calibri"/>
              </a:rPr>
              <a:t>Data </a:t>
            </a:r>
            <a:r>
              <a:rPr sz="3600" b="1" spc="-240" dirty="0">
                <a:latin typeface="Calibri"/>
                <a:cs typeface="Calibri"/>
              </a:rPr>
              <a:t>pins </a:t>
            </a:r>
            <a:r>
              <a:rPr sz="3600" b="1" spc="-245" dirty="0">
                <a:latin typeface="Calibri"/>
                <a:cs typeface="Calibri"/>
              </a:rPr>
              <a:t>(8</a:t>
            </a:r>
            <a:r>
              <a:rPr sz="3600" b="1" spc="-265" dirty="0">
                <a:latin typeface="Calibri"/>
                <a:cs typeface="Calibri"/>
              </a:rPr>
              <a:t> </a:t>
            </a:r>
            <a:r>
              <a:rPr sz="3600" b="1" spc="-200" dirty="0">
                <a:latin typeface="Calibri"/>
                <a:cs typeface="Calibri"/>
              </a:rPr>
              <a:t>bits)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2396" y="3111467"/>
            <a:ext cx="9100820" cy="635"/>
          </a:xfrm>
          <a:custGeom>
            <a:avLst/>
            <a:gdLst/>
            <a:ahLst/>
            <a:cxnLst/>
            <a:rect l="l" t="t" r="r" b="b"/>
            <a:pathLst>
              <a:path w="9100820" h="635">
                <a:moveTo>
                  <a:pt x="0" y="32"/>
                </a:moveTo>
                <a:lnTo>
                  <a:pt x="12699" y="32"/>
                </a:lnTo>
                <a:lnTo>
                  <a:pt x="9087954" y="0"/>
                </a:lnTo>
                <a:lnTo>
                  <a:pt x="910065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26606" y="3050507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92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18840" y="3050539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92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81800" y="1247845"/>
            <a:ext cx="2389505" cy="1790064"/>
          </a:xfrm>
          <a:prstGeom prst="rect">
            <a:avLst/>
          </a:prstGeom>
        </p:spPr>
        <p:txBody>
          <a:bodyPr vert="horz" wrap="square" lIns="0" tIns="30162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75"/>
              </a:spcBef>
            </a:pPr>
            <a:r>
              <a:rPr sz="4600" b="1" spc="-710" dirty="0">
                <a:latin typeface="Calibri"/>
                <a:cs typeface="Calibri"/>
              </a:rPr>
              <a:t>DRAM</a:t>
            </a:r>
            <a:r>
              <a:rPr sz="4600" b="1" spc="-405" dirty="0">
                <a:latin typeface="Calibri"/>
                <a:cs typeface="Calibri"/>
              </a:rPr>
              <a:t> </a:t>
            </a:r>
            <a:r>
              <a:rPr sz="4600" b="1" spc="-335" dirty="0">
                <a:latin typeface="Calibri"/>
                <a:cs typeface="Calibri"/>
              </a:rPr>
              <a:t>array</a:t>
            </a:r>
            <a:endParaRPr sz="4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3600" b="1" spc="-295" dirty="0">
                <a:latin typeface="Calibri"/>
                <a:cs typeface="Calibri"/>
              </a:rPr>
              <a:t>2 </a:t>
            </a:r>
            <a:r>
              <a:rPr sz="3600" b="1" spc="-220" dirty="0">
                <a:latin typeface="Calibri"/>
                <a:cs typeface="Calibri"/>
              </a:rPr>
              <a:t>Kbits </a:t>
            </a:r>
            <a:r>
              <a:rPr sz="3600" b="1" spc="-285" dirty="0">
                <a:latin typeface="Calibri"/>
                <a:cs typeface="Calibri"/>
              </a:rPr>
              <a:t>per</a:t>
            </a:r>
            <a:r>
              <a:rPr sz="3600" b="1" spc="-300" dirty="0">
                <a:latin typeface="Calibri"/>
                <a:cs typeface="Calibri"/>
              </a:rPr>
              <a:t> </a:t>
            </a:r>
            <a:r>
              <a:rPr sz="3600" b="1" spc="-375" dirty="0">
                <a:latin typeface="Calibri"/>
                <a:cs typeface="Calibri"/>
              </a:rPr>
              <a:t>row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78841" y="10909186"/>
            <a:ext cx="4441190" cy="15240"/>
          </a:xfrm>
          <a:custGeom>
            <a:avLst/>
            <a:gdLst/>
            <a:ahLst/>
            <a:cxnLst/>
            <a:rect l="l" t="t" r="r" b="b"/>
            <a:pathLst>
              <a:path w="4441190" h="15240">
                <a:moveTo>
                  <a:pt x="0" y="14878"/>
                </a:moveTo>
                <a:lnTo>
                  <a:pt x="4441009" y="14878"/>
                </a:lnTo>
                <a:lnTo>
                  <a:pt x="4441009" y="0"/>
                </a:lnTo>
                <a:lnTo>
                  <a:pt x="0" y="0"/>
                </a:lnTo>
                <a:lnTo>
                  <a:pt x="0" y="148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90900" y="10916624"/>
            <a:ext cx="2364740" cy="0"/>
          </a:xfrm>
          <a:custGeom>
            <a:avLst/>
            <a:gdLst/>
            <a:ahLst/>
            <a:cxnLst/>
            <a:rect l="l" t="t" r="r" b="b"/>
            <a:pathLst>
              <a:path w="2364740">
                <a:moveTo>
                  <a:pt x="0" y="0"/>
                </a:moveTo>
                <a:lnTo>
                  <a:pt x="2364409" y="0"/>
                </a:lnTo>
              </a:path>
            </a:pathLst>
          </a:custGeom>
          <a:ln w="14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5597" y="4390759"/>
            <a:ext cx="1485900" cy="6362700"/>
          </a:xfrm>
          <a:custGeom>
            <a:avLst/>
            <a:gdLst/>
            <a:ahLst/>
            <a:cxnLst/>
            <a:rect l="l" t="t" r="r" b="b"/>
            <a:pathLst>
              <a:path w="1485900" h="6362700">
                <a:moveTo>
                  <a:pt x="1485900" y="0"/>
                </a:moveTo>
                <a:lnTo>
                  <a:pt x="0" y="0"/>
                </a:lnTo>
                <a:lnTo>
                  <a:pt x="1" y="6362700"/>
                </a:lnTo>
                <a:lnTo>
                  <a:pt x="1162625" y="6362700"/>
                </a:lnTo>
                <a:lnTo>
                  <a:pt x="1188025" y="636270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08222" y="10646779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59">
                <a:moveTo>
                  <a:pt x="0" y="0"/>
                </a:moveTo>
                <a:lnTo>
                  <a:pt x="0" y="213359"/>
                </a:lnTo>
                <a:lnTo>
                  <a:pt x="21336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750800" y="4064000"/>
            <a:ext cx="37738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5" dirty="0">
                <a:solidFill>
                  <a:srgbClr val="C82506"/>
                </a:solidFill>
                <a:latin typeface="Calibri"/>
                <a:cs typeface="Calibri"/>
              </a:rPr>
              <a:t>2. </a:t>
            </a:r>
            <a:r>
              <a:rPr sz="3200" b="1" spc="-365" dirty="0">
                <a:solidFill>
                  <a:srgbClr val="C82506"/>
                </a:solidFill>
                <a:latin typeface="Calibri"/>
                <a:cs typeface="Calibri"/>
              </a:rPr>
              <a:t>Row </a:t>
            </a:r>
            <a:r>
              <a:rPr sz="3200" b="1" spc="-200" dirty="0">
                <a:solidFill>
                  <a:srgbClr val="C82506"/>
                </a:solidFill>
                <a:latin typeface="Calibri"/>
                <a:cs typeface="Calibri"/>
              </a:rPr>
              <a:t>activation </a:t>
            </a:r>
            <a:r>
              <a:rPr sz="3200" b="1" spc="70" dirty="0">
                <a:solidFill>
                  <a:srgbClr val="C82506"/>
                </a:solidFill>
                <a:latin typeface="Calibri"/>
                <a:cs typeface="Calibri"/>
              </a:rPr>
              <a:t>(~ </a:t>
            </a:r>
            <a:r>
              <a:rPr sz="3200" b="1" spc="-260" dirty="0">
                <a:solidFill>
                  <a:srgbClr val="C82506"/>
                </a:solidFill>
                <a:latin typeface="Calibri"/>
                <a:cs typeface="Calibri"/>
              </a:rPr>
              <a:t>10</a:t>
            </a:r>
            <a:r>
              <a:rPr sz="3200" b="1" spc="-459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200" b="1" spc="-225" dirty="0">
                <a:solidFill>
                  <a:srgbClr val="C82506"/>
                </a:solidFill>
                <a:latin typeface="Calibri"/>
                <a:cs typeface="Calibri"/>
              </a:rPr>
              <a:t>ns)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0140" y="6618226"/>
            <a:ext cx="1184910" cy="99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3820"/>
              </a:lnSpc>
              <a:spcBef>
                <a:spcPts val="100"/>
              </a:spcBef>
            </a:pPr>
            <a:r>
              <a:rPr sz="3200" b="1" spc="-430" dirty="0">
                <a:solidFill>
                  <a:srgbClr val="C82506"/>
                </a:solidFill>
                <a:latin typeface="Calibri"/>
                <a:cs typeface="Calibri"/>
              </a:rPr>
              <a:t>T</a:t>
            </a:r>
            <a:r>
              <a:rPr sz="3200" b="1" spc="-220" dirty="0">
                <a:solidFill>
                  <a:srgbClr val="C82506"/>
                </a:solidFill>
                <a:latin typeface="Calibri"/>
                <a:cs typeface="Calibri"/>
              </a:rPr>
              <a:t>rans</a:t>
            </a:r>
            <a:r>
              <a:rPr sz="3200" b="1" spc="-185" dirty="0">
                <a:solidFill>
                  <a:srgbClr val="C82506"/>
                </a:solidFill>
                <a:latin typeface="Calibri"/>
                <a:cs typeface="Calibri"/>
              </a:rPr>
              <a:t>f</a:t>
            </a:r>
            <a:r>
              <a:rPr sz="3200" b="1" spc="-235" dirty="0">
                <a:solidFill>
                  <a:srgbClr val="C82506"/>
                </a:solidFill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  <a:p>
            <a:pPr marR="5080" algn="r">
              <a:lnSpc>
                <a:spcPts val="3820"/>
              </a:lnSpc>
            </a:pPr>
            <a:r>
              <a:rPr sz="3200" b="1" spc="-229" dirty="0">
                <a:solidFill>
                  <a:srgbClr val="C82506"/>
                </a:solidFill>
                <a:latin typeface="Calibri"/>
                <a:cs typeface="Calibri"/>
              </a:rPr>
              <a:t>r</a:t>
            </a:r>
            <a:r>
              <a:rPr sz="3200" b="1" spc="-355" dirty="0">
                <a:solidFill>
                  <a:srgbClr val="C82506"/>
                </a:solidFill>
                <a:latin typeface="Calibri"/>
                <a:cs typeface="Calibri"/>
              </a:rPr>
              <a:t>o</a:t>
            </a:r>
            <a:r>
              <a:rPr sz="3200" b="1" spc="-415" dirty="0">
                <a:solidFill>
                  <a:srgbClr val="C82506"/>
                </a:solidFill>
                <a:latin typeface="Calibri"/>
                <a:cs typeface="Calibri"/>
              </a:rPr>
              <a:t>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38564" y="11114563"/>
            <a:ext cx="0" cy="1534160"/>
          </a:xfrm>
          <a:custGeom>
            <a:avLst/>
            <a:gdLst/>
            <a:ahLst/>
            <a:cxnLst/>
            <a:rect l="l" t="t" r="r" b="b"/>
            <a:pathLst>
              <a:path h="1534159">
                <a:moveTo>
                  <a:pt x="0" y="0"/>
                </a:moveTo>
                <a:lnTo>
                  <a:pt x="0" y="1533627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94957" y="11114563"/>
            <a:ext cx="0" cy="1534160"/>
          </a:xfrm>
          <a:custGeom>
            <a:avLst/>
            <a:gdLst/>
            <a:ahLst/>
            <a:cxnLst/>
            <a:rect l="l" t="t" r="r" b="b"/>
            <a:pathLst>
              <a:path h="1534159">
                <a:moveTo>
                  <a:pt x="0" y="0"/>
                </a:moveTo>
                <a:lnTo>
                  <a:pt x="0" y="1533627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51353" y="11114563"/>
            <a:ext cx="0" cy="1534160"/>
          </a:xfrm>
          <a:custGeom>
            <a:avLst/>
            <a:gdLst/>
            <a:ahLst/>
            <a:cxnLst/>
            <a:rect l="l" t="t" r="r" b="b"/>
            <a:pathLst>
              <a:path h="1534159">
                <a:moveTo>
                  <a:pt x="0" y="0"/>
                </a:moveTo>
                <a:lnTo>
                  <a:pt x="0" y="1533627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07746" y="11114563"/>
            <a:ext cx="0" cy="1534160"/>
          </a:xfrm>
          <a:custGeom>
            <a:avLst/>
            <a:gdLst/>
            <a:ahLst/>
            <a:cxnLst/>
            <a:rect l="l" t="t" r="r" b="b"/>
            <a:pathLst>
              <a:path h="1534159">
                <a:moveTo>
                  <a:pt x="0" y="0"/>
                </a:moveTo>
                <a:lnTo>
                  <a:pt x="0" y="1533627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64142" y="11114563"/>
            <a:ext cx="0" cy="1534160"/>
          </a:xfrm>
          <a:custGeom>
            <a:avLst/>
            <a:gdLst/>
            <a:ahLst/>
            <a:cxnLst/>
            <a:rect l="l" t="t" r="r" b="b"/>
            <a:pathLst>
              <a:path h="1534159">
                <a:moveTo>
                  <a:pt x="0" y="0"/>
                </a:moveTo>
                <a:lnTo>
                  <a:pt x="0" y="1533627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20535" y="11114563"/>
            <a:ext cx="0" cy="1534160"/>
          </a:xfrm>
          <a:custGeom>
            <a:avLst/>
            <a:gdLst/>
            <a:ahLst/>
            <a:cxnLst/>
            <a:rect l="l" t="t" r="r" b="b"/>
            <a:pathLst>
              <a:path h="1534159">
                <a:moveTo>
                  <a:pt x="0" y="0"/>
                </a:moveTo>
                <a:lnTo>
                  <a:pt x="0" y="1533627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76929" y="11114563"/>
            <a:ext cx="0" cy="1534160"/>
          </a:xfrm>
          <a:custGeom>
            <a:avLst/>
            <a:gdLst/>
            <a:ahLst/>
            <a:cxnLst/>
            <a:rect l="l" t="t" r="r" b="b"/>
            <a:pathLst>
              <a:path h="1534159">
                <a:moveTo>
                  <a:pt x="0" y="0"/>
                </a:moveTo>
                <a:lnTo>
                  <a:pt x="0" y="1533627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68977" y="10924063"/>
            <a:ext cx="9173210" cy="190500"/>
          </a:xfrm>
          <a:custGeom>
            <a:avLst/>
            <a:gdLst/>
            <a:ahLst/>
            <a:cxnLst/>
            <a:rect l="l" t="t" r="r" b="b"/>
            <a:pathLst>
              <a:path w="9173210" h="190500">
                <a:moveTo>
                  <a:pt x="0" y="0"/>
                </a:moveTo>
                <a:lnTo>
                  <a:pt x="9172795" y="0"/>
                </a:lnTo>
                <a:lnTo>
                  <a:pt x="9172795" y="190499"/>
                </a:lnTo>
                <a:lnTo>
                  <a:pt x="0" y="1904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674600" y="10007600"/>
            <a:ext cx="5194935" cy="1056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100"/>
              </a:spcBef>
            </a:pPr>
            <a:r>
              <a:rPr sz="3200" b="1" spc="-185" dirty="0">
                <a:solidFill>
                  <a:srgbClr val="C82506"/>
                </a:solidFill>
                <a:latin typeface="Calibri"/>
                <a:cs typeface="Calibri"/>
              </a:rPr>
              <a:t>1. </a:t>
            </a:r>
            <a:r>
              <a:rPr sz="3200" b="1" spc="-225" dirty="0">
                <a:solidFill>
                  <a:srgbClr val="C82506"/>
                </a:solidFill>
                <a:latin typeface="Calibri"/>
                <a:cs typeface="Calibri"/>
              </a:rPr>
              <a:t>Precharge: </a:t>
            </a:r>
            <a:r>
              <a:rPr sz="3200" b="1" spc="-254" dirty="0">
                <a:solidFill>
                  <a:srgbClr val="C82506"/>
                </a:solidFill>
                <a:latin typeface="Calibri"/>
                <a:cs typeface="Calibri"/>
              </a:rPr>
              <a:t>ready </a:t>
            </a:r>
            <a:r>
              <a:rPr sz="3200" b="1" spc="-160" dirty="0">
                <a:solidFill>
                  <a:srgbClr val="C82506"/>
                </a:solidFill>
                <a:latin typeface="Calibri"/>
                <a:cs typeface="Calibri"/>
              </a:rPr>
              <a:t>bit </a:t>
            </a:r>
            <a:r>
              <a:rPr sz="3200" b="1" spc="-180" dirty="0">
                <a:solidFill>
                  <a:srgbClr val="C82506"/>
                </a:solidFill>
                <a:latin typeface="Calibri"/>
                <a:cs typeface="Calibri"/>
              </a:rPr>
              <a:t>lines </a:t>
            </a:r>
            <a:r>
              <a:rPr sz="3200" b="1" spc="-95" dirty="0">
                <a:solidFill>
                  <a:srgbClr val="C82506"/>
                </a:solidFill>
                <a:latin typeface="Calibri"/>
                <a:cs typeface="Calibri"/>
              </a:rPr>
              <a:t>(~10</a:t>
            </a:r>
            <a:r>
              <a:rPr sz="3200" b="1" spc="-30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200" b="1" spc="-225" dirty="0">
                <a:solidFill>
                  <a:srgbClr val="C82506"/>
                </a:solidFill>
                <a:latin typeface="Calibri"/>
                <a:cs typeface="Calibri"/>
              </a:rPr>
              <a:t>ns)</a:t>
            </a:r>
            <a:endParaRPr sz="3200">
              <a:latin typeface="Calibri"/>
              <a:cs typeface="Calibri"/>
            </a:endParaRPr>
          </a:p>
          <a:p>
            <a:pPr marL="88900">
              <a:lnSpc>
                <a:spcPts val="4300"/>
              </a:lnSpc>
            </a:pPr>
            <a:r>
              <a:rPr sz="3600" b="1" spc="-415" dirty="0">
                <a:latin typeface="Calibri"/>
                <a:cs typeface="Calibri"/>
              </a:rPr>
              <a:t>Row </a:t>
            </a:r>
            <a:r>
              <a:rPr sz="3600" b="1" spc="-290" dirty="0">
                <a:latin typeface="Calibri"/>
                <a:cs typeface="Calibri"/>
              </a:rPr>
              <a:t>buﬀer </a:t>
            </a:r>
            <a:r>
              <a:rPr sz="3600" b="1" spc="-245" dirty="0">
                <a:latin typeface="Calibri"/>
                <a:cs typeface="Calibri"/>
              </a:rPr>
              <a:t>(2</a:t>
            </a:r>
            <a:r>
              <a:rPr sz="3600" b="1" spc="-434" dirty="0">
                <a:latin typeface="Calibri"/>
                <a:cs typeface="Calibri"/>
              </a:rPr>
              <a:t> </a:t>
            </a:r>
            <a:r>
              <a:rPr sz="3600" b="1" spc="-215" dirty="0">
                <a:latin typeface="Calibri"/>
                <a:cs typeface="Calibri"/>
              </a:rPr>
              <a:t>Kbits)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717209" y="10539769"/>
            <a:ext cx="2399732" cy="45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55309" y="10552469"/>
            <a:ext cx="2324100" cy="376555"/>
          </a:xfrm>
          <a:custGeom>
            <a:avLst/>
            <a:gdLst/>
            <a:ahLst/>
            <a:cxnLst/>
            <a:rect l="l" t="t" r="r" b="b"/>
            <a:pathLst>
              <a:path w="2324100" h="376554">
                <a:moveTo>
                  <a:pt x="0" y="0"/>
                </a:moveTo>
                <a:lnTo>
                  <a:pt x="2323532" y="0"/>
                </a:lnTo>
                <a:lnTo>
                  <a:pt x="2323532" y="375944"/>
                </a:lnTo>
                <a:lnTo>
                  <a:pt x="0" y="375944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111500" y="11277600"/>
            <a:ext cx="27749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5" dirty="0">
                <a:solidFill>
                  <a:srgbClr val="C82506"/>
                </a:solidFill>
                <a:latin typeface="Calibri"/>
                <a:cs typeface="Calibri"/>
              </a:rPr>
              <a:t>3. </a:t>
            </a:r>
            <a:r>
              <a:rPr sz="3200" b="1" spc="-305" dirty="0">
                <a:solidFill>
                  <a:srgbClr val="C82506"/>
                </a:solidFill>
                <a:latin typeface="Calibri"/>
                <a:cs typeface="Calibri"/>
              </a:rPr>
              <a:t>Column</a:t>
            </a:r>
            <a:r>
              <a:rPr sz="3200" b="1" spc="-29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200" b="1" spc="-210" dirty="0">
                <a:solidFill>
                  <a:srgbClr val="C82506"/>
                </a:solidFill>
                <a:latin typeface="Calibri"/>
                <a:cs typeface="Calibri"/>
              </a:rPr>
              <a:t>selection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86100" y="11760200"/>
            <a:ext cx="35109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5" dirty="0">
                <a:solidFill>
                  <a:srgbClr val="C82506"/>
                </a:solidFill>
                <a:latin typeface="Calibri"/>
                <a:cs typeface="Calibri"/>
              </a:rPr>
              <a:t>4. </a:t>
            </a:r>
            <a:r>
              <a:rPr sz="3200" b="1" spc="-245" dirty="0">
                <a:solidFill>
                  <a:srgbClr val="C82506"/>
                </a:solidFill>
                <a:latin typeface="Calibri"/>
                <a:cs typeface="Calibri"/>
              </a:rPr>
              <a:t>Transfer </a:t>
            </a:r>
            <a:r>
              <a:rPr sz="3200" b="1" spc="-225" dirty="0">
                <a:solidFill>
                  <a:srgbClr val="C82506"/>
                </a:solidFill>
                <a:latin typeface="Calibri"/>
                <a:cs typeface="Calibri"/>
              </a:rPr>
              <a:t>data </a:t>
            </a:r>
            <a:r>
              <a:rPr sz="3200" b="1" spc="-270" dirty="0">
                <a:solidFill>
                  <a:srgbClr val="C82506"/>
                </a:solidFill>
                <a:latin typeface="Calibri"/>
                <a:cs typeface="Calibri"/>
              </a:rPr>
              <a:t>onto</a:t>
            </a:r>
            <a:r>
              <a:rPr sz="3200" b="1" spc="-28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200" b="1" spc="-270" dirty="0">
                <a:solidFill>
                  <a:srgbClr val="C82506"/>
                </a:solidFill>
                <a:latin typeface="Calibri"/>
                <a:cs typeface="Calibri"/>
              </a:rPr>
              <a:t>bus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25403" y="11386229"/>
            <a:ext cx="0" cy="900430"/>
          </a:xfrm>
          <a:custGeom>
            <a:avLst/>
            <a:gdLst/>
            <a:ahLst/>
            <a:cxnLst/>
            <a:rect l="l" t="t" r="r" b="b"/>
            <a:pathLst>
              <a:path h="900429">
                <a:moveTo>
                  <a:pt x="0" y="0"/>
                </a:moveTo>
                <a:lnTo>
                  <a:pt x="0" y="900341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18723" y="11383181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213359" y="0"/>
                </a:moveTo>
                <a:lnTo>
                  <a:pt x="0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18723" y="12289618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3395860" y="3314572"/>
          <a:ext cx="9088096" cy="75946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68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6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62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5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377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549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3843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5430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5366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5303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4097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4160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51129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42239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5049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49860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32079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60654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44145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48589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44779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47954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45414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46685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46050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146050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146685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145414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147320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144780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  <a:gridCol w="147954">
                  <a:extLst>
                    <a:ext uri="{9D8B030D-6E8A-4147-A177-3AD203B41FA5}">
                      <a16:colId xmlns:a16="http://schemas.microsoft.com/office/drawing/2014/main" val="20045"/>
                    </a:ext>
                  </a:extLst>
                </a:gridCol>
                <a:gridCol w="144145">
                  <a:extLst>
                    <a:ext uri="{9D8B030D-6E8A-4147-A177-3AD203B41FA5}">
                      <a16:colId xmlns:a16="http://schemas.microsoft.com/office/drawing/2014/main" val="20046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47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48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49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50"/>
                    </a:ext>
                  </a:extLst>
                </a:gridCol>
                <a:gridCol w="153034">
                  <a:extLst>
                    <a:ext uri="{9D8B030D-6E8A-4147-A177-3AD203B41FA5}">
                      <a16:colId xmlns:a16="http://schemas.microsoft.com/office/drawing/2014/main" val="20051"/>
                    </a:ext>
                  </a:extLst>
                </a:gridCol>
                <a:gridCol w="138429">
                  <a:extLst>
                    <a:ext uri="{9D8B030D-6E8A-4147-A177-3AD203B41FA5}">
                      <a16:colId xmlns:a16="http://schemas.microsoft.com/office/drawing/2014/main" val="20052"/>
                    </a:ext>
                  </a:extLst>
                </a:gridCol>
                <a:gridCol w="153670">
                  <a:extLst>
                    <a:ext uri="{9D8B030D-6E8A-4147-A177-3AD203B41FA5}">
                      <a16:colId xmlns:a16="http://schemas.microsoft.com/office/drawing/2014/main" val="20053"/>
                    </a:ext>
                  </a:extLst>
                </a:gridCol>
                <a:gridCol w="137795">
                  <a:extLst>
                    <a:ext uri="{9D8B030D-6E8A-4147-A177-3AD203B41FA5}">
                      <a16:colId xmlns:a16="http://schemas.microsoft.com/office/drawing/2014/main" val="20054"/>
                    </a:ext>
                  </a:extLst>
                </a:gridCol>
                <a:gridCol w="154304">
                  <a:extLst>
                    <a:ext uri="{9D8B030D-6E8A-4147-A177-3AD203B41FA5}">
                      <a16:colId xmlns:a16="http://schemas.microsoft.com/office/drawing/2014/main" val="20055"/>
                    </a:ext>
                  </a:extLst>
                </a:gridCol>
                <a:gridCol w="137159">
                  <a:extLst>
                    <a:ext uri="{9D8B030D-6E8A-4147-A177-3AD203B41FA5}">
                      <a16:colId xmlns:a16="http://schemas.microsoft.com/office/drawing/2014/main" val="20056"/>
                    </a:ext>
                  </a:extLst>
                </a:gridCol>
                <a:gridCol w="154940">
                  <a:extLst>
                    <a:ext uri="{9D8B030D-6E8A-4147-A177-3AD203B41FA5}">
                      <a16:colId xmlns:a16="http://schemas.microsoft.com/office/drawing/2014/main" val="20057"/>
                    </a:ext>
                  </a:extLst>
                </a:gridCol>
                <a:gridCol w="136525">
                  <a:extLst>
                    <a:ext uri="{9D8B030D-6E8A-4147-A177-3AD203B41FA5}">
                      <a16:colId xmlns:a16="http://schemas.microsoft.com/office/drawing/2014/main" val="20058"/>
                    </a:ext>
                  </a:extLst>
                </a:gridCol>
                <a:gridCol w="155575">
                  <a:extLst>
                    <a:ext uri="{9D8B030D-6E8A-4147-A177-3AD203B41FA5}">
                      <a16:colId xmlns:a16="http://schemas.microsoft.com/office/drawing/2014/main" val="20059"/>
                    </a:ext>
                  </a:extLst>
                </a:gridCol>
                <a:gridCol w="135890">
                  <a:extLst>
                    <a:ext uri="{9D8B030D-6E8A-4147-A177-3AD203B41FA5}">
                      <a16:colId xmlns:a16="http://schemas.microsoft.com/office/drawing/2014/main" val="20060"/>
                    </a:ext>
                  </a:extLst>
                </a:gridCol>
                <a:gridCol w="156209">
                  <a:extLst>
                    <a:ext uri="{9D8B030D-6E8A-4147-A177-3AD203B41FA5}">
                      <a16:colId xmlns:a16="http://schemas.microsoft.com/office/drawing/2014/main" val="20061"/>
                    </a:ext>
                  </a:extLst>
                </a:gridCol>
              </a:tblGrid>
              <a:tr h="29222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EB26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B26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326">
                      <a:solidFill>
                        <a:srgbClr val="EB26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326">
                      <a:solidFill>
                        <a:srgbClr val="EB26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326">
                      <a:solidFill>
                        <a:srgbClr val="EB26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326">
                      <a:solidFill>
                        <a:srgbClr val="EB26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326">
                      <a:solidFill>
                        <a:srgbClr val="EB26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326">
                      <a:solidFill>
                        <a:srgbClr val="EB26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326">
                      <a:solidFill>
                        <a:srgbClr val="EB26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EB26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326">
                      <a:solidFill>
                        <a:srgbClr val="EB26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B26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326">
                      <a:solidFill>
                        <a:srgbClr val="EB26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EB26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B26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326">
                      <a:solidFill>
                        <a:srgbClr val="EB2600"/>
                      </a:solidFill>
                      <a:prstDash val="solid"/>
                    </a:lnT>
                    <a:lnB w="76200">
                      <a:solidFill>
                        <a:srgbClr val="EB26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326">
                      <a:solidFill>
                        <a:srgbClr val="EB2600"/>
                      </a:solidFill>
                      <a:prstDash val="solid"/>
                    </a:lnT>
                    <a:lnB w="76200">
                      <a:solidFill>
                        <a:srgbClr val="EB26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326">
                      <a:solidFill>
                        <a:srgbClr val="EB2600"/>
                      </a:solidFill>
                      <a:prstDash val="solid"/>
                    </a:lnT>
                    <a:lnB w="76200">
                      <a:solidFill>
                        <a:srgbClr val="EB26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326">
                      <a:solidFill>
                        <a:srgbClr val="EB2600"/>
                      </a:solidFill>
                      <a:prstDash val="solid"/>
                    </a:lnT>
                    <a:lnB w="76200">
                      <a:solidFill>
                        <a:srgbClr val="EB26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326">
                      <a:solidFill>
                        <a:srgbClr val="EB2600"/>
                      </a:solidFill>
                      <a:prstDash val="solid"/>
                    </a:lnT>
                    <a:lnB w="76200">
                      <a:solidFill>
                        <a:srgbClr val="EB26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326">
                      <a:solidFill>
                        <a:srgbClr val="EB2600"/>
                      </a:solidFill>
                      <a:prstDash val="solid"/>
                    </a:lnT>
                    <a:lnB w="76200">
                      <a:solidFill>
                        <a:srgbClr val="EB26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326">
                      <a:solidFill>
                        <a:srgbClr val="EB2600"/>
                      </a:solidFill>
                      <a:prstDash val="solid"/>
                    </a:lnT>
                    <a:lnB w="76200">
                      <a:solidFill>
                        <a:srgbClr val="EB26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EB2600"/>
                      </a:solidFill>
                      <a:prstDash val="solid"/>
                    </a:lnR>
                    <a:lnT w="76326">
                      <a:solidFill>
                        <a:srgbClr val="EB2600"/>
                      </a:solidFill>
                      <a:prstDash val="solid"/>
                    </a:lnT>
                    <a:lnB w="76200">
                      <a:solidFill>
                        <a:srgbClr val="EB26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B26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326">
                      <a:solidFill>
                        <a:srgbClr val="EB2600"/>
                      </a:solidFill>
                      <a:prstDash val="solid"/>
                    </a:lnT>
                    <a:lnB w="76200">
                      <a:solidFill>
                        <a:srgbClr val="EB26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EB26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EB26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EB26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EB26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EB26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EB26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EB26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EB26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EB26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5079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6824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1460500" y="11493500"/>
            <a:ext cx="12706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70" dirty="0">
                <a:solidFill>
                  <a:srgbClr val="C82506"/>
                </a:solidFill>
                <a:latin typeface="Calibri"/>
                <a:cs typeface="Calibri"/>
              </a:rPr>
              <a:t>(~ </a:t>
            </a:r>
            <a:r>
              <a:rPr sz="3200" b="1" spc="-260" dirty="0">
                <a:solidFill>
                  <a:srgbClr val="C82506"/>
                </a:solidFill>
                <a:latin typeface="Calibri"/>
                <a:cs typeface="Calibri"/>
              </a:rPr>
              <a:t>10</a:t>
            </a:r>
            <a:r>
              <a:rPr sz="3200" b="1" spc="-580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200" b="1" spc="-225" dirty="0">
                <a:solidFill>
                  <a:srgbClr val="C82506"/>
                </a:solidFill>
                <a:latin typeface="Calibri"/>
                <a:cs typeface="Calibri"/>
              </a:rPr>
              <a:t>ns)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704735" y="4127500"/>
            <a:ext cx="2475932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27813" y="2465330"/>
            <a:ext cx="1593850" cy="1461770"/>
          </a:xfrm>
          <a:custGeom>
            <a:avLst/>
            <a:gdLst/>
            <a:ahLst/>
            <a:cxnLst/>
            <a:rect l="l" t="t" r="r" b="b"/>
            <a:pathLst>
              <a:path w="1593850" h="1461770">
                <a:moveTo>
                  <a:pt x="0" y="0"/>
                </a:moveTo>
                <a:lnTo>
                  <a:pt x="1574780" y="1444309"/>
                </a:lnTo>
                <a:lnTo>
                  <a:pt x="1593499" y="1461477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30487" y="3831018"/>
            <a:ext cx="229870" cy="222885"/>
          </a:xfrm>
          <a:custGeom>
            <a:avLst/>
            <a:gdLst/>
            <a:ahLst/>
            <a:cxnLst/>
            <a:rect l="l" t="t" r="r" b="b"/>
            <a:pathLst>
              <a:path w="229870" h="222885">
                <a:moveTo>
                  <a:pt x="144213" y="0"/>
                </a:moveTo>
                <a:lnTo>
                  <a:pt x="0" y="157241"/>
                </a:lnTo>
                <a:lnTo>
                  <a:pt x="229348" y="222834"/>
                </a:lnTo>
                <a:lnTo>
                  <a:pt x="144213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968500" y="1879600"/>
            <a:ext cx="36226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40" dirty="0">
                <a:solidFill>
                  <a:srgbClr val="C82506"/>
                </a:solidFill>
                <a:latin typeface="Calibri"/>
                <a:cs typeface="Calibri"/>
              </a:rPr>
              <a:t>We </a:t>
            </a:r>
            <a:r>
              <a:rPr sz="3200" b="1" spc="-265" dirty="0">
                <a:solidFill>
                  <a:srgbClr val="C82506"/>
                </a:solidFill>
                <a:latin typeface="Calibri"/>
                <a:cs typeface="Calibri"/>
              </a:rPr>
              <a:t>want </a:t>
            </a:r>
            <a:r>
              <a:rPr sz="3200" b="1" spc="-240" dirty="0">
                <a:solidFill>
                  <a:srgbClr val="C82506"/>
                </a:solidFill>
                <a:latin typeface="Calibri"/>
                <a:cs typeface="Calibri"/>
              </a:rPr>
              <a:t>to </a:t>
            </a:r>
            <a:r>
              <a:rPr sz="3200" b="1" spc="-250" dirty="0">
                <a:solidFill>
                  <a:srgbClr val="C82506"/>
                </a:solidFill>
                <a:latin typeface="Calibri"/>
                <a:cs typeface="Calibri"/>
              </a:rPr>
              <a:t>read </a:t>
            </a:r>
            <a:r>
              <a:rPr sz="3200" b="1" spc="-170" dirty="0">
                <a:solidFill>
                  <a:srgbClr val="C82506"/>
                </a:solidFill>
                <a:latin typeface="Calibri"/>
                <a:cs typeface="Calibri"/>
              </a:rPr>
              <a:t>this</a:t>
            </a:r>
            <a:r>
              <a:rPr sz="3200" b="1" spc="-200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200" b="1" spc="-250" dirty="0">
                <a:solidFill>
                  <a:srgbClr val="C82506"/>
                </a:solidFill>
                <a:latin typeface="Calibri"/>
                <a:cs typeface="Calibri"/>
              </a:rPr>
              <a:t>byte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16600" y="12757302"/>
            <a:ext cx="4071620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70"/>
              </a:lnSpc>
            </a:pPr>
            <a:r>
              <a:rPr sz="3600" b="1" spc="-245" dirty="0">
                <a:latin typeface="Calibri"/>
                <a:cs typeface="Calibri"/>
              </a:rPr>
              <a:t>(to </a:t>
            </a:r>
            <a:r>
              <a:rPr sz="3600" b="1" spc="-350" dirty="0">
                <a:latin typeface="Calibri"/>
                <a:cs typeface="Calibri"/>
              </a:rPr>
              <a:t>memory</a:t>
            </a:r>
            <a:r>
              <a:rPr sz="3600" b="1" spc="-280" dirty="0">
                <a:latin typeface="Calibri"/>
                <a:cs typeface="Calibri"/>
              </a:rPr>
              <a:t> </a:t>
            </a:r>
            <a:r>
              <a:rPr sz="3600" b="1" spc="-150" dirty="0">
                <a:latin typeface="Calibri"/>
                <a:cs typeface="Calibri"/>
              </a:rPr>
              <a:t>controller…)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262100" y="241300"/>
            <a:ext cx="3564890" cy="13157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sz="2800" b="1" spc="-210" dirty="0">
                <a:latin typeface="Calibri"/>
                <a:cs typeface="Calibri"/>
              </a:rPr>
              <a:t>Estimated </a:t>
            </a:r>
            <a:r>
              <a:rPr sz="2800" b="1" spc="-185" dirty="0">
                <a:latin typeface="Calibri"/>
                <a:cs typeface="Calibri"/>
              </a:rPr>
              <a:t>latencies </a:t>
            </a:r>
            <a:r>
              <a:rPr sz="2800" b="1" spc="-210" dirty="0">
                <a:latin typeface="Calibri"/>
                <a:cs typeface="Calibri"/>
              </a:rPr>
              <a:t>are </a:t>
            </a:r>
            <a:r>
              <a:rPr sz="2800" b="1" spc="-145" dirty="0">
                <a:latin typeface="Calibri"/>
                <a:cs typeface="Calibri"/>
              </a:rPr>
              <a:t>in  </a:t>
            </a:r>
            <a:r>
              <a:rPr sz="2800" b="1" spc="-170" dirty="0">
                <a:latin typeface="Calibri"/>
                <a:cs typeface="Calibri"/>
              </a:rPr>
              <a:t>units </a:t>
            </a:r>
            <a:r>
              <a:rPr sz="2800" b="1" spc="-195" dirty="0">
                <a:latin typeface="Calibri"/>
                <a:cs typeface="Calibri"/>
              </a:rPr>
              <a:t>of </a:t>
            </a:r>
            <a:r>
              <a:rPr sz="2800" b="1" spc="-275" dirty="0">
                <a:latin typeface="Calibri"/>
                <a:cs typeface="Calibri"/>
              </a:rPr>
              <a:t>memory </a:t>
            </a:r>
            <a:r>
              <a:rPr sz="2800" b="1" spc="-204" dirty="0">
                <a:latin typeface="Calibri"/>
                <a:cs typeface="Calibri"/>
              </a:rPr>
              <a:t>clocks:  </a:t>
            </a:r>
            <a:r>
              <a:rPr sz="2800" b="1" spc="-260" dirty="0">
                <a:latin typeface="Calibri"/>
                <a:cs typeface="Calibri"/>
              </a:rPr>
              <a:t>DDR3-1600 </a:t>
            </a:r>
            <a:r>
              <a:rPr sz="2800" b="1" spc="-245" dirty="0">
                <a:latin typeface="Calibri"/>
                <a:cs typeface="Calibri"/>
              </a:rPr>
              <a:t>(Kayvon’s</a:t>
            </a:r>
            <a:r>
              <a:rPr sz="2800" b="1" spc="-150" dirty="0">
                <a:latin typeface="Calibri"/>
                <a:cs typeface="Calibri"/>
              </a:rPr>
              <a:t> </a:t>
            </a:r>
            <a:r>
              <a:rPr sz="2800" b="1" spc="-190" dirty="0">
                <a:latin typeface="Calibri"/>
                <a:cs typeface="Calibri"/>
              </a:rPr>
              <a:t>laptop)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685BB03E-E1F5-A648-BC9B-9250F56A59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497076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665" dirty="0"/>
              <a:t>Load </a:t>
            </a:r>
            <a:r>
              <a:rPr sz="8400" spc="-565" dirty="0"/>
              <a:t>next </a:t>
            </a:r>
            <a:r>
              <a:rPr sz="8400" spc="-650" dirty="0"/>
              <a:t>byte </a:t>
            </a:r>
            <a:r>
              <a:rPr sz="8400" spc="-710" dirty="0"/>
              <a:t>from </a:t>
            </a:r>
            <a:r>
              <a:rPr sz="8400" spc="-565" dirty="0"/>
              <a:t>(already </a:t>
            </a:r>
            <a:r>
              <a:rPr sz="8400" spc="-525" dirty="0"/>
              <a:t>active)</a:t>
            </a:r>
            <a:r>
              <a:rPr sz="8400" spc="-270" dirty="0"/>
              <a:t> </a:t>
            </a:r>
            <a:r>
              <a:rPr sz="8400" spc="-875" dirty="0"/>
              <a:t>row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12750800" y="10490200"/>
            <a:ext cx="3148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15" dirty="0">
                <a:latin typeface="Calibri"/>
                <a:cs typeface="Calibri"/>
              </a:rPr>
              <a:t>Row </a:t>
            </a:r>
            <a:r>
              <a:rPr sz="3600" b="1" spc="-290" dirty="0">
                <a:latin typeface="Calibri"/>
                <a:cs typeface="Calibri"/>
              </a:rPr>
              <a:t>buﬀer </a:t>
            </a:r>
            <a:r>
              <a:rPr sz="3600" b="1" spc="-245" dirty="0">
                <a:latin typeface="Calibri"/>
                <a:cs typeface="Calibri"/>
              </a:rPr>
              <a:t>(2</a:t>
            </a:r>
            <a:r>
              <a:rPr sz="3600" b="1" spc="-490" dirty="0">
                <a:latin typeface="Calibri"/>
                <a:cs typeface="Calibri"/>
              </a:rPr>
              <a:t> </a:t>
            </a:r>
            <a:r>
              <a:rPr sz="3600" b="1" spc="-215" dirty="0">
                <a:latin typeface="Calibri"/>
                <a:cs typeface="Calibri"/>
              </a:rPr>
              <a:t>Kbits)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82170" y="11114563"/>
            <a:ext cx="0" cy="1534160"/>
          </a:xfrm>
          <a:custGeom>
            <a:avLst/>
            <a:gdLst/>
            <a:ahLst/>
            <a:cxnLst/>
            <a:rect l="l" t="t" r="r" b="b"/>
            <a:pathLst>
              <a:path h="1534159">
                <a:moveTo>
                  <a:pt x="0" y="0"/>
                </a:moveTo>
                <a:lnTo>
                  <a:pt x="0" y="1533627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40800" y="11798300"/>
            <a:ext cx="2686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95" dirty="0">
                <a:latin typeface="Calibri"/>
                <a:cs typeface="Calibri"/>
              </a:rPr>
              <a:t>Data </a:t>
            </a:r>
            <a:r>
              <a:rPr sz="3600" b="1" spc="-240" dirty="0">
                <a:latin typeface="Calibri"/>
                <a:cs typeface="Calibri"/>
              </a:rPr>
              <a:t>pins </a:t>
            </a:r>
            <a:r>
              <a:rPr sz="3600" b="1" spc="-245" dirty="0">
                <a:latin typeface="Calibri"/>
                <a:cs typeface="Calibri"/>
              </a:rPr>
              <a:t>(8</a:t>
            </a:r>
            <a:r>
              <a:rPr sz="3600" b="1" spc="-265" dirty="0">
                <a:latin typeface="Calibri"/>
                <a:cs typeface="Calibri"/>
              </a:rPr>
              <a:t> </a:t>
            </a:r>
            <a:r>
              <a:rPr sz="3600" b="1" spc="-200" dirty="0">
                <a:latin typeface="Calibri"/>
                <a:cs typeface="Calibri"/>
              </a:rPr>
              <a:t>bits)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2396" y="3111467"/>
            <a:ext cx="9100820" cy="635"/>
          </a:xfrm>
          <a:custGeom>
            <a:avLst/>
            <a:gdLst/>
            <a:ahLst/>
            <a:cxnLst/>
            <a:rect l="l" t="t" r="r" b="b"/>
            <a:pathLst>
              <a:path w="9100820" h="635">
                <a:moveTo>
                  <a:pt x="0" y="32"/>
                </a:moveTo>
                <a:lnTo>
                  <a:pt x="12699" y="32"/>
                </a:lnTo>
                <a:lnTo>
                  <a:pt x="9087954" y="0"/>
                </a:lnTo>
                <a:lnTo>
                  <a:pt x="910065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26606" y="3050507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92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18840" y="3050539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92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9000" y="1409700"/>
            <a:ext cx="13981430" cy="1628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b="1" spc="-420" dirty="0">
                <a:latin typeface="Calibri"/>
                <a:cs typeface="Calibri"/>
              </a:rPr>
              <a:t>Lower </a:t>
            </a:r>
            <a:r>
              <a:rPr sz="4600" b="1" spc="-305" dirty="0">
                <a:latin typeface="Calibri"/>
                <a:cs typeface="Calibri"/>
              </a:rPr>
              <a:t>latency </a:t>
            </a:r>
            <a:r>
              <a:rPr sz="4600" b="1" spc="-330" dirty="0">
                <a:latin typeface="Calibri"/>
                <a:cs typeface="Calibri"/>
              </a:rPr>
              <a:t>operation: </a:t>
            </a:r>
            <a:r>
              <a:rPr sz="4600" b="1" spc="-360" dirty="0">
                <a:latin typeface="Calibri"/>
                <a:cs typeface="Calibri"/>
              </a:rPr>
              <a:t>can </a:t>
            </a:r>
            <a:r>
              <a:rPr sz="4600" b="1" spc="-300" dirty="0">
                <a:latin typeface="Calibri"/>
                <a:cs typeface="Calibri"/>
              </a:rPr>
              <a:t>skip </a:t>
            </a:r>
            <a:r>
              <a:rPr sz="4600" b="1" spc="-340" dirty="0">
                <a:latin typeface="Calibri"/>
                <a:cs typeface="Calibri"/>
              </a:rPr>
              <a:t>precharge </a:t>
            </a:r>
            <a:r>
              <a:rPr sz="4600" b="1" spc="-370" dirty="0">
                <a:latin typeface="Calibri"/>
                <a:cs typeface="Calibri"/>
              </a:rPr>
              <a:t>and </a:t>
            </a:r>
            <a:r>
              <a:rPr sz="4600" b="1" spc="-480" dirty="0">
                <a:latin typeface="Calibri"/>
                <a:cs typeface="Calibri"/>
              </a:rPr>
              <a:t>row </a:t>
            </a:r>
            <a:r>
              <a:rPr sz="4600" b="1" spc="-290" dirty="0">
                <a:latin typeface="Calibri"/>
                <a:cs typeface="Calibri"/>
              </a:rPr>
              <a:t>activation</a:t>
            </a:r>
            <a:r>
              <a:rPr sz="4600" b="1" spc="-390" dirty="0">
                <a:latin typeface="Calibri"/>
                <a:cs typeface="Calibri"/>
              </a:rPr>
              <a:t> </a:t>
            </a:r>
            <a:r>
              <a:rPr sz="4600" b="1" spc="-340" dirty="0">
                <a:latin typeface="Calibri"/>
                <a:cs typeface="Calibri"/>
              </a:rPr>
              <a:t>steps</a:t>
            </a:r>
            <a:endParaRPr sz="4600">
              <a:latin typeface="Calibri"/>
              <a:cs typeface="Calibri"/>
            </a:endParaRPr>
          </a:p>
          <a:p>
            <a:pPr marL="189865" algn="ctr">
              <a:lnSpc>
                <a:spcPct val="100000"/>
              </a:lnSpc>
              <a:spcBef>
                <a:spcPts val="2780"/>
              </a:spcBef>
            </a:pPr>
            <a:r>
              <a:rPr sz="3600" b="1" spc="-295" dirty="0">
                <a:latin typeface="Calibri"/>
                <a:cs typeface="Calibri"/>
              </a:rPr>
              <a:t>2 </a:t>
            </a:r>
            <a:r>
              <a:rPr sz="3600" b="1" spc="-220" dirty="0">
                <a:latin typeface="Calibri"/>
                <a:cs typeface="Calibri"/>
              </a:rPr>
              <a:t>Kbits </a:t>
            </a:r>
            <a:r>
              <a:rPr sz="3600" b="1" spc="-285" dirty="0">
                <a:latin typeface="Calibri"/>
                <a:cs typeface="Calibri"/>
              </a:rPr>
              <a:t>per</a:t>
            </a:r>
            <a:r>
              <a:rPr sz="3600" b="1" spc="-225" dirty="0">
                <a:latin typeface="Calibri"/>
                <a:cs typeface="Calibri"/>
              </a:rPr>
              <a:t> </a:t>
            </a:r>
            <a:r>
              <a:rPr sz="3600" b="1" spc="-375" dirty="0">
                <a:latin typeface="Calibri"/>
                <a:cs typeface="Calibri"/>
              </a:rPr>
              <a:t>row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460839" y="10909186"/>
            <a:ext cx="2059305" cy="15240"/>
          </a:xfrm>
          <a:custGeom>
            <a:avLst/>
            <a:gdLst/>
            <a:ahLst/>
            <a:cxnLst/>
            <a:rect l="l" t="t" r="r" b="b"/>
            <a:pathLst>
              <a:path w="2059304" h="15240">
                <a:moveTo>
                  <a:pt x="0" y="14878"/>
                </a:moveTo>
                <a:lnTo>
                  <a:pt x="2059012" y="14878"/>
                </a:lnTo>
                <a:lnTo>
                  <a:pt x="2059012" y="0"/>
                </a:lnTo>
                <a:lnTo>
                  <a:pt x="0" y="0"/>
                </a:lnTo>
                <a:lnTo>
                  <a:pt x="0" y="148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90900" y="10916624"/>
            <a:ext cx="4699000" cy="0"/>
          </a:xfrm>
          <a:custGeom>
            <a:avLst/>
            <a:gdLst/>
            <a:ahLst/>
            <a:cxnLst/>
            <a:rect l="l" t="t" r="r" b="b"/>
            <a:pathLst>
              <a:path w="4699000">
                <a:moveTo>
                  <a:pt x="0" y="0"/>
                </a:moveTo>
                <a:lnTo>
                  <a:pt x="4699000" y="0"/>
                </a:lnTo>
              </a:path>
            </a:pathLst>
          </a:custGeom>
          <a:ln w="14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38564" y="11114563"/>
            <a:ext cx="0" cy="1534160"/>
          </a:xfrm>
          <a:custGeom>
            <a:avLst/>
            <a:gdLst/>
            <a:ahLst/>
            <a:cxnLst/>
            <a:rect l="l" t="t" r="r" b="b"/>
            <a:pathLst>
              <a:path h="1534159">
                <a:moveTo>
                  <a:pt x="0" y="0"/>
                </a:moveTo>
                <a:lnTo>
                  <a:pt x="0" y="1533627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94957" y="11114563"/>
            <a:ext cx="0" cy="1534160"/>
          </a:xfrm>
          <a:custGeom>
            <a:avLst/>
            <a:gdLst/>
            <a:ahLst/>
            <a:cxnLst/>
            <a:rect l="l" t="t" r="r" b="b"/>
            <a:pathLst>
              <a:path h="1534159">
                <a:moveTo>
                  <a:pt x="0" y="0"/>
                </a:moveTo>
                <a:lnTo>
                  <a:pt x="0" y="1533627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51353" y="11114563"/>
            <a:ext cx="0" cy="1534160"/>
          </a:xfrm>
          <a:custGeom>
            <a:avLst/>
            <a:gdLst/>
            <a:ahLst/>
            <a:cxnLst/>
            <a:rect l="l" t="t" r="r" b="b"/>
            <a:pathLst>
              <a:path h="1534159">
                <a:moveTo>
                  <a:pt x="0" y="0"/>
                </a:moveTo>
                <a:lnTo>
                  <a:pt x="0" y="1533627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07746" y="11114563"/>
            <a:ext cx="0" cy="1534160"/>
          </a:xfrm>
          <a:custGeom>
            <a:avLst/>
            <a:gdLst/>
            <a:ahLst/>
            <a:cxnLst/>
            <a:rect l="l" t="t" r="r" b="b"/>
            <a:pathLst>
              <a:path h="1534159">
                <a:moveTo>
                  <a:pt x="0" y="0"/>
                </a:moveTo>
                <a:lnTo>
                  <a:pt x="0" y="1533627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64142" y="11114563"/>
            <a:ext cx="0" cy="1534160"/>
          </a:xfrm>
          <a:custGeom>
            <a:avLst/>
            <a:gdLst/>
            <a:ahLst/>
            <a:cxnLst/>
            <a:rect l="l" t="t" r="r" b="b"/>
            <a:pathLst>
              <a:path h="1534159">
                <a:moveTo>
                  <a:pt x="0" y="0"/>
                </a:moveTo>
                <a:lnTo>
                  <a:pt x="0" y="1533627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20535" y="11114563"/>
            <a:ext cx="0" cy="1534160"/>
          </a:xfrm>
          <a:custGeom>
            <a:avLst/>
            <a:gdLst/>
            <a:ahLst/>
            <a:cxnLst/>
            <a:rect l="l" t="t" r="r" b="b"/>
            <a:pathLst>
              <a:path h="1534159">
                <a:moveTo>
                  <a:pt x="0" y="0"/>
                </a:moveTo>
                <a:lnTo>
                  <a:pt x="0" y="1533627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76929" y="11114563"/>
            <a:ext cx="0" cy="1534160"/>
          </a:xfrm>
          <a:custGeom>
            <a:avLst/>
            <a:gdLst/>
            <a:ahLst/>
            <a:cxnLst/>
            <a:rect l="l" t="t" r="r" b="b"/>
            <a:pathLst>
              <a:path h="1534159">
                <a:moveTo>
                  <a:pt x="0" y="0"/>
                </a:moveTo>
                <a:lnTo>
                  <a:pt x="0" y="1533627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68977" y="10924063"/>
            <a:ext cx="9173210" cy="190500"/>
          </a:xfrm>
          <a:custGeom>
            <a:avLst/>
            <a:gdLst/>
            <a:ahLst/>
            <a:cxnLst/>
            <a:rect l="l" t="t" r="r" b="b"/>
            <a:pathLst>
              <a:path w="9173210" h="190500">
                <a:moveTo>
                  <a:pt x="0" y="0"/>
                </a:moveTo>
                <a:lnTo>
                  <a:pt x="9172795" y="0"/>
                </a:lnTo>
                <a:lnTo>
                  <a:pt x="9172795" y="190499"/>
                </a:lnTo>
                <a:lnTo>
                  <a:pt x="0" y="1904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51800" y="10539769"/>
            <a:ext cx="2447138" cy="45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89900" y="10552469"/>
            <a:ext cx="2371090" cy="376555"/>
          </a:xfrm>
          <a:custGeom>
            <a:avLst/>
            <a:gdLst/>
            <a:ahLst/>
            <a:cxnLst/>
            <a:rect l="l" t="t" r="r" b="b"/>
            <a:pathLst>
              <a:path w="2371090" h="376554">
                <a:moveTo>
                  <a:pt x="0" y="0"/>
                </a:moveTo>
                <a:lnTo>
                  <a:pt x="2370938" y="0"/>
                </a:lnTo>
                <a:lnTo>
                  <a:pt x="2370938" y="375944"/>
                </a:lnTo>
                <a:lnTo>
                  <a:pt x="0" y="375944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390600" y="3314572"/>
          <a:ext cx="9131270" cy="75946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1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1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8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25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4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19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20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612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3271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6065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333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6001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3398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5938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3461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587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5811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3588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5747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5684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3779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38429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555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54939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54304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53670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40970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53035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41604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142239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151129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  <a:gridCol w="143509">
                  <a:extLst>
                    <a:ext uri="{9D8B030D-6E8A-4147-A177-3AD203B41FA5}">
                      <a16:colId xmlns:a16="http://schemas.microsoft.com/office/drawing/2014/main" val="20045"/>
                    </a:ext>
                  </a:extLst>
                </a:gridCol>
                <a:gridCol w="150495">
                  <a:extLst>
                    <a:ext uri="{9D8B030D-6E8A-4147-A177-3AD203B41FA5}">
                      <a16:colId xmlns:a16="http://schemas.microsoft.com/office/drawing/2014/main" val="20046"/>
                    </a:ext>
                  </a:extLst>
                </a:gridCol>
                <a:gridCol w="147954">
                  <a:extLst>
                    <a:ext uri="{9D8B030D-6E8A-4147-A177-3AD203B41FA5}">
                      <a16:colId xmlns:a16="http://schemas.microsoft.com/office/drawing/2014/main" val="20047"/>
                    </a:ext>
                  </a:extLst>
                </a:gridCol>
                <a:gridCol w="146684">
                  <a:extLst>
                    <a:ext uri="{9D8B030D-6E8A-4147-A177-3AD203B41FA5}">
                      <a16:colId xmlns:a16="http://schemas.microsoft.com/office/drawing/2014/main" val="20048"/>
                    </a:ext>
                  </a:extLst>
                </a:gridCol>
                <a:gridCol w="148590">
                  <a:extLst>
                    <a:ext uri="{9D8B030D-6E8A-4147-A177-3AD203B41FA5}">
                      <a16:colId xmlns:a16="http://schemas.microsoft.com/office/drawing/2014/main" val="20049"/>
                    </a:ext>
                  </a:extLst>
                </a:gridCol>
                <a:gridCol w="146050">
                  <a:extLst>
                    <a:ext uri="{9D8B030D-6E8A-4147-A177-3AD203B41FA5}">
                      <a16:colId xmlns:a16="http://schemas.microsoft.com/office/drawing/2014/main" val="20050"/>
                    </a:ext>
                  </a:extLst>
                </a:gridCol>
                <a:gridCol w="149225">
                  <a:extLst>
                    <a:ext uri="{9D8B030D-6E8A-4147-A177-3AD203B41FA5}">
                      <a16:colId xmlns:a16="http://schemas.microsoft.com/office/drawing/2014/main" val="20051"/>
                    </a:ext>
                  </a:extLst>
                </a:gridCol>
                <a:gridCol w="144779">
                  <a:extLst>
                    <a:ext uri="{9D8B030D-6E8A-4147-A177-3AD203B41FA5}">
                      <a16:colId xmlns:a16="http://schemas.microsoft.com/office/drawing/2014/main" val="20052"/>
                    </a:ext>
                  </a:extLst>
                </a:gridCol>
                <a:gridCol w="149859">
                  <a:extLst>
                    <a:ext uri="{9D8B030D-6E8A-4147-A177-3AD203B41FA5}">
                      <a16:colId xmlns:a16="http://schemas.microsoft.com/office/drawing/2014/main" val="20053"/>
                    </a:ext>
                  </a:extLst>
                </a:gridCol>
                <a:gridCol w="144145">
                  <a:extLst>
                    <a:ext uri="{9D8B030D-6E8A-4147-A177-3AD203B41FA5}">
                      <a16:colId xmlns:a16="http://schemas.microsoft.com/office/drawing/2014/main" val="20054"/>
                    </a:ext>
                  </a:extLst>
                </a:gridCol>
                <a:gridCol w="150495">
                  <a:extLst>
                    <a:ext uri="{9D8B030D-6E8A-4147-A177-3AD203B41FA5}">
                      <a16:colId xmlns:a16="http://schemas.microsoft.com/office/drawing/2014/main" val="20055"/>
                    </a:ext>
                  </a:extLst>
                </a:gridCol>
                <a:gridCol w="143509">
                  <a:extLst>
                    <a:ext uri="{9D8B030D-6E8A-4147-A177-3AD203B41FA5}">
                      <a16:colId xmlns:a16="http://schemas.microsoft.com/office/drawing/2014/main" val="20056"/>
                    </a:ext>
                  </a:extLst>
                </a:gridCol>
                <a:gridCol w="151129">
                  <a:extLst>
                    <a:ext uri="{9D8B030D-6E8A-4147-A177-3AD203B41FA5}">
                      <a16:colId xmlns:a16="http://schemas.microsoft.com/office/drawing/2014/main" val="20057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20058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59"/>
                    </a:ext>
                  </a:extLst>
                </a:gridCol>
                <a:gridCol w="142240">
                  <a:extLst>
                    <a:ext uri="{9D8B030D-6E8A-4147-A177-3AD203B41FA5}">
                      <a16:colId xmlns:a16="http://schemas.microsoft.com/office/drawing/2014/main" val="20060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61"/>
                    </a:ext>
                  </a:extLst>
                </a:gridCol>
              </a:tblGrid>
              <a:tr h="29222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5079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6824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111500" y="11277600"/>
            <a:ext cx="27749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5" dirty="0">
                <a:solidFill>
                  <a:srgbClr val="C82506"/>
                </a:solidFill>
                <a:latin typeface="Calibri"/>
                <a:cs typeface="Calibri"/>
              </a:rPr>
              <a:t>1. </a:t>
            </a:r>
            <a:r>
              <a:rPr sz="3200" b="1" spc="-305" dirty="0">
                <a:solidFill>
                  <a:srgbClr val="C82506"/>
                </a:solidFill>
                <a:latin typeface="Calibri"/>
                <a:cs typeface="Calibri"/>
              </a:rPr>
              <a:t>Column</a:t>
            </a:r>
            <a:r>
              <a:rPr sz="3200" b="1" spc="-29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200" b="1" spc="-210" dirty="0">
                <a:solidFill>
                  <a:srgbClr val="C82506"/>
                </a:solidFill>
                <a:latin typeface="Calibri"/>
                <a:cs typeface="Calibri"/>
              </a:rPr>
              <a:t>selection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86100" y="11760200"/>
            <a:ext cx="35109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5" dirty="0">
                <a:solidFill>
                  <a:srgbClr val="C82506"/>
                </a:solidFill>
                <a:latin typeface="Calibri"/>
                <a:cs typeface="Calibri"/>
              </a:rPr>
              <a:t>2. </a:t>
            </a:r>
            <a:r>
              <a:rPr sz="3200" b="1" spc="-245" dirty="0">
                <a:solidFill>
                  <a:srgbClr val="C82506"/>
                </a:solidFill>
                <a:latin typeface="Calibri"/>
                <a:cs typeface="Calibri"/>
              </a:rPr>
              <a:t>Transfer </a:t>
            </a:r>
            <a:r>
              <a:rPr sz="3200" b="1" spc="-225" dirty="0">
                <a:solidFill>
                  <a:srgbClr val="C82506"/>
                </a:solidFill>
                <a:latin typeface="Calibri"/>
                <a:cs typeface="Calibri"/>
              </a:rPr>
              <a:t>data </a:t>
            </a:r>
            <a:r>
              <a:rPr sz="3200" b="1" spc="-270" dirty="0">
                <a:solidFill>
                  <a:srgbClr val="C82506"/>
                </a:solidFill>
                <a:latin typeface="Calibri"/>
                <a:cs typeface="Calibri"/>
              </a:rPr>
              <a:t>onto</a:t>
            </a:r>
            <a:r>
              <a:rPr sz="3200" b="1" spc="-28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200" b="1" spc="-270" dirty="0">
                <a:solidFill>
                  <a:srgbClr val="C82506"/>
                </a:solidFill>
                <a:latin typeface="Calibri"/>
                <a:cs typeface="Calibri"/>
              </a:rPr>
              <a:t>bus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25403" y="11386229"/>
            <a:ext cx="0" cy="900430"/>
          </a:xfrm>
          <a:custGeom>
            <a:avLst/>
            <a:gdLst/>
            <a:ahLst/>
            <a:cxnLst/>
            <a:rect l="l" t="t" r="r" b="b"/>
            <a:pathLst>
              <a:path h="900429">
                <a:moveTo>
                  <a:pt x="0" y="0"/>
                </a:moveTo>
                <a:lnTo>
                  <a:pt x="0" y="900341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18723" y="11383181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213359" y="0"/>
                </a:moveTo>
                <a:lnTo>
                  <a:pt x="0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18723" y="12289618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397000" y="11493500"/>
            <a:ext cx="13906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310" dirty="0">
                <a:solidFill>
                  <a:srgbClr val="C82506"/>
                </a:solidFill>
                <a:latin typeface="Calibri"/>
                <a:cs typeface="Calibri"/>
              </a:rPr>
              <a:t>~</a:t>
            </a:r>
            <a:r>
              <a:rPr sz="3200" b="1" spc="-23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3200" b="1" spc="-260" dirty="0">
                <a:solidFill>
                  <a:srgbClr val="C82506"/>
                </a:solidFill>
                <a:latin typeface="Calibri"/>
                <a:cs typeface="Calibri"/>
              </a:rPr>
              <a:t>9 </a:t>
            </a:r>
            <a:r>
              <a:rPr sz="3200" b="1" spc="-240" dirty="0">
                <a:solidFill>
                  <a:srgbClr val="C82506"/>
                </a:solidFill>
                <a:latin typeface="Calibri"/>
                <a:cs typeface="Calibri"/>
              </a:rPr>
              <a:t>cycles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16600" y="12757302"/>
            <a:ext cx="4071620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70"/>
              </a:lnSpc>
            </a:pPr>
            <a:r>
              <a:rPr sz="3600" b="1" spc="-245" dirty="0">
                <a:latin typeface="Calibri"/>
                <a:cs typeface="Calibri"/>
              </a:rPr>
              <a:t>(to </a:t>
            </a:r>
            <a:r>
              <a:rPr sz="3600" b="1" spc="-350" dirty="0">
                <a:latin typeface="Calibri"/>
                <a:cs typeface="Calibri"/>
              </a:rPr>
              <a:t>memory</a:t>
            </a:r>
            <a:r>
              <a:rPr sz="3600" b="1" spc="-280" dirty="0">
                <a:latin typeface="Calibri"/>
                <a:cs typeface="Calibri"/>
              </a:rPr>
              <a:t> </a:t>
            </a:r>
            <a:r>
              <a:rPr sz="3600" b="1" spc="-150" dirty="0">
                <a:latin typeface="Calibri"/>
                <a:cs typeface="Calibri"/>
              </a:rPr>
              <a:t>controller…)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20CAE7F8-8F0E-D046-8400-6C8FB9C2392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179131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1300" dirty="0"/>
              <a:t>DRAM </a:t>
            </a:r>
            <a:r>
              <a:rPr sz="8400" spc="-700" dirty="0"/>
              <a:t>access </a:t>
            </a:r>
            <a:r>
              <a:rPr sz="8400" spc="-555" dirty="0"/>
              <a:t>latency </a:t>
            </a:r>
            <a:r>
              <a:rPr sz="8400" spc="-409" dirty="0"/>
              <a:t>is </a:t>
            </a:r>
            <a:r>
              <a:rPr sz="8400" spc="-620" dirty="0"/>
              <a:t>not</a:t>
            </a:r>
            <a:r>
              <a:rPr sz="8400" spc="-475" dirty="0"/>
              <a:t> </a:t>
            </a:r>
            <a:r>
              <a:rPr sz="8400" spc="-550" dirty="0"/>
              <a:t>fixed</a:t>
            </a:r>
            <a:endParaRPr sz="8400"/>
          </a:p>
        </p:txBody>
      </p:sp>
      <p:sp>
        <p:nvSpPr>
          <p:cNvPr id="3" name="object 3"/>
          <p:cNvSpPr/>
          <p:nvPr/>
        </p:nvSpPr>
        <p:spPr>
          <a:xfrm>
            <a:off x="4292862" y="6117197"/>
            <a:ext cx="2896870" cy="549910"/>
          </a:xfrm>
          <a:custGeom>
            <a:avLst/>
            <a:gdLst/>
            <a:ahLst/>
            <a:cxnLst/>
            <a:rect l="l" t="t" r="r" b="b"/>
            <a:pathLst>
              <a:path w="2896870" h="549909">
                <a:moveTo>
                  <a:pt x="0" y="0"/>
                </a:moveTo>
                <a:lnTo>
                  <a:pt x="24954" y="4736"/>
                </a:lnTo>
                <a:lnTo>
                  <a:pt x="2896613" y="549808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08199" y="6017125"/>
            <a:ext cx="229870" cy="210185"/>
          </a:xfrm>
          <a:custGeom>
            <a:avLst/>
            <a:gdLst/>
            <a:ahLst/>
            <a:cxnLst/>
            <a:rect l="l" t="t" r="r" b="b"/>
            <a:pathLst>
              <a:path w="229870" h="210185">
                <a:moveTo>
                  <a:pt x="229511" y="0"/>
                </a:moveTo>
                <a:lnTo>
                  <a:pt x="0" y="65021"/>
                </a:lnTo>
                <a:lnTo>
                  <a:pt x="189724" y="209617"/>
                </a:lnTo>
                <a:lnTo>
                  <a:pt x="2295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6300" y="1955800"/>
            <a:ext cx="15019019" cy="10038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indent="-800100">
              <a:lnSpc>
                <a:spcPts val="6584"/>
              </a:lnSpc>
              <a:spcBef>
                <a:spcPts val="10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385" dirty="0">
                <a:latin typeface="Calibri"/>
                <a:cs typeface="Calibri"/>
              </a:rPr>
              <a:t>Best </a:t>
            </a:r>
            <a:r>
              <a:rPr sz="5600" b="1" spc="-440" dirty="0">
                <a:latin typeface="Calibri"/>
                <a:cs typeface="Calibri"/>
              </a:rPr>
              <a:t>case </a:t>
            </a:r>
            <a:r>
              <a:rPr sz="5600" b="1" spc="-370" dirty="0">
                <a:latin typeface="Calibri"/>
                <a:cs typeface="Calibri"/>
              </a:rPr>
              <a:t>latency: </a:t>
            </a:r>
            <a:r>
              <a:rPr sz="5600" b="1" spc="-440" dirty="0">
                <a:latin typeface="Calibri"/>
                <a:cs typeface="Calibri"/>
              </a:rPr>
              <a:t>read </a:t>
            </a:r>
            <a:r>
              <a:rPr sz="5600" b="1" spc="-475" dirty="0">
                <a:latin typeface="Calibri"/>
                <a:cs typeface="Calibri"/>
              </a:rPr>
              <a:t>from </a:t>
            </a:r>
            <a:r>
              <a:rPr sz="5600" b="1" spc="-360" dirty="0">
                <a:latin typeface="Calibri"/>
                <a:cs typeface="Calibri"/>
              </a:rPr>
              <a:t>active</a:t>
            </a:r>
            <a:r>
              <a:rPr sz="5600" b="1" spc="-170" dirty="0">
                <a:latin typeface="Calibri"/>
                <a:cs typeface="Calibri"/>
              </a:rPr>
              <a:t> </a:t>
            </a:r>
            <a:r>
              <a:rPr sz="5600" b="1" spc="-585" dirty="0">
                <a:latin typeface="Calibri"/>
                <a:cs typeface="Calibri"/>
              </a:rPr>
              <a:t>row</a:t>
            </a:r>
            <a:endParaRPr sz="5600">
              <a:latin typeface="Calibri"/>
              <a:cs typeface="Calibri"/>
            </a:endParaRPr>
          </a:p>
          <a:p>
            <a:pPr marL="1447800" lvl="1" indent="-635000">
              <a:lnSpc>
                <a:spcPts val="6405"/>
              </a:lnSpc>
              <a:buSzPct val="129761"/>
              <a:buChar char="-"/>
              <a:tabLst>
                <a:tab pos="1447165" algn="l"/>
                <a:tab pos="1447800" algn="l"/>
              </a:tabLst>
            </a:pPr>
            <a:r>
              <a:rPr sz="4200" b="1" spc="-395" dirty="0">
                <a:latin typeface="Calibri"/>
                <a:cs typeface="Calibri"/>
              </a:rPr>
              <a:t>Column </a:t>
            </a:r>
            <a:r>
              <a:rPr sz="4200" b="1" spc="-350" dirty="0">
                <a:latin typeface="Calibri"/>
                <a:cs typeface="Calibri"/>
              </a:rPr>
              <a:t>access </a:t>
            </a:r>
            <a:r>
              <a:rPr sz="4200" b="1" spc="-290" dirty="0">
                <a:latin typeface="Calibri"/>
                <a:cs typeface="Calibri"/>
              </a:rPr>
              <a:t>time</a:t>
            </a:r>
            <a:r>
              <a:rPr sz="4200" b="1" spc="-114" dirty="0">
                <a:latin typeface="Calibri"/>
                <a:cs typeface="Calibri"/>
              </a:rPr>
              <a:t> </a:t>
            </a:r>
            <a:r>
              <a:rPr sz="4200" b="1" spc="-400" dirty="0">
                <a:latin typeface="Calibri"/>
                <a:cs typeface="Calibri"/>
              </a:rPr>
              <a:t>(CAS)</a:t>
            </a:r>
            <a:endParaRPr sz="4200">
              <a:latin typeface="Calibri"/>
              <a:cs typeface="Calibri"/>
            </a:endParaRPr>
          </a:p>
          <a:p>
            <a:pPr marL="812800" indent="-800100">
              <a:lnSpc>
                <a:spcPts val="6584"/>
              </a:lnSpc>
              <a:spcBef>
                <a:spcPts val="541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595" dirty="0">
                <a:latin typeface="Calibri"/>
                <a:cs typeface="Calibri"/>
              </a:rPr>
              <a:t>Worst </a:t>
            </a:r>
            <a:r>
              <a:rPr sz="5600" b="1" spc="-440" dirty="0">
                <a:latin typeface="Calibri"/>
                <a:cs typeface="Calibri"/>
              </a:rPr>
              <a:t>case </a:t>
            </a:r>
            <a:r>
              <a:rPr sz="5600" b="1" spc="-370" dirty="0">
                <a:latin typeface="Calibri"/>
                <a:cs typeface="Calibri"/>
              </a:rPr>
              <a:t>latency: </a:t>
            </a:r>
            <a:r>
              <a:rPr sz="5600" b="1" spc="-280" dirty="0">
                <a:latin typeface="Calibri"/>
                <a:cs typeface="Calibri"/>
              </a:rPr>
              <a:t>bit </a:t>
            </a:r>
            <a:r>
              <a:rPr sz="5600" b="1" spc="-315" dirty="0">
                <a:latin typeface="Calibri"/>
                <a:cs typeface="Calibri"/>
              </a:rPr>
              <a:t>lines </a:t>
            </a:r>
            <a:r>
              <a:rPr sz="5600" b="1" spc="-415" dirty="0">
                <a:latin typeface="Calibri"/>
                <a:cs typeface="Calibri"/>
              </a:rPr>
              <a:t>not </a:t>
            </a:r>
            <a:r>
              <a:rPr sz="5600" b="1" spc="-430" dirty="0">
                <a:latin typeface="Calibri"/>
                <a:cs typeface="Calibri"/>
              </a:rPr>
              <a:t>ready, </a:t>
            </a:r>
            <a:r>
              <a:rPr sz="5600" b="1" spc="-440" dirty="0">
                <a:latin typeface="Calibri"/>
                <a:cs typeface="Calibri"/>
              </a:rPr>
              <a:t>read </a:t>
            </a:r>
            <a:r>
              <a:rPr sz="5600" b="1" spc="-475" dirty="0">
                <a:latin typeface="Calibri"/>
                <a:cs typeface="Calibri"/>
              </a:rPr>
              <a:t>from </a:t>
            </a:r>
            <a:r>
              <a:rPr sz="5600" b="1" spc="-560" dirty="0">
                <a:latin typeface="Calibri"/>
                <a:cs typeface="Calibri"/>
              </a:rPr>
              <a:t>new</a:t>
            </a:r>
            <a:r>
              <a:rPr sz="5600" b="1" spc="-665" dirty="0">
                <a:latin typeface="Calibri"/>
                <a:cs typeface="Calibri"/>
              </a:rPr>
              <a:t> </a:t>
            </a:r>
            <a:r>
              <a:rPr sz="5600" b="1" spc="-585" dirty="0">
                <a:latin typeface="Calibri"/>
                <a:cs typeface="Calibri"/>
              </a:rPr>
              <a:t>row</a:t>
            </a:r>
            <a:endParaRPr sz="5600">
              <a:latin typeface="Calibri"/>
              <a:cs typeface="Calibri"/>
            </a:endParaRPr>
          </a:p>
          <a:p>
            <a:pPr marL="1447800" lvl="1" indent="-635000">
              <a:lnSpc>
                <a:spcPts val="6405"/>
              </a:lnSpc>
              <a:buSzPct val="129761"/>
              <a:buChar char="-"/>
              <a:tabLst>
                <a:tab pos="1447165" algn="l"/>
                <a:tab pos="1447800" algn="l"/>
              </a:tabLst>
            </a:pPr>
            <a:r>
              <a:rPr sz="4200" b="1" spc="-305" dirty="0">
                <a:latin typeface="Calibri"/>
                <a:cs typeface="Calibri"/>
              </a:rPr>
              <a:t>Precharge </a:t>
            </a:r>
            <a:r>
              <a:rPr sz="4200" b="1" spc="-310" dirty="0">
                <a:latin typeface="Calibri"/>
                <a:cs typeface="Calibri"/>
              </a:rPr>
              <a:t>(PRE) </a:t>
            </a:r>
            <a:r>
              <a:rPr sz="4200" b="1" spc="409" dirty="0">
                <a:latin typeface="Calibri"/>
                <a:cs typeface="Calibri"/>
              </a:rPr>
              <a:t>+ </a:t>
            </a:r>
            <a:r>
              <a:rPr sz="4200" b="1" spc="-440" dirty="0">
                <a:latin typeface="Calibri"/>
                <a:cs typeface="Calibri"/>
              </a:rPr>
              <a:t>row </a:t>
            </a:r>
            <a:r>
              <a:rPr sz="4200" b="1" spc="-270" dirty="0">
                <a:latin typeface="Calibri"/>
                <a:cs typeface="Calibri"/>
              </a:rPr>
              <a:t>activate </a:t>
            </a:r>
            <a:r>
              <a:rPr sz="4200" b="1" spc="-360" dirty="0">
                <a:latin typeface="Calibri"/>
                <a:cs typeface="Calibri"/>
              </a:rPr>
              <a:t>(RAS) </a:t>
            </a:r>
            <a:r>
              <a:rPr sz="4200" b="1" spc="409" dirty="0">
                <a:latin typeface="Calibri"/>
                <a:cs typeface="Calibri"/>
              </a:rPr>
              <a:t>+</a:t>
            </a:r>
            <a:r>
              <a:rPr sz="4200" b="1" spc="-575" dirty="0">
                <a:latin typeface="Calibri"/>
                <a:cs typeface="Calibri"/>
              </a:rPr>
              <a:t> </a:t>
            </a:r>
            <a:r>
              <a:rPr sz="4200" b="1" spc="-365" dirty="0">
                <a:latin typeface="Calibri"/>
                <a:cs typeface="Calibri"/>
              </a:rPr>
              <a:t>column </a:t>
            </a:r>
            <a:r>
              <a:rPr sz="4200" b="1" spc="-350" dirty="0">
                <a:latin typeface="Calibri"/>
                <a:cs typeface="Calibri"/>
              </a:rPr>
              <a:t>access </a:t>
            </a:r>
            <a:r>
              <a:rPr sz="4200" b="1" spc="-400" dirty="0">
                <a:latin typeface="Calibri"/>
                <a:cs typeface="Calibri"/>
              </a:rPr>
              <a:t>(CAS)</a:t>
            </a:r>
            <a:endParaRPr sz="4200">
              <a:latin typeface="Calibri"/>
              <a:cs typeface="Calibri"/>
            </a:endParaRPr>
          </a:p>
          <a:p>
            <a:pPr marL="6515100" marR="84455">
              <a:lnSpc>
                <a:spcPts val="4300"/>
              </a:lnSpc>
              <a:spcBef>
                <a:spcPts val="3270"/>
              </a:spcBef>
            </a:pPr>
            <a:r>
              <a:rPr sz="3600" b="1" spc="-260" dirty="0">
                <a:latin typeface="Calibri"/>
                <a:cs typeface="Calibri"/>
              </a:rPr>
              <a:t>Precharge </a:t>
            </a:r>
            <a:r>
              <a:rPr sz="3600" b="1" spc="-254" dirty="0">
                <a:latin typeface="Calibri"/>
                <a:cs typeface="Calibri"/>
              </a:rPr>
              <a:t>readies </a:t>
            </a:r>
            <a:r>
              <a:rPr sz="3600" b="1" spc="-180" dirty="0">
                <a:latin typeface="Calibri"/>
                <a:cs typeface="Calibri"/>
              </a:rPr>
              <a:t>bit </a:t>
            </a:r>
            <a:r>
              <a:rPr sz="3600" b="1" spc="-204" dirty="0">
                <a:latin typeface="Calibri"/>
                <a:cs typeface="Calibri"/>
              </a:rPr>
              <a:t>lines </a:t>
            </a:r>
            <a:r>
              <a:rPr sz="3600" b="1" spc="-290" dirty="0">
                <a:latin typeface="Calibri"/>
                <a:cs typeface="Calibri"/>
              </a:rPr>
              <a:t>and </a:t>
            </a:r>
            <a:r>
              <a:rPr sz="3600" b="1" spc="-250" dirty="0">
                <a:latin typeface="Calibri"/>
                <a:cs typeface="Calibri"/>
              </a:rPr>
              <a:t>writes </a:t>
            </a:r>
            <a:r>
              <a:rPr sz="3600" b="1" spc="-375" dirty="0">
                <a:latin typeface="Calibri"/>
                <a:cs typeface="Calibri"/>
              </a:rPr>
              <a:t>row </a:t>
            </a:r>
            <a:r>
              <a:rPr sz="3600" b="1" spc="-290" dirty="0">
                <a:latin typeface="Calibri"/>
                <a:cs typeface="Calibri"/>
              </a:rPr>
              <a:t>buﬀer  </a:t>
            </a:r>
            <a:r>
              <a:rPr sz="3600" b="1" spc="-270" dirty="0">
                <a:latin typeface="Calibri"/>
                <a:cs typeface="Calibri"/>
              </a:rPr>
              <a:t>contents </a:t>
            </a:r>
            <a:r>
              <a:rPr sz="3600" b="1" spc="-295" dirty="0">
                <a:latin typeface="Calibri"/>
                <a:cs typeface="Calibri"/>
              </a:rPr>
              <a:t>back </a:t>
            </a:r>
            <a:r>
              <a:rPr sz="3600" b="1" spc="-229" dirty="0">
                <a:latin typeface="Calibri"/>
                <a:cs typeface="Calibri"/>
              </a:rPr>
              <a:t>into </a:t>
            </a:r>
            <a:r>
              <a:rPr sz="3600" b="1" spc="-560" dirty="0">
                <a:latin typeface="Calibri"/>
                <a:cs typeface="Calibri"/>
              </a:rPr>
              <a:t>DRAM </a:t>
            </a:r>
            <a:r>
              <a:rPr sz="3600" b="1" spc="-265" dirty="0">
                <a:latin typeface="Calibri"/>
                <a:cs typeface="Calibri"/>
              </a:rPr>
              <a:t>array (read </a:t>
            </a:r>
            <a:r>
              <a:rPr sz="3600" b="1" spc="-345" dirty="0">
                <a:latin typeface="Calibri"/>
                <a:cs typeface="Calibri"/>
              </a:rPr>
              <a:t>was</a:t>
            </a:r>
            <a:r>
              <a:rPr sz="3600" b="1" spc="-90" dirty="0">
                <a:latin typeface="Calibri"/>
                <a:cs typeface="Calibri"/>
              </a:rPr>
              <a:t> </a:t>
            </a:r>
            <a:r>
              <a:rPr sz="3600" b="1" spc="-240" dirty="0">
                <a:latin typeface="Calibri"/>
                <a:cs typeface="Calibri"/>
              </a:rPr>
              <a:t>destructive)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900">
              <a:latin typeface="Times New Roman"/>
              <a:cs typeface="Times New Roman"/>
            </a:endParaRPr>
          </a:p>
          <a:p>
            <a:pPr marL="812800" indent="-800100">
              <a:lnSpc>
                <a:spcPts val="6584"/>
              </a:lnSpc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480" dirty="0">
                <a:latin typeface="Calibri"/>
                <a:cs typeface="Calibri"/>
              </a:rPr>
              <a:t>Question </a:t>
            </a:r>
            <a:r>
              <a:rPr sz="5600" b="1" spc="-350" dirty="0">
                <a:latin typeface="Calibri"/>
                <a:cs typeface="Calibri"/>
              </a:rPr>
              <a:t>1: </a:t>
            </a:r>
            <a:r>
              <a:rPr sz="5600" b="1" spc="-520" dirty="0">
                <a:latin typeface="Calibri"/>
                <a:cs typeface="Calibri"/>
              </a:rPr>
              <a:t>when </a:t>
            </a:r>
            <a:r>
              <a:rPr sz="5600" b="1" spc="-420" dirty="0">
                <a:latin typeface="Calibri"/>
                <a:cs typeface="Calibri"/>
              </a:rPr>
              <a:t>to </a:t>
            </a:r>
            <a:r>
              <a:rPr sz="5600" b="1" spc="-445" dirty="0">
                <a:latin typeface="Calibri"/>
                <a:cs typeface="Calibri"/>
              </a:rPr>
              <a:t>execute</a:t>
            </a:r>
            <a:r>
              <a:rPr sz="5600" b="1" spc="-135" dirty="0">
                <a:latin typeface="Calibri"/>
                <a:cs typeface="Calibri"/>
              </a:rPr>
              <a:t> </a:t>
            </a:r>
            <a:r>
              <a:rPr sz="5600" b="1" spc="-445" dirty="0">
                <a:latin typeface="Calibri"/>
                <a:cs typeface="Calibri"/>
              </a:rPr>
              <a:t>precharge?</a:t>
            </a:r>
            <a:endParaRPr sz="5600">
              <a:latin typeface="Calibri"/>
              <a:cs typeface="Calibri"/>
            </a:endParaRPr>
          </a:p>
          <a:p>
            <a:pPr marL="1447800" lvl="1" indent="-635000">
              <a:lnSpc>
                <a:spcPts val="5985"/>
              </a:lnSpc>
              <a:buSzPct val="129761"/>
              <a:buChar char="-"/>
              <a:tabLst>
                <a:tab pos="1447165" algn="l"/>
                <a:tab pos="1447800" algn="l"/>
              </a:tabLst>
            </a:pPr>
            <a:r>
              <a:rPr sz="4200" b="1" spc="-310" dirty="0">
                <a:latin typeface="Calibri"/>
                <a:cs typeface="Calibri"/>
              </a:rPr>
              <a:t>After </a:t>
            </a:r>
            <a:r>
              <a:rPr sz="4200" b="1" spc="-350" dirty="0">
                <a:latin typeface="Calibri"/>
                <a:cs typeface="Calibri"/>
              </a:rPr>
              <a:t>each </a:t>
            </a:r>
            <a:r>
              <a:rPr sz="4200" b="1" spc="-365" dirty="0">
                <a:latin typeface="Calibri"/>
                <a:cs typeface="Calibri"/>
              </a:rPr>
              <a:t>column</a:t>
            </a:r>
            <a:r>
              <a:rPr sz="4200" b="1" spc="-200" dirty="0">
                <a:latin typeface="Calibri"/>
                <a:cs typeface="Calibri"/>
              </a:rPr>
              <a:t> </a:t>
            </a:r>
            <a:r>
              <a:rPr sz="4200" b="1" spc="-380" dirty="0">
                <a:latin typeface="Calibri"/>
                <a:cs typeface="Calibri"/>
              </a:rPr>
              <a:t>access?</a:t>
            </a:r>
            <a:endParaRPr sz="4200">
              <a:latin typeface="Calibri"/>
              <a:cs typeface="Calibri"/>
            </a:endParaRPr>
          </a:p>
          <a:p>
            <a:pPr marL="1447800" lvl="1" indent="-635000">
              <a:lnSpc>
                <a:spcPts val="6120"/>
              </a:lnSpc>
              <a:buSzPct val="129761"/>
              <a:buChar char="-"/>
              <a:tabLst>
                <a:tab pos="1447165" algn="l"/>
                <a:tab pos="1447800" algn="l"/>
              </a:tabLst>
            </a:pPr>
            <a:r>
              <a:rPr sz="4200" b="1" spc="-390" dirty="0">
                <a:latin typeface="Calibri"/>
                <a:cs typeface="Calibri"/>
              </a:rPr>
              <a:t>Only when </a:t>
            </a:r>
            <a:r>
              <a:rPr sz="4200" b="1" spc="-420" dirty="0">
                <a:latin typeface="Calibri"/>
                <a:cs typeface="Calibri"/>
              </a:rPr>
              <a:t>new </a:t>
            </a:r>
            <a:r>
              <a:rPr sz="4200" b="1" spc="-440" dirty="0">
                <a:latin typeface="Calibri"/>
                <a:cs typeface="Calibri"/>
              </a:rPr>
              <a:t>row </a:t>
            </a:r>
            <a:r>
              <a:rPr sz="4200" b="1" spc="-204" dirty="0">
                <a:latin typeface="Calibri"/>
                <a:cs typeface="Calibri"/>
              </a:rPr>
              <a:t>is</a:t>
            </a:r>
            <a:r>
              <a:rPr sz="4200" b="1" spc="-300" dirty="0">
                <a:latin typeface="Calibri"/>
                <a:cs typeface="Calibri"/>
              </a:rPr>
              <a:t> </a:t>
            </a:r>
            <a:r>
              <a:rPr sz="4200" b="1" spc="-375" dirty="0">
                <a:latin typeface="Calibri"/>
                <a:cs typeface="Calibri"/>
              </a:rPr>
              <a:t>accessed?</a:t>
            </a:r>
            <a:endParaRPr sz="4200">
              <a:latin typeface="Calibri"/>
              <a:cs typeface="Calibri"/>
            </a:endParaRPr>
          </a:p>
          <a:p>
            <a:pPr marL="812800" indent="-800100">
              <a:lnSpc>
                <a:spcPct val="100000"/>
              </a:lnSpc>
              <a:spcBef>
                <a:spcPts val="541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480" dirty="0">
                <a:latin typeface="Calibri"/>
                <a:cs typeface="Calibri"/>
              </a:rPr>
              <a:t>Question </a:t>
            </a:r>
            <a:r>
              <a:rPr sz="5600" b="1" spc="-350" dirty="0">
                <a:latin typeface="Calibri"/>
                <a:cs typeface="Calibri"/>
              </a:rPr>
              <a:t>2: </a:t>
            </a:r>
            <a:r>
              <a:rPr sz="5600" b="1" spc="-610" dirty="0">
                <a:latin typeface="Calibri"/>
                <a:cs typeface="Calibri"/>
              </a:rPr>
              <a:t>how </a:t>
            </a:r>
            <a:r>
              <a:rPr sz="5600" b="1" spc="-420" dirty="0">
                <a:latin typeface="Calibri"/>
                <a:cs typeface="Calibri"/>
              </a:rPr>
              <a:t>to </a:t>
            </a:r>
            <a:r>
              <a:rPr sz="5600" b="1" spc="-400" dirty="0">
                <a:latin typeface="Calibri"/>
                <a:cs typeface="Calibri"/>
              </a:rPr>
              <a:t>handle </a:t>
            </a:r>
            <a:r>
              <a:rPr sz="5600" b="1" spc="-370" dirty="0">
                <a:latin typeface="Calibri"/>
                <a:cs typeface="Calibri"/>
              </a:rPr>
              <a:t>latency </a:t>
            </a:r>
            <a:r>
              <a:rPr sz="5600" b="1" spc="-385" dirty="0">
                <a:latin typeface="Calibri"/>
                <a:cs typeface="Calibri"/>
              </a:rPr>
              <a:t>of </a:t>
            </a:r>
            <a:r>
              <a:rPr sz="5600" b="1" spc="-865" dirty="0">
                <a:latin typeface="Calibri"/>
                <a:cs typeface="Calibri"/>
              </a:rPr>
              <a:t>DRAM</a:t>
            </a:r>
            <a:r>
              <a:rPr sz="5600" b="1" spc="-670" dirty="0">
                <a:latin typeface="Calibri"/>
                <a:cs typeface="Calibri"/>
              </a:rPr>
              <a:t> </a:t>
            </a:r>
            <a:r>
              <a:rPr sz="5600" b="1" spc="-505" dirty="0">
                <a:latin typeface="Calibri"/>
                <a:cs typeface="Calibri"/>
              </a:rPr>
              <a:t>access?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DFCD-EC36-CE41-B23B-F20766B1E4C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203200"/>
            <a:ext cx="164217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60" dirty="0"/>
              <a:t>Problem: </a:t>
            </a:r>
            <a:r>
              <a:rPr sz="7200" spc="-640" dirty="0"/>
              <a:t>low </a:t>
            </a:r>
            <a:r>
              <a:rPr sz="7200" spc="-459" dirty="0"/>
              <a:t>pin </a:t>
            </a:r>
            <a:r>
              <a:rPr sz="7200" spc="-370" dirty="0"/>
              <a:t>utilization </a:t>
            </a:r>
            <a:r>
              <a:rPr sz="7200" spc="-625" dirty="0"/>
              <a:t>due </a:t>
            </a:r>
            <a:r>
              <a:rPr sz="7200" spc="-535" dirty="0"/>
              <a:t>to </a:t>
            </a:r>
            <a:r>
              <a:rPr sz="7200" spc="-475" dirty="0"/>
              <a:t>latency </a:t>
            </a:r>
            <a:r>
              <a:rPr sz="7200" spc="-495" dirty="0"/>
              <a:t>of</a:t>
            </a:r>
            <a:r>
              <a:rPr sz="7200" spc="-165" dirty="0"/>
              <a:t> </a:t>
            </a:r>
            <a:r>
              <a:rPr sz="7200" spc="-600" dirty="0"/>
              <a:t>access</a:t>
            </a:r>
            <a:endParaRPr sz="7200"/>
          </a:p>
        </p:txBody>
      </p:sp>
      <p:sp>
        <p:nvSpPr>
          <p:cNvPr id="3" name="object 3"/>
          <p:cNvSpPr/>
          <p:nvPr/>
        </p:nvSpPr>
        <p:spPr>
          <a:xfrm>
            <a:off x="4856652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4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1807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4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6964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4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02119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4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7276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4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2433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4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47588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4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62743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4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5091" y="12038032"/>
            <a:ext cx="6960234" cy="190500"/>
          </a:xfrm>
          <a:custGeom>
            <a:avLst/>
            <a:gdLst/>
            <a:ahLst/>
            <a:cxnLst/>
            <a:rect l="l" t="t" r="r" b="b"/>
            <a:pathLst>
              <a:path w="6960234" h="190500">
                <a:moveTo>
                  <a:pt x="0" y="0"/>
                </a:moveTo>
                <a:lnTo>
                  <a:pt x="6960161" y="0"/>
                </a:lnTo>
                <a:lnTo>
                  <a:pt x="6960161" y="190499"/>
                </a:lnTo>
                <a:lnTo>
                  <a:pt x="0" y="1904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38435" y="6283994"/>
          <a:ext cx="6932906" cy="5781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3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1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03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25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09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2191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2191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0223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2128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0286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2128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0350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0413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2001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04139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1938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047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18744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047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18110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05410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06045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06679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16839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07314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16204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07314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115570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114935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val="20045"/>
                    </a:ext>
                  </a:extLst>
                </a:gridCol>
                <a:gridCol w="113664">
                  <a:extLst>
                    <a:ext uri="{9D8B030D-6E8A-4147-A177-3AD203B41FA5}">
                      <a16:colId xmlns:a16="http://schemas.microsoft.com/office/drawing/2014/main" val="20046"/>
                    </a:ext>
                  </a:extLst>
                </a:gridCol>
                <a:gridCol w="111760">
                  <a:extLst>
                    <a:ext uri="{9D8B030D-6E8A-4147-A177-3AD203B41FA5}">
                      <a16:colId xmlns:a16="http://schemas.microsoft.com/office/drawing/2014/main" val="20047"/>
                    </a:ext>
                  </a:extLst>
                </a:gridCol>
                <a:gridCol w="110489">
                  <a:extLst>
                    <a:ext uri="{9D8B030D-6E8A-4147-A177-3AD203B41FA5}">
                      <a16:colId xmlns:a16="http://schemas.microsoft.com/office/drawing/2014/main" val="20048"/>
                    </a:ext>
                  </a:extLst>
                </a:gridCol>
                <a:gridCol w="112395">
                  <a:extLst>
                    <a:ext uri="{9D8B030D-6E8A-4147-A177-3AD203B41FA5}">
                      <a16:colId xmlns:a16="http://schemas.microsoft.com/office/drawing/2014/main" val="20049"/>
                    </a:ext>
                  </a:extLst>
                </a:gridCol>
                <a:gridCol w="110489">
                  <a:extLst>
                    <a:ext uri="{9D8B030D-6E8A-4147-A177-3AD203B41FA5}">
                      <a16:colId xmlns:a16="http://schemas.microsoft.com/office/drawing/2014/main" val="20050"/>
                    </a:ext>
                  </a:extLst>
                </a:gridCol>
                <a:gridCol w="113029">
                  <a:extLst>
                    <a:ext uri="{9D8B030D-6E8A-4147-A177-3AD203B41FA5}">
                      <a16:colId xmlns:a16="http://schemas.microsoft.com/office/drawing/2014/main" val="20051"/>
                    </a:ext>
                  </a:extLst>
                </a:gridCol>
                <a:gridCol w="109854">
                  <a:extLst>
                    <a:ext uri="{9D8B030D-6E8A-4147-A177-3AD203B41FA5}">
                      <a16:colId xmlns:a16="http://schemas.microsoft.com/office/drawing/2014/main" val="20052"/>
                    </a:ext>
                  </a:extLst>
                </a:gridCol>
                <a:gridCol w="113664">
                  <a:extLst>
                    <a:ext uri="{9D8B030D-6E8A-4147-A177-3AD203B41FA5}">
                      <a16:colId xmlns:a16="http://schemas.microsoft.com/office/drawing/2014/main" val="20053"/>
                    </a:ext>
                  </a:extLst>
                </a:gridCol>
                <a:gridCol w="109220">
                  <a:extLst>
                    <a:ext uri="{9D8B030D-6E8A-4147-A177-3AD203B41FA5}">
                      <a16:colId xmlns:a16="http://schemas.microsoft.com/office/drawing/2014/main" val="20054"/>
                    </a:ext>
                  </a:extLst>
                </a:gridCol>
                <a:gridCol w="113664">
                  <a:extLst>
                    <a:ext uri="{9D8B030D-6E8A-4147-A177-3AD203B41FA5}">
                      <a16:colId xmlns:a16="http://schemas.microsoft.com/office/drawing/2014/main" val="20055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val="20056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57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58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59"/>
                    </a:ext>
                  </a:extLst>
                </a:gridCol>
                <a:gridCol w="107315">
                  <a:extLst>
                    <a:ext uri="{9D8B030D-6E8A-4147-A177-3AD203B41FA5}">
                      <a16:colId xmlns:a16="http://schemas.microsoft.com/office/drawing/2014/main" val="20060"/>
                    </a:ext>
                  </a:extLst>
                </a:gridCol>
                <a:gridCol w="114934">
                  <a:extLst>
                    <a:ext uri="{9D8B030D-6E8A-4147-A177-3AD203B41FA5}">
                      <a16:colId xmlns:a16="http://schemas.microsoft.com/office/drawing/2014/main" val="20061"/>
                    </a:ext>
                  </a:extLst>
                </a:gridCol>
              </a:tblGrid>
              <a:tr h="22173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88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88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88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88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88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88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88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88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64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3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3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3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3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3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3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3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73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164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85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986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2504057" y="350368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4" h="807085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3613" y="350368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4" h="807085">
                <a:moveTo>
                  <a:pt x="1231117" y="0"/>
                </a:moveTo>
                <a:lnTo>
                  <a:pt x="190500" y="0"/>
                </a:lnTo>
                <a:lnTo>
                  <a:pt x="146820" y="5031"/>
                </a:lnTo>
                <a:lnTo>
                  <a:pt x="106723" y="19362"/>
                </a:lnTo>
                <a:lnTo>
                  <a:pt x="71352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616043"/>
                </a:lnTo>
                <a:lnTo>
                  <a:pt x="5031" y="659723"/>
                </a:lnTo>
                <a:lnTo>
                  <a:pt x="19362" y="699820"/>
                </a:lnTo>
                <a:lnTo>
                  <a:pt x="41850" y="735191"/>
                </a:lnTo>
                <a:lnTo>
                  <a:pt x="71352" y="764692"/>
                </a:lnTo>
                <a:lnTo>
                  <a:pt x="106723" y="787181"/>
                </a:lnTo>
                <a:lnTo>
                  <a:pt x="146820" y="801512"/>
                </a:lnTo>
                <a:lnTo>
                  <a:pt x="190500" y="806543"/>
                </a:lnTo>
                <a:lnTo>
                  <a:pt x="1231117" y="806543"/>
                </a:lnTo>
                <a:lnTo>
                  <a:pt x="1274797" y="801512"/>
                </a:lnTo>
                <a:lnTo>
                  <a:pt x="1314894" y="787181"/>
                </a:lnTo>
                <a:lnTo>
                  <a:pt x="1350265" y="764692"/>
                </a:lnTo>
                <a:lnTo>
                  <a:pt x="1379766" y="735191"/>
                </a:lnTo>
                <a:lnTo>
                  <a:pt x="1402254" y="699820"/>
                </a:lnTo>
                <a:lnTo>
                  <a:pt x="1416586" y="659723"/>
                </a:lnTo>
                <a:lnTo>
                  <a:pt x="1421617" y="616043"/>
                </a:lnTo>
                <a:lnTo>
                  <a:pt x="1421617" y="190500"/>
                </a:lnTo>
                <a:lnTo>
                  <a:pt x="1416586" y="146819"/>
                </a:lnTo>
                <a:lnTo>
                  <a:pt x="1402254" y="106722"/>
                </a:lnTo>
                <a:lnTo>
                  <a:pt x="1379766" y="71351"/>
                </a:lnTo>
                <a:lnTo>
                  <a:pt x="1350265" y="41850"/>
                </a:lnTo>
                <a:lnTo>
                  <a:pt x="1314894" y="19362"/>
                </a:lnTo>
                <a:lnTo>
                  <a:pt x="1274797" y="5031"/>
                </a:lnTo>
                <a:lnTo>
                  <a:pt x="1231117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63613" y="350368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4" h="807085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23171" y="349733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5">
                <a:moveTo>
                  <a:pt x="1231116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616043"/>
                </a:lnTo>
                <a:lnTo>
                  <a:pt x="5031" y="659723"/>
                </a:lnTo>
                <a:lnTo>
                  <a:pt x="19362" y="699820"/>
                </a:lnTo>
                <a:lnTo>
                  <a:pt x="41850" y="735191"/>
                </a:lnTo>
                <a:lnTo>
                  <a:pt x="71351" y="764692"/>
                </a:lnTo>
                <a:lnTo>
                  <a:pt x="106722" y="787181"/>
                </a:lnTo>
                <a:lnTo>
                  <a:pt x="146819" y="801512"/>
                </a:lnTo>
                <a:lnTo>
                  <a:pt x="190500" y="806543"/>
                </a:lnTo>
                <a:lnTo>
                  <a:pt x="1231116" y="806543"/>
                </a:lnTo>
                <a:lnTo>
                  <a:pt x="1274796" y="801512"/>
                </a:lnTo>
                <a:lnTo>
                  <a:pt x="1314893" y="787181"/>
                </a:lnTo>
                <a:lnTo>
                  <a:pt x="1350264" y="764692"/>
                </a:lnTo>
                <a:lnTo>
                  <a:pt x="1379765" y="735191"/>
                </a:lnTo>
                <a:lnTo>
                  <a:pt x="1402253" y="699820"/>
                </a:lnTo>
                <a:lnTo>
                  <a:pt x="1416585" y="659723"/>
                </a:lnTo>
                <a:lnTo>
                  <a:pt x="1421616" y="616043"/>
                </a:lnTo>
                <a:lnTo>
                  <a:pt x="1421616" y="190500"/>
                </a:lnTo>
                <a:lnTo>
                  <a:pt x="1416585" y="146819"/>
                </a:lnTo>
                <a:lnTo>
                  <a:pt x="1402253" y="106722"/>
                </a:lnTo>
                <a:lnTo>
                  <a:pt x="1379765" y="71351"/>
                </a:lnTo>
                <a:lnTo>
                  <a:pt x="1350264" y="41850"/>
                </a:lnTo>
                <a:lnTo>
                  <a:pt x="1314893" y="19362"/>
                </a:lnTo>
                <a:lnTo>
                  <a:pt x="1274796" y="5031"/>
                </a:lnTo>
                <a:lnTo>
                  <a:pt x="1231116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23171" y="349733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5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4501" y="350368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4" h="807085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46200" y="3556000"/>
            <a:ext cx="3727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1465" algn="l"/>
                <a:tab pos="3136265" algn="l"/>
              </a:tabLst>
            </a:pPr>
            <a:r>
              <a:rPr sz="3600" b="1" spc="-315" dirty="0">
                <a:latin typeface="Calibri"/>
                <a:cs typeface="Calibri"/>
              </a:rPr>
              <a:t>PRE	</a:t>
            </a:r>
            <a:r>
              <a:rPr sz="3600" b="1" spc="-385" dirty="0">
                <a:latin typeface="Calibri"/>
                <a:cs typeface="Calibri"/>
              </a:rPr>
              <a:t>RAS	</a:t>
            </a:r>
            <a:r>
              <a:rPr sz="3600" b="1" spc="-430" dirty="0">
                <a:latin typeface="Calibri"/>
                <a:cs typeface="Calibri"/>
              </a:rPr>
              <a:t>C</a:t>
            </a:r>
            <a:r>
              <a:rPr sz="3600" b="1" spc="-409" dirty="0">
                <a:latin typeface="Calibri"/>
                <a:cs typeface="Calibri"/>
              </a:rPr>
              <a:t>AS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742284" y="349733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5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01840" y="349733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5">
                <a:moveTo>
                  <a:pt x="1231117" y="0"/>
                </a:moveTo>
                <a:lnTo>
                  <a:pt x="190500" y="0"/>
                </a:lnTo>
                <a:lnTo>
                  <a:pt x="146820" y="5031"/>
                </a:lnTo>
                <a:lnTo>
                  <a:pt x="106723" y="19362"/>
                </a:lnTo>
                <a:lnTo>
                  <a:pt x="71352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616043"/>
                </a:lnTo>
                <a:lnTo>
                  <a:pt x="5031" y="659723"/>
                </a:lnTo>
                <a:lnTo>
                  <a:pt x="19362" y="699820"/>
                </a:lnTo>
                <a:lnTo>
                  <a:pt x="41850" y="735191"/>
                </a:lnTo>
                <a:lnTo>
                  <a:pt x="71352" y="764692"/>
                </a:lnTo>
                <a:lnTo>
                  <a:pt x="106723" y="787181"/>
                </a:lnTo>
                <a:lnTo>
                  <a:pt x="146820" y="801512"/>
                </a:lnTo>
                <a:lnTo>
                  <a:pt x="190500" y="806543"/>
                </a:lnTo>
                <a:lnTo>
                  <a:pt x="1231117" y="806543"/>
                </a:lnTo>
                <a:lnTo>
                  <a:pt x="1274797" y="801512"/>
                </a:lnTo>
                <a:lnTo>
                  <a:pt x="1314894" y="787181"/>
                </a:lnTo>
                <a:lnTo>
                  <a:pt x="1350265" y="764692"/>
                </a:lnTo>
                <a:lnTo>
                  <a:pt x="1379767" y="735191"/>
                </a:lnTo>
                <a:lnTo>
                  <a:pt x="1402255" y="699820"/>
                </a:lnTo>
                <a:lnTo>
                  <a:pt x="1416586" y="659723"/>
                </a:lnTo>
                <a:lnTo>
                  <a:pt x="1421617" y="616043"/>
                </a:lnTo>
                <a:lnTo>
                  <a:pt x="1421617" y="190500"/>
                </a:lnTo>
                <a:lnTo>
                  <a:pt x="1416586" y="146819"/>
                </a:lnTo>
                <a:lnTo>
                  <a:pt x="1402255" y="106722"/>
                </a:lnTo>
                <a:lnTo>
                  <a:pt x="1379767" y="71351"/>
                </a:lnTo>
                <a:lnTo>
                  <a:pt x="1350265" y="41850"/>
                </a:lnTo>
                <a:lnTo>
                  <a:pt x="1314894" y="19362"/>
                </a:lnTo>
                <a:lnTo>
                  <a:pt x="1274797" y="5031"/>
                </a:lnTo>
                <a:lnTo>
                  <a:pt x="1231117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01840" y="349733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5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82729" y="349733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5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8889" y="4653303"/>
            <a:ext cx="15725140" cy="0"/>
          </a:xfrm>
          <a:custGeom>
            <a:avLst/>
            <a:gdLst/>
            <a:ahLst/>
            <a:cxnLst/>
            <a:rect l="l" t="t" r="r" b="b"/>
            <a:pathLst>
              <a:path w="15725140">
                <a:moveTo>
                  <a:pt x="0" y="0"/>
                </a:moveTo>
                <a:lnTo>
                  <a:pt x="15699663" y="0"/>
                </a:lnTo>
                <a:lnTo>
                  <a:pt x="15725063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658552" y="4546624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60">
                <a:moveTo>
                  <a:pt x="0" y="0"/>
                </a:moveTo>
                <a:lnTo>
                  <a:pt x="0" y="213360"/>
                </a:lnTo>
                <a:lnTo>
                  <a:pt x="21336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07976" y="3160604"/>
            <a:ext cx="4213860" cy="0"/>
          </a:xfrm>
          <a:custGeom>
            <a:avLst/>
            <a:gdLst/>
            <a:ahLst/>
            <a:cxnLst/>
            <a:rect l="l" t="t" r="r" b="b"/>
            <a:pathLst>
              <a:path w="4213860">
                <a:moveTo>
                  <a:pt x="0" y="0"/>
                </a:moveTo>
                <a:lnTo>
                  <a:pt x="4213779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59855" y="3008204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9876" y="3008204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578100" y="2387600"/>
            <a:ext cx="1282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50" dirty="0">
                <a:solidFill>
                  <a:srgbClr val="0365C0"/>
                </a:solidFill>
                <a:latin typeface="Calibri"/>
                <a:cs typeface="Calibri"/>
              </a:rPr>
              <a:t>Access</a:t>
            </a:r>
            <a:r>
              <a:rPr sz="3600" b="1" spc="-320" dirty="0">
                <a:solidFill>
                  <a:srgbClr val="0365C0"/>
                </a:solidFill>
                <a:latin typeface="Calibri"/>
                <a:cs typeface="Calibri"/>
              </a:rPr>
              <a:t> </a:t>
            </a:r>
            <a:r>
              <a:rPr sz="3600" b="1" spc="-295" dirty="0">
                <a:solidFill>
                  <a:srgbClr val="0365C0"/>
                </a:solidFill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799347" y="3145890"/>
            <a:ext cx="1149350" cy="0"/>
          </a:xfrm>
          <a:custGeom>
            <a:avLst/>
            <a:gdLst/>
            <a:ahLst/>
            <a:cxnLst/>
            <a:rect l="l" t="t" r="r" b="b"/>
            <a:pathLst>
              <a:path w="1149350">
                <a:moveTo>
                  <a:pt x="0" y="0"/>
                </a:moveTo>
                <a:lnTo>
                  <a:pt x="1149035" y="0"/>
                </a:lnTo>
              </a:path>
            </a:pathLst>
          </a:custGeom>
          <a:ln w="76200">
            <a:solidFill>
              <a:srgbClr val="F39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86482" y="299349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76200">
            <a:solidFill>
              <a:srgbClr val="F39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61247" y="299349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76200">
            <a:solidFill>
              <a:srgbClr val="F39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727700" y="2324100"/>
            <a:ext cx="1282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50" dirty="0">
                <a:solidFill>
                  <a:srgbClr val="F39019"/>
                </a:solidFill>
                <a:latin typeface="Calibri"/>
                <a:cs typeface="Calibri"/>
              </a:rPr>
              <a:t>Access</a:t>
            </a:r>
            <a:r>
              <a:rPr sz="3600" b="1" spc="-320" dirty="0">
                <a:solidFill>
                  <a:srgbClr val="F39019"/>
                </a:solidFill>
                <a:latin typeface="Calibri"/>
                <a:cs typeface="Calibri"/>
              </a:rPr>
              <a:t> </a:t>
            </a:r>
            <a:r>
              <a:rPr sz="3600" b="1" spc="-295" dirty="0">
                <a:solidFill>
                  <a:srgbClr val="F39019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346203" y="3107790"/>
            <a:ext cx="4213860" cy="0"/>
          </a:xfrm>
          <a:custGeom>
            <a:avLst/>
            <a:gdLst/>
            <a:ahLst/>
            <a:cxnLst/>
            <a:rect l="l" t="t" r="r" b="b"/>
            <a:pathLst>
              <a:path w="4213859">
                <a:moveTo>
                  <a:pt x="0" y="0"/>
                </a:moveTo>
                <a:lnTo>
                  <a:pt x="4213778" y="0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98081" y="295539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08103" y="295539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813800" y="2324100"/>
            <a:ext cx="1282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50" dirty="0">
                <a:solidFill>
                  <a:srgbClr val="00882B"/>
                </a:solidFill>
                <a:latin typeface="Calibri"/>
                <a:cs typeface="Calibri"/>
              </a:rPr>
              <a:t>Access</a:t>
            </a:r>
            <a:r>
              <a:rPr sz="3600" b="1" spc="-320" dirty="0">
                <a:solidFill>
                  <a:srgbClr val="00882B"/>
                </a:solidFill>
                <a:latin typeface="Calibri"/>
                <a:cs typeface="Calibri"/>
              </a:rPr>
              <a:t> </a:t>
            </a:r>
            <a:r>
              <a:rPr sz="3600" b="1" spc="-295" dirty="0">
                <a:solidFill>
                  <a:srgbClr val="00882B"/>
                </a:solidFill>
                <a:latin typeface="Calibri"/>
                <a:cs typeface="Calibri"/>
              </a:rPr>
              <a:t>3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3420952" y="349733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5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980513" y="349733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5">
                <a:moveTo>
                  <a:pt x="1231112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2"/>
                </a:lnTo>
                <a:lnTo>
                  <a:pt x="71353" y="41850"/>
                </a:lnTo>
                <a:lnTo>
                  <a:pt x="41851" y="71351"/>
                </a:lnTo>
                <a:lnTo>
                  <a:pt x="19363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616043"/>
                </a:lnTo>
                <a:lnTo>
                  <a:pt x="5031" y="659723"/>
                </a:lnTo>
                <a:lnTo>
                  <a:pt x="19363" y="699820"/>
                </a:lnTo>
                <a:lnTo>
                  <a:pt x="41851" y="735191"/>
                </a:lnTo>
                <a:lnTo>
                  <a:pt x="71353" y="764692"/>
                </a:lnTo>
                <a:lnTo>
                  <a:pt x="106724" y="787181"/>
                </a:lnTo>
                <a:lnTo>
                  <a:pt x="146821" y="801512"/>
                </a:lnTo>
                <a:lnTo>
                  <a:pt x="190500" y="806543"/>
                </a:lnTo>
                <a:lnTo>
                  <a:pt x="1231112" y="806543"/>
                </a:lnTo>
                <a:lnTo>
                  <a:pt x="1274791" y="801512"/>
                </a:lnTo>
                <a:lnTo>
                  <a:pt x="1314888" y="787181"/>
                </a:lnTo>
                <a:lnTo>
                  <a:pt x="1350259" y="764692"/>
                </a:lnTo>
                <a:lnTo>
                  <a:pt x="1379760" y="735191"/>
                </a:lnTo>
                <a:lnTo>
                  <a:pt x="1402249" y="699820"/>
                </a:lnTo>
                <a:lnTo>
                  <a:pt x="1416581" y="659723"/>
                </a:lnTo>
                <a:lnTo>
                  <a:pt x="1421612" y="616043"/>
                </a:lnTo>
                <a:lnTo>
                  <a:pt x="1421612" y="190500"/>
                </a:lnTo>
                <a:lnTo>
                  <a:pt x="1416581" y="146819"/>
                </a:lnTo>
                <a:lnTo>
                  <a:pt x="1402249" y="106722"/>
                </a:lnTo>
                <a:lnTo>
                  <a:pt x="1379760" y="71351"/>
                </a:lnTo>
                <a:lnTo>
                  <a:pt x="1350259" y="41850"/>
                </a:lnTo>
                <a:lnTo>
                  <a:pt x="1314888" y="19362"/>
                </a:lnTo>
                <a:lnTo>
                  <a:pt x="1274791" y="5031"/>
                </a:lnTo>
                <a:lnTo>
                  <a:pt x="1231112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980513" y="349733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5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861398" y="349733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5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032500" y="3543300"/>
            <a:ext cx="9963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1465" algn="l"/>
                <a:tab pos="3123565" algn="l"/>
                <a:tab pos="4685665" algn="l"/>
                <a:tab pos="6235065" algn="l"/>
                <a:tab pos="7797165" algn="l"/>
                <a:tab pos="9371965" algn="l"/>
              </a:tabLst>
            </a:pPr>
            <a:r>
              <a:rPr sz="3600" b="1" spc="-430" dirty="0">
                <a:latin typeface="Calibri"/>
                <a:cs typeface="Calibri"/>
              </a:rPr>
              <a:t>C</a:t>
            </a:r>
            <a:r>
              <a:rPr sz="3600" b="1" spc="-409" dirty="0">
                <a:latin typeface="Calibri"/>
                <a:cs typeface="Calibri"/>
              </a:rPr>
              <a:t>AS</a:t>
            </a:r>
            <a:r>
              <a:rPr sz="3600" b="1" dirty="0">
                <a:latin typeface="Calibri"/>
                <a:cs typeface="Calibri"/>
              </a:rPr>
              <a:t>	</a:t>
            </a:r>
            <a:r>
              <a:rPr sz="3600" b="1" spc="-315" dirty="0">
                <a:latin typeface="Calibri"/>
                <a:cs typeface="Calibri"/>
              </a:rPr>
              <a:t>PRE</a:t>
            </a:r>
            <a:r>
              <a:rPr sz="3600" b="1" dirty="0">
                <a:latin typeface="Calibri"/>
                <a:cs typeface="Calibri"/>
              </a:rPr>
              <a:t>	</a:t>
            </a:r>
            <a:r>
              <a:rPr sz="3600" b="1" spc="-385" dirty="0">
                <a:latin typeface="Calibri"/>
                <a:cs typeface="Calibri"/>
              </a:rPr>
              <a:t>RAS</a:t>
            </a:r>
            <a:r>
              <a:rPr sz="3600" b="1" dirty="0">
                <a:latin typeface="Calibri"/>
                <a:cs typeface="Calibri"/>
              </a:rPr>
              <a:t>	</a:t>
            </a:r>
            <a:r>
              <a:rPr sz="3600" b="1" spc="-430" dirty="0">
                <a:latin typeface="Calibri"/>
                <a:cs typeface="Calibri"/>
              </a:rPr>
              <a:t>C</a:t>
            </a:r>
            <a:r>
              <a:rPr sz="3600" b="1" spc="-409" dirty="0">
                <a:latin typeface="Calibri"/>
                <a:cs typeface="Calibri"/>
              </a:rPr>
              <a:t>AS</a:t>
            </a:r>
            <a:r>
              <a:rPr sz="3600" b="1" dirty="0">
                <a:latin typeface="Calibri"/>
                <a:cs typeface="Calibri"/>
              </a:rPr>
              <a:t>	</a:t>
            </a:r>
            <a:r>
              <a:rPr sz="3600" b="1" spc="-315" dirty="0">
                <a:latin typeface="Calibri"/>
                <a:cs typeface="Calibri"/>
              </a:rPr>
              <a:t>PRE</a:t>
            </a:r>
            <a:r>
              <a:rPr sz="3600" b="1" dirty="0">
                <a:latin typeface="Calibri"/>
                <a:cs typeface="Calibri"/>
              </a:rPr>
              <a:t>	</a:t>
            </a:r>
            <a:r>
              <a:rPr sz="3600" b="1" spc="-385" dirty="0">
                <a:latin typeface="Calibri"/>
                <a:cs typeface="Calibri"/>
              </a:rPr>
              <a:t>RAS</a:t>
            </a:r>
            <a:r>
              <a:rPr sz="3600" b="1" dirty="0">
                <a:latin typeface="Calibri"/>
                <a:cs typeface="Calibri"/>
              </a:rPr>
              <a:t>	</a:t>
            </a:r>
            <a:r>
              <a:rPr sz="3600" b="1" spc="-430" dirty="0">
                <a:latin typeface="Calibri"/>
                <a:cs typeface="Calibri"/>
              </a:rPr>
              <a:t>C</a:t>
            </a:r>
            <a:r>
              <a:rPr sz="3600" b="1" spc="-409" dirty="0">
                <a:latin typeface="Calibri"/>
                <a:cs typeface="Calibri"/>
              </a:rPr>
              <a:t>AS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957803" y="3102184"/>
            <a:ext cx="4213860" cy="0"/>
          </a:xfrm>
          <a:custGeom>
            <a:avLst/>
            <a:gdLst/>
            <a:ahLst/>
            <a:cxnLst/>
            <a:rect l="l" t="t" r="r" b="b"/>
            <a:pathLst>
              <a:path w="4213859">
                <a:moveTo>
                  <a:pt x="0" y="0"/>
                </a:moveTo>
                <a:lnTo>
                  <a:pt x="4213779" y="0"/>
                </a:lnTo>
              </a:path>
            </a:pathLst>
          </a:custGeom>
          <a:ln w="76200">
            <a:solidFill>
              <a:srgbClr val="773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209683" y="2949784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76200">
            <a:solidFill>
              <a:srgbClr val="773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19703" y="2949784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76200">
            <a:solidFill>
              <a:srgbClr val="773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3423900" y="2324100"/>
            <a:ext cx="1282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50" dirty="0">
                <a:solidFill>
                  <a:srgbClr val="773F9B"/>
                </a:solidFill>
                <a:latin typeface="Calibri"/>
                <a:cs typeface="Calibri"/>
              </a:rPr>
              <a:t>Access</a:t>
            </a:r>
            <a:r>
              <a:rPr sz="3600" b="1" spc="-320" dirty="0">
                <a:solidFill>
                  <a:srgbClr val="773F9B"/>
                </a:solidFill>
                <a:latin typeface="Calibri"/>
                <a:cs typeface="Calibri"/>
              </a:rPr>
              <a:t> </a:t>
            </a:r>
            <a:r>
              <a:rPr sz="3600" b="1" spc="-295" dirty="0">
                <a:solidFill>
                  <a:srgbClr val="773F9B"/>
                </a:solidFill>
                <a:latin typeface="Calibri"/>
                <a:cs typeface="Calibri"/>
              </a:rPr>
              <a:t>4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29200" y="12503302"/>
            <a:ext cx="2686050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70"/>
              </a:lnSpc>
            </a:pPr>
            <a:r>
              <a:rPr sz="3600" b="1" spc="-295" dirty="0">
                <a:latin typeface="Calibri"/>
                <a:cs typeface="Calibri"/>
              </a:rPr>
              <a:t>Data </a:t>
            </a:r>
            <a:r>
              <a:rPr sz="3600" b="1" spc="-240" dirty="0">
                <a:latin typeface="Calibri"/>
                <a:cs typeface="Calibri"/>
              </a:rPr>
              <a:t>pins </a:t>
            </a:r>
            <a:r>
              <a:rPr sz="3600" b="1" spc="-245" dirty="0">
                <a:latin typeface="Calibri"/>
                <a:cs typeface="Calibri"/>
              </a:rPr>
              <a:t>(8</a:t>
            </a:r>
            <a:r>
              <a:rPr sz="3600" b="1" spc="-265" dirty="0">
                <a:latin typeface="Calibri"/>
                <a:cs typeface="Calibri"/>
              </a:rPr>
              <a:t> </a:t>
            </a:r>
            <a:r>
              <a:rPr sz="3600" b="1" spc="-200" dirty="0">
                <a:latin typeface="Calibri"/>
                <a:cs typeface="Calibri"/>
              </a:rPr>
              <a:t>bits)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407400" y="4584700"/>
            <a:ext cx="8614410" cy="422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93395" algn="r">
              <a:lnSpc>
                <a:spcPct val="100000"/>
              </a:lnSpc>
              <a:spcBef>
                <a:spcPts val="100"/>
              </a:spcBef>
            </a:pPr>
            <a:r>
              <a:rPr sz="3600" b="1" spc="-250" dirty="0">
                <a:latin typeface="Calibri"/>
                <a:cs typeface="Calibri"/>
              </a:rPr>
              <a:t>time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300">
              <a:latin typeface="Times New Roman"/>
              <a:cs typeface="Times New Roman"/>
            </a:endParaRPr>
          </a:p>
          <a:p>
            <a:pPr marL="12700" marR="419100">
              <a:lnSpc>
                <a:spcPct val="101200"/>
              </a:lnSpc>
              <a:spcBef>
                <a:spcPts val="3375"/>
              </a:spcBef>
            </a:pPr>
            <a:r>
              <a:rPr sz="4200" b="1" spc="-340" dirty="0">
                <a:latin typeface="Calibri"/>
                <a:cs typeface="Calibri"/>
              </a:rPr>
              <a:t>Data </a:t>
            </a:r>
            <a:r>
              <a:rPr sz="4200" b="1" spc="-280" dirty="0">
                <a:latin typeface="Calibri"/>
                <a:cs typeface="Calibri"/>
              </a:rPr>
              <a:t>pins </a:t>
            </a:r>
            <a:r>
              <a:rPr sz="4200" b="1" spc="-215" dirty="0">
                <a:latin typeface="Calibri"/>
                <a:cs typeface="Calibri"/>
              </a:rPr>
              <a:t>in </a:t>
            </a:r>
            <a:r>
              <a:rPr sz="4200" b="1" spc="-345" dirty="0">
                <a:latin typeface="Calibri"/>
                <a:cs typeface="Calibri"/>
              </a:rPr>
              <a:t>use </a:t>
            </a:r>
            <a:r>
              <a:rPr sz="4200" b="1" spc="-305" dirty="0">
                <a:latin typeface="Calibri"/>
                <a:cs typeface="Calibri"/>
              </a:rPr>
              <a:t>only a </a:t>
            </a:r>
            <a:r>
              <a:rPr sz="4200" b="1" spc="-270" dirty="0">
                <a:latin typeface="Calibri"/>
                <a:cs typeface="Calibri"/>
              </a:rPr>
              <a:t>small </a:t>
            </a:r>
            <a:r>
              <a:rPr sz="4200" b="1" spc="-254" dirty="0">
                <a:latin typeface="Calibri"/>
                <a:cs typeface="Calibri"/>
              </a:rPr>
              <a:t>fraction </a:t>
            </a:r>
            <a:r>
              <a:rPr sz="4200" b="1" spc="-290" dirty="0">
                <a:latin typeface="Calibri"/>
                <a:cs typeface="Calibri"/>
              </a:rPr>
              <a:t>of time  </a:t>
            </a:r>
            <a:r>
              <a:rPr sz="4200" b="1" spc="-310" dirty="0">
                <a:latin typeface="Calibri"/>
                <a:cs typeface="Calibri"/>
              </a:rPr>
              <a:t>(red </a:t>
            </a:r>
            <a:r>
              <a:rPr sz="4200" b="1" spc="409" dirty="0">
                <a:latin typeface="Calibri"/>
                <a:cs typeface="Calibri"/>
              </a:rPr>
              <a:t>=</a:t>
            </a:r>
            <a:r>
              <a:rPr sz="4200" b="1" spc="-265" dirty="0">
                <a:latin typeface="Calibri"/>
                <a:cs typeface="Calibri"/>
              </a:rPr>
              <a:t> </a:t>
            </a:r>
            <a:r>
              <a:rPr sz="4200" b="1" spc="-295" dirty="0">
                <a:latin typeface="Calibri"/>
                <a:cs typeface="Calibri"/>
              </a:rPr>
              <a:t>data </a:t>
            </a:r>
            <a:r>
              <a:rPr sz="4200" b="1" spc="-280" dirty="0">
                <a:latin typeface="Calibri"/>
                <a:cs typeface="Calibri"/>
              </a:rPr>
              <a:t>pins </a:t>
            </a:r>
            <a:r>
              <a:rPr sz="4200" b="1" spc="-325" dirty="0">
                <a:latin typeface="Calibri"/>
                <a:cs typeface="Calibri"/>
              </a:rPr>
              <a:t>busy)</a:t>
            </a:r>
            <a:endParaRPr sz="4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200" b="1" spc="-300" dirty="0">
                <a:latin typeface="Calibri"/>
                <a:cs typeface="Calibri"/>
              </a:rPr>
              <a:t>This </a:t>
            </a:r>
            <a:r>
              <a:rPr sz="4200" b="1" spc="-204" dirty="0">
                <a:latin typeface="Calibri"/>
                <a:cs typeface="Calibri"/>
              </a:rPr>
              <a:t>is </a:t>
            </a:r>
            <a:r>
              <a:rPr sz="4200" b="1" spc="-355" dirty="0">
                <a:latin typeface="Calibri"/>
                <a:cs typeface="Calibri"/>
              </a:rPr>
              <a:t>bad </a:t>
            </a:r>
            <a:r>
              <a:rPr sz="4200" b="1" spc="-300" dirty="0">
                <a:latin typeface="Calibri"/>
                <a:cs typeface="Calibri"/>
              </a:rPr>
              <a:t>since </a:t>
            </a:r>
            <a:r>
              <a:rPr sz="4200" b="1" spc="-305" dirty="0">
                <a:latin typeface="Calibri"/>
                <a:cs typeface="Calibri"/>
              </a:rPr>
              <a:t>they </a:t>
            </a:r>
            <a:r>
              <a:rPr sz="4200" b="1" spc="-315" dirty="0">
                <a:latin typeface="Calibri"/>
                <a:cs typeface="Calibri"/>
              </a:rPr>
              <a:t>are </a:t>
            </a:r>
            <a:r>
              <a:rPr sz="4200" b="1" spc="-280" dirty="0">
                <a:latin typeface="Calibri"/>
                <a:cs typeface="Calibri"/>
              </a:rPr>
              <a:t>the </a:t>
            </a:r>
            <a:r>
              <a:rPr sz="4200" b="1" spc="-310" dirty="0">
                <a:latin typeface="Calibri"/>
                <a:cs typeface="Calibri"/>
              </a:rPr>
              <a:t>scarcest</a:t>
            </a:r>
            <a:r>
              <a:rPr sz="4200" b="1" spc="-210" dirty="0">
                <a:latin typeface="Calibri"/>
                <a:cs typeface="Calibri"/>
              </a:rPr>
              <a:t> </a:t>
            </a:r>
            <a:r>
              <a:rPr sz="4200" b="1" spc="-355" dirty="0">
                <a:latin typeface="Calibri"/>
                <a:cs typeface="Calibri"/>
              </a:rPr>
              <a:t>resource!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D4D134BB-60B9-7A4E-9658-A685CF89E58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6617334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1300" dirty="0"/>
              <a:t>DRAM </a:t>
            </a:r>
            <a:r>
              <a:rPr sz="8400" spc="-585" dirty="0"/>
              <a:t>burst</a:t>
            </a:r>
            <a:r>
              <a:rPr sz="8400" spc="-495" dirty="0"/>
              <a:t> </a:t>
            </a:r>
            <a:r>
              <a:rPr sz="8400" spc="-869" dirty="0"/>
              <a:t>mode</a:t>
            </a:r>
            <a:endParaRPr sz="8400"/>
          </a:p>
        </p:txBody>
      </p:sp>
      <p:sp>
        <p:nvSpPr>
          <p:cNvPr id="3" name="object 3"/>
          <p:cNvSpPr/>
          <p:nvPr/>
        </p:nvSpPr>
        <p:spPr>
          <a:xfrm>
            <a:off x="4856652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4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1807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4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6964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4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02119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4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7276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4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2433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4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47588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4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62743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4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5091" y="12038032"/>
            <a:ext cx="6960234" cy="190500"/>
          </a:xfrm>
          <a:custGeom>
            <a:avLst/>
            <a:gdLst/>
            <a:ahLst/>
            <a:cxnLst/>
            <a:rect l="l" t="t" r="r" b="b"/>
            <a:pathLst>
              <a:path w="6960234" h="190500">
                <a:moveTo>
                  <a:pt x="0" y="0"/>
                </a:moveTo>
                <a:lnTo>
                  <a:pt x="6960161" y="0"/>
                </a:lnTo>
                <a:lnTo>
                  <a:pt x="6960161" y="190499"/>
                </a:lnTo>
                <a:lnTo>
                  <a:pt x="0" y="1904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38435" y="6283994"/>
          <a:ext cx="6932906" cy="5781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3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1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03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25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09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2191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2191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0223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2128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0286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2128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0350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0413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2001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04139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1938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047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18744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047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18110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05410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06045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06679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16839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07314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16204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07314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115570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114935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val="20045"/>
                    </a:ext>
                  </a:extLst>
                </a:gridCol>
                <a:gridCol w="113664">
                  <a:extLst>
                    <a:ext uri="{9D8B030D-6E8A-4147-A177-3AD203B41FA5}">
                      <a16:colId xmlns:a16="http://schemas.microsoft.com/office/drawing/2014/main" val="20046"/>
                    </a:ext>
                  </a:extLst>
                </a:gridCol>
                <a:gridCol w="111760">
                  <a:extLst>
                    <a:ext uri="{9D8B030D-6E8A-4147-A177-3AD203B41FA5}">
                      <a16:colId xmlns:a16="http://schemas.microsoft.com/office/drawing/2014/main" val="20047"/>
                    </a:ext>
                  </a:extLst>
                </a:gridCol>
                <a:gridCol w="110489">
                  <a:extLst>
                    <a:ext uri="{9D8B030D-6E8A-4147-A177-3AD203B41FA5}">
                      <a16:colId xmlns:a16="http://schemas.microsoft.com/office/drawing/2014/main" val="20048"/>
                    </a:ext>
                  </a:extLst>
                </a:gridCol>
                <a:gridCol w="112395">
                  <a:extLst>
                    <a:ext uri="{9D8B030D-6E8A-4147-A177-3AD203B41FA5}">
                      <a16:colId xmlns:a16="http://schemas.microsoft.com/office/drawing/2014/main" val="20049"/>
                    </a:ext>
                  </a:extLst>
                </a:gridCol>
                <a:gridCol w="110489">
                  <a:extLst>
                    <a:ext uri="{9D8B030D-6E8A-4147-A177-3AD203B41FA5}">
                      <a16:colId xmlns:a16="http://schemas.microsoft.com/office/drawing/2014/main" val="20050"/>
                    </a:ext>
                  </a:extLst>
                </a:gridCol>
                <a:gridCol w="113029">
                  <a:extLst>
                    <a:ext uri="{9D8B030D-6E8A-4147-A177-3AD203B41FA5}">
                      <a16:colId xmlns:a16="http://schemas.microsoft.com/office/drawing/2014/main" val="20051"/>
                    </a:ext>
                  </a:extLst>
                </a:gridCol>
                <a:gridCol w="109854">
                  <a:extLst>
                    <a:ext uri="{9D8B030D-6E8A-4147-A177-3AD203B41FA5}">
                      <a16:colId xmlns:a16="http://schemas.microsoft.com/office/drawing/2014/main" val="20052"/>
                    </a:ext>
                  </a:extLst>
                </a:gridCol>
                <a:gridCol w="113664">
                  <a:extLst>
                    <a:ext uri="{9D8B030D-6E8A-4147-A177-3AD203B41FA5}">
                      <a16:colId xmlns:a16="http://schemas.microsoft.com/office/drawing/2014/main" val="20053"/>
                    </a:ext>
                  </a:extLst>
                </a:gridCol>
                <a:gridCol w="109220">
                  <a:extLst>
                    <a:ext uri="{9D8B030D-6E8A-4147-A177-3AD203B41FA5}">
                      <a16:colId xmlns:a16="http://schemas.microsoft.com/office/drawing/2014/main" val="20054"/>
                    </a:ext>
                  </a:extLst>
                </a:gridCol>
                <a:gridCol w="113664">
                  <a:extLst>
                    <a:ext uri="{9D8B030D-6E8A-4147-A177-3AD203B41FA5}">
                      <a16:colId xmlns:a16="http://schemas.microsoft.com/office/drawing/2014/main" val="20055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val="20056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57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58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59"/>
                    </a:ext>
                  </a:extLst>
                </a:gridCol>
                <a:gridCol w="107315">
                  <a:extLst>
                    <a:ext uri="{9D8B030D-6E8A-4147-A177-3AD203B41FA5}">
                      <a16:colId xmlns:a16="http://schemas.microsoft.com/office/drawing/2014/main" val="20060"/>
                    </a:ext>
                  </a:extLst>
                </a:gridCol>
                <a:gridCol w="114934">
                  <a:extLst>
                    <a:ext uri="{9D8B030D-6E8A-4147-A177-3AD203B41FA5}">
                      <a16:colId xmlns:a16="http://schemas.microsoft.com/office/drawing/2014/main" val="20061"/>
                    </a:ext>
                  </a:extLst>
                </a:gridCol>
              </a:tblGrid>
              <a:tr h="22173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9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64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164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1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85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R w="53975">
                      <a:solidFill>
                        <a:srgbClr val="AAAAAA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AAAAAA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986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2504057" y="350368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4" h="807085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3613" y="350368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4" h="807085">
                <a:moveTo>
                  <a:pt x="1231117" y="0"/>
                </a:moveTo>
                <a:lnTo>
                  <a:pt x="190500" y="0"/>
                </a:lnTo>
                <a:lnTo>
                  <a:pt x="146820" y="5031"/>
                </a:lnTo>
                <a:lnTo>
                  <a:pt x="106723" y="19362"/>
                </a:lnTo>
                <a:lnTo>
                  <a:pt x="71352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616043"/>
                </a:lnTo>
                <a:lnTo>
                  <a:pt x="5031" y="659723"/>
                </a:lnTo>
                <a:lnTo>
                  <a:pt x="19362" y="699820"/>
                </a:lnTo>
                <a:lnTo>
                  <a:pt x="41850" y="735191"/>
                </a:lnTo>
                <a:lnTo>
                  <a:pt x="71352" y="764692"/>
                </a:lnTo>
                <a:lnTo>
                  <a:pt x="106723" y="787181"/>
                </a:lnTo>
                <a:lnTo>
                  <a:pt x="146820" y="801512"/>
                </a:lnTo>
                <a:lnTo>
                  <a:pt x="190500" y="806543"/>
                </a:lnTo>
                <a:lnTo>
                  <a:pt x="1231117" y="806543"/>
                </a:lnTo>
                <a:lnTo>
                  <a:pt x="1274797" y="801512"/>
                </a:lnTo>
                <a:lnTo>
                  <a:pt x="1314894" y="787181"/>
                </a:lnTo>
                <a:lnTo>
                  <a:pt x="1350265" y="764692"/>
                </a:lnTo>
                <a:lnTo>
                  <a:pt x="1379766" y="735191"/>
                </a:lnTo>
                <a:lnTo>
                  <a:pt x="1402254" y="699820"/>
                </a:lnTo>
                <a:lnTo>
                  <a:pt x="1416586" y="659723"/>
                </a:lnTo>
                <a:lnTo>
                  <a:pt x="1421617" y="616043"/>
                </a:lnTo>
                <a:lnTo>
                  <a:pt x="1421617" y="190500"/>
                </a:lnTo>
                <a:lnTo>
                  <a:pt x="1416586" y="146819"/>
                </a:lnTo>
                <a:lnTo>
                  <a:pt x="1402254" y="106722"/>
                </a:lnTo>
                <a:lnTo>
                  <a:pt x="1379766" y="71351"/>
                </a:lnTo>
                <a:lnTo>
                  <a:pt x="1350265" y="41850"/>
                </a:lnTo>
                <a:lnTo>
                  <a:pt x="1314894" y="19362"/>
                </a:lnTo>
                <a:lnTo>
                  <a:pt x="1274797" y="5031"/>
                </a:lnTo>
                <a:lnTo>
                  <a:pt x="1231117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63613" y="350368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4" h="807085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19274" y="3503682"/>
            <a:ext cx="3035300" cy="807085"/>
          </a:xfrm>
          <a:custGeom>
            <a:avLst/>
            <a:gdLst/>
            <a:ahLst/>
            <a:cxnLst/>
            <a:rect l="l" t="t" r="r" b="b"/>
            <a:pathLst>
              <a:path w="3035300" h="807085">
                <a:moveTo>
                  <a:pt x="2844799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616043"/>
                </a:lnTo>
                <a:lnTo>
                  <a:pt x="5031" y="659723"/>
                </a:lnTo>
                <a:lnTo>
                  <a:pt x="19362" y="699820"/>
                </a:lnTo>
                <a:lnTo>
                  <a:pt x="41850" y="735191"/>
                </a:lnTo>
                <a:lnTo>
                  <a:pt x="71351" y="764692"/>
                </a:lnTo>
                <a:lnTo>
                  <a:pt x="106722" y="787181"/>
                </a:lnTo>
                <a:lnTo>
                  <a:pt x="146819" y="801512"/>
                </a:lnTo>
                <a:lnTo>
                  <a:pt x="190500" y="806543"/>
                </a:lnTo>
                <a:lnTo>
                  <a:pt x="2844799" y="806543"/>
                </a:lnTo>
                <a:lnTo>
                  <a:pt x="2888480" y="801512"/>
                </a:lnTo>
                <a:lnTo>
                  <a:pt x="2928577" y="787181"/>
                </a:lnTo>
                <a:lnTo>
                  <a:pt x="2963948" y="764692"/>
                </a:lnTo>
                <a:lnTo>
                  <a:pt x="2993449" y="735191"/>
                </a:lnTo>
                <a:lnTo>
                  <a:pt x="3015937" y="699820"/>
                </a:lnTo>
                <a:lnTo>
                  <a:pt x="3030268" y="659723"/>
                </a:lnTo>
                <a:lnTo>
                  <a:pt x="3035299" y="616043"/>
                </a:lnTo>
                <a:lnTo>
                  <a:pt x="3035299" y="190500"/>
                </a:lnTo>
                <a:lnTo>
                  <a:pt x="3030268" y="146819"/>
                </a:lnTo>
                <a:lnTo>
                  <a:pt x="3015937" y="106722"/>
                </a:lnTo>
                <a:lnTo>
                  <a:pt x="2993449" y="71351"/>
                </a:lnTo>
                <a:lnTo>
                  <a:pt x="2963948" y="41850"/>
                </a:lnTo>
                <a:lnTo>
                  <a:pt x="2928577" y="19362"/>
                </a:lnTo>
                <a:lnTo>
                  <a:pt x="2888480" y="5031"/>
                </a:lnTo>
                <a:lnTo>
                  <a:pt x="2844799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19274" y="3503682"/>
            <a:ext cx="3035300" cy="807085"/>
          </a:xfrm>
          <a:custGeom>
            <a:avLst/>
            <a:gdLst/>
            <a:ahLst/>
            <a:cxnLst/>
            <a:rect l="l" t="t" r="r" b="b"/>
            <a:pathLst>
              <a:path w="3035300" h="807085">
                <a:moveTo>
                  <a:pt x="190500" y="0"/>
                </a:moveTo>
                <a:lnTo>
                  <a:pt x="2844800" y="0"/>
                </a:lnTo>
                <a:lnTo>
                  <a:pt x="2888480" y="5031"/>
                </a:lnTo>
                <a:lnTo>
                  <a:pt x="2928577" y="19362"/>
                </a:lnTo>
                <a:lnTo>
                  <a:pt x="2963948" y="41850"/>
                </a:lnTo>
                <a:lnTo>
                  <a:pt x="2993449" y="71351"/>
                </a:lnTo>
                <a:lnTo>
                  <a:pt x="3015937" y="106722"/>
                </a:lnTo>
                <a:lnTo>
                  <a:pt x="3030268" y="146820"/>
                </a:lnTo>
                <a:lnTo>
                  <a:pt x="3035300" y="190500"/>
                </a:lnTo>
                <a:lnTo>
                  <a:pt x="3035300" y="616044"/>
                </a:lnTo>
                <a:lnTo>
                  <a:pt x="3030268" y="659724"/>
                </a:lnTo>
                <a:lnTo>
                  <a:pt x="3015937" y="699821"/>
                </a:lnTo>
                <a:lnTo>
                  <a:pt x="2993449" y="735192"/>
                </a:lnTo>
                <a:lnTo>
                  <a:pt x="2963948" y="764693"/>
                </a:lnTo>
                <a:lnTo>
                  <a:pt x="2928577" y="787181"/>
                </a:lnTo>
                <a:lnTo>
                  <a:pt x="2888480" y="801512"/>
                </a:lnTo>
                <a:lnTo>
                  <a:pt x="2844800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86100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4501" y="350368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4" h="807085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8889" y="4653303"/>
            <a:ext cx="15725140" cy="0"/>
          </a:xfrm>
          <a:custGeom>
            <a:avLst/>
            <a:gdLst/>
            <a:ahLst/>
            <a:cxnLst/>
            <a:rect l="l" t="t" r="r" b="b"/>
            <a:pathLst>
              <a:path w="15725140">
                <a:moveTo>
                  <a:pt x="0" y="0"/>
                </a:moveTo>
                <a:lnTo>
                  <a:pt x="15699663" y="0"/>
                </a:lnTo>
                <a:lnTo>
                  <a:pt x="15725063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658552" y="4546624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60">
                <a:moveTo>
                  <a:pt x="0" y="0"/>
                </a:moveTo>
                <a:lnTo>
                  <a:pt x="0" y="213360"/>
                </a:lnTo>
                <a:lnTo>
                  <a:pt x="21336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7976" y="3160604"/>
            <a:ext cx="7497445" cy="0"/>
          </a:xfrm>
          <a:custGeom>
            <a:avLst/>
            <a:gdLst/>
            <a:ahLst/>
            <a:cxnLst/>
            <a:rect l="l" t="t" r="r" b="b"/>
            <a:pathLst>
              <a:path w="7497445">
                <a:moveTo>
                  <a:pt x="0" y="0"/>
                </a:moveTo>
                <a:lnTo>
                  <a:pt x="7497351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43428" y="3008204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9876" y="3008204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46200" y="2387600"/>
            <a:ext cx="7003415" cy="1742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9860" algn="ctr">
              <a:lnSpc>
                <a:spcPct val="100000"/>
              </a:lnSpc>
              <a:spcBef>
                <a:spcPts val="100"/>
              </a:spcBef>
            </a:pPr>
            <a:r>
              <a:rPr sz="3600" b="1" spc="-350" dirty="0">
                <a:solidFill>
                  <a:srgbClr val="0365C0"/>
                </a:solidFill>
                <a:latin typeface="Calibri"/>
                <a:cs typeface="Calibri"/>
              </a:rPr>
              <a:t>Access</a:t>
            </a:r>
            <a:r>
              <a:rPr sz="3600" b="1" spc="-250" dirty="0">
                <a:solidFill>
                  <a:srgbClr val="0365C0"/>
                </a:solidFill>
                <a:latin typeface="Calibri"/>
                <a:cs typeface="Calibri"/>
              </a:rPr>
              <a:t> </a:t>
            </a:r>
            <a:r>
              <a:rPr sz="3600" b="1" spc="-295" dirty="0">
                <a:solidFill>
                  <a:srgbClr val="0365C0"/>
                </a:solidFill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561465" algn="l"/>
                <a:tab pos="3136265" algn="l"/>
                <a:tab pos="4622165" algn="l"/>
              </a:tabLst>
            </a:pPr>
            <a:r>
              <a:rPr sz="3600" b="1" spc="-315" dirty="0">
                <a:latin typeface="Calibri"/>
                <a:cs typeface="Calibri"/>
              </a:rPr>
              <a:t>PRE	</a:t>
            </a:r>
            <a:r>
              <a:rPr sz="3600" b="1" spc="-385" dirty="0">
                <a:latin typeface="Calibri"/>
                <a:cs typeface="Calibri"/>
              </a:rPr>
              <a:t>RAS	</a:t>
            </a:r>
            <a:r>
              <a:rPr sz="3600" b="1" spc="-415" dirty="0">
                <a:latin typeface="Calibri"/>
                <a:cs typeface="Calibri"/>
              </a:rPr>
              <a:t>CAS	</a:t>
            </a:r>
            <a:r>
              <a:rPr sz="3600" b="1" spc="-235" dirty="0">
                <a:latin typeface="Calibri"/>
                <a:cs typeface="Calibri"/>
              </a:rPr>
              <a:t>rest </a:t>
            </a:r>
            <a:r>
              <a:rPr sz="3600" b="1" spc="-250" dirty="0">
                <a:latin typeface="Calibri"/>
                <a:cs typeface="Calibri"/>
              </a:rPr>
              <a:t>of</a:t>
            </a:r>
            <a:r>
              <a:rPr sz="3600" b="1" spc="-325" dirty="0">
                <a:latin typeface="Calibri"/>
                <a:cs typeface="Calibri"/>
              </a:rPr>
              <a:t> </a:t>
            </a:r>
            <a:r>
              <a:rPr sz="3600" b="1" spc="-229" dirty="0">
                <a:latin typeface="Calibri"/>
                <a:cs typeface="Calibri"/>
              </a:rPr>
              <a:t>transfer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59800" y="4584700"/>
            <a:ext cx="8706485" cy="4170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38505" algn="r">
              <a:lnSpc>
                <a:spcPct val="100000"/>
              </a:lnSpc>
              <a:spcBef>
                <a:spcPts val="100"/>
              </a:spcBef>
            </a:pPr>
            <a:r>
              <a:rPr sz="3600" b="1" spc="-250" dirty="0">
                <a:latin typeface="Calibri"/>
                <a:cs typeface="Calibri"/>
              </a:rPr>
              <a:t>time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35"/>
              </a:spcBef>
            </a:pPr>
            <a:r>
              <a:rPr sz="4200" b="1" spc="-265" dirty="0">
                <a:latin typeface="Calibri"/>
                <a:cs typeface="Calibri"/>
              </a:rPr>
              <a:t>Idea: </a:t>
            </a:r>
            <a:r>
              <a:rPr sz="4200" b="1" spc="-290" dirty="0">
                <a:latin typeface="Calibri"/>
                <a:cs typeface="Calibri"/>
              </a:rPr>
              <a:t>amortize </a:t>
            </a:r>
            <a:r>
              <a:rPr sz="4200" b="1" spc="-280" dirty="0">
                <a:latin typeface="Calibri"/>
                <a:cs typeface="Calibri"/>
              </a:rPr>
              <a:t>latency </a:t>
            </a:r>
            <a:r>
              <a:rPr sz="4200" b="1" spc="-375" dirty="0">
                <a:latin typeface="Calibri"/>
                <a:cs typeface="Calibri"/>
              </a:rPr>
              <a:t>over </a:t>
            </a:r>
            <a:r>
              <a:rPr sz="4200" b="1" spc="-235" dirty="0">
                <a:latin typeface="Calibri"/>
                <a:cs typeface="Calibri"/>
              </a:rPr>
              <a:t>larger</a:t>
            </a:r>
            <a:r>
              <a:rPr sz="4200" b="1" spc="-220" dirty="0">
                <a:latin typeface="Calibri"/>
                <a:cs typeface="Calibri"/>
              </a:rPr>
              <a:t> </a:t>
            </a:r>
            <a:r>
              <a:rPr sz="4200" b="1" spc="-275" dirty="0">
                <a:latin typeface="Calibri"/>
                <a:cs typeface="Calibri"/>
              </a:rPr>
              <a:t>transfers</a:t>
            </a:r>
            <a:endParaRPr sz="4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400">
              <a:latin typeface="Times New Roman"/>
              <a:cs typeface="Times New Roman"/>
            </a:endParaRPr>
          </a:p>
          <a:p>
            <a:pPr marL="12700" marR="5080">
              <a:lnSpc>
                <a:spcPct val="101200"/>
              </a:lnSpc>
            </a:pPr>
            <a:r>
              <a:rPr sz="4200" b="1" spc="-360" dirty="0">
                <a:latin typeface="Calibri"/>
                <a:cs typeface="Calibri"/>
              </a:rPr>
              <a:t>Each </a:t>
            </a:r>
            <a:r>
              <a:rPr sz="4200" b="1" spc="-650" dirty="0">
                <a:latin typeface="Calibri"/>
                <a:cs typeface="Calibri"/>
              </a:rPr>
              <a:t>DRAM </a:t>
            </a:r>
            <a:r>
              <a:rPr sz="4200" b="1" spc="-430" dirty="0">
                <a:latin typeface="Calibri"/>
                <a:cs typeface="Calibri"/>
              </a:rPr>
              <a:t>command </a:t>
            </a:r>
            <a:r>
              <a:rPr sz="4200" b="1" spc="-320" dirty="0">
                <a:latin typeface="Calibri"/>
                <a:cs typeface="Calibri"/>
              </a:rPr>
              <a:t>describes </a:t>
            </a:r>
            <a:r>
              <a:rPr sz="4200" b="1" spc="-275" dirty="0">
                <a:latin typeface="Calibri"/>
                <a:cs typeface="Calibri"/>
              </a:rPr>
              <a:t>bulk </a:t>
            </a:r>
            <a:r>
              <a:rPr sz="4200" b="1" spc="-270" dirty="0">
                <a:latin typeface="Calibri"/>
                <a:cs typeface="Calibri"/>
              </a:rPr>
              <a:t>transfer  </a:t>
            </a:r>
            <a:r>
              <a:rPr sz="4200" b="1" spc="-225" dirty="0">
                <a:latin typeface="Calibri"/>
                <a:cs typeface="Calibri"/>
              </a:rPr>
              <a:t>Bits </a:t>
            </a:r>
            <a:r>
              <a:rPr sz="4200" b="1" spc="-320" dirty="0">
                <a:latin typeface="Calibri"/>
                <a:cs typeface="Calibri"/>
              </a:rPr>
              <a:t>placed </a:t>
            </a:r>
            <a:r>
              <a:rPr sz="4200" b="1" spc="-390" dirty="0">
                <a:latin typeface="Calibri"/>
                <a:cs typeface="Calibri"/>
              </a:rPr>
              <a:t>on </a:t>
            </a:r>
            <a:r>
              <a:rPr sz="4200" b="1" spc="-310" dirty="0">
                <a:latin typeface="Calibri"/>
                <a:cs typeface="Calibri"/>
              </a:rPr>
              <a:t>output </a:t>
            </a:r>
            <a:r>
              <a:rPr sz="4200" b="1" spc="-280" dirty="0">
                <a:latin typeface="Calibri"/>
                <a:cs typeface="Calibri"/>
              </a:rPr>
              <a:t>pins </a:t>
            </a:r>
            <a:r>
              <a:rPr sz="4200" b="1" spc="-215" dirty="0">
                <a:latin typeface="Calibri"/>
                <a:cs typeface="Calibri"/>
              </a:rPr>
              <a:t>in </a:t>
            </a:r>
            <a:r>
              <a:rPr sz="4200" b="1" spc="-325" dirty="0">
                <a:latin typeface="Calibri"/>
                <a:cs typeface="Calibri"/>
              </a:rPr>
              <a:t>consecutive</a:t>
            </a:r>
            <a:r>
              <a:rPr sz="4200" b="1" spc="-245" dirty="0">
                <a:latin typeface="Calibri"/>
                <a:cs typeface="Calibri"/>
              </a:rPr>
              <a:t> </a:t>
            </a:r>
            <a:r>
              <a:rPr sz="4200" b="1" spc="-325" dirty="0">
                <a:latin typeface="Calibri"/>
                <a:cs typeface="Calibri"/>
              </a:rPr>
              <a:t>clocks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614997" y="350368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5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174553" y="350368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5">
                <a:moveTo>
                  <a:pt x="1231121" y="0"/>
                </a:moveTo>
                <a:lnTo>
                  <a:pt x="190500" y="0"/>
                </a:lnTo>
                <a:lnTo>
                  <a:pt x="146820" y="5031"/>
                </a:lnTo>
                <a:lnTo>
                  <a:pt x="106723" y="19362"/>
                </a:lnTo>
                <a:lnTo>
                  <a:pt x="71352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616043"/>
                </a:lnTo>
                <a:lnTo>
                  <a:pt x="5031" y="659723"/>
                </a:lnTo>
                <a:lnTo>
                  <a:pt x="19362" y="699820"/>
                </a:lnTo>
                <a:lnTo>
                  <a:pt x="41850" y="735191"/>
                </a:lnTo>
                <a:lnTo>
                  <a:pt x="71352" y="764692"/>
                </a:lnTo>
                <a:lnTo>
                  <a:pt x="106723" y="787181"/>
                </a:lnTo>
                <a:lnTo>
                  <a:pt x="146820" y="801512"/>
                </a:lnTo>
                <a:lnTo>
                  <a:pt x="190500" y="806543"/>
                </a:lnTo>
                <a:lnTo>
                  <a:pt x="1231121" y="806543"/>
                </a:lnTo>
                <a:lnTo>
                  <a:pt x="1274800" y="801512"/>
                </a:lnTo>
                <a:lnTo>
                  <a:pt x="1314897" y="787181"/>
                </a:lnTo>
                <a:lnTo>
                  <a:pt x="1350268" y="764692"/>
                </a:lnTo>
                <a:lnTo>
                  <a:pt x="1379769" y="735191"/>
                </a:lnTo>
                <a:lnTo>
                  <a:pt x="1402258" y="699820"/>
                </a:lnTo>
                <a:lnTo>
                  <a:pt x="1416590" y="659723"/>
                </a:lnTo>
                <a:lnTo>
                  <a:pt x="1421621" y="616043"/>
                </a:lnTo>
                <a:lnTo>
                  <a:pt x="1421621" y="190500"/>
                </a:lnTo>
                <a:lnTo>
                  <a:pt x="1416590" y="146819"/>
                </a:lnTo>
                <a:lnTo>
                  <a:pt x="1402258" y="106722"/>
                </a:lnTo>
                <a:lnTo>
                  <a:pt x="1379769" y="71351"/>
                </a:lnTo>
                <a:lnTo>
                  <a:pt x="1350268" y="41850"/>
                </a:lnTo>
                <a:lnTo>
                  <a:pt x="1314897" y="19362"/>
                </a:lnTo>
                <a:lnTo>
                  <a:pt x="1274800" y="5031"/>
                </a:lnTo>
                <a:lnTo>
                  <a:pt x="1231121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174553" y="350368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5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730211" y="3503682"/>
            <a:ext cx="3035300" cy="807085"/>
          </a:xfrm>
          <a:custGeom>
            <a:avLst/>
            <a:gdLst/>
            <a:ahLst/>
            <a:cxnLst/>
            <a:rect l="l" t="t" r="r" b="b"/>
            <a:pathLst>
              <a:path w="3035300" h="807085">
                <a:moveTo>
                  <a:pt x="2844800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2"/>
                </a:lnTo>
                <a:lnTo>
                  <a:pt x="71353" y="41850"/>
                </a:lnTo>
                <a:lnTo>
                  <a:pt x="41851" y="71351"/>
                </a:lnTo>
                <a:lnTo>
                  <a:pt x="19363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616043"/>
                </a:lnTo>
                <a:lnTo>
                  <a:pt x="5031" y="659723"/>
                </a:lnTo>
                <a:lnTo>
                  <a:pt x="19363" y="699820"/>
                </a:lnTo>
                <a:lnTo>
                  <a:pt x="41851" y="735191"/>
                </a:lnTo>
                <a:lnTo>
                  <a:pt x="71353" y="764692"/>
                </a:lnTo>
                <a:lnTo>
                  <a:pt x="106724" y="787181"/>
                </a:lnTo>
                <a:lnTo>
                  <a:pt x="146821" y="801512"/>
                </a:lnTo>
                <a:lnTo>
                  <a:pt x="190500" y="806543"/>
                </a:lnTo>
                <a:lnTo>
                  <a:pt x="2844800" y="806543"/>
                </a:lnTo>
                <a:lnTo>
                  <a:pt x="2888482" y="801512"/>
                </a:lnTo>
                <a:lnTo>
                  <a:pt x="2928581" y="787181"/>
                </a:lnTo>
                <a:lnTo>
                  <a:pt x="2963951" y="764692"/>
                </a:lnTo>
                <a:lnTo>
                  <a:pt x="2993452" y="735191"/>
                </a:lnTo>
                <a:lnTo>
                  <a:pt x="3015938" y="699820"/>
                </a:lnTo>
                <a:lnTo>
                  <a:pt x="3030269" y="659723"/>
                </a:lnTo>
                <a:lnTo>
                  <a:pt x="3035300" y="616043"/>
                </a:lnTo>
                <a:lnTo>
                  <a:pt x="3035300" y="190500"/>
                </a:lnTo>
                <a:lnTo>
                  <a:pt x="3030269" y="146819"/>
                </a:lnTo>
                <a:lnTo>
                  <a:pt x="3015938" y="106722"/>
                </a:lnTo>
                <a:lnTo>
                  <a:pt x="2993452" y="71351"/>
                </a:lnTo>
                <a:lnTo>
                  <a:pt x="2963951" y="41850"/>
                </a:lnTo>
                <a:lnTo>
                  <a:pt x="2928581" y="19362"/>
                </a:lnTo>
                <a:lnTo>
                  <a:pt x="2888482" y="5031"/>
                </a:lnTo>
                <a:lnTo>
                  <a:pt x="284480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730211" y="3503682"/>
            <a:ext cx="3035300" cy="807085"/>
          </a:xfrm>
          <a:custGeom>
            <a:avLst/>
            <a:gdLst/>
            <a:ahLst/>
            <a:cxnLst/>
            <a:rect l="l" t="t" r="r" b="b"/>
            <a:pathLst>
              <a:path w="3035300" h="807085">
                <a:moveTo>
                  <a:pt x="190500" y="0"/>
                </a:moveTo>
                <a:lnTo>
                  <a:pt x="2844800" y="0"/>
                </a:lnTo>
                <a:lnTo>
                  <a:pt x="2888480" y="5031"/>
                </a:lnTo>
                <a:lnTo>
                  <a:pt x="2928577" y="19362"/>
                </a:lnTo>
                <a:lnTo>
                  <a:pt x="2963948" y="41850"/>
                </a:lnTo>
                <a:lnTo>
                  <a:pt x="2993449" y="71351"/>
                </a:lnTo>
                <a:lnTo>
                  <a:pt x="3015937" y="106722"/>
                </a:lnTo>
                <a:lnTo>
                  <a:pt x="3030268" y="146820"/>
                </a:lnTo>
                <a:lnTo>
                  <a:pt x="3035300" y="190500"/>
                </a:lnTo>
                <a:lnTo>
                  <a:pt x="3035300" y="616044"/>
                </a:lnTo>
                <a:lnTo>
                  <a:pt x="3030268" y="659724"/>
                </a:lnTo>
                <a:lnTo>
                  <a:pt x="3015937" y="699821"/>
                </a:lnTo>
                <a:lnTo>
                  <a:pt x="2993449" y="735192"/>
                </a:lnTo>
                <a:lnTo>
                  <a:pt x="2963948" y="764693"/>
                </a:lnTo>
                <a:lnTo>
                  <a:pt x="2928577" y="787181"/>
                </a:lnTo>
                <a:lnTo>
                  <a:pt x="2888480" y="801512"/>
                </a:lnTo>
                <a:lnTo>
                  <a:pt x="2844800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86100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55441" y="350368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5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448800" y="3556000"/>
            <a:ext cx="7003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4165" algn="l"/>
                <a:tab pos="3148965" algn="l"/>
                <a:tab pos="4622165" algn="l"/>
              </a:tabLst>
            </a:pPr>
            <a:r>
              <a:rPr sz="3600" b="1" spc="-315" dirty="0">
                <a:latin typeface="Calibri"/>
                <a:cs typeface="Calibri"/>
              </a:rPr>
              <a:t>PRE	</a:t>
            </a:r>
            <a:r>
              <a:rPr sz="3600" b="1" spc="-385" dirty="0">
                <a:latin typeface="Calibri"/>
                <a:cs typeface="Calibri"/>
              </a:rPr>
              <a:t>RAS	</a:t>
            </a:r>
            <a:r>
              <a:rPr sz="3600" b="1" spc="-415" dirty="0">
                <a:latin typeface="Calibri"/>
                <a:cs typeface="Calibri"/>
              </a:rPr>
              <a:t>CAS	</a:t>
            </a:r>
            <a:r>
              <a:rPr sz="3600" b="1" spc="-235" dirty="0">
                <a:latin typeface="Calibri"/>
                <a:cs typeface="Calibri"/>
              </a:rPr>
              <a:t>rest </a:t>
            </a:r>
            <a:r>
              <a:rPr sz="3600" b="1" spc="-250" dirty="0">
                <a:latin typeface="Calibri"/>
                <a:cs typeface="Calibri"/>
              </a:rPr>
              <a:t>of</a:t>
            </a:r>
            <a:r>
              <a:rPr sz="3600" b="1" spc="-325" dirty="0">
                <a:latin typeface="Calibri"/>
                <a:cs typeface="Calibri"/>
              </a:rPr>
              <a:t> </a:t>
            </a:r>
            <a:r>
              <a:rPr sz="3600" b="1" spc="-229" dirty="0">
                <a:latin typeface="Calibri"/>
                <a:cs typeface="Calibri"/>
              </a:rPr>
              <a:t>transfer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218917" y="3160604"/>
            <a:ext cx="7497445" cy="0"/>
          </a:xfrm>
          <a:custGeom>
            <a:avLst/>
            <a:gdLst/>
            <a:ahLst/>
            <a:cxnLst/>
            <a:rect l="l" t="t" r="r" b="b"/>
            <a:pathLst>
              <a:path w="7497444">
                <a:moveTo>
                  <a:pt x="0" y="0"/>
                </a:moveTo>
                <a:lnTo>
                  <a:pt x="7497356" y="0"/>
                </a:lnTo>
              </a:path>
            </a:pathLst>
          </a:custGeom>
          <a:ln w="76200">
            <a:solidFill>
              <a:srgbClr val="DE6A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754372" y="3008204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76200">
            <a:solidFill>
              <a:srgbClr val="DE6A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80817" y="3008204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76200">
            <a:solidFill>
              <a:srgbClr val="DE6A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2242800" y="2387600"/>
            <a:ext cx="1282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50" dirty="0">
                <a:solidFill>
                  <a:srgbClr val="F39019"/>
                </a:solidFill>
                <a:latin typeface="Calibri"/>
                <a:cs typeface="Calibri"/>
              </a:rPr>
              <a:t>Access</a:t>
            </a:r>
            <a:r>
              <a:rPr sz="3600" b="1" spc="-320" dirty="0">
                <a:solidFill>
                  <a:srgbClr val="F39019"/>
                </a:solidFill>
                <a:latin typeface="Calibri"/>
                <a:cs typeface="Calibri"/>
              </a:rPr>
              <a:t> </a:t>
            </a:r>
            <a:r>
              <a:rPr sz="3600" b="1" spc="-295" dirty="0">
                <a:solidFill>
                  <a:srgbClr val="F39019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29200" y="12503302"/>
            <a:ext cx="2686050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70"/>
              </a:lnSpc>
            </a:pPr>
            <a:r>
              <a:rPr sz="3600" b="1" spc="-295" dirty="0">
                <a:latin typeface="Calibri"/>
                <a:cs typeface="Calibri"/>
              </a:rPr>
              <a:t>Data </a:t>
            </a:r>
            <a:r>
              <a:rPr sz="3600" b="1" spc="-240" dirty="0">
                <a:latin typeface="Calibri"/>
                <a:cs typeface="Calibri"/>
              </a:rPr>
              <a:t>pins </a:t>
            </a:r>
            <a:r>
              <a:rPr sz="3600" b="1" spc="-245" dirty="0">
                <a:latin typeface="Calibri"/>
                <a:cs typeface="Calibri"/>
              </a:rPr>
              <a:t>(8</a:t>
            </a:r>
            <a:r>
              <a:rPr sz="3600" b="1" spc="-265" dirty="0">
                <a:latin typeface="Calibri"/>
                <a:cs typeface="Calibri"/>
              </a:rPr>
              <a:t> </a:t>
            </a:r>
            <a:r>
              <a:rPr sz="3600" b="1" spc="-200" dirty="0">
                <a:latin typeface="Calibri"/>
                <a:cs typeface="Calibri"/>
              </a:rPr>
              <a:t>bits)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EF98E664-DC37-1346-91E3-A4DDCB40ED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5848" y="5492992"/>
            <a:ext cx="7022409" cy="5220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42998" y="5524742"/>
            <a:ext cx="6908165" cy="5106035"/>
          </a:xfrm>
          <a:custGeom>
            <a:avLst/>
            <a:gdLst/>
            <a:ahLst/>
            <a:cxnLst/>
            <a:rect l="l" t="t" r="r" b="b"/>
            <a:pathLst>
              <a:path w="6908165" h="5106034">
                <a:moveTo>
                  <a:pt x="0" y="0"/>
                </a:moveTo>
                <a:lnTo>
                  <a:pt x="6908109" y="0"/>
                </a:lnTo>
                <a:lnTo>
                  <a:pt x="6908109" y="5105702"/>
                </a:lnTo>
                <a:lnTo>
                  <a:pt x="0" y="5105702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42998" y="5524742"/>
            <a:ext cx="6908165" cy="5106035"/>
          </a:xfrm>
          <a:custGeom>
            <a:avLst/>
            <a:gdLst/>
            <a:ahLst/>
            <a:cxnLst/>
            <a:rect l="l" t="t" r="r" b="b"/>
            <a:pathLst>
              <a:path w="6908165" h="5106034">
                <a:moveTo>
                  <a:pt x="0" y="0"/>
                </a:moveTo>
                <a:lnTo>
                  <a:pt x="6908109" y="0"/>
                </a:lnTo>
                <a:lnTo>
                  <a:pt x="6908109" y="5105702"/>
                </a:lnTo>
                <a:lnTo>
                  <a:pt x="0" y="510570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7879" y="5907752"/>
            <a:ext cx="7022409" cy="5220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5029" y="5939502"/>
            <a:ext cx="6908165" cy="5106035"/>
          </a:xfrm>
          <a:custGeom>
            <a:avLst/>
            <a:gdLst/>
            <a:ahLst/>
            <a:cxnLst/>
            <a:rect l="l" t="t" r="r" b="b"/>
            <a:pathLst>
              <a:path w="6908165" h="5106034">
                <a:moveTo>
                  <a:pt x="0" y="0"/>
                </a:moveTo>
                <a:lnTo>
                  <a:pt x="6908107" y="0"/>
                </a:lnTo>
                <a:lnTo>
                  <a:pt x="6908107" y="5105702"/>
                </a:lnTo>
                <a:lnTo>
                  <a:pt x="0" y="5105702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5029" y="5939502"/>
            <a:ext cx="6908165" cy="5106035"/>
          </a:xfrm>
          <a:custGeom>
            <a:avLst/>
            <a:gdLst/>
            <a:ahLst/>
            <a:cxnLst/>
            <a:rect l="l" t="t" r="r" b="b"/>
            <a:pathLst>
              <a:path w="6908165" h="5106034">
                <a:moveTo>
                  <a:pt x="0" y="0"/>
                </a:moveTo>
                <a:lnTo>
                  <a:pt x="6908109" y="0"/>
                </a:lnTo>
                <a:lnTo>
                  <a:pt x="6908109" y="5105702"/>
                </a:lnTo>
                <a:lnTo>
                  <a:pt x="0" y="510570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3018" y="6277207"/>
            <a:ext cx="6984309" cy="51819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1118" y="6289907"/>
            <a:ext cx="6908165" cy="5106035"/>
          </a:xfrm>
          <a:custGeom>
            <a:avLst/>
            <a:gdLst/>
            <a:ahLst/>
            <a:cxnLst/>
            <a:rect l="l" t="t" r="r" b="b"/>
            <a:pathLst>
              <a:path w="6908165" h="5106034">
                <a:moveTo>
                  <a:pt x="0" y="0"/>
                </a:moveTo>
                <a:lnTo>
                  <a:pt x="6908108" y="0"/>
                </a:lnTo>
                <a:lnTo>
                  <a:pt x="6908108" y="5105702"/>
                </a:lnTo>
                <a:lnTo>
                  <a:pt x="0" y="51057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366266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1300" dirty="0"/>
              <a:t>DRAM </a:t>
            </a:r>
            <a:r>
              <a:rPr sz="8400" spc="-605" dirty="0"/>
              <a:t>chip </a:t>
            </a:r>
            <a:r>
              <a:rPr sz="8400" spc="-595" dirty="0"/>
              <a:t>consists </a:t>
            </a:r>
            <a:r>
              <a:rPr sz="8400" spc="-580" dirty="0"/>
              <a:t>of </a:t>
            </a:r>
            <a:r>
              <a:rPr sz="8400" spc="-520" dirty="0"/>
              <a:t>multiple</a:t>
            </a:r>
            <a:r>
              <a:rPr sz="8400" spc="-335" dirty="0"/>
              <a:t> </a:t>
            </a:r>
            <a:r>
              <a:rPr sz="8400" spc="-645" dirty="0"/>
              <a:t>banks</a:t>
            </a:r>
            <a:endParaRPr sz="8400"/>
          </a:p>
        </p:txBody>
      </p:sp>
      <p:sp>
        <p:nvSpPr>
          <p:cNvPr id="11" name="object 11"/>
          <p:cNvSpPr txBox="1"/>
          <p:nvPr/>
        </p:nvSpPr>
        <p:spPr>
          <a:xfrm>
            <a:off x="876300" y="1915160"/>
            <a:ext cx="380365" cy="1654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400"/>
              </a:lnSpc>
              <a:spcBef>
                <a:spcPts val="120"/>
              </a:spcBef>
            </a:pPr>
            <a:r>
              <a:rPr sz="5500" b="1" spc="840" dirty="0">
                <a:latin typeface="Trebuchet MS"/>
                <a:cs typeface="Trebuchet MS"/>
              </a:rPr>
              <a:t>▪</a:t>
            </a:r>
            <a:endParaRPr sz="5500">
              <a:latin typeface="Trebuchet MS"/>
              <a:cs typeface="Trebuchet MS"/>
            </a:endParaRPr>
          </a:p>
          <a:p>
            <a:pPr marL="12700">
              <a:lnSpc>
                <a:spcPts val="6400"/>
              </a:lnSpc>
            </a:pPr>
            <a:r>
              <a:rPr sz="5500" b="1" spc="840" dirty="0">
                <a:latin typeface="Trebuchet MS"/>
                <a:cs typeface="Trebuchet MS"/>
              </a:rPr>
              <a:t>▪</a:t>
            </a:r>
            <a:endParaRPr sz="55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6400" y="1907539"/>
            <a:ext cx="10937875" cy="160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sz="4600" b="1" spc="-290" dirty="0">
                <a:latin typeface="Calibri"/>
                <a:cs typeface="Calibri"/>
              </a:rPr>
              <a:t>All </a:t>
            </a:r>
            <a:r>
              <a:rPr sz="4600" b="1" spc="-355" dirty="0">
                <a:latin typeface="Calibri"/>
                <a:cs typeface="Calibri"/>
              </a:rPr>
              <a:t>banks </a:t>
            </a:r>
            <a:r>
              <a:rPr sz="4600" b="1" spc="-350" dirty="0">
                <a:latin typeface="Calibri"/>
                <a:cs typeface="Calibri"/>
              </a:rPr>
              <a:t>share </a:t>
            </a:r>
            <a:r>
              <a:rPr sz="4600" b="1" spc="-420" dirty="0">
                <a:latin typeface="Calibri"/>
                <a:cs typeface="Calibri"/>
              </a:rPr>
              <a:t>same </a:t>
            </a:r>
            <a:r>
              <a:rPr sz="4600" b="1" spc="-310" dirty="0">
                <a:latin typeface="Calibri"/>
                <a:cs typeface="Calibri"/>
              </a:rPr>
              <a:t>pins </a:t>
            </a:r>
            <a:r>
              <a:rPr sz="4600" b="1" spc="-320" dirty="0">
                <a:latin typeface="Calibri"/>
                <a:cs typeface="Calibri"/>
              </a:rPr>
              <a:t>(only </a:t>
            </a:r>
            <a:r>
              <a:rPr sz="4600" b="1" spc="-415" dirty="0">
                <a:latin typeface="Calibri"/>
                <a:cs typeface="Calibri"/>
              </a:rPr>
              <a:t>one </a:t>
            </a:r>
            <a:r>
              <a:rPr sz="4600" b="1" spc="-295" dirty="0">
                <a:latin typeface="Calibri"/>
                <a:cs typeface="Calibri"/>
              </a:rPr>
              <a:t>transfer </a:t>
            </a:r>
            <a:r>
              <a:rPr sz="4600" b="1" spc="-275" dirty="0">
                <a:latin typeface="Calibri"/>
                <a:cs typeface="Calibri"/>
              </a:rPr>
              <a:t>at </a:t>
            </a:r>
            <a:r>
              <a:rPr sz="4600" b="1" spc="-330" dirty="0">
                <a:latin typeface="Calibri"/>
                <a:cs typeface="Calibri"/>
              </a:rPr>
              <a:t>a </a:t>
            </a:r>
            <a:r>
              <a:rPr sz="4600" b="1" spc="-305" dirty="0">
                <a:latin typeface="Calibri"/>
                <a:cs typeface="Calibri"/>
              </a:rPr>
              <a:t>time)  </a:t>
            </a:r>
            <a:r>
              <a:rPr sz="4600" b="1" spc="-345" dirty="0">
                <a:latin typeface="Calibri"/>
                <a:cs typeface="Calibri"/>
              </a:rPr>
              <a:t>Banks </a:t>
            </a:r>
            <a:r>
              <a:rPr sz="4600" b="1" spc="-330" dirty="0">
                <a:latin typeface="Calibri"/>
                <a:cs typeface="Calibri"/>
              </a:rPr>
              <a:t>allow </a:t>
            </a:r>
            <a:r>
              <a:rPr sz="4600" b="1" spc="-320" dirty="0">
                <a:latin typeface="Calibri"/>
                <a:cs typeface="Calibri"/>
              </a:rPr>
              <a:t>for </a:t>
            </a:r>
            <a:r>
              <a:rPr sz="4600" b="1" spc="-250" dirty="0">
                <a:latin typeface="Calibri"/>
                <a:cs typeface="Calibri"/>
              </a:rPr>
              <a:t>pipelining </a:t>
            </a:r>
            <a:r>
              <a:rPr sz="4600" b="1" spc="-320" dirty="0">
                <a:latin typeface="Calibri"/>
                <a:cs typeface="Calibri"/>
              </a:rPr>
              <a:t>of </a:t>
            </a:r>
            <a:r>
              <a:rPr sz="4600" b="1" spc="-445" dirty="0">
                <a:latin typeface="Calibri"/>
                <a:cs typeface="Calibri"/>
              </a:rPr>
              <a:t>memory</a:t>
            </a:r>
            <a:r>
              <a:rPr sz="4600" b="1" spc="-295" dirty="0">
                <a:latin typeface="Calibri"/>
                <a:cs typeface="Calibri"/>
              </a:rPr>
              <a:t> </a:t>
            </a:r>
            <a:r>
              <a:rPr sz="4600" b="1" spc="-345" dirty="0">
                <a:latin typeface="Calibri"/>
                <a:cs typeface="Calibri"/>
              </a:rPr>
              <a:t>requests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6400" y="3594100"/>
            <a:ext cx="15844519" cy="1224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700" indent="-635000">
              <a:lnSpc>
                <a:spcPts val="4290"/>
              </a:lnSpc>
              <a:buSzPct val="129166"/>
              <a:buChar char="-"/>
              <a:tabLst>
                <a:tab pos="647065" algn="l"/>
                <a:tab pos="647700" algn="l"/>
              </a:tabLst>
            </a:pPr>
            <a:r>
              <a:rPr sz="3600" b="1" spc="-265" dirty="0">
                <a:latin typeface="Calibri"/>
                <a:cs typeface="Calibri"/>
              </a:rPr>
              <a:t>Precharge/activate </a:t>
            </a:r>
            <a:r>
              <a:rPr sz="3600" b="1" spc="-350" dirty="0">
                <a:latin typeface="Calibri"/>
                <a:cs typeface="Calibri"/>
              </a:rPr>
              <a:t>rows/send </a:t>
            </a:r>
            <a:r>
              <a:rPr sz="3600" b="1" spc="-315" dirty="0">
                <a:latin typeface="Calibri"/>
                <a:cs typeface="Calibri"/>
              </a:rPr>
              <a:t>column </a:t>
            </a:r>
            <a:r>
              <a:rPr sz="3600" b="1" spc="-285" dirty="0">
                <a:latin typeface="Calibri"/>
                <a:cs typeface="Calibri"/>
              </a:rPr>
              <a:t>address </a:t>
            </a:r>
            <a:r>
              <a:rPr sz="3600" b="1" spc="-270" dirty="0">
                <a:latin typeface="Calibri"/>
                <a:cs typeface="Calibri"/>
              </a:rPr>
              <a:t>to </a:t>
            </a:r>
            <a:r>
              <a:rPr sz="3600" b="1" spc="-325" dirty="0">
                <a:latin typeface="Calibri"/>
                <a:cs typeface="Calibri"/>
              </a:rPr>
              <a:t>one </a:t>
            </a:r>
            <a:r>
              <a:rPr sz="3600" b="1" spc="-280" dirty="0">
                <a:latin typeface="Calibri"/>
                <a:cs typeface="Calibri"/>
              </a:rPr>
              <a:t>bank </a:t>
            </a:r>
            <a:r>
              <a:rPr sz="3600" b="1" spc="-245" dirty="0">
                <a:latin typeface="Calibri"/>
                <a:cs typeface="Calibri"/>
              </a:rPr>
              <a:t>while </a:t>
            </a:r>
            <a:r>
              <a:rPr sz="3600" b="1" spc="-210" dirty="0">
                <a:latin typeface="Calibri"/>
                <a:cs typeface="Calibri"/>
              </a:rPr>
              <a:t>transferring </a:t>
            </a:r>
            <a:r>
              <a:rPr sz="3600" b="1" spc="-254" dirty="0">
                <a:latin typeface="Calibri"/>
                <a:cs typeface="Calibri"/>
              </a:rPr>
              <a:t>data </a:t>
            </a:r>
            <a:r>
              <a:rPr sz="3600" b="1" spc="-305" dirty="0">
                <a:latin typeface="Calibri"/>
                <a:cs typeface="Calibri"/>
              </a:rPr>
              <a:t>from</a:t>
            </a:r>
            <a:r>
              <a:rPr sz="3600" b="1" spc="-275" dirty="0">
                <a:latin typeface="Calibri"/>
                <a:cs typeface="Calibri"/>
              </a:rPr>
              <a:t> </a:t>
            </a:r>
            <a:r>
              <a:rPr sz="3600" b="1" spc="-270" dirty="0">
                <a:latin typeface="Calibri"/>
                <a:cs typeface="Calibri"/>
              </a:rPr>
              <a:t>another</a:t>
            </a:r>
            <a:endParaRPr sz="3600">
              <a:latin typeface="Calibri"/>
              <a:cs typeface="Calibri"/>
            </a:endParaRPr>
          </a:p>
          <a:p>
            <a:pPr marL="647700" indent="-635000">
              <a:lnSpc>
                <a:spcPts val="5240"/>
              </a:lnSpc>
              <a:buSzPct val="129166"/>
              <a:buChar char="-"/>
              <a:tabLst>
                <a:tab pos="647065" algn="l"/>
                <a:tab pos="647700" algn="l"/>
              </a:tabLst>
            </a:pPr>
            <a:r>
              <a:rPr sz="3600" b="1" spc="-315" dirty="0">
                <a:latin typeface="Calibri"/>
                <a:cs typeface="Calibri"/>
              </a:rPr>
              <a:t>Achieves </a:t>
            </a:r>
            <a:r>
              <a:rPr sz="3600" b="1" spc="-190" dirty="0">
                <a:latin typeface="Calibri"/>
                <a:cs typeface="Calibri"/>
              </a:rPr>
              <a:t>high </a:t>
            </a:r>
            <a:r>
              <a:rPr sz="3600" b="1" spc="-254" dirty="0">
                <a:latin typeface="Calibri"/>
                <a:cs typeface="Calibri"/>
              </a:rPr>
              <a:t>data </a:t>
            </a:r>
            <a:r>
              <a:rPr sz="3600" b="1" spc="-229" dirty="0">
                <a:latin typeface="Calibri"/>
                <a:cs typeface="Calibri"/>
              </a:rPr>
              <a:t>pin</a:t>
            </a:r>
            <a:r>
              <a:rPr sz="3600" b="1" spc="-225" dirty="0">
                <a:latin typeface="Calibri"/>
                <a:cs typeface="Calibri"/>
              </a:rPr>
              <a:t> </a:t>
            </a:r>
            <a:r>
              <a:rPr sz="3600" b="1" spc="-185" dirty="0">
                <a:latin typeface="Calibri"/>
                <a:cs typeface="Calibri"/>
              </a:rPr>
              <a:t>utilization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6638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9242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1846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44450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67055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89659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12263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34867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57471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80075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02679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25283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47888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70491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93097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15700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38304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60908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83512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06117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28720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51324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73929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6534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19139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41741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64345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86949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09553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32157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54763" y="11387251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098"/>
                </a:lnTo>
              </a:path>
            </a:pathLst>
          </a:custGeom>
          <a:ln w="508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41726" y="6296694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5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1726" y="6518431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1726" y="6740071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1726" y="6961712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1726" y="7183352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1726" y="7404992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1726" y="7626632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1726" y="7848273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41726" y="8069913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1726" y="8291554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1726" y="8513195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1726" y="8734836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726" y="8956476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1726" y="9178117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1726" y="9399758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1726" y="9621397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41726" y="9843038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1726" y="10064678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1726" y="10286319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1726" y="10507959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1726" y="10729600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41726" y="10951240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41726" y="11172882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41726" y="11394522"/>
            <a:ext cx="6943090" cy="635"/>
          </a:xfrm>
          <a:custGeom>
            <a:avLst/>
            <a:gdLst/>
            <a:ahLst/>
            <a:cxnLst/>
            <a:rect l="l" t="t" r="r" b="b"/>
            <a:pathLst>
              <a:path w="6943090" h="634">
                <a:moveTo>
                  <a:pt x="0" y="126"/>
                </a:moveTo>
                <a:lnTo>
                  <a:pt x="69426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9670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4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82869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4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05972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4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29075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4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52176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75280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98383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1483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44585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67687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90792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13893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536992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60099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83197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06300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429405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52504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75607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098709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21811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544916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68013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91126" y="6289908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216894" y="6294975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439997" y="6294975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5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663101" y="6294975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4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86201" y="6294975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4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109304" y="6294975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4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332416" y="6294975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4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555509" y="6294975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4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778611" y="6294975"/>
            <a:ext cx="635" cy="5112385"/>
          </a:xfrm>
          <a:custGeom>
            <a:avLst/>
            <a:gdLst/>
            <a:ahLst/>
            <a:cxnLst/>
            <a:rect l="l" t="t" r="r" b="b"/>
            <a:pathLst>
              <a:path w="634" h="5112384">
                <a:moveTo>
                  <a:pt x="112" y="511193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856652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5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1363" y="11779984"/>
            <a:ext cx="6927215" cy="635"/>
          </a:xfrm>
          <a:custGeom>
            <a:avLst/>
            <a:gdLst/>
            <a:ahLst/>
            <a:cxnLst/>
            <a:rect l="l" t="t" r="r" b="b"/>
            <a:pathLst>
              <a:path w="6927215" h="634">
                <a:moveTo>
                  <a:pt x="0" y="114"/>
                </a:moveTo>
                <a:lnTo>
                  <a:pt x="692689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71807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5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86964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5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302119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5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7276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5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932433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5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747588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5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62743" y="12228532"/>
            <a:ext cx="0" cy="1141095"/>
          </a:xfrm>
          <a:custGeom>
            <a:avLst/>
            <a:gdLst/>
            <a:ahLst/>
            <a:cxnLst/>
            <a:rect l="l" t="t" r="r" b="b"/>
            <a:pathLst>
              <a:path h="1141094">
                <a:moveTo>
                  <a:pt x="0" y="0"/>
                </a:moveTo>
                <a:lnTo>
                  <a:pt x="0" y="1140715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25091" y="12038032"/>
            <a:ext cx="6960234" cy="190500"/>
          </a:xfrm>
          <a:custGeom>
            <a:avLst/>
            <a:gdLst/>
            <a:ahLst/>
            <a:cxnLst/>
            <a:rect l="l" t="t" r="r" b="b"/>
            <a:pathLst>
              <a:path w="6960234" h="190500">
                <a:moveTo>
                  <a:pt x="0" y="0"/>
                </a:moveTo>
                <a:lnTo>
                  <a:pt x="6960161" y="0"/>
                </a:lnTo>
                <a:lnTo>
                  <a:pt x="6960161" y="190499"/>
                </a:lnTo>
                <a:lnTo>
                  <a:pt x="0" y="1904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2601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4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65799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4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88901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4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12004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4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35104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58207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181311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404410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627511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850613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073717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296818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19917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743023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966121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89224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412329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635427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858528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081630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304731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27837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50933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74045" y="11789620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199814" y="11789905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422916" y="11789905"/>
            <a:ext cx="635" cy="288925"/>
          </a:xfrm>
          <a:custGeom>
            <a:avLst/>
            <a:gdLst/>
            <a:ahLst/>
            <a:cxnLst/>
            <a:rect l="l" t="t" r="r" b="b"/>
            <a:pathLst>
              <a:path w="635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646020" y="11789905"/>
            <a:ext cx="635" cy="288925"/>
          </a:xfrm>
          <a:custGeom>
            <a:avLst/>
            <a:gdLst/>
            <a:ahLst/>
            <a:cxnLst/>
            <a:rect l="l" t="t" r="r" b="b"/>
            <a:pathLst>
              <a:path w="634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869118" y="11789905"/>
            <a:ext cx="635" cy="288925"/>
          </a:xfrm>
          <a:custGeom>
            <a:avLst/>
            <a:gdLst/>
            <a:ahLst/>
            <a:cxnLst/>
            <a:rect l="l" t="t" r="r" b="b"/>
            <a:pathLst>
              <a:path w="634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092222" y="11789905"/>
            <a:ext cx="635" cy="288925"/>
          </a:xfrm>
          <a:custGeom>
            <a:avLst/>
            <a:gdLst/>
            <a:ahLst/>
            <a:cxnLst/>
            <a:rect l="l" t="t" r="r" b="b"/>
            <a:pathLst>
              <a:path w="634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315333" y="11789905"/>
            <a:ext cx="635" cy="288925"/>
          </a:xfrm>
          <a:custGeom>
            <a:avLst/>
            <a:gdLst/>
            <a:ahLst/>
            <a:cxnLst/>
            <a:rect l="l" t="t" r="r" b="b"/>
            <a:pathLst>
              <a:path w="634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538425" y="11789905"/>
            <a:ext cx="635" cy="288925"/>
          </a:xfrm>
          <a:custGeom>
            <a:avLst/>
            <a:gdLst/>
            <a:ahLst/>
            <a:cxnLst/>
            <a:rect l="l" t="t" r="r" b="b"/>
            <a:pathLst>
              <a:path w="634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761526" y="11789905"/>
            <a:ext cx="635" cy="288925"/>
          </a:xfrm>
          <a:custGeom>
            <a:avLst/>
            <a:gdLst/>
            <a:ahLst/>
            <a:cxnLst/>
            <a:rect l="l" t="t" r="r" b="b"/>
            <a:pathLst>
              <a:path w="634" h="288925">
                <a:moveTo>
                  <a:pt x="113" y="288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9055100" y="11671300"/>
            <a:ext cx="1566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70" dirty="0">
                <a:latin typeface="Calibri"/>
                <a:cs typeface="Calibri"/>
              </a:rPr>
              <a:t>Banks</a:t>
            </a:r>
            <a:r>
              <a:rPr sz="3600" b="1" spc="-305" dirty="0">
                <a:latin typeface="Calibri"/>
                <a:cs typeface="Calibri"/>
              </a:rPr>
              <a:t> </a:t>
            </a:r>
            <a:r>
              <a:rPr sz="3600" b="1" spc="-254" dirty="0">
                <a:latin typeface="Calibri"/>
                <a:cs typeface="Calibri"/>
              </a:rPr>
              <a:t>0-2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8042057" y="11476208"/>
            <a:ext cx="691515" cy="288925"/>
          </a:xfrm>
          <a:custGeom>
            <a:avLst/>
            <a:gdLst/>
            <a:ahLst/>
            <a:cxnLst/>
            <a:rect l="l" t="t" r="r" b="b"/>
            <a:pathLst>
              <a:path w="691515" h="288925">
                <a:moveTo>
                  <a:pt x="691096" y="288795"/>
                </a:moveTo>
                <a:lnTo>
                  <a:pt x="23436" y="9793"/>
                </a:ln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868630" y="11387570"/>
            <a:ext cx="238125" cy="197485"/>
          </a:xfrm>
          <a:custGeom>
            <a:avLst/>
            <a:gdLst/>
            <a:ahLst/>
            <a:cxnLst/>
            <a:rect l="l" t="t" r="r" b="b"/>
            <a:pathLst>
              <a:path w="238125" h="197484">
                <a:moveTo>
                  <a:pt x="237995" y="0"/>
                </a:moveTo>
                <a:lnTo>
                  <a:pt x="0" y="16165"/>
                </a:lnTo>
                <a:lnTo>
                  <a:pt x="155729" y="196862"/>
                </a:lnTo>
                <a:lnTo>
                  <a:pt x="237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791940" y="10955763"/>
            <a:ext cx="239395" cy="666115"/>
          </a:xfrm>
          <a:custGeom>
            <a:avLst/>
            <a:gdLst/>
            <a:ahLst/>
            <a:cxnLst/>
            <a:rect l="l" t="t" r="r" b="b"/>
            <a:pathLst>
              <a:path w="239395" h="666115">
                <a:moveTo>
                  <a:pt x="238770" y="665831"/>
                </a:moveTo>
                <a:lnTo>
                  <a:pt x="8573" y="23909"/>
                </a:ln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700095" y="10778835"/>
            <a:ext cx="201295" cy="236854"/>
          </a:xfrm>
          <a:custGeom>
            <a:avLst/>
            <a:gdLst/>
            <a:ahLst/>
            <a:cxnLst/>
            <a:rect l="l" t="t" r="r" b="b"/>
            <a:pathLst>
              <a:path w="201295" h="236854">
                <a:moveTo>
                  <a:pt x="28397" y="0"/>
                </a:moveTo>
                <a:lnTo>
                  <a:pt x="0" y="236847"/>
                </a:lnTo>
                <a:lnTo>
                  <a:pt x="200836" y="164825"/>
                </a:lnTo>
                <a:lnTo>
                  <a:pt x="283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2049459" y="599665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4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575817" y="695017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4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3577468" y="599665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4">
                <a:moveTo>
                  <a:pt x="1231112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2"/>
                </a:lnTo>
                <a:lnTo>
                  <a:pt x="71353" y="41850"/>
                </a:lnTo>
                <a:lnTo>
                  <a:pt x="41851" y="71351"/>
                </a:lnTo>
                <a:lnTo>
                  <a:pt x="19363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616043"/>
                </a:lnTo>
                <a:lnTo>
                  <a:pt x="5031" y="659723"/>
                </a:lnTo>
                <a:lnTo>
                  <a:pt x="19363" y="699821"/>
                </a:lnTo>
                <a:lnTo>
                  <a:pt x="41851" y="735192"/>
                </a:lnTo>
                <a:lnTo>
                  <a:pt x="71353" y="764693"/>
                </a:lnTo>
                <a:lnTo>
                  <a:pt x="106724" y="787181"/>
                </a:lnTo>
                <a:lnTo>
                  <a:pt x="146821" y="801512"/>
                </a:lnTo>
                <a:lnTo>
                  <a:pt x="190500" y="806543"/>
                </a:lnTo>
                <a:lnTo>
                  <a:pt x="1231112" y="806543"/>
                </a:lnTo>
                <a:lnTo>
                  <a:pt x="1274791" y="801512"/>
                </a:lnTo>
                <a:lnTo>
                  <a:pt x="1314888" y="787181"/>
                </a:lnTo>
                <a:lnTo>
                  <a:pt x="1350259" y="764693"/>
                </a:lnTo>
                <a:lnTo>
                  <a:pt x="1379760" y="735192"/>
                </a:lnTo>
                <a:lnTo>
                  <a:pt x="1402249" y="699821"/>
                </a:lnTo>
                <a:lnTo>
                  <a:pt x="1416581" y="659723"/>
                </a:lnTo>
                <a:lnTo>
                  <a:pt x="1421612" y="616043"/>
                </a:lnTo>
                <a:lnTo>
                  <a:pt x="1421612" y="190500"/>
                </a:lnTo>
                <a:lnTo>
                  <a:pt x="1416581" y="146819"/>
                </a:lnTo>
                <a:lnTo>
                  <a:pt x="1402249" y="106722"/>
                </a:lnTo>
                <a:lnTo>
                  <a:pt x="1379760" y="71351"/>
                </a:lnTo>
                <a:lnTo>
                  <a:pt x="1350259" y="41850"/>
                </a:lnTo>
                <a:lnTo>
                  <a:pt x="1314888" y="19362"/>
                </a:lnTo>
                <a:lnTo>
                  <a:pt x="1274791" y="5031"/>
                </a:lnTo>
                <a:lnTo>
                  <a:pt x="1231112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3577468" y="599665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4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5118168" y="697557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4">
                <a:moveTo>
                  <a:pt x="1231125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2"/>
                </a:lnTo>
                <a:lnTo>
                  <a:pt x="71353" y="41850"/>
                </a:lnTo>
                <a:lnTo>
                  <a:pt x="41851" y="71351"/>
                </a:lnTo>
                <a:lnTo>
                  <a:pt x="19363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616043"/>
                </a:lnTo>
                <a:lnTo>
                  <a:pt x="5031" y="659723"/>
                </a:lnTo>
                <a:lnTo>
                  <a:pt x="19363" y="699821"/>
                </a:lnTo>
                <a:lnTo>
                  <a:pt x="41851" y="735192"/>
                </a:lnTo>
                <a:lnTo>
                  <a:pt x="71353" y="764693"/>
                </a:lnTo>
                <a:lnTo>
                  <a:pt x="106724" y="787181"/>
                </a:lnTo>
                <a:lnTo>
                  <a:pt x="146821" y="801512"/>
                </a:lnTo>
                <a:lnTo>
                  <a:pt x="190500" y="806543"/>
                </a:lnTo>
                <a:lnTo>
                  <a:pt x="1231125" y="806543"/>
                </a:lnTo>
                <a:lnTo>
                  <a:pt x="1274804" y="801512"/>
                </a:lnTo>
                <a:lnTo>
                  <a:pt x="1314900" y="787181"/>
                </a:lnTo>
                <a:lnTo>
                  <a:pt x="1350271" y="764693"/>
                </a:lnTo>
                <a:lnTo>
                  <a:pt x="1379773" y="735192"/>
                </a:lnTo>
                <a:lnTo>
                  <a:pt x="1402262" y="699821"/>
                </a:lnTo>
                <a:lnTo>
                  <a:pt x="1416593" y="659723"/>
                </a:lnTo>
                <a:lnTo>
                  <a:pt x="1421625" y="616043"/>
                </a:lnTo>
                <a:lnTo>
                  <a:pt x="1421625" y="190500"/>
                </a:lnTo>
                <a:lnTo>
                  <a:pt x="1416593" y="146819"/>
                </a:lnTo>
                <a:lnTo>
                  <a:pt x="1402262" y="106722"/>
                </a:lnTo>
                <a:lnTo>
                  <a:pt x="1379773" y="71351"/>
                </a:lnTo>
                <a:lnTo>
                  <a:pt x="1350271" y="41850"/>
                </a:lnTo>
                <a:lnTo>
                  <a:pt x="1314900" y="19362"/>
                </a:lnTo>
                <a:lnTo>
                  <a:pt x="1274804" y="5031"/>
                </a:lnTo>
                <a:lnTo>
                  <a:pt x="1231125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5118168" y="697557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4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0532052" y="599665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4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2042060" y="696287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4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5113875" y="790975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4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15506700" y="7061200"/>
            <a:ext cx="629920" cy="150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spc="-430" dirty="0">
                <a:latin typeface="Calibri"/>
                <a:cs typeface="Calibri"/>
              </a:rPr>
              <a:t>C</a:t>
            </a:r>
            <a:r>
              <a:rPr sz="3600" b="1" spc="-409" dirty="0">
                <a:latin typeface="Calibri"/>
                <a:cs typeface="Calibri"/>
              </a:rPr>
              <a:t>AS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80"/>
              </a:spcBef>
            </a:pPr>
            <a:r>
              <a:rPr sz="3600" b="1" spc="-385" dirty="0">
                <a:latin typeface="Calibri"/>
                <a:cs typeface="Calibri"/>
              </a:rPr>
              <a:t>RAS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6656228" y="793515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4">
                <a:moveTo>
                  <a:pt x="1231112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2"/>
                </a:lnTo>
                <a:lnTo>
                  <a:pt x="71353" y="41850"/>
                </a:lnTo>
                <a:lnTo>
                  <a:pt x="41851" y="71351"/>
                </a:lnTo>
                <a:lnTo>
                  <a:pt x="19363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616043"/>
                </a:lnTo>
                <a:lnTo>
                  <a:pt x="5031" y="659723"/>
                </a:lnTo>
                <a:lnTo>
                  <a:pt x="19363" y="699821"/>
                </a:lnTo>
                <a:lnTo>
                  <a:pt x="41851" y="735192"/>
                </a:lnTo>
                <a:lnTo>
                  <a:pt x="71353" y="764693"/>
                </a:lnTo>
                <a:lnTo>
                  <a:pt x="106724" y="787181"/>
                </a:lnTo>
                <a:lnTo>
                  <a:pt x="146821" y="801512"/>
                </a:lnTo>
                <a:lnTo>
                  <a:pt x="190500" y="806543"/>
                </a:lnTo>
                <a:lnTo>
                  <a:pt x="1231112" y="806543"/>
                </a:lnTo>
                <a:lnTo>
                  <a:pt x="1274795" y="801512"/>
                </a:lnTo>
                <a:lnTo>
                  <a:pt x="1314893" y="787181"/>
                </a:lnTo>
                <a:lnTo>
                  <a:pt x="1350264" y="764693"/>
                </a:lnTo>
                <a:lnTo>
                  <a:pt x="1379764" y="735192"/>
                </a:lnTo>
                <a:lnTo>
                  <a:pt x="1402251" y="699821"/>
                </a:lnTo>
                <a:lnTo>
                  <a:pt x="1416581" y="659723"/>
                </a:lnTo>
                <a:lnTo>
                  <a:pt x="1421612" y="616043"/>
                </a:lnTo>
                <a:lnTo>
                  <a:pt x="1421612" y="190500"/>
                </a:lnTo>
                <a:lnTo>
                  <a:pt x="1416581" y="146819"/>
                </a:lnTo>
                <a:lnTo>
                  <a:pt x="1402251" y="106722"/>
                </a:lnTo>
                <a:lnTo>
                  <a:pt x="1379764" y="71351"/>
                </a:lnTo>
                <a:lnTo>
                  <a:pt x="1350264" y="41850"/>
                </a:lnTo>
                <a:lnTo>
                  <a:pt x="1314893" y="19362"/>
                </a:lnTo>
                <a:lnTo>
                  <a:pt x="1274795" y="5031"/>
                </a:lnTo>
                <a:lnTo>
                  <a:pt x="1231112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6656228" y="793515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4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17068800" y="8013700"/>
            <a:ext cx="603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30" dirty="0">
                <a:latin typeface="Calibri"/>
                <a:cs typeface="Calibri"/>
              </a:rPr>
              <a:t>C</a:t>
            </a:r>
            <a:r>
              <a:rPr sz="3600" b="1" spc="-409" dirty="0">
                <a:latin typeface="Calibri"/>
                <a:cs typeface="Calibri"/>
              </a:rPr>
              <a:t>AS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13580123" y="7922452"/>
            <a:ext cx="1421765" cy="807085"/>
          </a:xfrm>
          <a:custGeom>
            <a:avLst/>
            <a:gdLst/>
            <a:ahLst/>
            <a:cxnLst/>
            <a:rect l="l" t="t" r="r" b="b"/>
            <a:pathLst>
              <a:path w="1421765" h="807084">
                <a:moveTo>
                  <a:pt x="190500" y="0"/>
                </a:moveTo>
                <a:lnTo>
                  <a:pt x="1231116" y="0"/>
                </a:lnTo>
                <a:lnTo>
                  <a:pt x="1274796" y="5031"/>
                </a:lnTo>
                <a:lnTo>
                  <a:pt x="1314893" y="19362"/>
                </a:lnTo>
                <a:lnTo>
                  <a:pt x="1350264" y="41850"/>
                </a:lnTo>
                <a:lnTo>
                  <a:pt x="1379765" y="71351"/>
                </a:lnTo>
                <a:lnTo>
                  <a:pt x="1402253" y="106722"/>
                </a:lnTo>
                <a:lnTo>
                  <a:pt x="1416585" y="146820"/>
                </a:lnTo>
                <a:lnTo>
                  <a:pt x="1421616" y="190500"/>
                </a:lnTo>
                <a:lnTo>
                  <a:pt x="1421616" y="616044"/>
                </a:lnTo>
                <a:lnTo>
                  <a:pt x="1416585" y="659724"/>
                </a:lnTo>
                <a:lnTo>
                  <a:pt x="1402253" y="699821"/>
                </a:lnTo>
                <a:lnTo>
                  <a:pt x="1379765" y="735192"/>
                </a:lnTo>
                <a:lnTo>
                  <a:pt x="1350264" y="764693"/>
                </a:lnTo>
                <a:lnTo>
                  <a:pt x="1314893" y="787181"/>
                </a:lnTo>
                <a:lnTo>
                  <a:pt x="1274796" y="801512"/>
                </a:lnTo>
                <a:lnTo>
                  <a:pt x="1231116" y="806544"/>
                </a:lnTo>
                <a:lnTo>
                  <a:pt x="190500" y="806544"/>
                </a:lnTo>
                <a:lnTo>
                  <a:pt x="146820" y="801512"/>
                </a:lnTo>
                <a:lnTo>
                  <a:pt x="106722" y="787181"/>
                </a:lnTo>
                <a:lnTo>
                  <a:pt x="71351" y="764693"/>
                </a:lnTo>
                <a:lnTo>
                  <a:pt x="41850" y="735192"/>
                </a:lnTo>
                <a:lnTo>
                  <a:pt x="19362" y="699821"/>
                </a:lnTo>
                <a:lnTo>
                  <a:pt x="5031" y="659724"/>
                </a:lnTo>
                <a:lnTo>
                  <a:pt x="0" y="616044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10922000" y="6083300"/>
            <a:ext cx="3677920" cy="249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050" algn="r">
              <a:lnSpc>
                <a:spcPct val="100000"/>
              </a:lnSpc>
              <a:spcBef>
                <a:spcPts val="100"/>
              </a:spcBef>
              <a:tabLst>
                <a:tab pos="1523365" algn="l"/>
                <a:tab pos="3060065" algn="l"/>
              </a:tabLst>
            </a:pPr>
            <a:r>
              <a:rPr sz="3600" b="1" spc="-315" dirty="0">
                <a:latin typeface="Calibri"/>
                <a:cs typeface="Calibri"/>
              </a:rPr>
              <a:t>PRE	</a:t>
            </a:r>
            <a:r>
              <a:rPr sz="3600" b="1" spc="-385" dirty="0">
                <a:latin typeface="Calibri"/>
                <a:cs typeface="Calibri"/>
              </a:rPr>
              <a:t>RAS	</a:t>
            </a:r>
            <a:r>
              <a:rPr sz="3600" b="1" spc="-430" dirty="0">
                <a:latin typeface="Calibri"/>
                <a:cs typeface="Calibri"/>
              </a:rPr>
              <a:t>C</a:t>
            </a:r>
            <a:r>
              <a:rPr sz="3600" b="1" spc="-409" dirty="0">
                <a:latin typeface="Calibri"/>
                <a:cs typeface="Calibri"/>
              </a:rPr>
              <a:t>AS</a:t>
            </a:r>
            <a:endParaRPr sz="3600">
              <a:latin typeface="Calibri"/>
              <a:cs typeface="Calibri"/>
            </a:endParaRPr>
          </a:p>
          <a:p>
            <a:pPr marL="3060700" marR="5080" indent="-1536700" algn="r">
              <a:lnSpc>
                <a:spcPts val="7600"/>
              </a:lnSpc>
              <a:spcBef>
                <a:spcPts val="700"/>
              </a:spcBef>
              <a:tabLst>
                <a:tab pos="3060065" algn="l"/>
              </a:tabLst>
            </a:pPr>
            <a:r>
              <a:rPr sz="5400" b="1" spc="-472" baseline="-1543" dirty="0">
                <a:latin typeface="Calibri"/>
                <a:cs typeface="Calibri"/>
              </a:rPr>
              <a:t>PRE	</a:t>
            </a:r>
            <a:r>
              <a:rPr sz="3600" b="1" spc="-295" dirty="0">
                <a:latin typeface="Calibri"/>
                <a:cs typeface="Calibri"/>
              </a:rPr>
              <a:t>RAS  </a:t>
            </a:r>
            <a:r>
              <a:rPr sz="3600" b="1" spc="-315" dirty="0">
                <a:latin typeface="Calibri"/>
                <a:cs typeface="Calibri"/>
              </a:rPr>
              <a:t>PRE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9182100" y="6070600"/>
            <a:ext cx="1104900" cy="250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70" dirty="0">
                <a:latin typeface="Calibri"/>
                <a:cs typeface="Calibri"/>
              </a:rPr>
              <a:t>Bank</a:t>
            </a:r>
            <a:r>
              <a:rPr sz="3600" b="1" spc="-325" dirty="0">
                <a:latin typeface="Calibri"/>
                <a:cs typeface="Calibri"/>
              </a:rPr>
              <a:t> </a:t>
            </a:r>
            <a:r>
              <a:rPr sz="3600" b="1" spc="-295" dirty="0">
                <a:latin typeface="Calibri"/>
                <a:cs typeface="Calibri"/>
              </a:rPr>
              <a:t>0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79"/>
              </a:spcBef>
            </a:pPr>
            <a:r>
              <a:rPr sz="3600" b="1" spc="-270" dirty="0">
                <a:latin typeface="Calibri"/>
                <a:cs typeface="Calibri"/>
              </a:rPr>
              <a:t>Bank</a:t>
            </a:r>
            <a:r>
              <a:rPr sz="3600" b="1" spc="-325" dirty="0">
                <a:latin typeface="Calibri"/>
                <a:cs typeface="Calibri"/>
              </a:rPr>
              <a:t> </a:t>
            </a:r>
            <a:r>
              <a:rPr sz="3600" b="1" spc="-295" dirty="0"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80"/>
              </a:spcBef>
            </a:pPr>
            <a:r>
              <a:rPr sz="3600" b="1" spc="-270" dirty="0">
                <a:latin typeface="Calibri"/>
                <a:cs typeface="Calibri"/>
              </a:rPr>
              <a:t>Bank</a:t>
            </a:r>
            <a:r>
              <a:rPr sz="3600" b="1" spc="-325" dirty="0">
                <a:latin typeface="Calibri"/>
                <a:cs typeface="Calibri"/>
              </a:rPr>
              <a:t> </a:t>
            </a:r>
            <a:r>
              <a:rPr sz="3600" b="1" spc="-295" dirty="0"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8447458" y="11285842"/>
            <a:ext cx="541020" cy="541020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540875" y="540875"/>
                </a:moveTo>
                <a:lnTo>
                  <a:pt x="17960" y="17960"/>
                </a:ln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314550" y="11152935"/>
            <a:ext cx="226695" cy="226695"/>
          </a:xfrm>
          <a:custGeom>
            <a:avLst/>
            <a:gdLst/>
            <a:ahLst/>
            <a:cxnLst/>
            <a:rect l="l" t="t" r="r" b="b"/>
            <a:pathLst>
              <a:path w="226695" h="226695">
                <a:moveTo>
                  <a:pt x="0" y="0"/>
                </a:moveTo>
                <a:lnTo>
                  <a:pt x="75434" y="226302"/>
                </a:lnTo>
                <a:lnTo>
                  <a:pt x="226302" y="754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6789400" y="9017000"/>
            <a:ext cx="772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0" dirty="0">
                <a:latin typeface="Calibri"/>
                <a:cs typeface="Calibri"/>
              </a:rPr>
              <a:t>time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9266965" y="9020587"/>
            <a:ext cx="8511540" cy="0"/>
          </a:xfrm>
          <a:custGeom>
            <a:avLst/>
            <a:gdLst/>
            <a:ahLst/>
            <a:cxnLst/>
            <a:rect l="l" t="t" r="r" b="b"/>
            <a:pathLst>
              <a:path w="8511540">
                <a:moveTo>
                  <a:pt x="0" y="0"/>
                </a:moveTo>
                <a:lnTo>
                  <a:pt x="8486011" y="0"/>
                </a:lnTo>
                <a:lnTo>
                  <a:pt x="8511411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7752973" y="8913907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59">
                <a:moveTo>
                  <a:pt x="0" y="0"/>
                </a:moveTo>
                <a:lnTo>
                  <a:pt x="0" y="213360"/>
                </a:lnTo>
                <a:lnTo>
                  <a:pt x="213359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5029200" y="12503302"/>
            <a:ext cx="2686050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70"/>
              </a:lnSpc>
            </a:pPr>
            <a:r>
              <a:rPr sz="3600" b="1" spc="-295" dirty="0">
                <a:latin typeface="Calibri"/>
                <a:cs typeface="Calibri"/>
              </a:rPr>
              <a:t>Data </a:t>
            </a:r>
            <a:r>
              <a:rPr sz="3600" b="1" spc="-240" dirty="0">
                <a:latin typeface="Calibri"/>
                <a:cs typeface="Calibri"/>
              </a:rPr>
              <a:t>pins </a:t>
            </a:r>
            <a:r>
              <a:rPr sz="3600" b="1" spc="-245" dirty="0">
                <a:latin typeface="Calibri"/>
                <a:cs typeface="Calibri"/>
              </a:rPr>
              <a:t>(8</a:t>
            </a:r>
            <a:r>
              <a:rPr sz="3600" b="1" spc="-265" dirty="0">
                <a:latin typeface="Calibri"/>
                <a:cs typeface="Calibri"/>
              </a:rPr>
              <a:t> </a:t>
            </a:r>
            <a:r>
              <a:rPr sz="3600" b="1" spc="-200" dirty="0">
                <a:latin typeface="Calibri"/>
                <a:cs typeface="Calibri"/>
              </a:rPr>
              <a:t>bits)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1" name="Slide Number Placeholder 170">
            <a:extLst>
              <a:ext uri="{FF2B5EF4-FFF2-40B4-BE49-F238E27FC236}">
                <a16:creationId xmlns:a16="http://schemas.microsoft.com/office/drawing/2014/main" id="{97E6B446-0BA7-CA42-B507-1488E698658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9146" y="1642555"/>
            <a:ext cx="6367757" cy="1567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1286" y="3600452"/>
            <a:ext cx="16243300" cy="321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1180" y="3604954"/>
            <a:ext cx="16141700" cy="3114040"/>
          </a:xfrm>
          <a:custGeom>
            <a:avLst/>
            <a:gdLst/>
            <a:ahLst/>
            <a:cxnLst/>
            <a:rect l="l" t="t" r="r" b="b"/>
            <a:pathLst>
              <a:path w="16141700" h="3114040">
                <a:moveTo>
                  <a:pt x="0" y="0"/>
                </a:moveTo>
                <a:lnTo>
                  <a:pt x="16141699" y="0"/>
                </a:lnTo>
                <a:lnTo>
                  <a:pt x="16141699" y="3113742"/>
                </a:lnTo>
                <a:lnTo>
                  <a:pt x="0" y="3113742"/>
                </a:lnTo>
                <a:lnTo>
                  <a:pt x="0" y="0"/>
                </a:lnTo>
                <a:close/>
              </a:path>
            </a:pathLst>
          </a:custGeom>
          <a:solidFill>
            <a:srgbClr val="E8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1180" y="3604954"/>
            <a:ext cx="16141700" cy="3114040"/>
          </a:xfrm>
          <a:custGeom>
            <a:avLst/>
            <a:gdLst/>
            <a:ahLst/>
            <a:cxnLst/>
            <a:rect l="l" t="t" r="r" b="b"/>
            <a:pathLst>
              <a:path w="16141700" h="3114040">
                <a:moveTo>
                  <a:pt x="0" y="0"/>
                </a:moveTo>
                <a:lnTo>
                  <a:pt x="16141700" y="0"/>
                </a:lnTo>
                <a:lnTo>
                  <a:pt x="16141700" y="3113744"/>
                </a:lnTo>
                <a:lnTo>
                  <a:pt x="0" y="31137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42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642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544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544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94462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94462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83480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7" y="0"/>
                </a:lnTo>
                <a:lnTo>
                  <a:pt x="1728637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83480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72501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72501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61519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61519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50538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42" y="0"/>
                </a:lnTo>
                <a:lnTo>
                  <a:pt x="1728642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550538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539557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5" y="0"/>
                </a:lnTo>
                <a:lnTo>
                  <a:pt x="1728635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539557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2189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2189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13205" y="5423293"/>
            <a:ext cx="1085215" cy="189865"/>
          </a:xfrm>
          <a:custGeom>
            <a:avLst/>
            <a:gdLst/>
            <a:ahLst/>
            <a:cxnLst/>
            <a:rect l="l" t="t" r="r" b="b"/>
            <a:pathLst>
              <a:path w="1085214" h="189864">
                <a:moveTo>
                  <a:pt x="0" y="189547"/>
                </a:moveTo>
                <a:lnTo>
                  <a:pt x="1085108" y="189547"/>
                </a:lnTo>
                <a:lnTo>
                  <a:pt x="1085108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1208" y="5423293"/>
            <a:ext cx="16510" cy="189865"/>
          </a:xfrm>
          <a:custGeom>
            <a:avLst/>
            <a:gdLst/>
            <a:ahLst/>
            <a:cxnLst/>
            <a:rect l="l" t="t" r="r" b="b"/>
            <a:pathLst>
              <a:path w="16510" h="189864">
                <a:moveTo>
                  <a:pt x="0" y="189547"/>
                </a:moveTo>
                <a:lnTo>
                  <a:pt x="16308" y="189547"/>
                </a:lnTo>
                <a:lnTo>
                  <a:pt x="16308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1208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30227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30227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81831" y="5423293"/>
            <a:ext cx="1094740" cy="189865"/>
          </a:xfrm>
          <a:custGeom>
            <a:avLst/>
            <a:gdLst/>
            <a:ahLst/>
            <a:cxnLst/>
            <a:rect l="l" t="t" r="r" b="b"/>
            <a:pathLst>
              <a:path w="1094740" h="189864">
                <a:moveTo>
                  <a:pt x="0" y="189547"/>
                </a:moveTo>
                <a:lnTo>
                  <a:pt x="1094521" y="189547"/>
                </a:lnTo>
                <a:lnTo>
                  <a:pt x="1094521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19247" y="5423293"/>
            <a:ext cx="6985" cy="189865"/>
          </a:xfrm>
          <a:custGeom>
            <a:avLst/>
            <a:gdLst/>
            <a:ahLst/>
            <a:cxnLst/>
            <a:rect l="l" t="t" r="r" b="b"/>
            <a:pathLst>
              <a:path w="6984" h="189864">
                <a:moveTo>
                  <a:pt x="0" y="189547"/>
                </a:moveTo>
                <a:lnTo>
                  <a:pt x="6894" y="189547"/>
                </a:lnTo>
                <a:lnTo>
                  <a:pt x="6894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19247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79645" y="5423293"/>
            <a:ext cx="1085850" cy="189865"/>
          </a:xfrm>
          <a:custGeom>
            <a:avLst/>
            <a:gdLst/>
            <a:ahLst/>
            <a:cxnLst/>
            <a:rect l="l" t="t" r="r" b="b"/>
            <a:pathLst>
              <a:path w="1085850" h="189864">
                <a:moveTo>
                  <a:pt x="0" y="189547"/>
                </a:moveTo>
                <a:lnTo>
                  <a:pt x="1085726" y="189547"/>
                </a:lnTo>
                <a:lnTo>
                  <a:pt x="1085726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08265" y="5423293"/>
            <a:ext cx="15875" cy="189865"/>
          </a:xfrm>
          <a:custGeom>
            <a:avLst/>
            <a:gdLst/>
            <a:ahLst/>
            <a:cxnLst/>
            <a:rect l="l" t="t" r="r" b="b"/>
            <a:pathLst>
              <a:path w="15875" h="189864">
                <a:moveTo>
                  <a:pt x="0" y="189547"/>
                </a:moveTo>
                <a:lnTo>
                  <a:pt x="15692" y="189547"/>
                </a:lnTo>
                <a:lnTo>
                  <a:pt x="15692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08265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070173" y="5423293"/>
            <a:ext cx="1084580" cy="189865"/>
          </a:xfrm>
          <a:custGeom>
            <a:avLst/>
            <a:gdLst/>
            <a:ahLst/>
            <a:cxnLst/>
            <a:rect l="l" t="t" r="r" b="b"/>
            <a:pathLst>
              <a:path w="1084579" h="189864">
                <a:moveTo>
                  <a:pt x="0" y="189547"/>
                </a:moveTo>
                <a:lnTo>
                  <a:pt x="1084216" y="189547"/>
                </a:lnTo>
                <a:lnTo>
                  <a:pt x="1084216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97285" y="5423293"/>
            <a:ext cx="17780" cy="189865"/>
          </a:xfrm>
          <a:custGeom>
            <a:avLst/>
            <a:gdLst/>
            <a:ahLst/>
            <a:cxnLst/>
            <a:rect l="l" t="t" r="r" b="b"/>
            <a:pathLst>
              <a:path w="17779" h="189864">
                <a:moveTo>
                  <a:pt x="0" y="189547"/>
                </a:moveTo>
                <a:lnTo>
                  <a:pt x="17199" y="189547"/>
                </a:lnTo>
                <a:lnTo>
                  <a:pt x="17199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697285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686303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1" y="0"/>
                </a:lnTo>
                <a:lnTo>
                  <a:pt x="1457101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686303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040495" y="5423293"/>
            <a:ext cx="1092200" cy="189865"/>
          </a:xfrm>
          <a:custGeom>
            <a:avLst/>
            <a:gdLst/>
            <a:ahLst/>
            <a:cxnLst/>
            <a:rect l="l" t="t" r="r" b="b"/>
            <a:pathLst>
              <a:path w="1092200" h="189864">
                <a:moveTo>
                  <a:pt x="0" y="189547"/>
                </a:moveTo>
                <a:lnTo>
                  <a:pt x="1091933" y="189547"/>
                </a:lnTo>
                <a:lnTo>
                  <a:pt x="1091933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675319" y="5423293"/>
            <a:ext cx="9525" cy="189865"/>
          </a:xfrm>
          <a:custGeom>
            <a:avLst/>
            <a:gdLst/>
            <a:ahLst/>
            <a:cxnLst/>
            <a:rect l="l" t="t" r="r" b="b"/>
            <a:pathLst>
              <a:path w="9525" h="189864">
                <a:moveTo>
                  <a:pt x="0" y="189547"/>
                </a:moveTo>
                <a:lnTo>
                  <a:pt x="9486" y="189547"/>
                </a:lnTo>
                <a:lnTo>
                  <a:pt x="9486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675319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9701" y="5425856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4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57516" y="5422031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5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48043" y="5428333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5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26142" y="5420137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4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23957" y="5416312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4" h="197485">
                <a:moveTo>
                  <a:pt x="0" y="0"/>
                </a:moveTo>
                <a:lnTo>
                  <a:pt x="355687" y="0"/>
                </a:lnTo>
                <a:lnTo>
                  <a:pt x="355687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714484" y="5422614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4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712382" y="5426720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4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684807" y="5422894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4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7497" y="8119257"/>
            <a:ext cx="16243300" cy="4789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7391" y="8123759"/>
            <a:ext cx="16141700" cy="4688205"/>
          </a:xfrm>
          <a:custGeom>
            <a:avLst/>
            <a:gdLst/>
            <a:ahLst/>
            <a:cxnLst/>
            <a:rect l="l" t="t" r="r" b="b"/>
            <a:pathLst>
              <a:path w="16141700" h="4688205">
                <a:moveTo>
                  <a:pt x="0" y="0"/>
                </a:moveTo>
                <a:lnTo>
                  <a:pt x="16141701" y="0"/>
                </a:lnTo>
                <a:lnTo>
                  <a:pt x="16141701" y="4688203"/>
                </a:lnTo>
                <a:lnTo>
                  <a:pt x="0" y="4688203"/>
                </a:lnTo>
                <a:lnTo>
                  <a:pt x="0" y="0"/>
                </a:lnTo>
                <a:close/>
              </a:path>
            </a:pathLst>
          </a:custGeom>
          <a:solidFill>
            <a:srgbClr val="E8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7391" y="8123759"/>
            <a:ext cx="16141700" cy="4688205"/>
          </a:xfrm>
          <a:custGeom>
            <a:avLst/>
            <a:gdLst/>
            <a:ahLst/>
            <a:cxnLst/>
            <a:rect l="l" t="t" r="r" b="b"/>
            <a:pathLst>
              <a:path w="16141700" h="4688205">
                <a:moveTo>
                  <a:pt x="0" y="0"/>
                </a:moveTo>
                <a:lnTo>
                  <a:pt x="16141700" y="0"/>
                </a:lnTo>
                <a:lnTo>
                  <a:pt x="16141700" y="4688203"/>
                </a:lnTo>
                <a:lnTo>
                  <a:pt x="0" y="468820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755825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2744844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4733864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6722883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8711903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9" name="object 59"/>
          <p:cNvGraphicFramePr>
            <a:graphicFrameLocks noGrp="1"/>
          </p:cNvGraphicFramePr>
          <p:nvPr/>
        </p:nvGraphicFramePr>
        <p:xfrm>
          <a:off x="10700921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0" name="object 60"/>
          <p:cNvGraphicFramePr>
            <a:graphicFrameLocks noGrp="1"/>
          </p:cNvGraphicFramePr>
          <p:nvPr/>
        </p:nvGraphicFramePr>
        <p:xfrm>
          <a:off x="12689941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1" name="object 61"/>
          <p:cNvGraphicFramePr>
            <a:graphicFrameLocks noGrp="1"/>
          </p:cNvGraphicFramePr>
          <p:nvPr/>
        </p:nvGraphicFramePr>
        <p:xfrm>
          <a:off x="14678964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3355319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625" dirty="0"/>
              <a:t>Organize </a:t>
            </a:r>
            <a:r>
              <a:rPr sz="8400" spc="-520" dirty="0"/>
              <a:t>multiple </a:t>
            </a:r>
            <a:r>
              <a:rPr sz="8400" spc="-610" dirty="0"/>
              <a:t>chips </a:t>
            </a:r>
            <a:r>
              <a:rPr sz="8400" spc="-530" dirty="0"/>
              <a:t>into </a:t>
            </a:r>
            <a:r>
              <a:rPr sz="8400" spc="-605" dirty="0"/>
              <a:t>a</a:t>
            </a:r>
            <a:r>
              <a:rPr sz="8400" spc="-540" dirty="0"/>
              <a:t> </a:t>
            </a:r>
            <a:r>
              <a:rPr sz="8400" spc="-1330" dirty="0"/>
              <a:t>DIMM</a:t>
            </a:r>
            <a:endParaRPr sz="8400"/>
          </a:p>
        </p:txBody>
      </p:sp>
      <p:sp>
        <p:nvSpPr>
          <p:cNvPr id="63" name="object 63"/>
          <p:cNvSpPr txBox="1"/>
          <p:nvPr/>
        </p:nvSpPr>
        <p:spPr>
          <a:xfrm>
            <a:off x="965200" y="1430527"/>
            <a:ext cx="9309735" cy="20497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3600" b="1" spc="-270" dirty="0">
                <a:latin typeface="Calibri"/>
                <a:cs typeface="Calibri"/>
              </a:rPr>
              <a:t>Example: </a:t>
            </a:r>
            <a:r>
              <a:rPr sz="3600" b="1" spc="-190" dirty="0">
                <a:latin typeface="Calibri"/>
                <a:cs typeface="Calibri"/>
              </a:rPr>
              <a:t>Eight </a:t>
            </a:r>
            <a:r>
              <a:rPr sz="3600" b="1" spc="-560" dirty="0">
                <a:latin typeface="Calibri"/>
                <a:cs typeface="Calibri"/>
              </a:rPr>
              <a:t>DRAM </a:t>
            </a:r>
            <a:r>
              <a:rPr sz="3600" b="1" spc="-265" dirty="0">
                <a:latin typeface="Calibri"/>
                <a:cs typeface="Calibri"/>
              </a:rPr>
              <a:t>chips </a:t>
            </a:r>
            <a:r>
              <a:rPr sz="3600" b="1" spc="-215" dirty="0">
                <a:latin typeface="Calibri"/>
                <a:cs typeface="Calibri"/>
              </a:rPr>
              <a:t>(64-bit </a:t>
            </a:r>
            <a:r>
              <a:rPr sz="3600" b="1" spc="-350" dirty="0">
                <a:latin typeface="Calibri"/>
                <a:cs typeface="Calibri"/>
              </a:rPr>
              <a:t>memory</a:t>
            </a:r>
            <a:r>
              <a:rPr sz="3600" b="1" spc="-225" dirty="0">
                <a:latin typeface="Calibri"/>
                <a:cs typeface="Calibri"/>
              </a:rPr>
              <a:t> </a:t>
            </a:r>
            <a:r>
              <a:rPr sz="3600" b="1" spc="-275" dirty="0">
                <a:latin typeface="Calibri"/>
                <a:cs typeface="Calibri"/>
              </a:rPr>
              <a:t>bus)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02800"/>
              </a:lnSpc>
              <a:spcBef>
                <a:spcPts val="180"/>
              </a:spcBef>
            </a:pPr>
            <a:r>
              <a:rPr sz="3000" b="1" spc="-254" dirty="0">
                <a:latin typeface="Calibri"/>
                <a:cs typeface="Calibri"/>
              </a:rPr>
              <a:t>Note: </a:t>
            </a:r>
            <a:r>
              <a:rPr sz="3000" b="1" spc="-475" dirty="0">
                <a:latin typeface="Calibri"/>
                <a:cs typeface="Calibri"/>
              </a:rPr>
              <a:t>DIMM </a:t>
            </a:r>
            <a:r>
              <a:rPr sz="3000" b="1" spc="-235" dirty="0">
                <a:latin typeface="Calibri"/>
                <a:cs typeface="Calibri"/>
              </a:rPr>
              <a:t>appears </a:t>
            </a:r>
            <a:r>
              <a:rPr sz="3000" b="1" spc="-220" dirty="0">
                <a:latin typeface="Calibri"/>
                <a:cs typeface="Calibri"/>
              </a:rPr>
              <a:t>as </a:t>
            </a:r>
            <a:r>
              <a:rPr sz="3000" b="1" spc="-215" dirty="0">
                <a:latin typeface="Calibri"/>
                <a:cs typeface="Calibri"/>
              </a:rPr>
              <a:t>a </a:t>
            </a:r>
            <a:r>
              <a:rPr sz="3000" b="1" spc="-150" dirty="0">
                <a:latin typeface="Calibri"/>
                <a:cs typeface="Calibri"/>
              </a:rPr>
              <a:t>single, </a:t>
            </a:r>
            <a:r>
              <a:rPr sz="3000" b="1" spc="-180" dirty="0">
                <a:latin typeface="Calibri"/>
                <a:cs typeface="Calibri"/>
              </a:rPr>
              <a:t>higher </a:t>
            </a:r>
            <a:r>
              <a:rPr sz="3000" b="1" spc="-204" dirty="0">
                <a:latin typeface="Calibri"/>
                <a:cs typeface="Calibri"/>
              </a:rPr>
              <a:t>capacity, </a:t>
            </a:r>
            <a:r>
              <a:rPr sz="3000" b="1" spc="-235" dirty="0">
                <a:latin typeface="Calibri"/>
                <a:cs typeface="Calibri"/>
              </a:rPr>
              <a:t>wider </a:t>
            </a:r>
            <a:r>
              <a:rPr sz="3000" b="1" spc="-185" dirty="0">
                <a:latin typeface="Calibri"/>
                <a:cs typeface="Calibri"/>
              </a:rPr>
              <a:t>interface </a:t>
            </a:r>
            <a:r>
              <a:rPr sz="3000" b="1" spc="-465" dirty="0">
                <a:latin typeface="Calibri"/>
                <a:cs typeface="Calibri"/>
              </a:rPr>
              <a:t>DRAM  </a:t>
            </a:r>
            <a:r>
              <a:rPr sz="3000" b="1" spc="-260" dirty="0">
                <a:latin typeface="Calibri"/>
                <a:cs typeface="Calibri"/>
              </a:rPr>
              <a:t>module </a:t>
            </a:r>
            <a:r>
              <a:rPr sz="3000" b="1" spc="-225" dirty="0">
                <a:latin typeface="Calibri"/>
                <a:cs typeface="Calibri"/>
              </a:rPr>
              <a:t>to </a:t>
            </a:r>
            <a:r>
              <a:rPr sz="3000" b="1" spc="-200" dirty="0">
                <a:latin typeface="Calibri"/>
                <a:cs typeface="Calibri"/>
              </a:rPr>
              <a:t>the </a:t>
            </a:r>
            <a:r>
              <a:rPr sz="3000" b="1" spc="-295" dirty="0">
                <a:latin typeface="Calibri"/>
                <a:cs typeface="Calibri"/>
              </a:rPr>
              <a:t>memory </a:t>
            </a:r>
            <a:r>
              <a:rPr sz="3000" b="1" spc="-210" dirty="0">
                <a:latin typeface="Calibri"/>
                <a:cs typeface="Calibri"/>
              </a:rPr>
              <a:t>controller. </a:t>
            </a:r>
            <a:r>
              <a:rPr sz="3000" b="1" spc="-195" dirty="0">
                <a:latin typeface="Calibri"/>
                <a:cs typeface="Calibri"/>
              </a:rPr>
              <a:t>Higher </a:t>
            </a:r>
            <a:r>
              <a:rPr sz="3000" b="1" spc="-175" dirty="0">
                <a:latin typeface="Calibri"/>
                <a:cs typeface="Calibri"/>
              </a:rPr>
              <a:t>aggregate </a:t>
            </a:r>
            <a:r>
              <a:rPr sz="3000" b="1" spc="-215" dirty="0">
                <a:latin typeface="Calibri"/>
                <a:cs typeface="Calibri"/>
              </a:rPr>
              <a:t>bandwidth, </a:t>
            </a:r>
            <a:r>
              <a:rPr sz="3000" b="1" spc="-210" dirty="0">
                <a:latin typeface="Calibri"/>
                <a:cs typeface="Calibri"/>
              </a:rPr>
              <a:t>but  </a:t>
            </a:r>
            <a:r>
              <a:rPr sz="3000" b="1" spc="-265" dirty="0">
                <a:latin typeface="Calibri"/>
                <a:cs typeface="Calibri"/>
              </a:rPr>
              <a:t>minimum </a:t>
            </a:r>
            <a:r>
              <a:rPr sz="3000" b="1" spc="-195" dirty="0">
                <a:latin typeface="Calibri"/>
                <a:cs typeface="Calibri"/>
              </a:rPr>
              <a:t>transfer </a:t>
            </a:r>
            <a:r>
              <a:rPr sz="3000" b="1" spc="-170" dirty="0">
                <a:latin typeface="Calibri"/>
                <a:cs typeface="Calibri"/>
              </a:rPr>
              <a:t>granularity </a:t>
            </a:r>
            <a:r>
              <a:rPr sz="3000" b="1" spc="-150" dirty="0">
                <a:latin typeface="Calibri"/>
                <a:cs typeface="Calibri"/>
              </a:rPr>
              <a:t>is </a:t>
            </a:r>
            <a:r>
              <a:rPr sz="3000" b="1" spc="-325" dirty="0">
                <a:latin typeface="Calibri"/>
                <a:cs typeface="Calibri"/>
              </a:rPr>
              <a:t>now </a:t>
            </a:r>
            <a:r>
              <a:rPr sz="3000" b="1" spc="-245" dirty="0">
                <a:latin typeface="Calibri"/>
                <a:cs typeface="Calibri"/>
              </a:rPr>
              <a:t>64</a:t>
            </a:r>
            <a:r>
              <a:rPr sz="3000" b="1" spc="-480" dirty="0">
                <a:latin typeface="Calibri"/>
                <a:cs typeface="Calibri"/>
              </a:rPr>
              <a:t> </a:t>
            </a:r>
            <a:r>
              <a:rPr sz="3000" b="1" spc="-165" dirty="0">
                <a:latin typeface="Calibri"/>
                <a:cs typeface="Calibri"/>
              </a:rPr>
              <a:t>bits.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72204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724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2125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7164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2361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7400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2282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7321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9417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4456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9338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4377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9574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461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9495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4535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6916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4202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9085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4124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9320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94359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9242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4281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6376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1415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96298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81337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06533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91572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6455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1494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66122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51162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96044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81083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06280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91319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36201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21240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63335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48375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93257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78296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103493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88532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33414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18453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363082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348121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393003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78042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303239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88279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333160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318200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60295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45334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590216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575255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00452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485491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530374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51541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5991" y="827615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1" y="0"/>
                </a:lnTo>
                <a:lnTo>
                  <a:pt x="15684501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5991" y="827615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0" y="0"/>
                </a:lnTo>
                <a:lnTo>
                  <a:pt x="15684500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7061200" y="8547100"/>
            <a:ext cx="2969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15" dirty="0">
                <a:latin typeface="Calibri"/>
                <a:cs typeface="Calibri"/>
              </a:rPr>
              <a:t>Memory</a:t>
            </a:r>
            <a:r>
              <a:rPr sz="3600" b="1" spc="-295" dirty="0">
                <a:latin typeface="Calibri"/>
                <a:cs typeface="Calibri"/>
              </a:rPr>
              <a:t> </a:t>
            </a:r>
            <a:r>
              <a:rPr sz="3600" b="1" spc="-245" dirty="0">
                <a:latin typeface="Calibri"/>
                <a:cs typeface="Calibri"/>
              </a:rPr>
              <a:t>controller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874000" y="11277600"/>
            <a:ext cx="98742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1" spc="-680" dirty="0">
                <a:latin typeface="Calibri"/>
                <a:cs typeface="Calibri"/>
              </a:rPr>
              <a:t>CPU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6090900" y="6921500"/>
            <a:ext cx="1772920" cy="9575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sz="3200" b="1" spc="-260" dirty="0">
                <a:latin typeface="Calibri"/>
                <a:cs typeface="Calibri"/>
              </a:rPr>
              <a:t>64 </a:t>
            </a:r>
            <a:r>
              <a:rPr sz="3200" b="1" spc="-160" dirty="0">
                <a:latin typeface="Calibri"/>
                <a:cs typeface="Calibri"/>
              </a:rPr>
              <a:t>bit  </a:t>
            </a:r>
            <a:r>
              <a:rPr sz="3200" b="1" spc="-310" dirty="0">
                <a:latin typeface="Calibri"/>
                <a:cs typeface="Calibri"/>
              </a:rPr>
              <a:t>memory</a:t>
            </a:r>
            <a:r>
              <a:rPr sz="3200" b="1" spc="-300" dirty="0">
                <a:latin typeface="Calibri"/>
                <a:cs typeface="Calibri"/>
              </a:rPr>
              <a:t> </a:t>
            </a:r>
            <a:r>
              <a:rPr sz="3200" b="1" spc="-270" dirty="0">
                <a:latin typeface="Calibri"/>
                <a:cs typeface="Calibri"/>
              </a:rPr>
              <a:t>bus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32216" y="9739879"/>
            <a:ext cx="15684500" cy="1274445"/>
          </a:xfrm>
          <a:prstGeom prst="rect">
            <a:avLst/>
          </a:prstGeom>
          <a:solidFill>
            <a:srgbClr val="A6AAA9"/>
          </a:solidFill>
          <a:ln w="25400">
            <a:solidFill>
              <a:srgbClr val="000000"/>
            </a:solidFill>
          </a:ln>
        </p:spPr>
        <p:txBody>
          <a:bodyPr vert="horz" wrap="square" lIns="0" tIns="394335" rIns="0" bIns="0" rtlCol="0">
            <a:spAutoFit/>
          </a:bodyPr>
          <a:lstStyle/>
          <a:p>
            <a:pPr marR="289560" algn="ctr">
              <a:lnSpc>
                <a:spcPct val="100000"/>
              </a:lnSpc>
              <a:spcBef>
                <a:spcPts val="3105"/>
              </a:spcBef>
            </a:pPr>
            <a:r>
              <a:rPr sz="3600" b="1" spc="-210" dirty="0">
                <a:latin typeface="Calibri"/>
                <a:cs typeface="Calibri"/>
              </a:rPr>
              <a:t>Last-level </a:t>
            </a:r>
            <a:r>
              <a:rPr sz="3600" b="1" spc="-300" dirty="0">
                <a:latin typeface="Calibri"/>
                <a:cs typeface="Calibri"/>
              </a:rPr>
              <a:t>cache</a:t>
            </a:r>
            <a:r>
              <a:rPr sz="3600" b="1" spc="-285" dirty="0">
                <a:latin typeface="Calibri"/>
                <a:cs typeface="Calibri"/>
              </a:rPr>
              <a:t> </a:t>
            </a:r>
            <a:r>
              <a:rPr sz="3600" b="1" spc="-245" dirty="0">
                <a:latin typeface="Calibri"/>
                <a:cs typeface="Calibri"/>
              </a:rPr>
              <a:t>(LLC)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10297386" y="8431183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5113021" y="0"/>
                </a:moveTo>
                <a:lnTo>
                  <a:pt x="190500" y="0"/>
                </a:lnTo>
                <a:lnTo>
                  <a:pt x="146820" y="5031"/>
                </a:lnTo>
                <a:lnTo>
                  <a:pt x="106723" y="19362"/>
                </a:lnTo>
                <a:lnTo>
                  <a:pt x="71352" y="41850"/>
                </a:lnTo>
                <a:lnTo>
                  <a:pt x="41850" y="71352"/>
                </a:lnTo>
                <a:lnTo>
                  <a:pt x="19362" y="106723"/>
                </a:lnTo>
                <a:lnTo>
                  <a:pt x="5031" y="146820"/>
                </a:lnTo>
                <a:lnTo>
                  <a:pt x="0" y="190500"/>
                </a:lnTo>
                <a:lnTo>
                  <a:pt x="0" y="619760"/>
                </a:lnTo>
                <a:lnTo>
                  <a:pt x="5031" y="663440"/>
                </a:lnTo>
                <a:lnTo>
                  <a:pt x="19362" y="703537"/>
                </a:lnTo>
                <a:lnTo>
                  <a:pt x="41850" y="738908"/>
                </a:lnTo>
                <a:lnTo>
                  <a:pt x="71352" y="768409"/>
                </a:lnTo>
                <a:lnTo>
                  <a:pt x="106723" y="790897"/>
                </a:lnTo>
                <a:lnTo>
                  <a:pt x="146820" y="805228"/>
                </a:lnTo>
                <a:lnTo>
                  <a:pt x="190500" y="810260"/>
                </a:lnTo>
                <a:lnTo>
                  <a:pt x="5113021" y="810260"/>
                </a:lnTo>
                <a:lnTo>
                  <a:pt x="5156700" y="805228"/>
                </a:lnTo>
                <a:lnTo>
                  <a:pt x="5196796" y="790897"/>
                </a:lnTo>
                <a:lnTo>
                  <a:pt x="5232167" y="768409"/>
                </a:lnTo>
                <a:lnTo>
                  <a:pt x="5261669" y="738908"/>
                </a:lnTo>
                <a:lnTo>
                  <a:pt x="5284158" y="703537"/>
                </a:lnTo>
                <a:lnTo>
                  <a:pt x="5298489" y="663440"/>
                </a:lnTo>
                <a:lnTo>
                  <a:pt x="5303521" y="619760"/>
                </a:lnTo>
                <a:lnTo>
                  <a:pt x="5303521" y="190500"/>
                </a:lnTo>
                <a:lnTo>
                  <a:pt x="5298489" y="146820"/>
                </a:lnTo>
                <a:lnTo>
                  <a:pt x="5284158" y="106723"/>
                </a:lnTo>
                <a:lnTo>
                  <a:pt x="5261669" y="71352"/>
                </a:lnTo>
                <a:lnTo>
                  <a:pt x="5232167" y="41850"/>
                </a:lnTo>
                <a:lnTo>
                  <a:pt x="5196796" y="19362"/>
                </a:lnTo>
                <a:lnTo>
                  <a:pt x="5156700" y="5031"/>
                </a:lnTo>
                <a:lnTo>
                  <a:pt x="5113021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297386" y="8431183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190500" y="0"/>
                </a:moveTo>
                <a:lnTo>
                  <a:pt x="5113021" y="0"/>
                </a:lnTo>
                <a:lnTo>
                  <a:pt x="5156701" y="5031"/>
                </a:lnTo>
                <a:lnTo>
                  <a:pt x="5196798" y="19362"/>
                </a:lnTo>
                <a:lnTo>
                  <a:pt x="5232169" y="41850"/>
                </a:lnTo>
                <a:lnTo>
                  <a:pt x="5261670" y="71351"/>
                </a:lnTo>
                <a:lnTo>
                  <a:pt x="5284158" y="106722"/>
                </a:lnTo>
                <a:lnTo>
                  <a:pt x="5298490" y="146820"/>
                </a:lnTo>
                <a:lnTo>
                  <a:pt x="5303521" y="190500"/>
                </a:lnTo>
                <a:lnTo>
                  <a:pt x="5303521" y="619759"/>
                </a:lnTo>
                <a:lnTo>
                  <a:pt x="5298490" y="663439"/>
                </a:lnTo>
                <a:lnTo>
                  <a:pt x="5284158" y="703536"/>
                </a:lnTo>
                <a:lnTo>
                  <a:pt x="5261670" y="738907"/>
                </a:lnTo>
                <a:lnTo>
                  <a:pt x="5232169" y="768408"/>
                </a:lnTo>
                <a:lnTo>
                  <a:pt x="5196798" y="790896"/>
                </a:lnTo>
                <a:lnTo>
                  <a:pt x="5156701" y="805228"/>
                </a:lnTo>
                <a:lnTo>
                  <a:pt x="5113021" y="810259"/>
                </a:lnTo>
                <a:lnTo>
                  <a:pt x="190500" y="810259"/>
                </a:lnTo>
                <a:lnTo>
                  <a:pt x="146820" y="805228"/>
                </a:lnTo>
                <a:lnTo>
                  <a:pt x="106722" y="790896"/>
                </a:lnTo>
                <a:lnTo>
                  <a:pt x="71351" y="768408"/>
                </a:lnTo>
                <a:lnTo>
                  <a:pt x="41850" y="738907"/>
                </a:lnTo>
                <a:lnTo>
                  <a:pt x="19362" y="703536"/>
                </a:lnTo>
                <a:lnTo>
                  <a:pt x="5031" y="663439"/>
                </a:lnTo>
                <a:lnTo>
                  <a:pt x="0" y="619759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10871200" y="8521700"/>
            <a:ext cx="41598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75" dirty="0">
                <a:latin typeface="Calibri"/>
                <a:cs typeface="Calibri"/>
              </a:rPr>
              <a:t>Read </a:t>
            </a:r>
            <a:r>
              <a:rPr sz="3200" b="1" spc="-250" dirty="0">
                <a:latin typeface="Calibri"/>
                <a:cs typeface="Calibri"/>
              </a:rPr>
              <a:t>bank </a:t>
            </a:r>
            <a:r>
              <a:rPr sz="3200" b="1" spc="-200" dirty="0">
                <a:latin typeface="Calibri"/>
                <a:cs typeface="Calibri"/>
              </a:rPr>
              <a:t>B, </a:t>
            </a:r>
            <a:r>
              <a:rPr sz="3200" b="1" spc="-335" dirty="0">
                <a:latin typeface="Calibri"/>
                <a:cs typeface="Calibri"/>
              </a:rPr>
              <a:t>row </a:t>
            </a:r>
            <a:r>
              <a:rPr sz="3200" b="1" spc="-190" dirty="0">
                <a:latin typeface="Calibri"/>
                <a:cs typeface="Calibri"/>
              </a:rPr>
              <a:t>R, </a:t>
            </a:r>
            <a:r>
              <a:rPr sz="3200" b="1" spc="-280" dirty="0">
                <a:latin typeface="Calibri"/>
                <a:cs typeface="Calibri"/>
              </a:rPr>
              <a:t>column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260" dirty="0">
                <a:latin typeface="Calibri"/>
                <a:cs typeface="Calibri"/>
              </a:rPr>
              <a:t>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8" name="Slide Number Placeholder 137">
            <a:extLst>
              <a:ext uri="{FF2B5EF4-FFF2-40B4-BE49-F238E27FC236}">
                <a16:creationId xmlns:a16="http://schemas.microsoft.com/office/drawing/2014/main" id="{C366D430-AE99-4947-9B72-FB3C42D0AC6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286" y="3600452"/>
            <a:ext cx="16243300" cy="321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1180" y="3604954"/>
            <a:ext cx="16141700" cy="3114040"/>
          </a:xfrm>
          <a:custGeom>
            <a:avLst/>
            <a:gdLst/>
            <a:ahLst/>
            <a:cxnLst/>
            <a:rect l="l" t="t" r="r" b="b"/>
            <a:pathLst>
              <a:path w="16141700" h="3114040">
                <a:moveTo>
                  <a:pt x="0" y="0"/>
                </a:moveTo>
                <a:lnTo>
                  <a:pt x="16141699" y="0"/>
                </a:lnTo>
                <a:lnTo>
                  <a:pt x="16141699" y="3113742"/>
                </a:lnTo>
                <a:lnTo>
                  <a:pt x="0" y="3113742"/>
                </a:lnTo>
                <a:lnTo>
                  <a:pt x="0" y="0"/>
                </a:lnTo>
                <a:close/>
              </a:path>
            </a:pathLst>
          </a:custGeom>
          <a:solidFill>
            <a:srgbClr val="E8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1180" y="3604954"/>
            <a:ext cx="16141700" cy="3114040"/>
          </a:xfrm>
          <a:custGeom>
            <a:avLst/>
            <a:gdLst/>
            <a:ahLst/>
            <a:cxnLst/>
            <a:rect l="l" t="t" r="r" b="b"/>
            <a:pathLst>
              <a:path w="16141700" h="3114040">
                <a:moveTo>
                  <a:pt x="0" y="0"/>
                </a:moveTo>
                <a:lnTo>
                  <a:pt x="16141700" y="0"/>
                </a:lnTo>
                <a:lnTo>
                  <a:pt x="16141700" y="3113744"/>
                </a:lnTo>
                <a:lnTo>
                  <a:pt x="0" y="31137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42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42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544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544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94462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94462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3480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7" y="0"/>
                </a:lnTo>
                <a:lnTo>
                  <a:pt x="1728637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83480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72501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72501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61519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61519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550538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42" y="0"/>
                </a:lnTo>
                <a:lnTo>
                  <a:pt x="1728642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50538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39557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5" y="0"/>
                </a:lnTo>
                <a:lnTo>
                  <a:pt x="1728635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539557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2189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2189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41208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1208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30227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30227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19247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19247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08265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6" y="0"/>
                </a:lnTo>
                <a:lnTo>
                  <a:pt x="1457106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08265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97285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97285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686303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1" y="0"/>
                </a:lnTo>
                <a:lnTo>
                  <a:pt x="1457101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686303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675319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9" y="0"/>
                </a:lnTo>
                <a:lnTo>
                  <a:pt x="1457109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675319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9701" y="5425856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4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7497" y="8119257"/>
            <a:ext cx="16243300" cy="4789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7391" y="8123759"/>
            <a:ext cx="16141700" cy="4688205"/>
          </a:xfrm>
          <a:custGeom>
            <a:avLst/>
            <a:gdLst/>
            <a:ahLst/>
            <a:cxnLst/>
            <a:rect l="l" t="t" r="r" b="b"/>
            <a:pathLst>
              <a:path w="16141700" h="4688205">
                <a:moveTo>
                  <a:pt x="0" y="0"/>
                </a:moveTo>
                <a:lnTo>
                  <a:pt x="16141701" y="0"/>
                </a:lnTo>
                <a:lnTo>
                  <a:pt x="16141701" y="4688203"/>
                </a:lnTo>
                <a:lnTo>
                  <a:pt x="0" y="4688203"/>
                </a:lnTo>
                <a:lnTo>
                  <a:pt x="0" y="0"/>
                </a:lnTo>
                <a:close/>
              </a:path>
            </a:pathLst>
          </a:custGeom>
          <a:solidFill>
            <a:srgbClr val="E8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7391" y="8123759"/>
            <a:ext cx="16141700" cy="4688205"/>
          </a:xfrm>
          <a:custGeom>
            <a:avLst/>
            <a:gdLst/>
            <a:ahLst/>
            <a:cxnLst/>
            <a:rect l="l" t="t" r="r" b="b"/>
            <a:pathLst>
              <a:path w="16141700" h="4688205">
                <a:moveTo>
                  <a:pt x="0" y="0"/>
                </a:moveTo>
                <a:lnTo>
                  <a:pt x="16141700" y="0"/>
                </a:lnTo>
                <a:lnTo>
                  <a:pt x="16141700" y="4688203"/>
                </a:lnTo>
                <a:lnTo>
                  <a:pt x="0" y="468820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755825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2744844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4733864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6722883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8711903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10700921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12689941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14678964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9" name="object 49"/>
          <p:cNvSpPr/>
          <p:nvPr/>
        </p:nvSpPr>
        <p:spPr>
          <a:xfrm>
            <a:off x="172204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724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2125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7164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2361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7400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2282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7321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9417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4456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9338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4377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9574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461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9495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4535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916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4202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9085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4124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9320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4359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9242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4281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6376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51415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6298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1337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6533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1572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36455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21494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66122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51162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96044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81083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06280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1319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36201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21240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63335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48375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93257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78296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03493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88532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33414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18453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63082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48121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393003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78042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03239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288279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333160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318200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60295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45334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90216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75255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500452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485491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530374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51541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05991" y="827615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1" y="0"/>
                </a:lnTo>
                <a:lnTo>
                  <a:pt x="15684501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5991" y="827615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0" y="0"/>
                </a:lnTo>
                <a:lnTo>
                  <a:pt x="15684500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7061200" y="8547100"/>
            <a:ext cx="2969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15" dirty="0">
                <a:latin typeface="Calibri"/>
                <a:cs typeface="Calibri"/>
              </a:rPr>
              <a:t>Memory</a:t>
            </a:r>
            <a:r>
              <a:rPr sz="3600" b="1" spc="-295" dirty="0">
                <a:latin typeface="Calibri"/>
                <a:cs typeface="Calibri"/>
              </a:rPr>
              <a:t> </a:t>
            </a:r>
            <a:r>
              <a:rPr sz="3600" b="1" spc="-245" dirty="0">
                <a:latin typeface="Calibri"/>
                <a:cs typeface="Calibri"/>
              </a:rPr>
              <a:t>controller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874000" y="11277600"/>
            <a:ext cx="98742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1" spc="-680" dirty="0">
                <a:latin typeface="Calibri"/>
                <a:cs typeface="Calibri"/>
              </a:rPr>
              <a:t>CPU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6090900" y="6921500"/>
            <a:ext cx="1772920" cy="9575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sz="3200" b="1" spc="-260" dirty="0">
                <a:latin typeface="Calibri"/>
                <a:cs typeface="Calibri"/>
              </a:rPr>
              <a:t>64 </a:t>
            </a:r>
            <a:r>
              <a:rPr sz="3200" b="1" spc="-160" dirty="0">
                <a:latin typeface="Calibri"/>
                <a:cs typeface="Calibri"/>
              </a:rPr>
              <a:t>bit  </a:t>
            </a:r>
            <a:r>
              <a:rPr sz="3200" b="1" spc="-310" dirty="0">
                <a:latin typeface="Calibri"/>
                <a:cs typeface="Calibri"/>
              </a:rPr>
              <a:t>memory</a:t>
            </a:r>
            <a:r>
              <a:rPr sz="3200" b="1" spc="-300" dirty="0">
                <a:latin typeface="Calibri"/>
                <a:cs typeface="Calibri"/>
              </a:rPr>
              <a:t> </a:t>
            </a:r>
            <a:r>
              <a:rPr sz="3200" b="1" spc="-270" dirty="0">
                <a:latin typeface="Calibri"/>
                <a:cs typeface="Calibri"/>
              </a:rPr>
              <a:t>bus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732216" y="973987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1" y="0"/>
                </a:lnTo>
                <a:lnTo>
                  <a:pt x="15684501" y="1274056"/>
                </a:lnTo>
                <a:lnTo>
                  <a:pt x="0" y="1274056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32216" y="973987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0" y="0"/>
                </a:lnTo>
                <a:lnTo>
                  <a:pt x="15684500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6756400" y="10121900"/>
            <a:ext cx="33515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b="1" spc="-210" dirty="0">
                <a:latin typeface="Calibri"/>
                <a:cs typeface="Calibri"/>
              </a:rPr>
              <a:t>Last-level </a:t>
            </a:r>
            <a:r>
              <a:rPr sz="3600" b="1" spc="-300" dirty="0">
                <a:latin typeface="Calibri"/>
                <a:cs typeface="Calibri"/>
              </a:rPr>
              <a:t>cache</a:t>
            </a:r>
            <a:r>
              <a:rPr sz="3600" b="1" spc="-340" dirty="0">
                <a:latin typeface="Calibri"/>
                <a:cs typeface="Calibri"/>
              </a:rPr>
              <a:t> </a:t>
            </a:r>
            <a:r>
              <a:rPr sz="3600" b="1" spc="-245" dirty="0">
                <a:latin typeface="Calibri"/>
                <a:cs typeface="Calibri"/>
              </a:rPr>
              <a:t>(LLC)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42723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20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20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5" y="726244"/>
                </a:lnTo>
                <a:lnTo>
                  <a:pt x="1404686" y="703755"/>
                </a:lnTo>
                <a:lnTo>
                  <a:pt x="1434187" y="674254"/>
                </a:lnTo>
                <a:lnTo>
                  <a:pt x="1456675" y="638883"/>
                </a:lnTo>
                <a:lnTo>
                  <a:pt x="1471006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6" y="146819"/>
                </a:lnTo>
                <a:lnTo>
                  <a:pt x="1456675" y="106722"/>
                </a:lnTo>
                <a:lnTo>
                  <a:pt x="1434187" y="71351"/>
                </a:lnTo>
                <a:lnTo>
                  <a:pt x="1404686" y="41850"/>
                </a:lnTo>
                <a:lnTo>
                  <a:pt x="1369315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42723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952500" y="5981700"/>
            <a:ext cx="1061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0" dirty="0">
                <a:latin typeface="Calibri"/>
                <a:cs typeface="Calibri"/>
              </a:rPr>
              <a:t>bits</a:t>
            </a:r>
            <a:r>
              <a:rPr sz="3200" b="1" spc="-290" dirty="0">
                <a:latin typeface="Calibri"/>
                <a:cs typeface="Calibri"/>
              </a:rPr>
              <a:t> </a:t>
            </a:r>
            <a:r>
              <a:rPr sz="3200" b="1" spc="-220" dirty="0">
                <a:latin typeface="Calibri"/>
                <a:cs typeface="Calibri"/>
              </a:rPr>
              <a:t>0:7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2768055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768055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10912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710912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669821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669821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680188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680188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678664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678664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2596920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8" y="0"/>
                </a:moveTo>
                <a:lnTo>
                  <a:pt x="190493" y="0"/>
                </a:lnTo>
                <a:lnTo>
                  <a:pt x="146815" y="5031"/>
                </a:lnTo>
                <a:lnTo>
                  <a:pt x="106720" y="19362"/>
                </a:lnTo>
                <a:lnTo>
                  <a:pt x="71350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0" y="703755"/>
                </a:lnTo>
                <a:lnTo>
                  <a:pt x="106720" y="726244"/>
                </a:lnTo>
                <a:lnTo>
                  <a:pt x="146815" y="740575"/>
                </a:lnTo>
                <a:lnTo>
                  <a:pt x="190493" y="745606"/>
                </a:lnTo>
                <a:lnTo>
                  <a:pt x="1285538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5" y="638883"/>
                </a:lnTo>
                <a:lnTo>
                  <a:pt x="1471007" y="598786"/>
                </a:lnTo>
                <a:lnTo>
                  <a:pt x="1476038" y="555106"/>
                </a:lnTo>
                <a:lnTo>
                  <a:pt x="1476038" y="190500"/>
                </a:lnTo>
                <a:lnTo>
                  <a:pt x="1471007" y="146819"/>
                </a:lnTo>
                <a:lnTo>
                  <a:pt x="1456675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8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2596920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634578" y="5890541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2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2"/>
                </a:lnTo>
                <a:lnTo>
                  <a:pt x="71353" y="41850"/>
                </a:lnTo>
                <a:lnTo>
                  <a:pt x="41851" y="71351"/>
                </a:lnTo>
                <a:lnTo>
                  <a:pt x="19363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3" y="638883"/>
                </a:lnTo>
                <a:lnTo>
                  <a:pt x="41851" y="674254"/>
                </a:lnTo>
                <a:lnTo>
                  <a:pt x="71353" y="703755"/>
                </a:lnTo>
                <a:lnTo>
                  <a:pt x="106724" y="726244"/>
                </a:lnTo>
                <a:lnTo>
                  <a:pt x="146821" y="740575"/>
                </a:lnTo>
                <a:lnTo>
                  <a:pt x="190500" y="745606"/>
                </a:lnTo>
                <a:lnTo>
                  <a:pt x="1285532" y="745606"/>
                </a:lnTo>
                <a:lnTo>
                  <a:pt x="1329214" y="740575"/>
                </a:lnTo>
                <a:lnTo>
                  <a:pt x="1369313" y="726244"/>
                </a:lnTo>
                <a:lnTo>
                  <a:pt x="1404684" y="703755"/>
                </a:lnTo>
                <a:lnTo>
                  <a:pt x="1434184" y="674254"/>
                </a:lnTo>
                <a:lnTo>
                  <a:pt x="1456671" y="638883"/>
                </a:lnTo>
                <a:lnTo>
                  <a:pt x="1471001" y="598786"/>
                </a:lnTo>
                <a:lnTo>
                  <a:pt x="1476032" y="555106"/>
                </a:lnTo>
                <a:lnTo>
                  <a:pt x="1476032" y="190500"/>
                </a:lnTo>
                <a:lnTo>
                  <a:pt x="1471001" y="146819"/>
                </a:lnTo>
                <a:lnTo>
                  <a:pt x="1456671" y="106722"/>
                </a:lnTo>
                <a:lnTo>
                  <a:pt x="1434184" y="71351"/>
                </a:lnTo>
                <a:lnTo>
                  <a:pt x="1404684" y="41850"/>
                </a:lnTo>
                <a:lnTo>
                  <a:pt x="1369313" y="19362"/>
                </a:lnTo>
                <a:lnTo>
                  <a:pt x="1329214" y="5031"/>
                </a:lnTo>
                <a:lnTo>
                  <a:pt x="1285532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634578" y="5890541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509174" y="9913404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511302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499"/>
                </a:lnTo>
                <a:lnTo>
                  <a:pt x="0" y="619759"/>
                </a:lnTo>
                <a:lnTo>
                  <a:pt x="5031" y="663440"/>
                </a:lnTo>
                <a:lnTo>
                  <a:pt x="19362" y="703537"/>
                </a:lnTo>
                <a:lnTo>
                  <a:pt x="41850" y="738908"/>
                </a:lnTo>
                <a:lnTo>
                  <a:pt x="71351" y="768409"/>
                </a:lnTo>
                <a:lnTo>
                  <a:pt x="106722" y="790897"/>
                </a:lnTo>
                <a:lnTo>
                  <a:pt x="146819" y="805228"/>
                </a:lnTo>
                <a:lnTo>
                  <a:pt x="190500" y="810259"/>
                </a:lnTo>
                <a:lnTo>
                  <a:pt x="5113020" y="810259"/>
                </a:lnTo>
                <a:lnTo>
                  <a:pt x="5156698" y="805228"/>
                </a:lnTo>
                <a:lnTo>
                  <a:pt x="5196795" y="790897"/>
                </a:lnTo>
                <a:lnTo>
                  <a:pt x="5232166" y="768409"/>
                </a:lnTo>
                <a:lnTo>
                  <a:pt x="5261668" y="738908"/>
                </a:lnTo>
                <a:lnTo>
                  <a:pt x="5284156" y="703537"/>
                </a:lnTo>
                <a:lnTo>
                  <a:pt x="5298488" y="663440"/>
                </a:lnTo>
                <a:lnTo>
                  <a:pt x="5303520" y="619759"/>
                </a:lnTo>
                <a:lnTo>
                  <a:pt x="5303520" y="190499"/>
                </a:lnTo>
                <a:lnTo>
                  <a:pt x="5298488" y="146819"/>
                </a:lnTo>
                <a:lnTo>
                  <a:pt x="5284156" y="106722"/>
                </a:lnTo>
                <a:lnTo>
                  <a:pt x="5261668" y="71351"/>
                </a:lnTo>
                <a:lnTo>
                  <a:pt x="5232166" y="41850"/>
                </a:lnTo>
                <a:lnTo>
                  <a:pt x="5196795" y="19362"/>
                </a:lnTo>
                <a:lnTo>
                  <a:pt x="5156698" y="5031"/>
                </a:lnTo>
                <a:lnTo>
                  <a:pt x="511302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509174" y="9913404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190500" y="0"/>
                </a:moveTo>
                <a:lnTo>
                  <a:pt x="5113021" y="0"/>
                </a:lnTo>
                <a:lnTo>
                  <a:pt x="5156701" y="5031"/>
                </a:lnTo>
                <a:lnTo>
                  <a:pt x="5196798" y="19362"/>
                </a:lnTo>
                <a:lnTo>
                  <a:pt x="5232169" y="41850"/>
                </a:lnTo>
                <a:lnTo>
                  <a:pt x="5261670" y="71351"/>
                </a:lnTo>
                <a:lnTo>
                  <a:pt x="5284158" y="106722"/>
                </a:lnTo>
                <a:lnTo>
                  <a:pt x="5298490" y="146820"/>
                </a:lnTo>
                <a:lnTo>
                  <a:pt x="5303521" y="190500"/>
                </a:lnTo>
                <a:lnTo>
                  <a:pt x="5303521" y="619759"/>
                </a:lnTo>
                <a:lnTo>
                  <a:pt x="5298490" y="663439"/>
                </a:lnTo>
                <a:lnTo>
                  <a:pt x="5284158" y="703536"/>
                </a:lnTo>
                <a:lnTo>
                  <a:pt x="5261670" y="738907"/>
                </a:lnTo>
                <a:lnTo>
                  <a:pt x="5232169" y="768408"/>
                </a:lnTo>
                <a:lnTo>
                  <a:pt x="5196798" y="790896"/>
                </a:lnTo>
                <a:lnTo>
                  <a:pt x="5156701" y="805228"/>
                </a:lnTo>
                <a:lnTo>
                  <a:pt x="5113021" y="810259"/>
                </a:lnTo>
                <a:lnTo>
                  <a:pt x="190500" y="810259"/>
                </a:lnTo>
                <a:lnTo>
                  <a:pt x="146820" y="805228"/>
                </a:lnTo>
                <a:lnTo>
                  <a:pt x="106722" y="790896"/>
                </a:lnTo>
                <a:lnTo>
                  <a:pt x="71351" y="768408"/>
                </a:lnTo>
                <a:lnTo>
                  <a:pt x="41850" y="738907"/>
                </a:lnTo>
                <a:lnTo>
                  <a:pt x="19362" y="703536"/>
                </a:lnTo>
                <a:lnTo>
                  <a:pt x="5031" y="663439"/>
                </a:lnTo>
                <a:lnTo>
                  <a:pt x="0" y="619759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10769600" y="10007600"/>
            <a:ext cx="47879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200" b="1" spc="-254" dirty="0">
                <a:latin typeface="Calibri"/>
                <a:cs typeface="Calibri"/>
              </a:rPr>
              <a:t>Request </a:t>
            </a:r>
            <a:r>
              <a:rPr sz="3200" b="1" spc="-165" dirty="0">
                <a:latin typeface="Calibri"/>
                <a:cs typeface="Calibri"/>
              </a:rPr>
              <a:t>line </a:t>
            </a:r>
            <a:r>
              <a:rPr sz="3200" b="1" spc="-450" dirty="0">
                <a:latin typeface="Calibri"/>
                <a:cs typeface="Calibri"/>
              </a:rPr>
              <a:t>/w </a:t>
            </a:r>
            <a:r>
              <a:rPr sz="3200" b="1" spc="-220" dirty="0">
                <a:latin typeface="Calibri"/>
                <a:cs typeface="Calibri"/>
              </a:rPr>
              <a:t>physical </a:t>
            </a:r>
            <a:r>
              <a:rPr sz="3200" b="1" spc="-254" dirty="0">
                <a:latin typeface="Calibri"/>
                <a:cs typeface="Calibri"/>
              </a:rPr>
              <a:t>address</a:t>
            </a:r>
            <a:r>
              <a:rPr sz="3200" b="1" spc="-260" dirty="0">
                <a:latin typeface="Calibri"/>
                <a:cs typeface="Calibri"/>
              </a:rPr>
              <a:t> </a:t>
            </a:r>
            <a:r>
              <a:rPr sz="3200" b="1" spc="-465" dirty="0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1" name="object 141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4820900" cy="3291840"/>
          </a:xfrm>
          <a:prstGeom prst="rect">
            <a:avLst/>
          </a:prstGeom>
        </p:spPr>
        <p:txBody>
          <a:bodyPr vert="horz" wrap="square" lIns="0" tIns="327660" rIns="0" bIns="0" rtlCol="0">
            <a:spAutoFit/>
          </a:bodyPr>
          <a:lstStyle/>
          <a:p>
            <a:pPr marL="12700" marR="5080">
              <a:lnSpc>
                <a:spcPct val="75400"/>
              </a:lnSpc>
              <a:spcBef>
                <a:spcPts val="2580"/>
              </a:spcBef>
            </a:pPr>
            <a:r>
              <a:rPr sz="8400" spc="-565" dirty="0"/>
              <a:t>Reading </a:t>
            </a:r>
            <a:r>
              <a:rPr sz="8400" spc="-755" dirty="0"/>
              <a:t>one </a:t>
            </a:r>
            <a:r>
              <a:rPr sz="8400" spc="-625" dirty="0"/>
              <a:t>64-byte (512 </a:t>
            </a:r>
            <a:r>
              <a:rPr sz="8400" spc="-425" dirty="0"/>
              <a:t>bit) </a:t>
            </a:r>
            <a:r>
              <a:rPr sz="8400" spc="-690" dirty="0"/>
              <a:t>cache </a:t>
            </a:r>
            <a:r>
              <a:rPr sz="8400" spc="-434" dirty="0"/>
              <a:t>line  </a:t>
            </a:r>
            <a:r>
              <a:rPr sz="8400" spc="-530" dirty="0"/>
              <a:t>(the </a:t>
            </a:r>
            <a:r>
              <a:rPr sz="8400" spc="-685" dirty="0"/>
              <a:t>wrong</a:t>
            </a:r>
            <a:r>
              <a:rPr sz="8400" spc="-605" dirty="0"/>
              <a:t> </a:t>
            </a:r>
            <a:r>
              <a:rPr sz="8400" spc="-760" dirty="0"/>
              <a:t>way)</a:t>
            </a:r>
            <a:endParaRPr sz="8400"/>
          </a:p>
          <a:p>
            <a:pPr marL="12700" marR="3107055">
              <a:lnSpc>
                <a:spcPts val="3900"/>
              </a:lnSpc>
              <a:spcBef>
                <a:spcPts val="300"/>
              </a:spcBef>
            </a:pPr>
            <a:r>
              <a:rPr sz="3600" spc="-330" dirty="0"/>
              <a:t>Assume: </a:t>
            </a:r>
            <a:r>
              <a:rPr sz="3600" spc="-280" dirty="0"/>
              <a:t>consecutive </a:t>
            </a:r>
            <a:r>
              <a:rPr sz="3600" spc="-245" dirty="0"/>
              <a:t>physical </a:t>
            </a:r>
            <a:r>
              <a:rPr sz="3600" spc="-285" dirty="0"/>
              <a:t>addresses </a:t>
            </a:r>
            <a:r>
              <a:rPr sz="3600" spc="-335" dirty="0"/>
              <a:t>mapped </a:t>
            </a:r>
            <a:r>
              <a:rPr sz="3600" spc="-270" dirty="0"/>
              <a:t>to </a:t>
            </a:r>
            <a:r>
              <a:rPr sz="3600" spc="-330" dirty="0"/>
              <a:t>same </a:t>
            </a:r>
            <a:r>
              <a:rPr sz="3600" spc="-375" dirty="0"/>
              <a:t>row </a:t>
            </a:r>
            <a:r>
              <a:rPr sz="3600" spc="-250" dirty="0"/>
              <a:t>of </a:t>
            </a:r>
            <a:r>
              <a:rPr sz="3600" spc="-330" dirty="0"/>
              <a:t>same </a:t>
            </a:r>
            <a:r>
              <a:rPr sz="3600" spc="-260" dirty="0"/>
              <a:t>chip  </a:t>
            </a:r>
            <a:r>
              <a:rPr sz="3600" spc="-415" dirty="0"/>
              <a:t>Memory </a:t>
            </a:r>
            <a:r>
              <a:rPr sz="3600" spc="-245" dirty="0"/>
              <a:t>controller </a:t>
            </a:r>
            <a:r>
              <a:rPr sz="3600" spc="-285" dirty="0"/>
              <a:t>converts </a:t>
            </a:r>
            <a:r>
              <a:rPr sz="3600" spc="-245" dirty="0"/>
              <a:t>physical </a:t>
            </a:r>
            <a:r>
              <a:rPr sz="3600" spc="-285" dirty="0"/>
              <a:t>address </a:t>
            </a:r>
            <a:r>
              <a:rPr sz="3600" spc="-270" dirty="0"/>
              <a:t>to </a:t>
            </a:r>
            <a:r>
              <a:rPr sz="3600" spc="-560" dirty="0"/>
              <a:t>DRAM </a:t>
            </a:r>
            <a:r>
              <a:rPr sz="3600" spc="-240" dirty="0"/>
              <a:t>bank, </a:t>
            </a:r>
            <a:r>
              <a:rPr sz="3600" spc="-340" dirty="0"/>
              <a:t>row,</a:t>
            </a:r>
            <a:r>
              <a:rPr sz="3600" spc="-275" dirty="0"/>
              <a:t> </a:t>
            </a:r>
            <a:r>
              <a:rPr sz="3600" spc="-315" dirty="0"/>
              <a:t>column</a:t>
            </a:r>
            <a:endParaRPr sz="3600"/>
          </a:p>
        </p:txBody>
      </p:sp>
      <p:sp>
        <p:nvSpPr>
          <p:cNvPr id="142" name="object 142"/>
          <p:cNvSpPr/>
          <p:nvPr/>
        </p:nvSpPr>
        <p:spPr>
          <a:xfrm>
            <a:off x="10509174" y="8501611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511302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499"/>
                </a:lnTo>
                <a:lnTo>
                  <a:pt x="0" y="619758"/>
                </a:lnTo>
                <a:lnTo>
                  <a:pt x="5031" y="663438"/>
                </a:lnTo>
                <a:lnTo>
                  <a:pt x="19362" y="703535"/>
                </a:lnTo>
                <a:lnTo>
                  <a:pt x="41850" y="738906"/>
                </a:lnTo>
                <a:lnTo>
                  <a:pt x="71351" y="768408"/>
                </a:lnTo>
                <a:lnTo>
                  <a:pt x="106722" y="790896"/>
                </a:lnTo>
                <a:lnTo>
                  <a:pt x="146819" y="805227"/>
                </a:lnTo>
                <a:lnTo>
                  <a:pt x="190500" y="810258"/>
                </a:lnTo>
                <a:lnTo>
                  <a:pt x="5113020" y="810258"/>
                </a:lnTo>
                <a:lnTo>
                  <a:pt x="5156698" y="805227"/>
                </a:lnTo>
                <a:lnTo>
                  <a:pt x="5196795" y="790896"/>
                </a:lnTo>
                <a:lnTo>
                  <a:pt x="5232166" y="768408"/>
                </a:lnTo>
                <a:lnTo>
                  <a:pt x="5261668" y="738906"/>
                </a:lnTo>
                <a:lnTo>
                  <a:pt x="5284156" y="703535"/>
                </a:lnTo>
                <a:lnTo>
                  <a:pt x="5298488" y="663438"/>
                </a:lnTo>
                <a:lnTo>
                  <a:pt x="5303520" y="619758"/>
                </a:lnTo>
                <a:lnTo>
                  <a:pt x="5303520" y="190499"/>
                </a:lnTo>
                <a:lnTo>
                  <a:pt x="5298488" y="146819"/>
                </a:lnTo>
                <a:lnTo>
                  <a:pt x="5284156" y="106722"/>
                </a:lnTo>
                <a:lnTo>
                  <a:pt x="5261668" y="71351"/>
                </a:lnTo>
                <a:lnTo>
                  <a:pt x="5232166" y="41850"/>
                </a:lnTo>
                <a:lnTo>
                  <a:pt x="5196795" y="19362"/>
                </a:lnTo>
                <a:lnTo>
                  <a:pt x="5156698" y="5031"/>
                </a:lnTo>
                <a:lnTo>
                  <a:pt x="511302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509174" y="8501611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190500" y="0"/>
                </a:moveTo>
                <a:lnTo>
                  <a:pt x="5113021" y="0"/>
                </a:lnTo>
                <a:lnTo>
                  <a:pt x="5156701" y="5031"/>
                </a:lnTo>
                <a:lnTo>
                  <a:pt x="5196798" y="19362"/>
                </a:lnTo>
                <a:lnTo>
                  <a:pt x="5232169" y="41850"/>
                </a:lnTo>
                <a:lnTo>
                  <a:pt x="5261670" y="71351"/>
                </a:lnTo>
                <a:lnTo>
                  <a:pt x="5284158" y="106722"/>
                </a:lnTo>
                <a:lnTo>
                  <a:pt x="5298490" y="146820"/>
                </a:lnTo>
                <a:lnTo>
                  <a:pt x="5303521" y="190500"/>
                </a:lnTo>
                <a:lnTo>
                  <a:pt x="5303521" y="619759"/>
                </a:lnTo>
                <a:lnTo>
                  <a:pt x="5298490" y="663439"/>
                </a:lnTo>
                <a:lnTo>
                  <a:pt x="5284158" y="703536"/>
                </a:lnTo>
                <a:lnTo>
                  <a:pt x="5261670" y="738907"/>
                </a:lnTo>
                <a:lnTo>
                  <a:pt x="5232169" y="768408"/>
                </a:lnTo>
                <a:lnTo>
                  <a:pt x="5196798" y="790896"/>
                </a:lnTo>
                <a:lnTo>
                  <a:pt x="5156701" y="805228"/>
                </a:lnTo>
                <a:lnTo>
                  <a:pt x="5113021" y="810259"/>
                </a:lnTo>
                <a:lnTo>
                  <a:pt x="190500" y="810259"/>
                </a:lnTo>
                <a:lnTo>
                  <a:pt x="146820" y="805228"/>
                </a:lnTo>
                <a:lnTo>
                  <a:pt x="106722" y="790896"/>
                </a:lnTo>
                <a:lnTo>
                  <a:pt x="71351" y="768408"/>
                </a:lnTo>
                <a:lnTo>
                  <a:pt x="41850" y="738907"/>
                </a:lnTo>
                <a:lnTo>
                  <a:pt x="19362" y="703536"/>
                </a:lnTo>
                <a:lnTo>
                  <a:pt x="5031" y="663439"/>
                </a:lnTo>
                <a:lnTo>
                  <a:pt x="0" y="619759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11087100" y="8585200"/>
            <a:ext cx="41598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75" dirty="0">
                <a:latin typeface="Calibri"/>
                <a:cs typeface="Calibri"/>
              </a:rPr>
              <a:t>Read </a:t>
            </a:r>
            <a:r>
              <a:rPr sz="3200" b="1" spc="-250" dirty="0">
                <a:latin typeface="Calibri"/>
                <a:cs typeface="Calibri"/>
              </a:rPr>
              <a:t>bank </a:t>
            </a:r>
            <a:r>
              <a:rPr sz="3200" b="1" spc="-200" dirty="0">
                <a:latin typeface="Calibri"/>
                <a:cs typeface="Calibri"/>
              </a:rPr>
              <a:t>B, </a:t>
            </a:r>
            <a:r>
              <a:rPr sz="3200" b="1" spc="-335" dirty="0">
                <a:latin typeface="Calibri"/>
                <a:cs typeface="Calibri"/>
              </a:rPr>
              <a:t>row </a:t>
            </a:r>
            <a:r>
              <a:rPr sz="3200" b="1" spc="-190" dirty="0">
                <a:latin typeface="Calibri"/>
                <a:cs typeface="Calibri"/>
              </a:rPr>
              <a:t>R, </a:t>
            </a:r>
            <a:r>
              <a:rPr sz="3200" b="1" spc="-280" dirty="0">
                <a:latin typeface="Calibri"/>
                <a:cs typeface="Calibri"/>
              </a:rPr>
              <a:t>column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260" dirty="0">
                <a:latin typeface="Calibri"/>
                <a:cs typeface="Calibri"/>
              </a:rPr>
              <a:t>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6" name="Slide Number Placeholder 145">
            <a:extLst>
              <a:ext uri="{FF2B5EF4-FFF2-40B4-BE49-F238E27FC236}">
                <a16:creationId xmlns:a16="http://schemas.microsoft.com/office/drawing/2014/main" id="{3CC2B293-7925-E146-90EB-2A954158F4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286" y="3600452"/>
            <a:ext cx="16243300" cy="321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1180" y="3604954"/>
            <a:ext cx="16141700" cy="3114040"/>
          </a:xfrm>
          <a:custGeom>
            <a:avLst/>
            <a:gdLst/>
            <a:ahLst/>
            <a:cxnLst/>
            <a:rect l="l" t="t" r="r" b="b"/>
            <a:pathLst>
              <a:path w="16141700" h="3114040">
                <a:moveTo>
                  <a:pt x="0" y="0"/>
                </a:moveTo>
                <a:lnTo>
                  <a:pt x="16141699" y="0"/>
                </a:lnTo>
                <a:lnTo>
                  <a:pt x="16141699" y="3113742"/>
                </a:lnTo>
                <a:lnTo>
                  <a:pt x="0" y="3113742"/>
                </a:lnTo>
                <a:lnTo>
                  <a:pt x="0" y="0"/>
                </a:lnTo>
                <a:close/>
              </a:path>
            </a:pathLst>
          </a:custGeom>
          <a:solidFill>
            <a:srgbClr val="E8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1180" y="3604954"/>
            <a:ext cx="16141700" cy="3114040"/>
          </a:xfrm>
          <a:custGeom>
            <a:avLst/>
            <a:gdLst/>
            <a:ahLst/>
            <a:cxnLst/>
            <a:rect l="l" t="t" r="r" b="b"/>
            <a:pathLst>
              <a:path w="16141700" h="3114040">
                <a:moveTo>
                  <a:pt x="0" y="0"/>
                </a:moveTo>
                <a:lnTo>
                  <a:pt x="16141700" y="0"/>
                </a:lnTo>
                <a:lnTo>
                  <a:pt x="16141700" y="3113744"/>
                </a:lnTo>
                <a:lnTo>
                  <a:pt x="0" y="31137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42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42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544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544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94462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94462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3480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7" y="0"/>
                </a:lnTo>
                <a:lnTo>
                  <a:pt x="1728637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83480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72501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72501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61519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61519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550538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42" y="0"/>
                </a:lnTo>
                <a:lnTo>
                  <a:pt x="1728642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50538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39557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5" y="0"/>
                </a:lnTo>
                <a:lnTo>
                  <a:pt x="1728635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539557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2189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2189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41208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1208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30227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30227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19247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19247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08265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6" y="0"/>
                </a:lnTo>
                <a:lnTo>
                  <a:pt x="1457106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08265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97285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97285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686303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1" y="0"/>
                </a:lnTo>
                <a:lnTo>
                  <a:pt x="1457101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686303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675319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9" y="0"/>
                </a:lnTo>
                <a:lnTo>
                  <a:pt x="1457109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675319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7201" y="5425856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4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7497" y="8119257"/>
            <a:ext cx="16243300" cy="4789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7391" y="8123759"/>
            <a:ext cx="16141700" cy="4688205"/>
          </a:xfrm>
          <a:custGeom>
            <a:avLst/>
            <a:gdLst/>
            <a:ahLst/>
            <a:cxnLst/>
            <a:rect l="l" t="t" r="r" b="b"/>
            <a:pathLst>
              <a:path w="16141700" h="4688205">
                <a:moveTo>
                  <a:pt x="0" y="0"/>
                </a:moveTo>
                <a:lnTo>
                  <a:pt x="16141701" y="0"/>
                </a:lnTo>
                <a:lnTo>
                  <a:pt x="16141701" y="4688203"/>
                </a:lnTo>
                <a:lnTo>
                  <a:pt x="0" y="4688203"/>
                </a:lnTo>
                <a:lnTo>
                  <a:pt x="0" y="0"/>
                </a:lnTo>
                <a:close/>
              </a:path>
            </a:pathLst>
          </a:custGeom>
          <a:solidFill>
            <a:srgbClr val="E8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7391" y="8123759"/>
            <a:ext cx="16141700" cy="4688205"/>
          </a:xfrm>
          <a:custGeom>
            <a:avLst/>
            <a:gdLst/>
            <a:ahLst/>
            <a:cxnLst/>
            <a:rect l="l" t="t" r="r" b="b"/>
            <a:pathLst>
              <a:path w="16141700" h="4688205">
                <a:moveTo>
                  <a:pt x="0" y="0"/>
                </a:moveTo>
                <a:lnTo>
                  <a:pt x="16141700" y="0"/>
                </a:lnTo>
                <a:lnTo>
                  <a:pt x="16141700" y="4688203"/>
                </a:lnTo>
                <a:lnTo>
                  <a:pt x="0" y="468820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755825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2744844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4733864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6722883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8711903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10700921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12689941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14678964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9" name="object 49"/>
          <p:cNvSpPr/>
          <p:nvPr/>
        </p:nvSpPr>
        <p:spPr>
          <a:xfrm>
            <a:off x="172204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724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2125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7164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2361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7400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2282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7321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9417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4456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9338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4377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9574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461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9495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4535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916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4202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9085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4124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9320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4359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9242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4281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6376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51415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6298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1337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6533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1572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36455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21494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66122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51162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96044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81083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06280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1319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36201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21240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63335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48375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93257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78296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03493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88532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33414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18453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63082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48121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393003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78042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03239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288279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333160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318200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60295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45334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90216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75255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500452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485491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530374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51541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05991" y="827615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1" y="0"/>
                </a:lnTo>
                <a:lnTo>
                  <a:pt x="15684501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5991" y="827615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0" y="0"/>
                </a:lnTo>
                <a:lnTo>
                  <a:pt x="15684500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7061200" y="8547100"/>
            <a:ext cx="2969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15" dirty="0">
                <a:latin typeface="Calibri"/>
                <a:cs typeface="Calibri"/>
              </a:rPr>
              <a:t>Memory</a:t>
            </a:r>
            <a:r>
              <a:rPr sz="3600" b="1" spc="-295" dirty="0">
                <a:latin typeface="Calibri"/>
                <a:cs typeface="Calibri"/>
              </a:rPr>
              <a:t> </a:t>
            </a:r>
            <a:r>
              <a:rPr sz="3600" b="1" spc="-245" dirty="0">
                <a:latin typeface="Calibri"/>
                <a:cs typeface="Calibri"/>
              </a:rPr>
              <a:t>controller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874000" y="11277600"/>
            <a:ext cx="98742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1" spc="-680" dirty="0">
                <a:latin typeface="Calibri"/>
                <a:cs typeface="Calibri"/>
              </a:rPr>
              <a:t>CPU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6090900" y="6921500"/>
            <a:ext cx="1772920" cy="9575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sz="3200" b="1" spc="-260" dirty="0">
                <a:latin typeface="Calibri"/>
                <a:cs typeface="Calibri"/>
              </a:rPr>
              <a:t>64 </a:t>
            </a:r>
            <a:r>
              <a:rPr sz="3200" b="1" spc="-160" dirty="0">
                <a:latin typeface="Calibri"/>
                <a:cs typeface="Calibri"/>
              </a:rPr>
              <a:t>bit  </a:t>
            </a:r>
            <a:r>
              <a:rPr sz="3200" b="1" spc="-310" dirty="0">
                <a:latin typeface="Calibri"/>
                <a:cs typeface="Calibri"/>
              </a:rPr>
              <a:t>memory</a:t>
            </a:r>
            <a:r>
              <a:rPr sz="3200" b="1" spc="-300" dirty="0">
                <a:latin typeface="Calibri"/>
                <a:cs typeface="Calibri"/>
              </a:rPr>
              <a:t> </a:t>
            </a:r>
            <a:r>
              <a:rPr sz="3200" b="1" spc="-270" dirty="0">
                <a:latin typeface="Calibri"/>
                <a:cs typeface="Calibri"/>
              </a:rPr>
              <a:t>bus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732216" y="973987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1" y="0"/>
                </a:lnTo>
                <a:lnTo>
                  <a:pt x="15684501" y="1274056"/>
                </a:lnTo>
                <a:lnTo>
                  <a:pt x="0" y="1274056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32216" y="973987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0" y="0"/>
                </a:lnTo>
                <a:lnTo>
                  <a:pt x="15684500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6756400" y="10121900"/>
            <a:ext cx="33515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b="1" spc="-210" dirty="0">
                <a:latin typeface="Calibri"/>
                <a:cs typeface="Calibri"/>
              </a:rPr>
              <a:t>Last-level </a:t>
            </a:r>
            <a:r>
              <a:rPr sz="3600" b="1" spc="-300" dirty="0">
                <a:latin typeface="Calibri"/>
                <a:cs typeface="Calibri"/>
              </a:rPr>
              <a:t>cache</a:t>
            </a:r>
            <a:r>
              <a:rPr sz="3600" b="1" spc="-340" dirty="0">
                <a:latin typeface="Calibri"/>
                <a:cs typeface="Calibri"/>
              </a:rPr>
              <a:t> </a:t>
            </a:r>
            <a:r>
              <a:rPr sz="3600" b="1" spc="-245" dirty="0">
                <a:latin typeface="Calibri"/>
                <a:cs typeface="Calibri"/>
              </a:rPr>
              <a:t>(LLC)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42723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20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20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5" y="726244"/>
                </a:lnTo>
                <a:lnTo>
                  <a:pt x="1404686" y="703755"/>
                </a:lnTo>
                <a:lnTo>
                  <a:pt x="1434187" y="674254"/>
                </a:lnTo>
                <a:lnTo>
                  <a:pt x="1456675" y="638883"/>
                </a:lnTo>
                <a:lnTo>
                  <a:pt x="1471006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6" y="146819"/>
                </a:lnTo>
                <a:lnTo>
                  <a:pt x="1456675" y="106722"/>
                </a:lnTo>
                <a:lnTo>
                  <a:pt x="1434187" y="71351"/>
                </a:lnTo>
                <a:lnTo>
                  <a:pt x="1404686" y="41850"/>
                </a:lnTo>
                <a:lnTo>
                  <a:pt x="1369315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42723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876300" y="5981700"/>
            <a:ext cx="12344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0" dirty="0">
                <a:latin typeface="Calibri"/>
                <a:cs typeface="Calibri"/>
              </a:rPr>
              <a:t>bits</a:t>
            </a:r>
            <a:r>
              <a:rPr sz="3200" b="1" spc="-290" dirty="0">
                <a:latin typeface="Calibri"/>
                <a:cs typeface="Calibri"/>
              </a:rPr>
              <a:t> </a:t>
            </a:r>
            <a:r>
              <a:rPr sz="3200" b="1" spc="-229" dirty="0">
                <a:latin typeface="Calibri"/>
                <a:cs typeface="Calibri"/>
              </a:rPr>
              <a:t>8:15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2768055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768055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10912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710912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669821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669821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680188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680188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678664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678664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2596920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8" y="0"/>
                </a:moveTo>
                <a:lnTo>
                  <a:pt x="190493" y="0"/>
                </a:lnTo>
                <a:lnTo>
                  <a:pt x="146815" y="5031"/>
                </a:lnTo>
                <a:lnTo>
                  <a:pt x="106720" y="19362"/>
                </a:lnTo>
                <a:lnTo>
                  <a:pt x="71350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0" y="703755"/>
                </a:lnTo>
                <a:lnTo>
                  <a:pt x="106720" y="726244"/>
                </a:lnTo>
                <a:lnTo>
                  <a:pt x="146815" y="740575"/>
                </a:lnTo>
                <a:lnTo>
                  <a:pt x="190493" y="745606"/>
                </a:lnTo>
                <a:lnTo>
                  <a:pt x="1285538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5" y="638883"/>
                </a:lnTo>
                <a:lnTo>
                  <a:pt x="1471007" y="598786"/>
                </a:lnTo>
                <a:lnTo>
                  <a:pt x="1476038" y="555106"/>
                </a:lnTo>
                <a:lnTo>
                  <a:pt x="1476038" y="190500"/>
                </a:lnTo>
                <a:lnTo>
                  <a:pt x="1471007" y="146819"/>
                </a:lnTo>
                <a:lnTo>
                  <a:pt x="1456675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8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2596920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634578" y="5890541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2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2"/>
                </a:lnTo>
                <a:lnTo>
                  <a:pt x="71353" y="41850"/>
                </a:lnTo>
                <a:lnTo>
                  <a:pt x="41851" y="71351"/>
                </a:lnTo>
                <a:lnTo>
                  <a:pt x="19363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3" y="638883"/>
                </a:lnTo>
                <a:lnTo>
                  <a:pt x="41851" y="674254"/>
                </a:lnTo>
                <a:lnTo>
                  <a:pt x="71353" y="703755"/>
                </a:lnTo>
                <a:lnTo>
                  <a:pt x="106724" y="726244"/>
                </a:lnTo>
                <a:lnTo>
                  <a:pt x="146821" y="740575"/>
                </a:lnTo>
                <a:lnTo>
                  <a:pt x="190500" y="745606"/>
                </a:lnTo>
                <a:lnTo>
                  <a:pt x="1285532" y="745606"/>
                </a:lnTo>
                <a:lnTo>
                  <a:pt x="1329214" y="740575"/>
                </a:lnTo>
                <a:lnTo>
                  <a:pt x="1369313" y="726244"/>
                </a:lnTo>
                <a:lnTo>
                  <a:pt x="1404684" y="703755"/>
                </a:lnTo>
                <a:lnTo>
                  <a:pt x="1434184" y="674254"/>
                </a:lnTo>
                <a:lnTo>
                  <a:pt x="1456671" y="638883"/>
                </a:lnTo>
                <a:lnTo>
                  <a:pt x="1471001" y="598786"/>
                </a:lnTo>
                <a:lnTo>
                  <a:pt x="1476032" y="555106"/>
                </a:lnTo>
                <a:lnTo>
                  <a:pt x="1476032" y="190500"/>
                </a:lnTo>
                <a:lnTo>
                  <a:pt x="1471001" y="146819"/>
                </a:lnTo>
                <a:lnTo>
                  <a:pt x="1456671" y="106722"/>
                </a:lnTo>
                <a:lnTo>
                  <a:pt x="1434184" y="71351"/>
                </a:lnTo>
                <a:lnTo>
                  <a:pt x="1404684" y="41850"/>
                </a:lnTo>
                <a:lnTo>
                  <a:pt x="1369313" y="19362"/>
                </a:lnTo>
                <a:lnTo>
                  <a:pt x="1329214" y="5031"/>
                </a:lnTo>
                <a:lnTo>
                  <a:pt x="1285532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634578" y="5890541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509174" y="9913404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511302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499"/>
                </a:lnTo>
                <a:lnTo>
                  <a:pt x="0" y="619759"/>
                </a:lnTo>
                <a:lnTo>
                  <a:pt x="5031" y="663440"/>
                </a:lnTo>
                <a:lnTo>
                  <a:pt x="19362" y="703537"/>
                </a:lnTo>
                <a:lnTo>
                  <a:pt x="41850" y="738908"/>
                </a:lnTo>
                <a:lnTo>
                  <a:pt x="71351" y="768409"/>
                </a:lnTo>
                <a:lnTo>
                  <a:pt x="106722" y="790897"/>
                </a:lnTo>
                <a:lnTo>
                  <a:pt x="146819" y="805228"/>
                </a:lnTo>
                <a:lnTo>
                  <a:pt x="190500" y="810259"/>
                </a:lnTo>
                <a:lnTo>
                  <a:pt x="5113020" y="810259"/>
                </a:lnTo>
                <a:lnTo>
                  <a:pt x="5156698" y="805228"/>
                </a:lnTo>
                <a:lnTo>
                  <a:pt x="5196795" y="790897"/>
                </a:lnTo>
                <a:lnTo>
                  <a:pt x="5232166" y="768409"/>
                </a:lnTo>
                <a:lnTo>
                  <a:pt x="5261668" y="738908"/>
                </a:lnTo>
                <a:lnTo>
                  <a:pt x="5284156" y="703537"/>
                </a:lnTo>
                <a:lnTo>
                  <a:pt x="5298488" y="663440"/>
                </a:lnTo>
                <a:lnTo>
                  <a:pt x="5303520" y="619759"/>
                </a:lnTo>
                <a:lnTo>
                  <a:pt x="5303520" y="190499"/>
                </a:lnTo>
                <a:lnTo>
                  <a:pt x="5298488" y="146819"/>
                </a:lnTo>
                <a:lnTo>
                  <a:pt x="5284156" y="106722"/>
                </a:lnTo>
                <a:lnTo>
                  <a:pt x="5261668" y="71351"/>
                </a:lnTo>
                <a:lnTo>
                  <a:pt x="5232166" y="41850"/>
                </a:lnTo>
                <a:lnTo>
                  <a:pt x="5196795" y="19362"/>
                </a:lnTo>
                <a:lnTo>
                  <a:pt x="5156698" y="5031"/>
                </a:lnTo>
                <a:lnTo>
                  <a:pt x="511302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509174" y="9913404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190500" y="0"/>
                </a:moveTo>
                <a:lnTo>
                  <a:pt x="5113021" y="0"/>
                </a:lnTo>
                <a:lnTo>
                  <a:pt x="5156701" y="5031"/>
                </a:lnTo>
                <a:lnTo>
                  <a:pt x="5196798" y="19362"/>
                </a:lnTo>
                <a:lnTo>
                  <a:pt x="5232169" y="41850"/>
                </a:lnTo>
                <a:lnTo>
                  <a:pt x="5261670" y="71351"/>
                </a:lnTo>
                <a:lnTo>
                  <a:pt x="5284158" y="106722"/>
                </a:lnTo>
                <a:lnTo>
                  <a:pt x="5298490" y="146820"/>
                </a:lnTo>
                <a:lnTo>
                  <a:pt x="5303521" y="190500"/>
                </a:lnTo>
                <a:lnTo>
                  <a:pt x="5303521" y="619759"/>
                </a:lnTo>
                <a:lnTo>
                  <a:pt x="5298490" y="663439"/>
                </a:lnTo>
                <a:lnTo>
                  <a:pt x="5284158" y="703536"/>
                </a:lnTo>
                <a:lnTo>
                  <a:pt x="5261670" y="738907"/>
                </a:lnTo>
                <a:lnTo>
                  <a:pt x="5232169" y="768408"/>
                </a:lnTo>
                <a:lnTo>
                  <a:pt x="5196798" y="790896"/>
                </a:lnTo>
                <a:lnTo>
                  <a:pt x="5156701" y="805228"/>
                </a:lnTo>
                <a:lnTo>
                  <a:pt x="5113021" y="810259"/>
                </a:lnTo>
                <a:lnTo>
                  <a:pt x="190500" y="810259"/>
                </a:lnTo>
                <a:lnTo>
                  <a:pt x="146820" y="805228"/>
                </a:lnTo>
                <a:lnTo>
                  <a:pt x="106722" y="790896"/>
                </a:lnTo>
                <a:lnTo>
                  <a:pt x="71351" y="768408"/>
                </a:lnTo>
                <a:lnTo>
                  <a:pt x="41850" y="738907"/>
                </a:lnTo>
                <a:lnTo>
                  <a:pt x="19362" y="703536"/>
                </a:lnTo>
                <a:lnTo>
                  <a:pt x="5031" y="663439"/>
                </a:lnTo>
                <a:lnTo>
                  <a:pt x="0" y="619759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10769600" y="10007600"/>
            <a:ext cx="47879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200" b="1" spc="-254" dirty="0">
                <a:latin typeface="Calibri"/>
                <a:cs typeface="Calibri"/>
              </a:rPr>
              <a:t>Request </a:t>
            </a:r>
            <a:r>
              <a:rPr sz="3200" b="1" spc="-165" dirty="0">
                <a:latin typeface="Calibri"/>
                <a:cs typeface="Calibri"/>
              </a:rPr>
              <a:t>line </a:t>
            </a:r>
            <a:r>
              <a:rPr sz="3200" b="1" spc="-450" dirty="0">
                <a:latin typeface="Calibri"/>
                <a:cs typeface="Calibri"/>
              </a:rPr>
              <a:t>/w </a:t>
            </a:r>
            <a:r>
              <a:rPr sz="3200" b="1" spc="-220" dirty="0">
                <a:latin typeface="Calibri"/>
                <a:cs typeface="Calibri"/>
              </a:rPr>
              <a:t>physical </a:t>
            </a:r>
            <a:r>
              <a:rPr sz="3200" b="1" spc="-254" dirty="0">
                <a:latin typeface="Calibri"/>
                <a:cs typeface="Calibri"/>
              </a:rPr>
              <a:t>address</a:t>
            </a:r>
            <a:r>
              <a:rPr sz="3200" b="1" spc="-260" dirty="0">
                <a:latin typeface="Calibri"/>
                <a:cs typeface="Calibri"/>
              </a:rPr>
              <a:t> </a:t>
            </a:r>
            <a:r>
              <a:rPr sz="3200" b="1" spc="-465" dirty="0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1" name="object 141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4820900" cy="3332479"/>
          </a:xfrm>
          <a:prstGeom prst="rect">
            <a:avLst/>
          </a:prstGeom>
        </p:spPr>
        <p:txBody>
          <a:bodyPr vert="horz" wrap="square" lIns="0" tIns="327660" rIns="0" bIns="0" rtlCol="0">
            <a:spAutoFit/>
          </a:bodyPr>
          <a:lstStyle/>
          <a:p>
            <a:pPr marL="12700" marR="5080">
              <a:lnSpc>
                <a:spcPct val="75400"/>
              </a:lnSpc>
              <a:spcBef>
                <a:spcPts val="2580"/>
              </a:spcBef>
            </a:pPr>
            <a:r>
              <a:rPr sz="8400" spc="-565" dirty="0"/>
              <a:t>Reading </a:t>
            </a:r>
            <a:r>
              <a:rPr sz="8400" spc="-755" dirty="0"/>
              <a:t>one </a:t>
            </a:r>
            <a:r>
              <a:rPr sz="8400" spc="-625" dirty="0"/>
              <a:t>64-byte (512 </a:t>
            </a:r>
            <a:r>
              <a:rPr sz="8400" spc="-425" dirty="0"/>
              <a:t>bit) </a:t>
            </a:r>
            <a:r>
              <a:rPr sz="8400" spc="-690" dirty="0"/>
              <a:t>cache </a:t>
            </a:r>
            <a:r>
              <a:rPr sz="8400" spc="-434" dirty="0"/>
              <a:t>line  </a:t>
            </a:r>
            <a:r>
              <a:rPr sz="8400" spc="-530" dirty="0"/>
              <a:t>(the </a:t>
            </a:r>
            <a:r>
              <a:rPr sz="8400" spc="-685" dirty="0"/>
              <a:t>wrong</a:t>
            </a:r>
            <a:r>
              <a:rPr sz="8400" spc="-605" dirty="0"/>
              <a:t> </a:t>
            </a:r>
            <a:r>
              <a:rPr sz="8400" spc="-760" dirty="0"/>
              <a:t>way)</a:t>
            </a:r>
            <a:endParaRPr sz="8400"/>
          </a:p>
          <a:p>
            <a:pPr marL="12700" marR="7094855">
              <a:lnSpc>
                <a:spcPts val="4000"/>
              </a:lnSpc>
              <a:spcBef>
                <a:spcPts val="420"/>
              </a:spcBef>
            </a:pPr>
            <a:r>
              <a:rPr sz="3700" spc="-235" dirty="0"/>
              <a:t>All </a:t>
            </a:r>
            <a:r>
              <a:rPr sz="3700" spc="-260" dirty="0"/>
              <a:t>data </a:t>
            </a:r>
            <a:r>
              <a:rPr sz="3700" spc="-254" dirty="0"/>
              <a:t>for </a:t>
            </a:r>
            <a:r>
              <a:rPr sz="3700" spc="-305" dirty="0"/>
              <a:t>cache </a:t>
            </a:r>
            <a:r>
              <a:rPr sz="3700" spc="-195" dirty="0"/>
              <a:t>line </a:t>
            </a:r>
            <a:r>
              <a:rPr sz="3700" spc="-265" dirty="0"/>
              <a:t>serviced </a:t>
            </a:r>
            <a:r>
              <a:rPr sz="3700" spc="-340" dirty="0"/>
              <a:t>by </a:t>
            </a:r>
            <a:r>
              <a:rPr sz="3700" spc="-250" dirty="0"/>
              <a:t>the </a:t>
            </a:r>
            <a:r>
              <a:rPr sz="3700" spc="-340" dirty="0"/>
              <a:t>same </a:t>
            </a:r>
            <a:r>
              <a:rPr sz="3700" spc="-265" dirty="0"/>
              <a:t>chip  </a:t>
            </a:r>
            <a:r>
              <a:rPr sz="3700" spc="-270" dirty="0"/>
              <a:t>Bytes </a:t>
            </a:r>
            <a:r>
              <a:rPr sz="3700" spc="-254" dirty="0"/>
              <a:t>sent </a:t>
            </a:r>
            <a:r>
              <a:rPr sz="3700" spc="-270" dirty="0"/>
              <a:t>consecutively </a:t>
            </a:r>
            <a:r>
              <a:rPr sz="3700" spc="-330" dirty="0"/>
              <a:t>over </a:t>
            </a:r>
            <a:r>
              <a:rPr sz="3700" spc="-340" dirty="0"/>
              <a:t>same</a:t>
            </a:r>
            <a:r>
              <a:rPr sz="3700" spc="-140" dirty="0"/>
              <a:t> </a:t>
            </a:r>
            <a:r>
              <a:rPr sz="3700" spc="-250" dirty="0"/>
              <a:t>pins</a:t>
            </a:r>
            <a:endParaRPr sz="3700"/>
          </a:p>
        </p:txBody>
      </p:sp>
      <p:sp>
        <p:nvSpPr>
          <p:cNvPr id="142" name="object 142"/>
          <p:cNvSpPr/>
          <p:nvPr/>
        </p:nvSpPr>
        <p:spPr>
          <a:xfrm>
            <a:off x="10509174" y="8501611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511302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499"/>
                </a:lnTo>
                <a:lnTo>
                  <a:pt x="0" y="619758"/>
                </a:lnTo>
                <a:lnTo>
                  <a:pt x="5031" y="663438"/>
                </a:lnTo>
                <a:lnTo>
                  <a:pt x="19362" y="703535"/>
                </a:lnTo>
                <a:lnTo>
                  <a:pt x="41850" y="738906"/>
                </a:lnTo>
                <a:lnTo>
                  <a:pt x="71351" y="768408"/>
                </a:lnTo>
                <a:lnTo>
                  <a:pt x="106722" y="790896"/>
                </a:lnTo>
                <a:lnTo>
                  <a:pt x="146819" y="805227"/>
                </a:lnTo>
                <a:lnTo>
                  <a:pt x="190500" y="810258"/>
                </a:lnTo>
                <a:lnTo>
                  <a:pt x="5113020" y="810258"/>
                </a:lnTo>
                <a:lnTo>
                  <a:pt x="5156698" y="805227"/>
                </a:lnTo>
                <a:lnTo>
                  <a:pt x="5196795" y="790896"/>
                </a:lnTo>
                <a:lnTo>
                  <a:pt x="5232166" y="768408"/>
                </a:lnTo>
                <a:lnTo>
                  <a:pt x="5261668" y="738906"/>
                </a:lnTo>
                <a:lnTo>
                  <a:pt x="5284156" y="703535"/>
                </a:lnTo>
                <a:lnTo>
                  <a:pt x="5298488" y="663438"/>
                </a:lnTo>
                <a:lnTo>
                  <a:pt x="5303520" y="619758"/>
                </a:lnTo>
                <a:lnTo>
                  <a:pt x="5303520" y="190499"/>
                </a:lnTo>
                <a:lnTo>
                  <a:pt x="5298488" y="146819"/>
                </a:lnTo>
                <a:lnTo>
                  <a:pt x="5284156" y="106722"/>
                </a:lnTo>
                <a:lnTo>
                  <a:pt x="5261668" y="71351"/>
                </a:lnTo>
                <a:lnTo>
                  <a:pt x="5232166" y="41850"/>
                </a:lnTo>
                <a:lnTo>
                  <a:pt x="5196795" y="19362"/>
                </a:lnTo>
                <a:lnTo>
                  <a:pt x="5156698" y="5031"/>
                </a:lnTo>
                <a:lnTo>
                  <a:pt x="511302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509174" y="8501611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190500" y="0"/>
                </a:moveTo>
                <a:lnTo>
                  <a:pt x="5113021" y="0"/>
                </a:lnTo>
                <a:lnTo>
                  <a:pt x="5156701" y="5031"/>
                </a:lnTo>
                <a:lnTo>
                  <a:pt x="5196798" y="19362"/>
                </a:lnTo>
                <a:lnTo>
                  <a:pt x="5232169" y="41850"/>
                </a:lnTo>
                <a:lnTo>
                  <a:pt x="5261670" y="71351"/>
                </a:lnTo>
                <a:lnTo>
                  <a:pt x="5284158" y="106722"/>
                </a:lnTo>
                <a:lnTo>
                  <a:pt x="5298490" y="146820"/>
                </a:lnTo>
                <a:lnTo>
                  <a:pt x="5303521" y="190500"/>
                </a:lnTo>
                <a:lnTo>
                  <a:pt x="5303521" y="619759"/>
                </a:lnTo>
                <a:lnTo>
                  <a:pt x="5298490" y="663439"/>
                </a:lnTo>
                <a:lnTo>
                  <a:pt x="5284158" y="703536"/>
                </a:lnTo>
                <a:lnTo>
                  <a:pt x="5261670" y="738907"/>
                </a:lnTo>
                <a:lnTo>
                  <a:pt x="5232169" y="768408"/>
                </a:lnTo>
                <a:lnTo>
                  <a:pt x="5196798" y="790896"/>
                </a:lnTo>
                <a:lnTo>
                  <a:pt x="5156701" y="805228"/>
                </a:lnTo>
                <a:lnTo>
                  <a:pt x="5113021" y="810259"/>
                </a:lnTo>
                <a:lnTo>
                  <a:pt x="190500" y="810259"/>
                </a:lnTo>
                <a:lnTo>
                  <a:pt x="146820" y="805228"/>
                </a:lnTo>
                <a:lnTo>
                  <a:pt x="106722" y="790896"/>
                </a:lnTo>
                <a:lnTo>
                  <a:pt x="71351" y="768408"/>
                </a:lnTo>
                <a:lnTo>
                  <a:pt x="41850" y="738907"/>
                </a:lnTo>
                <a:lnTo>
                  <a:pt x="19362" y="703536"/>
                </a:lnTo>
                <a:lnTo>
                  <a:pt x="5031" y="663439"/>
                </a:lnTo>
                <a:lnTo>
                  <a:pt x="0" y="619759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11087100" y="8585200"/>
            <a:ext cx="41598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75" dirty="0">
                <a:latin typeface="Calibri"/>
                <a:cs typeface="Calibri"/>
              </a:rPr>
              <a:t>Read </a:t>
            </a:r>
            <a:r>
              <a:rPr sz="3200" b="1" spc="-250" dirty="0">
                <a:latin typeface="Calibri"/>
                <a:cs typeface="Calibri"/>
              </a:rPr>
              <a:t>bank </a:t>
            </a:r>
            <a:r>
              <a:rPr sz="3200" b="1" spc="-200" dirty="0">
                <a:latin typeface="Calibri"/>
                <a:cs typeface="Calibri"/>
              </a:rPr>
              <a:t>B, </a:t>
            </a:r>
            <a:r>
              <a:rPr sz="3200" b="1" spc="-335" dirty="0">
                <a:latin typeface="Calibri"/>
                <a:cs typeface="Calibri"/>
              </a:rPr>
              <a:t>row </a:t>
            </a:r>
            <a:r>
              <a:rPr sz="3200" b="1" spc="-190" dirty="0">
                <a:latin typeface="Calibri"/>
                <a:cs typeface="Calibri"/>
              </a:rPr>
              <a:t>R, </a:t>
            </a:r>
            <a:r>
              <a:rPr sz="3200" b="1" spc="-280" dirty="0">
                <a:latin typeface="Calibri"/>
                <a:cs typeface="Calibri"/>
              </a:rPr>
              <a:t>column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260" dirty="0">
                <a:latin typeface="Calibri"/>
                <a:cs typeface="Calibri"/>
              </a:rPr>
              <a:t>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6" name="Slide Number Placeholder 145">
            <a:extLst>
              <a:ext uri="{FF2B5EF4-FFF2-40B4-BE49-F238E27FC236}">
                <a16:creationId xmlns:a16="http://schemas.microsoft.com/office/drawing/2014/main" id="{F564055A-4A13-3141-B208-46ED2AF4768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462468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615" dirty="0"/>
              <a:t>Programming </a:t>
            </a:r>
            <a:r>
              <a:rPr sz="8400" spc="-700" dirty="0"/>
              <a:t>system </a:t>
            </a:r>
            <a:r>
              <a:rPr sz="8400" spc="-530" dirty="0"/>
              <a:t>design</a:t>
            </a:r>
            <a:r>
              <a:rPr sz="8400" spc="-409" dirty="0"/>
              <a:t> </a:t>
            </a:r>
            <a:r>
              <a:rPr sz="8400" spc="-585" dirty="0"/>
              <a:t>questions:</a:t>
            </a:r>
            <a:endParaRPr sz="8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824230" marR="671195" indent="-800100">
              <a:lnSpc>
                <a:spcPts val="6700"/>
              </a:lnSpc>
              <a:spcBef>
                <a:spcPts val="340"/>
              </a:spcBef>
              <a:buSzPct val="119642"/>
              <a:buFont typeface="Trebuchet MS"/>
              <a:buChar char="▪"/>
              <a:tabLst>
                <a:tab pos="824230" algn="l"/>
              </a:tabLst>
            </a:pPr>
            <a:r>
              <a:rPr sz="5600" spc="-595" dirty="0"/>
              <a:t>What </a:t>
            </a:r>
            <a:r>
              <a:rPr sz="5600" spc="-415" dirty="0"/>
              <a:t>are </a:t>
            </a:r>
            <a:r>
              <a:rPr sz="5600" spc="-375" dirty="0"/>
              <a:t>the </a:t>
            </a:r>
            <a:r>
              <a:rPr sz="5600" spc="-400" dirty="0"/>
              <a:t>fundamental </a:t>
            </a:r>
            <a:r>
              <a:rPr sz="5600" spc="-420" dirty="0"/>
              <a:t>operations </a:t>
            </a:r>
            <a:r>
              <a:rPr sz="5600" spc="-640" dirty="0"/>
              <a:t>we </a:t>
            </a:r>
            <a:r>
              <a:rPr sz="5600" spc="-459" dirty="0"/>
              <a:t>want </a:t>
            </a:r>
            <a:r>
              <a:rPr sz="5600" spc="-420" dirty="0"/>
              <a:t>to </a:t>
            </a:r>
            <a:r>
              <a:rPr sz="5600" spc="-490" dirty="0"/>
              <a:t>be </a:t>
            </a:r>
            <a:r>
              <a:rPr sz="5600" spc="-440" dirty="0"/>
              <a:t>easy </a:t>
            </a:r>
            <a:r>
              <a:rPr sz="5600" spc="-420" dirty="0"/>
              <a:t>to  </a:t>
            </a:r>
            <a:r>
              <a:rPr sz="5600" spc="-440" dirty="0"/>
              <a:t>express </a:t>
            </a:r>
            <a:r>
              <a:rPr sz="5600" spc="-805" dirty="0"/>
              <a:t>AND </a:t>
            </a:r>
            <a:r>
              <a:rPr sz="5600" spc="-400" dirty="0"/>
              <a:t>eﬃcient </a:t>
            </a:r>
            <a:r>
              <a:rPr sz="5600" spc="-420" dirty="0"/>
              <a:t>to</a:t>
            </a:r>
            <a:r>
              <a:rPr sz="5600" spc="-340" dirty="0"/>
              <a:t> </a:t>
            </a:r>
            <a:r>
              <a:rPr sz="5600" spc="-480" dirty="0"/>
              <a:t>execute?</a:t>
            </a:r>
            <a:endParaRPr sz="5600"/>
          </a:p>
          <a:p>
            <a:pPr marL="11430">
              <a:lnSpc>
                <a:spcPct val="100000"/>
              </a:lnSpc>
              <a:spcBef>
                <a:spcPts val="55"/>
              </a:spcBef>
              <a:buFont typeface="Trebuchet MS"/>
              <a:buChar char="▪"/>
            </a:pPr>
            <a:endParaRPr sz="8300">
              <a:latin typeface="Times New Roman"/>
              <a:cs typeface="Times New Roman"/>
            </a:endParaRPr>
          </a:p>
          <a:p>
            <a:pPr marL="824230" marR="239395" indent="-800100">
              <a:lnSpc>
                <a:spcPts val="6700"/>
              </a:lnSpc>
              <a:buSzPct val="119642"/>
              <a:buFont typeface="Trebuchet MS"/>
              <a:buChar char="▪"/>
              <a:tabLst>
                <a:tab pos="824230" algn="l"/>
              </a:tabLst>
            </a:pPr>
            <a:r>
              <a:rPr sz="5600" spc="-595" dirty="0"/>
              <a:t>What </a:t>
            </a:r>
            <a:r>
              <a:rPr sz="5600" spc="-415" dirty="0"/>
              <a:t>are </a:t>
            </a:r>
            <a:r>
              <a:rPr sz="5600" spc="-375" dirty="0"/>
              <a:t>the </a:t>
            </a:r>
            <a:r>
              <a:rPr sz="5600" spc="-475" dirty="0"/>
              <a:t>key </a:t>
            </a:r>
            <a:r>
              <a:rPr sz="5600" spc="-370" dirty="0"/>
              <a:t>optimizations </a:t>
            </a:r>
            <a:r>
              <a:rPr sz="5600" spc="-470" dirty="0"/>
              <a:t>used </a:t>
            </a:r>
            <a:r>
              <a:rPr sz="5600" spc="-520" dirty="0"/>
              <a:t>when </a:t>
            </a:r>
            <a:r>
              <a:rPr sz="5600" spc="-355" dirty="0"/>
              <a:t>authoring </a:t>
            </a:r>
            <a:r>
              <a:rPr sz="5600" spc="-375" dirty="0"/>
              <a:t>the </a:t>
            </a:r>
            <a:r>
              <a:rPr sz="5600" spc="-400" dirty="0"/>
              <a:t>best  </a:t>
            </a:r>
            <a:r>
              <a:rPr sz="5600" spc="-405" dirty="0"/>
              <a:t>implementations </a:t>
            </a:r>
            <a:r>
              <a:rPr sz="5600" spc="-385" dirty="0"/>
              <a:t>of </a:t>
            </a:r>
            <a:r>
              <a:rPr sz="5600" spc="-405" dirty="0"/>
              <a:t>these</a:t>
            </a:r>
            <a:r>
              <a:rPr sz="5600" spc="-355" dirty="0"/>
              <a:t> </a:t>
            </a:r>
            <a:r>
              <a:rPr sz="5600" spc="-445" dirty="0"/>
              <a:t>operations?</a:t>
            </a:r>
            <a:endParaRPr sz="5600"/>
          </a:p>
          <a:p>
            <a:pPr marL="836930" marR="5080">
              <a:lnSpc>
                <a:spcPts val="6700"/>
              </a:lnSpc>
              <a:spcBef>
                <a:spcPts val="600"/>
              </a:spcBef>
            </a:pPr>
            <a:r>
              <a:rPr spc="-315" dirty="0"/>
              <a:t>(high-level </a:t>
            </a:r>
            <a:r>
              <a:rPr spc="-375" dirty="0"/>
              <a:t>abstractions </a:t>
            </a:r>
            <a:r>
              <a:rPr spc="-450" dirty="0"/>
              <a:t>provided </a:t>
            </a:r>
            <a:r>
              <a:rPr spc="-509" dirty="0"/>
              <a:t>by </a:t>
            </a:r>
            <a:r>
              <a:rPr spc="-405" dirty="0"/>
              <a:t>a </a:t>
            </a:r>
            <a:r>
              <a:rPr spc="-420" dirty="0"/>
              <a:t>programming </a:t>
            </a:r>
            <a:r>
              <a:rPr spc="-465" dirty="0"/>
              <a:t>system  </a:t>
            </a:r>
            <a:r>
              <a:rPr spc="-425" dirty="0"/>
              <a:t>should </a:t>
            </a:r>
            <a:r>
              <a:rPr spc="-415" dirty="0"/>
              <a:t>not </a:t>
            </a:r>
            <a:r>
              <a:rPr spc="-395" dirty="0"/>
              <a:t>stand </a:t>
            </a:r>
            <a:r>
              <a:rPr spc="-285" dirty="0"/>
              <a:t>in </a:t>
            </a:r>
            <a:r>
              <a:rPr spc="-375" dirty="0"/>
              <a:t>the </a:t>
            </a:r>
            <a:r>
              <a:rPr spc="-580" dirty="0"/>
              <a:t>way </a:t>
            </a:r>
            <a:r>
              <a:rPr spc="-385" dirty="0"/>
              <a:t>of </a:t>
            </a:r>
            <a:r>
              <a:rPr spc="-405" dirty="0"/>
              <a:t>these </a:t>
            </a:r>
            <a:r>
              <a:rPr spc="-360" dirty="0"/>
              <a:t>optimizations, </a:t>
            </a:r>
            <a:r>
              <a:rPr spc="-450" dirty="0"/>
              <a:t>and </a:t>
            </a:r>
            <a:r>
              <a:rPr spc="-535" dirty="0"/>
              <a:t>maybe  </a:t>
            </a:r>
            <a:r>
              <a:rPr spc="-490" dirty="0"/>
              <a:t>even </a:t>
            </a:r>
            <a:r>
              <a:rPr spc="-405" dirty="0"/>
              <a:t>allow </a:t>
            </a:r>
            <a:r>
              <a:rPr spc="-375" dirty="0"/>
              <a:t>the </a:t>
            </a:r>
            <a:r>
              <a:rPr spc="-465" dirty="0"/>
              <a:t>system </a:t>
            </a:r>
            <a:r>
              <a:rPr spc="-420" dirty="0"/>
              <a:t>to </a:t>
            </a:r>
            <a:r>
              <a:rPr spc="-440" dirty="0"/>
              <a:t>perform </a:t>
            </a:r>
            <a:r>
              <a:rPr spc="-470" dirty="0"/>
              <a:t>them </a:t>
            </a:r>
            <a:r>
              <a:rPr spc="-390" dirty="0"/>
              <a:t>for </a:t>
            </a:r>
            <a:r>
              <a:rPr spc="-375" dirty="0"/>
              <a:t>the</a:t>
            </a:r>
            <a:r>
              <a:rPr spc="65" dirty="0"/>
              <a:t> </a:t>
            </a:r>
            <a:r>
              <a:rPr spc="-355" dirty="0"/>
              <a:t>application)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C796B-5729-D247-93BD-A2EFED1FE8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286" y="3600452"/>
            <a:ext cx="16243300" cy="321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1180" y="3604954"/>
            <a:ext cx="16141700" cy="3114040"/>
          </a:xfrm>
          <a:custGeom>
            <a:avLst/>
            <a:gdLst/>
            <a:ahLst/>
            <a:cxnLst/>
            <a:rect l="l" t="t" r="r" b="b"/>
            <a:pathLst>
              <a:path w="16141700" h="3114040">
                <a:moveTo>
                  <a:pt x="0" y="0"/>
                </a:moveTo>
                <a:lnTo>
                  <a:pt x="16141699" y="0"/>
                </a:lnTo>
                <a:lnTo>
                  <a:pt x="16141699" y="3113742"/>
                </a:lnTo>
                <a:lnTo>
                  <a:pt x="0" y="3113742"/>
                </a:lnTo>
                <a:lnTo>
                  <a:pt x="0" y="0"/>
                </a:lnTo>
                <a:close/>
              </a:path>
            </a:pathLst>
          </a:custGeom>
          <a:solidFill>
            <a:srgbClr val="E8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1180" y="3604954"/>
            <a:ext cx="16141700" cy="3114040"/>
          </a:xfrm>
          <a:custGeom>
            <a:avLst/>
            <a:gdLst/>
            <a:ahLst/>
            <a:cxnLst/>
            <a:rect l="l" t="t" r="r" b="b"/>
            <a:pathLst>
              <a:path w="16141700" h="3114040">
                <a:moveTo>
                  <a:pt x="0" y="0"/>
                </a:moveTo>
                <a:lnTo>
                  <a:pt x="16141700" y="0"/>
                </a:lnTo>
                <a:lnTo>
                  <a:pt x="16141700" y="3113744"/>
                </a:lnTo>
                <a:lnTo>
                  <a:pt x="0" y="31137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42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42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544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544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94462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94462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3480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7" y="0"/>
                </a:lnTo>
                <a:lnTo>
                  <a:pt x="1728637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83480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72501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72501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61519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61519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550538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42" y="0"/>
                </a:lnTo>
                <a:lnTo>
                  <a:pt x="1728642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50538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39557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5" y="0"/>
                </a:lnTo>
                <a:lnTo>
                  <a:pt x="1728635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539557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2189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2189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41208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1208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30227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30227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19247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19247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08265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6" y="0"/>
                </a:lnTo>
                <a:lnTo>
                  <a:pt x="1457106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08265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97285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97285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686303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1" y="0"/>
                </a:lnTo>
                <a:lnTo>
                  <a:pt x="1457101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686303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675319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9" y="0"/>
                </a:lnTo>
                <a:lnTo>
                  <a:pt x="1457109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675319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45501" y="5425856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5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7497" y="8119257"/>
            <a:ext cx="16243300" cy="4789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7391" y="8123759"/>
            <a:ext cx="16141700" cy="4688205"/>
          </a:xfrm>
          <a:custGeom>
            <a:avLst/>
            <a:gdLst/>
            <a:ahLst/>
            <a:cxnLst/>
            <a:rect l="l" t="t" r="r" b="b"/>
            <a:pathLst>
              <a:path w="16141700" h="4688205">
                <a:moveTo>
                  <a:pt x="0" y="0"/>
                </a:moveTo>
                <a:lnTo>
                  <a:pt x="16141701" y="0"/>
                </a:lnTo>
                <a:lnTo>
                  <a:pt x="16141701" y="4688203"/>
                </a:lnTo>
                <a:lnTo>
                  <a:pt x="0" y="4688203"/>
                </a:lnTo>
                <a:lnTo>
                  <a:pt x="0" y="0"/>
                </a:lnTo>
                <a:close/>
              </a:path>
            </a:pathLst>
          </a:custGeom>
          <a:solidFill>
            <a:srgbClr val="E8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7391" y="8123759"/>
            <a:ext cx="16141700" cy="4688205"/>
          </a:xfrm>
          <a:custGeom>
            <a:avLst/>
            <a:gdLst/>
            <a:ahLst/>
            <a:cxnLst/>
            <a:rect l="l" t="t" r="r" b="b"/>
            <a:pathLst>
              <a:path w="16141700" h="4688205">
                <a:moveTo>
                  <a:pt x="0" y="0"/>
                </a:moveTo>
                <a:lnTo>
                  <a:pt x="16141700" y="0"/>
                </a:lnTo>
                <a:lnTo>
                  <a:pt x="16141700" y="4688203"/>
                </a:lnTo>
                <a:lnTo>
                  <a:pt x="0" y="468820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755825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2744844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4733864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6722883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8711903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10700921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12689941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14678964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4820900" cy="2270760"/>
          </a:xfrm>
          <a:prstGeom prst="rect">
            <a:avLst/>
          </a:prstGeom>
        </p:spPr>
        <p:txBody>
          <a:bodyPr vert="horz" wrap="square" lIns="0" tIns="327660" rIns="0" bIns="0" rtlCol="0">
            <a:spAutoFit/>
          </a:bodyPr>
          <a:lstStyle/>
          <a:p>
            <a:pPr marL="12700" marR="5080">
              <a:lnSpc>
                <a:spcPct val="75400"/>
              </a:lnSpc>
              <a:spcBef>
                <a:spcPts val="2580"/>
              </a:spcBef>
            </a:pPr>
            <a:r>
              <a:rPr sz="8400" spc="-565" dirty="0"/>
              <a:t>Reading </a:t>
            </a:r>
            <a:r>
              <a:rPr sz="8400" spc="-755" dirty="0"/>
              <a:t>one </a:t>
            </a:r>
            <a:r>
              <a:rPr sz="8400" spc="-625" dirty="0"/>
              <a:t>64-byte (512 </a:t>
            </a:r>
            <a:r>
              <a:rPr sz="8400" spc="-425" dirty="0"/>
              <a:t>bit) </a:t>
            </a:r>
            <a:r>
              <a:rPr sz="8400" spc="-690" dirty="0"/>
              <a:t>cache </a:t>
            </a:r>
            <a:r>
              <a:rPr sz="8400" spc="-434" dirty="0"/>
              <a:t>line  </a:t>
            </a:r>
            <a:r>
              <a:rPr sz="8400" spc="-530" dirty="0"/>
              <a:t>(the </a:t>
            </a:r>
            <a:r>
              <a:rPr sz="8400" spc="-685" dirty="0"/>
              <a:t>wrong</a:t>
            </a:r>
            <a:r>
              <a:rPr sz="8400" spc="-605" dirty="0"/>
              <a:t> </a:t>
            </a:r>
            <a:r>
              <a:rPr sz="8400" spc="-760" dirty="0"/>
              <a:t>way)</a:t>
            </a:r>
            <a:endParaRPr sz="8400"/>
          </a:p>
        </p:txBody>
      </p:sp>
      <p:sp>
        <p:nvSpPr>
          <p:cNvPr id="50" name="object 50"/>
          <p:cNvSpPr/>
          <p:nvPr/>
        </p:nvSpPr>
        <p:spPr>
          <a:xfrm>
            <a:off x="172204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724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2125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7164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2361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7400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2282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7321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9417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4456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9338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4377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9574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461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9495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4535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916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4202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9085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4124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9320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94359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9242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4281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6376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51415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6298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1337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6533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1572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36455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1494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66122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51162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96044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81083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06280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91319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36201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21240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63335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48375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93257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78296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03493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88532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33414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18453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63082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348121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93003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78042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03239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288279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333160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318200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60295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45334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90216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575255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500452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485491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530374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51541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5991" y="827615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1" y="0"/>
                </a:lnTo>
                <a:lnTo>
                  <a:pt x="15684501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05991" y="827615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0" y="0"/>
                </a:lnTo>
                <a:lnTo>
                  <a:pt x="15684500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7061200" y="8547100"/>
            <a:ext cx="2969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15" dirty="0">
                <a:latin typeface="Calibri"/>
                <a:cs typeface="Calibri"/>
              </a:rPr>
              <a:t>Memory</a:t>
            </a:r>
            <a:r>
              <a:rPr sz="3600" b="1" spc="-295" dirty="0">
                <a:latin typeface="Calibri"/>
                <a:cs typeface="Calibri"/>
              </a:rPr>
              <a:t> </a:t>
            </a:r>
            <a:r>
              <a:rPr sz="3600" b="1" spc="-245" dirty="0">
                <a:latin typeface="Calibri"/>
                <a:cs typeface="Calibri"/>
              </a:rPr>
              <a:t>controller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874000" y="11277600"/>
            <a:ext cx="98742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1" spc="-680" dirty="0">
                <a:latin typeface="Calibri"/>
                <a:cs typeface="Calibri"/>
              </a:rPr>
              <a:t>CPU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6090900" y="6921500"/>
            <a:ext cx="1772920" cy="9575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sz="3200" b="1" spc="-260" dirty="0">
                <a:latin typeface="Calibri"/>
                <a:cs typeface="Calibri"/>
              </a:rPr>
              <a:t>64 </a:t>
            </a:r>
            <a:r>
              <a:rPr sz="3200" b="1" spc="-160" dirty="0">
                <a:latin typeface="Calibri"/>
                <a:cs typeface="Calibri"/>
              </a:rPr>
              <a:t>bit  </a:t>
            </a:r>
            <a:r>
              <a:rPr sz="3200" b="1" spc="-310" dirty="0">
                <a:latin typeface="Calibri"/>
                <a:cs typeface="Calibri"/>
              </a:rPr>
              <a:t>memory</a:t>
            </a:r>
            <a:r>
              <a:rPr sz="3200" b="1" spc="-300" dirty="0">
                <a:latin typeface="Calibri"/>
                <a:cs typeface="Calibri"/>
              </a:rPr>
              <a:t> </a:t>
            </a:r>
            <a:r>
              <a:rPr sz="3200" b="1" spc="-270" dirty="0">
                <a:latin typeface="Calibri"/>
                <a:cs typeface="Calibri"/>
              </a:rPr>
              <a:t>bus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32216" y="973987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1" y="0"/>
                </a:lnTo>
                <a:lnTo>
                  <a:pt x="15684501" y="1274056"/>
                </a:lnTo>
                <a:lnTo>
                  <a:pt x="0" y="1274056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32216" y="973987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0" y="0"/>
                </a:lnTo>
                <a:lnTo>
                  <a:pt x="15684500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6756400" y="10121900"/>
            <a:ext cx="33515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b="1" spc="-210" dirty="0">
                <a:latin typeface="Calibri"/>
                <a:cs typeface="Calibri"/>
              </a:rPr>
              <a:t>Last-level </a:t>
            </a:r>
            <a:r>
              <a:rPr sz="3600" b="1" spc="-300" dirty="0">
                <a:latin typeface="Calibri"/>
                <a:cs typeface="Calibri"/>
              </a:rPr>
              <a:t>cache</a:t>
            </a:r>
            <a:r>
              <a:rPr sz="3600" b="1" spc="-340" dirty="0">
                <a:latin typeface="Calibri"/>
                <a:cs typeface="Calibri"/>
              </a:rPr>
              <a:t> </a:t>
            </a:r>
            <a:r>
              <a:rPr sz="3600" b="1" spc="-245" dirty="0">
                <a:latin typeface="Calibri"/>
                <a:cs typeface="Calibri"/>
              </a:rPr>
              <a:t>(LLC)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42723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20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20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5" y="726244"/>
                </a:lnTo>
                <a:lnTo>
                  <a:pt x="1404686" y="703755"/>
                </a:lnTo>
                <a:lnTo>
                  <a:pt x="1434187" y="674254"/>
                </a:lnTo>
                <a:lnTo>
                  <a:pt x="1456675" y="638883"/>
                </a:lnTo>
                <a:lnTo>
                  <a:pt x="1471006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6" y="146819"/>
                </a:lnTo>
                <a:lnTo>
                  <a:pt x="1456675" y="106722"/>
                </a:lnTo>
                <a:lnTo>
                  <a:pt x="1434187" y="71351"/>
                </a:lnTo>
                <a:lnTo>
                  <a:pt x="1404686" y="41850"/>
                </a:lnTo>
                <a:lnTo>
                  <a:pt x="1369315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42723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774700" y="5981700"/>
            <a:ext cx="14077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0" dirty="0">
                <a:latin typeface="Calibri"/>
                <a:cs typeface="Calibri"/>
              </a:rPr>
              <a:t>bits</a:t>
            </a:r>
            <a:r>
              <a:rPr sz="3200" b="1" spc="-290" dirty="0">
                <a:latin typeface="Calibri"/>
                <a:cs typeface="Calibri"/>
              </a:rPr>
              <a:t> </a:t>
            </a:r>
            <a:r>
              <a:rPr sz="3200" b="1" spc="-235" dirty="0">
                <a:latin typeface="Calibri"/>
                <a:cs typeface="Calibri"/>
              </a:rPr>
              <a:t>16:23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2768055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768055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710912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710912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669821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669821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680188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680188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678664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678664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2596920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8" y="0"/>
                </a:moveTo>
                <a:lnTo>
                  <a:pt x="190493" y="0"/>
                </a:lnTo>
                <a:lnTo>
                  <a:pt x="146815" y="5031"/>
                </a:lnTo>
                <a:lnTo>
                  <a:pt x="106720" y="19362"/>
                </a:lnTo>
                <a:lnTo>
                  <a:pt x="71350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0" y="703755"/>
                </a:lnTo>
                <a:lnTo>
                  <a:pt x="106720" y="726244"/>
                </a:lnTo>
                <a:lnTo>
                  <a:pt x="146815" y="740575"/>
                </a:lnTo>
                <a:lnTo>
                  <a:pt x="190493" y="745606"/>
                </a:lnTo>
                <a:lnTo>
                  <a:pt x="1285538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5" y="638883"/>
                </a:lnTo>
                <a:lnTo>
                  <a:pt x="1471007" y="598786"/>
                </a:lnTo>
                <a:lnTo>
                  <a:pt x="1476038" y="555106"/>
                </a:lnTo>
                <a:lnTo>
                  <a:pt x="1476038" y="190500"/>
                </a:lnTo>
                <a:lnTo>
                  <a:pt x="1471007" y="146819"/>
                </a:lnTo>
                <a:lnTo>
                  <a:pt x="1456675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8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2596920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634578" y="5890541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2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2"/>
                </a:lnTo>
                <a:lnTo>
                  <a:pt x="71353" y="41850"/>
                </a:lnTo>
                <a:lnTo>
                  <a:pt x="41851" y="71351"/>
                </a:lnTo>
                <a:lnTo>
                  <a:pt x="19363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3" y="638883"/>
                </a:lnTo>
                <a:lnTo>
                  <a:pt x="41851" y="674254"/>
                </a:lnTo>
                <a:lnTo>
                  <a:pt x="71353" y="703755"/>
                </a:lnTo>
                <a:lnTo>
                  <a:pt x="106724" y="726244"/>
                </a:lnTo>
                <a:lnTo>
                  <a:pt x="146821" y="740575"/>
                </a:lnTo>
                <a:lnTo>
                  <a:pt x="190500" y="745606"/>
                </a:lnTo>
                <a:lnTo>
                  <a:pt x="1285532" y="745606"/>
                </a:lnTo>
                <a:lnTo>
                  <a:pt x="1329214" y="740575"/>
                </a:lnTo>
                <a:lnTo>
                  <a:pt x="1369313" y="726244"/>
                </a:lnTo>
                <a:lnTo>
                  <a:pt x="1404684" y="703755"/>
                </a:lnTo>
                <a:lnTo>
                  <a:pt x="1434184" y="674254"/>
                </a:lnTo>
                <a:lnTo>
                  <a:pt x="1456671" y="638883"/>
                </a:lnTo>
                <a:lnTo>
                  <a:pt x="1471001" y="598786"/>
                </a:lnTo>
                <a:lnTo>
                  <a:pt x="1476032" y="555106"/>
                </a:lnTo>
                <a:lnTo>
                  <a:pt x="1476032" y="190500"/>
                </a:lnTo>
                <a:lnTo>
                  <a:pt x="1471001" y="146819"/>
                </a:lnTo>
                <a:lnTo>
                  <a:pt x="1456671" y="106722"/>
                </a:lnTo>
                <a:lnTo>
                  <a:pt x="1434184" y="71351"/>
                </a:lnTo>
                <a:lnTo>
                  <a:pt x="1404684" y="41850"/>
                </a:lnTo>
                <a:lnTo>
                  <a:pt x="1369313" y="19362"/>
                </a:lnTo>
                <a:lnTo>
                  <a:pt x="1329214" y="5031"/>
                </a:lnTo>
                <a:lnTo>
                  <a:pt x="1285532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634578" y="5890541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509174" y="9913404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511302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499"/>
                </a:lnTo>
                <a:lnTo>
                  <a:pt x="0" y="619759"/>
                </a:lnTo>
                <a:lnTo>
                  <a:pt x="5031" y="663440"/>
                </a:lnTo>
                <a:lnTo>
                  <a:pt x="19362" y="703537"/>
                </a:lnTo>
                <a:lnTo>
                  <a:pt x="41850" y="738908"/>
                </a:lnTo>
                <a:lnTo>
                  <a:pt x="71351" y="768409"/>
                </a:lnTo>
                <a:lnTo>
                  <a:pt x="106722" y="790897"/>
                </a:lnTo>
                <a:lnTo>
                  <a:pt x="146819" y="805228"/>
                </a:lnTo>
                <a:lnTo>
                  <a:pt x="190500" y="810259"/>
                </a:lnTo>
                <a:lnTo>
                  <a:pt x="5113020" y="810259"/>
                </a:lnTo>
                <a:lnTo>
                  <a:pt x="5156698" y="805228"/>
                </a:lnTo>
                <a:lnTo>
                  <a:pt x="5196795" y="790897"/>
                </a:lnTo>
                <a:lnTo>
                  <a:pt x="5232166" y="768409"/>
                </a:lnTo>
                <a:lnTo>
                  <a:pt x="5261668" y="738908"/>
                </a:lnTo>
                <a:lnTo>
                  <a:pt x="5284156" y="703537"/>
                </a:lnTo>
                <a:lnTo>
                  <a:pt x="5298488" y="663440"/>
                </a:lnTo>
                <a:lnTo>
                  <a:pt x="5303520" y="619759"/>
                </a:lnTo>
                <a:lnTo>
                  <a:pt x="5303520" y="190499"/>
                </a:lnTo>
                <a:lnTo>
                  <a:pt x="5298488" y="146819"/>
                </a:lnTo>
                <a:lnTo>
                  <a:pt x="5284156" y="106722"/>
                </a:lnTo>
                <a:lnTo>
                  <a:pt x="5261668" y="71351"/>
                </a:lnTo>
                <a:lnTo>
                  <a:pt x="5232166" y="41850"/>
                </a:lnTo>
                <a:lnTo>
                  <a:pt x="5196795" y="19362"/>
                </a:lnTo>
                <a:lnTo>
                  <a:pt x="5156698" y="5031"/>
                </a:lnTo>
                <a:lnTo>
                  <a:pt x="511302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509174" y="9913404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190500" y="0"/>
                </a:moveTo>
                <a:lnTo>
                  <a:pt x="5113021" y="0"/>
                </a:lnTo>
                <a:lnTo>
                  <a:pt x="5156701" y="5031"/>
                </a:lnTo>
                <a:lnTo>
                  <a:pt x="5196798" y="19362"/>
                </a:lnTo>
                <a:lnTo>
                  <a:pt x="5232169" y="41850"/>
                </a:lnTo>
                <a:lnTo>
                  <a:pt x="5261670" y="71351"/>
                </a:lnTo>
                <a:lnTo>
                  <a:pt x="5284158" y="106722"/>
                </a:lnTo>
                <a:lnTo>
                  <a:pt x="5298490" y="146820"/>
                </a:lnTo>
                <a:lnTo>
                  <a:pt x="5303521" y="190500"/>
                </a:lnTo>
                <a:lnTo>
                  <a:pt x="5303521" y="619759"/>
                </a:lnTo>
                <a:lnTo>
                  <a:pt x="5298490" y="663439"/>
                </a:lnTo>
                <a:lnTo>
                  <a:pt x="5284158" y="703536"/>
                </a:lnTo>
                <a:lnTo>
                  <a:pt x="5261670" y="738907"/>
                </a:lnTo>
                <a:lnTo>
                  <a:pt x="5232169" y="768408"/>
                </a:lnTo>
                <a:lnTo>
                  <a:pt x="5196798" y="790896"/>
                </a:lnTo>
                <a:lnTo>
                  <a:pt x="5156701" y="805228"/>
                </a:lnTo>
                <a:lnTo>
                  <a:pt x="5113021" y="810259"/>
                </a:lnTo>
                <a:lnTo>
                  <a:pt x="190500" y="810259"/>
                </a:lnTo>
                <a:lnTo>
                  <a:pt x="146820" y="805228"/>
                </a:lnTo>
                <a:lnTo>
                  <a:pt x="106722" y="790896"/>
                </a:lnTo>
                <a:lnTo>
                  <a:pt x="71351" y="768408"/>
                </a:lnTo>
                <a:lnTo>
                  <a:pt x="41850" y="738907"/>
                </a:lnTo>
                <a:lnTo>
                  <a:pt x="19362" y="703536"/>
                </a:lnTo>
                <a:lnTo>
                  <a:pt x="5031" y="663439"/>
                </a:lnTo>
                <a:lnTo>
                  <a:pt x="0" y="619759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10769600" y="10007600"/>
            <a:ext cx="47879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200" b="1" spc="-254" dirty="0">
                <a:latin typeface="Calibri"/>
                <a:cs typeface="Calibri"/>
              </a:rPr>
              <a:t>Request </a:t>
            </a:r>
            <a:r>
              <a:rPr sz="3200" b="1" spc="-165" dirty="0">
                <a:latin typeface="Calibri"/>
                <a:cs typeface="Calibri"/>
              </a:rPr>
              <a:t>line </a:t>
            </a:r>
            <a:r>
              <a:rPr sz="3200" b="1" spc="-450" dirty="0">
                <a:latin typeface="Calibri"/>
                <a:cs typeface="Calibri"/>
              </a:rPr>
              <a:t>/w </a:t>
            </a:r>
            <a:r>
              <a:rPr sz="3200" b="1" spc="-220" dirty="0">
                <a:latin typeface="Calibri"/>
                <a:cs typeface="Calibri"/>
              </a:rPr>
              <a:t>physical </a:t>
            </a:r>
            <a:r>
              <a:rPr sz="3200" b="1" spc="-254" dirty="0">
                <a:latin typeface="Calibri"/>
                <a:cs typeface="Calibri"/>
              </a:rPr>
              <a:t>address</a:t>
            </a:r>
            <a:r>
              <a:rPr sz="3200" b="1" spc="-260" dirty="0">
                <a:latin typeface="Calibri"/>
                <a:cs typeface="Calibri"/>
              </a:rPr>
              <a:t> </a:t>
            </a:r>
            <a:r>
              <a:rPr sz="3200" b="1" spc="-465" dirty="0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10509174" y="8501611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511302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499"/>
                </a:lnTo>
                <a:lnTo>
                  <a:pt x="0" y="619758"/>
                </a:lnTo>
                <a:lnTo>
                  <a:pt x="5031" y="663438"/>
                </a:lnTo>
                <a:lnTo>
                  <a:pt x="19362" y="703535"/>
                </a:lnTo>
                <a:lnTo>
                  <a:pt x="41850" y="738906"/>
                </a:lnTo>
                <a:lnTo>
                  <a:pt x="71351" y="768408"/>
                </a:lnTo>
                <a:lnTo>
                  <a:pt x="106722" y="790896"/>
                </a:lnTo>
                <a:lnTo>
                  <a:pt x="146819" y="805227"/>
                </a:lnTo>
                <a:lnTo>
                  <a:pt x="190500" y="810258"/>
                </a:lnTo>
                <a:lnTo>
                  <a:pt x="5113020" y="810258"/>
                </a:lnTo>
                <a:lnTo>
                  <a:pt x="5156698" y="805227"/>
                </a:lnTo>
                <a:lnTo>
                  <a:pt x="5196795" y="790896"/>
                </a:lnTo>
                <a:lnTo>
                  <a:pt x="5232166" y="768408"/>
                </a:lnTo>
                <a:lnTo>
                  <a:pt x="5261668" y="738906"/>
                </a:lnTo>
                <a:lnTo>
                  <a:pt x="5284156" y="703535"/>
                </a:lnTo>
                <a:lnTo>
                  <a:pt x="5298488" y="663438"/>
                </a:lnTo>
                <a:lnTo>
                  <a:pt x="5303520" y="619758"/>
                </a:lnTo>
                <a:lnTo>
                  <a:pt x="5303520" y="190499"/>
                </a:lnTo>
                <a:lnTo>
                  <a:pt x="5298488" y="146819"/>
                </a:lnTo>
                <a:lnTo>
                  <a:pt x="5284156" y="106722"/>
                </a:lnTo>
                <a:lnTo>
                  <a:pt x="5261668" y="71351"/>
                </a:lnTo>
                <a:lnTo>
                  <a:pt x="5232166" y="41850"/>
                </a:lnTo>
                <a:lnTo>
                  <a:pt x="5196795" y="19362"/>
                </a:lnTo>
                <a:lnTo>
                  <a:pt x="5156698" y="5031"/>
                </a:lnTo>
                <a:lnTo>
                  <a:pt x="511302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509174" y="8501611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190500" y="0"/>
                </a:moveTo>
                <a:lnTo>
                  <a:pt x="5113021" y="0"/>
                </a:lnTo>
                <a:lnTo>
                  <a:pt x="5156701" y="5031"/>
                </a:lnTo>
                <a:lnTo>
                  <a:pt x="5196798" y="19362"/>
                </a:lnTo>
                <a:lnTo>
                  <a:pt x="5232169" y="41850"/>
                </a:lnTo>
                <a:lnTo>
                  <a:pt x="5261670" y="71351"/>
                </a:lnTo>
                <a:lnTo>
                  <a:pt x="5284158" y="106722"/>
                </a:lnTo>
                <a:lnTo>
                  <a:pt x="5298490" y="146820"/>
                </a:lnTo>
                <a:lnTo>
                  <a:pt x="5303521" y="190500"/>
                </a:lnTo>
                <a:lnTo>
                  <a:pt x="5303521" y="619759"/>
                </a:lnTo>
                <a:lnTo>
                  <a:pt x="5298490" y="663439"/>
                </a:lnTo>
                <a:lnTo>
                  <a:pt x="5284158" y="703536"/>
                </a:lnTo>
                <a:lnTo>
                  <a:pt x="5261670" y="738907"/>
                </a:lnTo>
                <a:lnTo>
                  <a:pt x="5232169" y="768408"/>
                </a:lnTo>
                <a:lnTo>
                  <a:pt x="5196798" y="790896"/>
                </a:lnTo>
                <a:lnTo>
                  <a:pt x="5156701" y="805228"/>
                </a:lnTo>
                <a:lnTo>
                  <a:pt x="5113021" y="810259"/>
                </a:lnTo>
                <a:lnTo>
                  <a:pt x="190500" y="810259"/>
                </a:lnTo>
                <a:lnTo>
                  <a:pt x="146820" y="805228"/>
                </a:lnTo>
                <a:lnTo>
                  <a:pt x="106722" y="790896"/>
                </a:lnTo>
                <a:lnTo>
                  <a:pt x="71351" y="768408"/>
                </a:lnTo>
                <a:lnTo>
                  <a:pt x="41850" y="738907"/>
                </a:lnTo>
                <a:lnTo>
                  <a:pt x="19362" y="703536"/>
                </a:lnTo>
                <a:lnTo>
                  <a:pt x="5031" y="663439"/>
                </a:lnTo>
                <a:lnTo>
                  <a:pt x="0" y="619759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11087100" y="8585200"/>
            <a:ext cx="41598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75" dirty="0">
                <a:latin typeface="Calibri"/>
                <a:cs typeface="Calibri"/>
              </a:rPr>
              <a:t>Read </a:t>
            </a:r>
            <a:r>
              <a:rPr sz="3200" b="1" spc="-250" dirty="0">
                <a:latin typeface="Calibri"/>
                <a:cs typeface="Calibri"/>
              </a:rPr>
              <a:t>bank </a:t>
            </a:r>
            <a:r>
              <a:rPr sz="3200" b="1" spc="-200" dirty="0">
                <a:latin typeface="Calibri"/>
                <a:cs typeface="Calibri"/>
              </a:rPr>
              <a:t>B, </a:t>
            </a:r>
            <a:r>
              <a:rPr sz="3200" b="1" spc="-335" dirty="0">
                <a:latin typeface="Calibri"/>
                <a:cs typeface="Calibri"/>
              </a:rPr>
              <a:t>row </a:t>
            </a:r>
            <a:r>
              <a:rPr sz="3200" b="1" spc="-190" dirty="0">
                <a:latin typeface="Calibri"/>
                <a:cs typeface="Calibri"/>
              </a:rPr>
              <a:t>R, </a:t>
            </a:r>
            <a:r>
              <a:rPr sz="3200" b="1" spc="-280" dirty="0">
                <a:latin typeface="Calibri"/>
                <a:cs typeface="Calibri"/>
              </a:rPr>
              <a:t>column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260" dirty="0">
                <a:latin typeface="Calibri"/>
                <a:cs typeface="Calibri"/>
              </a:rPr>
              <a:t>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76300" y="2336800"/>
            <a:ext cx="7731125" cy="110998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4100"/>
              </a:lnSpc>
              <a:spcBef>
                <a:spcPts val="520"/>
              </a:spcBef>
            </a:pPr>
            <a:r>
              <a:rPr sz="3700" b="1" spc="-235" dirty="0">
                <a:latin typeface="Calibri"/>
                <a:cs typeface="Calibri"/>
              </a:rPr>
              <a:t>All </a:t>
            </a:r>
            <a:r>
              <a:rPr sz="3700" b="1" spc="-260" dirty="0">
                <a:latin typeface="Calibri"/>
                <a:cs typeface="Calibri"/>
              </a:rPr>
              <a:t>data </a:t>
            </a:r>
            <a:r>
              <a:rPr sz="3700" b="1" spc="-254" dirty="0">
                <a:latin typeface="Calibri"/>
                <a:cs typeface="Calibri"/>
              </a:rPr>
              <a:t>for </a:t>
            </a:r>
            <a:r>
              <a:rPr sz="3700" b="1" spc="-305" dirty="0">
                <a:latin typeface="Calibri"/>
                <a:cs typeface="Calibri"/>
              </a:rPr>
              <a:t>cache </a:t>
            </a:r>
            <a:r>
              <a:rPr sz="3700" b="1" spc="-195" dirty="0">
                <a:latin typeface="Calibri"/>
                <a:cs typeface="Calibri"/>
              </a:rPr>
              <a:t>line </a:t>
            </a:r>
            <a:r>
              <a:rPr sz="3700" b="1" spc="-265" dirty="0">
                <a:latin typeface="Calibri"/>
                <a:cs typeface="Calibri"/>
              </a:rPr>
              <a:t>serviced </a:t>
            </a:r>
            <a:r>
              <a:rPr sz="3700" b="1" spc="-340" dirty="0">
                <a:latin typeface="Calibri"/>
                <a:cs typeface="Calibri"/>
              </a:rPr>
              <a:t>by </a:t>
            </a:r>
            <a:r>
              <a:rPr sz="3700" b="1" spc="-250" dirty="0">
                <a:latin typeface="Calibri"/>
                <a:cs typeface="Calibri"/>
              </a:rPr>
              <a:t>the </a:t>
            </a:r>
            <a:r>
              <a:rPr sz="3700" b="1" spc="-340" dirty="0">
                <a:latin typeface="Calibri"/>
                <a:cs typeface="Calibri"/>
              </a:rPr>
              <a:t>same </a:t>
            </a:r>
            <a:r>
              <a:rPr sz="3700" b="1" spc="-265" dirty="0">
                <a:latin typeface="Calibri"/>
                <a:cs typeface="Calibri"/>
              </a:rPr>
              <a:t>chip  </a:t>
            </a:r>
            <a:r>
              <a:rPr sz="3700" b="1" spc="-270" dirty="0">
                <a:latin typeface="Calibri"/>
                <a:cs typeface="Calibri"/>
              </a:rPr>
              <a:t>Bytes </a:t>
            </a:r>
            <a:r>
              <a:rPr sz="3700" b="1" spc="-254" dirty="0">
                <a:latin typeface="Calibri"/>
                <a:cs typeface="Calibri"/>
              </a:rPr>
              <a:t>sent </a:t>
            </a:r>
            <a:r>
              <a:rPr sz="3700" b="1" spc="-270" dirty="0">
                <a:latin typeface="Calibri"/>
                <a:cs typeface="Calibri"/>
              </a:rPr>
              <a:t>consecutively </a:t>
            </a:r>
            <a:r>
              <a:rPr sz="3700" b="1" spc="-330" dirty="0">
                <a:latin typeface="Calibri"/>
                <a:cs typeface="Calibri"/>
              </a:rPr>
              <a:t>over </a:t>
            </a:r>
            <a:r>
              <a:rPr sz="3700" b="1" spc="-340" dirty="0">
                <a:latin typeface="Calibri"/>
                <a:cs typeface="Calibri"/>
              </a:rPr>
              <a:t>same</a:t>
            </a:r>
            <a:r>
              <a:rPr sz="3700" b="1" spc="-140" dirty="0">
                <a:latin typeface="Calibri"/>
                <a:cs typeface="Calibri"/>
              </a:rPr>
              <a:t> </a:t>
            </a:r>
            <a:r>
              <a:rPr sz="3700" b="1" spc="-250" dirty="0">
                <a:latin typeface="Calibri"/>
                <a:cs typeface="Calibri"/>
              </a:rPr>
              <a:t>pins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47" name="Slide Number Placeholder 146">
            <a:extLst>
              <a:ext uri="{FF2B5EF4-FFF2-40B4-BE49-F238E27FC236}">
                <a16:creationId xmlns:a16="http://schemas.microsoft.com/office/drawing/2014/main" id="{31F2AAAF-3458-A14B-A3FE-C7CB36618C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286" y="3600452"/>
            <a:ext cx="16243300" cy="321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1180" y="3604954"/>
            <a:ext cx="16141700" cy="3114040"/>
          </a:xfrm>
          <a:custGeom>
            <a:avLst/>
            <a:gdLst/>
            <a:ahLst/>
            <a:cxnLst/>
            <a:rect l="l" t="t" r="r" b="b"/>
            <a:pathLst>
              <a:path w="16141700" h="3114040">
                <a:moveTo>
                  <a:pt x="0" y="0"/>
                </a:moveTo>
                <a:lnTo>
                  <a:pt x="16141699" y="0"/>
                </a:lnTo>
                <a:lnTo>
                  <a:pt x="16141699" y="3113742"/>
                </a:lnTo>
                <a:lnTo>
                  <a:pt x="0" y="3113742"/>
                </a:lnTo>
                <a:lnTo>
                  <a:pt x="0" y="0"/>
                </a:lnTo>
                <a:close/>
              </a:path>
            </a:pathLst>
          </a:custGeom>
          <a:solidFill>
            <a:srgbClr val="E8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1180" y="3604954"/>
            <a:ext cx="16141700" cy="3114040"/>
          </a:xfrm>
          <a:custGeom>
            <a:avLst/>
            <a:gdLst/>
            <a:ahLst/>
            <a:cxnLst/>
            <a:rect l="l" t="t" r="r" b="b"/>
            <a:pathLst>
              <a:path w="16141700" h="3114040">
                <a:moveTo>
                  <a:pt x="0" y="0"/>
                </a:moveTo>
                <a:lnTo>
                  <a:pt x="16141700" y="0"/>
                </a:lnTo>
                <a:lnTo>
                  <a:pt x="16141700" y="3113744"/>
                </a:lnTo>
                <a:lnTo>
                  <a:pt x="0" y="31137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42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42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544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544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94462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94462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3480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7" y="0"/>
                </a:lnTo>
                <a:lnTo>
                  <a:pt x="1728637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83480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72501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72501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61519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61519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550538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42" y="0"/>
                </a:lnTo>
                <a:lnTo>
                  <a:pt x="1728642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50538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39557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5" y="0"/>
                </a:lnTo>
                <a:lnTo>
                  <a:pt x="1728635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539557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2189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2189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13205" y="5423293"/>
            <a:ext cx="1085215" cy="189865"/>
          </a:xfrm>
          <a:custGeom>
            <a:avLst/>
            <a:gdLst/>
            <a:ahLst/>
            <a:cxnLst/>
            <a:rect l="l" t="t" r="r" b="b"/>
            <a:pathLst>
              <a:path w="1085214" h="189864">
                <a:moveTo>
                  <a:pt x="0" y="189547"/>
                </a:moveTo>
                <a:lnTo>
                  <a:pt x="1085108" y="189547"/>
                </a:lnTo>
                <a:lnTo>
                  <a:pt x="1085108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1208" y="5423293"/>
            <a:ext cx="16510" cy="189865"/>
          </a:xfrm>
          <a:custGeom>
            <a:avLst/>
            <a:gdLst/>
            <a:ahLst/>
            <a:cxnLst/>
            <a:rect l="l" t="t" r="r" b="b"/>
            <a:pathLst>
              <a:path w="16510" h="189864">
                <a:moveTo>
                  <a:pt x="0" y="189547"/>
                </a:moveTo>
                <a:lnTo>
                  <a:pt x="16308" y="189547"/>
                </a:lnTo>
                <a:lnTo>
                  <a:pt x="16308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1208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30227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30227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81831" y="5423293"/>
            <a:ext cx="1094740" cy="189865"/>
          </a:xfrm>
          <a:custGeom>
            <a:avLst/>
            <a:gdLst/>
            <a:ahLst/>
            <a:cxnLst/>
            <a:rect l="l" t="t" r="r" b="b"/>
            <a:pathLst>
              <a:path w="1094740" h="189864">
                <a:moveTo>
                  <a:pt x="0" y="189547"/>
                </a:moveTo>
                <a:lnTo>
                  <a:pt x="1094521" y="189547"/>
                </a:lnTo>
                <a:lnTo>
                  <a:pt x="1094521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19247" y="5423293"/>
            <a:ext cx="6985" cy="189865"/>
          </a:xfrm>
          <a:custGeom>
            <a:avLst/>
            <a:gdLst/>
            <a:ahLst/>
            <a:cxnLst/>
            <a:rect l="l" t="t" r="r" b="b"/>
            <a:pathLst>
              <a:path w="6984" h="189864">
                <a:moveTo>
                  <a:pt x="0" y="189547"/>
                </a:moveTo>
                <a:lnTo>
                  <a:pt x="6894" y="189547"/>
                </a:lnTo>
                <a:lnTo>
                  <a:pt x="6894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19247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79645" y="5423293"/>
            <a:ext cx="1085850" cy="189865"/>
          </a:xfrm>
          <a:custGeom>
            <a:avLst/>
            <a:gdLst/>
            <a:ahLst/>
            <a:cxnLst/>
            <a:rect l="l" t="t" r="r" b="b"/>
            <a:pathLst>
              <a:path w="1085850" h="189864">
                <a:moveTo>
                  <a:pt x="0" y="189547"/>
                </a:moveTo>
                <a:lnTo>
                  <a:pt x="1085726" y="189547"/>
                </a:lnTo>
                <a:lnTo>
                  <a:pt x="1085726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708265" y="5423293"/>
            <a:ext cx="15875" cy="189865"/>
          </a:xfrm>
          <a:custGeom>
            <a:avLst/>
            <a:gdLst/>
            <a:ahLst/>
            <a:cxnLst/>
            <a:rect l="l" t="t" r="r" b="b"/>
            <a:pathLst>
              <a:path w="15875" h="189864">
                <a:moveTo>
                  <a:pt x="0" y="189547"/>
                </a:moveTo>
                <a:lnTo>
                  <a:pt x="15692" y="189547"/>
                </a:lnTo>
                <a:lnTo>
                  <a:pt x="15692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08265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070173" y="5423293"/>
            <a:ext cx="1084580" cy="189865"/>
          </a:xfrm>
          <a:custGeom>
            <a:avLst/>
            <a:gdLst/>
            <a:ahLst/>
            <a:cxnLst/>
            <a:rect l="l" t="t" r="r" b="b"/>
            <a:pathLst>
              <a:path w="1084579" h="189864">
                <a:moveTo>
                  <a:pt x="0" y="189547"/>
                </a:moveTo>
                <a:lnTo>
                  <a:pt x="1084216" y="189547"/>
                </a:lnTo>
                <a:lnTo>
                  <a:pt x="1084216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697285" y="5423293"/>
            <a:ext cx="17780" cy="189865"/>
          </a:xfrm>
          <a:custGeom>
            <a:avLst/>
            <a:gdLst/>
            <a:ahLst/>
            <a:cxnLst/>
            <a:rect l="l" t="t" r="r" b="b"/>
            <a:pathLst>
              <a:path w="17779" h="189864">
                <a:moveTo>
                  <a:pt x="0" y="189547"/>
                </a:moveTo>
                <a:lnTo>
                  <a:pt x="17199" y="189547"/>
                </a:lnTo>
                <a:lnTo>
                  <a:pt x="17199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97285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686303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1" y="0"/>
                </a:lnTo>
                <a:lnTo>
                  <a:pt x="1457101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686303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040495" y="5423293"/>
            <a:ext cx="1092200" cy="189865"/>
          </a:xfrm>
          <a:custGeom>
            <a:avLst/>
            <a:gdLst/>
            <a:ahLst/>
            <a:cxnLst/>
            <a:rect l="l" t="t" r="r" b="b"/>
            <a:pathLst>
              <a:path w="1092200" h="189864">
                <a:moveTo>
                  <a:pt x="0" y="189547"/>
                </a:moveTo>
                <a:lnTo>
                  <a:pt x="1091933" y="189547"/>
                </a:lnTo>
                <a:lnTo>
                  <a:pt x="1091933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675319" y="5423293"/>
            <a:ext cx="9525" cy="189865"/>
          </a:xfrm>
          <a:custGeom>
            <a:avLst/>
            <a:gdLst/>
            <a:ahLst/>
            <a:cxnLst/>
            <a:rect l="l" t="t" r="r" b="b"/>
            <a:pathLst>
              <a:path w="9525" h="189864">
                <a:moveTo>
                  <a:pt x="0" y="189547"/>
                </a:moveTo>
                <a:lnTo>
                  <a:pt x="9486" y="189547"/>
                </a:lnTo>
                <a:lnTo>
                  <a:pt x="9486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675319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9701" y="5425856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4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57516" y="5422031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5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48043" y="5428333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5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26142" y="5420137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4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23957" y="5416312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4" h="197485">
                <a:moveTo>
                  <a:pt x="0" y="0"/>
                </a:moveTo>
                <a:lnTo>
                  <a:pt x="355687" y="0"/>
                </a:lnTo>
                <a:lnTo>
                  <a:pt x="355687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714484" y="5422614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4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712382" y="5426720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4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684807" y="5422894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4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7497" y="8119257"/>
            <a:ext cx="16243300" cy="4789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7391" y="8123759"/>
            <a:ext cx="16141700" cy="4688205"/>
          </a:xfrm>
          <a:custGeom>
            <a:avLst/>
            <a:gdLst/>
            <a:ahLst/>
            <a:cxnLst/>
            <a:rect l="l" t="t" r="r" b="b"/>
            <a:pathLst>
              <a:path w="16141700" h="4688205">
                <a:moveTo>
                  <a:pt x="0" y="0"/>
                </a:moveTo>
                <a:lnTo>
                  <a:pt x="16141701" y="0"/>
                </a:lnTo>
                <a:lnTo>
                  <a:pt x="16141701" y="4688203"/>
                </a:lnTo>
                <a:lnTo>
                  <a:pt x="0" y="4688203"/>
                </a:lnTo>
                <a:lnTo>
                  <a:pt x="0" y="0"/>
                </a:lnTo>
                <a:close/>
              </a:path>
            </a:pathLst>
          </a:custGeom>
          <a:solidFill>
            <a:srgbClr val="E8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7391" y="8123759"/>
            <a:ext cx="16141700" cy="4688205"/>
          </a:xfrm>
          <a:custGeom>
            <a:avLst/>
            <a:gdLst/>
            <a:ahLst/>
            <a:cxnLst/>
            <a:rect l="l" t="t" r="r" b="b"/>
            <a:pathLst>
              <a:path w="16141700" h="4688205">
                <a:moveTo>
                  <a:pt x="0" y="0"/>
                </a:moveTo>
                <a:lnTo>
                  <a:pt x="16141700" y="0"/>
                </a:lnTo>
                <a:lnTo>
                  <a:pt x="16141700" y="4688203"/>
                </a:lnTo>
                <a:lnTo>
                  <a:pt x="0" y="468820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755825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2744844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4733864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6722883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8711903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10700921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9" name="object 59"/>
          <p:cNvGraphicFramePr>
            <a:graphicFrameLocks noGrp="1"/>
          </p:cNvGraphicFramePr>
          <p:nvPr/>
        </p:nvGraphicFramePr>
        <p:xfrm>
          <a:off x="12689941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0" name="object 60"/>
          <p:cNvGraphicFramePr>
            <a:graphicFrameLocks noGrp="1"/>
          </p:cNvGraphicFramePr>
          <p:nvPr/>
        </p:nvGraphicFramePr>
        <p:xfrm>
          <a:off x="14678964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1" name="object 61"/>
          <p:cNvSpPr/>
          <p:nvPr/>
        </p:nvSpPr>
        <p:spPr>
          <a:xfrm>
            <a:off x="172204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724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2125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7164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2361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7400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2282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7321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9417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4456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9338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4377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9574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461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9495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4535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916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54202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9085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4124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9320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4359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9242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4281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6376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1415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96298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1337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06533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91572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36455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21494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66122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51162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96044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81083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06280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91319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36201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21240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3335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48375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93257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78296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03493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88532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33414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118453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363082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348121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393003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378042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303239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288279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3160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318200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60295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545334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90216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75255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00452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85491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530374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1541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05991" y="827615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1" y="0"/>
                </a:lnTo>
                <a:lnTo>
                  <a:pt x="15684501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05991" y="827615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0" y="0"/>
                </a:lnTo>
                <a:lnTo>
                  <a:pt x="15684500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7061200" y="8547100"/>
            <a:ext cx="2969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15" dirty="0">
                <a:latin typeface="Calibri"/>
                <a:cs typeface="Calibri"/>
              </a:rPr>
              <a:t>Memory</a:t>
            </a:r>
            <a:r>
              <a:rPr sz="3600" b="1" spc="-295" dirty="0">
                <a:latin typeface="Calibri"/>
                <a:cs typeface="Calibri"/>
              </a:rPr>
              <a:t> </a:t>
            </a:r>
            <a:r>
              <a:rPr sz="3600" b="1" spc="-245" dirty="0">
                <a:latin typeface="Calibri"/>
                <a:cs typeface="Calibri"/>
              </a:rPr>
              <a:t>controller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874000" y="11277600"/>
            <a:ext cx="98742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1" spc="-680" dirty="0">
                <a:latin typeface="Calibri"/>
                <a:cs typeface="Calibri"/>
              </a:rPr>
              <a:t>CPU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6090900" y="6921500"/>
            <a:ext cx="1772920" cy="9575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sz="3200" b="1" spc="-260" dirty="0">
                <a:latin typeface="Calibri"/>
                <a:cs typeface="Calibri"/>
              </a:rPr>
              <a:t>64 </a:t>
            </a:r>
            <a:r>
              <a:rPr sz="3200" b="1" spc="-160" dirty="0">
                <a:latin typeface="Calibri"/>
                <a:cs typeface="Calibri"/>
              </a:rPr>
              <a:t>bit  </a:t>
            </a:r>
            <a:r>
              <a:rPr sz="3200" b="1" spc="-310" dirty="0">
                <a:latin typeface="Calibri"/>
                <a:cs typeface="Calibri"/>
              </a:rPr>
              <a:t>memory</a:t>
            </a:r>
            <a:r>
              <a:rPr sz="3200" b="1" spc="-300" dirty="0">
                <a:latin typeface="Calibri"/>
                <a:cs typeface="Calibri"/>
              </a:rPr>
              <a:t> </a:t>
            </a:r>
            <a:r>
              <a:rPr sz="3200" b="1" spc="-270" dirty="0">
                <a:latin typeface="Calibri"/>
                <a:cs typeface="Calibri"/>
              </a:rPr>
              <a:t>bus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732216" y="973987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1" y="0"/>
                </a:lnTo>
                <a:lnTo>
                  <a:pt x="15684501" y="1274056"/>
                </a:lnTo>
                <a:lnTo>
                  <a:pt x="0" y="1274056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32216" y="973987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0" y="0"/>
                </a:lnTo>
                <a:lnTo>
                  <a:pt x="15684500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6756400" y="10121900"/>
            <a:ext cx="33515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b="1" spc="-210" dirty="0">
                <a:latin typeface="Calibri"/>
                <a:cs typeface="Calibri"/>
              </a:rPr>
              <a:t>Last-level </a:t>
            </a:r>
            <a:r>
              <a:rPr sz="3600" b="1" spc="-300" dirty="0">
                <a:latin typeface="Calibri"/>
                <a:cs typeface="Calibri"/>
              </a:rPr>
              <a:t>cache</a:t>
            </a:r>
            <a:r>
              <a:rPr sz="3600" b="1" spc="-340" dirty="0">
                <a:latin typeface="Calibri"/>
                <a:cs typeface="Calibri"/>
              </a:rPr>
              <a:t> </a:t>
            </a:r>
            <a:r>
              <a:rPr sz="3600" b="1" spc="-245" dirty="0">
                <a:latin typeface="Calibri"/>
                <a:cs typeface="Calibri"/>
              </a:rPr>
              <a:t>(LLC)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742723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20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20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5" y="726244"/>
                </a:lnTo>
                <a:lnTo>
                  <a:pt x="1404686" y="703755"/>
                </a:lnTo>
                <a:lnTo>
                  <a:pt x="1434187" y="674254"/>
                </a:lnTo>
                <a:lnTo>
                  <a:pt x="1456675" y="638883"/>
                </a:lnTo>
                <a:lnTo>
                  <a:pt x="1471006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6" y="146819"/>
                </a:lnTo>
                <a:lnTo>
                  <a:pt x="1456675" y="106722"/>
                </a:lnTo>
                <a:lnTo>
                  <a:pt x="1434187" y="71351"/>
                </a:lnTo>
                <a:lnTo>
                  <a:pt x="1404686" y="41850"/>
                </a:lnTo>
                <a:lnTo>
                  <a:pt x="1369315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2723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952500" y="5981700"/>
            <a:ext cx="1061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0" dirty="0">
                <a:latin typeface="Calibri"/>
                <a:cs typeface="Calibri"/>
              </a:rPr>
              <a:t>bits</a:t>
            </a:r>
            <a:r>
              <a:rPr sz="3200" b="1" spc="-290" dirty="0">
                <a:latin typeface="Calibri"/>
                <a:cs typeface="Calibri"/>
              </a:rPr>
              <a:t> </a:t>
            </a:r>
            <a:r>
              <a:rPr sz="3200" b="1" spc="-220" dirty="0">
                <a:latin typeface="Calibri"/>
                <a:cs typeface="Calibri"/>
              </a:rPr>
              <a:t>0:7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2768055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768055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2908300" y="5981700"/>
            <a:ext cx="12344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0" dirty="0">
                <a:latin typeface="Calibri"/>
                <a:cs typeface="Calibri"/>
              </a:rPr>
              <a:t>bits</a:t>
            </a:r>
            <a:r>
              <a:rPr sz="3200" b="1" spc="-290" dirty="0">
                <a:latin typeface="Calibri"/>
                <a:cs typeface="Calibri"/>
              </a:rPr>
              <a:t> </a:t>
            </a:r>
            <a:r>
              <a:rPr sz="3200" b="1" spc="-229" dirty="0">
                <a:latin typeface="Calibri"/>
                <a:cs typeface="Calibri"/>
              </a:rPr>
              <a:t>8:15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4710912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710912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4749800" y="5981700"/>
            <a:ext cx="14077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0" dirty="0">
                <a:latin typeface="Calibri"/>
                <a:cs typeface="Calibri"/>
              </a:rPr>
              <a:t>bits</a:t>
            </a:r>
            <a:r>
              <a:rPr sz="3200" b="1" spc="-290" dirty="0">
                <a:latin typeface="Calibri"/>
                <a:cs typeface="Calibri"/>
              </a:rPr>
              <a:t> </a:t>
            </a:r>
            <a:r>
              <a:rPr sz="3200" b="1" spc="-235" dirty="0">
                <a:latin typeface="Calibri"/>
                <a:cs typeface="Calibri"/>
              </a:rPr>
              <a:t>16:23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6669821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669821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6718300" y="5981700"/>
            <a:ext cx="14077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0" dirty="0">
                <a:latin typeface="Calibri"/>
                <a:cs typeface="Calibri"/>
              </a:rPr>
              <a:t>bits</a:t>
            </a:r>
            <a:r>
              <a:rPr sz="3200" b="1" spc="-290" dirty="0">
                <a:latin typeface="Calibri"/>
                <a:cs typeface="Calibri"/>
              </a:rPr>
              <a:t> </a:t>
            </a:r>
            <a:r>
              <a:rPr sz="3200" b="1" spc="-235" dirty="0">
                <a:latin typeface="Calibri"/>
                <a:cs typeface="Calibri"/>
              </a:rPr>
              <a:t>24:31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8680188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680188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8724900" y="5981700"/>
            <a:ext cx="14077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0" dirty="0">
                <a:latin typeface="Calibri"/>
                <a:cs typeface="Calibri"/>
              </a:rPr>
              <a:t>bits</a:t>
            </a:r>
            <a:r>
              <a:rPr sz="3200" b="1" spc="-290" dirty="0">
                <a:latin typeface="Calibri"/>
                <a:cs typeface="Calibri"/>
              </a:rPr>
              <a:t> </a:t>
            </a:r>
            <a:r>
              <a:rPr sz="3200" b="1" spc="-235" dirty="0">
                <a:latin typeface="Calibri"/>
                <a:cs typeface="Calibri"/>
              </a:rPr>
              <a:t>32:39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0678664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678664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10731500" y="5981700"/>
            <a:ext cx="14077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0" dirty="0">
                <a:latin typeface="Calibri"/>
                <a:cs typeface="Calibri"/>
              </a:rPr>
              <a:t>bits</a:t>
            </a:r>
            <a:r>
              <a:rPr sz="3200" b="1" spc="-290" dirty="0">
                <a:latin typeface="Calibri"/>
                <a:cs typeface="Calibri"/>
              </a:rPr>
              <a:t> </a:t>
            </a:r>
            <a:r>
              <a:rPr sz="3200" b="1" spc="-235" dirty="0">
                <a:latin typeface="Calibri"/>
                <a:cs typeface="Calibri"/>
              </a:rPr>
              <a:t>40:47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2596920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8" y="0"/>
                </a:moveTo>
                <a:lnTo>
                  <a:pt x="190493" y="0"/>
                </a:lnTo>
                <a:lnTo>
                  <a:pt x="146815" y="5031"/>
                </a:lnTo>
                <a:lnTo>
                  <a:pt x="106720" y="19362"/>
                </a:lnTo>
                <a:lnTo>
                  <a:pt x="71350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0" y="703755"/>
                </a:lnTo>
                <a:lnTo>
                  <a:pt x="106720" y="726244"/>
                </a:lnTo>
                <a:lnTo>
                  <a:pt x="146815" y="740575"/>
                </a:lnTo>
                <a:lnTo>
                  <a:pt x="190493" y="745606"/>
                </a:lnTo>
                <a:lnTo>
                  <a:pt x="1285538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5" y="638883"/>
                </a:lnTo>
                <a:lnTo>
                  <a:pt x="1471007" y="598786"/>
                </a:lnTo>
                <a:lnTo>
                  <a:pt x="1476038" y="555106"/>
                </a:lnTo>
                <a:lnTo>
                  <a:pt x="1476038" y="190500"/>
                </a:lnTo>
                <a:lnTo>
                  <a:pt x="1471007" y="146819"/>
                </a:lnTo>
                <a:lnTo>
                  <a:pt x="1456675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8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596920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12649200" y="5981700"/>
            <a:ext cx="14077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0" dirty="0">
                <a:latin typeface="Calibri"/>
                <a:cs typeface="Calibri"/>
              </a:rPr>
              <a:t>bits</a:t>
            </a:r>
            <a:r>
              <a:rPr sz="3200" b="1" spc="-290" dirty="0">
                <a:latin typeface="Calibri"/>
                <a:cs typeface="Calibri"/>
              </a:rPr>
              <a:t> </a:t>
            </a:r>
            <a:r>
              <a:rPr sz="3200" b="1" spc="-235" dirty="0">
                <a:latin typeface="Calibri"/>
                <a:cs typeface="Calibri"/>
              </a:rPr>
              <a:t>48:55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4634578" y="5890541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2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2"/>
                </a:lnTo>
                <a:lnTo>
                  <a:pt x="71353" y="41850"/>
                </a:lnTo>
                <a:lnTo>
                  <a:pt x="41851" y="71351"/>
                </a:lnTo>
                <a:lnTo>
                  <a:pt x="19363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3" y="638883"/>
                </a:lnTo>
                <a:lnTo>
                  <a:pt x="41851" y="674254"/>
                </a:lnTo>
                <a:lnTo>
                  <a:pt x="71353" y="703755"/>
                </a:lnTo>
                <a:lnTo>
                  <a:pt x="106724" y="726244"/>
                </a:lnTo>
                <a:lnTo>
                  <a:pt x="146821" y="740575"/>
                </a:lnTo>
                <a:lnTo>
                  <a:pt x="190500" y="745606"/>
                </a:lnTo>
                <a:lnTo>
                  <a:pt x="1285532" y="745606"/>
                </a:lnTo>
                <a:lnTo>
                  <a:pt x="1329214" y="740575"/>
                </a:lnTo>
                <a:lnTo>
                  <a:pt x="1369313" y="726244"/>
                </a:lnTo>
                <a:lnTo>
                  <a:pt x="1404684" y="703755"/>
                </a:lnTo>
                <a:lnTo>
                  <a:pt x="1434184" y="674254"/>
                </a:lnTo>
                <a:lnTo>
                  <a:pt x="1456671" y="638883"/>
                </a:lnTo>
                <a:lnTo>
                  <a:pt x="1471001" y="598786"/>
                </a:lnTo>
                <a:lnTo>
                  <a:pt x="1476032" y="555106"/>
                </a:lnTo>
                <a:lnTo>
                  <a:pt x="1476032" y="190500"/>
                </a:lnTo>
                <a:lnTo>
                  <a:pt x="1471001" y="146819"/>
                </a:lnTo>
                <a:lnTo>
                  <a:pt x="1456671" y="106722"/>
                </a:lnTo>
                <a:lnTo>
                  <a:pt x="1434184" y="71351"/>
                </a:lnTo>
                <a:lnTo>
                  <a:pt x="1404684" y="41850"/>
                </a:lnTo>
                <a:lnTo>
                  <a:pt x="1369313" y="19362"/>
                </a:lnTo>
                <a:lnTo>
                  <a:pt x="1329214" y="5031"/>
                </a:lnTo>
                <a:lnTo>
                  <a:pt x="1285532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634578" y="5890541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14681200" y="5969000"/>
            <a:ext cx="14077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0" dirty="0">
                <a:latin typeface="Calibri"/>
                <a:cs typeface="Calibri"/>
              </a:rPr>
              <a:t>bits</a:t>
            </a:r>
            <a:r>
              <a:rPr sz="3200" b="1" spc="-290" dirty="0">
                <a:latin typeface="Calibri"/>
                <a:cs typeface="Calibri"/>
              </a:rPr>
              <a:t> </a:t>
            </a:r>
            <a:r>
              <a:rPr sz="3200" b="1" spc="-235" dirty="0">
                <a:latin typeface="Calibri"/>
                <a:cs typeface="Calibri"/>
              </a:rPr>
              <a:t>56:63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0509174" y="9913404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511302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499"/>
                </a:lnTo>
                <a:lnTo>
                  <a:pt x="0" y="619759"/>
                </a:lnTo>
                <a:lnTo>
                  <a:pt x="5031" y="663440"/>
                </a:lnTo>
                <a:lnTo>
                  <a:pt x="19362" y="703537"/>
                </a:lnTo>
                <a:lnTo>
                  <a:pt x="41850" y="738908"/>
                </a:lnTo>
                <a:lnTo>
                  <a:pt x="71351" y="768409"/>
                </a:lnTo>
                <a:lnTo>
                  <a:pt x="106722" y="790897"/>
                </a:lnTo>
                <a:lnTo>
                  <a:pt x="146819" y="805228"/>
                </a:lnTo>
                <a:lnTo>
                  <a:pt x="190500" y="810259"/>
                </a:lnTo>
                <a:lnTo>
                  <a:pt x="5113020" y="810259"/>
                </a:lnTo>
                <a:lnTo>
                  <a:pt x="5156698" y="805228"/>
                </a:lnTo>
                <a:lnTo>
                  <a:pt x="5196795" y="790897"/>
                </a:lnTo>
                <a:lnTo>
                  <a:pt x="5232166" y="768409"/>
                </a:lnTo>
                <a:lnTo>
                  <a:pt x="5261668" y="738908"/>
                </a:lnTo>
                <a:lnTo>
                  <a:pt x="5284156" y="703537"/>
                </a:lnTo>
                <a:lnTo>
                  <a:pt x="5298488" y="663440"/>
                </a:lnTo>
                <a:lnTo>
                  <a:pt x="5303520" y="619759"/>
                </a:lnTo>
                <a:lnTo>
                  <a:pt x="5303520" y="190499"/>
                </a:lnTo>
                <a:lnTo>
                  <a:pt x="5298488" y="146819"/>
                </a:lnTo>
                <a:lnTo>
                  <a:pt x="5284156" y="106722"/>
                </a:lnTo>
                <a:lnTo>
                  <a:pt x="5261668" y="71351"/>
                </a:lnTo>
                <a:lnTo>
                  <a:pt x="5232166" y="41850"/>
                </a:lnTo>
                <a:lnTo>
                  <a:pt x="5196795" y="19362"/>
                </a:lnTo>
                <a:lnTo>
                  <a:pt x="5156698" y="5031"/>
                </a:lnTo>
                <a:lnTo>
                  <a:pt x="511302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0509174" y="9913404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190500" y="0"/>
                </a:moveTo>
                <a:lnTo>
                  <a:pt x="5113021" y="0"/>
                </a:lnTo>
                <a:lnTo>
                  <a:pt x="5156701" y="5031"/>
                </a:lnTo>
                <a:lnTo>
                  <a:pt x="5196798" y="19362"/>
                </a:lnTo>
                <a:lnTo>
                  <a:pt x="5232169" y="41850"/>
                </a:lnTo>
                <a:lnTo>
                  <a:pt x="5261670" y="71351"/>
                </a:lnTo>
                <a:lnTo>
                  <a:pt x="5284158" y="106722"/>
                </a:lnTo>
                <a:lnTo>
                  <a:pt x="5298490" y="146820"/>
                </a:lnTo>
                <a:lnTo>
                  <a:pt x="5303521" y="190500"/>
                </a:lnTo>
                <a:lnTo>
                  <a:pt x="5303521" y="619759"/>
                </a:lnTo>
                <a:lnTo>
                  <a:pt x="5298490" y="663439"/>
                </a:lnTo>
                <a:lnTo>
                  <a:pt x="5284158" y="703536"/>
                </a:lnTo>
                <a:lnTo>
                  <a:pt x="5261670" y="738907"/>
                </a:lnTo>
                <a:lnTo>
                  <a:pt x="5232169" y="768408"/>
                </a:lnTo>
                <a:lnTo>
                  <a:pt x="5196798" y="790896"/>
                </a:lnTo>
                <a:lnTo>
                  <a:pt x="5156701" y="805228"/>
                </a:lnTo>
                <a:lnTo>
                  <a:pt x="5113021" y="810259"/>
                </a:lnTo>
                <a:lnTo>
                  <a:pt x="190500" y="810259"/>
                </a:lnTo>
                <a:lnTo>
                  <a:pt x="146820" y="805228"/>
                </a:lnTo>
                <a:lnTo>
                  <a:pt x="106722" y="790896"/>
                </a:lnTo>
                <a:lnTo>
                  <a:pt x="71351" y="768408"/>
                </a:lnTo>
                <a:lnTo>
                  <a:pt x="41850" y="738907"/>
                </a:lnTo>
                <a:lnTo>
                  <a:pt x="19362" y="703536"/>
                </a:lnTo>
                <a:lnTo>
                  <a:pt x="5031" y="663439"/>
                </a:lnTo>
                <a:lnTo>
                  <a:pt x="0" y="619759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 txBox="1"/>
          <p:nvPr/>
        </p:nvSpPr>
        <p:spPr>
          <a:xfrm>
            <a:off x="11811000" y="10007600"/>
            <a:ext cx="27184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200" b="1" spc="-300" dirty="0">
                <a:latin typeface="Calibri"/>
                <a:cs typeface="Calibri"/>
              </a:rPr>
              <a:t>Cache </a:t>
            </a:r>
            <a:r>
              <a:rPr sz="3200" b="1" spc="-245" dirty="0">
                <a:latin typeface="Calibri"/>
                <a:cs typeface="Calibri"/>
              </a:rPr>
              <a:t>miss </a:t>
            </a:r>
            <a:r>
              <a:rPr sz="3200" b="1" spc="-220" dirty="0">
                <a:latin typeface="Calibri"/>
                <a:cs typeface="Calibri"/>
              </a:rPr>
              <a:t>of </a:t>
            </a:r>
            <a:r>
              <a:rPr sz="3200" b="1" spc="-165" dirty="0">
                <a:latin typeface="Calibri"/>
                <a:cs typeface="Calibri"/>
              </a:rPr>
              <a:t>line </a:t>
            </a:r>
            <a:r>
              <a:rPr sz="3200" b="1" spc="-465" dirty="0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0" name="object 160"/>
          <p:cNvSpPr txBox="1">
            <a:spLocks noGrp="1"/>
          </p:cNvSpPr>
          <p:nvPr>
            <p:ph type="title"/>
          </p:nvPr>
        </p:nvSpPr>
        <p:spPr>
          <a:xfrm>
            <a:off x="876300" y="0"/>
            <a:ext cx="14820900" cy="3646170"/>
          </a:xfrm>
          <a:prstGeom prst="rect">
            <a:avLst/>
          </a:prstGeom>
        </p:spPr>
        <p:txBody>
          <a:bodyPr vert="horz" wrap="square" lIns="0" tIns="364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70"/>
              </a:spcBef>
            </a:pPr>
            <a:r>
              <a:rPr sz="8400" spc="-565" dirty="0"/>
              <a:t>Reading </a:t>
            </a:r>
            <a:r>
              <a:rPr sz="8400" spc="-755" dirty="0"/>
              <a:t>one </a:t>
            </a:r>
            <a:r>
              <a:rPr sz="8400" spc="-625" dirty="0"/>
              <a:t>64-byte (512 </a:t>
            </a:r>
            <a:r>
              <a:rPr sz="8400" spc="-425" dirty="0"/>
              <a:t>bit) </a:t>
            </a:r>
            <a:r>
              <a:rPr sz="8400" spc="-690" dirty="0"/>
              <a:t>cache</a:t>
            </a:r>
            <a:r>
              <a:rPr sz="8400" spc="-434" dirty="0"/>
              <a:t> line</a:t>
            </a:r>
            <a:endParaRPr sz="8400"/>
          </a:p>
          <a:p>
            <a:pPr marL="12700" marR="2120900">
              <a:lnSpc>
                <a:spcPct val="112599"/>
              </a:lnSpc>
              <a:spcBef>
                <a:spcPts val="660"/>
              </a:spcBef>
            </a:pPr>
            <a:r>
              <a:rPr sz="3700" spc="-425" dirty="0"/>
              <a:t>Memory </a:t>
            </a:r>
            <a:r>
              <a:rPr sz="3700" spc="-250" dirty="0"/>
              <a:t>controller </a:t>
            </a:r>
            <a:r>
              <a:rPr sz="3700" spc="-290" dirty="0"/>
              <a:t>converts </a:t>
            </a:r>
            <a:r>
              <a:rPr sz="3700" spc="-250" dirty="0"/>
              <a:t>physical </a:t>
            </a:r>
            <a:r>
              <a:rPr sz="3700" spc="-295" dirty="0"/>
              <a:t>address </a:t>
            </a:r>
            <a:r>
              <a:rPr sz="3700" spc="-280" dirty="0"/>
              <a:t>to </a:t>
            </a:r>
            <a:r>
              <a:rPr sz="3700" spc="-575" dirty="0"/>
              <a:t>DRAM </a:t>
            </a:r>
            <a:r>
              <a:rPr sz="3700" spc="-250" dirty="0"/>
              <a:t>bank, </a:t>
            </a:r>
            <a:r>
              <a:rPr sz="3700" spc="-350" dirty="0"/>
              <a:t>row, </a:t>
            </a:r>
            <a:r>
              <a:rPr sz="3700" spc="-325" dirty="0"/>
              <a:t>column  </a:t>
            </a:r>
            <a:r>
              <a:rPr sz="3700" spc="-295" dirty="0"/>
              <a:t>Here: </a:t>
            </a:r>
            <a:r>
              <a:rPr sz="3700" spc="-250" dirty="0"/>
              <a:t>physical </a:t>
            </a:r>
            <a:r>
              <a:rPr sz="3700" spc="-295" dirty="0"/>
              <a:t>addresses </a:t>
            </a:r>
            <a:r>
              <a:rPr sz="3700" spc="-275" dirty="0"/>
              <a:t>are </a:t>
            </a:r>
            <a:r>
              <a:rPr sz="3700" u="heavy" spc="-254" dirty="0">
                <a:uFill>
                  <a:solidFill>
                    <a:srgbClr val="000000"/>
                  </a:solidFill>
                </a:uFill>
              </a:rPr>
              <a:t>interleaved</a:t>
            </a:r>
            <a:r>
              <a:rPr sz="3700" spc="-254" dirty="0"/>
              <a:t> </a:t>
            </a:r>
            <a:r>
              <a:rPr sz="3700" spc="-305" dirty="0"/>
              <a:t>across </a:t>
            </a:r>
            <a:r>
              <a:rPr sz="3700" spc="-575" dirty="0"/>
              <a:t>DRAM </a:t>
            </a:r>
            <a:r>
              <a:rPr sz="3700" spc="-270" dirty="0"/>
              <a:t>chips </a:t>
            </a:r>
            <a:r>
              <a:rPr sz="3700" spc="-220" dirty="0"/>
              <a:t>at </a:t>
            </a:r>
            <a:r>
              <a:rPr sz="3700" spc="-290" dirty="0"/>
              <a:t>byte </a:t>
            </a:r>
            <a:r>
              <a:rPr sz="3700" spc="-210" dirty="0"/>
              <a:t>granularity  </a:t>
            </a:r>
            <a:r>
              <a:rPr sz="3700" spc="-575" dirty="0"/>
              <a:t>DRAM </a:t>
            </a:r>
            <a:r>
              <a:rPr sz="3700" spc="-270" dirty="0"/>
              <a:t>chips </a:t>
            </a:r>
            <a:r>
              <a:rPr sz="3700" spc="-240" dirty="0"/>
              <a:t>transmit </a:t>
            </a:r>
            <a:r>
              <a:rPr sz="3700" spc="-185" dirty="0"/>
              <a:t>first </a:t>
            </a:r>
            <a:r>
              <a:rPr sz="3700" spc="-300" dirty="0"/>
              <a:t>64 </a:t>
            </a:r>
            <a:r>
              <a:rPr sz="3700" spc="-210" dirty="0"/>
              <a:t>bits </a:t>
            </a:r>
            <a:r>
              <a:rPr sz="3700" spc="-190" dirty="0"/>
              <a:t>in</a:t>
            </a:r>
            <a:r>
              <a:rPr sz="3700" spc="-235" dirty="0"/>
              <a:t> </a:t>
            </a:r>
            <a:r>
              <a:rPr sz="3700" spc="-204" dirty="0"/>
              <a:t>parallel</a:t>
            </a:r>
            <a:endParaRPr sz="3700"/>
          </a:p>
        </p:txBody>
      </p:sp>
      <p:sp>
        <p:nvSpPr>
          <p:cNvPr id="161" name="object 161"/>
          <p:cNvSpPr/>
          <p:nvPr/>
        </p:nvSpPr>
        <p:spPr>
          <a:xfrm>
            <a:off x="10509174" y="8501611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511302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499"/>
                </a:lnTo>
                <a:lnTo>
                  <a:pt x="0" y="619758"/>
                </a:lnTo>
                <a:lnTo>
                  <a:pt x="5031" y="663438"/>
                </a:lnTo>
                <a:lnTo>
                  <a:pt x="19362" y="703535"/>
                </a:lnTo>
                <a:lnTo>
                  <a:pt x="41850" y="738906"/>
                </a:lnTo>
                <a:lnTo>
                  <a:pt x="71351" y="768408"/>
                </a:lnTo>
                <a:lnTo>
                  <a:pt x="106722" y="790896"/>
                </a:lnTo>
                <a:lnTo>
                  <a:pt x="146819" y="805227"/>
                </a:lnTo>
                <a:lnTo>
                  <a:pt x="190500" y="810258"/>
                </a:lnTo>
                <a:lnTo>
                  <a:pt x="5113020" y="810258"/>
                </a:lnTo>
                <a:lnTo>
                  <a:pt x="5156698" y="805227"/>
                </a:lnTo>
                <a:lnTo>
                  <a:pt x="5196795" y="790896"/>
                </a:lnTo>
                <a:lnTo>
                  <a:pt x="5232166" y="768408"/>
                </a:lnTo>
                <a:lnTo>
                  <a:pt x="5261668" y="738906"/>
                </a:lnTo>
                <a:lnTo>
                  <a:pt x="5284156" y="703535"/>
                </a:lnTo>
                <a:lnTo>
                  <a:pt x="5298488" y="663438"/>
                </a:lnTo>
                <a:lnTo>
                  <a:pt x="5303520" y="619758"/>
                </a:lnTo>
                <a:lnTo>
                  <a:pt x="5303520" y="190499"/>
                </a:lnTo>
                <a:lnTo>
                  <a:pt x="5298488" y="146819"/>
                </a:lnTo>
                <a:lnTo>
                  <a:pt x="5284156" y="106722"/>
                </a:lnTo>
                <a:lnTo>
                  <a:pt x="5261668" y="71351"/>
                </a:lnTo>
                <a:lnTo>
                  <a:pt x="5232166" y="41850"/>
                </a:lnTo>
                <a:lnTo>
                  <a:pt x="5196795" y="19362"/>
                </a:lnTo>
                <a:lnTo>
                  <a:pt x="5156698" y="5031"/>
                </a:lnTo>
                <a:lnTo>
                  <a:pt x="511302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0509174" y="8501611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190500" y="0"/>
                </a:moveTo>
                <a:lnTo>
                  <a:pt x="5113021" y="0"/>
                </a:lnTo>
                <a:lnTo>
                  <a:pt x="5156701" y="5031"/>
                </a:lnTo>
                <a:lnTo>
                  <a:pt x="5196798" y="19362"/>
                </a:lnTo>
                <a:lnTo>
                  <a:pt x="5232169" y="41850"/>
                </a:lnTo>
                <a:lnTo>
                  <a:pt x="5261670" y="71351"/>
                </a:lnTo>
                <a:lnTo>
                  <a:pt x="5284158" y="106722"/>
                </a:lnTo>
                <a:lnTo>
                  <a:pt x="5298490" y="146820"/>
                </a:lnTo>
                <a:lnTo>
                  <a:pt x="5303521" y="190500"/>
                </a:lnTo>
                <a:lnTo>
                  <a:pt x="5303521" y="619759"/>
                </a:lnTo>
                <a:lnTo>
                  <a:pt x="5298490" y="663439"/>
                </a:lnTo>
                <a:lnTo>
                  <a:pt x="5284158" y="703536"/>
                </a:lnTo>
                <a:lnTo>
                  <a:pt x="5261670" y="738907"/>
                </a:lnTo>
                <a:lnTo>
                  <a:pt x="5232169" y="768408"/>
                </a:lnTo>
                <a:lnTo>
                  <a:pt x="5196798" y="790896"/>
                </a:lnTo>
                <a:lnTo>
                  <a:pt x="5156701" y="805228"/>
                </a:lnTo>
                <a:lnTo>
                  <a:pt x="5113021" y="810259"/>
                </a:lnTo>
                <a:lnTo>
                  <a:pt x="190500" y="810259"/>
                </a:lnTo>
                <a:lnTo>
                  <a:pt x="146820" y="805228"/>
                </a:lnTo>
                <a:lnTo>
                  <a:pt x="106722" y="790896"/>
                </a:lnTo>
                <a:lnTo>
                  <a:pt x="71351" y="768408"/>
                </a:lnTo>
                <a:lnTo>
                  <a:pt x="41850" y="738907"/>
                </a:lnTo>
                <a:lnTo>
                  <a:pt x="19362" y="703536"/>
                </a:lnTo>
                <a:lnTo>
                  <a:pt x="5031" y="663439"/>
                </a:lnTo>
                <a:lnTo>
                  <a:pt x="0" y="619759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11087100" y="8585200"/>
            <a:ext cx="41598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75" dirty="0">
                <a:latin typeface="Calibri"/>
                <a:cs typeface="Calibri"/>
              </a:rPr>
              <a:t>Read </a:t>
            </a:r>
            <a:r>
              <a:rPr sz="3200" b="1" spc="-250" dirty="0">
                <a:latin typeface="Calibri"/>
                <a:cs typeface="Calibri"/>
              </a:rPr>
              <a:t>bank </a:t>
            </a:r>
            <a:r>
              <a:rPr sz="3200" b="1" spc="-200" dirty="0">
                <a:latin typeface="Calibri"/>
                <a:cs typeface="Calibri"/>
              </a:rPr>
              <a:t>B, </a:t>
            </a:r>
            <a:r>
              <a:rPr sz="3200" b="1" spc="-335" dirty="0">
                <a:latin typeface="Calibri"/>
                <a:cs typeface="Calibri"/>
              </a:rPr>
              <a:t>row </a:t>
            </a:r>
            <a:r>
              <a:rPr sz="3200" b="1" spc="-190" dirty="0">
                <a:latin typeface="Calibri"/>
                <a:cs typeface="Calibri"/>
              </a:rPr>
              <a:t>R, </a:t>
            </a:r>
            <a:r>
              <a:rPr sz="3200" b="1" spc="-280" dirty="0">
                <a:latin typeface="Calibri"/>
                <a:cs typeface="Calibri"/>
              </a:rPr>
              <a:t>column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260" dirty="0">
                <a:latin typeface="Calibri"/>
                <a:cs typeface="Calibri"/>
              </a:rPr>
              <a:t>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5" name="Slide Number Placeholder 164">
            <a:extLst>
              <a:ext uri="{FF2B5EF4-FFF2-40B4-BE49-F238E27FC236}">
                <a16:creationId xmlns:a16="http://schemas.microsoft.com/office/drawing/2014/main" id="{3BF1CD6A-2085-5440-9959-4A75779E724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286" y="3600452"/>
            <a:ext cx="16243300" cy="321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1180" y="3604954"/>
            <a:ext cx="16141700" cy="3114040"/>
          </a:xfrm>
          <a:custGeom>
            <a:avLst/>
            <a:gdLst/>
            <a:ahLst/>
            <a:cxnLst/>
            <a:rect l="l" t="t" r="r" b="b"/>
            <a:pathLst>
              <a:path w="16141700" h="3114040">
                <a:moveTo>
                  <a:pt x="0" y="0"/>
                </a:moveTo>
                <a:lnTo>
                  <a:pt x="16141699" y="0"/>
                </a:lnTo>
                <a:lnTo>
                  <a:pt x="16141699" y="3113742"/>
                </a:lnTo>
                <a:lnTo>
                  <a:pt x="0" y="3113742"/>
                </a:lnTo>
                <a:lnTo>
                  <a:pt x="0" y="0"/>
                </a:lnTo>
                <a:close/>
              </a:path>
            </a:pathLst>
          </a:custGeom>
          <a:solidFill>
            <a:srgbClr val="E8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1180" y="3604954"/>
            <a:ext cx="16141700" cy="3114040"/>
          </a:xfrm>
          <a:custGeom>
            <a:avLst/>
            <a:gdLst/>
            <a:ahLst/>
            <a:cxnLst/>
            <a:rect l="l" t="t" r="r" b="b"/>
            <a:pathLst>
              <a:path w="16141700" h="3114040">
                <a:moveTo>
                  <a:pt x="0" y="0"/>
                </a:moveTo>
                <a:lnTo>
                  <a:pt x="16141700" y="0"/>
                </a:lnTo>
                <a:lnTo>
                  <a:pt x="16141700" y="3113744"/>
                </a:lnTo>
                <a:lnTo>
                  <a:pt x="0" y="31137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42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42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544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5443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94462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94462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3480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7" y="0"/>
                </a:lnTo>
                <a:lnTo>
                  <a:pt x="1728637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83480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72501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72501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61519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61519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4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550538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42" y="0"/>
                </a:lnTo>
                <a:lnTo>
                  <a:pt x="1728642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50538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39557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5" y="0"/>
                </a:lnTo>
                <a:lnTo>
                  <a:pt x="1728635" y="1916419"/>
                </a:lnTo>
                <a:lnTo>
                  <a:pt x="0" y="191641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539557" y="3805775"/>
            <a:ext cx="1729105" cy="1916430"/>
          </a:xfrm>
          <a:custGeom>
            <a:avLst/>
            <a:gdLst/>
            <a:ahLst/>
            <a:cxnLst/>
            <a:rect l="l" t="t" r="r" b="b"/>
            <a:pathLst>
              <a:path w="1729105" h="1916429">
                <a:moveTo>
                  <a:pt x="0" y="0"/>
                </a:moveTo>
                <a:lnTo>
                  <a:pt x="1728636" y="0"/>
                </a:lnTo>
                <a:lnTo>
                  <a:pt x="1728636" y="1916418"/>
                </a:lnTo>
                <a:lnTo>
                  <a:pt x="0" y="19164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2189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2189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43405" y="5423293"/>
            <a:ext cx="755015" cy="189865"/>
          </a:xfrm>
          <a:custGeom>
            <a:avLst/>
            <a:gdLst/>
            <a:ahLst/>
            <a:cxnLst/>
            <a:rect l="l" t="t" r="r" b="b"/>
            <a:pathLst>
              <a:path w="755014" h="189864">
                <a:moveTo>
                  <a:pt x="0" y="189547"/>
                </a:moveTo>
                <a:lnTo>
                  <a:pt x="754908" y="189547"/>
                </a:lnTo>
                <a:lnTo>
                  <a:pt x="754908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1208" y="5423293"/>
            <a:ext cx="346710" cy="189865"/>
          </a:xfrm>
          <a:custGeom>
            <a:avLst/>
            <a:gdLst/>
            <a:ahLst/>
            <a:cxnLst/>
            <a:rect l="l" t="t" r="r" b="b"/>
            <a:pathLst>
              <a:path w="346710" h="189864">
                <a:moveTo>
                  <a:pt x="0" y="189547"/>
                </a:moveTo>
                <a:lnTo>
                  <a:pt x="346508" y="189547"/>
                </a:lnTo>
                <a:lnTo>
                  <a:pt x="346508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1208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30227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30227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12031" y="5423293"/>
            <a:ext cx="764540" cy="189865"/>
          </a:xfrm>
          <a:custGeom>
            <a:avLst/>
            <a:gdLst/>
            <a:ahLst/>
            <a:cxnLst/>
            <a:rect l="l" t="t" r="r" b="b"/>
            <a:pathLst>
              <a:path w="764540" h="189864">
                <a:moveTo>
                  <a:pt x="0" y="189547"/>
                </a:moveTo>
                <a:lnTo>
                  <a:pt x="764321" y="189547"/>
                </a:lnTo>
                <a:lnTo>
                  <a:pt x="764321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19247" y="5423293"/>
            <a:ext cx="337185" cy="189865"/>
          </a:xfrm>
          <a:custGeom>
            <a:avLst/>
            <a:gdLst/>
            <a:ahLst/>
            <a:cxnLst/>
            <a:rect l="l" t="t" r="r" b="b"/>
            <a:pathLst>
              <a:path w="337184" h="189864">
                <a:moveTo>
                  <a:pt x="0" y="189547"/>
                </a:moveTo>
                <a:lnTo>
                  <a:pt x="337094" y="189547"/>
                </a:lnTo>
                <a:lnTo>
                  <a:pt x="337094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19247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09845" y="5423293"/>
            <a:ext cx="755650" cy="189865"/>
          </a:xfrm>
          <a:custGeom>
            <a:avLst/>
            <a:gdLst/>
            <a:ahLst/>
            <a:cxnLst/>
            <a:rect l="l" t="t" r="r" b="b"/>
            <a:pathLst>
              <a:path w="755650" h="189864">
                <a:moveTo>
                  <a:pt x="0" y="189547"/>
                </a:moveTo>
                <a:lnTo>
                  <a:pt x="755526" y="189547"/>
                </a:lnTo>
                <a:lnTo>
                  <a:pt x="755526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708265" y="5423293"/>
            <a:ext cx="346075" cy="189865"/>
          </a:xfrm>
          <a:custGeom>
            <a:avLst/>
            <a:gdLst/>
            <a:ahLst/>
            <a:cxnLst/>
            <a:rect l="l" t="t" r="r" b="b"/>
            <a:pathLst>
              <a:path w="346075" h="189864">
                <a:moveTo>
                  <a:pt x="0" y="189547"/>
                </a:moveTo>
                <a:lnTo>
                  <a:pt x="345892" y="189547"/>
                </a:lnTo>
                <a:lnTo>
                  <a:pt x="345892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08265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00373" y="5423293"/>
            <a:ext cx="754380" cy="189865"/>
          </a:xfrm>
          <a:custGeom>
            <a:avLst/>
            <a:gdLst/>
            <a:ahLst/>
            <a:cxnLst/>
            <a:rect l="l" t="t" r="r" b="b"/>
            <a:pathLst>
              <a:path w="754379" h="189864">
                <a:moveTo>
                  <a:pt x="0" y="189547"/>
                </a:moveTo>
                <a:lnTo>
                  <a:pt x="754016" y="189547"/>
                </a:lnTo>
                <a:lnTo>
                  <a:pt x="754016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697285" y="5423293"/>
            <a:ext cx="347980" cy="189865"/>
          </a:xfrm>
          <a:custGeom>
            <a:avLst/>
            <a:gdLst/>
            <a:ahLst/>
            <a:cxnLst/>
            <a:rect l="l" t="t" r="r" b="b"/>
            <a:pathLst>
              <a:path w="347979" h="189864">
                <a:moveTo>
                  <a:pt x="0" y="189547"/>
                </a:moveTo>
                <a:lnTo>
                  <a:pt x="347399" y="189547"/>
                </a:lnTo>
                <a:lnTo>
                  <a:pt x="347399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97285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686303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1" y="0"/>
                </a:lnTo>
                <a:lnTo>
                  <a:pt x="1457101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686303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370695" y="5423293"/>
            <a:ext cx="762000" cy="189865"/>
          </a:xfrm>
          <a:custGeom>
            <a:avLst/>
            <a:gdLst/>
            <a:ahLst/>
            <a:cxnLst/>
            <a:rect l="l" t="t" r="r" b="b"/>
            <a:pathLst>
              <a:path w="762000" h="189864">
                <a:moveTo>
                  <a:pt x="0" y="189547"/>
                </a:moveTo>
                <a:lnTo>
                  <a:pt x="761733" y="189547"/>
                </a:lnTo>
                <a:lnTo>
                  <a:pt x="761733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675319" y="5423293"/>
            <a:ext cx="339725" cy="189865"/>
          </a:xfrm>
          <a:custGeom>
            <a:avLst/>
            <a:gdLst/>
            <a:ahLst/>
            <a:cxnLst/>
            <a:rect l="l" t="t" r="r" b="b"/>
            <a:pathLst>
              <a:path w="339725" h="189864">
                <a:moveTo>
                  <a:pt x="0" y="189547"/>
                </a:moveTo>
                <a:lnTo>
                  <a:pt x="339686" y="189547"/>
                </a:lnTo>
                <a:lnTo>
                  <a:pt x="339686" y="0"/>
                </a:lnTo>
                <a:lnTo>
                  <a:pt x="0" y="0"/>
                </a:lnTo>
                <a:lnTo>
                  <a:pt x="0" y="189547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675319" y="5423293"/>
            <a:ext cx="1457325" cy="189865"/>
          </a:xfrm>
          <a:custGeom>
            <a:avLst/>
            <a:gdLst/>
            <a:ahLst/>
            <a:cxnLst/>
            <a:rect l="l" t="t" r="r" b="b"/>
            <a:pathLst>
              <a:path w="1457325" h="189864">
                <a:moveTo>
                  <a:pt x="0" y="0"/>
                </a:moveTo>
                <a:lnTo>
                  <a:pt x="1457105" y="0"/>
                </a:lnTo>
                <a:lnTo>
                  <a:pt x="1457105" y="189547"/>
                </a:lnTo>
                <a:lnTo>
                  <a:pt x="0" y="1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89901" y="5425856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4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87716" y="5422031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5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78243" y="5428333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5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56342" y="5420137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4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054157" y="5416312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4" h="197485">
                <a:moveTo>
                  <a:pt x="0" y="0"/>
                </a:moveTo>
                <a:lnTo>
                  <a:pt x="355687" y="0"/>
                </a:lnTo>
                <a:lnTo>
                  <a:pt x="355687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044684" y="5422614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4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042582" y="5426720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4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015007" y="5422894"/>
            <a:ext cx="356235" cy="197485"/>
          </a:xfrm>
          <a:custGeom>
            <a:avLst/>
            <a:gdLst/>
            <a:ahLst/>
            <a:cxnLst/>
            <a:rect l="l" t="t" r="r" b="b"/>
            <a:pathLst>
              <a:path w="356234" h="197485">
                <a:moveTo>
                  <a:pt x="0" y="0"/>
                </a:moveTo>
                <a:lnTo>
                  <a:pt x="355688" y="0"/>
                </a:lnTo>
                <a:lnTo>
                  <a:pt x="355688" y="197208"/>
                </a:lnTo>
                <a:lnTo>
                  <a:pt x="0" y="197208"/>
                </a:lnTo>
                <a:lnTo>
                  <a:pt x="0" y="0"/>
                </a:lnTo>
                <a:close/>
              </a:path>
            </a:pathLst>
          </a:custGeom>
          <a:solidFill>
            <a:srgbClr val="F82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7497" y="8119258"/>
            <a:ext cx="16243300" cy="4491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7391" y="8123759"/>
            <a:ext cx="16141700" cy="4389755"/>
          </a:xfrm>
          <a:custGeom>
            <a:avLst/>
            <a:gdLst/>
            <a:ahLst/>
            <a:cxnLst/>
            <a:rect l="l" t="t" r="r" b="b"/>
            <a:pathLst>
              <a:path w="16141700" h="4389755">
                <a:moveTo>
                  <a:pt x="0" y="0"/>
                </a:moveTo>
                <a:lnTo>
                  <a:pt x="16141701" y="0"/>
                </a:lnTo>
                <a:lnTo>
                  <a:pt x="16141701" y="4389548"/>
                </a:lnTo>
                <a:lnTo>
                  <a:pt x="0" y="4389548"/>
                </a:lnTo>
                <a:lnTo>
                  <a:pt x="0" y="0"/>
                </a:lnTo>
                <a:close/>
              </a:path>
            </a:pathLst>
          </a:custGeom>
          <a:solidFill>
            <a:srgbClr val="E8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7391" y="8123759"/>
            <a:ext cx="16141700" cy="4389755"/>
          </a:xfrm>
          <a:custGeom>
            <a:avLst/>
            <a:gdLst/>
            <a:ahLst/>
            <a:cxnLst/>
            <a:rect l="l" t="t" r="r" b="b"/>
            <a:pathLst>
              <a:path w="16141700" h="4389755">
                <a:moveTo>
                  <a:pt x="0" y="0"/>
                </a:moveTo>
                <a:lnTo>
                  <a:pt x="16141700" y="0"/>
                </a:lnTo>
                <a:lnTo>
                  <a:pt x="16141700" y="4389547"/>
                </a:lnTo>
                <a:lnTo>
                  <a:pt x="0" y="438954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755825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2744844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4733864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6722883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8711903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10700921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9" name="object 59"/>
          <p:cNvGraphicFramePr>
            <a:graphicFrameLocks noGrp="1"/>
          </p:cNvGraphicFramePr>
          <p:nvPr/>
        </p:nvGraphicFramePr>
        <p:xfrm>
          <a:off x="12689941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0" name="object 60"/>
          <p:cNvGraphicFramePr>
            <a:graphicFrameLocks noGrp="1"/>
          </p:cNvGraphicFramePr>
          <p:nvPr/>
        </p:nvGraphicFramePr>
        <p:xfrm>
          <a:off x="14678964" y="3894289"/>
          <a:ext cx="1422400" cy="1424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5D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1" name="object 61"/>
          <p:cNvSpPr/>
          <p:nvPr/>
        </p:nvSpPr>
        <p:spPr>
          <a:xfrm>
            <a:off x="172204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724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2125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7164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2361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7400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2282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7321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9417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4456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9338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4377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9574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461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9495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4535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916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54202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9085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4124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9320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4359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9242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4281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6376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1415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96298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1337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06533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91572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36455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21494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66122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51162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96044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81083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06280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91319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36201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21240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3335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483752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93257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78296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03493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88532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33414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1184538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363082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3481214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393003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3780427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303239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288279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33160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318200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602953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5453346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90216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75255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004529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854910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5303741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154135" y="5711266"/>
            <a:ext cx="0" cy="2566670"/>
          </a:xfrm>
          <a:custGeom>
            <a:avLst/>
            <a:gdLst/>
            <a:ahLst/>
            <a:cxnLst/>
            <a:rect l="l" t="t" r="r" b="b"/>
            <a:pathLst>
              <a:path h="2566670">
                <a:moveTo>
                  <a:pt x="0" y="256649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05991" y="827615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1" y="0"/>
                </a:lnTo>
                <a:lnTo>
                  <a:pt x="15684501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05991" y="827615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0" y="0"/>
                </a:lnTo>
                <a:lnTo>
                  <a:pt x="15684500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7061200" y="8547100"/>
            <a:ext cx="2969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15" dirty="0">
                <a:latin typeface="Calibri"/>
                <a:cs typeface="Calibri"/>
              </a:rPr>
              <a:t>Memory</a:t>
            </a:r>
            <a:r>
              <a:rPr sz="3600" b="1" spc="-295" dirty="0">
                <a:latin typeface="Calibri"/>
                <a:cs typeface="Calibri"/>
              </a:rPr>
              <a:t> </a:t>
            </a:r>
            <a:r>
              <a:rPr sz="3600" b="1" spc="-245" dirty="0">
                <a:latin typeface="Calibri"/>
                <a:cs typeface="Calibri"/>
              </a:rPr>
              <a:t>controller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874000" y="11277600"/>
            <a:ext cx="98742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1" spc="-680" dirty="0">
                <a:latin typeface="Calibri"/>
                <a:cs typeface="Calibri"/>
              </a:rPr>
              <a:t>CPU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6090900" y="6921500"/>
            <a:ext cx="1772920" cy="9575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sz="3200" b="1" spc="-260" dirty="0">
                <a:latin typeface="Calibri"/>
                <a:cs typeface="Calibri"/>
              </a:rPr>
              <a:t>64 </a:t>
            </a:r>
            <a:r>
              <a:rPr sz="3200" b="1" spc="-160" dirty="0">
                <a:latin typeface="Calibri"/>
                <a:cs typeface="Calibri"/>
              </a:rPr>
              <a:t>bit  </a:t>
            </a:r>
            <a:r>
              <a:rPr sz="3200" b="1" spc="-310" dirty="0">
                <a:latin typeface="Calibri"/>
                <a:cs typeface="Calibri"/>
              </a:rPr>
              <a:t>memory</a:t>
            </a:r>
            <a:r>
              <a:rPr sz="3200" b="1" spc="-300" dirty="0">
                <a:latin typeface="Calibri"/>
                <a:cs typeface="Calibri"/>
              </a:rPr>
              <a:t> </a:t>
            </a:r>
            <a:r>
              <a:rPr sz="3200" b="1" spc="-270" dirty="0">
                <a:latin typeface="Calibri"/>
                <a:cs typeface="Calibri"/>
              </a:rPr>
              <a:t>bus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732216" y="973987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1" y="0"/>
                </a:lnTo>
                <a:lnTo>
                  <a:pt x="15684501" y="1274056"/>
                </a:lnTo>
                <a:lnTo>
                  <a:pt x="0" y="1274056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32216" y="9739879"/>
            <a:ext cx="15684500" cy="1274445"/>
          </a:xfrm>
          <a:custGeom>
            <a:avLst/>
            <a:gdLst/>
            <a:ahLst/>
            <a:cxnLst/>
            <a:rect l="l" t="t" r="r" b="b"/>
            <a:pathLst>
              <a:path w="15684500" h="1274445">
                <a:moveTo>
                  <a:pt x="0" y="0"/>
                </a:moveTo>
                <a:lnTo>
                  <a:pt x="15684500" y="0"/>
                </a:lnTo>
                <a:lnTo>
                  <a:pt x="15684500" y="1274057"/>
                </a:lnTo>
                <a:lnTo>
                  <a:pt x="0" y="127405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6756400" y="10121900"/>
            <a:ext cx="33515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b="1" spc="-210" dirty="0">
                <a:latin typeface="Calibri"/>
                <a:cs typeface="Calibri"/>
              </a:rPr>
              <a:t>Last-level </a:t>
            </a:r>
            <a:r>
              <a:rPr sz="3600" b="1" spc="-300" dirty="0">
                <a:latin typeface="Calibri"/>
                <a:cs typeface="Calibri"/>
              </a:rPr>
              <a:t>cache</a:t>
            </a:r>
            <a:r>
              <a:rPr sz="3600" b="1" spc="-340" dirty="0">
                <a:latin typeface="Calibri"/>
                <a:cs typeface="Calibri"/>
              </a:rPr>
              <a:t> </a:t>
            </a:r>
            <a:r>
              <a:rPr sz="3600" b="1" spc="-245" dirty="0">
                <a:latin typeface="Calibri"/>
                <a:cs typeface="Calibri"/>
              </a:rPr>
              <a:t>(LLC)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742723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20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20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5" y="726244"/>
                </a:lnTo>
                <a:lnTo>
                  <a:pt x="1404686" y="703755"/>
                </a:lnTo>
                <a:lnTo>
                  <a:pt x="1434187" y="674254"/>
                </a:lnTo>
                <a:lnTo>
                  <a:pt x="1456675" y="638883"/>
                </a:lnTo>
                <a:lnTo>
                  <a:pt x="1471006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6" y="146819"/>
                </a:lnTo>
                <a:lnTo>
                  <a:pt x="1456675" y="106722"/>
                </a:lnTo>
                <a:lnTo>
                  <a:pt x="1434187" y="71351"/>
                </a:lnTo>
                <a:lnTo>
                  <a:pt x="1404686" y="41850"/>
                </a:lnTo>
                <a:lnTo>
                  <a:pt x="1369315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2723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800100" y="5981700"/>
            <a:ext cx="14077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0" dirty="0">
                <a:latin typeface="Calibri"/>
                <a:cs typeface="Calibri"/>
              </a:rPr>
              <a:t>bits</a:t>
            </a:r>
            <a:r>
              <a:rPr sz="3200" b="1" spc="-290" dirty="0">
                <a:latin typeface="Calibri"/>
                <a:cs typeface="Calibri"/>
              </a:rPr>
              <a:t> </a:t>
            </a:r>
            <a:r>
              <a:rPr sz="3200" b="1" spc="-235" dirty="0">
                <a:latin typeface="Calibri"/>
                <a:cs typeface="Calibri"/>
              </a:rPr>
              <a:t>64:71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2768055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768055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2806700" y="5981700"/>
            <a:ext cx="14077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0" dirty="0">
                <a:latin typeface="Calibri"/>
                <a:cs typeface="Calibri"/>
              </a:rPr>
              <a:t>bits</a:t>
            </a:r>
            <a:r>
              <a:rPr sz="3200" b="1" spc="-290" dirty="0">
                <a:latin typeface="Calibri"/>
                <a:cs typeface="Calibri"/>
              </a:rPr>
              <a:t> </a:t>
            </a:r>
            <a:r>
              <a:rPr sz="3200" b="1" spc="-235" dirty="0">
                <a:latin typeface="Calibri"/>
                <a:cs typeface="Calibri"/>
              </a:rPr>
              <a:t>72:79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4710912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710912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4749800" y="5981700"/>
            <a:ext cx="14077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0" dirty="0">
                <a:latin typeface="Calibri"/>
                <a:cs typeface="Calibri"/>
              </a:rPr>
              <a:t>bits</a:t>
            </a:r>
            <a:r>
              <a:rPr sz="3200" b="1" spc="-290" dirty="0">
                <a:latin typeface="Calibri"/>
                <a:cs typeface="Calibri"/>
              </a:rPr>
              <a:t> </a:t>
            </a:r>
            <a:r>
              <a:rPr sz="3200" b="1" spc="-235" dirty="0">
                <a:latin typeface="Calibri"/>
                <a:cs typeface="Calibri"/>
              </a:rPr>
              <a:t>80:87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6669821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285537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285537" y="745606"/>
                </a:lnTo>
                <a:lnTo>
                  <a:pt x="1329217" y="740575"/>
                </a:lnTo>
                <a:lnTo>
                  <a:pt x="1369314" y="726244"/>
                </a:lnTo>
                <a:lnTo>
                  <a:pt x="1404685" y="703755"/>
                </a:lnTo>
                <a:lnTo>
                  <a:pt x="1434186" y="674254"/>
                </a:lnTo>
                <a:lnTo>
                  <a:pt x="1456674" y="638883"/>
                </a:lnTo>
                <a:lnTo>
                  <a:pt x="1471005" y="598786"/>
                </a:lnTo>
                <a:lnTo>
                  <a:pt x="1476037" y="555106"/>
                </a:lnTo>
                <a:lnTo>
                  <a:pt x="1476037" y="190500"/>
                </a:lnTo>
                <a:lnTo>
                  <a:pt x="1471005" y="146819"/>
                </a:lnTo>
                <a:lnTo>
                  <a:pt x="1456674" y="106722"/>
                </a:lnTo>
                <a:lnTo>
                  <a:pt x="1434186" y="71351"/>
                </a:lnTo>
                <a:lnTo>
                  <a:pt x="1404685" y="41850"/>
                </a:lnTo>
                <a:lnTo>
                  <a:pt x="1369314" y="19362"/>
                </a:lnTo>
                <a:lnTo>
                  <a:pt x="1329217" y="5031"/>
                </a:lnTo>
                <a:lnTo>
                  <a:pt x="128553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669821" y="5905515"/>
            <a:ext cx="1476375" cy="746125"/>
          </a:xfrm>
          <a:custGeom>
            <a:avLst/>
            <a:gdLst/>
            <a:ahLst/>
            <a:cxnLst/>
            <a:rect l="l" t="t" r="r" b="b"/>
            <a:pathLst>
              <a:path w="1476375" h="746125">
                <a:moveTo>
                  <a:pt x="190500" y="0"/>
                </a:moveTo>
                <a:lnTo>
                  <a:pt x="1285537" y="0"/>
                </a:lnTo>
                <a:lnTo>
                  <a:pt x="1329217" y="5031"/>
                </a:lnTo>
                <a:lnTo>
                  <a:pt x="1369314" y="19362"/>
                </a:lnTo>
                <a:lnTo>
                  <a:pt x="1404685" y="41850"/>
                </a:lnTo>
                <a:lnTo>
                  <a:pt x="1434186" y="71351"/>
                </a:lnTo>
                <a:lnTo>
                  <a:pt x="1456674" y="106722"/>
                </a:lnTo>
                <a:lnTo>
                  <a:pt x="1471005" y="146820"/>
                </a:lnTo>
                <a:lnTo>
                  <a:pt x="1476037" y="190500"/>
                </a:lnTo>
                <a:lnTo>
                  <a:pt x="1476037" y="555106"/>
                </a:lnTo>
                <a:lnTo>
                  <a:pt x="1471005" y="598786"/>
                </a:lnTo>
                <a:lnTo>
                  <a:pt x="1456674" y="638883"/>
                </a:lnTo>
                <a:lnTo>
                  <a:pt x="1434186" y="674254"/>
                </a:lnTo>
                <a:lnTo>
                  <a:pt x="1404685" y="703755"/>
                </a:lnTo>
                <a:lnTo>
                  <a:pt x="1369314" y="726244"/>
                </a:lnTo>
                <a:lnTo>
                  <a:pt x="1329217" y="740575"/>
                </a:lnTo>
                <a:lnTo>
                  <a:pt x="1285537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6718300" y="5981700"/>
            <a:ext cx="14077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0" dirty="0">
                <a:latin typeface="Calibri"/>
                <a:cs typeface="Calibri"/>
              </a:rPr>
              <a:t>bits</a:t>
            </a:r>
            <a:r>
              <a:rPr sz="3200" b="1" spc="-290" dirty="0">
                <a:latin typeface="Calibri"/>
                <a:cs typeface="Calibri"/>
              </a:rPr>
              <a:t> </a:t>
            </a:r>
            <a:r>
              <a:rPr sz="3200" b="1" spc="-235" dirty="0">
                <a:latin typeface="Calibri"/>
                <a:cs typeface="Calibri"/>
              </a:rPr>
              <a:t>88:95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8577709" y="5905515"/>
            <a:ext cx="1729105" cy="746125"/>
          </a:xfrm>
          <a:custGeom>
            <a:avLst/>
            <a:gdLst/>
            <a:ahLst/>
            <a:cxnLst/>
            <a:rect l="l" t="t" r="r" b="b"/>
            <a:pathLst>
              <a:path w="1729104" h="746125">
                <a:moveTo>
                  <a:pt x="1538136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538136" y="745606"/>
                </a:lnTo>
                <a:lnTo>
                  <a:pt x="1581816" y="740575"/>
                </a:lnTo>
                <a:lnTo>
                  <a:pt x="1621913" y="726244"/>
                </a:lnTo>
                <a:lnTo>
                  <a:pt x="1657284" y="703755"/>
                </a:lnTo>
                <a:lnTo>
                  <a:pt x="1686785" y="674254"/>
                </a:lnTo>
                <a:lnTo>
                  <a:pt x="1709273" y="638883"/>
                </a:lnTo>
                <a:lnTo>
                  <a:pt x="1723605" y="598786"/>
                </a:lnTo>
                <a:lnTo>
                  <a:pt x="1728636" y="555106"/>
                </a:lnTo>
                <a:lnTo>
                  <a:pt x="1728636" y="190500"/>
                </a:lnTo>
                <a:lnTo>
                  <a:pt x="1723605" y="146819"/>
                </a:lnTo>
                <a:lnTo>
                  <a:pt x="1709273" y="106722"/>
                </a:lnTo>
                <a:lnTo>
                  <a:pt x="1686785" y="71351"/>
                </a:lnTo>
                <a:lnTo>
                  <a:pt x="1657284" y="41850"/>
                </a:lnTo>
                <a:lnTo>
                  <a:pt x="1621913" y="19362"/>
                </a:lnTo>
                <a:lnTo>
                  <a:pt x="1581816" y="5031"/>
                </a:lnTo>
                <a:lnTo>
                  <a:pt x="1538136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577709" y="5905515"/>
            <a:ext cx="1729105" cy="746125"/>
          </a:xfrm>
          <a:custGeom>
            <a:avLst/>
            <a:gdLst/>
            <a:ahLst/>
            <a:cxnLst/>
            <a:rect l="l" t="t" r="r" b="b"/>
            <a:pathLst>
              <a:path w="1729104" h="746125">
                <a:moveTo>
                  <a:pt x="190500" y="0"/>
                </a:moveTo>
                <a:lnTo>
                  <a:pt x="1538136" y="0"/>
                </a:lnTo>
                <a:lnTo>
                  <a:pt x="1581816" y="5031"/>
                </a:lnTo>
                <a:lnTo>
                  <a:pt x="1621913" y="19362"/>
                </a:lnTo>
                <a:lnTo>
                  <a:pt x="1657284" y="41850"/>
                </a:lnTo>
                <a:lnTo>
                  <a:pt x="1686785" y="71351"/>
                </a:lnTo>
                <a:lnTo>
                  <a:pt x="1709273" y="106722"/>
                </a:lnTo>
                <a:lnTo>
                  <a:pt x="1723605" y="146820"/>
                </a:lnTo>
                <a:lnTo>
                  <a:pt x="1728636" y="190500"/>
                </a:lnTo>
                <a:lnTo>
                  <a:pt x="1728636" y="555106"/>
                </a:lnTo>
                <a:lnTo>
                  <a:pt x="1723605" y="598786"/>
                </a:lnTo>
                <a:lnTo>
                  <a:pt x="1709273" y="638883"/>
                </a:lnTo>
                <a:lnTo>
                  <a:pt x="1686785" y="674254"/>
                </a:lnTo>
                <a:lnTo>
                  <a:pt x="1657284" y="703755"/>
                </a:lnTo>
                <a:lnTo>
                  <a:pt x="1621913" y="726244"/>
                </a:lnTo>
                <a:lnTo>
                  <a:pt x="1581816" y="740575"/>
                </a:lnTo>
                <a:lnTo>
                  <a:pt x="1538136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09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8648700" y="5981700"/>
            <a:ext cx="15811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0" dirty="0">
                <a:latin typeface="Calibri"/>
                <a:cs typeface="Calibri"/>
              </a:rPr>
              <a:t>bits</a:t>
            </a:r>
            <a:r>
              <a:rPr sz="3200" b="1" spc="-285" dirty="0">
                <a:latin typeface="Calibri"/>
                <a:cs typeface="Calibri"/>
              </a:rPr>
              <a:t> </a:t>
            </a:r>
            <a:r>
              <a:rPr sz="3200" b="1" spc="-240" dirty="0">
                <a:latin typeface="Calibri"/>
                <a:cs typeface="Calibri"/>
              </a:rPr>
              <a:t>96:103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8" name="object 148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482090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565" dirty="0"/>
              <a:t>Reading </a:t>
            </a:r>
            <a:r>
              <a:rPr sz="8400" spc="-755" dirty="0"/>
              <a:t>one </a:t>
            </a:r>
            <a:r>
              <a:rPr sz="8400" spc="-625" dirty="0"/>
              <a:t>64-byte (512 </a:t>
            </a:r>
            <a:r>
              <a:rPr sz="8400" spc="-425" dirty="0"/>
              <a:t>bit) </a:t>
            </a:r>
            <a:r>
              <a:rPr sz="8400" spc="-690" dirty="0"/>
              <a:t>cache</a:t>
            </a:r>
            <a:r>
              <a:rPr sz="8400" spc="-434" dirty="0"/>
              <a:t> line</a:t>
            </a:r>
            <a:endParaRPr sz="8400"/>
          </a:p>
        </p:txBody>
      </p:sp>
      <p:sp>
        <p:nvSpPr>
          <p:cNvPr id="149" name="object 149"/>
          <p:cNvSpPr txBox="1"/>
          <p:nvPr/>
        </p:nvSpPr>
        <p:spPr>
          <a:xfrm>
            <a:off x="876300" y="1935479"/>
            <a:ext cx="8145780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99"/>
              </a:lnSpc>
              <a:spcBef>
                <a:spcPts val="100"/>
              </a:spcBef>
            </a:pPr>
            <a:r>
              <a:rPr sz="3700" b="1" spc="-575" dirty="0">
                <a:latin typeface="Calibri"/>
                <a:cs typeface="Calibri"/>
              </a:rPr>
              <a:t>DRAM </a:t>
            </a:r>
            <a:r>
              <a:rPr sz="3700" b="1" spc="-250" dirty="0">
                <a:latin typeface="Calibri"/>
                <a:cs typeface="Calibri"/>
              </a:rPr>
              <a:t>controller </a:t>
            </a:r>
            <a:r>
              <a:rPr sz="3700" b="1" spc="-275" dirty="0">
                <a:latin typeface="Calibri"/>
                <a:cs typeface="Calibri"/>
              </a:rPr>
              <a:t>requests </a:t>
            </a:r>
            <a:r>
              <a:rPr sz="3700" b="1" spc="-260" dirty="0">
                <a:latin typeface="Calibri"/>
                <a:cs typeface="Calibri"/>
              </a:rPr>
              <a:t>data </a:t>
            </a:r>
            <a:r>
              <a:rPr sz="3700" b="1" spc="-315" dirty="0">
                <a:latin typeface="Calibri"/>
                <a:cs typeface="Calibri"/>
              </a:rPr>
              <a:t>from </a:t>
            </a:r>
            <a:r>
              <a:rPr sz="3700" b="1" spc="-375" dirty="0">
                <a:latin typeface="Calibri"/>
                <a:cs typeface="Calibri"/>
              </a:rPr>
              <a:t>new </a:t>
            </a:r>
            <a:r>
              <a:rPr sz="3700" b="1" spc="-325" dirty="0">
                <a:latin typeface="Calibri"/>
                <a:cs typeface="Calibri"/>
              </a:rPr>
              <a:t>column </a:t>
            </a:r>
            <a:r>
              <a:rPr sz="3700" b="1" spc="-420" dirty="0">
                <a:latin typeface="Calibri"/>
                <a:cs typeface="Calibri"/>
              </a:rPr>
              <a:t>*  </a:t>
            </a:r>
            <a:r>
              <a:rPr sz="3700" b="1" spc="-575" dirty="0">
                <a:latin typeface="Calibri"/>
                <a:cs typeface="Calibri"/>
              </a:rPr>
              <a:t>DRAM </a:t>
            </a:r>
            <a:r>
              <a:rPr sz="3700" b="1" spc="-270" dirty="0">
                <a:latin typeface="Calibri"/>
                <a:cs typeface="Calibri"/>
              </a:rPr>
              <a:t>chips </a:t>
            </a:r>
            <a:r>
              <a:rPr sz="3700" b="1" spc="-240" dirty="0">
                <a:latin typeface="Calibri"/>
                <a:cs typeface="Calibri"/>
              </a:rPr>
              <a:t>transmit </a:t>
            </a:r>
            <a:r>
              <a:rPr sz="3700" b="1" spc="-250" dirty="0">
                <a:latin typeface="Calibri"/>
                <a:cs typeface="Calibri"/>
              </a:rPr>
              <a:t>next </a:t>
            </a:r>
            <a:r>
              <a:rPr sz="3700" b="1" spc="-300" dirty="0">
                <a:latin typeface="Calibri"/>
                <a:cs typeface="Calibri"/>
              </a:rPr>
              <a:t>64 </a:t>
            </a:r>
            <a:r>
              <a:rPr sz="3700" b="1" spc="-210" dirty="0">
                <a:latin typeface="Calibri"/>
                <a:cs typeface="Calibri"/>
              </a:rPr>
              <a:t>bits </a:t>
            </a:r>
            <a:r>
              <a:rPr sz="3700" b="1" spc="-190" dirty="0">
                <a:latin typeface="Calibri"/>
                <a:cs typeface="Calibri"/>
              </a:rPr>
              <a:t>in</a:t>
            </a:r>
            <a:r>
              <a:rPr sz="3700" b="1" spc="-175" dirty="0">
                <a:latin typeface="Calibri"/>
                <a:cs typeface="Calibri"/>
              </a:rPr>
              <a:t> </a:t>
            </a:r>
            <a:r>
              <a:rPr sz="3700" b="1" spc="-204" dirty="0">
                <a:latin typeface="Calibri"/>
                <a:cs typeface="Calibri"/>
              </a:rPr>
              <a:t>parallel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10517497" y="5905515"/>
            <a:ext cx="1868805" cy="746125"/>
          </a:xfrm>
          <a:custGeom>
            <a:avLst/>
            <a:gdLst/>
            <a:ahLst/>
            <a:cxnLst/>
            <a:rect l="l" t="t" r="r" b="b"/>
            <a:pathLst>
              <a:path w="1868804" h="746125">
                <a:moveTo>
                  <a:pt x="1677918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2" y="638883"/>
                </a:lnTo>
                <a:lnTo>
                  <a:pt x="41850" y="674254"/>
                </a:lnTo>
                <a:lnTo>
                  <a:pt x="71351" y="703755"/>
                </a:lnTo>
                <a:lnTo>
                  <a:pt x="106722" y="726244"/>
                </a:lnTo>
                <a:lnTo>
                  <a:pt x="146819" y="740575"/>
                </a:lnTo>
                <a:lnTo>
                  <a:pt x="190500" y="745606"/>
                </a:lnTo>
                <a:lnTo>
                  <a:pt x="1677918" y="745606"/>
                </a:lnTo>
                <a:lnTo>
                  <a:pt x="1721598" y="740575"/>
                </a:lnTo>
                <a:lnTo>
                  <a:pt x="1761696" y="726244"/>
                </a:lnTo>
                <a:lnTo>
                  <a:pt x="1797067" y="703755"/>
                </a:lnTo>
                <a:lnTo>
                  <a:pt x="1826568" y="674254"/>
                </a:lnTo>
                <a:lnTo>
                  <a:pt x="1849056" y="638883"/>
                </a:lnTo>
                <a:lnTo>
                  <a:pt x="1863387" y="598786"/>
                </a:lnTo>
                <a:lnTo>
                  <a:pt x="1868418" y="555106"/>
                </a:lnTo>
                <a:lnTo>
                  <a:pt x="1868418" y="190500"/>
                </a:lnTo>
                <a:lnTo>
                  <a:pt x="1863387" y="146819"/>
                </a:lnTo>
                <a:lnTo>
                  <a:pt x="1849056" y="106722"/>
                </a:lnTo>
                <a:lnTo>
                  <a:pt x="1826568" y="71351"/>
                </a:lnTo>
                <a:lnTo>
                  <a:pt x="1797067" y="41850"/>
                </a:lnTo>
                <a:lnTo>
                  <a:pt x="1761696" y="19362"/>
                </a:lnTo>
                <a:lnTo>
                  <a:pt x="1721598" y="5031"/>
                </a:lnTo>
                <a:lnTo>
                  <a:pt x="1677918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517497" y="5905515"/>
            <a:ext cx="1868805" cy="746125"/>
          </a:xfrm>
          <a:custGeom>
            <a:avLst/>
            <a:gdLst/>
            <a:ahLst/>
            <a:cxnLst/>
            <a:rect l="l" t="t" r="r" b="b"/>
            <a:pathLst>
              <a:path w="1868804" h="746125">
                <a:moveTo>
                  <a:pt x="190500" y="0"/>
                </a:moveTo>
                <a:lnTo>
                  <a:pt x="1677918" y="0"/>
                </a:lnTo>
                <a:lnTo>
                  <a:pt x="1721598" y="5031"/>
                </a:lnTo>
                <a:lnTo>
                  <a:pt x="1761696" y="19362"/>
                </a:lnTo>
                <a:lnTo>
                  <a:pt x="1797067" y="41850"/>
                </a:lnTo>
                <a:lnTo>
                  <a:pt x="1826568" y="71351"/>
                </a:lnTo>
                <a:lnTo>
                  <a:pt x="1849056" y="106722"/>
                </a:lnTo>
                <a:lnTo>
                  <a:pt x="1863387" y="146820"/>
                </a:lnTo>
                <a:lnTo>
                  <a:pt x="1868418" y="190500"/>
                </a:lnTo>
                <a:lnTo>
                  <a:pt x="1868418" y="555106"/>
                </a:lnTo>
                <a:lnTo>
                  <a:pt x="1863387" y="598786"/>
                </a:lnTo>
                <a:lnTo>
                  <a:pt x="1849056" y="638883"/>
                </a:lnTo>
                <a:lnTo>
                  <a:pt x="1826568" y="674254"/>
                </a:lnTo>
                <a:lnTo>
                  <a:pt x="1797067" y="703755"/>
                </a:lnTo>
                <a:lnTo>
                  <a:pt x="1761696" y="726244"/>
                </a:lnTo>
                <a:lnTo>
                  <a:pt x="1721598" y="740575"/>
                </a:lnTo>
                <a:lnTo>
                  <a:pt x="1677918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09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10579100" y="5981700"/>
            <a:ext cx="17538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0" dirty="0">
                <a:latin typeface="Calibri"/>
                <a:cs typeface="Calibri"/>
              </a:rPr>
              <a:t>bits</a:t>
            </a:r>
            <a:r>
              <a:rPr sz="3200" b="1" spc="-275" dirty="0">
                <a:latin typeface="Calibri"/>
                <a:cs typeface="Calibri"/>
              </a:rPr>
              <a:t> </a:t>
            </a:r>
            <a:r>
              <a:rPr sz="3200" b="1" spc="-245" dirty="0">
                <a:latin typeface="Calibri"/>
                <a:cs typeface="Calibri"/>
              </a:rPr>
              <a:t>104:111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2600271" y="5892815"/>
            <a:ext cx="1804670" cy="746125"/>
          </a:xfrm>
          <a:custGeom>
            <a:avLst/>
            <a:gdLst/>
            <a:ahLst/>
            <a:cxnLst/>
            <a:rect l="l" t="t" r="r" b="b"/>
            <a:pathLst>
              <a:path w="1804669" h="746125">
                <a:moveTo>
                  <a:pt x="1614114" y="0"/>
                </a:moveTo>
                <a:lnTo>
                  <a:pt x="190494" y="0"/>
                </a:lnTo>
                <a:lnTo>
                  <a:pt x="146816" y="5031"/>
                </a:lnTo>
                <a:lnTo>
                  <a:pt x="106720" y="19362"/>
                </a:lnTo>
                <a:lnTo>
                  <a:pt x="71350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5"/>
                </a:lnTo>
                <a:lnTo>
                  <a:pt x="5031" y="598785"/>
                </a:lnTo>
                <a:lnTo>
                  <a:pt x="19362" y="638882"/>
                </a:lnTo>
                <a:lnTo>
                  <a:pt x="41850" y="674253"/>
                </a:lnTo>
                <a:lnTo>
                  <a:pt x="71350" y="703754"/>
                </a:lnTo>
                <a:lnTo>
                  <a:pt x="106720" y="726242"/>
                </a:lnTo>
                <a:lnTo>
                  <a:pt x="146816" y="740574"/>
                </a:lnTo>
                <a:lnTo>
                  <a:pt x="190494" y="745605"/>
                </a:lnTo>
                <a:lnTo>
                  <a:pt x="1614114" y="745605"/>
                </a:lnTo>
                <a:lnTo>
                  <a:pt x="1657796" y="740574"/>
                </a:lnTo>
                <a:lnTo>
                  <a:pt x="1697895" y="726242"/>
                </a:lnTo>
                <a:lnTo>
                  <a:pt x="1733266" y="703754"/>
                </a:lnTo>
                <a:lnTo>
                  <a:pt x="1762766" y="674253"/>
                </a:lnTo>
                <a:lnTo>
                  <a:pt x="1785253" y="638882"/>
                </a:lnTo>
                <a:lnTo>
                  <a:pt x="1799583" y="598785"/>
                </a:lnTo>
                <a:lnTo>
                  <a:pt x="1804614" y="555105"/>
                </a:lnTo>
                <a:lnTo>
                  <a:pt x="1804614" y="190500"/>
                </a:lnTo>
                <a:lnTo>
                  <a:pt x="1799583" y="146819"/>
                </a:lnTo>
                <a:lnTo>
                  <a:pt x="1785253" y="106722"/>
                </a:lnTo>
                <a:lnTo>
                  <a:pt x="1762766" y="71351"/>
                </a:lnTo>
                <a:lnTo>
                  <a:pt x="1733266" y="41850"/>
                </a:lnTo>
                <a:lnTo>
                  <a:pt x="1697895" y="19362"/>
                </a:lnTo>
                <a:lnTo>
                  <a:pt x="1657796" y="5031"/>
                </a:lnTo>
                <a:lnTo>
                  <a:pt x="1614114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2600271" y="5892815"/>
            <a:ext cx="1804670" cy="746125"/>
          </a:xfrm>
          <a:custGeom>
            <a:avLst/>
            <a:gdLst/>
            <a:ahLst/>
            <a:cxnLst/>
            <a:rect l="l" t="t" r="r" b="b"/>
            <a:pathLst>
              <a:path w="1804669" h="746125">
                <a:moveTo>
                  <a:pt x="190500" y="0"/>
                </a:moveTo>
                <a:lnTo>
                  <a:pt x="1614119" y="0"/>
                </a:lnTo>
                <a:lnTo>
                  <a:pt x="1657799" y="5031"/>
                </a:lnTo>
                <a:lnTo>
                  <a:pt x="1697896" y="19362"/>
                </a:lnTo>
                <a:lnTo>
                  <a:pt x="1733267" y="41850"/>
                </a:lnTo>
                <a:lnTo>
                  <a:pt x="1762768" y="71351"/>
                </a:lnTo>
                <a:lnTo>
                  <a:pt x="1785256" y="106722"/>
                </a:lnTo>
                <a:lnTo>
                  <a:pt x="1799587" y="146820"/>
                </a:lnTo>
                <a:lnTo>
                  <a:pt x="1804619" y="190500"/>
                </a:lnTo>
                <a:lnTo>
                  <a:pt x="1804619" y="555106"/>
                </a:lnTo>
                <a:lnTo>
                  <a:pt x="1799587" y="598786"/>
                </a:lnTo>
                <a:lnTo>
                  <a:pt x="1785256" y="638883"/>
                </a:lnTo>
                <a:lnTo>
                  <a:pt x="1762768" y="674254"/>
                </a:lnTo>
                <a:lnTo>
                  <a:pt x="1733267" y="703755"/>
                </a:lnTo>
                <a:lnTo>
                  <a:pt x="1697896" y="726244"/>
                </a:lnTo>
                <a:lnTo>
                  <a:pt x="1657799" y="740575"/>
                </a:lnTo>
                <a:lnTo>
                  <a:pt x="1614119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559253" y="5890541"/>
            <a:ext cx="1729105" cy="746125"/>
          </a:xfrm>
          <a:custGeom>
            <a:avLst/>
            <a:gdLst/>
            <a:ahLst/>
            <a:cxnLst/>
            <a:rect l="l" t="t" r="r" b="b"/>
            <a:pathLst>
              <a:path w="1729105" h="746125">
                <a:moveTo>
                  <a:pt x="1538135" y="0"/>
                </a:moveTo>
                <a:lnTo>
                  <a:pt x="190500" y="0"/>
                </a:lnTo>
                <a:lnTo>
                  <a:pt x="146821" y="5031"/>
                </a:lnTo>
                <a:lnTo>
                  <a:pt x="106724" y="19362"/>
                </a:lnTo>
                <a:lnTo>
                  <a:pt x="71353" y="41850"/>
                </a:lnTo>
                <a:lnTo>
                  <a:pt x="41851" y="71351"/>
                </a:lnTo>
                <a:lnTo>
                  <a:pt x="19363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55106"/>
                </a:lnTo>
                <a:lnTo>
                  <a:pt x="5031" y="598786"/>
                </a:lnTo>
                <a:lnTo>
                  <a:pt x="19363" y="638883"/>
                </a:lnTo>
                <a:lnTo>
                  <a:pt x="41851" y="674254"/>
                </a:lnTo>
                <a:lnTo>
                  <a:pt x="71353" y="703755"/>
                </a:lnTo>
                <a:lnTo>
                  <a:pt x="106724" y="726244"/>
                </a:lnTo>
                <a:lnTo>
                  <a:pt x="146821" y="740575"/>
                </a:lnTo>
                <a:lnTo>
                  <a:pt x="190500" y="745606"/>
                </a:lnTo>
                <a:lnTo>
                  <a:pt x="1538135" y="745606"/>
                </a:lnTo>
                <a:lnTo>
                  <a:pt x="1581817" y="740575"/>
                </a:lnTo>
                <a:lnTo>
                  <a:pt x="1621916" y="726244"/>
                </a:lnTo>
                <a:lnTo>
                  <a:pt x="1657287" y="703755"/>
                </a:lnTo>
                <a:lnTo>
                  <a:pt x="1686787" y="674254"/>
                </a:lnTo>
                <a:lnTo>
                  <a:pt x="1709274" y="638883"/>
                </a:lnTo>
                <a:lnTo>
                  <a:pt x="1723604" y="598786"/>
                </a:lnTo>
                <a:lnTo>
                  <a:pt x="1728635" y="555106"/>
                </a:lnTo>
                <a:lnTo>
                  <a:pt x="1728635" y="190500"/>
                </a:lnTo>
                <a:lnTo>
                  <a:pt x="1723604" y="146819"/>
                </a:lnTo>
                <a:lnTo>
                  <a:pt x="1709274" y="106722"/>
                </a:lnTo>
                <a:lnTo>
                  <a:pt x="1686787" y="71351"/>
                </a:lnTo>
                <a:lnTo>
                  <a:pt x="1657287" y="41850"/>
                </a:lnTo>
                <a:lnTo>
                  <a:pt x="1621916" y="19362"/>
                </a:lnTo>
                <a:lnTo>
                  <a:pt x="1581817" y="5031"/>
                </a:lnTo>
                <a:lnTo>
                  <a:pt x="1538135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559253" y="5890541"/>
            <a:ext cx="1729105" cy="746125"/>
          </a:xfrm>
          <a:custGeom>
            <a:avLst/>
            <a:gdLst/>
            <a:ahLst/>
            <a:cxnLst/>
            <a:rect l="l" t="t" r="r" b="b"/>
            <a:pathLst>
              <a:path w="1729105" h="746125">
                <a:moveTo>
                  <a:pt x="190500" y="0"/>
                </a:moveTo>
                <a:lnTo>
                  <a:pt x="1538136" y="0"/>
                </a:lnTo>
                <a:lnTo>
                  <a:pt x="1581816" y="5031"/>
                </a:lnTo>
                <a:lnTo>
                  <a:pt x="1621913" y="19362"/>
                </a:lnTo>
                <a:lnTo>
                  <a:pt x="1657284" y="41850"/>
                </a:lnTo>
                <a:lnTo>
                  <a:pt x="1686785" y="71351"/>
                </a:lnTo>
                <a:lnTo>
                  <a:pt x="1709273" y="106722"/>
                </a:lnTo>
                <a:lnTo>
                  <a:pt x="1723605" y="146820"/>
                </a:lnTo>
                <a:lnTo>
                  <a:pt x="1728636" y="190500"/>
                </a:lnTo>
                <a:lnTo>
                  <a:pt x="1728636" y="555106"/>
                </a:lnTo>
                <a:lnTo>
                  <a:pt x="1723605" y="598786"/>
                </a:lnTo>
                <a:lnTo>
                  <a:pt x="1709273" y="638883"/>
                </a:lnTo>
                <a:lnTo>
                  <a:pt x="1686785" y="674254"/>
                </a:lnTo>
                <a:lnTo>
                  <a:pt x="1657284" y="703755"/>
                </a:lnTo>
                <a:lnTo>
                  <a:pt x="1621913" y="726244"/>
                </a:lnTo>
                <a:lnTo>
                  <a:pt x="1581816" y="740575"/>
                </a:lnTo>
                <a:lnTo>
                  <a:pt x="1538136" y="745606"/>
                </a:lnTo>
                <a:lnTo>
                  <a:pt x="190500" y="745606"/>
                </a:lnTo>
                <a:lnTo>
                  <a:pt x="146820" y="740575"/>
                </a:lnTo>
                <a:lnTo>
                  <a:pt x="106722" y="726244"/>
                </a:lnTo>
                <a:lnTo>
                  <a:pt x="71351" y="703755"/>
                </a:lnTo>
                <a:lnTo>
                  <a:pt x="41850" y="674254"/>
                </a:lnTo>
                <a:lnTo>
                  <a:pt x="19362" y="638883"/>
                </a:lnTo>
                <a:lnTo>
                  <a:pt x="5031" y="598786"/>
                </a:lnTo>
                <a:lnTo>
                  <a:pt x="0" y="555106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09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12636500" y="5969000"/>
            <a:ext cx="3747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5964" algn="l"/>
              </a:tabLst>
            </a:pPr>
            <a:r>
              <a:rPr sz="4800" b="1" spc="-270" baseline="-1736" dirty="0">
                <a:latin typeface="Calibri"/>
                <a:cs typeface="Calibri"/>
              </a:rPr>
              <a:t>bits</a:t>
            </a:r>
            <a:r>
              <a:rPr sz="4800" b="1" spc="-315" baseline="-1736" dirty="0">
                <a:latin typeface="Calibri"/>
                <a:cs typeface="Calibri"/>
              </a:rPr>
              <a:t> </a:t>
            </a:r>
            <a:r>
              <a:rPr sz="4800" b="1" spc="-367" baseline="-1736" dirty="0">
                <a:latin typeface="Calibri"/>
                <a:cs typeface="Calibri"/>
              </a:rPr>
              <a:t>112:119	</a:t>
            </a:r>
            <a:r>
              <a:rPr sz="3200" b="1" spc="-180" dirty="0">
                <a:latin typeface="Calibri"/>
                <a:cs typeface="Calibri"/>
              </a:rPr>
              <a:t>bits</a:t>
            </a:r>
            <a:r>
              <a:rPr sz="3200" b="1" spc="-270" dirty="0">
                <a:latin typeface="Calibri"/>
                <a:cs typeface="Calibri"/>
              </a:rPr>
              <a:t> </a:t>
            </a:r>
            <a:r>
              <a:rPr sz="3200" b="1" spc="-245" dirty="0">
                <a:latin typeface="Calibri"/>
                <a:cs typeface="Calibri"/>
              </a:rPr>
              <a:t>120:127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0509174" y="9913404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511302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499"/>
                </a:lnTo>
                <a:lnTo>
                  <a:pt x="0" y="619759"/>
                </a:lnTo>
                <a:lnTo>
                  <a:pt x="5031" y="663440"/>
                </a:lnTo>
                <a:lnTo>
                  <a:pt x="19362" y="703537"/>
                </a:lnTo>
                <a:lnTo>
                  <a:pt x="41850" y="738908"/>
                </a:lnTo>
                <a:lnTo>
                  <a:pt x="71351" y="768409"/>
                </a:lnTo>
                <a:lnTo>
                  <a:pt x="106722" y="790897"/>
                </a:lnTo>
                <a:lnTo>
                  <a:pt x="146819" y="805228"/>
                </a:lnTo>
                <a:lnTo>
                  <a:pt x="190500" y="810259"/>
                </a:lnTo>
                <a:lnTo>
                  <a:pt x="5113020" y="810259"/>
                </a:lnTo>
                <a:lnTo>
                  <a:pt x="5156698" y="805228"/>
                </a:lnTo>
                <a:lnTo>
                  <a:pt x="5196795" y="790897"/>
                </a:lnTo>
                <a:lnTo>
                  <a:pt x="5232166" y="768409"/>
                </a:lnTo>
                <a:lnTo>
                  <a:pt x="5261668" y="738908"/>
                </a:lnTo>
                <a:lnTo>
                  <a:pt x="5284156" y="703537"/>
                </a:lnTo>
                <a:lnTo>
                  <a:pt x="5298488" y="663440"/>
                </a:lnTo>
                <a:lnTo>
                  <a:pt x="5303520" y="619759"/>
                </a:lnTo>
                <a:lnTo>
                  <a:pt x="5303520" y="190499"/>
                </a:lnTo>
                <a:lnTo>
                  <a:pt x="5298488" y="146819"/>
                </a:lnTo>
                <a:lnTo>
                  <a:pt x="5284156" y="106722"/>
                </a:lnTo>
                <a:lnTo>
                  <a:pt x="5261668" y="71351"/>
                </a:lnTo>
                <a:lnTo>
                  <a:pt x="5232166" y="41850"/>
                </a:lnTo>
                <a:lnTo>
                  <a:pt x="5196795" y="19362"/>
                </a:lnTo>
                <a:lnTo>
                  <a:pt x="5156698" y="5031"/>
                </a:lnTo>
                <a:lnTo>
                  <a:pt x="511302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509174" y="9913404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190500" y="0"/>
                </a:moveTo>
                <a:lnTo>
                  <a:pt x="5113021" y="0"/>
                </a:lnTo>
                <a:lnTo>
                  <a:pt x="5156701" y="5031"/>
                </a:lnTo>
                <a:lnTo>
                  <a:pt x="5196798" y="19362"/>
                </a:lnTo>
                <a:lnTo>
                  <a:pt x="5232169" y="41850"/>
                </a:lnTo>
                <a:lnTo>
                  <a:pt x="5261670" y="71351"/>
                </a:lnTo>
                <a:lnTo>
                  <a:pt x="5284158" y="106722"/>
                </a:lnTo>
                <a:lnTo>
                  <a:pt x="5298490" y="146820"/>
                </a:lnTo>
                <a:lnTo>
                  <a:pt x="5303521" y="190500"/>
                </a:lnTo>
                <a:lnTo>
                  <a:pt x="5303521" y="619759"/>
                </a:lnTo>
                <a:lnTo>
                  <a:pt x="5298490" y="663439"/>
                </a:lnTo>
                <a:lnTo>
                  <a:pt x="5284158" y="703536"/>
                </a:lnTo>
                <a:lnTo>
                  <a:pt x="5261670" y="738907"/>
                </a:lnTo>
                <a:lnTo>
                  <a:pt x="5232169" y="768408"/>
                </a:lnTo>
                <a:lnTo>
                  <a:pt x="5196798" y="790896"/>
                </a:lnTo>
                <a:lnTo>
                  <a:pt x="5156701" y="805228"/>
                </a:lnTo>
                <a:lnTo>
                  <a:pt x="5113021" y="810259"/>
                </a:lnTo>
                <a:lnTo>
                  <a:pt x="190500" y="810259"/>
                </a:lnTo>
                <a:lnTo>
                  <a:pt x="146820" y="805228"/>
                </a:lnTo>
                <a:lnTo>
                  <a:pt x="106722" y="790896"/>
                </a:lnTo>
                <a:lnTo>
                  <a:pt x="71351" y="768408"/>
                </a:lnTo>
                <a:lnTo>
                  <a:pt x="41850" y="738907"/>
                </a:lnTo>
                <a:lnTo>
                  <a:pt x="19362" y="703536"/>
                </a:lnTo>
                <a:lnTo>
                  <a:pt x="5031" y="663439"/>
                </a:lnTo>
                <a:lnTo>
                  <a:pt x="0" y="619759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11811000" y="10007600"/>
            <a:ext cx="27184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200" b="1" spc="-300" dirty="0">
                <a:latin typeface="Calibri"/>
                <a:cs typeface="Calibri"/>
              </a:rPr>
              <a:t>Cache </a:t>
            </a:r>
            <a:r>
              <a:rPr sz="3200" b="1" spc="-245" dirty="0">
                <a:latin typeface="Calibri"/>
                <a:cs typeface="Calibri"/>
              </a:rPr>
              <a:t>miss </a:t>
            </a:r>
            <a:r>
              <a:rPr sz="3200" b="1" spc="-220" dirty="0">
                <a:latin typeface="Calibri"/>
                <a:cs typeface="Calibri"/>
              </a:rPr>
              <a:t>of </a:t>
            </a:r>
            <a:r>
              <a:rPr sz="3200" b="1" spc="-165" dirty="0">
                <a:latin typeface="Calibri"/>
                <a:cs typeface="Calibri"/>
              </a:rPr>
              <a:t>line </a:t>
            </a:r>
            <a:r>
              <a:rPr sz="3200" b="1" spc="-465" dirty="0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10509174" y="8501611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511302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499"/>
                </a:lnTo>
                <a:lnTo>
                  <a:pt x="0" y="619758"/>
                </a:lnTo>
                <a:lnTo>
                  <a:pt x="5031" y="663438"/>
                </a:lnTo>
                <a:lnTo>
                  <a:pt x="19362" y="703535"/>
                </a:lnTo>
                <a:lnTo>
                  <a:pt x="41850" y="738906"/>
                </a:lnTo>
                <a:lnTo>
                  <a:pt x="71351" y="768408"/>
                </a:lnTo>
                <a:lnTo>
                  <a:pt x="106722" y="790896"/>
                </a:lnTo>
                <a:lnTo>
                  <a:pt x="146819" y="805227"/>
                </a:lnTo>
                <a:lnTo>
                  <a:pt x="190500" y="810258"/>
                </a:lnTo>
                <a:lnTo>
                  <a:pt x="5113020" y="810258"/>
                </a:lnTo>
                <a:lnTo>
                  <a:pt x="5156698" y="805227"/>
                </a:lnTo>
                <a:lnTo>
                  <a:pt x="5196795" y="790896"/>
                </a:lnTo>
                <a:lnTo>
                  <a:pt x="5232166" y="768408"/>
                </a:lnTo>
                <a:lnTo>
                  <a:pt x="5261668" y="738906"/>
                </a:lnTo>
                <a:lnTo>
                  <a:pt x="5284156" y="703535"/>
                </a:lnTo>
                <a:lnTo>
                  <a:pt x="5298488" y="663438"/>
                </a:lnTo>
                <a:lnTo>
                  <a:pt x="5303520" y="619758"/>
                </a:lnTo>
                <a:lnTo>
                  <a:pt x="5303520" y="190499"/>
                </a:lnTo>
                <a:lnTo>
                  <a:pt x="5298488" y="146819"/>
                </a:lnTo>
                <a:lnTo>
                  <a:pt x="5284156" y="106722"/>
                </a:lnTo>
                <a:lnTo>
                  <a:pt x="5261668" y="71351"/>
                </a:lnTo>
                <a:lnTo>
                  <a:pt x="5232166" y="41850"/>
                </a:lnTo>
                <a:lnTo>
                  <a:pt x="5196795" y="19362"/>
                </a:lnTo>
                <a:lnTo>
                  <a:pt x="5156698" y="5031"/>
                </a:lnTo>
                <a:lnTo>
                  <a:pt x="511302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0509174" y="8501611"/>
            <a:ext cx="5303520" cy="810260"/>
          </a:xfrm>
          <a:custGeom>
            <a:avLst/>
            <a:gdLst/>
            <a:ahLst/>
            <a:cxnLst/>
            <a:rect l="l" t="t" r="r" b="b"/>
            <a:pathLst>
              <a:path w="5303519" h="810259">
                <a:moveTo>
                  <a:pt x="190500" y="0"/>
                </a:moveTo>
                <a:lnTo>
                  <a:pt x="5113021" y="0"/>
                </a:lnTo>
                <a:lnTo>
                  <a:pt x="5156701" y="5031"/>
                </a:lnTo>
                <a:lnTo>
                  <a:pt x="5196798" y="19362"/>
                </a:lnTo>
                <a:lnTo>
                  <a:pt x="5232169" y="41850"/>
                </a:lnTo>
                <a:lnTo>
                  <a:pt x="5261670" y="71351"/>
                </a:lnTo>
                <a:lnTo>
                  <a:pt x="5284158" y="106722"/>
                </a:lnTo>
                <a:lnTo>
                  <a:pt x="5298490" y="146820"/>
                </a:lnTo>
                <a:lnTo>
                  <a:pt x="5303521" y="190500"/>
                </a:lnTo>
                <a:lnTo>
                  <a:pt x="5303521" y="619759"/>
                </a:lnTo>
                <a:lnTo>
                  <a:pt x="5298490" y="663439"/>
                </a:lnTo>
                <a:lnTo>
                  <a:pt x="5284158" y="703536"/>
                </a:lnTo>
                <a:lnTo>
                  <a:pt x="5261670" y="738907"/>
                </a:lnTo>
                <a:lnTo>
                  <a:pt x="5232169" y="768408"/>
                </a:lnTo>
                <a:lnTo>
                  <a:pt x="5196798" y="790896"/>
                </a:lnTo>
                <a:lnTo>
                  <a:pt x="5156701" y="805228"/>
                </a:lnTo>
                <a:lnTo>
                  <a:pt x="5113021" y="810259"/>
                </a:lnTo>
                <a:lnTo>
                  <a:pt x="190500" y="810259"/>
                </a:lnTo>
                <a:lnTo>
                  <a:pt x="146820" y="805228"/>
                </a:lnTo>
                <a:lnTo>
                  <a:pt x="106722" y="790896"/>
                </a:lnTo>
                <a:lnTo>
                  <a:pt x="71351" y="768408"/>
                </a:lnTo>
                <a:lnTo>
                  <a:pt x="41850" y="738907"/>
                </a:lnTo>
                <a:lnTo>
                  <a:pt x="19362" y="703536"/>
                </a:lnTo>
                <a:lnTo>
                  <a:pt x="5031" y="663439"/>
                </a:lnTo>
                <a:lnTo>
                  <a:pt x="0" y="619759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11087100" y="8585200"/>
            <a:ext cx="41598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75" dirty="0">
                <a:latin typeface="Calibri"/>
                <a:cs typeface="Calibri"/>
              </a:rPr>
              <a:t>Read </a:t>
            </a:r>
            <a:r>
              <a:rPr sz="3200" b="1" spc="-250" dirty="0">
                <a:latin typeface="Calibri"/>
                <a:cs typeface="Calibri"/>
              </a:rPr>
              <a:t>bank </a:t>
            </a:r>
            <a:r>
              <a:rPr sz="3200" b="1" spc="-200" dirty="0">
                <a:latin typeface="Calibri"/>
                <a:cs typeface="Calibri"/>
              </a:rPr>
              <a:t>B, </a:t>
            </a:r>
            <a:r>
              <a:rPr sz="3200" b="1" spc="-335" dirty="0">
                <a:latin typeface="Calibri"/>
                <a:cs typeface="Calibri"/>
              </a:rPr>
              <a:t>row </a:t>
            </a:r>
            <a:r>
              <a:rPr sz="3200" b="1" spc="-190" dirty="0">
                <a:latin typeface="Calibri"/>
                <a:cs typeface="Calibri"/>
              </a:rPr>
              <a:t>R, </a:t>
            </a:r>
            <a:r>
              <a:rPr sz="3200" b="1" spc="-280" dirty="0">
                <a:latin typeface="Calibri"/>
                <a:cs typeface="Calibri"/>
              </a:rPr>
              <a:t>column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260" dirty="0">
                <a:latin typeface="Calibri"/>
                <a:cs typeface="Calibri"/>
              </a:rPr>
              <a:t>8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444500" y="12661900"/>
            <a:ext cx="148056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40" dirty="0">
                <a:latin typeface="Calibri"/>
                <a:cs typeface="Calibri"/>
              </a:rPr>
              <a:t>* </a:t>
            </a:r>
            <a:r>
              <a:rPr sz="3000" b="1" spc="-190" dirty="0">
                <a:latin typeface="Calibri"/>
                <a:cs typeface="Calibri"/>
              </a:rPr>
              <a:t>Recall </a:t>
            </a:r>
            <a:r>
              <a:rPr sz="3000" b="1" spc="-280" dirty="0">
                <a:latin typeface="Calibri"/>
                <a:cs typeface="Calibri"/>
              </a:rPr>
              <a:t>modern </a:t>
            </a:r>
            <a:r>
              <a:rPr sz="3000" b="1" spc="-420" dirty="0">
                <a:latin typeface="Calibri"/>
                <a:cs typeface="Calibri"/>
              </a:rPr>
              <a:t>DRAM’s </a:t>
            </a:r>
            <a:r>
              <a:rPr sz="3000" b="1" spc="-229" dirty="0">
                <a:latin typeface="Calibri"/>
                <a:cs typeface="Calibri"/>
              </a:rPr>
              <a:t>support </a:t>
            </a:r>
            <a:r>
              <a:rPr sz="3000" b="1" spc="-210" dirty="0">
                <a:latin typeface="Calibri"/>
                <a:cs typeface="Calibri"/>
              </a:rPr>
              <a:t>burst </a:t>
            </a:r>
            <a:r>
              <a:rPr sz="3000" b="1" spc="-315" dirty="0">
                <a:latin typeface="Calibri"/>
                <a:cs typeface="Calibri"/>
              </a:rPr>
              <a:t>mode </a:t>
            </a:r>
            <a:r>
              <a:rPr sz="3000" b="1" spc="-195" dirty="0">
                <a:latin typeface="Calibri"/>
                <a:cs typeface="Calibri"/>
              </a:rPr>
              <a:t>transfer </a:t>
            </a:r>
            <a:r>
              <a:rPr sz="3000" b="1" spc="-210" dirty="0">
                <a:latin typeface="Calibri"/>
                <a:cs typeface="Calibri"/>
              </a:rPr>
              <a:t>of </a:t>
            </a:r>
            <a:r>
              <a:rPr sz="3000" b="1" spc="-185" dirty="0">
                <a:latin typeface="Calibri"/>
                <a:cs typeface="Calibri"/>
              </a:rPr>
              <a:t>multiple </a:t>
            </a:r>
            <a:r>
              <a:rPr sz="3000" b="1" spc="-235" dirty="0">
                <a:latin typeface="Calibri"/>
                <a:cs typeface="Calibri"/>
              </a:rPr>
              <a:t>consecutive </a:t>
            </a:r>
            <a:r>
              <a:rPr sz="3000" b="1" spc="-240" dirty="0">
                <a:latin typeface="Calibri"/>
                <a:cs typeface="Calibri"/>
              </a:rPr>
              <a:t>columns, </a:t>
            </a:r>
            <a:r>
              <a:rPr sz="3000" b="1" spc="-245" dirty="0">
                <a:latin typeface="Calibri"/>
                <a:cs typeface="Calibri"/>
              </a:rPr>
              <a:t>which </a:t>
            </a:r>
            <a:r>
              <a:rPr sz="3000" b="1" spc="-270" dirty="0">
                <a:latin typeface="Calibri"/>
                <a:cs typeface="Calibri"/>
              </a:rPr>
              <a:t>would </a:t>
            </a:r>
            <a:r>
              <a:rPr sz="3000" b="1" spc="-265" dirty="0">
                <a:latin typeface="Calibri"/>
                <a:cs typeface="Calibri"/>
              </a:rPr>
              <a:t>be </a:t>
            </a:r>
            <a:r>
              <a:rPr sz="3000" b="1" spc="-254" dirty="0">
                <a:latin typeface="Calibri"/>
                <a:cs typeface="Calibri"/>
              </a:rPr>
              <a:t>used</a:t>
            </a:r>
            <a:r>
              <a:rPr sz="3000" b="1" spc="-220" dirty="0">
                <a:latin typeface="Calibri"/>
                <a:cs typeface="Calibri"/>
              </a:rPr>
              <a:t> </a:t>
            </a:r>
            <a:r>
              <a:rPr sz="3000" b="1" spc="-240" dirty="0">
                <a:latin typeface="Calibri"/>
                <a:cs typeface="Calibri"/>
              </a:rPr>
              <a:t>here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66" name="Slide Number Placeholder 165">
            <a:extLst>
              <a:ext uri="{FF2B5EF4-FFF2-40B4-BE49-F238E27FC236}">
                <a16:creationId xmlns:a16="http://schemas.microsoft.com/office/drawing/2014/main" id="{B25F6948-8346-F948-B4E0-2D8B835971D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215900"/>
            <a:ext cx="16137890" cy="115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400" spc="-844" dirty="0"/>
              <a:t>Memory </a:t>
            </a:r>
            <a:r>
              <a:rPr sz="7400" spc="-500" dirty="0"/>
              <a:t>controller </a:t>
            </a:r>
            <a:r>
              <a:rPr sz="7400" spc="-365" dirty="0"/>
              <a:t>is </a:t>
            </a:r>
            <a:r>
              <a:rPr sz="7400" spc="-535" dirty="0"/>
              <a:t>a </a:t>
            </a:r>
            <a:r>
              <a:rPr sz="7400" spc="-720" dirty="0"/>
              <a:t>memory </a:t>
            </a:r>
            <a:r>
              <a:rPr sz="7400" spc="-550" dirty="0"/>
              <a:t>request</a:t>
            </a:r>
            <a:r>
              <a:rPr sz="7400" spc="-905" dirty="0"/>
              <a:t> </a:t>
            </a:r>
            <a:r>
              <a:rPr sz="7400" spc="-555" dirty="0"/>
              <a:t>scheduler</a:t>
            </a:r>
            <a:endParaRPr sz="7400"/>
          </a:p>
        </p:txBody>
      </p:sp>
      <p:sp>
        <p:nvSpPr>
          <p:cNvPr id="3" name="object 3"/>
          <p:cNvSpPr txBox="1"/>
          <p:nvPr/>
        </p:nvSpPr>
        <p:spPr>
          <a:xfrm>
            <a:off x="901700" y="1534160"/>
            <a:ext cx="380365" cy="1577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100"/>
              </a:lnSpc>
              <a:spcBef>
                <a:spcPts val="120"/>
              </a:spcBef>
            </a:pPr>
            <a:r>
              <a:rPr sz="5500" b="1" spc="840" dirty="0">
                <a:latin typeface="Trebuchet MS"/>
                <a:cs typeface="Trebuchet MS"/>
              </a:rPr>
              <a:t>▪</a:t>
            </a:r>
            <a:endParaRPr sz="5500">
              <a:latin typeface="Trebuchet MS"/>
              <a:cs typeface="Trebuchet MS"/>
            </a:endParaRPr>
          </a:p>
          <a:p>
            <a:pPr marL="12700">
              <a:lnSpc>
                <a:spcPts val="6100"/>
              </a:lnSpc>
            </a:pPr>
            <a:r>
              <a:rPr sz="5500" b="1" spc="840" dirty="0">
                <a:latin typeface="Trebuchet MS"/>
                <a:cs typeface="Trebuchet MS"/>
              </a:rPr>
              <a:t>▪</a:t>
            </a:r>
            <a:endParaRPr sz="55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1800" y="1612900"/>
            <a:ext cx="7612380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</a:pPr>
            <a:r>
              <a:rPr sz="4600" b="1" spc="-365" dirty="0">
                <a:latin typeface="Calibri"/>
                <a:cs typeface="Calibri"/>
              </a:rPr>
              <a:t>Receives </a:t>
            </a:r>
            <a:r>
              <a:rPr sz="4600" b="1" spc="-375" dirty="0">
                <a:latin typeface="Calibri"/>
                <a:cs typeface="Calibri"/>
              </a:rPr>
              <a:t>load/store </a:t>
            </a:r>
            <a:r>
              <a:rPr sz="4600" b="1" spc="-345" dirty="0">
                <a:latin typeface="Calibri"/>
                <a:cs typeface="Calibri"/>
              </a:rPr>
              <a:t>requests </a:t>
            </a:r>
            <a:r>
              <a:rPr sz="4600" b="1" spc="-390" dirty="0">
                <a:latin typeface="Calibri"/>
                <a:cs typeface="Calibri"/>
              </a:rPr>
              <a:t>from </a:t>
            </a:r>
            <a:r>
              <a:rPr sz="4600" b="1" spc="-380" dirty="0">
                <a:latin typeface="Calibri"/>
                <a:cs typeface="Calibri"/>
              </a:rPr>
              <a:t>LLC  </a:t>
            </a:r>
            <a:r>
              <a:rPr sz="4600" b="1" spc="-280" dirty="0">
                <a:latin typeface="Calibri"/>
                <a:cs typeface="Calibri"/>
              </a:rPr>
              <a:t>Conflicting </a:t>
            </a:r>
            <a:r>
              <a:rPr sz="4600" b="1" spc="-305" dirty="0">
                <a:latin typeface="Calibri"/>
                <a:cs typeface="Calibri"/>
              </a:rPr>
              <a:t>scheduling</a:t>
            </a:r>
            <a:r>
              <a:rPr sz="4600" b="1" spc="-345" dirty="0">
                <a:latin typeface="Calibri"/>
                <a:cs typeface="Calibri"/>
              </a:rPr>
              <a:t> </a:t>
            </a:r>
            <a:r>
              <a:rPr sz="4600" b="1" spc="-280" dirty="0">
                <a:latin typeface="Calibri"/>
                <a:cs typeface="Calibri"/>
              </a:rPr>
              <a:t>goals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1445" y="8029202"/>
            <a:ext cx="11681475" cy="3707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21338" y="8033703"/>
            <a:ext cx="11580495" cy="3606165"/>
          </a:xfrm>
          <a:custGeom>
            <a:avLst/>
            <a:gdLst/>
            <a:ahLst/>
            <a:cxnLst/>
            <a:rect l="l" t="t" r="r" b="b"/>
            <a:pathLst>
              <a:path w="11580494" h="3606165">
                <a:moveTo>
                  <a:pt x="0" y="0"/>
                </a:moveTo>
                <a:lnTo>
                  <a:pt x="11579877" y="0"/>
                </a:lnTo>
                <a:lnTo>
                  <a:pt x="11579877" y="3606159"/>
                </a:lnTo>
                <a:lnTo>
                  <a:pt x="0" y="3606159"/>
                </a:lnTo>
                <a:lnTo>
                  <a:pt x="0" y="0"/>
                </a:lnTo>
                <a:close/>
              </a:path>
            </a:pathLst>
          </a:custGeom>
          <a:solidFill>
            <a:srgbClr val="E8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1338" y="8033703"/>
            <a:ext cx="11580495" cy="3606165"/>
          </a:xfrm>
          <a:custGeom>
            <a:avLst/>
            <a:gdLst/>
            <a:ahLst/>
            <a:cxnLst/>
            <a:rect l="l" t="t" r="r" b="b"/>
            <a:pathLst>
              <a:path w="11580494" h="3606165">
                <a:moveTo>
                  <a:pt x="0" y="0"/>
                </a:moveTo>
                <a:lnTo>
                  <a:pt x="11579875" y="0"/>
                </a:lnTo>
                <a:lnTo>
                  <a:pt x="11579875" y="3606159"/>
                </a:lnTo>
                <a:lnTo>
                  <a:pt x="0" y="360615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35077" y="6754088"/>
            <a:ext cx="0" cy="890269"/>
          </a:xfrm>
          <a:custGeom>
            <a:avLst/>
            <a:gdLst/>
            <a:ahLst/>
            <a:cxnLst/>
            <a:rect l="l" t="t" r="r" b="b"/>
            <a:pathLst>
              <a:path h="890270">
                <a:moveTo>
                  <a:pt x="-63500" y="444844"/>
                </a:moveTo>
                <a:lnTo>
                  <a:pt x="63500" y="444844"/>
                </a:lnTo>
              </a:path>
            </a:pathLst>
          </a:custGeom>
          <a:ln w="889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1237" y="6329909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79" h="487679">
                <a:moveTo>
                  <a:pt x="243840" y="0"/>
                </a:moveTo>
                <a:lnTo>
                  <a:pt x="0" y="487679"/>
                </a:lnTo>
                <a:lnTo>
                  <a:pt x="487679" y="487679"/>
                </a:lnTo>
                <a:lnTo>
                  <a:pt x="243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1237" y="758027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79" h="487679">
                <a:moveTo>
                  <a:pt x="487679" y="0"/>
                </a:moveTo>
                <a:lnTo>
                  <a:pt x="0" y="0"/>
                </a:lnTo>
                <a:lnTo>
                  <a:pt x="243840" y="487679"/>
                </a:lnTo>
                <a:lnTo>
                  <a:pt x="4876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11277" y="12108180"/>
            <a:ext cx="0" cy="882015"/>
          </a:xfrm>
          <a:custGeom>
            <a:avLst/>
            <a:gdLst/>
            <a:ahLst/>
            <a:cxnLst/>
            <a:rect l="l" t="t" r="r" b="b"/>
            <a:pathLst>
              <a:path h="882015">
                <a:moveTo>
                  <a:pt x="-63500" y="440747"/>
                </a:moveTo>
                <a:lnTo>
                  <a:pt x="63500" y="440747"/>
                </a:lnTo>
              </a:path>
            </a:pathLst>
          </a:custGeom>
          <a:ln w="881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7437" y="11684000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79" h="487679">
                <a:moveTo>
                  <a:pt x="243840" y="0"/>
                </a:moveTo>
                <a:lnTo>
                  <a:pt x="0" y="487680"/>
                </a:lnTo>
                <a:lnTo>
                  <a:pt x="487679" y="487680"/>
                </a:lnTo>
                <a:lnTo>
                  <a:pt x="243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7437" y="12926175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79" h="487680">
                <a:moveTo>
                  <a:pt x="487679" y="0"/>
                </a:moveTo>
                <a:lnTo>
                  <a:pt x="0" y="0"/>
                </a:lnTo>
                <a:lnTo>
                  <a:pt x="243840" y="487679"/>
                </a:lnTo>
                <a:lnTo>
                  <a:pt x="4876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31038" y="8965176"/>
            <a:ext cx="4878705" cy="989965"/>
          </a:xfrm>
          <a:custGeom>
            <a:avLst/>
            <a:gdLst/>
            <a:ahLst/>
            <a:cxnLst/>
            <a:rect l="l" t="t" r="r" b="b"/>
            <a:pathLst>
              <a:path w="4878705" h="989965">
                <a:moveTo>
                  <a:pt x="0" y="0"/>
                </a:moveTo>
                <a:lnTo>
                  <a:pt x="4878622" y="0"/>
                </a:lnTo>
                <a:lnTo>
                  <a:pt x="4878622" y="989570"/>
                </a:lnTo>
                <a:lnTo>
                  <a:pt x="0" y="989570"/>
                </a:lnTo>
                <a:lnTo>
                  <a:pt x="0" y="0"/>
                </a:lnTo>
                <a:close/>
              </a:path>
            </a:pathLst>
          </a:custGeom>
          <a:solidFill>
            <a:srgbClr val="BDC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31038" y="8965176"/>
            <a:ext cx="4878705" cy="989965"/>
          </a:xfrm>
          <a:custGeom>
            <a:avLst/>
            <a:gdLst/>
            <a:ahLst/>
            <a:cxnLst/>
            <a:rect l="l" t="t" r="r" b="b"/>
            <a:pathLst>
              <a:path w="4878705" h="989965">
                <a:moveTo>
                  <a:pt x="0" y="0"/>
                </a:moveTo>
                <a:lnTo>
                  <a:pt x="4878622" y="0"/>
                </a:lnTo>
                <a:lnTo>
                  <a:pt x="4878622" y="989570"/>
                </a:lnTo>
                <a:lnTo>
                  <a:pt x="0" y="98957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31038" y="10266736"/>
            <a:ext cx="4878705" cy="989965"/>
          </a:xfrm>
          <a:custGeom>
            <a:avLst/>
            <a:gdLst/>
            <a:ahLst/>
            <a:cxnLst/>
            <a:rect l="l" t="t" r="r" b="b"/>
            <a:pathLst>
              <a:path w="4878705" h="989965">
                <a:moveTo>
                  <a:pt x="0" y="0"/>
                </a:moveTo>
                <a:lnTo>
                  <a:pt x="4878622" y="0"/>
                </a:lnTo>
                <a:lnTo>
                  <a:pt x="4878622" y="989570"/>
                </a:lnTo>
                <a:lnTo>
                  <a:pt x="0" y="989570"/>
                </a:lnTo>
                <a:lnTo>
                  <a:pt x="0" y="0"/>
                </a:lnTo>
                <a:close/>
              </a:path>
            </a:pathLst>
          </a:custGeom>
          <a:solidFill>
            <a:srgbClr val="BDC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31038" y="10266736"/>
            <a:ext cx="4878705" cy="989965"/>
          </a:xfrm>
          <a:custGeom>
            <a:avLst/>
            <a:gdLst/>
            <a:ahLst/>
            <a:cxnLst/>
            <a:rect l="l" t="t" r="r" b="b"/>
            <a:pathLst>
              <a:path w="4878705" h="989965">
                <a:moveTo>
                  <a:pt x="0" y="0"/>
                </a:moveTo>
                <a:lnTo>
                  <a:pt x="4878622" y="0"/>
                </a:lnTo>
                <a:lnTo>
                  <a:pt x="4878622" y="989570"/>
                </a:lnTo>
                <a:lnTo>
                  <a:pt x="0" y="98957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17871" y="8965176"/>
            <a:ext cx="4878705" cy="989965"/>
          </a:xfrm>
          <a:custGeom>
            <a:avLst/>
            <a:gdLst/>
            <a:ahLst/>
            <a:cxnLst/>
            <a:rect l="l" t="t" r="r" b="b"/>
            <a:pathLst>
              <a:path w="4878705" h="989965">
                <a:moveTo>
                  <a:pt x="0" y="0"/>
                </a:moveTo>
                <a:lnTo>
                  <a:pt x="4878621" y="0"/>
                </a:lnTo>
                <a:lnTo>
                  <a:pt x="4878621" y="989570"/>
                </a:lnTo>
                <a:lnTo>
                  <a:pt x="0" y="989570"/>
                </a:lnTo>
                <a:lnTo>
                  <a:pt x="0" y="0"/>
                </a:lnTo>
                <a:close/>
              </a:path>
            </a:pathLst>
          </a:custGeom>
          <a:solidFill>
            <a:srgbClr val="BDC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17871" y="8965176"/>
            <a:ext cx="4878705" cy="989965"/>
          </a:xfrm>
          <a:custGeom>
            <a:avLst/>
            <a:gdLst/>
            <a:ahLst/>
            <a:cxnLst/>
            <a:rect l="l" t="t" r="r" b="b"/>
            <a:pathLst>
              <a:path w="4878705" h="989965">
                <a:moveTo>
                  <a:pt x="0" y="0"/>
                </a:moveTo>
                <a:lnTo>
                  <a:pt x="4878622" y="0"/>
                </a:lnTo>
                <a:lnTo>
                  <a:pt x="4878622" y="989570"/>
                </a:lnTo>
                <a:lnTo>
                  <a:pt x="0" y="98957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17871" y="10266736"/>
            <a:ext cx="4878705" cy="989965"/>
          </a:xfrm>
          <a:custGeom>
            <a:avLst/>
            <a:gdLst/>
            <a:ahLst/>
            <a:cxnLst/>
            <a:rect l="l" t="t" r="r" b="b"/>
            <a:pathLst>
              <a:path w="4878705" h="989965">
                <a:moveTo>
                  <a:pt x="0" y="0"/>
                </a:moveTo>
                <a:lnTo>
                  <a:pt x="4878621" y="0"/>
                </a:lnTo>
                <a:lnTo>
                  <a:pt x="4878621" y="989570"/>
                </a:lnTo>
                <a:lnTo>
                  <a:pt x="0" y="989570"/>
                </a:lnTo>
                <a:lnTo>
                  <a:pt x="0" y="0"/>
                </a:lnTo>
                <a:close/>
              </a:path>
            </a:pathLst>
          </a:custGeom>
          <a:solidFill>
            <a:srgbClr val="BDC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17871" y="10266736"/>
            <a:ext cx="4878705" cy="989965"/>
          </a:xfrm>
          <a:custGeom>
            <a:avLst/>
            <a:gdLst/>
            <a:ahLst/>
            <a:cxnLst/>
            <a:rect l="l" t="t" r="r" b="b"/>
            <a:pathLst>
              <a:path w="4878705" h="989965">
                <a:moveTo>
                  <a:pt x="0" y="0"/>
                </a:moveTo>
                <a:lnTo>
                  <a:pt x="4878622" y="0"/>
                </a:lnTo>
                <a:lnTo>
                  <a:pt x="4878622" y="989570"/>
                </a:lnTo>
                <a:lnTo>
                  <a:pt x="0" y="98957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01800" y="3060700"/>
            <a:ext cx="14865350" cy="9705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700" indent="-635000">
              <a:lnSpc>
                <a:spcPts val="4190"/>
              </a:lnSpc>
              <a:buSzPct val="129166"/>
              <a:buChar char="-"/>
              <a:tabLst>
                <a:tab pos="647065" algn="l"/>
                <a:tab pos="647700" algn="l"/>
              </a:tabLst>
            </a:pPr>
            <a:r>
              <a:rPr sz="3600" b="1" spc="-310" dirty="0">
                <a:latin typeface="Calibri"/>
                <a:cs typeface="Calibri"/>
              </a:rPr>
              <a:t>Maximize </a:t>
            </a:r>
            <a:r>
              <a:rPr sz="3600" b="1" spc="-240" dirty="0">
                <a:latin typeface="Calibri"/>
                <a:cs typeface="Calibri"/>
              </a:rPr>
              <a:t>throughput, </a:t>
            </a:r>
            <a:r>
              <a:rPr sz="3600" b="1" spc="-250" dirty="0">
                <a:latin typeface="Calibri"/>
                <a:cs typeface="Calibri"/>
              </a:rPr>
              <a:t>minimize </a:t>
            </a:r>
            <a:r>
              <a:rPr sz="3600" b="1" spc="-240" dirty="0">
                <a:latin typeface="Calibri"/>
                <a:cs typeface="Calibri"/>
              </a:rPr>
              <a:t>latency, </a:t>
            </a:r>
            <a:r>
              <a:rPr sz="3600" b="1" spc="-250" dirty="0">
                <a:latin typeface="Calibri"/>
                <a:cs typeface="Calibri"/>
              </a:rPr>
              <a:t>minimize </a:t>
            </a:r>
            <a:r>
              <a:rPr sz="3600" b="1" spc="-254" dirty="0">
                <a:latin typeface="Calibri"/>
                <a:cs typeface="Calibri"/>
              </a:rPr>
              <a:t>energy</a:t>
            </a:r>
            <a:r>
              <a:rPr sz="3600" b="1" spc="-180" dirty="0">
                <a:latin typeface="Calibri"/>
                <a:cs typeface="Calibri"/>
              </a:rPr>
              <a:t> </a:t>
            </a:r>
            <a:r>
              <a:rPr sz="3600" b="1" spc="-300" dirty="0">
                <a:latin typeface="Calibri"/>
                <a:cs typeface="Calibri"/>
              </a:rPr>
              <a:t>consumption</a:t>
            </a:r>
            <a:endParaRPr sz="3600">
              <a:latin typeface="Calibri"/>
              <a:cs typeface="Calibri"/>
            </a:endParaRPr>
          </a:p>
          <a:p>
            <a:pPr marL="647700" indent="-635000">
              <a:lnSpc>
                <a:spcPts val="4700"/>
              </a:lnSpc>
              <a:buSzPct val="129166"/>
              <a:buChar char="-"/>
              <a:tabLst>
                <a:tab pos="647065" algn="l"/>
                <a:tab pos="647700" algn="l"/>
              </a:tabLst>
            </a:pPr>
            <a:r>
              <a:rPr sz="3600" b="1" spc="-420" dirty="0">
                <a:latin typeface="Calibri"/>
                <a:cs typeface="Calibri"/>
              </a:rPr>
              <a:t>Common </a:t>
            </a:r>
            <a:r>
              <a:rPr sz="3600" b="1" spc="-240" dirty="0">
                <a:latin typeface="Calibri"/>
                <a:cs typeface="Calibri"/>
              </a:rPr>
              <a:t>scheduling </a:t>
            </a:r>
            <a:r>
              <a:rPr sz="3600" b="1" spc="-235" dirty="0">
                <a:latin typeface="Calibri"/>
                <a:cs typeface="Calibri"/>
              </a:rPr>
              <a:t>policy: </a:t>
            </a:r>
            <a:r>
              <a:rPr sz="3600" b="1" spc="-290" dirty="0">
                <a:latin typeface="Calibri"/>
                <a:cs typeface="Calibri"/>
              </a:rPr>
              <a:t>FR-FCFS </a:t>
            </a:r>
            <a:r>
              <a:rPr sz="3600" b="1" spc="-225" dirty="0">
                <a:latin typeface="Calibri"/>
                <a:cs typeface="Calibri"/>
              </a:rPr>
              <a:t>(first-ready,</a:t>
            </a:r>
            <a:r>
              <a:rPr sz="3600" b="1" spc="-434" dirty="0">
                <a:latin typeface="Calibri"/>
                <a:cs typeface="Calibri"/>
              </a:rPr>
              <a:t> </a:t>
            </a:r>
            <a:r>
              <a:rPr sz="3600" b="1" spc="-229" dirty="0">
                <a:latin typeface="Calibri"/>
                <a:cs typeface="Calibri"/>
              </a:rPr>
              <a:t>first-come-first-serve)</a:t>
            </a:r>
            <a:endParaRPr sz="3600">
              <a:latin typeface="Calibri"/>
              <a:cs typeface="Calibri"/>
            </a:endParaRPr>
          </a:p>
          <a:p>
            <a:pPr marL="1320800" lvl="1" indent="-635000">
              <a:lnSpc>
                <a:spcPts val="4700"/>
              </a:lnSpc>
              <a:buSzPct val="129166"/>
              <a:buChar char="-"/>
              <a:tabLst>
                <a:tab pos="1320165" algn="l"/>
                <a:tab pos="1320800" algn="l"/>
              </a:tabLst>
            </a:pPr>
            <a:r>
              <a:rPr sz="3600" b="1" spc="-245" dirty="0">
                <a:latin typeface="Calibri"/>
                <a:cs typeface="Calibri"/>
              </a:rPr>
              <a:t>Service </a:t>
            </a:r>
            <a:r>
              <a:rPr sz="3600" b="1" spc="-270" dirty="0">
                <a:latin typeface="Calibri"/>
                <a:cs typeface="Calibri"/>
              </a:rPr>
              <a:t>requests to </a:t>
            </a:r>
            <a:r>
              <a:rPr sz="3600" b="1" spc="-240" dirty="0">
                <a:latin typeface="Calibri"/>
                <a:cs typeface="Calibri"/>
              </a:rPr>
              <a:t>currently </a:t>
            </a:r>
            <a:r>
              <a:rPr sz="3600" b="1" spc="-325" dirty="0">
                <a:latin typeface="Calibri"/>
                <a:cs typeface="Calibri"/>
              </a:rPr>
              <a:t>open </a:t>
            </a:r>
            <a:r>
              <a:rPr sz="3600" b="1" spc="-375" dirty="0">
                <a:latin typeface="Calibri"/>
                <a:cs typeface="Calibri"/>
              </a:rPr>
              <a:t>row </a:t>
            </a:r>
            <a:r>
              <a:rPr sz="3600" b="1" spc="-180" dirty="0">
                <a:latin typeface="Calibri"/>
                <a:cs typeface="Calibri"/>
              </a:rPr>
              <a:t>first </a:t>
            </a:r>
            <a:r>
              <a:rPr sz="3600" b="1" spc="-260" dirty="0">
                <a:latin typeface="Calibri"/>
                <a:cs typeface="Calibri"/>
              </a:rPr>
              <a:t>(maximize </a:t>
            </a:r>
            <a:r>
              <a:rPr sz="3600" b="1" spc="-375" dirty="0">
                <a:latin typeface="Calibri"/>
                <a:cs typeface="Calibri"/>
              </a:rPr>
              <a:t>row</a:t>
            </a:r>
            <a:r>
              <a:rPr sz="3600" b="1" spc="-35" dirty="0">
                <a:latin typeface="Calibri"/>
                <a:cs typeface="Calibri"/>
              </a:rPr>
              <a:t> </a:t>
            </a:r>
            <a:r>
              <a:rPr sz="3600" b="1" spc="-200" dirty="0">
                <a:latin typeface="Calibri"/>
                <a:cs typeface="Calibri"/>
              </a:rPr>
              <a:t>locality)</a:t>
            </a:r>
            <a:endParaRPr sz="3600">
              <a:latin typeface="Calibri"/>
              <a:cs typeface="Calibri"/>
            </a:endParaRPr>
          </a:p>
          <a:p>
            <a:pPr marL="1320800" lvl="1" indent="-635000">
              <a:lnSpc>
                <a:spcPts val="4700"/>
              </a:lnSpc>
              <a:buSzPct val="129166"/>
              <a:buChar char="-"/>
              <a:tabLst>
                <a:tab pos="1320165" algn="l"/>
                <a:tab pos="1320800" algn="l"/>
              </a:tabLst>
            </a:pPr>
            <a:r>
              <a:rPr sz="3600" b="1" spc="-245" dirty="0">
                <a:latin typeface="Calibri"/>
                <a:cs typeface="Calibri"/>
              </a:rPr>
              <a:t>Service </a:t>
            </a:r>
            <a:r>
              <a:rPr sz="3600" b="1" spc="-270" dirty="0">
                <a:latin typeface="Calibri"/>
                <a:cs typeface="Calibri"/>
              </a:rPr>
              <a:t>requests to </a:t>
            </a:r>
            <a:r>
              <a:rPr sz="3600" b="1" spc="-265" dirty="0">
                <a:latin typeface="Calibri"/>
                <a:cs typeface="Calibri"/>
              </a:rPr>
              <a:t>other </a:t>
            </a:r>
            <a:r>
              <a:rPr sz="3600" b="1" spc="-355" dirty="0">
                <a:latin typeface="Calibri"/>
                <a:cs typeface="Calibri"/>
              </a:rPr>
              <a:t>rows </a:t>
            </a:r>
            <a:r>
              <a:rPr sz="3600" b="1" spc="-185" dirty="0">
                <a:latin typeface="Calibri"/>
                <a:cs typeface="Calibri"/>
              </a:rPr>
              <a:t>in </a:t>
            </a:r>
            <a:r>
              <a:rPr sz="3600" b="1" spc="-315" dirty="0">
                <a:latin typeface="Calibri"/>
                <a:cs typeface="Calibri"/>
              </a:rPr>
              <a:t>FIFO</a:t>
            </a:r>
            <a:r>
              <a:rPr sz="3600" b="1" spc="-130" dirty="0">
                <a:latin typeface="Calibri"/>
                <a:cs typeface="Calibri"/>
              </a:rPr>
              <a:t> </a:t>
            </a:r>
            <a:r>
              <a:rPr sz="3600" b="1" spc="-295" dirty="0">
                <a:latin typeface="Calibri"/>
                <a:cs typeface="Calibri"/>
              </a:rPr>
              <a:t>order</a:t>
            </a:r>
            <a:endParaRPr sz="3600">
              <a:latin typeface="Calibri"/>
              <a:cs typeface="Calibri"/>
            </a:endParaRPr>
          </a:p>
          <a:p>
            <a:pPr marL="647700" indent="-635000">
              <a:lnSpc>
                <a:spcPts val="5025"/>
              </a:lnSpc>
              <a:buSzPct val="129166"/>
              <a:buChar char="-"/>
              <a:tabLst>
                <a:tab pos="647065" algn="l"/>
                <a:tab pos="647700" algn="l"/>
              </a:tabLst>
            </a:pPr>
            <a:r>
              <a:rPr sz="3600" b="1" spc="-260" dirty="0">
                <a:latin typeface="Calibri"/>
                <a:cs typeface="Calibri"/>
              </a:rPr>
              <a:t>Controller </a:t>
            </a:r>
            <a:r>
              <a:rPr sz="3600" b="1" spc="-365" dirty="0">
                <a:latin typeface="Calibri"/>
                <a:cs typeface="Calibri"/>
              </a:rPr>
              <a:t>may </a:t>
            </a:r>
            <a:r>
              <a:rPr sz="3600" b="1" spc="-290" dirty="0">
                <a:latin typeface="Calibri"/>
                <a:cs typeface="Calibri"/>
              </a:rPr>
              <a:t>coalesce </a:t>
            </a:r>
            <a:r>
              <a:rPr sz="3600" b="1" spc="-225" dirty="0">
                <a:latin typeface="Calibri"/>
                <a:cs typeface="Calibri"/>
              </a:rPr>
              <a:t>multiple </a:t>
            </a:r>
            <a:r>
              <a:rPr sz="3600" b="1" spc="-235" dirty="0">
                <a:latin typeface="Calibri"/>
                <a:cs typeface="Calibri"/>
              </a:rPr>
              <a:t>small </a:t>
            </a:r>
            <a:r>
              <a:rPr sz="3600" b="1" spc="-270" dirty="0">
                <a:latin typeface="Calibri"/>
                <a:cs typeface="Calibri"/>
              </a:rPr>
              <a:t>requests </a:t>
            </a:r>
            <a:r>
              <a:rPr sz="3600" b="1" spc="-229" dirty="0">
                <a:latin typeface="Calibri"/>
                <a:cs typeface="Calibri"/>
              </a:rPr>
              <a:t>into </a:t>
            </a:r>
            <a:r>
              <a:rPr sz="3600" b="1" spc="-195" dirty="0">
                <a:latin typeface="Calibri"/>
                <a:cs typeface="Calibri"/>
              </a:rPr>
              <a:t>large </a:t>
            </a:r>
            <a:r>
              <a:rPr sz="3600" b="1" spc="-260" dirty="0">
                <a:latin typeface="Calibri"/>
                <a:cs typeface="Calibri"/>
              </a:rPr>
              <a:t>contiguous </a:t>
            </a:r>
            <a:r>
              <a:rPr sz="3600" b="1" spc="-270" dirty="0">
                <a:latin typeface="Calibri"/>
                <a:cs typeface="Calibri"/>
              </a:rPr>
              <a:t>requests </a:t>
            </a:r>
            <a:r>
              <a:rPr sz="3600" b="1" spc="-245" dirty="0">
                <a:latin typeface="Calibri"/>
                <a:cs typeface="Calibri"/>
              </a:rPr>
              <a:t>(to</a:t>
            </a:r>
            <a:r>
              <a:rPr sz="3600" b="1" spc="-35" dirty="0">
                <a:latin typeface="Calibri"/>
                <a:cs typeface="Calibri"/>
              </a:rPr>
              <a:t> </a:t>
            </a:r>
            <a:r>
              <a:rPr sz="3600" b="1" spc="-245" dirty="0">
                <a:latin typeface="Calibri"/>
                <a:cs typeface="Calibri"/>
              </a:rPr>
              <a:t>take</a:t>
            </a:r>
            <a:endParaRPr sz="3600">
              <a:latin typeface="Calibri"/>
              <a:cs typeface="Calibri"/>
            </a:endParaRPr>
          </a:p>
          <a:p>
            <a:pPr marL="647700">
              <a:lnSpc>
                <a:spcPts val="4205"/>
              </a:lnSpc>
            </a:pPr>
            <a:r>
              <a:rPr sz="3600" b="1" spc="-250" dirty="0">
                <a:latin typeface="Calibri"/>
                <a:cs typeface="Calibri"/>
              </a:rPr>
              <a:t>advantage of </a:t>
            </a:r>
            <a:r>
              <a:rPr sz="3600" b="1" spc="-560" dirty="0">
                <a:latin typeface="Calibri"/>
                <a:cs typeface="Calibri"/>
              </a:rPr>
              <a:t>DRAM </a:t>
            </a:r>
            <a:r>
              <a:rPr sz="3600" b="1" spc="-265" dirty="0">
                <a:latin typeface="Calibri"/>
                <a:cs typeface="Calibri"/>
              </a:rPr>
              <a:t>“burst</a:t>
            </a:r>
            <a:r>
              <a:rPr sz="3600" b="1" spc="-295" dirty="0">
                <a:latin typeface="Calibri"/>
                <a:cs typeface="Calibri"/>
              </a:rPr>
              <a:t> </a:t>
            </a:r>
            <a:r>
              <a:rPr sz="3600" b="1" spc="-325" dirty="0">
                <a:latin typeface="Calibri"/>
                <a:cs typeface="Calibri"/>
              </a:rPr>
              <a:t>modes”)</a:t>
            </a:r>
            <a:endParaRPr sz="3600">
              <a:latin typeface="Calibri"/>
              <a:cs typeface="Calibri"/>
            </a:endParaRPr>
          </a:p>
          <a:p>
            <a:pPr marL="7251700">
              <a:lnSpc>
                <a:spcPct val="100000"/>
              </a:lnSpc>
              <a:spcBef>
                <a:spcPts val="2780"/>
              </a:spcBef>
            </a:pPr>
            <a:r>
              <a:rPr sz="3600" b="1" spc="-295" dirty="0">
                <a:latin typeface="Calibri"/>
                <a:cs typeface="Calibri"/>
              </a:rPr>
              <a:t>64 </a:t>
            </a:r>
            <a:r>
              <a:rPr sz="3600" b="1" spc="-180" dirty="0">
                <a:latin typeface="Calibri"/>
                <a:cs typeface="Calibri"/>
              </a:rPr>
              <a:t>bit </a:t>
            </a:r>
            <a:r>
              <a:rPr sz="3600" b="1" spc="-350" dirty="0">
                <a:latin typeface="Calibri"/>
                <a:cs typeface="Calibri"/>
              </a:rPr>
              <a:t>memory </a:t>
            </a:r>
            <a:r>
              <a:rPr sz="3600" b="1" spc="-300" dirty="0">
                <a:latin typeface="Calibri"/>
                <a:cs typeface="Calibri"/>
              </a:rPr>
              <a:t>bus </a:t>
            </a:r>
            <a:r>
              <a:rPr sz="3600" b="1" spc="-245" dirty="0">
                <a:latin typeface="Calibri"/>
                <a:cs typeface="Calibri"/>
              </a:rPr>
              <a:t>(to</a:t>
            </a:r>
            <a:r>
              <a:rPr sz="3600" b="1" spc="-110" dirty="0">
                <a:latin typeface="Calibri"/>
                <a:cs typeface="Calibri"/>
              </a:rPr>
              <a:t> </a:t>
            </a:r>
            <a:r>
              <a:rPr sz="3600" b="1" spc="-484" dirty="0">
                <a:latin typeface="Calibri"/>
                <a:cs typeface="Calibri"/>
              </a:rPr>
              <a:t>DRAM)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50">
              <a:latin typeface="Times New Roman"/>
              <a:cs typeface="Times New Roman"/>
            </a:endParaRPr>
          </a:p>
          <a:p>
            <a:pPr marR="1240155" algn="ctr">
              <a:lnSpc>
                <a:spcPct val="100000"/>
              </a:lnSpc>
            </a:pPr>
            <a:r>
              <a:rPr sz="4600" b="1" spc="-525" dirty="0">
                <a:latin typeface="Calibri"/>
                <a:cs typeface="Calibri"/>
              </a:rPr>
              <a:t>Memory</a:t>
            </a:r>
            <a:r>
              <a:rPr sz="4600" b="1" spc="-315" dirty="0">
                <a:latin typeface="Calibri"/>
                <a:cs typeface="Calibri"/>
              </a:rPr>
              <a:t> controller</a:t>
            </a:r>
            <a:endParaRPr sz="4600">
              <a:latin typeface="Calibri"/>
              <a:cs typeface="Calibri"/>
            </a:endParaRPr>
          </a:p>
          <a:p>
            <a:pPr marL="1727200">
              <a:lnSpc>
                <a:spcPct val="100000"/>
              </a:lnSpc>
              <a:spcBef>
                <a:spcPts val="2880"/>
              </a:spcBef>
              <a:tabLst>
                <a:tab pos="7365365" algn="l"/>
              </a:tabLst>
            </a:pPr>
            <a:r>
              <a:rPr sz="3600" b="1" spc="-280" dirty="0">
                <a:latin typeface="Calibri"/>
                <a:cs typeface="Calibri"/>
              </a:rPr>
              <a:t>bank </a:t>
            </a:r>
            <a:r>
              <a:rPr sz="3600" b="1" spc="-295" dirty="0">
                <a:latin typeface="Calibri"/>
                <a:cs typeface="Calibri"/>
              </a:rPr>
              <a:t>0</a:t>
            </a:r>
            <a:r>
              <a:rPr sz="3600" b="1" spc="-200" dirty="0">
                <a:latin typeface="Calibri"/>
                <a:cs typeface="Calibri"/>
              </a:rPr>
              <a:t> </a:t>
            </a:r>
            <a:r>
              <a:rPr sz="3600" b="1" spc="-270" dirty="0">
                <a:latin typeface="Calibri"/>
                <a:cs typeface="Calibri"/>
              </a:rPr>
              <a:t>request</a:t>
            </a:r>
            <a:r>
              <a:rPr sz="3600" b="1" spc="-235" dirty="0">
                <a:latin typeface="Calibri"/>
                <a:cs typeface="Calibri"/>
              </a:rPr>
              <a:t> </a:t>
            </a:r>
            <a:r>
              <a:rPr sz="3600" b="1" spc="-310" dirty="0">
                <a:latin typeface="Calibri"/>
                <a:cs typeface="Calibri"/>
              </a:rPr>
              <a:t>queue	</a:t>
            </a:r>
            <a:r>
              <a:rPr sz="3600" b="1" spc="-280" dirty="0">
                <a:latin typeface="Calibri"/>
                <a:cs typeface="Calibri"/>
              </a:rPr>
              <a:t>bank </a:t>
            </a:r>
            <a:r>
              <a:rPr sz="3600" b="1" spc="-295" dirty="0">
                <a:latin typeface="Calibri"/>
                <a:cs typeface="Calibri"/>
              </a:rPr>
              <a:t>2 </a:t>
            </a:r>
            <a:r>
              <a:rPr sz="3600" b="1" spc="-270" dirty="0">
                <a:latin typeface="Calibri"/>
                <a:cs typeface="Calibri"/>
              </a:rPr>
              <a:t>request</a:t>
            </a:r>
            <a:r>
              <a:rPr sz="3600" b="1" spc="-210" dirty="0">
                <a:latin typeface="Calibri"/>
                <a:cs typeface="Calibri"/>
              </a:rPr>
              <a:t> </a:t>
            </a:r>
            <a:r>
              <a:rPr sz="3600" b="1" spc="-310" dirty="0">
                <a:latin typeface="Calibri"/>
                <a:cs typeface="Calibri"/>
              </a:rPr>
              <a:t>queue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100">
              <a:latin typeface="Times New Roman"/>
              <a:cs typeface="Times New Roman"/>
            </a:endParaRPr>
          </a:p>
          <a:p>
            <a:pPr marL="1727200">
              <a:lnSpc>
                <a:spcPct val="100000"/>
              </a:lnSpc>
              <a:tabLst>
                <a:tab pos="7365365" algn="l"/>
              </a:tabLst>
            </a:pPr>
            <a:r>
              <a:rPr sz="3600" b="1" spc="-280" dirty="0">
                <a:latin typeface="Calibri"/>
                <a:cs typeface="Calibri"/>
              </a:rPr>
              <a:t>bank </a:t>
            </a:r>
            <a:r>
              <a:rPr sz="3600" b="1" spc="-295" dirty="0">
                <a:latin typeface="Calibri"/>
                <a:cs typeface="Calibri"/>
              </a:rPr>
              <a:t>1</a:t>
            </a:r>
            <a:r>
              <a:rPr sz="3600" b="1" spc="-200" dirty="0">
                <a:latin typeface="Calibri"/>
                <a:cs typeface="Calibri"/>
              </a:rPr>
              <a:t> </a:t>
            </a:r>
            <a:r>
              <a:rPr sz="3600" b="1" spc="-270" dirty="0">
                <a:latin typeface="Calibri"/>
                <a:cs typeface="Calibri"/>
              </a:rPr>
              <a:t>request</a:t>
            </a:r>
            <a:r>
              <a:rPr sz="3600" b="1" spc="-235" dirty="0">
                <a:latin typeface="Calibri"/>
                <a:cs typeface="Calibri"/>
              </a:rPr>
              <a:t> </a:t>
            </a:r>
            <a:r>
              <a:rPr sz="3600" b="1" spc="-310" dirty="0">
                <a:latin typeface="Calibri"/>
                <a:cs typeface="Calibri"/>
              </a:rPr>
              <a:t>queue	</a:t>
            </a:r>
            <a:r>
              <a:rPr sz="3600" b="1" spc="-280" dirty="0">
                <a:latin typeface="Calibri"/>
                <a:cs typeface="Calibri"/>
              </a:rPr>
              <a:t>bank </a:t>
            </a:r>
            <a:r>
              <a:rPr sz="3600" b="1" spc="-295" dirty="0">
                <a:latin typeface="Calibri"/>
                <a:cs typeface="Calibri"/>
              </a:rPr>
              <a:t>3 </a:t>
            </a:r>
            <a:r>
              <a:rPr sz="3600" b="1" spc="-270" dirty="0">
                <a:latin typeface="Calibri"/>
                <a:cs typeface="Calibri"/>
              </a:rPr>
              <a:t>request</a:t>
            </a:r>
            <a:r>
              <a:rPr sz="3600" b="1" spc="-210" dirty="0">
                <a:latin typeface="Calibri"/>
                <a:cs typeface="Calibri"/>
              </a:rPr>
              <a:t> </a:t>
            </a:r>
            <a:r>
              <a:rPr sz="3600" b="1" spc="-310" dirty="0">
                <a:latin typeface="Calibri"/>
                <a:cs typeface="Calibri"/>
              </a:rPr>
              <a:t>queue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200">
              <a:latin typeface="Times New Roman"/>
              <a:cs typeface="Times New Roman"/>
            </a:endParaRPr>
          </a:p>
          <a:p>
            <a:pPr marL="7264400">
              <a:lnSpc>
                <a:spcPct val="100000"/>
              </a:lnSpc>
              <a:spcBef>
                <a:spcPts val="5"/>
              </a:spcBef>
            </a:pPr>
            <a:r>
              <a:rPr sz="3600" b="1" spc="-285" dirty="0">
                <a:latin typeface="Calibri"/>
                <a:cs typeface="Calibri"/>
              </a:rPr>
              <a:t>Requests </a:t>
            </a:r>
            <a:r>
              <a:rPr sz="3600" b="1" spc="-305" dirty="0">
                <a:latin typeface="Calibri"/>
                <a:cs typeface="Calibri"/>
              </a:rPr>
              <a:t>from </a:t>
            </a:r>
            <a:r>
              <a:rPr sz="3600" b="1" spc="-330" dirty="0">
                <a:latin typeface="Calibri"/>
                <a:cs typeface="Calibri"/>
              </a:rPr>
              <a:t>system’s </a:t>
            </a:r>
            <a:r>
              <a:rPr sz="3600" b="1" spc="-185" dirty="0">
                <a:latin typeface="Calibri"/>
                <a:cs typeface="Calibri"/>
              </a:rPr>
              <a:t>last </a:t>
            </a:r>
            <a:r>
              <a:rPr sz="3600" b="1" spc="-225" dirty="0">
                <a:latin typeface="Calibri"/>
                <a:cs typeface="Calibri"/>
              </a:rPr>
              <a:t>level </a:t>
            </a:r>
            <a:r>
              <a:rPr sz="3600" b="1" spc="-300" dirty="0">
                <a:latin typeface="Calibri"/>
                <a:cs typeface="Calibri"/>
              </a:rPr>
              <a:t>cache </a:t>
            </a:r>
            <a:r>
              <a:rPr sz="3600" b="1" spc="-175" dirty="0">
                <a:latin typeface="Calibri"/>
                <a:cs typeface="Calibri"/>
              </a:rPr>
              <a:t>(e.g.,</a:t>
            </a:r>
            <a:r>
              <a:rPr sz="3600" b="1" spc="-70" dirty="0">
                <a:latin typeface="Calibri"/>
                <a:cs typeface="Calibri"/>
              </a:rPr>
              <a:t> </a:t>
            </a:r>
            <a:r>
              <a:rPr sz="3600" b="1" spc="-215" dirty="0">
                <a:latin typeface="Calibri"/>
                <a:cs typeface="Calibri"/>
              </a:rPr>
              <a:t>L3)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7207001" y="9062557"/>
          <a:ext cx="580390" cy="7694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3585F"/>
                      </a:solidFill>
                      <a:prstDash val="solid"/>
                    </a:lnL>
                    <a:lnR w="28575">
                      <a:solidFill>
                        <a:srgbClr val="53585F"/>
                      </a:solidFill>
                      <a:prstDash val="solid"/>
                    </a:lnR>
                    <a:lnT w="28575">
                      <a:solidFill>
                        <a:srgbClr val="53585F"/>
                      </a:solidFill>
                      <a:prstDash val="solid"/>
                    </a:lnT>
                    <a:lnB w="28575">
                      <a:solidFill>
                        <a:srgbClr val="53585F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3585F"/>
                      </a:solidFill>
                      <a:prstDash val="solid"/>
                    </a:lnL>
                    <a:lnR w="28575">
                      <a:solidFill>
                        <a:srgbClr val="53585F"/>
                      </a:solidFill>
                      <a:prstDash val="solid"/>
                    </a:lnR>
                    <a:lnT w="28575">
                      <a:solidFill>
                        <a:srgbClr val="53585F"/>
                      </a:solidFill>
                      <a:prstDash val="solid"/>
                    </a:lnT>
                    <a:lnB w="28575">
                      <a:solidFill>
                        <a:srgbClr val="53585F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3585F"/>
                      </a:solidFill>
                      <a:prstDash val="solid"/>
                    </a:lnL>
                    <a:lnR w="28575">
                      <a:solidFill>
                        <a:srgbClr val="53585F"/>
                      </a:solidFill>
                      <a:prstDash val="solid"/>
                    </a:lnR>
                    <a:lnT w="28575">
                      <a:solidFill>
                        <a:srgbClr val="53585F"/>
                      </a:solidFill>
                      <a:prstDash val="solid"/>
                    </a:lnT>
                    <a:lnB w="28575">
                      <a:solidFill>
                        <a:srgbClr val="53585F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3585F"/>
                      </a:solidFill>
                      <a:prstDash val="solid"/>
                    </a:lnL>
                    <a:lnR w="28575">
                      <a:solidFill>
                        <a:srgbClr val="53585F"/>
                      </a:solidFill>
                      <a:prstDash val="solid"/>
                    </a:lnR>
                    <a:lnT w="28575">
                      <a:solidFill>
                        <a:srgbClr val="53585F"/>
                      </a:solidFill>
                      <a:prstDash val="solid"/>
                    </a:lnT>
                    <a:lnB w="28575">
                      <a:solidFill>
                        <a:srgbClr val="53585F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3585F"/>
                      </a:solidFill>
                      <a:prstDash val="solid"/>
                    </a:lnL>
                    <a:lnR w="28575">
                      <a:solidFill>
                        <a:srgbClr val="53585F"/>
                      </a:solidFill>
                      <a:prstDash val="solid"/>
                    </a:lnR>
                    <a:lnT w="28575">
                      <a:solidFill>
                        <a:srgbClr val="53585F"/>
                      </a:solidFill>
                      <a:prstDash val="solid"/>
                    </a:lnT>
                    <a:lnB w="28575">
                      <a:solidFill>
                        <a:srgbClr val="53585F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7194362" y="10364118"/>
          <a:ext cx="580390" cy="7694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3585F"/>
                      </a:solidFill>
                      <a:prstDash val="solid"/>
                    </a:lnL>
                    <a:lnR w="28575">
                      <a:solidFill>
                        <a:srgbClr val="53585F"/>
                      </a:solidFill>
                      <a:prstDash val="solid"/>
                    </a:lnR>
                    <a:lnT w="28575">
                      <a:solidFill>
                        <a:srgbClr val="53585F"/>
                      </a:solidFill>
                      <a:prstDash val="solid"/>
                    </a:lnT>
                    <a:lnB w="28575">
                      <a:solidFill>
                        <a:srgbClr val="53585F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3585F"/>
                      </a:solidFill>
                      <a:prstDash val="solid"/>
                    </a:lnL>
                    <a:lnR w="28575">
                      <a:solidFill>
                        <a:srgbClr val="53585F"/>
                      </a:solidFill>
                      <a:prstDash val="solid"/>
                    </a:lnR>
                    <a:lnT w="28575">
                      <a:solidFill>
                        <a:srgbClr val="53585F"/>
                      </a:solidFill>
                      <a:prstDash val="solid"/>
                    </a:lnT>
                    <a:lnB w="28575">
                      <a:solidFill>
                        <a:srgbClr val="53585F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3585F"/>
                      </a:solidFill>
                      <a:prstDash val="solid"/>
                    </a:lnL>
                    <a:lnR w="28575">
                      <a:solidFill>
                        <a:srgbClr val="53585F"/>
                      </a:solidFill>
                      <a:prstDash val="solid"/>
                    </a:lnR>
                    <a:lnT w="28575">
                      <a:solidFill>
                        <a:srgbClr val="53585F"/>
                      </a:solidFill>
                      <a:prstDash val="solid"/>
                    </a:lnT>
                    <a:lnB w="28575">
                      <a:solidFill>
                        <a:srgbClr val="53585F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3585F"/>
                      </a:solidFill>
                      <a:prstDash val="solid"/>
                    </a:lnL>
                    <a:lnR w="28575">
                      <a:solidFill>
                        <a:srgbClr val="53585F"/>
                      </a:solidFill>
                      <a:prstDash val="solid"/>
                    </a:lnR>
                    <a:lnT w="28575">
                      <a:solidFill>
                        <a:srgbClr val="53585F"/>
                      </a:solidFill>
                      <a:prstDash val="solid"/>
                    </a:lnT>
                    <a:lnB w="28575">
                      <a:solidFill>
                        <a:srgbClr val="53585F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3585F"/>
                      </a:solidFill>
                      <a:prstDash val="solid"/>
                    </a:lnL>
                    <a:lnR w="28575">
                      <a:solidFill>
                        <a:srgbClr val="53585F"/>
                      </a:solidFill>
                      <a:prstDash val="solid"/>
                    </a:lnR>
                    <a:lnT w="28575">
                      <a:solidFill>
                        <a:srgbClr val="53585F"/>
                      </a:solidFill>
                      <a:prstDash val="solid"/>
                    </a:lnT>
                    <a:lnB w="28575">
                      <a:solidFill>
                        <a:srgbClr val="53585F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12858101" y="10364118"/>
          <a:ext cx="580390" cy="7694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3585F"/>
                      </a:solidFill>
                      <a:prstDash val="solid"/>
                    </a:lnL>
                    <a:lnR w="28575">
                      <a:solidFill>
                        <a:srgbClr val="53585F"/>
                      </a:solidFill>
                      <a:prstDash val="solid"/>
                    </a:lnR>
                    <a:lnT w="28575">
                      <a:solidFill>
                        <a:srgbClr val="53585F"/>
                      </a:solidFill>
                      <a:prstDash val="solid"/>
                    </a:lnT>
                    <a:lnB w="28575">
                      <a:solidFill>
                        <a:srgbClr val="53585F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3585F"/>
                      </a:solidFill>
                      <a:prstDash val="solid"/>
                    </a:lnL>
                    <a:lnR w="28575">
                      <a:solidFill>
                        <a:srgbClr val="53585F"/>
                      </a:solidFill>
                      <a:prstDash val="solid"/>
                    </a:lnR>
                    <a:lnT w="28575">
                      <a:solidFill>
                        <a:srgbClr val="53585F"/>
                      </a:solidFill>
                      <a:prstDash val="solid"/>
                    </a:lnT>
                    <a:lnB w="28575">
                      <a:solidFill>
                        <a:srgbClr val="53585F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3585F"/>
                      </a:solidFill>
                      <a:prstDash val="solid"/>
                    </a:lnL>
                    <a:lnR w="28575">
                      <a:solidFill>
                        <a:srgbClr val="53585F"/>
                      </a:solidFill>
                      <a:prstDash val="solid"/>
                    </a:lnR>
                    <a:lnT w="28575">
                      <a:solidFill>
                        <a:srgbClr val="53585F"/>
                      </a:solidFill>
                      <a:prstDash val="solid"/>
                    </a:lnT>
                    <a:lnB w="28575">
                      <a:solidFill>
                        <a:srgbClr val="53585F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3585F"/>
                      </a:solidFill>
                      <a:prstDash val="solid"/>
                    </a:lnL>
                    <a:lnR w="28575">
                      <a:solidFill>
                        <a:srgbClr val="53585F"/>
                      </a:solidFill>
                      <a:prstDash val="solid"/>
                    </a:lnR>
                    <a:lnT w="28575">
                      <a:solidFill>
                        <a:srgbClr val="53585F"/>
                      </a:solidFill>
                      <a:prstDash val="solid"/>
                    </a:lnT>
                    <a:lnB w="28575">
                      <a:solidFill>
                        <a:srgbClr val="53585F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3585F"/>
                      </a:solidFill>
                      <a:prstDash val="solid"/>
                    </a:lnL>
                    <a:lnR w="28575">
                      <a:solidFill>
                        <a:srgbClr val="53585F"/>
                      </a:solidFill>
                      <a:prstDash val="solid"/>
                    </a:lnR>
                    <a:lnT w="28575">
                      <a:solidFill>
                        <a:srgbClr val="53585F"/>
                      </a:solidFill>
                      <a:prstDash val="solid"/>
                    </a:lnT>
                    <a:lnB w="28575">
                      <a:solidFill>
                        <a:srgbClr val="53585F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12845453" y="9055607"/>
          <a:ext cx="580390" cy="7694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0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3585F"/>
                      </a:solidFill>
                      <a:prstDash val="solid"/>
                    </a:lnL>
                    <a:lnR w="28575">
                      <a:solidFill>
                        <a:srgbClr val="53585F"/>
                      </a:solidFill>
                      <a:prstDash val="solid"/>
                    </a:lnR>
                    <a:lnT w="28575">
                      <a:solidFill>
                        <a:srgbClr val="53585F"/>
                      </a:solidFill>
                      <a:prstDash val="solid"/>
                    </a:lnT>
                    <a:lnB w="28575">
                      <a:solidFill>
                        <a:srgbClr val="53585F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3585F"/>
                      </a:solidFill>
                      <a:prstDash val="solid"/>
                    </a:lnL>
                    <a:lnR w="28575">
                      <a:solidFill>
                        <a:srgbClr val="53585F"/>
                      </a:solidFill>
                      <a:prstDash val="solid"/>
                    </a:lnR>
                    <a:lnT w="28575">
                      <a:solidFill>
                        <a:srgbClr val="53585F"/>
                      </a:solidFill>
                      <a:prstDash val="solid"/>
                    </a:lnT>
                    <a:lnB w="28575">
                      <a:solidFill>
                        <a:srgbClr val="53585F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3585F"/>
                      </a:solidFill>
                      <a:prstDash val="solid"/>
                    </a:lnL>
                    <a:lnR w="28575">
                      <a:solidFill>
                        <a:srgbClr val="53585F"/>
                      </a:solidFill>
                      <a:prstDash val="solid"/>
                    </a:lnR>
                    <a:lnT w="28575">
                      <a:solidFill>
                        <a:srgbClr val="53585F"/>
                      </a:solidFill>
                      <a:prstDash val="solid"/>
                    </a:lnT>
                    <a:lnB w="28575">
                      <a:solidFill>
                        <a:srgbClr val="53585F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3585F"/>
                      </a:solidFill>
                      <a:prstDash val="solid"/>
                    </a:lnL>
                    <a:lnR w="28575">
                      <a:solidFill>
                        <a:srgbClr val="53585F"/>
                      </a:solidFill>
                      <a:prstDash val="solid"/>
                    </a:lnR>
                    <a:lnT w="28575">
                      <a:solidFill>
                        <a:srgbClr val="53585F"/>
                      </a:solidFill>
                      <a:prstDash val="solid"/>
                    </a:lnT>
                    <a:lnB w="28575">
                      <a:solidFill>
                        <a:srgbClr val="53585F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3585F"/>
                      </a:solidFill>
                      <a:prstDash val="solid"/>
                    </a:lnL>
                    <a:lnR w="28575">
                      <a:solidFill>
                        <a:srgbClr val="53585F"/>
                      </a:solidFill>
                      <a:prstDash val="solid"/>
                    </a:lnR>
                    <a:lnT w="28575">
                      <a:solidFill>
                        <a:srgbClr val="53585F"/>
                      </a:solidFill>
                      <a:prstDash val="solid"/>
                    </a:lnT>
                    <a:lnB w="28575">
                      <a:solidFill>
                        <a:srgbClr val="53585F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B25708BE-7F18-F948-8F89-8DCDF93D773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73</a:t>
            </a:fld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89200" y="5540302"/>
            <a:ext cx="8336108" cy="235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898" y="5520304"/>
            <a:ext cx="8389544" cy="2183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103185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590" dirty="0"/>
              <a:t>Dual-channel </a:t>
            </a:r>
            <a:r>
              <a:rPr sz="8400" spc="-815" dirty="0"/>
              <a:t>memory</a:t>
            </a:r>
            <a:r>
              <a:rPr sz="8400" spc="-585" dirty="0"/>
              <a:t> </a:t>
            </a:r>
            <a:r>
              <a:rPr sz="8400" spc="-700" dirty="0"/>
              <a:t>system</a:t>
            </a:r>
            <a:endParaRPr sz="8400"/>
          </a:p>
        </p:txBody>
      </p:sp>
      <p:sp>
        <p:nvSpPr>
          <p:cNvPr id="5" name="object 5"/>
          <p:cNvSpPr/>
          <p:nvPr/>
        </p:nvSpPr>
        <p:spPr>
          <a:xfrm>
            <a:off x="496112" y="7660723"/>
            <a:ext cx="17337582" cy="44911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4535" y="7817624"/>
            <a:ext cx="8077834" cy="1274445"/>
          </a:xfrm>
          <a:prstGeom prst="rect">
            <a:avLst/>
          </a:prstGeom>
          <a:solidFill>
            <a:srgbClr val="A6AAA9"/>
          </a:solidFill>
          <a:ln w="25400">
            <a:solidFill>
              <a:srgbClr val="000000"/>
            </a:solidFill>
          </a:ln>
        </p:spPr>
        <p:txBody>
          <a:bodyPr vert="horz" wrap="square" lIns="0" tIns="297180" rIns="0" bIns="0" rtlCol="0">
            <a:spAutoFit/>
          </a:bodyPr>
          <a:lstStyle/>
          <a:p>
            <a:pPr marL="318770" algn="ctr">
              <a:lnSpc>
                <a:spcPct val="100000"/>
              </a:lnSpc>
              <a:spcBef>
                <a:spcPts val="2340"/>
              </a:spcBef>
            </a:pPr>
            <a:r>
              <a:rPr sz="3600" b="1" spc="-415" dirty="0">
                <a:latin typeface="Calibri"/>
                <a:cs typeface="Calibri"/>
              </a:rPr>
              <a:t>Memory </a:t>
            </a:r>
            <a:r>
              <a:rPr sz="3600" b="1" spc="-245" dirty="0">
                <a:latin typeface="Calibri"/>
                <a:cs typeface="Calibri"/>
              </a:rPr>
              <a:t>controller </a:t>
            </a:r>
            <a:r>
              <a:rPr sz="3600" b="1" spc="-254" dirty="0">
                <a:latin typeface="Calibri"/>
                <a:cs typeface="Calibri"/>
              </a:rPr>
              <a:t>(channel</a:t>
            </a:r>
            <a:r>
              <a:rPr sz="3600" b="1" spc="-480" dirty="0">
                <a:latin typeface="Calibri"/>
                <a:cs typeface="Calibri"/>
              </a:rPr>
              <a:t> </a:t>
            </a:r>
            <a:r>
              <a:rPr sz="3600" b="1" spc="-245" dirty="0">
                <a:latin typeface="Calibri"/>
                <a:cs typeface="Calibri"/>
              </a:rPr>
              <a:t>0)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006" y="7665224"/>
            <a:ext cx="17236440" cy="4389755"/>
          </a:xfrm>
          <a:prstGeom prst="rect">
            <a:avLst/>
          </a:prstGeom>
          <a:solidFill>
            <a:srgbClr val="E8E9EC"/>
          </a:solidFill>
          <a:ln w="25400">
            <a:solidFill>
              <a:srgbClr val="A6AAA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250">
              <a:latin typeface="Times New Roman"/>
              <a:cs typeface="Times New Roman"/>
            </a:endParaRPr>
          </a:p>
          <a:p>
            <a:pPr marR="249554" algn="ctr">
              <a:lnSpc>
                <a:spcPct val="100000"/>
              </a:lnSpc>
            </a:pPr>
            <a:r>
              <a:rPr sz="5600" b="1" spc="-680" dirty="0">
                <a:latin typeface="Calibri"/>
                <a:cs typeface="Calibri"/>
              </a:rPr>
              <a:t>CPU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3935" y="9281342"/>
            <a:ext cx="16645890" cy="1274445"/>
          </a:xfrm>
          <a:prstGeom prst="rect">
            <a:avLst/>
          </a:prstGeom>
          <a:solidFill>
            <a:srgbClr val="A6AAA9"/>
          </a:solidFill>
          <a:ln w="25400">
            <a:solidFill>
              <a:srgbClr val="000000"/>
            </a:solidFill>
          </a:ln>
        </p:spPr>
        <p:txBody>
          <a:bodyPr vert="horz" wrap="square" lIns="0" tIns="395605" rIns="0" bIns="0" rtlCol="0">
            <a:spAutoFit/>
          </a:bodyPr>
          <a:lstStyle/>
          <a:p>
            <a:pPr marR="264160" algn="ctr">
              <a:lnSpc>
                <a:spcPct val="100000"/>
              </a:lnSpc>
              <a:spcBef>
                <a:spcPts val="3115"/>
              </a:spcBef>
            </a:pPr>
            <a:r>
              <a:rPr sz="3600" b="1" spc="-210" dirty="0">
                <a:latin typeface="Calibri"/>
                <a:cs typeface="Calibri"/>
              </a:rPr>
              <a:t>Last-level </a:t>
            </a:r>
            <a:r>
              <a:rPr sz="3600" b="1" spc="-300" dirty="0">
                <a:latin typeface="Calibri"/>
                <a:cs typeface="Calibri"/>
              </a:rPr>
              <a:t>cache</a:t>
            </a:r>
            <a:r>
              <a:rPr sz="3600" b="1" spc="-285" dirty="0">
                <a:latin typeface="Calibri"/>
                <a:cs typeface="Calibri"/>
              </a:rPr>
              <a:t> </a:t>
            </a:r>
            <a:r>
              <a:rPr sz="3600" b="1" spc="-245" dirty="0">
                <a:latin typeface="Calibri"/>
                <a:cs typeface="Calibri"/>
              </a:rPr>
              <a:t>(LLC)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50913" y="7782477"/>
            <a:ext cx="8077834" cy="1274445"/>
          </a:xfrm>
          <a:prstGeom prst="rect">
            <a:avLst/>
          </a:prstGeom>
          <a:solidFill>
            <a:srgbClr val="A6AAA9"/>
          </a:solidFill>
          <a:ln w="25400">
            <a:solidFill>
              <a:srgbClr val="000000"/>
            </a:solidFill>
          </a:ln>
        </p:spPr>
        <p:txBody>
          <a:bodyPr vert="horz" wrap="square" lIns="0" tIns="294640" rIns="0" bIns="0" rtlCol="0">
            <a:spAutoFit/>
          </a:bodyPr>
          <a:lstStyle/>
          <a:p>
            <a:pPr marR="243204" algn="ctr">
              <a:lnSpc>
                <a:spcPct val="100000"/>
              </a:lnSpc>
              <a:spcBef>
                <a:spcPts val="2320"/>
              </a:spcBef>
            </a:pPr>
            <a:r>
              <a:rPr sz="3600" b="1" spc="-415" dirty="0">
                <a:latin typeface="Calibri"/>
                <a:cs typeface="Calibri"/>
              </a:rPr>
              <a:t>Memory </a:t>
            </a:r>
            <a:r>
              <a:rPr sz="3600" b="1" spc="-245" dirty="0">
                <a:latin typeface="Calibri"/>
                <a:cs typeface="Calibri"/>
              </a:rPr>
              <a:t>controller </a:t>
            </a:r>
            <a:r>
              <a:rPr sz="3600" b="1" spc="-254" dirty="0">
                <a:latin typeface="Calibri"/>
                <a:cs typeface="Calibri"/>
              </a:rPr>
              <a:t>(channel</a:t>
            </a:r>
            <a:r>
              <a:rPr sz="3600" b="1" spc="-480" dirty="0">
                <a:latin typeface="Calibri"/>
                <a:cs typeface="Calibri"/>
              </a:rPr>
              <a:t> </a:t>
            </a:r>
            <a:r>
              <a:rPr sz="3600" b="1" spc="-245" dirty="0">
                <a:latin typeface="Calibri"/>
                <a:cs typeface="Calibri"/>
              </a:rPr>
              <a:t>1)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300" y="1584960"/>
            <a:ext cx="380365" cy="1654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400"/>
              </a:lnSpc>
              <a:spcBef>
                <a:spcPts val="120"/>
              </a:spcBef>
            </a:pPr>
            <a:r>
              <a:rPr sz="5500" b="1" spc="840" dirty="0">
                <a:latin typeface="Trebuchet MS"/>
                <a:cs typeface="Trebuchet MS"/>
              </a:rPr>
              <a:t>▪</a:t>
            </a:r>
            <a:endParaRPr sz="5500">
              <a:latin typeface="Trebuchet MS"/>
              <a:cs typeface="Trebuchet MS"/>
            </a:endParaRPr>
          </a:p>
          <a:p>
            <a:pPr marL="12700">
              <a:lnSpc>
                <a:spcPts val="6400"/>
              </a:lnSpc>
            </a:pPr>
            <a:r>
              <a:rPr sz="5500" b="1" spc="840" dirty="0">
                <a:latin typeface="Trebuchet MS"/>
                <a:cs typeface="Trebuchet MS"/>
              </a:rPr>
              <a:t>▪</a:t>
            </a:r>
            <a:endParaRPr sz="5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1000" y="1577339"/>
            <a:ext cx="15600680" cy="309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911860">
              <a:lnSpc>
                <a:spcPct val="112300"/>
              </a:lnSpc>
              <a:spcBef>
                <a:spcPts val="100"/>
              </a:spcBef>
            </a:pPr>
            <a:r>
              <a:rPr sz="4600" b="1" spc="-330" dirty="0">
                <a:latin typeface="Calibri"/>
                <a:cs typeface="Calibri"/>
              </a:rPr>
              <a:t>Increase </a:t>
            </a:r>
            <a:r>
              <a:rPr sz="4600" b="1" spc="-320" dirty="0">
                <a:latin typeface="Calibri"/>
                <a:cs typeface="Calibri"/>
              </a:rPr>
              <a:t>throughput </a:t>
            </a:r>
            <a:r>
              <a:rPr sz="4600" b="1" spc="-420" dirty="0">
                <a:latin typeface="Calibri"/>
                <a:cs typeface="Calibri"/>
              </a:rPr>
              <a:t>by </a:t>
            </a:r>
            <a:r>
              <a:rPr sz="4600" b="1" spc="-295" dirty="0">
                <a:latin typeface="Calibri"/>
                <a:cs typeface="Calibri"/>
              </a:rPr>
              <a:t>adding </a:t>
            </a:r>
            <a:r>
              <a:rPr sz="4600" b="1" spc="-445" dirty="0">
                <a:latin typeface="Calibri"/>
                <a:cs typeface="Calibri"/>
              </a:rPr>
              <a:t>memory </a:t>
            </a:r>
            <a:r>
              <a:rPr sz="4600" b="1" spc="-340" dirty="0">
                <a:latin typeface="Calibri"/>
                <a:cs typeface="Calibri"/>
              </a:rPr>
              <a:t>channels </a:t>
            </a:r>
            <a:r>
              <a:rPr sz="4600" b="1" spc="-300" dirty="0">
                <a:latin typeface="Calibri"/>
                <a:cs typeface="Calibri"/>
              </a:rPr>
              <a:t>(eﬀectively </a:t>
            </a:r>
            <a:r>
              <a:rPr sz="4600" b="1" spc="-375" dirty="0">
                <a:latin typeface="Calibri"/>
                <a:cs typeface="Calibri"/>
              </a:rPr>
              <a:t>widen </a:t>
            </a:r>
            <a:r>
              <a:rPr sz="4600" b="1" spc="-350" dirty="0">
                <a:latin typeface="Calibri"/>
                <a:cs typeface="Calibri"/>
              </a:rPr>
              <a:t>bus)  </a:t>
            </a:r>
            <a:r>
              <a:rPr sz="4600" b="1" spc="-380" dirty="0">
                <a:latin typeface="Calibri"/>
                <a:cs typeface="Calibri"/>
              </a:rPr>
              <a:t>Below: each </a:t>
            </a:r>
            <a:r>
              <a:rPr sz="4600" b="1" spc="-335" dirty="0">
                <a:latin typeface="Calibri"/>
                <a:cs typeface="Calibri"/>
              </a:rPr>
              <a:t>channel </a:t>
            </a:r>
            <a:r>
              <a:rPr sz="4600" b="1" spc="-360" dirty="0">
                <a:latin typeface="Calibri"/>
                <a:cs typeface="Calibri"/>
              </a:rPr>
              <a:t>can </a:t>
            </a:r>
            <a:r>
              <a:rPr sz="4600" b="1" spc="-315" dirty="0">
                <a:latin typeface="Calibri"/>
                <a:cs typeface="Calibri"/>
              </a:rPr>
              <a:t>issue </a:t>
            </a:r>
            <a:r>
              <a:rPr sz="4600" b="1" spc="-345" dirty="0">
                <a:latin typeface="Calibri"/>
                <a:cs typeface="Calibri"/>
              </a:rPr>
              <a:t>independent</a:t>
            </a:r>
            <a:r>
              <a:rPr sz="4600" b="1" spc="-90" dirty="0">
                <a:latin typeface="Calibri"/>
                <a:cs typeface="Calibri"/>
              </a:rPr>
              <a:t> </a:t>
            </a:r>
            <a:r>
              <a:rPr sz="4600" b="1" spc="-455" dirty="0">
                <a:latin typeface="Calibri"/>
                <a:cs typeface="Calibri"/>
              </a:rPr>
              <a:t>commands</a:t>
            </a:r>
            <a:endParaRPr sz="4600">
              <a:latin typeface="Calibri"/>
              <a:cs typeface="Calibri"/>
            </a:endParaRPr>
          </a:p>
          <a:p>
            <a:pPr marL="673100" indent="-635000">
              <a:lnSpc>
                <a:spcPts val="5650"/>
              </a:lnSpc>
              <a:buSzPct val="129761"/>
              <a:buFont typeface="Segoe Print"/>
              <a:buChar char="-"/>
              <a:tabLst>
                <a:tab pos="673100" algn="l"/>
              </a:tabLst>
            </a:pPr>
            <a:r>
              <a:rPr sz="4200" b="1" spc="-310" dirty="0">
                <a:latin typeface="Calibri"/>
                <a:cs typeface="Calibri"/>
              </a:rPr>
              <a:t>Diﬀerent </a:t>
            </a:r>
            <a:r>
              <a:rPr sz="4200" b="1" spc="-415" dirty="0">
                <a:latin typeface="Calibri"/>
                <a:cs typeface="Calibri"/>
              </a:rPr>
              <a:t>row/column </a:t>
            </a:r>
            <a:r>
              <a:rPr sz="4200" b="1" spc="-204" dirty="0">
                <a:latin typeface="Calibri"/>
                <a:cs typeface="Calibri"/>
              </a:rPr>
              <a:t>is </a:t>
            </a:r>
            <a:r>
              <a:rPr sz="4200" b="1" spc="-330" dirty="0">
                <a:latin typeface="Calibri"/>
                <a:cs typeface="Calibri"/>
              </a:rPr>
              <a:t>read </a:t>
            </a:r>
            <a:r>
              <a:rPr sz="4200" b="1" spc="-215" dirty="0">
                <a:latin typeface="Calibri"/>
                <a:cs typeface="Calibri"/>
              </a:rPr>
              <a:t>in </a:t>
            </a:r>
            <a:r>
              <a:rPr sz="4200" b="1" spc="-350" dirty="0">
                <a:latin typeface="Calibri"/>
                <a:cs typeface="Calibri"/>
              </a:rPr>
              <a:t>each</a:t>
            </a:r>
            <a:r>
              <a:rPr sz="4200" b="1" spc="-240" dirty="0">
                <a:latin typeface="Calibri"/>
                <a:cs typeface="Calibri"/>
              </a:rPr>
              <a:t> </a:t>
            </a:r>
            <a:r>
              <a:rPr sz="4200" b="1" spc="-305" dirty="0">
                <a:latin typeface="Calibri"/>
                <a:cs typeface="Calibri"/>
              </a:rPr>
              <a:t>channel</a:t>
            </a:r>
            <a:endParaRPr sz="4200">
              <a:latin typeface="Calibri"/>
              <a:cs typeface="Calibri"/>
            </a:endParaRPr>
          </a:p>
          <a:p>
            <a:pPr marL="673100" indent="-635000">
              <a:lnSpc>
                <a:spcPts val="6120"/>
              </a:lnSpc>
              <a:buSzPct val="129761"/>
              <a:buFont typeface="Segoe Print"/>
              <a:buChar char="-"/>
              <a:tabLst>
                <a:tab pos="673100" algn="l"/>
              </a:tabLst>
            </a:pPr>
            <a:r>
              <a:rPr sz="4200" b="1" spc="-295" dirty="0">
                <a:latin typeface="Calibri"/>
                <a:cs typeface="Calibri"/>
              </a:rPr>
              <a:t>Simpler </a:t>
            </a:r>
            <a:r>
              <a:rPr sz="4200" b="1" spc="-290" dirty="0">
                <a:latin typeface="Calibri"/>
                <a:cs typeface="Calibri"/>
              </a:rPr>
              <a:t>setup: </a:t>
            </a:r>
            <a:r>
              <a:rPr sz="4200" b="1" spc="-345" dirty="0">
                <a:latin typeface="Calibri"/>
                <a:cs typeface="Calibri"/>
              </a:rPr>
              <a:t>use </a:t>
            </a:r>
            <a:r>
              <a:rPr sz="4200" b="1" spc="-220" dirty="0">
                <a:latin typeface="Calibri"/>
                <a:cs typeface="Calibri"/>
              </a:rPr>
              <a:t>single </a:t>
            </a:r>
            <a:r>
              <a:rPr sz="4200" b="1" spc="-285" dirty="0">
                <a:latin typeface="Calibri"/>
                <a:cs typeface="Calibri"/>
              </a:rPr>
              <a:t>controller </a:t>
            </a:r>
            <a:r>
              <a:rPr sz="4200" b="1" spc="-315" dirty="0">
                <a:latin typeface="Calibri"/>
                <a:cs typeface="Calibri"/>
              </a:rPr>
              <a:t>to </a:t>
            </a:r>
            <a:r>
              <a:rPr sz="4200" b="1" spc="-295" dirty="0">
                <a:latin typeface="Calibri"/>
                <a:cs typeface="Calibri"/>
              </a:rPr>
              <a:t>drive </a:t>
            </a:r>
            <a:r>
              <a:rPr sz="4200" b="1" spc="-385" dirty="0">
                <a:latin typeface="Calibri"/>
                <a:cs typeface="Calibri"/>
              </a:rPr>
              <a:t>same </a:t>
            </a:r>
            <a:r>
              <a:rPr sz="4200" b="1" spc="-430" dirty="0">
                <a:latin typeface="Calibri"/>
                <a:cs typeface="Calibri"/>
              </a:rPr>
              <a:t>command </a:t>
            </a:r>
            <a:r>
              <a:rPr sz="4200" b="1" spc="-315" dirty="0">
                <a:latin typeface="Calibri"/>
                <a:cs typeface="Calibri"/>
              </a:rPr>
              <a:t>to </a:t>
            </a:r>
            <a:r>
              <a:rPr sz="4200" b="1" spc="-260" dirty="0">
                <a:latin typeface="Calibri"/>
                <a:cs typeface="Calibri"/>
              </a:rPr>
              <a:t>multiple</a:t>
            </a:r>
            <a:r>
              <a:rPr sz="4200" b="1" spc="120" dirty="0">
                <a:latin typeface="Calibri"/>
                <a:cs typeface="Calibri"/>
              </a:rPr>
              <a:t> </a:t>
            </a:r>
            <a:r>
              <a:rPr sz="4200" b="1" spc="-310" dirty="0">
                <a:latin typeface="Calibri"/>
                <a:cs typeface="Calibri"/>
              </a:rPr>
              <a:t>channels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8834FCF-E031-5443-9467-CB45823A7E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891095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630" dirty="0"/>
              <a:t>Example: </a:t>
            </a:r>
            <a:r>
              <a:rPr sz="8400" spc="-955" dirty="0"/>
              <a:t>DDR4</a:t>
            </a:r>
            <a:r>
              <a:rPr sz="8400" spc="-570" dirty="0"/>
              <a:t> </a:t>
            </a:r>
            <a:r>
              <a:rPr sz="8400" spc="-815" dirty="0"/>
              <a:t>memory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850900" y="8140700"/>
            <a:ext cx="16450310" cy="447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235"/>
              </a:lnSpc>
              <a:spcBef>
                <a:spcPts val="100"/>
              </a:spcBef>
            </a:pPr>
            <a:r>
              <a:rPr sz="5600" b="1" spc="-635" dirty="0">
                <a:latin typeface="Calibri"/>
                <a:cs typeface="Calibri"/>
              </a:rPr>
              <a:t>DDR4</a:t>
            </a:r>
            <a:r>
              <a:rPr sz="5600" b="1" spc="-385" dirty="0">
                <a:latin typeface="Calibri"/>
                <a:cs typeface="Calibri"/>
              </a:rPr>
              <a:t> </a:t>
            </a:r>
            <a:r>
              <a:rPr sz="5600" b="1" spc="-455" dirty="0">
                <a:latin typeface="Calibri"/>
                <a:cs typeface="Calibri"/>
              </a:rPr>
              <a:t>2400</a:t>
            </a:r>
            <a:endParaRPr sz="5600">
              <a:latin typeface="Calibri"/>
              <a:cs typeface="Calibri"/>
            </a:endParaRPr>
          </a:p>
          <a:p>
            <a:pPr marL="927100" indent="-508000">
              <a:lnSpc>
                <a:spcPts val="5885"/>
              </a:lnSpc>
              <a:buSzPct val="129347"/>
              <a:buChar char="-"/>
              <a:tabLst>
                <a:tab pos="926465" algn="l"/>
                <a:tab pos="927100" algn="l"/>
              </a:tabLst>
            </a:pPr>
            <a:r>
              <a:rPr sz="4600" b="1" spc="-275" dirty="0">
                <a:latin typeface="Calibri"/>
                <a:cs typeface="Calibri"/>
              </a:rPr>
              <a:t>64-bit </a:t>
            </a:r>
            <a:r>
              <a:rPr sz="4600" b="1" spc="-445" dirty="0">
                <a:latin typeface="Calibri"/>
                <a:cs typeface="Calibri"/>
              </a:rPr>
              <a:t>memory </a:t>
            </a:r>
            <a:r>
              <a:rPr sz="4600" b="1" spc="-385" dirty="0">
                <a:latin typeface="Calibri"/>
                <a:cs typeface="Calibri"/>
              </a:rPr>
              <a:t>bus </a:t>
            </a:r>
            <a:r>
              <a:rPr sz="4600" b="1" spc="-295" dirty="0">
                <a:latin typeface="Calibri"/>
                <a:cs typeface="Calibri"/>
              </a:rPr>
              <a:t>x </a:t>
            </a:r>
            <a:r>
              <a:rPr sz="4600" b="1" spc="-405" dirty="0">
                <a:latin typeface="Calibri"/>
                <a:cs typeface="Calibri"/>
              </a:rPr>
              <a:t>1.2GHz </a:t>
            </a:r>
            <a:r>
              <a:rPr sz="4600" b="1" spc="-295" dirty="0">
                <a:latin typeface="Calibri"/>
                <a:cs typeface="Calibri"/>
              </a:rPr>
              <a:t>x </a:t>
            </a:r>
            <a:r>
              <a:rPr sz="4600" b="1" spc="-375" dirty="0">
                <a:latin typeface="Calibri"/>
                <a:cs typeface="Calibri"/>
              </a:rPr>
              <a:t>2 </a:t>
            </a:r>
            <a:r>
              <a:rPr sz="4600" b="1" spc="-300" dirty="0">
                <a:latin typeface="Calibri"/>
                <a:cs typeface="Calibri"/>
              </a:rPr>
              <a:t>transfers </a:t>
            </a:r>
            <a:r>
              <a:rPr sz="4600" b="1" spc="-365" dirty="0">
                <a:latin typeface="Calibri"/>
                <a:cs typeface="Calibri"/>
              </a:rPr>
              <a:t>per </a:t>
            </a:r>
            <a:r>
              <a:rPr sz="4600" b="1" spc="-385" dirty="0">
                <a:latin typeface="Calibri"/>
                <a:cs typeface="Calibri"/>
              </a:rPr>
              <a:t>clock* </a:t>
            </a:r>
            <a:r>
              <a:rPr sz="4600" b="1" spc="450" dirty="0">
                <a:latin typeface="Calibri"/>
                <a:cs typeface="Calibri"/>
              </a:rPr>
              <a:t>= </a:t>
            </a:r>
            <a:r>
              <a:rPr sz="4600" b="1" spc="-430" dirty="0">
                <a:latin typeface="Calibri"/>
                <a:cs typeface="Calibri"/>
              </a:rPr>
              <a:t>19.2GB/s </a:t>
            </a:r>
            <a:r>
              <a:rPr sz="4600" b="1" spc="-365" dirty="0">
                <a:latin typeface="Calibri"/>
                <a:cs typeface="Calibri"/>
              </a:rPr>
              <a:t>per</a:t>
            </a:r>
            <a:r>
              <a:rPr sz="4600" b="1" spc="-345" dirty="0">
                <a:latin typeface="Calibri"/>
                <a:cs typeface="Calibri"/>
              </a:rPr>
              <a:t> </a:t>
            </a:r>
            <a:r>
              <a:rPr sz="4600" b="1" spc="-335" dirty="0">
                <a:latin typeface="Calibri"/>
                <a:cs typeface="Calibri"/>
              </a:rPr>
              <a:t>channel</a:t>
            </a:r>
            <a:endParaRPr sz="4600">
              <a:latin typeface="Calibri"/>
              <a:cs typeface="Calibri"/>
            </a:endParaRPr>
          </a:p>
          <a:p>
            <a:pPr marL="927100" indent="-508000">
              <a:lnSpc>
                <a:spcPts val="5600"/>
              </a:lnSpc>
              <a:buSzPct val="129347"/>
              <a:buChar char="-"/>
              <a:tabLst>
                <a:tab pos="926465" algn="l"/>
                <a:tab pos="927100" algn="l"/>
              </a:tabLst>
            </a:pPr>
            <a:r>
              <a:rPr sz="4600" b="1" spc="-375" dirty="0">
                <a:latin typeface="Calibri"/>
                <a:cs typeface="Calibri"/>
              </a:rPr>
              <a:t>2 </a:t>
            </a:r>
            <a:r>
              <a:rPr sz="4600" b="1" spc="-340" dirty="0">
                <a:latin typeface="Calibri"/>
                <a:cs typeface="Calibri"/>
              </a:rPr>
              <a:t>channels </a:t>
            </a:r>
            <a:r>
              <a:rPr sz="4600" b="1" spc="450" dirty="0">
                <a:latin typeface="Calibri"/>
                <a:cs typeface="Calibri"/>
              </a:rPr>
              <a:t>=</a:t>
            </a:r>
            <a:r>
              <a:rPr sz="4600" b="1" spc="-210" dirty="0">
                <a:latin typeface="Calibri"/>
                <a:cs typeface="Calibri"/>
              </a:rPr>
              <a:t> </a:t>
            </a:r>
            <a:r>
              <a:rPr sz="4600" b="1" spc="-320" dirty="0">
                <a:latin typeface="Calibri"/>
                <a:cs typeface="Calibri"/>
              </a:rPr>
              <a:t>38.4 </a:t>
            </a:r>
            <a:r>
              <a:rPr sz="4600" b="1" spc="-500" dirty="0">
                <a:latin typeface="Calibri"/>
                <a:cs typeface="Calibri"/>
              </a:rPr>
              <a:t>GB/sec</a:t>
            </a:r>
            <a:endParaRPr sz="4600">
              <a:latin typeface="Calibri"/>
              <a:cs typeface="Calibri"/>
            </a:endParaRPr>
          </a:p>
          <a:p>
            <a:pPr marL="927100" indent="-508000">
              <a:lnSpc>
                <a:spcPts val="6370"/>
              </a:lnSpc>
              <a:buSzPct val="129347"/>
              <a:buChar char="-"/>
              <a:tabLst>
                <a:tab pos="926465" algn="l"/>
                <a:tab pos="927100" algn="l"/>
              </a:tabLst>
            </a:pPr>
            <a:r>
              <a:rPr sz="4600" b="1" spc="-100" dirty="0">
                <a:latin typeface="Calibri"/>
                <a:cs typeface="Calibri"/>
              </a:rPr>
              <a:t>~13 </a:t>
            </a:r>
            <a:r>
              <a:rPr sz="4600" b="1" spc="-400" dirty="0">
                <a:latin typeface="Calibri"/>
                <a:cs typeface="Calibri"/>
              </a:rPr>
              <a:t>nanosecond</a:t>
            </a:r>
            <a:r>
              <a:rPr sz="4600" b="1" spc="-525" dirty="0">
                <a:latin typeface="Calibri"/>
                <a:cs typeface="Calibri"/>
              </a:rPr>
              <a:t> </a:t>
            </a:r>
            <a:r>
              <a:rPr sz="4600" b="1" spc="-535" dirty="0">
                <a:latin typeface="Calibri"/>
                <a:cs typeface="Calibri"/>
              </a:rPr>
              <a:t>CAS</a:t>
            </a:r>
            <a:endParaRPr sz="46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  <a:spcBef>
                <a:spcPts val="5410"/>
              </a:spcBef>
            </a:pPr>
            <a:r>
              <a:rPr sz="4600" b="1" spc="-520" dirty="0">
                <a:latin typeface="Calibri"/>
                <a:cs typeface="Calibri"/>
              </a:rPr>
              <a:t>* </a:t>
            </a:r>
            <a:r>
              <a:rPr sz="4600" b="1" spc="-570" dirty="0">
                <a:latin typeface="Calibri"/>
                <a:cs typeface="Calibri"/>
              </a:rPr>
              <a:t>DDR </a:t>
            </a:r>
            <a:r>
              <a:rPr sz="4600" b="1" spc="-330" dirty="0">
                <a:latin typeface="Calibri"/>
                <a:cs typeface="Calibri"/>
              </a:rPr>
              <a:t>stands </a:t>
            </a:r>
            <a:r>
              <a:rPr sz="4600" b="1" spc="-320" dirty="0">
                <a:latin typeface="Calibri"/>
                <a:cs typeface="Calibri"/>
              </a:rPr>
              <a:t>for </a:t>
            </a:r>
            <a:r>
              <a:rPr sz="4600" b="1" spc="-409" dirty="0">
                <a:latin typeface="Calibri"/>
                <a:cs typeface="Calibri"/>
              </a:rPr>
              <a:t>“double </a:t>
            </a:r>
            <a:r>
              <a:rPr sz="4600" b="1" spc="-325" dirty="0">
                <a:latin typeface="Calibri"/>
                <a:cs typeface="Calibri"/>
              </a:rPr>
              <a:t>data</a:t>
            </a:r>
            <a:r>
              <a:rPr sz="4600" b="1" spc="-340" dirty="0">
                <a:latin typeface="Calibri"/>
                <a:cs typeface="Calibri"/>
              </a:rPr>
              <a:t> </a:t>
            </a:r>
            <a:r>
              <a:rPr sz="4600" b="1" spc="-350" dirty="0">
                <a:latin typeface="Calibri"/>
                <a:cs typeface="Calibri"/>
              </a:rPr>
              <a:t>rate”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1789" y="4521129"/>
            <a:ext cx="15550931" cy="3213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7100" y="1780539"/>
            <a:ext cx="16541115" cy="199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93565">
              <a:lnSpc>
                <a:spcPct val="106900"/>
              </a:lnSpc>
              <a:spcBef>
                <a:spcPts val="100"/>
              </a:spcBef>
              <a:tabLst>
                <a:tab pos="8836025" algn="l"/>
              </a:tabLst>
            </a:pPr>
            <a:r>
              <a:rPr sz="4600" b="1" spc="-365" dirty="0">
                <a:latin typeface="Calibri"/>
                <a:cs typeface="Calibri"/>
              </a:rPr>
              <a:t>Processor: </a:t>
            </a:r>
            <a:r>
              <a:rPr sz="4600" b="1" spc="-290" dirty="0">
                <a:latin typeface="Calibri"/>
                <a:cs typeface="Calibri"/>
              </a:rPr>
              <a:t>Intel® </a:t>
            </a:r>
            <a:r>
              <a:rPr sz="4600" b="1" spc="-535" dirty="0">
                <a:latin typeface="Calibri"/>
                <a:cs typeface="Calibri"/>
              </a:rPr>
              <a:t>Core™</a:t>
            </a:r>
            <a:r>
              <a:rPr sz="4600" b="1" spc="-229" dirty="0">
                <a:latin typeface="Calibri"/>
                <a:cs typeface="Calibri"/>
              </a:rPr>
              <a:t> </a:t>
            </a:r>
            <a:r>
              <a:rPr sz="4600" b="1" spc="-325" dirty="0">
                <a:latin typeface="Calibri"/>
                <a:cs typeface="Calibri"/>
              </a:rPr>
              <a:t>i7-7700K</a:t>
            </a:r>
            <a:r>
              <a:rPr sz="4600" b="1" spc="-295" dirty="0">
                <a:latin typeface="Calibri"/>
                <a:cs typeface="Calibri"/>
              </a:rPr>
              <a:t> </a:t>
            </a:r>
            <a:r>
              <a:rPr sz="4600" b="1" spc="-385" dirty="0">
                <a:latin typeface="Calibri"/>
                <a:cs typeface="Calibri"/>
              </a:rPr>
              <a:t>Processor	</a:t>
            </a:r>
            <a:r>
              <a:rPr sz="4600" b="1" spc="-240" dirty="0">
                <a:latin typeface="Calibri"/>
                <a:cs typeface="Calibri"/>
              </a:rPr>
              <a:t>(in </a:t>
            </a:r>
            <a:r>
              <a:rPr sz="4600" b="1" spc="-500" dirty="0">
                <a:latin typeface="Calibri"/>
                <a:cs typeface="Calibri"/>
              </a:rPr>
              <a:t>Myth </a:t>
            </a:r>
            <a:r>
              <a:rPr sz="4600" b="1" spc="-300" dirty="0">
                <a:latin typeface="Calibri"/>
                <a:cs typeface="Calibri"/>
              </a:rPr>
              <a:t>cluster)  </a:t>
            </a:r>
            <a:r>
              <a:rPr sz="4600" b="1" spc="-525" dirty="0">
                <a:latin typeface="Calibri"/>
                <a:cs typeface="Calibri"/>
              </a:rPr>
              <a:t>Memory </a:t>
            </a:r>
            <a:r>
              <a:rPr sz="4600" b="1" spc="-385" dirty="0">
                <a:latin typeface="Calibri"/>
                <a:cs typeface="Calibri"/>
              </a:rPr>
              <a:t>system </a:t>
            </a:r>
            <a:r>
              <a:rPr sz="4600" b="1" spc="-265" dirty="0">
                <a:latin typeface="Calibri"/>
                <a:cs typeface="Calibri"/>
              </a:rPr>
              <a:t>details </a:t>
            </a:r>
            <a:r>
              <a:rPr sz="4600" b="1" spc="-390" dirty="0">
                <a:latin typeface="Calibri"/>
                <a:cs typeface="Calibri"/>
              </a:rPr>
              <a:t>from </a:t>
            </a:r>
            <a:r>
              <a:rPr sz="4600" b="1" spc="-305" dirty="0">
                <a:latin typeface="Calibri"/>
                <a:cs typeface="Calibri"/>
              </a:rPr>
              <a:t>Intel’s</a:t>
            </a:r>
            <a:r>
              <a:rPr sz="4600" b="1" spc="-500" dirty="0">
                <a:latin typeface="Calibri"/>
                <a:cs typeface="Calibri"/>
              </a:rPr>
              <a:t> </a:t>
            </a:r>
            <a:r>
              <a:rPr sz="4600" b="1" spc="-250" dirty="0">
                <a:latin typeface="Calibri"/>
                <a:cs typeface="Calibri"/>
              </a:rPr>
              <a:t>site:</a:t>
            </a:r>
            <a:endParaRPr sz="46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80"/>
              </a:spcBef>
            </a:pPr>
            <a:r>
              <a:rPr sz="3000" b="1" spc="-235" dirty="0">
                <a:latin typeface="Calibri"/>
                <a:cs typeface="Calibri"/>
              </a:rPr>
              <a:t>https://ark.intel.com/content/www/us/en/ark/products/97129/intel-core-i7-7700k-processor-8m-cache-up-to-4-50-ghz.html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99C53-8EE5-1B4D-A925-3B0DE23119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75</a:t>
            </a:fld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587184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1300" dirty="0"/>
              <a:t>DRAM</a:t>
            </a:r>
            <a:r>
              <a:rPr sz="8400" spc="-1245" dirty="0"/>
              <a:t> </a:t>
            </a:r>
            <a:r>
              <a:rPr sz="8400" spc="-745" dirty="0"/>
              <a:t>summary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876300" y="1955800"/>
            <a:ext cx="15831819" cy="8267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indent="-800100">
              <a:lnSpc>
                <a:spcPts val="6584"/>
              </a:lnSpc>
              <a:spcBef>
                <a:spcPts val="10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865" dirty="0">
                <a:latin typeface="Calibri"/>
                <a:cs typeface="Calibri"/>
              </a:rPr>
              <a:t>DRAM </a:t>
            </a:r>
            <a:r>
              <a:rPr sz="5600" b="1" spc="-465" dirty="0">
                <a:latin typeface="Calibri"/>
                <a:cs typeface="Calibri"/>
              </a:rPr>
              <a:t>access </a:t>
            </a:r>
            <a:r>
              <a:rPr sz="5600" b="1" spc="-370" dirty="0">
                <a:latin typeface="Calibri"/>
                <a:cs typeface="Calibri"/>
              </a:rPr>
              <a:t>latency </a:t>
            </a:r>
            <a:r>
              <a:rPr sz="5600" b="1" spc="-434" dirty="0">
                <a:latin typeface="Calibri"/>
                <a:cs typeface="Calibri"/>
              </a:rPr>
              <a:t>can </a:t>
            </a:r>
            <a:r>
              <a:rPr sz="5600" b="1" spc="-484" dirty="0">
                <a:latin typeface="Calibri"/>
                <a:cs typeface="Calibri"/>
              </a:rPr>
              <a:t>depend </a:t>
            </a:r>
            <a:r>
              <a:rPr sz="5600" b="1" spc="-520" dirty="0">
                <a:latin typeface="Calibri"/>
                <a:cs typeface="Calibri"/>
              </a:rPr>
              <a:t>on </a:t>
            </a:r>
            <a:r>
              <a:rPr sz="5600" b="1" spc="-530" dirty="0">
                <a:latin typeface="Calibri"/>
                <a:cs typeface="Calibri"/>
              </a:rPr>
              <a:t>many </a:t>
            </a:r>
            <a:r>
              <a:rPr sz="5600" b="1" spc="-390" dirty="0">
                <a:latin typeface="Calibri"/>
                <a:cs typeface="Calibri"/>
              </a:rPr>
              <a:t>low-level</a:t>
            </a:r>
            <a:r>
              <a:rPr sz="5600" b="1" spc="235" dirty="0">
                <a:latin typeface="Calibri"/>
                <a:cs typeface="Calibri"/>
              </a:rPr>
              <a:t> </a:t>
            </a:r>
            <a:r>
              <a:rPr sz="5600" b="1" spc="-375" dirty="0">
                <a:latin typeface="Calibri"/>
                <a:cs typeface="Calibri"/>
              </a:rPr>
              <a:t>factors</a:t>
            </a:r>
            <a:endParaRPr sz="5600">
              <a:latin typeface="Calibri"/>
              <a:cs typeface="Calibri"/>
            </a:endParaRPr>
          </a:p>
          <a:p>
            <a:pPr marL="1447800" lvl="1" indent="-635000">
              <a:lnSpc>
                <a:spcPts val="6385"/>
              </a:lnSpc>
              <a:buSzPct val="129761"/>
              <a:buChar char="-"/>
              <a:tabLst>
                <a:tab pos="1447165" algn="l"/>
                <a:tab pos="1447800" algn="l"/>
              </a:tabLst>
            </a:pPr>
            <a:r>
              <a:rPr sz="4200" b="1" spc="-340" dirty="0">
                <a:latin typeface="Calibri"/>
                <a:cs typeface="Calibri"/>
              </a:rPr>
              <a:t>Discussed</a:t>
            </a:r>
            <a:r>
              <a:rPr sz="4200" b="1" spc="-290" dirty="0">
                <a:latin typeface="Calibri"/>
                <a:cs typeface="Calibri"/>
              </a:rPr>
              <a:t> </a:t>
            </a:r>
            <a:r>
              <a:rPr sz="4200" b="1" spc="-330" dirty="0">
                <a:latin typeface="Calibri"/>
                <a:cs typeface="Calibri"/>
              </a:rPr>
              <a:t>today:</a:t>
            </a:r>
            <a:endParaRPr sz="4200">
              <a:latin typeface="Calibri"/>
              <a:cs typeface="Calibri"/>
            </a:endParaRPr>
          </a:p>
          <a:p>
            <a:pPr marL="2120900" lvl="2" indent="-635000">
              <a:lnSpc>
                <a:spcPts val="6500"/>
              </a:lnSpc>
              <a:buSzPct val="129761"/>
              <a:buChar char="-"/>
              <a:tabLst>
                <a:tab pos="2120265" algn="l"/>
                <a:tab pos="2120900" algn="l"/>
              </a:tabLst>
            </a:pPr>
            <a:r>
              <a:rPr sz="4200" b="1" spc="-270" dirty="0">
                <a:latin typeface="Calibri"/>
                <a:cs typeface="Calibri"/>
              </a:rPr>
              <a:t>State </a:t>
            </a: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650" dirty="0">
                <a:latin typeface="Calibri"/>
                <a:cs typeface="Calibri"/>
              </a:rPr>
              <a:t>DRAM </a:t>
            </a:r>
            <a:r>
              <a:rPr sz="4200" b="1" spc="-280" dirty="0">
                <a:latin typeface="Calibri"/>
                <a:cs typeface="Calibri"/>
              </a:rPr>
              <a:t>chip: </a:t>
            </a:r>
            <a:r>
              <a:rPr sz="4200" b="1" spc="-440" dirty="0">
                <a:latin typeface="Calibri"/>
                <a:cs typeface="Calibri"/>
              </a:rPr>
              <a:t>row </a:t>
            </a:r>
            <a:r>
              <a:rPr sz="4200" b="1" spc="-340" dirty="0">
                <a:latin typeface="Calibri"/>
                <a:cs typeface="Calibri"/>
              </a:rPr>
              <a:t>hit/miss? </a:t>
            </a:r>
            <a:r>
              <a:rPr sz="4200" b="1" spc="-204" dirty="0">
                <a:latin typeface="Calibri"/>
                <a:cs typeface="Calibri"/>
              </a:rPr>
              <a:t>is </a:t>
            </a:r>
            <a:r>
              <a:rPr sz="4200" b="1" spc="-305" dirty="0">
                <a:latin typeface="Calibri"/>
                <a:cs typeface="Calibri"/>
              </a:rPr>
              <a:t>recharge</a:t>
            </a:r>
            <a:r>
              <a:rPr sz="4200" b="1" spc="-610" dirty="0">
                <a:latin typeface="Calibri"/>
                <a:cs typeface="Calibri"/>
              </a:rPr>
              <a:t> </a:t>
            </a:r>
            <a:r>
              <a:rPr sz="4200" b="1" spc="-345" dirty="0">
                <a:latin typeface="Calibri"/>
                <a:cs typeface="Calibri"/>
              </a:rPr>
              <a:t>necessary?</a:t>
            </a:r>
            <a:endParaRPr sz="4200">
              <a:latin typeface="Calibri"/>
              <a:cs typeface="Calibri"/>
            </a:endParaRPr>
          </a:p>
          <a:p>
            <a:pPr marL="2120900" lvl="2" indent="-635000">
              <a:lnSpc>
                <a:spcPts val="6520"/>
              </a:lnSpc>
              <a:buSzPct val="129761"/>
              <a:buChar char="-"/>
              <a:tabLst>
                <a:tab pos="2120265" algn="l"/>
                <a:tab pos="2120900" algn="l"/>
              </a:tabLst>
            </a:pPr>
            <a:r>
              <a:rPr sz="4200" b="1" spc="-300" dirty="0">
                <a:latin typeface="Calibri"/>
                <a:cs typeface="Calibri"/>
              </a:rPr>
              <a:t>Buﬀering/reordering </a:t>
            </a: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315" dirty="0">
                <a:latin typeface="Calibri"/>
                <a:cs typeface="Calibri"/>
              </a:rPr>
              <a:t>requests </a:t>
            </a:r>
            <a:r>
              <a:rPr sz="4200" b="1" spc="-215" dirty="0">
                <a:latin typeface="Calibri"/>
                <a:cs typeface="Calibri"/>
              </a:rPr>
              <a:t>in </a:t>
            </a:r>
            <a:r>
              <a:rPr sz="4200" b="1" spc="-409" dirty="0">
                <a:latin typeface="Calibri"/>
                <a:cs typeface="Calibri"/>
              </a:rPr>
              <a:t>memory</a:t>
            </a:r>
            <a:r>
              <a:rPr sz="4200" b="1" spc="-310" dirty="0">
                <a:latin typeface="Calibri"/>
                <a:cs typeface="Calibri"/>
              </a:rPr>
              <a:t> </a:t>
            </a:r>
            <a:r>
              <a:rPr sz="4200" b="1" spc="-285" dirty="0">
                <a:latin typeface="Calibri"/>
                <a:cs typeface="Calibri"/>
              </a:rPr>
              <a:t>controller</a:t>
            </a:r>
            <a:endParaRPr sz="4200">
              <a:latin typeface="Calibri"/>
              <a:cs typeface="Calibri"/>
            </a:endParaRPr>
          </a:p>
          <a:p>
            <a:pPr marL="812800" marR="735330" indent="-800100">
              <a:lnSpc>
                <a:spcPts val="6700"/>
              </a:lnSpc>
              <a:spcBef>
                <a:spcPts val="565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290" dirty="0">
                <a:latin typeface="Calibri"/>
                <a:cs typeface="Calibri"/>
              </a:rPr>
              <a:t>Significant </a:t>
            </a:r>
            <a:r>
              <a:rPr sz="5600" b="1" spc="-480" dirty="0">
                <a:latin typeface="Calibri"/>
                <a:cs typeface="Calibri"/>
              </a:rPr>
              <a:t>amount </a:t>
            </a:r>
            <a:r>
              <a:rPr sz="5600" b="1" spc="-385" dirty="0">
                <a:latin typeface="Calibri"/>
                <a:cs typeface="Calibri"/>
              </a:rPr>
              <a:t>of </a:t>
            </a:r>
            <a:r>
              <a:rPr sz="5600" b="1" spc="-420" dirty="0">
                <a:latin typeface="Calibri"/>
                <a:cs typeface="Calibri"/>
              </a:rPr>
              <a:t>complexity </a:t>
            </a:r>
            <a:r>
              <a:rPr sz="5600" b="1" spc="-285" dirty="0">
                <a:latin typeface="Calibri"/>
                <a:cs typeface="Calibri"/>
              </a:rPr>
              <a:t>in </a:t>
            </a:r>
            <a:r>
              <a:rPr sz="5600" b="1" spc="-405" dirty="0">
                <a:latin typeface="Calibri"/>
                <a:cs typeface="Calibri"/>
              </a:rPr>
              <a:t>a </a:t>
            </a:r>
            <a:r>
              <a:rPr sz="5600" b="1" spc="-520" dirty="0">
                <a:latin typeface="Calibri"/>
                <a:cs typeface="Calibri"/>
              </a:rPr>
              <a:t>modern </a:t>
            </a:r>
            <a:r>
              <a:rPr sz="5600" b="1" spc="-385" dirty="0">
                <a:latin typeface="Calibri"/>
                <a:cs typeface="Calibri"/>
              </a:rPr>
              <a:t>multi-core  </a:t>
            </a:r>
            <a:r>
              <a:rPr sz="5600" b="1" spc="-475" dirty="0">
                <a:latin typeface="Calibri"/>
                <a:cs typeface="Calibri"/>
              </a:rPr>
              <a:t>processor </a:t>
            </a:r>
            <a:r>
              <a:rPr sz="5600" b="1" spc="-425" dirty="0">
                <a:latin typeface="Calibri"/>
                <a:cs typeface="Calibri"/>
              </a:rPr>
              <a:t>has </a:t>
            </a:r>
            <a:r>
              <a:rPr sz="5600" b="1" spc="-580" dirty="0">
                <a:latin typeface="Calibri"/>
                <a:cs typeface="Calibri"/>
              </a:rPr>
              <a:t>moved </a:t>
            </a:r>
            <a:r>
              <a:rPr sz="5600" b="1" spc="-350" dirty="0">
                <a:latin typeface="Calibri"/>
                <a:cs typeface="Calibri"/>
              </a:rPr>
              <a:t>into </a:t>
            </a:r>
            <a:r>
              <a:rPr sz="5600" b="1" spc="-375" dirty="0">
                <a:latin typeface="Calibri"/>
                <a:cs typeface="Calibri"/>
              </a:rPr>
              <a:t>the </a:t>
            </a:r>
            <a:r>
              <a:rPr sz="5600" b="1" spc="-355" dirty="0">
                <a:latin typeface="Calibri"/>
                <a:cs typeface="Calibri"/>
              </a:rPr>
              <a:t>design </a:t>
            </a:r>
            <a:r>
              <a:rPr sz="5600" b="1" spc="-385" dirty="0">
                <a:latin typeface="Calibri"/>
                <a:cs typeface="Calibri"/>
              </a:rPr>
              <a:t>of </a:t>
            </a:r>
            <a:r>
              <a:rPr sz="5600" b="1" spc="-545" dirty="0">
                <a:latin typeface="Calibri"/>
                <a:cs typeface="Calibri"/>
              </a:rPr>
              <a:t>memory</a:t>
            </a:r>
            <a:r>
              <a:rPr sz="5600" b="1" spc="-90" dirty="0">
                <a:latin typeface="Calibri"/>
                <a:cs typeface="Calibri"/>
              </a:rPr>
              <a:t> </a:t>
            </a:r>
            <a:r>
              <a:rPr sz="5600" b="1" spc="-380" dirty="0">
                <a:latin typeface="Calibri"/>
                <a:cs typeface="Calibri"/>
              </a:rPr>
              <a:t>controller</a:t>
            </a:r>
            <a:endParaRPr sz="5600">
              <a:latin typeface="Calibri"/>
              <a:cs typeface="Calibri"/>
            </a:endParaRPr>
          </a:p>
          <a:p>
            <a:pPr marL="1447800" lvl="1" indent="-635000">
              <a:lnSpc>
                <a:spcPts val="6520"/>
              </a:lnSpc>
              <a:spcBef>
                <a:spcPts val="310"/>
              </a:spcBef>
              <a:buSzPct val="129761"/>
              <a:buChar char="-"/>
              <a:tabLst>
                <a:tab pos="1447165" algn="l"/>
                <a:tab pos="1447800" algn="l"/>
              </a:tabLst>
            </a:pPr>
            <a:r>
              <a:rPr sz="4200" b="1" spc="-315" dirty="0">
                <a:latin typeface="Calibri"/>
                <a:cs typeface="Calibri"/>
              </a:rPr>
              <a:t>Responsible </a:t>
            </a:r>
            <a:r>
              <a:rPr sz="4200" b="1" spc="-290" dirty="0">
                <a:latin typeface="Calibri"/>
                <a:cs typeface="Calibri"/>
              </a:rPr>
              <a:t>for </a:t>
            </a:r>
            <a:r>
              <a:rPr sz="4200" b="1" spc="-280" dirty="0">
                <a:latin typeface="Calibri"/>
                <a:cs typeface="Calibri"/>
              </a:rPr>
              <a:t>scheduling </a:t>
            </a:r>
            <a:r>
              <a:rPr sz="4200" b="1" spc="-365" dirty="0">
                <a:latin typeface="Calibri"/>
                <a:cs typeface="Calibri"/>
              </a:rPr>
              <a:t>ten’s </a:t>
            </a:r>
            <a:r>
              <a:rPr sz="4200" b="1" spc="-315" dirty="0">
                <a:latin typeface="Calibri"/>
                <a:cs typeface="Calibri"/>
              </a:rPr>
              <a:t>to </a:t>
            </a:r>
            <a:r>
              <a:rPr sz="4200" b="1" spc="-340" dirty="0">
                <a:latin typeface="Calibri"/>
                <a:cs typeface="Calibri"/>
              </a:rPr>
              <a:t>hundreds </a:t>
            </a: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270" dirty="0">
                <a:latin typeface="Calibri"/>
                <a:cs typeface="Calibri"/>
              </a:rPr>
              <a:t>outstanding </a:t>
            </a:r>
            <a:r>
              <a:rPr sz="4200" b="1" spc="-409" dirty="0">
                <a:latin typeface="Calibri"/>
                <a:cs typeface="Calibri"/>
              </a:rPr>
              <a:t>memory</a:t>
            </a:r>
            <a:r>
              <a:rPr sz="4200" b="1" spc="-85" dirty="0">
                <a:latin typeface="Calibri"/>
                <a:cs typeface="Calibri"/>
              </a:rPr>
              <a:t> </a:t>
            </a:r>
            <a:r>
              <a:rPr sz="4200" b="1" spc="-315" dirty="0">
                <a:latin typeface="Calibri"/>
                <a:cs typeface="Calibri"/>
              </a:rPr>
              <a:t>requests</a:t>
            </a:r>
            <a:endParaRPr sz="4200">
              <a:latin typeface="Calibri"/>
              <a:cs typeface="Calibri"/>
            </a:endParaRPr>
          </a:p>
          <a:p>
            <a:pPr marL="1447800" lvl="1" indent="-635000">
              <a:lnSpc>
                <a:spcPts val="6500"/>
              </a:lnSpc>
              <a:buSzPct val="129761"/>
              <a:buChar char="-"/>
              <a:tabLst>
                <a:tab pos="1447165" algn="l"/>
                <a:tab pos="1447800" algn="l"/>
              </a:tabLst>
            </a:pPr>
            <a:r>
              <a:rPr sz="4200" b="1" spc="-315" dirty="0">
                <a:latin typeface="Calibri"/>
                <a:cs typeface="Calibri"/>
              </a:rPr>
              <a:t>Responsible </a:t>
            </a:r>
            <a:r>
              <a:rPr sz="4200" b="1" spc="-290" dirty="0">
                <a:latin typeface="Calibri"/>
                <a:cs typeface="Calibri"/>
              </a:rPr>
              <a:t>for </a:t>
            </a:r>
            <a:r>
              <a:rPr sz="4200" b="1" spc="-310" dirty="0">
                <a:latin typeface="Calibri"/>
                <a:cs typeface="Calibri"/>
              </a:rPr>
              <a:t>mapping </a:t>
            </a:r>
            <a:r>
              <a:rPr sz="4200" b="1" spc="-285" dirty="0">
                <a:latin typeface="Calibri"/>
                <a:cs typeface="Calibri"/>
              </a:rPr>
              <a:t>physical </a:t>
            </a:r>
            <a:r>
              <a:rPr sz="4200" b="1" spc="-335" dirty="0">
                <a:latin typeface="Calibri"/>
                <a:cs typeface="Calibri"/>
              </a:rPr>
              <a:t>addresses </a:t>
            </a:r>
            <a:r>
              <a:rPr sz="4200" b="1" spc="-315" dirty="0">
                <a:latin typeface="Calibri"/>
                <a:cs typeface="Calibri"/>
              </a:rPr>
              <a:t>to </a:t>
            </a:r>
            <a:r>
              <a:rPr sz="4200" b="1" spc="-280" dirty="0">
                <a:latin typeface="Calibri"/>
                <a:cs typeface="Calibri"/>
              </a:rPr>
              <a:t>the </a:t>
            </a:r>
            <a:r>
              <a:rPr sz="4200" b="1" spc="-315" dirty="0">
                <a:latin typeface="Calibri"/>
                <a:cs typeface="Calibri"/>
              </a:rPr>
              <a:t>geometry </a:t>
            </a:r>
            <a:r>
              <a:rPr sz="4200" b="1" spc="-290" dirty="0">
                <a:latin typeface="Calibri"/>
                <a:cs typeface="Calibri"/>
              </a:rPr>
              <a:t>of</a:t>
            </a:r>
            <a:r>
              <a:rPr sz="4200" b="1" spc="-110" dirty="0">
                <a:latin typeface="Calibri"/>
                <a:cs typeface="Calibri"/>
              </a:rPr>
              <a:t> </a:t>
            </a:r>
            <a:r>
              <a:rPr sz="4200" b="1" spc="-585" dirty="0">
                <a:latin typeface="Calibri"/>
                <a:cs typeface="Calibri"/>
              </a:rPr>
              <a:t>DRAMs</a:t>
            </a:r>
            <a:endParaRPr sz="4200">
              <a:latin typeface="Calibri"/>
              <a:cs typeface="Calibri"/>
            </a:endParaRPr>
          </a:p>
          <a:p>
            <a:pPr marL="1447800" lvl="1" indent="-635000">
              <a:lnSpc>
                <a:spcPts val="6520"/>
              </a:lnSpc>
              <a:buSzPct val="129761"/>
              <a:buChar char="-"/>
              <a:tabLst>
                <a:tab pos="1447165" algn="l"/>
                <a:tab pos="1447800" algn="l"/>
              </a:tabLst>
            </a:pPr>
            <a:r>
              <a:rPr sz="4200" b="1" spc="-390" dirty="0">
                <a:latin typeface="Calibri"/>
                <a:cs typeface="Calibri"/>
              </a:rPr>
              <a:t>Area </a:t>
            </a: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270" dirty="0">
                <a:latin typeface="Calibri"/>
                <a:cs typeface="Calibri"/>
              </a:rPr>
              <a:t>active </a:t>
            </a:r>
            <a:r>
              <a:rPr sz="4200" b="1" spc="-370" dirty="0">
                <a:latin typeface="Calibri"/>
                <a:cs typeface="Calibri"/>
              </a:rPr>
              <a:t>computer </a:t>
            </a:r>
            <a:r>
              <a:rPr sz="4200" b="1" spc="-285" dirty="0">
                <a:latin typeface="Calibri"/>
                <a:cs typeface="Calibri"/>
              </a:rPr>
              <a:t>architecture</a:t>
            </a:r>
            <a:r>
              <a:rPr sz="4200" b="1" spc="-110" dirty="0">
                <a:latin typeface="Calibri"/>
                <a:cs typeface="Calibri"/>
              </a:rPr>
              <a:t> </a:t>
            </a:r>
            <a:r>
              <a:rPr sz="4200" b="1" spc="-330" dirty="0">
                <a:latin typeface="Calibri"/>
                <a:cs typeface="Calibri"/>
              </a:rPr>
              <a:t>research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229BD-2172-824B-87F3-02A64E946E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76</a:t>
            </a:fld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0" y="2324100"/>
            <a:ext cx="12192635" cy="79171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812800" marR="812800" indent="5715" algn="ctr">
              <a:lnSpc>
                <a:spcPts val="8600"/>
              </a:lnSpc>
              <a:spcBef>
                <a:spcPts val="420"/>
              </a:spcBef>
            </a:pPr>
            <a:r>
              <a:rPr sz="7200" b="1" spc="-790" dirty="0">
                <a:latin typeface="Calibri"/>
                <a:cs typeface="Calibri"/>
              </a:rPr>
              <a:t>Modern </a:t>
            </a:r>
            <a:r>
              <a:rPr sz="7200" b="1" spc="-484" dirty="0">
                <a:latin typeface="Calibri"/>
                <a:cs typeface="Calibri"/>
              </a:rPr>
              <a:t>architecture </a:t>
            </a:r>
            <a:r>
              <a:rPr sz="7200" b="1" spc="-440" dirty="0">
                <a:latin typeface="Calibri"/>
                <a:cs typeface="Calibri"/>
              </a:rPr>
              <a:t>challenge:  </a:t>
            </a:r>
            <a:r>
              <a:rPr sz="7200" b="1" spc="-509" dirty="0">
                <a:latin typeface="Calibri"/>
                <a:cs typeface="Calibri"/>
              </a:rPr>
              <a:t>improving </a:t>
            </a:r>
            <a:r>
              <a:rPr sz="7200" b="1" spc="-700" dirty="0">
                <a:latin typeface="Calibri"/>
                <a:cs typeface="Calibri"/>
              </a:rPr>
              <a:t>memory</a:t>
            </a:r>
            <a:r>
              <a:rPr sz="7200" b="1" spc="-480" dirty="0">
                <a:latin typeface="Calibri"/>
                <a:cs typeface="Calibri"/>
              </a:rPr>
              <a:t> </a:t>
            </a:r>
            <a:r>
              <a:rPr sz="7200" b="1" spc="-555" dirty="0">
                <a:latin typeface="Calibri"/>
                <a:cs typeface="Calibri"/>
              </a:rPr>
              <a:t>performance:</a:t>
            </a:r>
            <a:endParaRPr sz="7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450">
              <a:latin typeface="Times New Roman"/>
              <a:cs typeface="Times New Roman"/>
            </a:endParaRPr>
          </a:p>
          <a:p>
            <a:pPr marL="190500" marR="180975" algn="ctr">
              <a:lnSpc>
                <a:spcPts val="8600"/>
              </a:lnSpc>
            </a:pPr>
            <a:r>
              <a:rPr sz="7200" b="1" spc="-635" dirty="0">
                <a:latin typeface="Calibri"/>
                <a:cs typeface="Calibri"/>
              </a:rPr>
              <a:t>Decrease </a:t>
            </a:r>
            <a:r>
              <a:rPr sz="7200" b="1" spc="-500" dirty="0">
                <a:latin typeface="Calibri"/>
                <a:cs typeface="Calibri"/>
              </a:rPr>
              <a:t>distance </a:t>
            </a:r>
            <a:r>
              <a:rPr sz="7200" b="1" spc="-505" dirty="0">
                <a:latin typeface="Calibri"/>
                <a:cs typeface="Calibri"/>
              </a:rPr>
              <a:t>data </a:t>
            </a:r>
            <a:r>
              <a:rPr sz="7200" b="1" spc="-595" dirty="0">
                <a:latin typeface="Calibri"/>
                <a:cs typeface="Calibri"/>
              </a:rPr>
              <a:t>must </a:t>
            </a:r>
            <a:r>
              <a:rPr sz="7200" b="1" spc="-770" dirty="0">
                <a:latin typeface="Calibri"/>
                <a:cs typeface="Calibri"/>
              </a:rPr>
              <a:t>move </a:t>
            </a:r>
            <a:r>
              <a:rPr sz="7200" b="1" spc="-655" dirty="0">
                <a:latin typeface="Calibri"/>
                <a:cs typeface="Calibri"/>
              </a:rPr>
              <a:t>by  </a:t>
            </a:r>
            <a:r>
              <a:rPr sz="7200" b="1" spc="-409" dirty="0">
                <a:latin typeface="Calibri"/>
                <a:cs typeface="Calibri"/>
              </a:rPr>
              <a:t>locating </a:t>
            </a:r>
            <a:r>
              <a:rPr sz="7200" b="1" spc="-700" dirty="0">
                <a:latin typeface="Calibri"/>
                <a:cs typeface="Calibri"/>
              </a:rPr>
              <a:t>memory </a:t>
            </a:r>
            <a:r>
              <a:rPr sz="7200" b="1" spc="-535" dirty="0">
                <a:latin typeface="Calibri"/>
                <a:cs typeface="Calibri"/>
              </a:rPr>
              <a:t>closer to</a:t>
            </a:r>
            <a:r>
              <a:rPr sz="7200" b="1" spc="-305" dirty="0">
                <a:latin typeface="Calibri"/>
                <a:cs typeface="Calibri"/>
              </a:rPr>
              <a:t> </a:t>
            </a:r>
            <a:r>
              <a:rPr sz="7200" b="1" spc="-605" dirty="0">
                <a:latin typeface="Calibri"/>
                <a:cs typeface="Calibri"/>
              </a:rPr>
              <a:t>processors</a:t>
            </a:r>
            <a:endParaRPr sz="7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7200" b="1" spc="-509" dirty="0">
                <a:latin typeface="Calibri"/>
                <a:cs typeface="Calibri"/>
              </a:rPr>
              <a:t>(enables shorter, </a:t>
            </a:r>
            <a:r>
              <a:rPr sz="7200" b="1" spc="-505" dirty="0">
                <a:latin typeface="Calibri"/>
                <a:cs typeface="Calibri"/>
              </a:rPr>
              <a:t>but </a:t>
            </a:r>
            <a:r>
              <a:rPr sz="7200" b="1" spc="-560" dirty="0">
                <a:latin typeface="Calibri"/>
                <a:cs typeface="Calibri"/>
              </a:rPr>
              <a:t>wider</a:t>
            </a:r>
            <a:r>
              <a:rPr sz="7200" b="1" spc="-415" dirty="0">
                <a:latin typeface="Calibri"/>
                <a:cs typeface="Calibri"/>
              </a:rPr>
              <a:t> </a:t>
            </a:r>
            <a:r>
              <a:rPr sz="7200" b="1" spc="-440" dirty="0">
                <a:latin typeface="Calibri"/>
                <a:cs typeface="Calibri"/>
              </a:rPr>
              <a:t>interfaces)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6ECAC-6C99-4A42-AD53-10A9FEB50A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77</a:t>
            </a:fld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 marR="5080">
              <a:lnSpc>
                <a:spcPts val="7500"/>
              </a:lnSpc>
              <a:spcBef>
                <a:spcPts val="1500"/>
              </a:spcBef>
            </a:pPr>
            <a:r>
              <a:rPr sz="7400" spc="-700" dirty="0"/>
              <a:t>Embedded </a:t>
            </a:r>
            <a:r>
              <a:rPr sz="7400" spc="-1145" dirty="0"/>
              <a:t>DRAM </a:t>
            </a:r>
            <a:r>
              <a:rPr sz="7400" spc="-795" dirty="0"/>
              <a:t>(eDRAM): </a:t>
            </a:r>
            <a:r>
              <a:rPr sz="7400" spc="-550" dirty="0"/>
              <a:t>another </a:t>
            </a:r>
            <a:r>
              <a:rPr sz="7400" spc="-459" dirty="0"/>
              <a:t>level </a:t>
            </a:r>
            <a:r>
              <a:rPr sz="7400" spc="-509" dirty="0"/>
              <a:t>of </a:t>
            </a:r>
            <a:r>
              <a:rPr sz="7400" spc="-495" dirty="0"/>
              <a:t>the  </a:t>
            </a:r>
            <a:r>
              <a:rPr sz="7400" spc="-720" dirty="0"/>
              <a:t>memory</a:t>
            </a:r>
            <a:r>
              <a:rPr sz="7400" spc="-505" dirty="0"/>
              <a:t> </a:t>
            </a:r>
            <a:r>
              <a:rPr sz="7400" spc="-540" dirty="0"/>
              <a:t>hierarchy</a:t>
            </a:r>
            <a:endParaRPr sz="7400"/>
          </a:p>
        </p:txBody>
      </p:sp>
      <p:sp>
        <p:nvSpPr>
          <p:cNvPr id="4" name="object 4"/>
          <p:cNvSpPr txBox="1"/>
          <p:nvPr/>
        </p:nvSpPr>
        <p:spPr>
          <a:xfrm>
            <a:off x="876300" y="2489200"/>
            <a:ext cx="14451965" cy="20694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40"/>
              </a:spcBef>
            </a:pPr>
            <a:r>
              <a:rPr sz="4200" b="1" spc="-415" dirty="0">
                <a:latin typeface="Calibri"/>
                <a:cs typeface="Calibri"/>
              </a:rPr>
              <a:t>Some </a:t>
            </a:r>
            <a:r>
              <a:rPr sz="4200" b="1" spc="-210" dirty="0">
                <a:latin typeface="Calibri"/>
                <a:cs typeface="Calibri"/>
              </a:rPr>
              <a:t>Intel </a:t>
            </a:r>
            <a:r>
              <a:rPr sz="4200" b="1" spc="-325" dirty="0">
                <a:latin typeface="Calibri"/>
                <a:cs typeface="Calibri"/>
              </a:rPr>
              <a:t>Broadwell/Skylake </a:t>
            </a:r>
            <a:r>
              <a:rPr sz="4200" b="1" spc="-355" dirty="0">
                <a:latin typeface="Calibri"/>
                <a:cs typeface="Calibri"/>
              </a:rPr>
              <a:t>processors </a:t>
            </a:r>
            <a:r>
              <a:rPr sz="4200" b="1" spc="-300" dirty="0">
                <a:latin typeface="Calibri"/>
                <a:cs typeface="Calibri"/>
              </a:rPr>
              <a:t>featured </a:t>
            </a:r>
            <a:r>
              <a:rPr sz="4200" b="1" spc="-340" dirty="0">
                <a:latin typeface="Calibri"/>
                <a:cs typeface="Calibri"/>
              </a:rPr>
              <a:t>128 </a:t>
            </a:r>
            <a:r>
              <a:rPr sz="4200" b="1" spc="-665" dirty="0">
                <a:latin typeface="Calibri"/>
                <a:cs typeface="Calibri"/>
              </a:rPr>
              <a:t>MB </a:t>
            </a: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395" dirty="0">
                <a:latin typeface="Calibri"/>
                <a:cs typeface="Calibri"/>
              </a:rPr>
              <a:t>embedded </a:t>
            </a:r>
            <a:r>
              <a:rPr sz="4200" b="1" spc="-650" dirty="0">
                <a:latin typeface="Calibri"/>
                <a:cs typeface="Calibri"/>
              </a:rPr>
              <a:t>DRAM  </a:t>
            </a:r>
            <a:r>
              <a:rPr sz="4200" b="1" spc="-490" dirty="0">
                <a:latin typeface="Calibri"/>
                <a:cs typeface="Calibri"/>
              </a:rPr>
              <a:t>(eDRAM) </a:t>
            </a:r>
            <a:r>
              <a:rPr sz="4200" b="1" spc="-215" dirty="0">
                <a:latin typeface="Calibri"/>
                <a:cs typeface="Calibri"/>
              </a:rPr>
              <a:t>in </a:t>
            </a:r>
            <a:r>
              <a:rPr sz="4200" b="1" spc="-280" dirty="0">
                <a:latin typeface="Calibri"/>
                <a:cs typeface="Calibri"/>
              </a:rPr>
              <a:t>the </a:t>
            </a:r>
            <a:r>
              <a:rPr sz="4200" b="1" spc="-509" dirty="0">
                <a:latin typeface="Calibri"/>
                <a:cs typeface="Calibri"/>
              </a:rPr>
              <a:t>CPU</a:t>
            </a:r>
            <a:r>
              <a:rPr sz="4200" b="1" spc="-620" dirty="0">
                <a:latin typeface="Calibri"/>
                <a:cs typeface="Calibri"/>
              </a:rPr>
              <a:t> </a:t>
            </a:r>
            <a:r>
              <a:rPr sz="4200" b="1" spc="-300" dirty="0">
                <a:latin typeface="Calibri"/>
                <a:cs typeface="Calibri"/>
              </a:rPr>
              <a:t>package</a:t>
            </a:r>
            <a:endParaRPr sz="4200">
              <a:latin typeface="Calibri"/>
              <a:cs typeface="Calibri"/>
            </a:endParaRPr>
          </a:p>
          <a:p>
            <a:pPr marL="419100">
              <a:lnSpc>
                <a:spcPts val="5950"/>
              </a:lnSpc>
            </a:pPr>
            <a:r>
              <a:rPr sz="5450" b="1" spc="-254" dirty="0">
                <a:latin typeface="Calibri"/>
                <a:cs typeface="Calibri"/>
              </a:rPr>
              <a:t>- </a:t>
            </a:r>
            <a:r>
              <a:rPr sz="4200" b="1" spc="-340" dirty="0">
                <a:latin typeface="Calibri"/>
                <a:cs typeface="Calibri"/>
              </a:rPr>
              <a:t>50 </a:t>
            </a:r>
            <a:r>
              <a:rPr sz="4200" b="1" spc="-455" dirty="0">
                <a:latin typeface="Calibri"/>
                <a:cs typeface="Calibri"/>
              </a:rPr>
              <a:t>GB/sec </a:t>
            </a:r>
            <a:r>
              <a:rPr sz="4200" b="1" spc="-330" dirty="0">
                <a:latin typeface="Calibri"/>
                <a:cs typeface="Calibri"/>
              </a:rPr>
              <a:t>read </a:t>
            </a:r>
            <a:r>
              <a:rPr sz="4200" b="1" spc="409" dirty="0">
                <a:latin typeface="Calibri"/>
                <a:cs typeface="Calibri"/>
              </a:rPr>
              <a:t>+ </a:t>
            </a:r>
            <a:r>
              <a:rPr sz="4200" b="1" spc="-340" dirty="0">
                <a:latin typeface="Calibri"/>
                <a:cs typeface="Calibri"/>
              </a:rPr>
              <a:t>50 </a:t>
            </a:r>
            <a:r>
              <a:rPr sz="4200" b="1" spc="-455" dirty="0">
                <a:latin typeface="Calibri"/>
                <a:cs typeface="Calibri"/>
              </a:rPr>
              <a:t>GB/sec</a:t>
            </a:r>
            <a:r>
              <a:rPr sz="4200" b="1" spc="-350" dirty="0">
                <a:latin typeface="Calibri"/>
                <a:cs typeface="Calibri"/>
              </a:rPr>
              <a:t> </a:t>
            </a:r>
            <a:r>
              <a:rPr sz="4200" b="1" spc="-290" dirty="0">
                <a:latin typeface="Calibri"/>
                <a:cs typeface="Calibri"/>
              </a:rPr>
              <a:t>write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626474" y="10985552"/>
            <a:ext cx="1585667" cy="2430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01880" y="5013432"/>
            <a:ext cx="11564952" cy="5511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9000" y="11137900"/>
            <a:ext cx="11475085" cy="243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10"/>
              </a:lnSpc>
              <a:spcBef>
                <a:spcPts val="100"/>
              </a:spcBef>
            </a:pPr>
            <a:r>
              <a:rPr sz="3600" b="1" spc="-400" dirty="0">
                <a:latin typeface="Calibri"/>
                <a:cs typeface="Calibri"/>
              </a:rPr>
              <a:t>IBM </a:t>
            </a:r>
            <a:r>
              <a:rPr sz="3600" b="1" spc="-365" dirty="0">
                <a:latin typeface="Calibri"/>
                <a:cs typeface="Calibri"/>
              </a:rPr>
              <a:t>Power </a:t>
            </a:r>
            <a:r>
              <a:rPr sz="3600" b="1" spc="-295" dirty="0">
                <a:latin typeface="Calibri"/>
                <a:cs typeface="Calibri"/>
              </a:rPr>
              <a:t>7 </a:t>
            </a:r>
            <a:r>
              <a:rPr sz="3600" b="1" spc="-265" dirty="0">
                <a:latin typeface="Calibri"/>
                <a:cs typeface="Calibri"/>
              </a:rPr>
              <a:t>server </a:t>
            </a:r>
            <a:r>
              <a:rPr sz="3600" b="1" spc="-405" dirty="0">
                <a:latin typeface="Calibri"/>
                <a:cs typeface="Calibri"/>
              </a:rPr>
              <a:t>CPUs </a:t>
            </a:r>
            <a:r>
              <a:rPr sz="3600" b="1" spc="-245" dirty="0">
                <a:latin typeface="Calibri"/>
                <a:cs typeface="Calibri"/>
              </a:rPr>
              <a:t>feature</a:t>
            </a:r>
            <a:r>
              <a:rPr sz="3600" b="1" spc="-570" dirty="0">
                <a:latin typeface="Calibri"/>
                <a:cs typeface="Calibri"/>
              </a:rPr>
              <a:t> </a:t>
            </a:r>
            <a:r>
              <a:rPr sz="3600" b="1" spc="-509" dirty="0">
                <a:latin typeface="Calibri"/>
                <a:cs typeface="Calibri"/>
              </a:rPr>
              <a:t>eDRAM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ts val="4300"/>
              </a:lnSpc>
              <a:spcBef>
                <a:spcPts val="150"/>
              </a:spcBef>
            </a:pPr>
            <a:r>
              <a:rPr sz="3600" b="1" spc="-475" dirty="0">
                <a:latin typeface="Calibri"/>
                <a:cs typeface="Calibri"/>
              </a:rPr>
              <a:t>GPU </a:t>
            </a:r>
            <a:r>
              <a:rPr sz="3600" b="1" spc="-185" dirty="0">
                <a:latin typeface="Calibri"/>
                <a:cs typeface="Calibri"/>
              </a:rPr>
              <a:t>in </a:t>
            </a:r>
            <a:r>
              <a:rPr sz="3600" b="1" spc="-370" dirty="0">
                <a:latin typeface="Calibri"/>
                <a:cs typeface="Calibri"/>
              </a:rPr>
              <a:t>XBox </a:t>
            </a:r>
            <a:r>
              <a:rPr sz="3600" b="1" spc="-295" dirty="0">
                <a:latin typeface="Calibri"/>
                <a:cs typeface="Calibri"/>
              </a:rPr>
              <a:t>360 </a:t>
            </a:r>
            <a:r>
              <a:rPr sz="3600" b="1" spc="-290" dirty="0">
                <a:latin typeface="Calibri"/>
                <a:cs typeface="Calibri"/>
              </a:rPr>
              <a:t>had </a:t>
            </a:r>
            <a:r>
              <a:rPr sz="3600" b="1" spc="-295" dirty="0">
                <a:latin typeface="Calibri"/>
                <a:cs typeface="Calibri"/>
              </a:rPr>
              <a:t>10 </a:t>
            </a:r>
            <a:r>
              <a:rPr sz="3600" b="1" spc="-570" dirty="0">
                <a:latin typeface="Calibri"/>
                <a:cs typeface="Calibri"/>
              </a:rPr>
              <a:t>MB </a:t>
            </a:r>
            <a:r>
              <a:rPr sz="3600" b="1" spc="-250" dirty="0">
                <a:latin typeface="Calibri"/>
                <a:cs typeface="Calibri"/>
              </a:rPr>
              <a:t>of </a:t>
            </a:r>
            <a:r>
              <a:rPr sz="3600" b="1" spc="-340" dirty="0">
                <a:latin typeface="Calibri"/>
                <a:cs typeface="Calibri"/>
              </a:rPr>
              <a:t>embedded </a:t>
            </a:r>
            <a:r>
              <a:rPr sz="3600" b="1" spc="-560" dirty="0">
                <a:latin typeface="Calibri"/>
                <a:cs typeface="Calibri"/>
              </a:rPr>
              <a:t>DRAM </a:t>
            </a:r>
            <a:r>
              <a:rPr sz="3600" b="1" spc="-270" dirty="0">
                <a:latin typeface="Calibri"/>
                <a:cs typeface="Calibri"/>
              </a:rPr>
              <a:t>to store </a:t>
            </a:r>
            <a:r>
              <a:rPr sz="3600" b="1" spc="-240" dirty="0">
                <a:latin typeface="Calibri"/>
                <a:cs typeface="Calibri"/>
              </a:rPr>
              <a:t>the </a:t>
            </a:r>
            <a:r>
              <a:rPr sz="3600" b="1" spc="-275" dirty="0">
                <a:latin typeface="Calibri"/>
                <a:cs typeface="Calibri"/>
              </a:rPr>
              <a:t>frame </a:t>
            </a:r>
            <a:r>
              <a:rPr sz="3600" b="1" spc="-290" dirty="0">
                <a:latin typeface="Calibri"/>
                <a:cs typeface="Calibri"/>
              </a:rPr>
              <a:t>buﬀer  </a:t>
            </a:r>
            <a:r>
              <a:rPr sz="3600" b="1" spc="-245" dirty="0">
                <a:latin typeface="Calibri"/>
                <a:cs typeface="Calibri"/>
              </a:rPr>
              <a:t>Attractive </a:t>
            </a:r>
            <a:r>
              <a:rPr sz="3600" b="1" spc="-185" dirty="0">
                <a:latin typeface="Calibri"/>
                <a:cs typeface="Calibri"/>
              </a:rPr>
              <a:t>in </a:t>
            </a:r>
            <a:r>
              <a:rPr sz="3600" b="1" spc="-275" dirty="0">
                <a:latin typeface="Calibri"/>
                <a:cs typeface="Calibri"/>
              </a:rPr>
              <a:t>mobile </a:t>
            </a:r>
            <a:r>
              <a:rPr sz="3600" b="1" spc="-375" dirty="0">
                <a:latin typeface="Calibri"/>
                <a:cs typeface="Calibri"/>
              </a:rPr>
              <a:t>SoC</a:t>
            </a:r>
            <a:r>
              <a:rPr sz="3600" b="1" spc="-280" dirty="0">
                <a:latin typeface="Calibri"/>
                <a:cs typeface="Calibri"/>
              </a:rPr>
              <a:t> </a:t>
            </a:r>
            <a:r>
              <a:rPr sz="3600" b="1" spc="-185" dirty="0">
                <a:latin typeface="Calibri"/>
                <a:cs typeface="Calibri"/>
              </a:rPr>
              <a:t>setting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40"/>
              </a:spcBef>
            </a:pPr>
            <a:r>
              <a:rPr sz="2400" b="1" spc="-165" dirty="0">
                <a:latin typeface="Calibri"/>
                <a:cs typeface="Calibri"/>
              </a:rPr>
              <a:t>Image </a:t>
            </a:r>
            <a:r>
              <a:rPr sz="2400" b="1" spc="-150" dirty="0">
                <a:latin typeface="Calibri"/>
                <a:cs typeface="Calibri"/>
              </a:rPr>
              <a:t>credit:</a:t>
            </a:r>
            <a:r>
              <a:rPr sz="2400" b="1" spc="-170" dirty="0">
                <a:latin typeface="Calibri"/>
                <a:cs typeface="Calibri"/>
              </a:rPr>
              <a:t> </a:t>
            </a:r>
            <a:r>
              <a:rPr sz="2400" b="1" spc="-120" dirty="0">
                <a:latin typeface="Calibri"/>
                <a:cs typeface="Calibri"/>
              </a:rPr>
              <a:t>Intel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92E250-9F72-2D43-878D-0F2C223B8CC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78</a:t>
            </a:fld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6300" y="215900"/>
            <a:ext cx="16614775" cy="115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400" spc="-535" dirty="0"/>
              <a:t>Increase </a:t>
            </a:r>
            <a:r>
              <a:rPr sz="7400" spc="-525" dirty="0"/>
              <a:t>bandwidth, </a:t>
            </a:r>
            <a:r>
              <a:rPr sz="7400" spc="-625" dirty="0"/>
              <a:t>reduce </a:t>
            </a:r>
            <a:r>
              <a:rPr sz="7400" spc="-735" dirty="0"/>
              <a:t>power </a:t>
            </a:r>
            <a:r>
              <a:rPr sz="7400" spc="-675" dirty="0"/>
              <a:t>by </a:t>
            </a:r>
            <a:r>
              <a:rPr sz="7400" spc="-530" dirty="0"/>
              <a:t>chip</a:t>
            </a:r>
            <a:r>
              <a:rPr sz="7400" spc="105" dirty="0"/>
              <a:t> </a:t>
            </a:r>
            <a:r>
              <a:rPr sz="7400" spc="-445" dirty="0"/>
              <a:t>stacking</a:t>
            </a:r>
            <a:endParaRPr sz="7400"/>
          </a:p>
        </p:txBody>
      </p:sp>
      <p:sp>
        <p:nvSpPr>
          <p:cNvPr id="4" name="object 4"/>
          <p:cNvSpPr txBox="1"/>
          <p:nvPr/>
        </p:nvSpPr>
        <p:spPr>
          <a:xfrm>
            <a:off x="876300" y="1968500"/>
            <a:ext cx="15798165" cy="306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070"/>
              </a:lnSpc>
              <a:spcBef>
                <a:spcPts val="100"/>
              </a:spcBef>
            </a:pPr>
            <a:r>
              <a:rPr sz="5200" b="1" spc="-315" dirty="0">
                <a:latin typeface="Calibri"/>
                <a:cs typeface="Calibri"/>
              </a:rPr>
              <a:t>Enabling </a:t>
            </a:r>
            <a:r>
              <a:rPr sz="5200" b="1" spc="-375" dirty="0">
                <a:latin typeface="Calibri"/>
                <a:cs typeface="Calibri"/>
              </a:rPr>
              <a:t>technology: </a:t>
            </a:r>
            <a:r>
              <a:rPr sz="5200" b="1" spc="-575" dirty="0">
                <a:latin typeface="Calibri"/>
                <a:cs typeface="Calibri"/>
              </a:rPr>
              <a:t>3D </a:t>
            </a:r>
            <a:r>
              <a:rPr sz="5200" b="1" spc="-315" dirty="0">
                <a:latin typeface="Calibri"/>
                <a:cs typeface="Calibri"/>
              </a:rPr>
              <a:t>stacking </a:t>
            </a:r>
            <a:r>
              <a:rPr sz="5200" b="1" spc="-360" dirty="0">
                <a:latin typeface="Calibri"/>
                <a:cs typeface="Calibri"/>
              </a:rPr>
              <a:t>of </a:t>
            </a:r>
            <a:r>
              <a:rPr sz="5200" b="1" spc="-805" dirty="0">
                <a:latin typeface="Calibri"/>
                <a:cs typeface="Calibri"/>
              </a:rPr>
              <a:t>DRAM</a:t>
            </a:r>
            <a:r>
              <a:rPr sz="5200" b="1" spc="-760" dirty="0">
                <a:latin typeface="Calibri"/>
                <a:cs typeface="Calibri"/>
              </a:rPr>
              <a:t> </a:t>
            </a:r>
            <a:r>
              <a:rPr sz="5200" b="1" spc="-380" dirty="0">
                <a:latin typeface="Calibri"/>
                <a:cs typeface="Calibri"/>
              </a:rPr>
              <a:t>chips</a:t>
            </a:r>
            <a:endParaRPr sz="5200">
              <a:latin typeface="Calibri"/>
              <a:cs typeface="Calibri"/>
            </a:endParaRPr>
          </a:p>
          <a:p>
            <a:pPr marL="419100">
              <a:lnSpc>
                <a:spcPts val="4560"/>
              </a:lnSpc>
            </a:pPr>
            <a:r>
              <a:rPr sz="6450" b="1" spc="15" baseline="-1291" dirty="0">
                <a:latin typeface="Segoe Print"/>
                <a:cs typeface="Segoe Print"/>
              </a:rPr>
              <a:t>-</a:t>
            </a:r>
            <a:r>
              <a:rPr sz="6450" b="1" spc="-1904" baseline="-1291" dirty="0">
                <a:latin typeface="Segoe Print"/>
                <a:cs typeface="Segoe Print"/>
              </a:rPr>
              <a:t> </a:t>
            </a:r>
            <a:r>
              <a:rPr sz="3600" b="1" spc="-500" dirty="0">
                <a:latin typeface="Calibri"/>
                <a:cs typeface="Calibri"/>
              </a:rPr>
              <a:t>DRAMs </a:t>
            </a:r>
            <a:r>
              <a:rPr sz="3600" b="1" spc="-300" dirty="0">
                <a:latin typeface="Calibri"/>
                <a:cs typeface="Calibri"/>
              </a:rPr>
              <a:t>connected </a:t>
            </a:r>
            <a:r>
              <a:rPr sz="3600" b="1" spc="-210" dirty="0">
                <a:latin typeface="Calibri"/>
                <a:cs typeface="Calibri"/>
              </a:rPr>
              <a:t>via </a:t>
            </a:r>
            <a:r>
              <a:rPr sz="3600" b="1" spc="-225" dirty="0">
                <a:latin typeface="Calibri"/>
                <a:cs typeface="Calibri"/>
              </a:rPr>
              <a:t>through-silicon-vias </a:t>
            </a:r>
            <a:r>
              <a:rPr sz="3600" b="1" spc="-310" dirty="0">
                <a:latin typeface="Calibri"/>
                <a:cs typeface="Calibri"/>
              </a:rPr>
              <a:t>(TSVs) </a:t>
            </a:r>
            <a:r>
              <a:rPr sz="3600" b="1" spc="-210" dirty="0">
                <a:latin typeface="Calibri"/>
                <a:cs typeface="Calibri"/>
              </a:rPr>
              <a:t>that </a:t>
            </a:r>
            <a:r>
              <a:rPr sz="3600" b="1" spc="-270" dirty="0">
                <a:latin typeface="Calibri"/>
                <a:cs typeface="Calibri"/>
              </a:rPr>
              <a:t>run </a:t>
            </a:r>
            <a:r>
              <a:rPr sz="3600" b="1" spc="-250" dirty="0">
                <a:latin typeface="Calibri"/>
                <a:cs typeface="Calibri"/>
              </a:rPr>
              <a:t>through </a:t>
            </a:r>
            <a:r>
              <a:rPr sz="3600" b="1" spc="-240" dirty="0">
                <a:latin typeface="Calibri"/>
                <a:cs typeface="Calibri"/>
              </a:rPr>
              <a:t>the </a:t>
            </a:r>
            <a:r>
              <a:rPr sz="3600" b="1" spc="-265" dirty="0">
                <a:latin typeface="Calibri"/>
                <a:cs typeface="Calibri"/>
              </a:rPr>
              <a:t>chips</a:t>
            </a:r>
            <a:endParaRPr sz="3600">
              <a:latin typeface="Calibri"/>
              <a:cs typeface="Calibri"/>
            </a:endParaRPr>
          </a:p>
          <a:p>
            <a:pPr marL="419100">
              <a:lnSpc>
                <a:spcPts val="4300"/>
              </a:lnSpc>
            </a:pPr>
            <a:r>
              <a:rPr sz="6450" b="1" spc="15" baseline="-1291" dirty="0">
                <a:latin typeface="Segoe Print"/>
                <a:cs typeface="Segoe Print"/>
              </a:rPr>
              <a:t>-</a:t>
            </a:r>
            <a:r>
              <a:rPr sz="6450" b="1" spc="-1650" baseline="-1291" dirty="0">
                <a:latin typeface="Segoe Print"/>
                <a:cs typeface="Segoe Print"/>
              </a:rPr>
              <a:t> </a:t>
            </a:r>
            <a:r>
              <a:rPr sz="3600" b="1" spc="-375" dirty="0">
                <a:latin typeface="Calibri"/>
                <a:cs typeface="Calibri"/>
              </a:rPr>
              <a:t>TSVs </a:t>
            </a:r>
            <a:r>
              <a:rPr sz="3600" b="1" spc="-285" dirty="0">
                <a:latin typeface="Calibri"/>
                <a:cs typeface="Calibri"/>
              </a:rPr>
              <a:t>provide </a:t>
            </a:r>
            <a:r>
              <a:rPr sz="3600" b="1" spc="-185" dirty="0">
                <a:latin typeface="Calibri"/>
                <a:cs typeface="Calibri"/>
              </a:rPr>
              <a:t>highly </a:t>
            </a:r>
            <a:r>
              <a:rPr sz="3600" b="1" spc="-200" dirty="0">
                <a:latin typeface="Calibri"/>
                <a:cs typeface="Calibri"/>
              </a:rPr>
              <a:t>parallel </a:t>
            </a:r>
            <a:r>
              <a:rPr sz="3600" b="1" spc="-280" dirty="0">
                <a:latin typeface="Calibri"/>
                <a:cs typeface="Calibri"/>
              </a:rPr>
              <a:t>connection </a:t>
            </a:r>
            <a:r>
              <a:rPr sz="3600" b="1" spc="-310" dirty="0">
                <a:latin typeface="Calibri"/>
                <a:cs typeface="Calibri"/>
              </a:rPr>
              <a:t>between </a:t>
            </a:r>
            <a:r>
              <a:rPr sz="3600" b="1" spc="-200" dirty="0">
                <a:latin typeface="Calibri"/>
                <a:cs typeface="Calibri"/>
              </a:rPr>
              <a:t>logic </a:t>
            </a:r>
            <a:r>
              <a:rPr sz="3600" b="1" spc="-254" dirty="0">
                <a:latin typeface="Calibri"/>
                <a:cs typeface="Calibri"/>
              </a:rPr>
              <a:t>layer </a:t>
            </a:r>
            <a:r>
              <a:rPr sz="3600" b="1" spc="-290" dirty="0">
                <a:latin typeface="Calibri"/>
                <a:cs typeface="Calibri"/>
              </a:rPr>
              <a:t>and </a:t>
            </a:r>
            <a:r>
              <a:rPr sz="3600" b="1" spc="-500" dirty="0">
                <a:latin typeface="Calibri"/>
                <a:cs typeface="Calibri"/>
              </a:rPr>
              <a:t>DRAMs</a:t>
            </a:r>
            <a:endParaRPr sz="3600">
              <a:latin typeface="Calibri"/>
              <a:cs typeface="Calibri"/>
            </a:endParaRPr>
          </a:p>
          <a:p>
            <a:pPr marL="419100">
              <a:lnSpc>
                <a:spcPts val="4300"/>
              </a:lnSpc>
            </a:pPr>
            <a:r>
              <a:rPr sz="6450" b="1" spc="15" baseline="-1291" dirty="0">
                <a:latin typeface="Segoe Print"/>
                <a:cs typeface="Segoe Print"/>
              </a:rPr>
              <a:t>-</a:t>
            </a:r>
            <a:r>
              <a:rPr sz="6450" b="1" spc="-2010" baseline="-1291" dirty="0">
                <a:latin typeface="Segoe Print"/>
                <a:cs typeface="Segoe Print"/>
              </a:rPr>
              <a:t> </a:t>
            </a:r>
            <a:r>
              <a:rPr sz="3600" b="1" spc="-280" dirty="0">
                <a:latin typeface="Calibri"/>
                <a:cs typeface="Calibri"/>
              </a:rPr>
              <a:t>Base </a:t>
            </a:r>
            <a:r>
              <a:rPr sz="3600" b="1" spc="-254" dirty="0">
                <a:latin typeface="Calibri"/>
                <a:cs typeface="Calibri"/>
              </a:rPr>
              <a:t>layer </a:t>
            </a:r>
            <a:r>
              <a:rPr sz="3600" b="1" spc="-250" dirty="0">
                <a:latin typeface="Calibri"/>
                <a:cs typeface="Calibri"/>
              </a:rPr>
              <a:t>of stack </a:t>
            </a:r>
            <a:r>
              <a:rPr sz="3600" b="1" spc="-220" dirty="0">
                <a:latin typeface="Calibri"/>
                <a:cs typeface="Calibri"/>
              </a:rPr>
              <a:t>“logic </a:t>
            </a:r>
            <a:r>
              <a:rPr sz="3600" b="1" spc="-250" dirty="0">
                <a:latin typeface="Calibri"/>
                <a:cs typeface="Calibri"/>
              </a:rPr>
              <a:t>layer” </a:t>
            </a:r>
            <a:r>
              <a:rPr sz="3600" b="1" spc="-180" dirty="0">
                <a:latin typeface="Calibri"/>
                <a:cs typeface="Calibri"/>
              </a:rPr>
              <a:t>is </a:t>
            </a:r>
            <a:r>
              <a:rPr sz="3600" b="1" spc="-350" dirty="0">
                <a:latin typeface="Calibri"/>
                <a:cs typeface="Calibri"/>
              </a:rPr>
              <a:t>memory </a:t>
            </a:r>
            <a:r>
              <a:rPr sz="3600" b="1" spc="-245" dirty="0">
                <a:latin typeface="Calibri"/>
                <a:cs typeface="Calibri"/>
              </a:rPr>
              <a:t>controller, </a:t>
            </a:r>
            <a:r>
              <a:rPr sz="3600" b="1" spc="-280" dirty="0">
                <a:latin typeface="Calibri"/>
                <a:cs typeface="Calibri"/>
              </a:rPr>
              <a:t>manages </a:t>
            </a:r>
            <a:r>
              <a:rPr sz="3600" b="1" spc="-270" dirty="0">
                <a:latin typeface="Calibri"/>
                <a:cs typeface="Calibri"/>
              </a:rPr>
              <a:t>requests </a:t>
            </a:r>
            <a:r>
              <a:rPr sz="3600" b="1" spc="-305" dirty="0">
                <a:latin typeface="Calibri"/>
                <a:cs typeface="Calibri"/>
              </a:rPr>
              <a:t>from processor</a:t>
            </a:r>
            <a:endParaRPr sz="3600">
              <a:latin typeface="Calibri"/>
              <a:cs typeface="Calibri"/>
            </a:endParaRPr>
          </a:p>
          <a:p>
            <a:pPr marL="419100">
              <a:lnSpc>
                <a:spcPts val="4730"/>
              </a:lnSpc>
            </a:pPr>
            <a:r>
              <a:rPr sz="6450" b="1" spc="15" baseline="-1291" dirty="0">
                <a:latin typeface="Segoe Print"/>
                <a:cs typeface="Segoe Print"/>
              </a:rPr>
              <a:t>-</a:t>
            </a:r>
            <a:r>
              <a:rPr sz="6450" b="1" spc="-1807" baseline="-1291" dirty="0">
                <a:latin typeface="Segoe Print"/>
                <a:cs typeface="Segoe Print"/>
              </a:rPr>
              <a:t> </a:t>
            </a:r>
            <a:r>
              <a:rPr sz="3600" b="1" spc="-220" dirty="0">
                <a:latin typeface="Calibri"/>
                <a:cs typeface="Calibri"/>
              </a:rPr>
              <a:t>Silicon </a:t>
            </a:r>
            <a:r>
              <a:rPr sz="3600" b="1" spc="-254" dirty="0">
                <a:latin typeface="Calibri"/>
                <a:cs typeface="Calibri"/>
              </a:rPr>
              <a:t>“interposer” </a:t>
            </a:r>
            <a:r>
              <a:rPr sz="3600" b="1" spc="-275" dirty="0">
                <a:latin typeface="Calibri"/>
                <a:cs typeface="Calibri"/>
              </a:rPr>
              <a:t>serves </a:t>
            </a:r>
            <a:r>
              <a:rPr sz="3600" b="1" spc="-265" dirty="0">
                <a:latin typeface="Calibri"/>
                <a:cs typeface="Calibri"/>
              </a:rPr>
              <a:t>as </a:t>
            </a:r>
            <a:r>
              <a:rPr sz="3600" b="1" spc="-245" dirty="0">
                <a:latin typeface="Calibri"/>
                <a:cs typeface="Calibri"/>
              </a:rPr>
              <a:t>high-bandwidth </a:t>
            </a:r>
            <a:r>
              <a:rPr sz="3600" b="1" spc="-260" dirty="0">
                <a:latin typeface="Calibri"/>
                <a:cs typeface="Calibri"/>
              </a:rPr>
              <a:t>interconnect </a:t>
            </a:r>
            <a:r>
              <a:rPr sz="3600" b="1" spc="-310" dirty="0">
                <a:latin typeface="Calibri"/>
                <a:cs typeface="Calibri"/>
              </a:rPr>
              <a:t>between </a:t>
            </a:r>
            <a:r>
              <a:rPr sz="3600" b="1" spc="-560" dirty="0">
                <a:latin typeface="Calibri"/>
                <a:cs typeface="Calibri"/>
              </a:rPr>
              <a:t>DRAM </a:t>
            </a:r>
            <a:r>
              <a:rPr sz="3600" b="1" spc="-250" dirty="0">
                <a:latin typeface="Calibri"/>
                <a:cs typeface="Calibri"/>
              </a:rPr>
              <a:t>stack </a:t>
            </a:r>
            <a:r>
              <a:rPr sz="3600" b="1" spc="-290" dirty="0">
                <a:latin typeface="Calibri"/>
                <a:cs typeface="Calibri"/>
              </a:rPr>
              <a:t>and </a:t>
            </a:r>
            <a:r>
              <a:rPr sz="3600" b="1" spc="-305" dirty="0">
                <a:latin typeface="Calibri"/>
                <a:cs typeface="Calibri"/>
              </a:rPr>
              <a:t>processor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" y="13004800"/>
            <a:ext cx="21278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75" dirty="0">
                <a:latin typeface="Calibri"/>
                <a:cs typeface="Calibri"/>
              </a:rPr>
              <a:t>Image </a:t>
            </a:r>
            <a:r>
              <a:rPr sz="2600" b="1" spc="-165" dirty="0">
                <a:latin typeface="Calibri"/>
                <a:cs typeface="Calibri"/>
              </a:rPr>
              <a:t>credit:</a:t>
            </a:r>
            <a:r>
              <a:rPr sz="2600" b="1" spc="-245" dirty="0">
                <a:latin typeface="Calibri"/>
                <a:cs typeface="Calibri"/>
              </a:rPr>
              <a:t> </a:t>
            </a:r>
            <a:r>
              <a:rPr sz="2600" b="1" spc="-455" dirty="0">
                <a:latin typeface="Calibri"/>
                <a:cs typeface="Calibri"/>
              </a:rPr>
              <a:t>AMD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900" y="10871200"/>
            <a:ext cx="9500870" cy="1666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10"/>
              </a:lnSpc>
              <a:spcBef>
                <a:spcPts val="100"/>
              </a:spcBef>
            </a:pPr>
            <a:r>
              <a:rPr sz="3600" b="1" spc="-270" dirty="0">
                <a:latin typeface="Calibri"/>
                <a:cs typeface="Calibri"/>
              </a:rPr>
              <a:t>Technologies: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300"/>
              </a:lnSpc>
            </a:pPr>
            <a:r>
              <a:rPr sz="3600" b="1" spc="-305" dirty="0">
                <a:latin typeface="Calibri"/>
                <a:cs typeface="Calibri"/>
              </a:rPr>
              <a:t>Micron/Intel </a:t>
            </a:r>
            <a:r>
              <a:rPr sz="3600" b="1" spc="-285" dirty="0">
                <a:latin typeface="Calibri"/>
                <a:cs typeface="Calibri"/>
              </a:rPr>
              <a:t>Hybrid </a:t>
            </a:r>
            <a:r>
              <a:rPr sz="3600" b="1" spc="-415" dirty="0">
                <a:latin typeface="Calibri"/>
                <a:cs typeface="Calibri"/>
              </a:rPr>
              <a:t>Memory </a:t>
            </a:r>
            <a:r>
              <a:rPr sz="3600" b="1" spc="-355" dirty="0">
                <a:latin typeface="Calibri"/>
                <a:cs typeface="Calibri"/>
              </a:rPr>
              <a:t>Cube</a:t>
            </a:r>
            <a:r>
              <a:rPr sz="3600" b="1" spc="-375" dirty="0">
                <a:latin typeface="Calibri"/>
                <a:cs typeface="Calibri"/>
              </a:rPr>
              <a:t> </a:t>
            </a:r>
            <a:r>
              <a:rPr sz="3600" b="1" spc="-305" dirty="0">
                <a:latin typeface="Calibri"/>
                <a:cs typeface="Calibri"/>
              </a:rPr>
              <a:t>(HBC)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310"/>
              </a:lnSpc>
            </a:pPr>
            <a:r>
              <a:rPr sz="3600" b="1" spc="-254" dirty="0">
                <a:latin typeface="Calibri"/>
                <a:cs typeface="Calibri"/>
              </a:rPr>
              <a:t>High-bandwidth </a:t>
            </a:r>
            <a:r>
              <a:rPr sz="3600" b="1" spc="-350" dirty="0">
                <a:latin typeface="Calibri"/>
                <a:cs typeface="Calibri"/>
              </a:rPr>
              <a:t>memory </a:t>
            </a:r>
            <a:r>
              <a:rPr sz="3600" b="1" spc="-390" dirty="0">
                <a:latin typeface="Calibri"/>
                <a:cs typeface="Calibri"/>
              </a:rPr>
              <a:t>(HBM) </a:t>
            </a:r>
            <a:r>
              <a:rPr sz="3600" b="1" spc="-170" dirty="0">
                <a:latin typeface="Calibri"/>
                <a:cs typeface="Calibri"/>
              </a:rPr>
              <a:t>- </a:t>
            </a:r>
            <a:r>
              <a:rPr sz="3600" b="1" spc="-295" dirty="0">
                <a:latin typeface="Calibri"/>
                <a:cs typeface="Calibri"/>
              </a:rPr>
              <a:t>1024 </a:t>
            </a:r>
            <a:r>
              <a:rPr sz="3600" b="1" spc="-180" dirty="0">
                <a:latin typeface="Calibri"/>
                <a:cs typeface="Calibri"/>
              </a:rPr>
              <a:t>bit </a:t>
            </a:r>
            <a:r>
              <a:rPr sz="3600" b="1" spc="-220" dirty="0">
                <a:latin typeface="Calibri"/>
                <a:cs typeface="Calibri"/>
              </a:rPr>
              <a:t>interface </a:t>
            </a:r>
            <a:r>
              <a:rPr sz="3600" b="1" spc="-270" dirty="0">
                <a:latin typeface="Calibri"/>
                <a:cs typeface="Calibri"/>
              </a:rPr>
              <a:t>to</a:t>
            </a:r>
            <a:r>
              <a:rPr sz="3600" b="1" spc="-484" dirty="0">
                <a:latin typeface="Calibri"/>
                <a:cs typeface="Calibri"/>
              </a:rPr>
              <a:t> </a:t>
            </a:r>
            <a:r>
              <a:rPr sz="3600" b="1" spc="-250" dirty="0">
                <a:latin typeface="Calibri"/>
                <a:cs typeface="Calibri"/>
              </a:rPr>
              <a:t>stack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97071" y="4950924"/>
            <a:ext cx="12780645" cy="5689600"/>
          </a:xfrm>
          <a:custGeom>
            <a:avLst/>
            <a:gdLst/>
            <a:ahLst/>
            <a:cxnLst/>
            <a:rect l="l" t="t" r="r" b="b"/>
            <a:pathLst>
              <a:path w="12780644" h="5689600">
                <a:moveTo>
                  <a:pt x="0" y="5689502"/>
                </a:moveTo>
                <a:lnTo>
                  <a:pt x="12780505" y="5689502"/>
                </a:lnTo>
                <a:lnTo>
                  <a:pt x="12780505" y="0"/>
                </a:lnTo>
                <a:lnTo>
                  <a:pt x="0" y="0"/>
                </a:lnTo>
                <a:lnTo>
                  <a:pt x="0" y="5689502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6187" y="9528871"/>
            <a:ext cx="11938635" cy="510540"/>
          </a:xfrm>
          <a:custGeom>
            <a:avLst/>
            <a:gdLst/>
            <a:ahLst/>
            <a:cxnLst/>
            <a:rect l="l" t="t" r="r" b="b"/>
            <a:pathLst>
              <a:path w="11938635" h="510540">
                <a:moveTo>
                  <a:pt x="11938262" y="510125"/>
                </a:moveTo>
                <a:lnTo>
                  <a:pt x="0" y="510125"/>
                </a:lnTo>
                <a:lnTo>
                  <a:pt x="0" y="0"/>
                </a:lnTo>
                <a:lnTo>
                  <a:pt x="11938262" y="0"/>
                </a:lnTo>
                <a:lnTo>
                  <a:pt x="11938262" y="5101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0424" y="8011415"/>
            <a:ext cx="6475730" cy="510540"/>
          </a:xfrm>
          <a:custGeom>
            <a:avLst/>
            <a:gdLst/>
            <a:ahLst/>
            <a:cxnLst/>
            <a:rect l="l" t="t" r="r" b="b"/>
            <a:pathLst>
              <a:path w="6475730" h="510540">
                <a:moveTo>
                  <a:pt x="6475703" y="510125"/>
                </a:moveTo>
                <a:lnTo>
                  <a:pt x="0" y="510125"/>
                </a:lnTo>
                <a:lnTo>
                  <a:pt x="0" y="0"/>
                </a:lnTo>
                <a:lnTo>
                  <a:pt x="6475703" y="0"/>
                </a:lnTo>
                <a:lnTo>
                  <a:pt x="6475703" y="510125"/>
                </a:lnTo>
                <a:close/>
              </a:path>
            </a:pathLst>
          </a:custGeom>
          <a:solidFill>
            <a:srgbClr val="00AA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38607" y="8075171"/>
            <a:ext cx="911225" cy="446405"/>
          </a:xfrm>
          <a:custGeom>
            <a:avLst/>
            <a:gdLst/>
            <a:ahLst/>
            <a:cxnLst/>
            <a:rect l="l" t="t" r="r" b="b"/>
            <a:pathLst>
              <a:path w="911225" h="446404">
                <a:moveTo>
                  <a:pt x="910981" y="446369"/>
                </a:moveTo>
                <a:lnTo>
                  <a:pt x="0" y="446369"/>
                </a:lnTo>
                <a:lnTo>
                  <a:pt x="0" y="0"/>
                </a:lnTo>
                <a:lnTo>
                  <a:pt x="910981" y="0"/>
                </a:lnTo>
                <a:lnTo>
                  <a:pt x="910981" y="446369"/>
                </a:lnTo>
                <a:close/>
              </a:path>
            </a:pathLst>
          </a:custGeom>
          <a:solidFill>
            <a:srgbClr val="007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26483" y="8011415"/>
            <a:ext cx="3458210" cy="510540"/>
          </a:xfrm>
          <a:custGeom>
            <a:avLst/>
            <a:gdLst/>
            <a:ahLst/>
            <a:cxnLst/>
            <a:rect l="l" t="t" r="r" b="b"/>
            <a:pathLst>
              <a:path w="3458209" h="510540">
                <a:moveTo>
                  <a:pt x="3457967" y="510125"/>
                </a:moveTo>
                <a:lnTo>
                  <a:pt x="0" y="510125"/>
                </a:lnTo>
                <a:lnTo>
                  <a:pt x="0" y="0"/>
                </a:lnTo>
                <a:lnTo>
                  <a:pt x="3457967" y="0"/>
                </a:lnTo>
                <a:lnTo>
                  <a:pt x="3457967" y="510125"/>
                </a:lnTo>
                <a:close/>
              </a:path>
            </a:pathLst>
          </a:custGeom>
          <a:solidFill>
            <a:srgbClr val="812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95306" y="8684206"/>
            <a:ext cx="11689715" cy="638175"/>
          </a:xfrm>
          <a:custGeom>
            <a:avLst/>
            <a:gdLst/>
            <a:ahLst/>
            <a:cxnLst/>
            <a:rect l="l" t="t" r="r" b="b"/>
            <a:pathLst>
              <a:path w="11689715" h="638175">
                <a:moveTo>
                  <a:pt x="11689144" y="637640"/>
                </a:moveTo>
                <a:lnTo>
                  <a:pt x="0" y="637640"/>
                </a:lnTo>
                <a:lnTo>
                  <a:pt x="0" y="0"/>
                </a:lnTo>
                <a:lnTo>
                  <a:pt x="11689144" y="0"/>
                </a:lnTo>
                <a:lnTo>
                  <a:pt x="11689144" y="63764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68987" y="7338203"/>
            <a:ext cx="6019165" cy="510540"/>
          </a:xfrm>
          <a:custGeom>
            <a:avLst/>
            <a:gdLst/>
            <a:ahLst/>
            <a:cxnLst/>
            <a:rect l="l" t="t" r="r" b="b"/>
            <a:pathLst>
              <a:path w="6019165" h="510540">
                <a:moveTo>
                  <a:pt x="6018551" y="510127"/>
                </a:moveTo>
                <a:lnTo>
                  <a:pt x="0" y="510127"/>
                </a:lnTo>
                <a:lnTo>
                  <a:pt x="0" y="0"/>
                </a:lnTo>
                <a:lnTo>
                  <a:pt x="6018551" y="0"/>
                </a:lnTo>
                <a:lnTo>
                  <a:pt x="6018551" y="510127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68987" y="6664993"/>
            <a:ext cx="6019165" cy="510540"/>
          </a:xfrm>
          <a:custGeom>
            <a:avLst/>
            <a:gdLst/>
            <a:ahLst/>
            <a:cxnLst/>
            <a:rect l="l" t="t" r="r" b="b"/>
            <a:pathLst>
              <a:path w="6019165" h="510540">
                <a:moveTo>
                  <a:pt x="6018551" y="510127"/>
                </a:moveTo>
                <a:lnTo>
                  <a:pt x="0" y="510127"/>
                </a:lnTo>
                <a:lnTo>
                  <a:pt x="0" y="0"/>
                </a:lnTo>
                <a:lnTo>
                  <a:pt x="6018551" y="0"/>
                </a:lnTo>
                <a:lnTo>
                  <a:pt x="6018551" y="510127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68987" y="5991782"/>
            <a:ext cx="6019165" cy="510540"/>
          </a:xfrm>
          <a:custGeom>
            <a:avLst/>
            <a:gdLst/>
            <a:ahLst/>
            <a:cxnLst/>
            <a:rect l="l" t="t" r="r" b="b"/>
            <a:pathLst>
              <a:path w="6019165" h="510539">
                <a:moveTo>
                  <a:pt x="6018551" y="510127"/>
                </a:moveTo>
                <a:lnTo>
                  <a:pt x="0" y="510127"/>
                </a:lnTo>
                <a:lnTo>
                  <a:pt x="0" y="0"/>
                </a:lnTo>
                <a:lnTo>
                  <a:pt x="6018551" y="0"/>
                </a:lnTo>
                <a:lnTo>
                  <a:pt x="6018551" y="510127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68987" y="5318571"/>
            <a:ext cx="6019165" cy="510540"/>
          </a:xfrm>
          <a:custGeom>
            <a:avLst/>
            <a:gdLst/>
            <a:ahLst/>
            <a:cxnLst/>
            <a:rect l="l" t="t" r="r" b="b"/>
            <a:pathLst>
              <a:path w="6019165" h="510539">
                <a:moveTo>
                  <a:pt x="6018551" y="510125"/>
                </a:moveTo>
                <a:lnTo>
                  <a:pt x="0" y="510125"/>
                </a:lnTo>
                <a:lnTo>
                  <a:pt x="0" y="0"/>
                </a:lnTo>
                <a:lnTo>
                  <a:pt x="6018551" y="0"/>
                </a:lnTo>
                <a:lnTo>
                  <a:pt x="6018551" y="510125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891327" y="8036542"/>
            <a:ext cx="1804670" cy="39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450" spc="-260" dirty="0">
                <a:solidFill>
                  <a:srgbClr val="FFFFFF"/>
                </a:solidFill>
                <a:latin typeface="Calibri"/>
                <a:cs typeface="Calibri"/>
              </a:rPr>
              <a:t>GPU/CPU/Soc</a:t>
            </a:r>
            <a:r>
              <a:rPr sz="245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spc="-245" dirty="0">
                <a:solidFill>
                  <a:srgbClr val="FFFFFF"/>
                </a:solidFill>
                <a:latin typeface="Calibri"/>
                <a:cs typeface="Calibri"/>
              </a:rPr>
              <a:t>Die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11371" y="8018452"/>
            <a:ext cx="367030" cy="344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100" spc="-215" dirty="0">
                <a:solidFill>
                  <a:srgbClr val="FFFFFF"/>
                </a:solidFill>
                <a:latin typeface="Calibri"/>
                <a:cs typeface="Calibri"/>
              </a:rPr>
              <a:t>PHY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96961" y="8075171"/>
            <a:ext cx="911225" cy="446405"/>
          </a:xfrm>
          <a:prstGeom prst="rect">
            <a:avLst/>
          </a:prstGeom>
          <a:solidFill>
            <a:srgbClr val="4D207A"/>
          </a:solidFill>
        </p:spPr>
        <p:txBody>
          <a:bodyPr vert="horz" wrap="square" lIns="0" tIns="43815" rIns="0" bIns="0" rtlCol="0">
            <a:spAutoFit/>
          </a:bodyPr>
          <a:lstStyle/>
          <a:p>
            <a:pPr marL="272415">
              <a:lnSpc>
                <a:spcPct val="100000"/>
              </a:lnSpc>
              <a:spcBef>
                <a:spcPts val="345"/>
              </a:spcBef>
            </a:pPr>
            <a:r>
              <a:rPr sz="2100" spc="-215" dirty="0">
                <a:solidFill>
                  <a:srgbClr val="FFFFFF"/>
                </a:solidFill>
                <a:latin typeface="Calibri"/>
                <a:cs typeface="Calibri"/>
              </a:rPr>
              <a:t>PHY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57799" y="5343649"/>
            <a:ext cx="1800860" cy="3091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5585" algn="just">
              <a:lnSpc>
                <a:spcPct val="100000"/>
              </a:lnSpc>
              <a:spcBef>
                <a:spcPts val="95"/>
              </a:spcBef>
            </a:pPr>
            <a:r>
              <a:rPr sz="2450" spc="-385" dirty="0">
                <a:solidFill>
                  <a:srgbClr val="231F20"/>
                </a:solidFill>
                <a:latin typeface="Calibri"/>
                <a:cs typeface="Calibri"/>
              </a:rPr>
              <a:t>HBM </a:t>
            </a:r>
            <a:r>
              <a:rPr sz="245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50" spc="-360" dirty="0">
                <a:solidFill>
                  <a:srgbClr val="231F20"/>
                </a:solidFill>
                <a:latin typeface="Calibri"/>
                <a:cs typeface="Calibri"/>
              </a:rPr>
              <a:t>DRAM</a:t>
            </a:r>
            <a:r>
              <a:rPr sz="245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50" spc="-245" dirty="0">
                <a:solidFill>
                  <a:srgbClr val="231F20"/>
                </a:solidFill>
                <a:latin typeface="Calibri"/>
                <a:cs typeface="Calibri"/>
              </a:rPr>
              <a:t>Die</a:t>
            </a:r>
            <a:endParaRPr sz="2450">
              <a:latin typeface="Calibri"/>
              <a:cs typeface="Calibri"/>
            </a:endParaRPr>
          </a:p>
          <a:p>
            <a:pPr marL="235585" marR="5080" algn="just">
              <a:lnSpc>
                <a:spcPct val="180300"/>
              </a:lnSpc>
            </a:pPr>
            <a:r>
              <a:rPr sz="2450" spc="-385" dirty="0">
                <a:solidFill>
                  <a:srgbClr val="231F20"/>
                </a:solidFill>
                <a:latin typeface="Calibri"/>
                <a:cs typeface="Calibri"/>
              </a:rPr>
              <a:t>HBM </a:t>
            </a:r>
            <a:r>
              <a:rPr sz="2450" spc="-360" dirty="0">
                <a:solidFill>
                  <a:srgbClr val="231F20"/>
                </a:solidFill>
                <a:latin typeface="Calibri"/>
                <a:cs typeface="Calibri"/>
              </a:rPr>
              <a:t>DRAM </a:t>
            </a:r>
            <a:r>
              <a:rPr sz="2450" spc="-245" dirty="0">
                <a:solidFill>
                  <a:srgbClr val="231F20"/>
                </a:solidFill>
                <a:latin typeface="Calibri"/>
                <a:cs typeface="Calibri"/>
              </a:rPr>
              <a:t>Die  </a:t>
            </a:r>
            <a:r>
              <a:rPr sz="2450" spc="-385" dirty="0">
                <a:solidFill>
                  <a:srgbClr val="231F20"/>
                </a:solidFill>
                <a:latin typeface="Calibri"/>
                <a:cs typeface="Calibri"/>
              </a:rPr>
              <a:t>HBM </a:t>
            </a:r>
            <a:r>
              <a:rPr sz="2450" spc="-360" dirty="0">
                <a:solidFill>
                  <a:srgbClr val="231F20"/>
                </a:solidFill>
                <a:latin typeface="Calibri"/>
                <a:cs typeface="Calibri"/>
              </a:rPr>
              <a:t>DRAM </a:t>
            </a:r>
            <a:r>
              <a:rPr sz="2450" spc="-245" dirty="0">
                <a:solidFill>
                  <a:srgbClr val="231F20"/>
                </a:solidFill>
                <a:latin typeface="Calibri"/>
                <a:cs typeface="Calibri"/>
              </a:rPr>
              <a:t>Die  </a:t>
            </a:r>
            <a:r>
              <a:rPr sz="2450" spc="-385" dirty="0">
                <a:solidFill>
                  <a:srgbClr val="231F20"/>
                </a:solidFill>
                <a:latin typeface="Calibri"/>
                <a:cs typeface="Calibri"/>
              </a:rPr>
              <a:t>HBM </a:t>
            </a:r>
            <a:r>
              <a:rPr sz="245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50" spc="-360" dirty="0">
                <a:solidFill>
                  <a:srgbClr val="231F20"/>
                </a:solidFill>
                <a:latin typeface="Calibri"/>
                <a:cs typeface="Calibri"/>
              </a:rPr>
              <a:t>DRAM</a:t>
            </a:r>
            <a:r>
              <a:rPr sz="2450" spc="-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50" spc="-245" dirty="0">
                <a:solidFill>
                  <a:srgbClr val="231F20"/>
                </a:solidFill>
                <a:latin typeface="Calibri"/>
                <a:cs typeface="Calibri"/>
              </a:rPr>
              <a:t>Die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60"/>
              </a:spcBef>
            </a:pPr>
            <a:r>
              <a:rPr sz="2450" spc="-195" dirty="0">
                <a:solidFill>
                  <a:srgbClr val="231F20"/>
                </a:solidFill>
                <a:latin typeface="Calibri"/>
                <a:cs typeface="Calibri"/>
              </a:rPr>
              <a:t>Logic</a:t>
            </a:r>
            <a:r>
              <a:rPr sz="245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50" spc="-245" dirty="0">
                <a:solidFill>
                  <a:srgbClr val="231F20"/>
                </a:solidFill>
                <a:latin typeface="Calibri"/>
                <a:cs typeface="Calibri"/>
              </a:rPr>
              <a:t>Die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39967" y="8775848"/>
            <a:ext cx="1894205" cy="1182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2415">
              <a:lnSpc>
                <a:spcPct val="100000"/>
              </a:lnSpc>
              <a:spcBef>
                <a:spcPts val="95"/>
              </a:spcBef>
            </a:pPr>
            <a:r>
              <a:rPr sz="2450" spc="-215" dirty="0">
                <a:solidFill>
                  <a:srgbClr val="231F20"/>
                </a:solidFill>
                <a:latin typeface="Calibri"/>
                <a:cs typeface="Calibri"/>
              </a:rPr>
              <a:t>Interposer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450" spc="-220" dirty="0">
                <a:solidFill>
                  <a:srgbClr val="FFFFFF"/>
                </a:solidFill>
                <a:latin typeface="Calibri"/>
                <a:cs typeface="Calibri"/>
              </a:rPr>
              <a:t>Package</a:t>
            </a:r>
            <a:r>
              <a:rPr sz="245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spc="-204" dirty="0">
                <a:solidFill>
                  <a:srgbClr val="FFFFFF"/>
                </a:solidFill>
                <a:latin typeface="Calibri"/>
                <a:cs typeface="Calibri"/>
              </a:rPr>
              <a:t>Substrate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820696" y="8011415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4">
                <a:moveTo>
                  <a:pt x="63753" y="0"/>
                </a:moveTo>
                <a:lnTo>
                  <a:pt x="0" y="63780"/>
                </a:lnTo>
                <a:lnTo>
                  <a:pt x="63753" y="127537"/>
                </a:lnTo>
                <a:lnTo>
                  <a:pt x="127507" y="63780"/>
                </a:lnTo>
                <a:lnTo>
                  <a:pt x="6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820696" y="8138952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4">
                <a:moveTo>
                  <a:pt x="63753" y="0"/>
                </a:moveTo>
                <a:lnTo>
                  <a:pt x="0" y="63781"/>
                </a:lnTo>
                <a:lnTo>
                  <a:pt x="63753" y="127538"/>
                </a:lnTo>
                <a:lnTo>
                  <a:pt x="127507" y="63781"/>
                </a:lnTo>
                <a:lnTo>
                  <a:pt x="6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820696" y="8266490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4">
                <a:moveTo>
                  <a:pt x="63753" y="0"/>
                </a:moveTo>
                <a:lnTo>
                  <a:pt x="0" y="63780"/>
                </a:lnTo>
                <a:lnTo>
                  <a:pt x="63753" y="127537"/>
                </a:lnTo>
                <a:lnTo>
                  <a:pt x="127507" y="63780"/>
                </a:lnTo>
                <a:lnTo>
                  <a:pt x="6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20696" y="8394003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4">
                <a:moveTo>
                  <a:pt x="63753" y="0"/>
                </a:moveTo>
                <a:lnTo>
                  <a:pt x="0" y="63780"/>
                </a:lnTo>
                <a:lnTo>
                  <a:pt x="63753" y="127537"/>
                </a:lnTo>
                <a:lnTo>
                  <a:pt x="127507" y="63780"/>
                </a:lnTo>
                <a:lnTo>
                  <a:pt x="6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20696" y="9528871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4">
                <a:moveTo>
                  <a:pt x="63753" y="0"/>
                </a:moveTo>
                <a:lnTo>
                  <a:pt x="0" y="63780"/>
                </a:lnTo>
                <a:lnTo>
                  <a:pt x="63753" y="127537"/>
                </a:lnTo>
                <a:lnTo>
                  <a:pt x="127507" y="63780"/>
                </a:lnTo>
                <a:lnTo>
                  <a:pt x="6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820696" y="9656385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4">
                <a:moveTo>
                  <a:pt x="63753" y="0"/>
                </a:moveTo>
                <a:lnTo>
                  <a:pt x="0" y="63780"/>
                </a:lnTo>
                <a:lnTo>
                  <a:pt x="63753" y="127537"/>
                </a:lnTo>
                <a:lnTo>
                  <a:pt x="127507" y="63780"/>
                </a:lnTo>
                <a:lnTo>
                  <a:pt x="6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820696" y="9783922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4">
                <a:moveTo>
                  <a:pt x="63753" y="0"/>
                </a:moveTo>
                <a:lnTo>
                  <a:pt x="0" y="63781"/>
                </a:lnTo>
                <a:lnTo>
                  <a:pt x="63753" y="127538"/>
                </a:lnTo>
                <a:lnTo>
                  <a:pt x="127507" y="63781"/>
                </a:lnTo>
                <a:lnTo>
                  <a:pt x="6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820696" y="9911460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4">
                <a:moveTo>
                  <a:pt x="63753" y="0"/>
                </a:moveTo>
                <a:lnTo>
                  <a:pt x="0" y="63780"/>
                </a:lnTo>
                <a:lnTo>
                  <a:pt x="63753" y="127537"/>
                </a:lnTo>
                <a:lnTo>
                  <a:pt x="127507" y="63780"/>
                </a:lnTo>
                <a:lnTo>
                  <a:pt x="6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20696" y="8684206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4">
                <a:moveTo>
                  <a:pt x="63753" y="0"/>
                </a:moveTo>
                <a:lnTo>
                  <a:pt x="0" y="63781"/>
                </a:lnTo>
                <a:lnTo>
                  <a:pt x="63753" y="127538"/>
                </a:lnTo>
                <a:lnTo>
                  <a:pt x="127507" y="63781"/>
                </a:lnTo>
                <a:lnTo>
                  <a:pt x="6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20696" y="8811721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4">
                <a:moveTo>
                  <a:pt x="63753" y="0"/>
                </a:moveTo>
                <a:lnTo>
                  <a:pt x="0" y="63780"/>
                </a:lnTo>
                <a:lnTo>
                  <a:pt x="63753" y="127537"/>
                </a:lnTo>
                <a:lnTo>
                  <a:pt x="127507" y="63780"/>
                </a:lnTo>
                <a:lnTo>
                  <a:pt x="6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820696" y="8939258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4">
                <a:moveTo>
                  <a:pt x="63753" y="0"/>
                </a:moveTo>
                <a:lnTo>
                  <a:pt x="0" y="63781"/>
                </a:lnTo>
                <a:lnTo>
                  <a:pt x="63753" y="127538"/>
                </a:lnTo>
                <a:lnTo>
                  <a:pt x="127507" y="63781"/>
                </a:lnTo>
                <a:lnTo>
                  <a:pt x="6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820696" y="9066796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4">
                <a:moveTo>
                  <a:pt x="63753" y="0"/>
                </a:moveTo>
                <a:lnTo>
                  <a:pt x="0" y="63780"/>
                </a:lnTo>
                <a:lnTo>
                  <a:pt x="63753" y="127537"/>
                </a:lnTo>
                <a:lnTo>
                  <a:pt x="127507" y="63780"/>
                </a:lnTo>
                <a:lnTo>
                  <a:pt x="6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820696" y="9194310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4">
                <a:moveTo>
                  <a:pt x="63753" y="0"/>
                </a:moveTo>
                <a:lnTo>
                  <a:pt x="0" y="63780"/>
                </a:lnTo>
                <a:lnTo>
                  <a:pt x="63753" y="127537"/>
                </a:lnTo>
                <a:lnTo>
                  <a:pt x="127507" y="63780"/>
                </a:lnTo>
                <a:lnTo>
                  <a:pt x="6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39288" y="5828698"/>
            <a:ext cx="197349" cy="163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95342" y="5324750"/>
            <a:ext cx="85725" cy="346075"/>
          </a:xfrm>
          <a:custGeom>
            <a:avLst/>
            <a:gdLst/>
            <a:ahLst/>
            <a:cxnLst/>
            <a:rect l="l" t="t" r="r" b="b"/>
            <a:pathLst>
              <a:path w="85725" h="346075">
                <a:moveTo>
                  <a:pt x="0" y="345983"/>
                </a:moveTo>
                <a:lnTo>
                  <a:pt x="85222" y="345983"/>
                </a:lnTo>
                <a:lnTo>
                  <a:pt x="85222" y="0"/>
                </a:lnTo>
                <a:lnTo>
                  <a:pt x="0" y="0"/>
                </a:lnTo>
                <a:lnTo>
                  <a:pt x="0" y="345983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89187" y="56705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89187" y="5331459"/>
            <a:ext cx="12700" cy="332740"/>
          </a:xfrm>
          <a:custGeom>
            <a:avLst/>
            <a:gdLst/>
            <a:ahLst/>
            <a:cxnLst/>
            <a:rect l="l" t="t" r="r" b="b"/>
            <a:pathLst>
              <a:path w="12700" h="332739">
                <a:moveTo>
                  <a:pt x="0" y="332740"/>
                </a:moveTo>
                <a:lnTo>
                  <a:pt x="12307" y="332740"/>
                </a:lnTo>
                <a:lnTo>
                  <a:pt x="12307" y="0"/>
                </a:lnTo>
                <a:lnTo>
                  <a:pt x="0" y="0"/>
                </a:lnTo>
                <a:lnTo>
                  <a:pt x="0" y="3327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89187" y="53251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74409" y="5330904"/>
            <a:ext cx="12700" cy="334010"/>
          </a:xfrm>
          <a:custGeom>
            <a:avLst/>
            <a:gdLst/>
            <a:ahLst/>
            <a:cxnLst/>
            <a:rect l="l" t="t" r="r" b="b"/>
            <a:pathLst>
              <a:path w="12700" h="334010">
                <a:moveTo>
                  <a:pt x="0" y="333675"/>
                </a:moveTo>
                <a:lnTo>
                  <a:pt x="12307" y="333675"/>
                </a:lnTo>
                <a:lnTo>
                  <a:pt x="12307" y="0"/>
                </a:lnTo>
                <a:lnTo>
                  <a:pt x="0" y="0"/>
                </a:lnTo>
                <a:lnTo>
                  <a:pt x="0" y="3336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27632" y="5828698"/>
            <a:ext cx="197350" cy="163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83673" y="5324750"/>
            <a:ext cx="85725" cy="346075"/>
          </a:xfrm>
          <a:custGeom>
            <a:avLst/>
            <a:gdLst/>
            <a:ahLst/>
            <a:cxnLst/>
            <a:rect l="l" t="t" r="r" b="b"/>
            <a:pathLst>
              <a:path w="85725" h="346075">
                <a:moveTo>
                  <a:pt x="0" y="345983"/>
                </a:moveTo>
                <a:lnTo>
                  <a:pt x="85222" y="345983"/>
                </a:lnTo>
                <a:lnTo>
                  <a:pt x="85222" y="0"/>
                </a:lnTo>
                <a:lnTo>
                  <a:pt x="0" y="0"/>
                </a:lnTo>
                <a:lnTo>
                  <a:pt x="0" y="345983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77545" y="56705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77545" y="5331459"/>
            <a:ext cx="12700" cy="332740"/>
          </a:xfrm>
          <a:custGeom>
            <a:avLst/>
            <a:gdLst/>
            <a:ahLst/>
            <a:cxnLst/>
            <a:rect l="l" t="t" r="r" b="b"/>
            <a:pathLst>
              <a:path w="12700" h="332739">
                <a:moveTo>
                  <a:pt x="0" y="332740"/>
                </a:moveTo>
                <a:lnTo>
                  <a:pt x="12307" y="332740"/>
                </a:lnTo>
                <a:lnTo>
                  <a:pt x="12307" y="0"/>
                </a:lnTo>
                <a:lnTo>
                  <a:pt x="0" y="0"/>
                </a:lnTo>
                <a:lnTo>
                  <a:pt x="0" y="3327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77545" y="53251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62767" y="5330904"/>
            <a:ext cx="12700" cy="334010"/>
          </a:xfrm>
          <a:custGeom>
            <a:avLst/>
            <a:gdLst/>
            <a:ahLst/>
            <a:cxnLst/>
            <a:rect l="l" t="t" r="r" b="b"/>
            <a:pathLst>
              <a:path w="12700" h="334010">
                <a:moveTo>
                  <a:pt x="0" y="333675"/>
                </a:moveTo>
                <a:lnTo>
                  <a:pt x="12307" y="333675"/>
                </a:lnTo>
                <a:lnTo>
                  <a:pt x="12307" y="0"/>
                </a:lnTo>
                <a:lnTo>
                  <a:pt x="0" y="0"/>
                </a:lnTo>
                <a:lnTo>
                  <a:pt x="0" y="3336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15977" y="5828698"/>
            <a:ext cx="197350" cy="163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72031" y="5324750"/>
            <a:ext cx="85725" cy="346075"/>
          </a:xfrm>
          <a:custGeom>
            <a:avLst/>
            <a:gdLst/>
            <a:ahLst/>
            <a:cxnLst/>
            <a:rect l="l" t="t" r="r" b="b"/>
            <a:pathLst>
              <a:path w="85725" h="346075">
                <a:moveTo>
                  <a:pt x="0" y="345983"/>
                </a:moveTo>
                <a:lnTo>
                  <a:pt x="85222" y="345983"/>
                </a:lnTo>
                <a:lnTo>
                  <a:pt x="85222" y="0"/>
                </a:lnTo>
                <a:lnTo>
                  <a:pt x="0" y="0"/>
                </a:lnTo>
                <a:lnTo>
                  <a:pt x="0" y="345983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65876" y="56705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65876" y="5331459"/>
            <a:ext cx="12700" cy="332740"/>
          </a:xfrm>
          <a:custGeom>
            <a:avLst/>
            <a:gdLst/>
            <a:ahLst/>
            <a:cxnLst/>
            <a:rect l="l" t="t" r="r" b="b"/>
            <a:pathLst>
              <a:path w="12700" h="332739">
                <a:moveTo>
                  <a:pt x="0" y="332740"/>
                </a:moveTo>
                <a:lnTo>
                  <a:pt x="12308" y="332740"/>
                </a:lnTo>
                <a:lnTo>
                  <a:pt x="12308" y="0"/>
                </a:lnTo>
                <a:lnTo>
                  <a:pt x="0" y="0"/>
                </a:lnTo>
                <a:lnTo>
                  <a:pt x="0" y="3327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65876" y="53251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51099" y="5330904"/>
            <a:ext cx="12700" cy="334010"/>
          </a:xfrm>
          <a:custGeom>
            <a:avLst/>
            <a:gdLst/>
            <a:ahLst/>
            <a:cxnLst/>
            <a:rect l="l" t="t" r="r" b="b"/>
            <a:pathLst>
              <a:path w="12700" h="334010">
                <a:moveTo>
                  <a:pt x="0" y="333675"/>
                </a:moveTo>
                <a:lnTo>
                  <a:pt x="12308" y="333675"/>
                </a:lnTo>
                <a:lnTo>
                  <a:pt x="12308" y="0"/>
                </a:lnTo>
                <a:lnTo>
                  <a:pt x="0" y="0"/>
                </a:lnTo>
                <a:lnTo>
                  <a:pt x="0" y="3336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04324" y="5828698"/>
            <a:ext cx="197350" cy="163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260388" y="5324750"/>
            <a:ext cx="85725" cy="346075"/>
          </a:xfrm>
          <a:custGeom>
            <a:avLst/>
            <a:gdLst/>
            <a:ahLst/>
            <a:cxnLst/>
            <a:rect l="l" t="t" r="r" b="b"/>
            <a:pathLst>
              <a:path w="85725" h="346075">
                <a:moveTo>
                  <a:pt x="0" y="345983"/>
                </a:moveTo>
                <a:lnTo>
                  <a:pt x="85222" y="345983"/>
                </a:lnTo>
                <a:lnTo>
                  <a:pt x="85222" y="0"/>
                </a:lnTo>
                <a:lnTo>
                  <a:pt x="0" y="0"/>
                </a:lnTo>
                <a:lnTo>
                  <a:pt x="0" y="345983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54234" y="56705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254234" y="5331459"/>
            <a:ext cx="12700" cy="332740"/>
          </a:xfrm>
          <a:custGeom>
            <a:avLst/>
            <a:gdLst/>
            <a:ahLst/>
            <a:cxnLst/>
            <a:rect l="l" t="t" r="r" b="b"/>
            <a:pathLst>
              <a:path w="12700" h="332739">
                <a:moveTo>
                  <a:pt x="0" y="332740"/>
                </a:moveTo>
                <a:lnTo>
                  <a:pt x="12308" y="332740"/>
                </a:lnTo>
                <a:lnTo>
                  <a:pt x="12308" y="0"/>
                </a:lnTo>
                <a:lnTo>
                  <a:pt x="0" y="0"/>
                </a:lnTo>
                <a:lnTo>
                  <a:pt x="0" y="3327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254234" y="53251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339456" y="5330904"/>
            <a:ext cx="12700" cy="334010"/>
          </a:xfrm>
          <a:custGeom>
            <a:avLst/>
            <a:gdLst/>
            <a:ahLst/>
            <a:cxnLst/>
            <a:rect l="l" t="t" r="r" b="b"/>
            <a:pathLst>
              <a:path w="12700" h="334010">
                <a:moveTo>
                  <a:pt x="0" y="333675"/>
                </a:moveTo>
                <a:lnTo>
                  <a:pt x="12308" y="333675"/>
                </a:lnTo>
                <a:lnTo>
                  <a:pt x="12308" y="0"/>
                </a:lnTo>
                <a:lnTo>
                  <a:pt x="0" y="0"/>
                </a:lnTo>
                <a:lnTo>
                  <a:pt x="0" y="3336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37952" y="5676888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834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26297" y="5676888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834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14644" y="5676888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834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302989" y="5676888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834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39288" y="6501909"/>
            <a:ext cx="197349" cy="163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95342" y="5997961"/>
            <a:ext cx="85725" cy="346075"/>
          </a:xfrm>
          <a:custGeom>
            <a:avLst/>
            <a:gdLst/>
            <a:ahLst/>
            <a:cxnLst/>
            <a:rect l="l" t="t" r="r" b="b"/>
            <a:pathLst>
              <a:path w="85725" h="346075">
                <a:moveTo>
                  <a:pt x="0" y="345984"/>
                </a:moveTo>
                <a:lnTo>
                  <a:pt x="85222" y="345984"/>
                </a:lnTo>
                <a:lnTo>
                  <a:pt x="85222" y="0"/>
                </a:lnTo>
                <a:lnTo>
                  <a:pt x="0" y="0"/>
                </a:lnTo>
                <a:lnTo>
                  <a:pt x="0" y="345984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89187" y="63436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89187" y="6004559"/>
            <a:ext cx="12700" cy="332740"/>
          </a:xfrm>
          <a:custGeom>
            <a:avLst/>
            <a:gdLst/>
            <a:ahLst/>
            <a:cxnLst/>
            <a:rect l="l" t="t" r="r" b="b"/>
            <a:pathLst>
              <a:path w="12700" h="332739">
                <a:moveTo>
                  <a:pt x="0" y="332740"/>
                </a:moveTo>
                <a:lnTo>
                  <a:pt x="12307" y="332740"/>
                </a:lnTo>
                <a:lnTo>
                  <a:pt x="12307" y="0"/>
                </a:lnTo>
                <a:lnTo>
                  <a:pt x="0" y="0"/>
                </a:lnTo>
                <a:lnTo>
                  <a:pt x="0" y="3327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389187" y="59982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474409" y="6004115"/>
            <a:ext cx="12700" cy="334010"/>
          </a:xfrm>
          <a:custGeom>
            <a:avLst/>
            <a:gdLst/>
            <a:ahLst/>
            <a:cxnLst/>
            <a:rect l="l" t="t" r="r" b="b"/>
            <a:pathLst>
              <a:path w="12700" h="334010">
                <a:moveTo>
                  <a:pt x="0" y="333675"/>
                </a:moveTo>
                <a:lnTo>
                  <a:pt x="12307" y="333675"/>
                </a:lnTo>
                <a:lnTo>
                  <a:pt x="12307" y="0"/>
                </a:lnTo>
                <a:lnTo>
                  <a:pt x="0" y="0"/>
                </a:lnTo>
                <a:lnTo>
                  <a:pt x="0" y="3336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27632" y="6501909"/>
            <a:ext cx="197350" cy="163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683673" y="5997961"/>
            <a:ext cx="85725" cy="346075"/>
          </a:xfrm>
          <a:custGeom>
            <a:avLst/>
            <a:gdLst/>
            <a:ahLst/>
            <a:cxnLst/>
            <a:rect l="l" t="t" r="r" b="b"/>
            <a:pathLst>
              <a:path w="85725" h="346075">
                <a:moveTo>
                  <a:pt x="0" y="345984"/>
                </a:moveTo>
                <a:lnTo>
                  <a:pt x="85222" y="345984"/>
                </a:lnTo>
                <a:lnTo>
                  <a:pt x="85222" y="0"/>
                </a:lnTo>
                <a:lnTo>
                  <a:pt x="0" y="0"/>
                </a:lnTo>
                <a:lnTo>
                  <a:pt x="0" y="345984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77545" y="63436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677545" y="6004559"/>
            <a:ext cx="12700" cy="332740"/>
          </a:xfrm>
          <a:custGeom>
            <a:avLst/>
            <a:gdLst/>
            <a:ahLst/>
            <a:cxnLst/>
            <a:rect l="l" t="t" r="r" b="b"/>
            <a:pathLst>
              <a:path w="12700" h="332739">
                <a:moveTo>
                  <a:pt x="0" y="332740"/>
                </a:moveTo>
                <a:lnTo>
                  <a:pt x="12307" y="332740"/>
                </a:lnTo>
                <a:lnTo>
                  <a:pt x="12307" y="0"/>
                </a:lnTo>
                <a:lnTo>
                  <a:pt x="0" y="0"/>
                </a:lnTo>
                <a:lnTo>
                  <a:pt x="0" y="3327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77545" y="59982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762767" y="6004115"/>
            <a:ext cx="12700" cy="334010"/>
          </a:xfrm>
          <a:custGeom>
            <a:avLst/>
            <a:gdLst/>
            <a:ahLst/>
            <a:cxnLst/>
            <a:rect l="l" t="t" r="r" b="b"/>
            <a:pathLst>
              <a:path w="12700" h="334010">
                <a:moveTo>
                  <a:pt x="0" y="333675"/>
                </a:moveTo>
                <a:lnTo>
                  <a:pt x="12307" y="333675"/>
                </a:lnTo>
                <a:lnTo>
                  <a:pt x="12307" y="0"/>
                </a:lnTo>
                <a:lnTo>
                  <a:pt x="0" y="0"/>
                </a:lnTo>
                <a:lnTo>
                  <a:pt x="0" y="3336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15977" y="6501909"/>
            <a:ext cx="197350" cy="1630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72031" y="5997961"/>
            <a:ext cx="85725" cy="346075"/>
          </a:xfrm>
          <a:custGeom>
            <a:avLst/>
            <a:gdLst/>
            <a:ahLst/>
            <a:cxnLst/>
            <a:rect l="l" t="t" r="r" b="b"/>
            <a:pathLst>
              <a:path w="85725" h="346075">
                <a:moveTo>
                  <a:pt x="0" y="345984"/>
                </a:moveTo>
                <a:lnTo>
                  <a:pt x="85222" y="345984"/>
                </a:lnTo>
                <a:lnTo>
                  <a:pt x="85222" y="0"/>
                </a:lnTo>
                <a:lnTo>
                  <a:pt x="0" y="0"/>
                </a:lnTo>
                <a:lnTo>
                  <a:pt x="0" y="345984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65876" y="63436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965876" y="6004559"/>
            <a:ext cx="12700" cy="332740"/>
          </a:xfrm>
          <a:custGeom>
            <a:avLst/>
            <a:gdLst/>
            <a:ahLst/>
            <a:cxnLst/>
            <a:rect l="l" t="t" r="r" b="b"/>
            <a:pathLst>
              <a:path w="12700" h="332739">
                <a:moveTo>
                  <a:pt x="0" y="332740"/>
                </a:moveTo>
                <a:lnTo>
                  <a:pt x="12308" y="332740"/>
                </a:lnTo>
                <a:lnTo>
                  <a:pt x="12308" y="0"/>
                </a:lnTo>
                <a:lnTo>
                  <a:pt x="0" y="0"/>
                </a:lnTo>
                <a:lnTo>
                  <a:pt x="0" y="3327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965876" y="59982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051099" y="6004115"/>
            <a:ext cx="12700" cy="334010"/>
          </a:xfrm>
          <a:custGeom>
            <a:avLst/>
            <a:gdLst/>
            <a:ahLst/>
            <a:cxnLst/>
            <a:rect l="l" t="t" r="r" b="b"/>
            <a:pathLst>
              <a:path w="12700" h="334010">
                <a:moveTo>
                  <a:pt x="0" y="333675"/>
                </a:moveTo>
                <a:lnTo>
                  <a:pt x="12308" y="333675"/>
                </a:lnTo>
                <a:lnTo>
                  <a:pt x="12308" y="0"/>
                </a:lnTo>
                <a:lnTo>
                  <a:pt x="0" y="0"/>
                </a:lnTo>
                <a:lnTo>
                  <a:pt x="0" y="3336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204324" y="6501909"/>
            <a:ext cx="197350" cy="163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260388" y="5997961"/>
            <a:ext cx="85725" cy="346075"/>
          </a:xfrm>
          <a:custGeom>
            <a:avLst/>
            <a:gdLst/>
            <a:ahLst/>
            <a:cxnLst/>
            <a:rect l="l" t="t" r="r" b="b"/>
            <a:pathLst>
              <a:path w="85725" h="346075">
                <a:moveTo>
                  <a:pt x="0" y="345984"/>
                </a:moveTo>
                <a:lnTo>
                  <a:pt x="85222" y="345984"/>
                </a:lnTo>
                <a:lnTo>
                  <a:pt x="85222" y="0"/>
                </a:lnTo>
                <a:lnTo>
                  <a:pt x="0" y="0"/>
                </a:lnTo>
                <a:lnTo>
                  <a:pt x="0" y="345984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54234" y="63436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254234" y="6004559"/>
            <a:ext cx="12700" cy="332740"/>
          </a:xfrm>
          <a:custGeom>
            <a:avLst/>
            <a:gdLst/>
            <a:ahLst/>
            <a:cxnLst/>
            <a:rect l="l" t="t" r="r" b="b"/>
            <a:pathLst>
              <a:path w="12700" h="332739">
                <a:moveTo>
                  <a:pt x="0" y="332740"/>
                </a:moveTo>
                <a:lnTo>
                  <a:pt x="12308" y="332740"/>
                </a:lnTo>
                <a:lnTo>
                  <a:pt x="12308" y="0"/>
                </a:lnTo>
                <a:lnTo>
                  <a:pt x="0" y="0"/>
                </a:lnTo>
                <a:lnTo>
                  <a:pt x="0" y="3327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254234" y="59982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339456" y="6004115"/>
            <a:ext cx="12700" cy="334010"/>
          </a:xfrm>
          <a:custGeom>
            <a:avLst/>
            <a:gdLst/>
            <a:ahLst/>
            <a:cxnLst/>
            <a:rect l="l" t="t" r="r" b="b"/>
            <a:pathLst>
              <a:path w="12700" h="334010">
                <a:moveTo>
                  <a:pt x="0" y="333675"/>
                </a:moveTo>
                <a:lnTo>
                  <a:pt x="12308" y="333675"/>
                </a:lnTo>
                <a:lnTo>
                  <a:pt x="12308" y="0"/>
                </a:lnTo>
                <a:lnTo>
                  <a:pt x="0" y="0"/>
                </a:lnTo>
                <a:lnTo>
                  <a:pt x="0" y="3336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437952" y="635009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834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726297" y="635009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834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014644" y="635009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834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02989" y="635009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834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339288" y="7175120"/>
            <a:ext cx="197349" cy="163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395342" y="6671147"/>
            <a:ext cx="85725" cy="346075"/>
          </a:xfrm>
          <a:custGeom>
            <a:avLst/>
            <a:gdLst/>
            <a:ahLst/>
            <a:cxnLst/>
            <a:rect l="l" t="t" r="r" b="b"/>
            <a:pathLst>
              <a:path w="85725" h="346075">
                <a:moveTo>
                  <a:pt x="0" y="346008"/>
                </a:moveTo>
                <a:lnTo>
                  <a:pt x="85222" y="346008"/>
                </a:lnTo>
                <a:lnTo>
                  <a:pt x="85222" y="0"/>
                </a:lnTo>
                <a:lnTo>
                  <a:pt x="0" y="0"/>
                </a:lnTo>
                <a:lnTo>
                  <a:pt x="0" y="346008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389187" y="70167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89187" y="6677659"/>
            <a:ext cx="12700" cy="332740"/>
          </a:xfrm>
          <a:custGeom>
            <a:avLst/>
            <a:gdLst/>
            <a:ahLst/>
            <a:cxnLst/>
            <a:rect l="l" t="t" r="r" b="b"/>
            <a:pathLst>
              <a:path w="12700" h="332740">
                <a:moveTo>
                  <a:pt x="0" y="332740"/>
                </a:moveTo>
                <a:lnTo>
                  <a:pt x="12307" y="332740"/>
                </a:lnTo>
                <a:lnTo>
                  <a:pt x="12307" y="0"/>
                </a:lnTo>
                <a:lnTo>
                  <a:pt x="0" y="0"/>
                </a:lnTo>
                <a:lnTo>
                  <a:pt x="0" y="3327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89187" y="66713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74409" y="6677301"/>
            <a:ext cx="12700" cy="334010"/>
          </a:xfrm>
          <a:custGeom>
            <a:avLst/>
            <a:gdLst/>
            <a:ahLst/>
            <a:cxnLst/>
            <a:rect l="l" t="t" r="r" b="b"/>
            <a:pathLst>
              <a:path w="12700" h="334009">
                <a:moveTo>
                  <a:pt x="0" y="333675"/>
                </a:moveTo>
                <a:lnTo>
                  <a:pt x="12307" y="333675"/>
                </a:lnTo>
                <a:lnTo>
                  <a:pt x="12307" y="0"/>
                </a:lnTo>
                <a:lnTo>
                  <a:pt x="0" y="0"/>
                </a:lnTo>
                <a:lnTo>
                  <a:pt x="0" y="3336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627632" y="7175120"/>
            <a:ext cx="197350" cy="163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683673" y="6671147"/>
            <a:ext cx="85725" cy="346075"/>
          </a:xfrm>
          <a:custGeom>
            <a:avLst/>
            <a:gdLst/>
            <a:ahLst/>
            <a:cxnLst/>
            <a:rect l="l" t="t" r="r" b="b"/>
            <a:pathLst>
              <a:path w="85725" h="346075">
                <a:moveTo>
                  <a:pt x="0" y="346008"/>
                </a:moveTo>
                <a:lnTo>
                  <a:pt x="85222" y="346008"/>
                </a:lnTo>
                <a:lnTo>
                  <a:pt x="85222" y="0"/>
                </a:lnTo>
                <a:lnTo>
                  <a:pt x="0" y="0"/>
                </a:lnTo>
                <a:lnTo>
                  <a:pt x="0" y="346008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77545" y="70167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77545" y="6677659"/>
            <a:ext cx="12700" cy="332740"/>
          </a:xfrm>
          <a:custGeom>
            <a:avLst/>
            <a:gdLst/>
            <a:ahLst/>
            <a:cxnLst/>
            <a:rect l="l" t="t" r="r" b="b"/>
            <a:pathLst>
              <a:path w="12700" h="332740">
                <a:moveTo>
                  <a:pt x="0" y="332740"/>
                </a:moveTo>
                <a:lnTo>
                  <a:pt x="12307" y="332740"/>
                </a:lnTo>
                <a:lnTo>
                  <a:pt x="12307" y="0"/>
                </a:lnTo>
                <a:lnTo>
                  <a:pt x="0" y="0"/>
                </a:lnTo>
                <a:lnTo>
                  <a:pt x="0" y="3327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77545" y="66713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762767" y="6677301"/>
            <a:ext cx="12700" cy="334010"/>
          </a:xfrm>
          <a:custGeom>
            <a:avLst/>
            <a:gdLst/>
            <a:ahLst/>
            <a:cxnLst/>
            <a:rect l="l" t="t" r="r" b="b"/>
            <a:pathLst>
              <a:path w="12700" h="334009">
                <a:moveTo>
                  <a:pt x="0" y="333675"/>
                </a:moveTo>
                <a:lnTo>
                  <a:pt x="12307" y="333675"/>
                </a:lnTo>
                <a:lnTo>
                  <a:pt x="12307" y="0"/>
                </a:lnTo>
                <a:lnTo>
                  <a:pt x="0" y="0"/>
                </a:lnTo>
                <a:lnTo>
                  <a:pt x="0" y="3336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15977" y="7175120"/>
            <a:ext cx="197350" cy="1630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72031" y="6671147"/>
            <a:ext cx="85725" cy="346075"/>
          </a:xfrm>
          <a:custGeom>
            <a:avLst/>
            <a:gdLst/>
            <a:ahLst/>
            <a:cxnLst/>
            <a:rect l="l" t="t" r="r" b="b"/>
            <a:pathLst>
              <a:path w="85725" h="346075">
                <a:moveTo>
                  <a:pt x="0" y="346008"/>
                </a:moveTo>
                <a:lnTo>
                  <a:pt x="85222" y="346008"/>
                </a:lnTo>
                <a:lnTo>
                  <a:pt x="85222" y="0"/>
                </a:lnTo>
                <a:lnTo>
                  <a:pt x="0" y="0"/>
                </a:lnTo>
                <a:lnTo>
                  <a:pt x="0" y="346008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65876" y="70167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965876" y="6677659"/>
            <a:ext cx="12700" cy="332740"/>
          </a:xfrm>
          <a:custGeom>
            <a:avLst/>
            <a:gdLst/>
            <a:ahLst/>
            <a:cxnLst/>
            <a:rect l="l" t="t" r="r" b="b"/>
            <a:pathLst>
              <a:path w="12700" h="332740">
                <a:moveTo>
                  <a:pt x="0" y="332740"/>
                </a:moveTo>
                <a:lnTo>
                  <a:pt x="12308" y="332740"/>
                </a:lnTo>
                <a:lnTo>
                  <a:pt x="12308" y="0"/>
                </a:lnTo>
                <a:lnTo>
                  <a:pt x="0" y="0"/>
                </a:lnTo>
                <a:lnTo>
                  <a:pt x="0" y="3327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965876" y="66713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51099" y="6677301"/>
            <a:ext cx="12700" cy="334010"/>
          </a:xfrm>
          <a:custGeom>
            <a:avLst/>
            <a:gdLst/>
            <a:ahLst/>
            <a:cxnLst/>
            <a:rect l="l" t="t" r="r" b="b"/>
            <a:pathLst>
              <a:path w="12700" h="334009">
                <a:moveTo>
                  <a:pt x="0" y="333675"/>
                </a:moveTo>
                <a:lnTo>
                  <a:pt x="12308" y="333675"/>
                </a:lnTo>
                <a:lnTo>
                  <a:pt x="12308" y="0"/>
                </a:lnTo>
                <a:lnTo>
                  <a:pt x="0" y="0"/>
                </a:lnTo>
                <a:lnTo>
                  <a:pt x="0" y="3336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04324" y="7175120"/>
            <a:ext cx="197350" cy="163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260388" y="6671147"/>
            <a:ext cx="85725" cy="346075"/>
          </a:xfrm>
          <a:custGeom>
            <a:avLst/>
            <a:gdLst/>
            <a:ahLst/>
            <a:cxnLst/>
            <a:rect l="l" t="t" r="r" b="b"/>
            <a:pathLst>
              <a:path w="85725" h="346075">
                <a:moveTo>
                  <a:pt x="0" y="346008"/>
                </a:moveTo>
                <a:lnTo>
                  <a:pt x="85222" y="346008"/>
                </a:lnTo>
                <a:lnTo>
                  <a:pt x="85222" y="0"/>
                </a:lnTo>
                <a:lnTo>
                  <a:pt x="0" y="0"/>
                </a:lnTo>
                <a:lnTo>
                  <a:pt x="0" y="346008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254234" y="70167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254234" y="6677659"/>
            <a:ext cx="12700" cy="332740"/>
          </a:xfrm>
          <a:custGeom>
            <a:avLst/>
            <a:gdLst/>
            <a:ahLst/>
            <a:cxnLst/>
            <a:rect l="l" t="t" r="r" b="b"/>
            <a:pathLst>
              <a:path w="12700" h="332740">
                <a:moveTo>
                  <a:pt x="0" y="332740"/>
                </a:moveTo>
                <a:lnTo>
                  <a:pt x="12308" y="332740"/>
                </a:lnTo>
                <a:lnTo>
                  <a:pt x="12308" y="0"/>
                </a:lnTo>
                <a:lnTo>
                  <a:pt x="0" y="0"/>
                </a:lnTo>
                <a:lnTo>
                  <a:pt x="0" y="3327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254234" y="66713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339456" y="6677301"/>
            <a:ext cx="12700" cy="334010"/>
          </a:xfrm>
          <a:custGeom>
            <a:avLst/>
            <a:gdLst/>
            <a:ahLst/>
            <a:cxnLst/>
            <a:rect l="l" t="t" r="r" b="b"/>
            <a:pathLst>
              <a:path w="12700" h="334009">
                <a:moveTo>
                  <a:pt x="0" y="333675"/>
                </a:moveTo>
                <a:lnTo>
                  <a:pt x="12308" y="333675"/>
                </a:lnTo>
                <a:lnTo>
                  <a:pt x="12308" y="0"/>
                </a:lnTo>
                <a:lnTo>
                  <a:pt x="0" y="0"/>
                </a:lnTo>
                <a:lnTo>
                  <a:pt x="0" y="3336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437952" y="702328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834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26297" y="702328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834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014644" y="702328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834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302989" y="702328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834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339288" y="7848331"/>
            <a:ext cx="197349" cy="163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395342" y="7344383"/>
            <a:ext cx="85725" cy="346075"/>
          </a:xfrm>
          <a:custGeom>
            <a:avLst/>
            <a:gdLst/>
            <a:ahLst/>
            <a:cxnLst/>
            <a:rect l="l" t="t" r="r" b="b"/>
            <a:pathLst>
              <a:path w="85725" h="346075">
                <a:moveTo>
                  <a:pt x="0" y="345983"/>
                </a:moveTo>
                <a:lnTo>
                  <a:pt x="85222" y="345983"/>
                </a:lnTo>
                <a:lnTo>
                  <a:pt x="85222" y="0"/>
                </a:lnTo>
                <a:lnTo>
                  <a:pt x="0" y="0"/>
                </a:lnTo>
                <a:lnTo>
                  <a:pt x="0" y="345983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389187" y="769048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1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389187" y="7350759"/>
            <a:ext cx="12700" cy="334010"/>
          </a:xfrm>
          <a:custGeom>
            <a:avLst/>
            <a:gdLst/>
            <a:ahLst/>
            <a:cxnLst/>
            <a:rect l="l" t="t" r="r" b="b"/>
            <a:pathLst>
              <a:path w="12700" h="334009">
                <a:moveTo>
                  <a:pt x="0" y="334010"/>
                </a:moveTo>
                <a:lnTo>
                  <a:pt x="12307" y="334010"/>
                </a:lnTo>
                <a:lnTo>
                  <a:pt x="12307" y="0"/>
                </a:lnTo>
                <a:lnTo>
                  <a:pt x="0" y="0"/>
                </a:lnTo>
                <a:lnTo>
                  <a:pt x="0" y="3340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389187" y="73444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474409" y="7350512"/>
            <a:ext cx="12700" cy="334010"/>
          </a:xfrm>
          <a:custGeom>
            <a:avLst/>
            <a:gdLst/>
            <a:ahLst/>
            <a:cxnLst/>
            <a:rect l="l" t="t" r="r" b="b"/>
            <a:pathLst>
              <a:path w="12700" h="334009">
                <a:moveTo>
                  <a:pt x="0" y="333675"/>
                </a:moveTo>
                <a:lnTo>
                  <a:pt x="12307" y="333675"/>
                </a:lnTo>
                <a:lnTo>
                  <a:pt x="12307" y="0"/>
                </a:lnTo>
                <a:lnTo>
                  <a:pt x="0" y="0"/>
                </a:lnTo>
                <a:lnTo>
                  <a:pt x="0" y="3336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27632" y="7848331"/>
            <a:ext cx="197350" cy="163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83673" y="7344383"/>
            <a:ext cx="85725" cy="346075"/>
          </a:xfrm>
          <a:custGeom>
            <a:avLst/>
            <a:gdLst/>
            <a:ahLst/>
            <a:cxnLst/>
            <a:rect l="l" t="t" r="r" b="b"/>
            <a:pathLst>
              <a:path w="85725" h="346075">
                <a:moveTo>
                  <a:pt x="0" y="345983"/>
                </a:moveTo>
                <a:lnTo>
                  <a:pt x="85222" y="345983"/>
                </a:lnTo>
                <a:lnTo>
                  <a:pt x="85222" y="0"/>
                </a:lnTo>
                <a:lnTo>
                  <a:pt x="0" y="0"/>
                </a:lnTo>
                <a:lnTo>
                  <a:pt x="0" y="345983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77545" y="769048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1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77545" y="7350759"/>
            <a:ext cx="12700" cy="334010"/>
          </a:xfrm>
          <a:custGeom>
            <a:avLst/>
            <a:gdLst/>
            <a:ahLst/>
            <a:cxnLst/>
            <a:rect l="l" t="t" r="r" b="b"/>
            <a:pathLst>
              <a:path w="12700" h="334009">
                <a:moveTo>
                  <a:pt x="0" y="334010"/>
                </a:moveTo>
                <a:lnTo>
                  <a:pt x="12307" y="334010"/>
                </a:lnTo>
                <a:lnTo>
                  <a:pt x="12307" y="0"/>
                </a:lnTo>
                <a:lnTo>
                  <a:pt x="0" y="0"/>
                </a:lnTo>
                <a:lnTo>
                  <a:pt x="0" y="3340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77545" y="73444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762767" y="7350512"/>
            <a:ext cx="12700" cy="334010"/>
          </a:xfrm>
          <a:custGeom>
            <a:avLst/>
            <a:gdLst/>
            <a:ahLst/>
            <a:cxnLst/>
            <a:rect l="l" t="t" r="r" b="b"/>
            <a:pathLst>
              <a:path w="12700" h="334009">
                <a:moveTo>
                  <a:pt x="0" y="333675"/>
                </a:moveTo>
                <a:lnTo>
                  <a:pt x="12307" y="333675"/>
                </a:lnTo>
                <a:lnTo>
                  <a:pt x="12307" y="0"/>
                </a:lnTo>
                <a:lnTo>
                  <a:pt x="0" y="0"/>
                </a:lnTo>
                <a:lnTo>
                  <a:pt x="0" y="3336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915977" y="7848331"/>
            <a:ext cx="197350" cy="1630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972031" y="7344383"/>
            <a:ext cx="85725" cy="346075"/>
          </a:xfrm>
          <a:custGeom>
            <a:avLst/>
            <a:gdLst/>
            <a:ahLst/>
            <a:cxnLst/>
            <a:rect l="l" t="t" r="r" b="b"/>
            <a:pathLst>
              <a:path w="85725" h="346075">
                <a:moveTo>
                  <a:pt x="0" y="345983"/>
                </a:moveTo>
                <a:lnTo>
                  <a:pt x="85222" y="345983"/>
                </a:lnTo>
                <a:lnTo>
                  <a:pt x="85222" y="0"/>
                </a:lnTo>
                <a:lnTo>
                  <a:pt x="0" y="0"/>
                </a:lnTo>
                <a:lnTo>
                  <a:pt x="0" y="345983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965876" y="769048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1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965876" y="7350759"/>
            <a:ext cx="12700" cy="334010"/>
          </a:xfrm>
          <a:custGeom>
            <a:avLst/>
            <a:gdLst/>
            <a:ahLst/>
            <a:cxnLst/>
            <a:rect l="l" t="t" r="r" b="b"/>
            <a:pathLst>
              <a:path w="12700" h="334009">
                <a:moveTo>
                  <a:pt x="0" y="334010"/>
                </a:moveTo>
                <a:lnTo>
                  <a:pt x="12308" y="334010"/>
                </a:lnTo>
                <a:lnTo>
                  <a:pt x="12308" y="0"/>
                </a:lnTo>
                <a:lnTo>
                  <a:pt x="0" y="0"/>
                </a:lnTo>
                <a:lnTo>
                  <a:pt x="0" y="3340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965876" y="73444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051099" y="7350512"/>
            <a:ext cx="12700" cy="334010"/>
          </a:xfrm>
          <a:custGeom>
            <a:avLst/>
            <a:gdLst/>
            <a:ahLst/>
            <a:cxnLst/>
            <a:rect l="l" t="t" r="r" b="b"/>
            <a:pathLst>
              <a:path w="12700" h="334009">
                <a:moveTo>
                  <a:pt x="0" y="333675"/>
                </a:moveTo>
                <a:lnTo>
                  <a:pt x="12308" y="333675"/>
                </a:lnTo>
                <a:lnTo>
                  <a:pt x="12308" y="0"/>
                </a:lnTo>
                <a:lnTo>
                  <a:pt x="0" y="0"/>
                </a:lnTo>
                <a:lnTo>
                  <a:pt x="0" y="3336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204324" y="7848331"/>
            <a:ext cx="197350" cy="163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260388" y="7344383"/>
            <a:ext cx="85725" cy="346075"/>
          </a:xfrm>
          <a:custGeom>
            <a:avLst/>
            <a:gdLst/>
            <a:ahLst/>
            <a:cxnLst/>
            <a:rect l="l" t="t" r="r" b="b"/>
            <a:pathLst>
              <a:path w="85725" h="346075">
                <a:moveTo>
                  <a:pt x="0" y="345983"/>
                </a:moveTo>
                <a:lnTo>
                  <a:pt x="85222" y="345983"/>
                </a:lnTo>
                <a:lnTo>
                  <a:pt x="85222" y="0"/>
                </a:lnTo>
                <a:lnTo>
                  <a:pt x="0" y="0"/>
                </a:lnTo>
                <a:lnTo>
                  <a:pt x="0" y="345983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254234" y="769048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1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254234" y="7350759"/>
            <a:ext cx="12700" cy="334010"/>
          </a:xfrm>
          <a:custGeom>
            <a:avLst/>
            <a:gdLst/>
            <a:ahLst/>
            <a:cxnLst/>
            <a:rect l="l" t="t" r="r" b="b"/>
            <a:pathLst>
              <a:path w="12700" h="334009">
                <a:moveTo>
                  <a:pt x="0" y="334010"/>
                </a:moveTo>
                <a:lnTo>
                  <a:pt x="12308" y="334010"/>
                </a:lnTo>
                <a:lnTo>
                  <a:pt x="12308" y="0"/>
                </a:lnTo>
                <a:lnTo>
                  <a:pt x="0" y="0"/>
                </a:lnTo>
                <a:lnTo>
                  <a:pt x="0" y="3340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254234" y="73444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339456" y="7350512"/>
            <a:ext cx="12700" cy="334010"/>
          </a:xfrm>
          <a:custGeom>
            <a:avLst/>
            <a:gdLst/>
            <a:ahLst/>
            <a:cxnLst/>
            <a:rect l="l" t="t" r="r" b="b"/>
            <a:pathLst>
              <a:path w="12700" h="334009">
                <a:moveTo>
                  <a:pt x="0" y="333675"/>
                </a:moveTo>
                <a:lnTo>
                  <a:pt x="12308" y="333675"/>
                </a:lnTo>
                <a:lnTo>
                  <a:pt x="12308" y="0"/>
                </a:lnTo>
                <a:lnTo>
                  <a:pt x="0" y="0"/>
                </a:lnTo>
                <a:lnTo>
                  <a:pt x="0" y="3336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437952" y="769649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834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726297" y="769649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834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14644" y="769649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834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302989" y="769649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834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424177" y="9321847"/>
            <a:ext cx="250521" cy="207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993210" y="9321847"/>
            <a:ext cx="250522" cy="207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562248" y="9321847"/>
            <a:ext cx="250521" cy="207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131286" y="9321847"/>
            <a:ext cx="250521" cy="207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700322" y="9321847"/>
            <a:ext cx="250521" cy="207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364631" y="10045128"/>
            <a:ext cx="348615" cy="285750"/>
          </a:xfrm>
          <a:custGeom>
            <a:avLst/>
            <a:gdLst/>
            <a:ahLst/>
            <a:cxnLst/>
            <a:rect l="l" t="t" r="r" b="b"/>
            <a:pathLst>
              <a:path w="348614" h="285750">
                <a:moveTo>
                  <a:pt x="236564" y="0"/>
                </a:moveTo>
                <a:lnTo>
                  <a:pt x="111486" y="0"/>
                </a:lnTo>
                <a:lnTo>
                  <a:pt x="68135" y="8776"/>
                </a:lnTo>
                <a:lnTo>
                  <a:pt x="32693" y="32693"/>
                </a:lnTo>
                <a:lnTo>
                  <a:pt x="8776" y="68135"/>
                </a:lnTo>
                <a:lnTo>
                  <a:pt x="0" y="111486"/>
                </a:lnTo>
                <a:lnTo>
                  <a:pt x="0" y="174038"/>
                </a:lnTo>
                <a:lnTo>
                  <a:pt x="8776" y="217385"/>
                </a:lnTo>
                <a:lnTo>
                  <a:pt x="32693" y="252819"/>
                </a:lnTo>
                <a:lnTo>
                  <a:pt x="68135" y="276728"/>
                </a:lnTo>
                <a:lnTo>
                  <a:pt x="111486" y="285501"/>
                </a:lnTo>
                <a:lnTo>
                  <a:pt x="236564" y="285501"/>
                </a:lnTo>
                <a:lnTo>
                  <a:pt x="279911" y="276728"/>
                </a:lnTo>
                <a:lnTo>
                  <a:pt x="315345" y="252819"/>
                </a:lnTo>
                <a:lnTo>
                  <a:pt x="339254" y="217385"/>
                </a:lnTo>
                <a:lnTo>
                  <a:pt x="348026" y="174038"/>
                </a:lnTo>
                <a:lnTo>
                  <a:pt x="348026" y="111486"/>
                </a:lnTo>
                <a:lnTo>
                  <a:pt x="339254" y="68135"/>
                </a:lnTo>
                <a:lnTo>
                  <a:pt x="315345" y="32693"/>
                </a:lnTo>
                <a:lnTo>
                  <a:pt x="279911" y="8776"/>
                </a:lnTo>
                <a:lnTo>
                  <a:pt x="236564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358464" y="10038998"/>
            <a:ext cx="360680" cy="297815"/>
          </a:xfrm>
          <a:custGeom>
            <a:avLst/>
            <a:gdLst/>
            <a:ahLst/>
            <a:cxnLst/>
            <a:rect l="l" t="t" r="r" b="b"/>
            <a:pathLst>
              <a:path w="360679" h="297815">
                <a:moveTo>
                  <a:pt x="242718" y="0"/>
                </a:moveTo>
                <a:lnTo>
                  <a:pt x="117642" y="0"/>
                </a:lnTo>
                <a:lnTo>
                  <a:pt x="71854" y="9242"/>
                </a:lnTo>
                <a:lnTo>
                  <a:pt x="34460" y="34450"/>
                </a:lnTo>
                <a:lnTo>
                  <a:pt x="9246" y="71843"/>
                </a:lnTo>
                <a:lnTo>
                  <a:pt x="0" y="117642"/>
                </a:lnTo>
                <a:lnTo>
                  <a:pt x="0" y="180168"/>
                </a:lnTo>
                <a:lnTo>
                  <a:pt x="9246" y="225951"/>
                </a:lnTo>
                <a:lnTo>
                  <a:pt x="34460" y="263337"/>
                </a:lnTo>
                <a:lnTo>
                  <a:pt x="71854" y="288543"/>
                </a:lnTo>
                <a:lnTo>
                  <a:pt x="117642" y="297785"/>
                </a:lnTo>
                <a:lnTo>
                  <a:pt x="242718" y="297785"/>
                </a:lnTo>
                <a:lnTo>
                  <a:pt x="288506" y="288543"/>
                </a:lnTo>
                <a:lnTo>
                  <a:pt x="293055" y="285476"/>
                </a:lnTo>
                <a:lnTo>
                  <a:pt x="117642" y="285476"/>
                </a:lnTo>
                <a:lnTo>
                  <a:pt x="76685" y="277188"/>
                </a:lnTo>
                <a:lnTo>
                  <a:pt x="43199" y="254598"/>
                </a:lnTo>
                <a:lnTo>
                  <a:pt x="20601" y="221121"/>
                </a:lnTo>
                <a:lnTo>
                  <a:pt x="12308" y="180168"/>
                </a:lnTo>
                <a:lnTo>
                  <a:pt x="12308" y="117642"/>
                </a:lnTo>
                <a:lnTo>
                  <a:pt x="20601" y="76675"/>
                </a:lnTo>
                <a:lnTo>
                  <a:pt x="43199" y="43190"/>
                </a:lnTo>
                <a:lnTo>
                  <a:pt x="76685" y="20597"/>
                </a:lnTo>
                <a:lnTo>
                  <a:pt x="117642" y="12308"/>
                </a:lnTo>
                <a:lnTo>
                  <a:pt x="293054" y="12308"/>
                </a:lnTo>
                <a:lnTo>
                  <a:pt x="288506" y="9242"/>
                </a:lnTo>
                <a:lnTo>
                  <a:pt x="242718" y="0"/>
                </a:lnTo>
                <a:close/>
              </a:path>
              <a:path w="360679" h="297815">
                <a:moveTo>
                  <a:pt x="293054" y="12308"/>
                </a:moveTo>
                <a:lnTo>
                  <a:pt x="242718" y="12308"/>
                </a:lnTo>
                <a:lnTo>
                  <a:pt x="283675" y="20597"/>
                </a:lnTo>
                <a:lnTo>
                  <a:pt x="317162" y="43190"/>
                </a:lnTo>
                <a:lnTo>
                  <a:pt x="339760" y="76675"/>
                </a:lnTo>
                <a:lnTo>
                  <a:pt x="348052" y="117642"/>
                </a:lnTo>
                <a:lnTo>
                  <a:pt x="348052" y="180168"/>
                </a:lnTo>
                <a:lnTo>
                  <a:pt x="339760" y="221121"/>
                </a:lnTo>
                <a:lnTo>
                  <a:pt x="317162" y="254598"/>
                </a:lnTo>
                <a:lnTo>
                  <a:pt x="283675" y="277188"/>
                </a:lnTo>
                <a:lnTo>
                  <a:pt x="242718" y="285476"/>
                </a:lnTo>
                <a:lnTo>
                  <a:pt x="293055" y="285476"/>
                </a:lnTo>
                <a:lnTo>
                  <a:pt x="325900" y="263337"/>
                </a:lnTo>
                <a:lnTo>
                  <a:pt x="351113" y="225951"/>
                </a:lnTo>
                <a:lnTo>
                  <a:pt x="360359" y="180168"/>
                </a:lnTo>
                <a:lnTo>
                  <a:pt x="360359" y="117642"/>
                </a:lnTo>
                <a:lnTo>
                  <a:pt x="351113" y="71843"/>
                </a:lnTo>
                <a:lnTo>
                  <a:pt x="325900" y="34450"/>
                </a:lnTo>
                <a:lnTo>
                  <a:pt x="293054" y="123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970906" y="10045128"/>
            <a:ext cx="348615" cy="285750"/>
          </a:xfrm>
          <a:custGeom>
            <a:avLst/>
            <a:gdLst/>
            <a:ahLst/>
            <a:cxnLst/>
            <a:rect l="l" t="t" r="r" b="b"/>
            <a:pathLst>
              <a:path w="348614" h="285750">
                <a:moveTo>
                  <a:pt x="236540" y="0"/>
                </a:moveTo>
                <a:lnTo>
                  <a:pt x="111464" y="0"/>
                </a:lnTo>
                <a:lnTo>
                  <a:pt x="68116" y="8776"/>
                </a:lnTo>
                <a:lnTo>
                  <a:pt x="32681" y="32693"/>
                </a:lnTo>
                <a:lnTo>
                  <a:pt x="8772" y="68135"/>
                </a:lnTo>
                <a:lnTo>
                  <a:pt x="0" y="111486"/>
                </a:lnTo>
                <a:lnTo>
                  <a:pt x="0" y="174038"/>
                </a:lnTo>
                <a:lnTo>
                  <a:pt x="8772" y="217385"/>
                </a:lnTo>
                <a:lnTo>
                  <a:pt x="32681" y="252819"/>
                </a:lnTo>
                <a:lnTo>
                  <a:pt x="68116" y="276728"/>
                </a:lnTo>
                <a:lnTo>
                  <a:pt x="111464" y="285501"/>
                </a:lnTo>
                <a:lnTo>
                  <a:pt x="236540" y="285501"/>
                </a:lnTo>
                <a:lnTo>
                  <a:pt x="279887" y="276728"/>
                </a:lnTo>
                <a:lnTo>
                  <a:pt x="315321" y="252819"/>
                </a:lnTo>
                <a:lnTo>
                  <a:pt x="339230" y="217385"/>
                </a:lnTo>
                <a:lnTo>
                  <a:pt x="348002" y="174038"/>
                </a:lnTo>
                <a:lnTo>
                  <a:pt x="348002" y="111486"/>
                </a:lnTo>
                <a:lnTo>
                  <a:pt x="339230" y="68135"/>
                </a:lnTo>
                <a:lnTo>
                  <a:pt x="315321" y="32693"/>
                </a:lnTo>
                <a:lnTo>
                  <a:pt x="279887" y="8776"/>
                </a:lnTo>
                <a:lnTo>
                  <a:pt x="23654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964758" y="10038998"/>
            <a:ext cx="360680" cy="297815"/>
          </a:xfrm>
          <a:custGeom>
            <a:avLst/>
            <a:gdLst/>
            <a:ahLst/>
            <a:cxnLst/>
            <a:rect l="l" t="t" r="r" b="b"/>
            <a:pathLst>
              <a:path w="360679" h="297815">
                <a:moveTo>
                  <a:pt x="242693" y="0"/>
                </a:moveTo>
                <a:lnTo>
                  <a:pt x="117617" y="0"/>
                </a:lnTo>
                <a:lnTo>
                  <a:pt x="71833" y="9242"/>
                </a:lnTo>
                <a:lnTo>
                  <a:pt x="34447" y="34450"/>
                </a:lnTo>
                <a:lnTo>
                  <a:pt x="9242" y="71843"/>
                </a:lnTo>
                <a:lnTo>
                  <a:pt x="0" y="117642"/>
                </a:lnTo>
                <a:lnTo>
                  <a:pt x="0" y="180168"/>
                </a:lnTo>
                <a:lnTo>
                  <a:pt x="9242" y="225951"/>
                </a:lnTo>
                <a:lnTo>
                  <a:pt x="34447" y="263337"/>
                </a:lnTo>
                <a:lnTo>
                  <a:pt x="71833" y="288543"/>
                </a:lnTo>
                <a:lnTo>
                  <a:pt x="117617" y="297785"/>
                </a:lnTo>
                <a:lnTo>
                  <a:pt x="242693" y="297785"/>
                </a:lnTo>
                <a:lnTo>
                  <a:pt x="288480" y="288543"/>
                </a:lnTo>
                <a:lnTo>
                  <a:pt x="293030" y="285476"/>
                </a:lnTo>
                <a:lnTo>
                  <a:pt x="117617" y="285476"/>
                </a:lnTo>
                <a:lnTo>
                  <a:pt x="76664" y="277188"/>
                </a:lnTo>
                <a:lnTo>
                  <a:pt x="43185" y="254598"/>
                </a:lnTo>
                <a:lnTo>
                  <a:pt x="20596" y="221121"/>
                </a:lnTo>
                <a:lnTo>
                  <a:pt x="12307" y="180168"/>
                </a:lnTo>
                <a:lnTo>
                  <a:pt x="12307" y="117642"/>
                </a:lnTo>
                <a:lnTo>
                  <a:pt x="20596" y="76675"/>
                </a:lnTo>
                <a:lnTo>
                  <a:pt x="43185" y="43190"/>
                </a:lnTo>
                <a:lnTo>
                  <a:pt x="76664" y="20597"/>
                </a:lnTo>
                <a:lnTo>
                  <a:pt x="117617" y="12308"/>
                </a:lnTo>
                <a:lnTo>
                  <a:pt x="293029" y="12308"/>
                </a:lnTo>
                <a:lnTo>
                  <a:pt x="288480" y="9242"/>
                </a:lnTo>
                <a:lnTo>
                  <a:pt x="242693" y="0"/>
                </a:lnTo>
                <a:close/>
              </a:path>
              <a:path w="360679" h="297815">
                <a:moveTo>
                  <a:pt x="293029" y="12308"/>
                </a:moveTo>
                <a:lnTo>
                  <a:pt x="242693" y="12308"/>
                </a:lnTo>
                <a:lnTo>
                  <a:pt x="283650" y="20597"/>
                </a:lnTo>
                <a:lnTo>
                  <a:pt x="317136" y="43190"/>
                </a:lnTo>
                <a:lnTo>
                  <a:pt x="339734" y="76675"/>
                </a:lnTo>
                <a:lnTo>
                  <a:pt x="348026" y="117642"/>
                </a:lnTo>
                <a:lnTo>
                  <a:pt x="348026" y="180168"/>
                </a:lnTo>
                <a:lnTo>
                  <a:pt x="339734" y="221121"/>
                </a:lnTo>
                <a:lnTo>
                  <a:pt x="317136" y="254598"/>
                </a:lnTo>
                <a:lnTo>
                  <a:pt x="283650" y="277188"/>
                </a:lnTo>
                <a:lnTo>
                  <a:pt x="242693" y="285476"/>
                </a:lnTo>
                <a:lnTo>
                  <a:pt x="293030" y="285476"/>
                </a:lnTo>
                <a:lnTo>
                  <a:pt x="325875" y="263337"/>
                </a:lnTo>
                <a:lnTo>
                  <a:pt x="351088" y="225951"/>
                </a:lnTo>
                <a:lnTo>
                  <a:pt x="360334" y="180168"/>
                </a:lnTo>
                <a:lnTo>
                  <a:pt x="360334" y="117642"/>
                </a:lnTo>
                <a:lnTo>
                  <a:pt x="351088" y="71843"/>
                </a:lnTo>
                <a:lnTo>
                  <a:pt x="325875" y="34450"/>
                </a:lnTo>
                <a:lnTo>
                  <a:pt x="293029" y="123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77158" y="10045128"/>
            <a:ext cx="348615" cy="285750"/>
          </a:xfrm>
          <a:custGeom>
            <a:avLst/>
            <a:gdLst/>
            <a:ahLst/>
            <a:cxnLst/>
            <a:rect l="l" t="t" r="r" b="b"/>
            <a:pathLst>
              <a:path w="348614" h="285750">
                <a:moveTo>
                  <a:pt x="236564" y="0"/>
                </a:moveTo>
                <a:lnTo>
                  <a:pt x="111488" y="0"/>
                </a:lnTo>
                <a:lnTo>
                  <a:pt x="68136" y="8776"/>
                </a:lnTo>
                <a:lnTo>
                  <a:pt x="32693" y="32693"/>
                </a:lnTo>
                <a:lnTo>
                  <a:pt x="8776" y="68135"/>
                </a:lnTo>
                <a:lnTo>
                  <a:pt x="0" y="111486"/>
                </a:lnTo>
                <a:lnTo>
                  <a:pt x="0" y="174038"/>
                </a:lnTo>
                <a:lnTo>
                  <a:pt x="8776" y="217385"/>
                </a:lnTo>
                <a:lnTo>
                  <a:pt x="32693" y="252819"/>
                </a:lnTo>
                <a:lnTo>
                  <a:pt x="68136" y="276728"/>
                </a:lnTo>
                <a:lnTo>
                  <a:pt x="111488" y="285501"/>
                </a:lnTo>
                <a:lnTo>
                  <a:pt x="236564" y="285501"/>
                </a:lnTo>
                <a:lnTo>
                  <a:pt x="279911" y="276728"/>
                </a:lnTo>
                <a:lnTo>
                  <a:pt x="315345" y="252819"/>
                </a:lnTo>
                <a:lnTo>
                  <a:pt x="339254" y="217385"/>
                </a:lnTo>
                <a:lnTo>
                  <a:pt x="348026" y="174038"/>
                </a:lnTo>
                <a:lnTo>
                  <a:pt x="348026" y="111486"/>
                </a:lnTo>
                <a:lnTo>
                  <a:pt x="339254" y="68135"/>
                </a:lnTo>
                <a:lnTo>
                  <a:pt x="315345" y="32693"/>
                </a:lnTo>
                <a:lnTo>
                  <a:pt x="279911" y="8776"/>
                </a:lnTo>
                <a:lnTo>
                  <a:pt x="236564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571022" y="10038998"/>
            <a:ext cx="360680" cy="297815"/>
          </a:xfrm>
          <a:custGeom>
            <a:avLst/>
            <a:gdLst/>
            <a:ahLst/>
            <a:cxnLst/>
            <a:rect l="l" t="t" r="r" b="b"/>
            <a:pathLst>
              <a:path w="360679" h="297815">
                <a:moveTo>
                  <a:pt x="242693" y="0"/>
                </a:moveTo>
                <a:lnTo>
                  <a:pt x="117617" y="0"/>
                </a:lnTo>
                <a:lnTo>
                  <a:pt x="71833" y="9242"/>
                </a:lnTo>
                <a:lnTo>
                  <a:pt x="34447" y="34450"/>
                </a:lnTo>
                <a:lnTo>
                  <a:pt x="9242" y="71843"/>
                </a:lnTo>
                <a:lnTo>
                  <a:pt x="0" y="117642"/>
                </a:lnTo>
                <a:lnTo>
                  <a:pt x="0" y="180168"/>
                </a:lnTo>
                <a:lnTo>
                  <a:pt x="9242" y="225951"/>
                </a:lnTo>
                <a:lnTo>
                  <a:pt x="34447" y="263337"/>
                </a:lnTo>
                <a:lnTo>
                  <a:pt x="71833" y="288543"/>
                </a:lnTo>
                <a:lnTo>
                  <a:pt x="117617" y="297785"/>
                </a:lnTo>
                <a:lnTo>
                  <a:pt x="242693" y="297785"/>
                </a:lnTo>
                <a:lnTo>
                  <a:pt x="288481" y="288543"/>
                </a:lnTo>
                <a:lnTo>
                  <a:pt x="293030" y="285476"/>
                </a:lnTo>
                <a:lnTo>
                  <a:pt x="117617" y="285476"/>
                </a:lnTo>
                <a:lnTo>
                  <a:pt x="76664" y="277188"/>
                </a:lnTo>
                <a:lnTo>
                  <a:pt x="43185" y="254598"/>
                </a:lnTo>
                <a:lnTo>
                  <a:pt x="20596" y="221121"/>
                </a:lnTo>
                <a:lnTo>
                  <a:pt x="12307" y="180168"/>
                </a:lnTo>
                <a:lnTo>
                  <a:pt x="12307" y="117642"/>
                </a:lnTo>
                <a:lnTo>
                  <a:pt x="20596" y="76675"/>
                </a:lnTo>
                <a:lnTo>
                  <a:pt x="43185" y="43190"/>
                </a:lnTo>
                <a:lnTo>
                  <a:pt x="76664" y="20597"/>
                </a:lnTo>
                <a:lnTo>
                  <a:pt x="117617" y="12308"/>
                </a:lnTo>
                <a:lnTo>
                  <a:pt x="293029" y="12308"/>
                </a:lnTo>
                <a:lnTo>
                  <a:pt x="288481" y="9242"/>
                </a:lnTo>
                <a:lnTo>
                  <a:pt x="242693" y="0"/>
                </a:lnTo>
                <a:close/>
              </a:path>
              <a:path w="360679" h="297815">
                <a:moveTo>
                  <a:pt x="293029" y="12308"/>
                </a:moveTo>
                <a:lnTo>
                  <a:pt x="242693" y="12308"/>
                </a:lnTo>
                <a:lnTo>
                  <a:pt x="283650" y="20597"/>
                </a:lnTo>
                <a:lnTo>
                  <a:pt x="317136" y="43190"/>
                </a:lnTo>
                <a:lnTo>
                  <a:pt x="339734" y="76675"/>
                </a:lnTo>
                <a:lnTo>
                  <a:pt x="348026" y="117642"/>
                </a:lnTo>
                <a:lnTo>
                  <a:pt x="348026" y="180168"/>
                </a:lnTo>
                <a:lnTo>
                  <a:pt x="339734" y="221121"/>
                </a:lnTo>
                <a:lnTo>
                  <a:pt x="317136" y="254598"/>
                </a:lnTo>
                <a:lnTo>
                  <a:pt x="283650" y="277188"/>
                </a:lnTo>
                <a:lnTo>
                  <a:pt x="242693" y="285476"/>
                </a:lnTo>
                <a:lnTo>
                  <a:pt x="293030" y="285476"/>
                </a:lnTo>
                <a:lnTo>
                  <a:pt x="325875" y="263337"/>
                </a:lnTo>
                <a:lnTo>
                  <a:pt x="351089" y="225951"/>
                </a:lnTo>
                <a:lnTo>
                  <a:pt x="360335" y="180168"/>
                </a:lnTo>
                <a:lnTo>
                  <a:pt x="360335" y="117642"/>
                </a:lnTo>
                <a:lnTo>
                  <a:pt x="351089" y="71843"/>
                </a:lnTo>
                <a:lnTo>
                  <a:pt x="325875" y="34450"/>
                </a:lnTo>
                <a:lnTo>
                  <a:pt x="293029" y="123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183435" y="10045128"/>
            <a:ext cx="348615" cy="285750"/>
          </a:xfrm>
          <a:custGeom>
            <a:avLst/>
            <a:gdLst/>
            <a:ahLst/>
            <a:cxnLst/>
            <a:rect l="l" t="t" r="r" b="b"/>
            <a:pathLst>
              <a:path w="348614" h="285750">
                <a:moveTo>
                  <a:pt x="236538" y="0"/>
                </a:moveTo>
                <a:lnTo>
                  <a:pt x="111462" y="0"/>
                </a:lnTo>
                <a:lnTo>
                  <a:pt x="68115" y="8776"/>
                </a:lnTo>
                <a:lnTo>
                  <a:pt x="32681" y="32693"/>
                </a:lnTo>
                <a:lnTo>
                  <a:pt x="8772" y="68135"/>
                </a:lnTo>
                <a:lnTo>
                  <a:pt x="0" y="111486"/>
                </a:lnTo>
                <a:lnTo>
                  <a:pt x="0" y="174038"/>
                </a:lnTo>
                <a:lnTo>
                  <a:pt x="8772" y="217385"/>
                </a:lnTo>
                <a:lnTo>
                  <a:pt x="32681" y="252819"/>
                </a:lnTo>
                <a:lnTo>
                  <a:pt x="68115" y="276728"/>
                </a:lnTo>
                <a:lnTo>
                  <a:pt x="111462" y="285501"/>
                </a:lnTo>
                <a:lnTo>
                  <a:pt x="236538" y="285501"/>
                </a:lnTo>
                <a:lnTo>
                  <a:pt x="279886" y="276728"/>
                </a:lnTo>
                <a:lnTo>
                  <a:pt x="315321" y="252819"/>
                </a:lnTo>
                <a:lnTo>
                  <a:pt x="339230" y="217385"/>
                </a:lnTo>
                <a:lnTo>
                  <a:pt x="348002" y="174038"/>
                </a:lnTo>
                <a:lnTo>
                  <a:pt x="348002" y="111486"/>
                </a:lnTo>
                <a:lnTo>
                  <a:pt x="339230" y="68135"/>
                </a:lnTo>
                <a:lnTo>
                  <a:pt x="315321" y="32693"/>
                </a:lnTo>
                <a:lnTo>
                  <a:pt x="279886" y="8776"/>
                </a:lnTo>
                <a:lnTo>
                  <a:pt x="23653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177264" y="10038998"/>
            <a:ext cx="360680" cy="297815"/>
          </a:xfrm>
          <a:custGeom>
            <a:avLst/>
            <a:gdLst/>
            <a:ahLst/>
            <a:cxnLst/>
            <a:rect l="l" t="t" r="r" b="b"/>
            <a:pathLst>
              <a:path w="360679" h="297815">
                <a:moveTo>
                  <a:pt x="242717" y="0"/>
                </a:moveTo>
                <a:lnTo>
                  <a:pt x="117641" y="0"/>
                </a:lnTo>
                <a:lnTo>
                  <a:pt x="71853" y="9242"/>
                </a:lnTo>
                <a:lnTo>
                  <a:pt x="34459" y="34450"/>
                </a:lnTo>
                <a:lnTo>
                  <a:pt x="9246" y="71843"/>
                </a:lnTo>
                <a:lnTo>
                  <a:pt x="0" y="117642"/>
                </a:lnTo>
                <a:lnTo>
                  <a:pt x="0" y="180168"/>
                </a:lnTo>
                <a:lnTo>
                  <a:pt x="9246" y="225951"/>
                </a:lnTo>
                <a:lnTo>
                  <a:pt x="34459" y="263337"/>
                </a:lnTo>
                <a:lnTo>
                  <a:pt x="71853" y="288543"/>
                </a:lnTo>
                <a:lnTo>
                  <a:pt x="117641" y="297785"/>
                </a:lnTo>
                <a:lnTo>
                  <a:pt x="242717" y="297785"/>
                </a:lnTo>
                <a:lnTo>
                  <a:pt x="288501" y="288543"/>
                </a:lnTo>
                <a:lnTo>
                  <a:pt x="293049" y="285476"/>
                </a:lnTo>
                <a:lnTo>
                  <a:pt x="117641" y="285476"/>
                </a:lnTo>
                <a:lnTo>
                  <a:pt x="76684" y="277188"/>
                </a:lnTo>
                <a:lnTo>
                  <a:pt x="43197" y="254598"/>
                </a:lnTo>
                <a:lnTo>
                  <a:pt x="20599" y="221121"/>
                </a:lnTo>
                <a:lnTo>
                  <a:pt x="12307" y="180168"/>
                </a:lnTo>
                <a:lnTo>
                  <a:pt x="12307" y="117642"/>
                </a:lnTo>
                <a:lnTo>
                  <a:pt x="20599" y="76675"/>
                </a:lnTo>
                <a:lnTo>
                  <a:pt x="43197" y="43190"/>
                </a:lnTo>
                <a:lnTo>
                  <a:pt x="76684" y="20597"/>
                </a:lnTo>
                <a:lnTo>
                  <a:pt x="117641" y="12308"/>
                </a:lnTo>
                <a:lnTo>
                  <a:pt x="293048" y="12308"/>
                </a:lnTo>
                <a:lnTo>
                  <a:pt x="288501" y="9242"/>
                </a:lnTo>
                <a:lnTo>
                  <a:pt x="242717" y="0"/>
                </a:lnTo>
                <a:close/>
              </a:path>
              <a:path w="360679" h="297815">
                <a:moveTo>
                  <a:pt x="293048" y="12308"/>
                </a:moveTo>
                <a:lnTo>
                  <a:pt x="242717" y="12308"/>
                </a:lnTo>
                <a:lnTo>
                  <a:pt x="283670" y="20597"/>
                </a:lnTo>
                <a:lnTo>
                  <a:pt x="317148" y="43190"/>
                </a:lnTo>
                <a:lnTo>
                  <a:pt x="339738" y="76675"/>
                </a:lnTo>
                <a:lnTo>
                  <a:pt x="348026" y="117642"/>
                </a:lnTo>
                <a:lnTo>
                  <a:pt x="348026" y="180168"/>
                </a:lnTo>
                <a:lnTo>
                  <a:pt x="339738" y="221121"/>
                </a:lnTo>
                <a:lnTo>
                  <a:pt x="317148" y="254598"/>
                </a:lnTo>
                <a:lnTo>
                  <a:pt x="283670" y="277188"/>
                </a:lnTo>
                <a:lnTo>
                  <a:pt x="242717" y="285476"/>
                </a:lnTo>
                <a:lnTo>
                  <a:pt x="293049" y="285476"/>
                </a:lnTo>
                <a:lnTo>
                  <a:pt x="325887" y="263337"/>
                </a:lnTo>
                <a:lnTo>
                  <a:pt x="351092" y="225951"/>
                </a:lnTo>
                <a:lnTo>
                  <a:pt x="360334" y="180168"/>
                </a:lnTo>
                <a:lnTo>
                  <a:pt x="360334" y="117642"/>
                </a:lnTo>
                <a:lnTo>
                  <a:pt x="351092" y="71843"/>
                </a:lnTo>
                <a:lnTo>
                  <a:pt x="325887" y="34450"/>
                </a:lnTo>
                <a:lnTo>
                  <a:pt x="293048" y="123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789711" y="10045128"/>
            <a:ext cx="348615" cy="285750"/>
          </a:xfrm>
          <a:custGeom>
            <a:avLst/>
            <a:gdLst/>
            <a:ahLst/>
            <a:cxnLst/>
            <a:rect l="l" t="t" r="r" b="b"/>
            <a:pathLst>
              <a:path w="348614" h="285750">
                <a:moveTo>
                  <a:pt x="236538" y="0"/>
                </a:moveTo>
                <a:lnTo>
                  <a:pt x="111462" y="0"/>
                </a:lnTo>
                <a:lnTo>
                  <a:pt x="68115" y="8776"/>
                </a:lnTo>
                <a:lnTo>
                  <a:pt x="32681" y="32693"/>
                </a:lnTo>
                <a:lnTo>
                  <a:pt x="8772" y="68135"/>
                </a:lnTo>
                <a:lnTo>
                  <a:pt x="0" y="111486"/>
                </a:lnTo>
                <a:lnTo>
                  <a:pt x="0" y="174038"/>
                </a:lnTo>
                <a:lnTo>
                  <a:pt x="8772" y="217385"/>
                </a:lnTo>
                <a:lnTo>
                  <a:pt x="32681" y="252819"/>
                </a:lnTo>
                <a:lnTo>
                  <a:pt x="68115" y="276728"/>
                </a:lnTo>
                <a:lnTo>
                  <a:pt x="111462" y="285501"/>
                </a:lnTo>
                <a:lnTo>
                  <a:pt x="236538" y="285501"/>
                </a:lnTo>
                <a:lnTo>
                  <a:pt x="279886" y="276728"/>
                </a:lnTo>
                <a:lnTo>
                  <a:pt x="315321" y="252819"/>
                </a:lnTo>
                <a:lnTo>
                  <a:pt x="339230" y="217385"/>
                </a:lnTo>
                <a:lnTo>
                  <a:pt x="348002" y="174038"/>
                </a:lnTo>
                <a:lnTo>
                  <a:pt x="348002" y="111486"/>
                </a:lnTo>
                <a:lnTo>
                  <a:pt x="339230" y="68135"/>
                </a:lnTo>
                <a:lnTo>
                  <a:pt x="315321" y="32693"/>
                </a:lnTo>
                <a:lnTo>
                  <a:pt x="279886" y="8776"/>
                </a:lnTo>
                <a:lnTo>
                  <a:pt x="23653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783552" y="10038998"/>
            <a:ext cx="360680" cy="297815"/>
          </a:xfrm>
          <a:custGeom>
            <a:avLst/>
            <a:gdLst/>
            <a:ahLst/>
            <a:cxnLst/>
            <a:rect l="l" t="t" r="r" b="b"/>
            <a:pathLst>
              <a:path w="360679" h="297815">
                <a:moveTo>
                  <a:pt x="242693" y="0"/>
                </a:moveTo>
                <a:lnTo>
                  <a:pt x="117617" y="0"/>
                </a:lnTo>
                <a:lnTo>
                  <a:pt x="71833" y="9242"/>
                </a:lnTo>
                <a:lnTo>
                  <a:pt x="34447" y="34450"/>
                </a:lnTo>
                <a:lnTo>
                  <a:pt x="9242" y="71843"/>
                </a:lnTo>
                <a:lnTo>
                  <a:pt x="0" y="117642"/>
                </a:lnTo>
                <a:lnTo>
                  <a:pt x="0" y="180168"/>
                </a:lnTo>
                <a:lnTo>
                  <a:pt x="9242" y="225951"/>
                </a:lnTo>
                <a:lnTo>
                  <a:pt x="34447" y="263337"/>
                </a:lnTo>
                <a:lnTo>
                  <a:pt x="71833" y="288543"/>
                </a:lnTo>
                <a:lnTo>
                  <a:pt x="117617" y="297785"/>
                </a:lnTo>
                <a:lnTo>
                  <a:pt x="242693" y="297785"/>
                </a:lnTo>
                <a:lnTo>
                  <a:pt x="288481" y="288543"/>
                </a:lnTo>
                <a:lnTo>
                  <a:pt x="293030" y="285476"/>
                </a:lnTo>
                <a:lnTo>
                  <a:pt x="117617" y="285476"/>
                </a:lnTo>
                <a:lnTo>
                  <a:pt x="76664" y="277188"/>
                </a:lnTo>
                <a:lnTo>
                  <a:pt x="43186" y="254598"/>
                </a:lnTo>
                <a:lnTo>
                  <a:pt x="20597" y="221121"/>
                </a:lnTo>
                <a:lnTo>
                  <a:pt x="12308" y="180168"/>
                </a:lnTo>
                <a:lnTo>
                  <a:pt x="12308" y="117642"/>
                </a:lnTo>
                <a:lnTo>
                  <a:pt x="20597" y="76675"/>
                </a:lnTo>
                <a:lnTo>
                  <a:pt x="43186" y="43190"/>
                </a:lnTo>
                <a:lnTo>
                  <a:pt x="76664" y="20597"/>
                </a:lnTo>
                <a:lnTo>
                  <a:pt x="117617" y="12308"/>
                </a:lnTo>
                <a:lnTo>
                  <a:pt x="293029" y="12308"/>
                </a:lnTo>
                <a:lnTo>
                  <a:pt x="288481" y="9242"/>
                </a:lnTo>
                <a:lnTo>
                  <a:pt x="242693" y="0"/>
                </a:lnTo>
                <a:close/>
              </a:path>
              <a:path w="360679" h="297815">
                <a:moveTo>
                  <a:pt x="293029" y="12308"/>
                </a:moveTo>
                <a:lnTo>
                  <a:pt x="242693" y="12308"/>
                </a:lnTo>
                <a:lnTo>
                  <a:pt x="283650" y="20597"/>
                </a:lnTo>
                <a:lnTo>
                  <a:pt x="317136" y="43190"/>
                </a:lnTo>
                <a:lnTo>
                  <a:pt x="339734" y="76675"/>
                </a:lnTo>
                <a:lnTo>
                  <a:pt x="348026" y="117642"/>
                </a:lnTo>
                <a:lnTo>
                  <a:pt x="348026" y="180168"/>
                </a:lnTo>
                <a:lnTo>
                  <a:pt x="339734" y="221121"/>
                </a:lnTo>
                <a:lnTo>
                  <a:pt x="317136" y="254598"/>
                </a:lnTo>
                <a:lnTo>
                  <a:pt x="283650" y="277188"/>
                </a:lnTo>
                <a:lnTo>
                  <a:pt x="242693" y="285476"/>
                </a:lnTo>
                <a:lnTo>
                  <a:pt x="293030" y="285476"/>
                </a:lnTo>
                <a:lnTo>
                  <a:pt x="325875" y="263337"/>
                </a:lnTo>
                <a:lnTo>
                  <a:pt x="351089" y="225951"/>
                </a:lnTo>
                <a:lnTo>
                  <a:pt x="360335" y="180168"/>
                </a:lnTo>
                <a:lnTo>
                  <a:pt x="360335" y="117642"/>
                </a:lnTo>
                <a:lnTo>
                  <a:pt x="351089" y="71843"/>
                </a:lnTo>
                <a:lnTo>
                  <a:pt x="325875" y="34450"/>
                </a:lnTo>
                <a:lnTo>
                  <a:pt x="293029" y="123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395965" y="10045128"/>
            <a:ext cx="348615" cy="285750"/>
          </a:xfrm>
          <a:custGeom>
            <a:avLst/>
            <a:gdLst/>
            <a:ahLst/>
            <a:cxnLst/>
            <a:rect l="l" t="t" r="r" b="b"/>
            <a:pathLst>
              <a:path w="348615" h="285750">
                <a:moveTo>
                  <a:pt x="236540" y="0"/>
                </a:moveTo>
                <a:lnTo>
                  <a:pt x="111462" y="0"/>
                </a:lnTo>
                <a:lnTo>
                  <a:pt x="68115" y="8776"/>
                </a:lnTo>
                <a:lnTo>
                  <a:pt x="32681" y="32693"/>
                </a:lnTo>
                <a:lnTo>
                  <a:pt x="8772" y="68135"/>
                </a:lnTo>
                <a:lnTo>
                  <a:pt x="0" y="111486"/>
                </a:lnTo>
                <a:lnTo>
                  <a:pt x="0" y="174038"/>
                </a:lnTo>
                <a:lnTo>
                  <a:pt x="8772" y="217385"/>
                </a:lnTo>
                <a:lnTo>
                  <a:pt x="32681" y="252819"/>
                </a:lnTo>
                <a:lnTo>
                  <a:pt x="68115" y="276728"/>
                </a:lnTo>
                <a:lnTo>
                  <a:pt x="111462" y="285501"/>
                </a:lnTo>
                <a:lnTo>
                  <a:pt x="236540" y="285501"/>
                </a:lnTo>
                <a:lnTo>
                  <a:pt x="279891" y="276728"/>
                </a:lnTo>
                <a:lnTo>
                  <a:pt x="315333" y="252819"/>
                </a:lnTo>
                <a:lnTo>
                  <a:pt x="339250" y="217385"/>
                </a:lnTo>
                <a:lnTo>
                  <a:pt x="348026" y="174038"/>
                </a:lnTo>
                <a:lnTo>
                  <a:pt x="348026" y="111486"/>
                </a:lnTo>
                <a:lnTo>
                  <a:pt x="339250" y="68135"/>
                </a:lnTo>
                <a:lnTo>
                  <a:pt x="315333" y="32693"/>
                </a:lnTo>
                <a:lnTo>
                  <a:pt x="279891" y="8776"/>
                </a:lnTo>
                <a:lnTo>
                  <a:pt x="23654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389818" y="10038998"/>
            <a:ext cx="360680" cy="297815"/>
          </a:xfrm>
          <a:custGeom>
            <a:avLst/>
            <a:gdLst/>
            <a:ahLst/>
            <a:cxnLst/>
            <a:rect l="l" t="t" r="r" b="b"/>
            <a:pathLst>
              <a:path w="360679" h="297815">
                <a:moveTo>
                  <a:pt x="242694" y="0"/>
                </a:moveTo>
                <a:lnTo>
                  <a:pt x="117617" y="0"/>
                </a:lnTo>
                <a:lnTo>
                  <a:pt x="71833" y="9242"/>
                </a:lnTo>
                <a:lnTo>
                  <a:pt x="34447" y="34450"/>
                </a:lnTo>
                <a:lnTo>
                  <a:pt x="9242" y="71843"/>
                </a:lnTo>
                <a:lnTo>
                  <a:pt x="0" y="117642"/>
                </a:lnTo>
                <a:lnTo>
                  <a:pt x="0" y="180168"/>
                </a:lnTo>
                <a:lnTo>
                  <a:pt x="9242" y="225951"/>
                </a:lnTo>
                <a:lnTo>
                  <a:pt x="34447" y="263337"/>
                </a:lnTo>
                <a:lnTo>
                  <a:pt x="71833" y="288543"/>
                </a:lnTo>
                <a:lnTo>
                  <a:pt x="117617" y="297785"/>
                </a:lnTo>
                <a:lnTo>
                  <a:pt x="242694" y="297785"/>
                </a:lnTo>
                <a:lnTo>
                  <a:pt x="288481" y="288543"/>
                </a:lnTo>
                <a:lnTo>
                  <a:pt x="293030" y="285476"/>
                </a:lnTo>
                <a:lnTo>
                  <a:pt x="117617" y="285476"/>
                </a:lnTo>
                <a:lnTo>
                  <a:pt x="76664" y="277188"/>
                </a:lnTo>
                <a:lnTo>
                  <a:pt x="43186" y="254598"/>
                </a:lnTo>
                <a:lnTo>
                  <a:pt x="20597" y="221121"/>
                </a:lnTo>
                <a:lnTo>
                  <a:pt x="12308" y="180168"/>
                </a:lnTo>
                <a:lnTo>
                  <a:pt x="12308" y="117642"/>
                </a:lnTo>
                <a:lnTo>
                  <a:pt x="20597" y="76675"/>
                </a:lnTo>
                <a:lnTo>
                  <a:pt x="43186" y="43190"/>
                </a:lnTo>
                <a:lnTo>
                  <a:pt x="76664" y="20597"/>
                </a:lnTo>
                <a:lnTo>
                  <a:pt x="117617" y="12308"/>
                </a:lnTo>
                <a:lnTo>
                  <a:pt x="293030" y="12308"/>
                </a:lnTo>
                <a:lnTo>
                  <a:pt x="288481" y="9242"/>
                </a:lnTo>
                <a:lnTo>
                  <a:pt x="242694" y="0"/>
                </a:lnTo>
                <a:close/>
              </a:path>
              <a:path w="360679" h="297815">
                <a:moveTo>
                  <a:pt x="293030" y="12308"/>
                </a:moveTo>
                <a:lnTo>
                  <a:pt x="242694" y="12308"/>
                </a:lnTo>
                <a:lnTo>
                  <a:pt x="283650" y="20597"/>
                </a:lnTo>
                <a:lnTo>
                  <a:pt x="317137" y="43190"/>
                </a:lnTo>
                <a:lnTo>
                  <a:pt x="339735" y="76675"/>
                </a:lnTo>
                <a:lnTo>
                  <a:pt x="348028" y="117642"/>
                </a:lnTo>
                <a:lnTo>
                  <a:pt x="348028" y="180168"/>
                </a:lnTo>
                <a:lnTo>
                  <a:pt x="339735" y="221121"/>
                </a:lnTo>
                <a:lnTo>
                  <a:pt x="317137" y="254598"/>
                </a:lnTo>
                <a:lnTo>
                  <a:pt x="283650" y="277188"/>
                </a:lnTo>
                <a:lnTo>
                  <a:pt x="242694" y="285476"/>
                </a:lnTo>
                <a:lnTo>
                  <a:pt x="293030" y="285476"/>
                </a:lnTo>
                <a:lnTo>
                  <a:pt x="325875" y="263337"/>
                </a:lnTo>
                <a:lnTo>
                  <a:pt x="351089" y="225951"/>
                </a:lnTo>
                <a:lnTo>
                  <a:pt x="360335" y="180168"/>
                </a:lnTo>
                <a:lnTo>
                  <a:pt x="360335" y="117642"/>
                </a:lnTo>
                <a:lnTo>
                  <a:pt x="351089" y="71843"/>
                </a:lnTo>
                <a:lnTo>
                  <a:pt x="325875" y="34450"/>
                </a:lnTo>
                <a:lnTo>
                  <a:pt x="293030" y="123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002241" y="10045128"/>
            <a:ext cx="348615" cy="285750"/>
          </a:xfrm>
          <a:custGeom>
            <a:avLst/>
            <a:gdLst/>
            <a:ahLst/>
            <a:cxnLst/>
            <a:rect l="l" t="t" r="r" b="b"/>
            <a:pathLst>
              <a:path w="348615" h="285750">
                <a:moveTo>
                  <a:pt x="236540" y="0"/>
                </a:moveTo>
                <a:lnTo>
                  <a:pt x="111462" y="0"/>
                </a:lnTo>
                <a:lnTo>
                  <a:pt x="68115" y="8776"/>
                </a:lnTo>
                <a:lnTo>
                  <a:pt x="32681" y="32693"/>
                </a:lnTo>
                <a:lnTo>
                  <a:pt x="8772" y="68135"/>
                </a:lnTo>
                <a:lnTo>
                  <a:pt x="0" y="111486"/>
                </a:lnTo>
                <a:lnTo>
                  <a:pt x="0" y="174038"/>
                </a:lnTo>
                <a:lnTo>
                  <a:pt x="8772" y="217385"/>
                </a:lnTo>
                <a:lnTo>
                  <a:pt x="32681" y="252819"/>
                </a:lnTo>
                <a:lnTo>
                  <a:pt x="68115" y="276728"/>
                </a:lnTo>
                <a:lnTo>
                  <a:pt x="111462" y="285501"/>
                </a:lnTo>
                <a:lnTo>
                  <a:pt x="236540" y="285501"/>
                </a:lnTo>
                <a:lnTo>
                  <a:pt x="279887" y="276728"/>
                </a:lnTo>
                <a:lnTo>
                  <a:pt x="315321" y="252819"/>
                </a:lnTo>
                <a:lnTo>
                  <a:pt x="339230" y="217385"/>
                </a:lnTo>
                <a:lnTo>
                  <a:pt x="348002" y="174038"/>
                </a:lnTo>
                <a:lnTo>
                  <a:pt x="348002" y="111486"/>
                </a:lnTo>
                <a:lnTo>
                  <a:pt x="339230" y="68135"/>
                </a:lnTo>
                <a:lnTo>
                  <a:pt x="315321" y="32693"/>
                </a:lnTo>
                <a:lnTo>
                  <a:pt x="279887" y="8776"/>
                </a:lnTo>
                <a:lnTo>
                  <a:pt x="23654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996084" y="10038998"/>
            <a:ext cx="360680" cy="297815"/>
          </a:xfrm>
          <a:custGeom>
            <a:avLst/>
            <a:gdLst/>
            <a:ahLst/>
            <a:cxnLst/>
            <a:rect l="l" t="t" r="r" b="b"/>
            <a:pathLst>
              <a:path w="360679" h="297815">
                <a:moveTo>
                  <a:pt x="242694" y="0"/>
                </a:moveTo>
                <a:lnTo>
                  <a:pt x="117617" y="0"/>
                </a:lnTo>
                <a:lnTo>
                  <a:pt x="71833" y="9242"/>
                </a:lnTo>
                <a:lnTo>
                  <a:pt x="34447" y="34450"/>
                </a:lnTo>
                <a:lnTo>
                  <a:pt x="9242" y="71843"/>
                </a:lnTo>
                <a:lnTo>
                  <a:pt x="0" y="117642"/>
                </a:lnTo>
                <a:lnTo>
                  <a:pt x="0" y="180168"/>
                </a:lnTo>
                <a:lnTo>
                  <a:pt x="9242" y="225951"/>
                </a:lnTo>
                <a:lnTo>
                  <a:pt x="34447" y="263337"/>
                </a:lnTo>
                <a:lnTo>
                  <a:pt x="71833" y="288543"/>
                </a:lnTo>
                <a:lnTo>
                  <a:pt x="117617" y="297785"/>
                </a:lnTo>
                <a:lnTo>
                  <a:pt x="242694" y="297785"/>
                </a:lnTo>
                <a:lnTo>
                  <a:pt x="288481" y="288543"/>
                </a:lnTo>
                <a:lnTo>
                  <a:pt x="293030" y="285476"/>
                </a:lnTo>
                <a:lnTo>
                  <a:pt x="117617" y="285476"/>
                </a:lnTo>
                <a:lnTo>
                  <a:pt x="76664" y="277188"/>
                </a:lnTo>
                <a:lnTo>
                  <a:pt x="43186" y="254598"/>
                </a:lnTo>
                <a:lnTo>
                  <a:pt x="20597" y="221121"/>
                </a:lnTo>
                <a:lnTo>
                  <a:pt x="12308" y="180168"/>
                </a:lnTo>
                <a:lnTo>
                  <a:pt x="12308" y="117642"/>
                </a:lnTo>
                <a:lnTo>
                  <a:pt x="20597" y="76675"/>
                </a:lnTo>
                <a:lnTo>
                  <a:pt x="43186" y="43190"/>
                </a:lnTo>
                <a:lnTo>
                  <a:pt x="76664" y="20597"/>
                </a:lnTo>
                <a:lnTo>
                  <a:pt x="117617" y="12308"/>
                </a:lnTo>
                <a:lnTo>
                  <a:pt x="293030" y="12308"/>
                </a:lnTo>
                <a:lnTo>
                  <a:pt x="288481" y="9242"/>
                </a:lnTo>
                <a:lnTo>
                  <a:pt x="242694" y="0"/>
                </a:lnTo>
                <a:close/>
              </a:path>
              <a:path w="360679" h="297815">
                <a:moveTo>
                  <a:pt x="293030" y="12308"/>
                </a:moveTo>
                <a:lnTo>
                  <a:pt x="242694" y="12308"/>
                </a:lnTo>
                <a:lnTo>
                  <a:pt x="283650" y="20597"/>
                </a:lnTo>
                <a:lnTo>
                  <a:pt x="317137" y="43190"/>
                </a:lnTo>
                <a:lnTo>
                  <a:pt x="339735" y="76675"/>
                </a:lnTo>
                <a:lnTo>
                  <a:pt x="348028" y="117642"/>
                </a:lnTo>
                <a:lnTo>
                  <a:pt x="348028" y="180168"/>
                </a:lnTo>
                <a:lnTo>
                  <a:pt x="339735" y="221121"/>
                </a:lnTo>
                <a:lnTo>
                  <a:pt x="317137" y="254598"/>
                </a:lnTo>
                <a:lnTo>
                  <a:pt x="283650" y="277188"/>
                </a:lnTo>
                <a:lnTo>
                  <a:pt x="242694" y="285476"/>
                </a:lnTo>
                <a:lnTo>
                  <a:pt x="293030" y="285476"/>
                </a:lnTo>
                <a:lnTo>
                  <a:pt x="325875" y="263337"/>
                </a:lnTo>
                <a:lnTo>
                  <a:pt x="351089" y="225951"/>
                </a:lnTo>
                <a:lnTo>
                  <a:pt x="360335" y="180168"/>
                </a:lnTo>
                <a:lnTo>
                  <a:pt x="360335" y="117642"/>
                </a:lnTo>
                <a:lnTo>
                  <a:pt x="351089" y="71843"/>
                </a:lnTo>
                <a:lnTo>
                  <a:pt x="325875" y="34450"/>
                </a:lnTo>
                <a:lnTo>
                  <a:pt x="293030" y="123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08492" y="10045128"/>
            <a:ext cx="348615" cy="285750"/>
          </a:xfrm>
          <a:custGeom>
            <a:avLst/>
            <a:gdLst/>
            <a:ahLst/>
            <a:cxnLst/>
            <a:rect l="l" t="t" r="r" b="b"/>
            <a:pathLst>
              <a:path w="348615" h="285750">
                <a:moveTo>
                  <a:pt x="236540" y="0"/>
                </a:moveTo>
                <a:lnTo>
                  <a:pt x="111464" y="0"/>
                </a:lnTo>
                <a:lnTo>
                  <a:pt x="68116" y="8776"/>
                </a:lnTo>
                <a:lnTo>
                  <a:pt x="32681" y="32693"/>
                </a:lnTo>
                <a:lnTo>
                  <a:pt x="8772" y="68135"/>
                </a:lnTo>
                <a:lnTo>
                  <a:pt x="0" y="111486"/>
                </a:lnTo>
                <a:lnTo>
                  <a:pt x="0" y="174038"/>
                </a:lnTo>
                <a:lnTo>
                  <a:pt x="8772" y="217385"/>
                </a:lnTo>
                <a:lnTo>
                  <a:pt x="32681" y="252819"/>
                </a:lnTo>
                <a:lnTo>
                  <a:pt x="68116" y="276728"/>
                </a:lnTo>
                <a:lnTo>
                  <a:pt x="111464" y="285501"/>
                </a:lnTo>
                <a:lnTo>
                  <a:pt x="236540" y="285501"/>
                </a:lnTo>
                <a:lnTo>
                  <a:pt x="279891" y="276728"/>
                </a:lnTo>
                <a:lnTo>
                  <a:pt x="315334" y="252819"/>
                </a:lnTo>
                <a:lnTo>
                  <a:pt x="339251" y="217385"/>
                </a:lnTo>
                <a:lnTo>
                  <a:pt x="348028" y="174038"/>
                </a:lnTo>
                <a:lnTo>
                  <a:pt x="348028" y="111486"/>
                </a:lnTo>
                <a:lnTo>
                  <a:pt x="339251" y="68135"/>
                </a:lnTo>
                <a:lnTo>
                  <a:pt x="315334" y="32693"/>
                </a:lnTo>
                <a:lnTo>
                  <a:pt x="279891" y="8776"/>
                </a:lnTo>
                <a:lnTo>
                  <a:pt x="23654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02348" y="10038998"/>
            <a:ext cx="360680" cy="297815"/>
          </a:xfrm>
          <a:custGeom>
            <a:avLst/>
            <a:gdLst/>
            <a:ahLst/>
            <a:cxnLst/>
            <a:rect l="l" t="t" r="r" b="b"/>
            <a:pathLst>
              <a:path w="360679" h="297815">
                <a:moveTo>
                  <a:pt x="242694" y="0"/>
                </a:moveTo>
                <a:lnTo>
                  <a:pt x="117618" y="0"/>
                </a:lnTo>
                <a:lnTo>
                  <a:pt x="71834" y="9242"/>
                </a:lnTo>
                <a:lnTo>
                  <a:pt x="34448" y="34450"/>
                </a:lnTo>
                <a:lnTo>
                  <a:pt x="9242" y="71843"/>
                </a:lnTo>
                <a:lnTo>
                  <a:pt x="0" y="117642"/>
                </a:lnTo>
                <a:lnTo>
                  <a:pt x="0" y="180168"/>
                </a:lnTo>
                <a:lnTo>
                  <a:pt x="9242" y="225951"/>
                </a:lnTo>
                <a:lnTo>
                  <a:pt x="34448" y="263337"/>
                </a:lnTo>
                <a:lnTo>
                  <a:pt x="71834" y="288543"/>
                </a:lnTo>
                <a:lnTo>
                  <a:pt x="117618" y="297785"/>
                </a:lnTo>
                <a:lnTo>
                  <a:pt x="242694" y="297785"/>
                </a:lnTo>
                <a:lnTo>
                  <a:pt x="288482" y="288543"/>
                </a:lnTo>
                <a:lnTo>
                  <a:pt x="293031" y="285476"/>
                </a:lnTo>
                <a:lnTo>
                  <a:pt x="117618" y="285476"/>
                </a:lnTo>
                <a:lnTo>
                  <a:pt x="76665" y="277188"/>
                </a:lnTo>
                <a:lnTo>
                  <a:pt x="43187" y="254598"/>
                </a:lnTo>
                <a:lnTo>
                  <a:pt x="20597" y="221121"/>
                </a:lnTo>
                <a:lnTo>
                  <a:pt x="12308" y="180168"/>
                </a:lnTo>
                <a:lnTo>
                  <a:pt x="12308" y="117642"/>
                </a:lnTo>
                <a:lnTo>
                  <a:pt x="20597" y="76675"/>
                </a:lnTo>
                <a:lnTo>
                  <a:pt x="43187" y="43190"/>
                </a:lnTo>
                <a:lnTo>
                  <a:pt x="76665" y="20597"/>
                </a:lnTo>
                <a:lnTo>
                  <a:pt x="117618" y="12308"/>
                </a:lnTo>
                <a:lnTo>
                  <a:pt x="293030" y="12308"/>
                </a:lnTo>
                <a:lnTo>
                  <a:pt x="288482" y="9242"/>
                </a:lnTo>
                <a:lnTo>
                  <a:pt x="242694" y="0"/>
                </a:lnTo>
                <a:close/>
              </a:path>
              <a:path w="360679" h="297815">
                <a:moveTo>
                  <a:pt x="293030" y="12308"/>
                </a:moveTo>
                <a:lnTo>
                  <a:pt x="242694" y="12308"/>
                </a:lnTo>
                <a:lnTo>
                  <a:pt x="283650" y="20597"/>
                </a:lnTo>
                <a:lnTo>
                  <a:pt x="317137" y="43190"/>
                </a:lnTo>
                <a:lnTo>
                  <a:pt x="339735" y="76675"/>
                </a:lnTo>
                <a:lnTo>
                  <a:pt x="348028" y="117642"/>
                </a:lnTo>
                <a:lnTo>
                  <a:pt x="348028" y="180168"/>
                </a:lnTo>
                <a:lnTo>
                  <a:pt x="339735" y="221121"/>
                </a:lnTo>
                <a:lnTo>
                  <a:pt x="317137" y="254598"/>
                </a:lnTo>
                <a:lnTo>
                  <a:pt x="283650" y="277188"/>
                </a:lnTo>
                <a:lnTo>
                  <a:pt x="242694" y="285476"/>
                </a:lnTo>
                <a:lnTo>
                  <a:pt x="293031" y="285476"/>
                </a:lnTo>
                <a:lnTo>
                  <a:pt x="325876" y="263337"/>
                </a:lnTo>
                <a:lnTo>
                  <a:pt x="351089" y="225951"/>
                </a:lnTo>
                <a:lnTo>
                  <a:pt x="360335" y="180168"/>
                </a:lnTo>
                <a:lnTo>
                  <a:pt x="360335" y="117642"/>
                </a:lnTo>
                <a:lnTo>
                  <a:pt x="351089" y="71843"/>
                </a:lnTo>
                <a:lnTo>
                  <a:pt x="325876" y="34450"/>
                </a:lnTo>
                <a:lnTo>
                  <a:pt x="293030" y="123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214769" y="10045128"/>
            <a:ext cx="348615" cy="285750"/>
          </a:xfrm>
          <a:custGeom>
            <a:avLst/>
            <a:gdLst/>
            <a:ahLst/>
            <a:cxnLst/>
            <a:rect l="l" t="t" r="r" b="b"/>
            <a:pathLst>
              <a:path w="348615" h="285750">
                <a:moveTo>
                  <a:pt x="236540" y="0"/>
                </a:moveTo>
                <a:lnTo>
                  <a:pt x="111464" y="0"/>
                </a:lnTo>
                <a:lnTo>
                  <a:pt x="68116" y="8776"/>
                </a:lnTo>
                <a:lnTo>
                  <a:pt x="32681" y="32693"/>
                </a:lnTo>
                <a:lnTo>
                  <a:pt x="8772" y="68135"/>
                </a:lnTo>
                <a:lnTo>
                  <a:pt x="0" y="111486"/>
                </a:lnTo>
                <a:lnTo>
                  <a:pt x="0" y="174038"/>
                </a:lnTo>
                <a:lnTo>
                  <a:pt x="8772" y="217385"/>
                </a:lnTo>
                <a:lnTo>
                  <a:pt x="32681" y="252819"/>
                </a:lnTo>
                <a:lnTo>
                  <a:pt x="68116" y="276728"/>
                </a:lnTo>
                <a:lnTo>
                  <a:pt x="111464" y="285501"/>
                </a:lnTo>
                <a:lnTo>
                  <a:pt x="236540" y="285501"/>
                </a:lnTo>
                <a:lnTo>
                  <a:pt x="279887" y="276728"/>
                </a:lnTo>
                <a:lnTo>
                  <a:pt x="315321" y="252819"/>
                </a:lnTo>
                <a:lnTo>
                  <a:pt x="339230" y="217385"/>
                </a:lnTo>
                <a:lnTo>
                  <a:pt x="348002" y="174038"/>
                </a:lnTo>
                <a:lnTo>
                  <a:pt x="348002" y="111486"/>
                </a:lnTo>
                <a:lnTo>
                  <a:pt x="339230" y="68135"/>
                </a:lnTo>
                <a:lnTo>
                  <a:pt x="315321" y="32693"/>
                </a:lnTo>
                <a:lnTo>
                  <a:pt x="279887" y="8776"/>
                </a:lnTo>
                <a:lnTo>
                  <a:pt x="23654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208592" y="10038998"/>
            <a:ext cx="360680" cy="297815"/>
          </a:xfrm>
          <a:custGeom>
            <a:avLst/>
            <a:gdLst/>
            <a:ahLst/>
            <a:cxnLst/>
            <a:rect l="l" t="t" r="r" b="b"/>
            <a:pathLst>
              <a:path w="360679" h="297815">
                <a:moveTo>
                  <a:pt x="242718" y="0"/>
                </a:moveTo>
                <a:lnTo>
                  <a:pt x="117642" y="0"/>
                </a:lnTo>
                <a:lnTo>
                  <a:pt x="71854" y="9242"/>
                </a:lnTo>
                <a:lnTo>
                  <a:pt x="34460" y="34450"/>
                </a:lnTo>
                <a:lnTo>
                  <a:pt x="9246" y="71843"/>
                </a:lnTo>
                <a:lnTo>
                  <a:pt x="0" y="117642"/>
                </a:lnTo>
                <a:lnTo>
                  <a:pt x="0" y="180168"/>
                </a:lnTo>
                <a:lnTo>
                  <a:pt x="9246" y="225951"/>
                </a:lnTo>
                <a:lnTo>
                  <a:pt x="34460" y="263337"/>
                </a:lnTo>
                <a:lnTo>
                  <a:pt x="71854" y="288543"/>
                </a:lnTo>
                <a:lnTo>
                  <a:pt x="117642" y="297785"/>
                </a:lnTo>
                <a:lnTo>
                  <a:pt x="242718" y="297785"/>
                </a:lnTo>
                <a:lnTo>
                  <a:pt x="288502" y="288543"/>
                </a:lnTo>
                <a:lnTo>
                  <a:pt x="293050" y="285476"/>
                </a:lnTo>
                <a:lnTo>
                  <a:pt x="117642" y="285476"/>
                </a:lnTo>
                <a:lnTo>
                  <a:pt x="76685" y="277188"/>
                </a:lnTo>
                <a:lnTo>
                  <a:pt x="43199" y="254598"/>
                </a:lnTo>
                <a:lnTo>
                  <a:pt x="20601" y="221121"/>
                </a:lnTo>
                <a:lnTo>
                  <a:pt x="12308" y="180168"/>
                </a:lnTo>
                <a:lnTo>
                  <a:pt x="12308" y="117642"/>
                </a:lnTo>
                <a:lnTo>
                  <a:pt x="20601" y="76675"/>
                </a:lnTo>
                <a:lnTo>
                  <a:pt x="43199" y="43190"/>
                </a:lnTo>
                <a:lnTo>
                  <a:pt x="76685" y="20597"/>
                </a:lnTo>
                <a:lnTo>
                  <a:pt x="117642" y="12308"/>
                </a:lnTo>
                <a:lnTo>
                  <a:pt x="293049" y="12308"/>
                </a:lnTo>
                <a:lnTo>
                  <a:pt x="288502" y="9242"/>
                </a:lnTo>
                <a:lnTo>
                  <a:pt x="242718" y="0"/>
                </a:lnTo>
                <a:close/>
              </a:path>
              <a:path w="360679" h="297815">
                <a:moveTo>
                  <a:pt x="293049" y="12308"/>
                </a:moveTo>
                <a:lnTo>
                  <a:pt x="242718" y="12308"/>
                </a:lnTo>
                <a:lnTo>
                  <a:pt x="283671" y="20597"/>
                </a:lnTo>
                <a:lnTo>
                  <a:pt x="317148" y="43190"/>
                </a:lnTo>
                <a:lnTo>
                  <a:pt x="339738" y="76675"/>
                </a:lnTo>
                <a:lnTo>
                  <a:pt x="348026" y="117642"/>
                </a:lnTo>
                <a:lnTo>
                  <a:pt x="348026" y="180168"/>
                </a:lnTo>
                <a:lnTo>
                  <a:pt x="339738" y="221121"/>
                </a:lnTo>
                <a:lnTo>
                  <a:pt x="317148" y="254598"/>
                </a:lnTo>
                <a:lnTo>
                  <a:pt x="283671" y="277188"/>
                </a:lnTo>
                <a:lnTo>
                  <a:pt x="242718" y="285476"/>
                </a:lnTo>
                <a:lnTo>
                  <a:pt x="293050" y="285476"/>
                </a:lnTo>
                <a:lnTo>
                  <a:pt x="325888" y="263337"/>
                </a:lnTo>
                <a:lnTo>
                  <a:pt x="351093" y="225951"/>
                </a:lnTo>
                <a:lnTo>
                  <a:pt x="360335" y="180168"/>
                </a:lnTo>
                <a:lnTo>
                  <a:pt x="360335" y="117642"/>
                </a:lnTo>
                <a:lnTo>
                  <a:pt x="351093" y="71843"/>
                </a:lnTo>
                <a:lnTo>
                  <a:pt x="325888" y="34450"/>
                </a:lnTo>
                <a:lnTo>
                  <a:pt x="293049" y="123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821021" y="10045128"/>
            <a:ext cx="348615" cy="285750"/>
          </a:xfrm>
          <a:custGeom>
            <a:avLst/>
            <a:gdLst/>
            <a:ahLst/>
            <a:cxnLst/>
            <a:rect l="l" t="t" r="r" b="b"/>
            <a:pathLst>
              <a:path w="348615" h="285750">
                <a:moveTo>
                  <a:pt x="236564" y="0"/>
                </a:moveTo>
                <a:lnTo>
                  <a:pt x="111488" y="0"/>
                </a:lnTo>
                <a:lnTo>
                  <a:pt x="68136" y="8776"/>
                </a:lnTo>
                <a:lnTo>
                  <a:pt x="32693" y="32693"/>
                </a:lnTo>
                <a:lnTo>
                  <a:pt x="8776" y="68135"/>
                </a:lnTo>
                <a:lnTo>
                  <a:pt x="0" y="111486"/>
                </a:lnTo>
                <a:lnTo>
                  <a:pt x="0" y="174038"/>
                </a:lnTo>
                <a:lnTo>
                  <a:pt x="8776" y="217385"/>
                </a:lnTo>
                <a:lnTo>
                  <a:pt x="32693" y="252819"/>
                </a:lnTo>
                <a:lnTo>
                  <a:pt x="68136" y="276728"/>
                </a:lnTo>
                <a:lnTo>
                  <a:pt x="111488" y="285501"/>
                </a:lnTo>
                <a:lnTo>
                  <a:pt x="236564" y="285501"/>
                </a:lnTo>
                <a:lnTo>
                  <a:pt x="279911" y="276728"/>
                </a:lnTo>
                <a:lnTo>
                  <a:pt x="315345" y="252819"/>
                </a:lnTo>
                <a:lnTo>
                  <a:pt x="339254" y="217385"/>
                </a:lnTo>
                <a:lnTo>
                  <a:pt x="348026" y="174038"/>
                </a:lnTo>
                <a:lnTo>
                  <a:pt x="348026" y="111486"/>
                </a:lnTo>
                <a:lnTo>
                  <a:pt x="339254" y="68135"/>
                </a:lnTo>
                <a:lnTo>
                  <a:pt x="315345" y="32693"/>
                </a:lnTo>
                <a:lnTo>
                  <a:pt x="279911" y="8776"/>
                </a:lnTo>
                <a:lnTo>
                  <a:pt x="236564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814882" y="10038998"/>
            <a:ext cx="360680" cy="297815"/>
          </a:xfrm>
          <a:custGeom>
            <a:avLst/>
            <a:gdLst/>
            <a:ahLst/>
            <a:cxnLst/>
            <a:rect l="l" t="t" r="r" b="b"/>
            <a:pathLst>
              <a:path w="360679" h="297815">
                <a:moveTo>
                  <a:pt x="242693" y="0"/>
                </a:moveTo>
                <a:lnTo>
                  <a:pt x="117617" y="0"/>
                </a:lnTo>
                <a:lnTo>
                  <a:pt x="71833" y="9242"/>
                </a:lnTo>
                <a:lnTo>
                  <a:pt x="34447" y="34450"/>
                </a:lnTo>
                <a:lnTo>
                  <a:pt x="9242" y="71843"/>
                </a:lnTo>
                <a:lnTo>
                  <a:pt x="0" y="117642"/>
                </a:lnTo>
                <a:lnTo>
                  <a:pt x="0" y="180168"/>
                </a:lnTo>
                <a:lnTo>
                  <a:pt x="9242" y="225951"/>
                </a:lnTo>
                <a:lnTo>
                  <a:pt x="34447" y="263337"/>
                </a:lnTo>
                <a:lnTo>
                  <a:pt x="71833" y="288543"/>
                </a:lnTo>
                <a:lnTo>
                  <a:pt x="117617" y="297785"/>
                </a:lnTo>
                <a:lnTo>
                  <a:pt x="242693" y="297785"/>
                </a:lnTo>
                <a:lnTo>
                  <a:pt x="288481" y="288543"/>
                </a:lnTo>
                <a:lnTo>
                  <a:pt x="293030" y="285476"/>
                </a:lnTo>
                <a:lnTo>
                  <a:pt x="117617" y="285476"/>
                </a:lnTo>
                <a:lnTo>
                  <a:pt x="76664" y="277188"/>
                </a:lnTo>
                <a:lnTo>
                  <a:pt x="43185" y="254598"/>
                </a:lnTo>
                <a:lnTo>
                  <a:pt x="20596" y="221121"/>
                </a:lnTo>
                <a:lnTo>
                  <a:pt x="12307" y="180168"/>
                </a:lnTo>
                <a:lnTo>
                  <a:pt x="12307" y="117642"/>
                </a:lnTo>
                <a:lnTo>
                  <a:pt x="20596" y="76675"/>
                </a:lnTo>
                <a:lnTo>
                  <a:pt x="43185" y="43190"/>
                </a:lnTo>
                <a:lnTo>
                  <a:pt x="76664" y="20597"/>
                </a:lnTo>
                <a:lnTo>
                  <a:pt x="117617" y="12308"/>
                </a:lnTo>
                <a:lnTo>
                  <a:pt x="293029" y="12308"/>
                </a:lnTo>
                <a:lnTo>
                  <a:pt x="288481" y="9242"/>
                </a:lnTo>
                <a:lnTo>
                  <a:pt x="242693" y="0"/>
                </a:lnTo>
                <a:close/>
              </a:path>
              <a:path w="360679" h="297815">
                <a:moveTo>
                  <a:pt x="293029" y="12308"/>
                </a:moveTo>
                <a:lnTo>
                  <a:pt x="242693" y="12308"/>
                </a:lnTo>
                <a:lnTo>
                  <a:pt x="283650" y="20597"/>
                </a:lnTo>
                <a:lnTo>
                  <a:pt x="317136" y="43190"/>
                </a:lnTo>
                <a:lnTo>
                  <a:pt x="339734" y="76675"/>
                </a:lnTo>
                <a:lnTo>
                  <a:pt x="348026" y="117642"/>
                </a:lnTo>
                <a:lnTo>
                  <a:pt x="348026" y="180168"/>
                </a:lnTo>
                <a:lnTo>
                  <a:pt x="339734" y="221121"/>
                </a:lnTo>
                <a:lnTo>
                  <a:pt x="317136" y="254598"/>
                </a:lnTo>
                <a:lnTo>
                  <a:pt x="283650" y="277188"/>
                </a:lnTo>
                <a:lnTo>
                  <a:pt x="242693" y="285476"/>
                </a:lnTo>
                <a:lnTo>
                  <a:pt x="293030" y="285476"/>
                </a:lnTo>
                <a:lnTo>
                  <a:pt x="325875" y="263337"/>
                </a:lnTo>
                <a:lnTo>
                  <a:pt x="351089" y="225951"/>
                </a:lnTo>
                <a:lnTo>
                  <a:pt x="360335" y="180168"/>
                </a:lnTo>
                <a:lnTo>
                  <a:pt x="360335" y="117642"/>
                </a:lnTo>
                <a:lnTo>
                  <a:pt x="351089" y="71843"/>
                </a:lnTo>
                <a:lnTo>
                  <a:pt x="325875" y="34450"/>
                </a:lnTo>
                <a:lnTo>
                  <a:pt x="293029" y="123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427297" y="10045128"/>
            <a:ext cx="348615" cy="285750"/>
          </a:xfrm>
          <a:custGeom>
            <a:avLst/>
            <a:gdLst/>
            <a:ahLst/>
            <a:cxnLst/>
            <a:rect l="l" t="t" r="r" b="b"/>
            <a:pathLst>
              <a:path w="348615" h="285750">
                <a:moveTo>
                  <a:pt x="236538" y="0"/>
                </a:moveTo>
                <a:lnTo>
                  <a:pt x="111462" y="0"/>
                </a:lnTo>
                <a:lnTo>
                  <a:pt x="68115" y="8776"/>
                </a:lnTo>
                <a:lnTo>
                  <a:pt x="32681" y="32693"/>
                </a:lnTo>
                <a:lnTo>
                  <a:pt x="8772" y="68135"/>
                </a:lnTo>
                <a:lnTo>
                  <a:pt x="0" y="111486"/>
                </a:lnTo>
                <a:lnTo>
                  <a:pt x="0" y="174038"/>
                </a:lnTo>
                <a:lnTo>
                  <a:pt x="8772" y="217385"/>
                </a:lnTo>
                <a:lnTo>
                  <a:pt x="32681" y="252819"/>
                </a:lnTo>
                <a:lnTo>
                  <a:pt x="68115" y="276728"/>
                </a:lnTo>
                <a:lnTo>
                  <a:pt x="111462" y="285501"/>
                </a:lnTo>
                <a:lnTo>
                  <a:pt x="236538" y="285501"/>
                </a:lnTo>
                <a:lnTo>
                  <a:pt x="279886" y="276728"/>
                </a:lnTo>
                <a:lnTo>
                  <a:pt x="315321" y="252819"/>
                </a:lnTo>
                <a:lnTo>
                  <a:pt x="339230" y="217385"/>
                </a:lnTo>
                <a:lnTo>
                  <a:pt x="348002" y="174038"/>
                </a:lnTo>
                <a:lnTo>
                  <a:pt x="348002" y="111486"/>
                </a:lnTo>
                <a:lnTo>
                  <a:pt x="339230" y="68135"/>
                </a:lnTo>
                <a:lnTo>
                  <a:pt x="315321" y="32693"/>
                </a:lnTo>
                <a:lnTo>
                  <a:pt x="279886" y="8776"/>
                </a:lnTo>
                <a:lnTo>
                  <a:pt x="23653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421145" y="10038998"/>
            <a:ext cx="360680" cy="297815"/>
          </a:xfrm>
          <a:custGeom>
            <a:avLst/>
            <a:gdLst/>
            <a:ahLst/>
            <a:cxnLst/>
            <a:rect l="l" t="t" r="r" b="b"/>
            <a:pathLst>
              <a:path w="360679" h="297815">
                <a:moveTo>
                  <a:pt x="242693" y="0"/>
                </a:moveTo>
                <a:lnTo>
                  <a:pt x="117617" y="0"/>
                </a:lnTo>
                <a:lnTo>
                  <a:pt x="71833" y="9242"/>
                </a:lnTo>
                <a:lnTo>
                  <a:pt x="34447" y="34450"/>
                </a:lnTo>
                <a:lnTo>
                  <a:pt x="9242" y="71843"/>
                </a:lnTo>
                <a:lnTo>
                  <a:pt x="0" y="117642"/>
                </a:lnTo>
                <a:lnTo>
                  <a:pt x="0" y="180168"/>
                </a:lnTo>
                <a:lnTo>
                  <a:pt x="9242" y="225951"/>
                </a:lnTo>
                <a:lnTo>
                  <a:pt x="34447" y="263337"/>
                </a:lnTo>
                <a:lnTo>
                  <a:pt x="71833" y="288543"/>
                </a:lnTo>
                <a:lnTo>
                  <a:pt x="117617" y="297785"/>
                </a:lnTo>
                <a:lnTo>
                  <a:pt x="242693" y="297785"/>
                </a:lnTo>
                <a:lnTo>
                  <a:pt x="288481" y="288543"/>
                </a:lnTo>
                <a:lnTo>
                  <a:pt x="293030" y="285476"/>
                </a:lnTo>
                <a:lnTo>
                  <a:pt x="117617" y="285476"/>
                </a:lnTo>
                <a:lnTo>
                  <a:pt x="76664" y="277188"/>
                </a:lnTo>
                <a:lnTo>
                  <a:pt x="43185" y="254598"/>
                </a:lnTo>
                <a:lnTo>
                  <a:pt x="20596" y="221121"/>
                </a:lnTo>
                <a:lnTo>
                  <a:pt x="12307" y="180168"/>
                </a:lnTo>
                <a:lnTo>
                  <a:pt x="12307" y="117642"/>
                </a:lnTo>
                <a:lnTo>
                  <a:pt x="20596" y="76675"/>
                </a:lnTo>
                <a:lnTo>
                  <a:pt x="43185" y="43190"/>
                </a:lnTo>
                <a:lnTo>
                  <a:pt x="76664" y="20597"/>
                </a:lnTo>
                <a:lnTo>
                  <a:pt x="117617" y="12308"/>
                </a:lnTo>
                <a:lnTo>
                  <a:pt x="293029" y="12308"/>
                </a:lnTo>
                <a:lnTo>
                  <a:pt x="288481" y="9242"/>
                </a:lnTo>
                <a:lnTo>
                  <a:pt x="242693" y="0"/>
                </a:lnTo>
                <a:close/>
              </a:path>
              <a:path w="360679" h="297815">
                <a:moveTo>
                  <a:pt x="293029" y="12308"/>
                </a:moveTo>
                <a:lnTo>
                  <a:pt x="242693" y="12308"/>
                </a:lnTo>
                <a:lnTo>
                  <a:pt x="283650" y="20597"/>
                </a:lnTo>
                <a:lnTo>
                  <a:pt x="317136" y="43190"/>
                </a:lnTo>
                <a:lnTo>
                  <a:pt x="339734" y="76675"/>
                </a:lnTo>
                <a:lnTo>
                  <a:pt x="348026" y="117642"/>
                </a:lnTo>
                <a:lnTo>
                  <a:pt x="348026" y="180168"/>
                </a:lnTo>
                <a:lnTo>
                  <a:pt x="339734" y="221121"/>
                </a:lnTo>
                <a:lnTo>
                  <a:pt x="317136" y="254598"/>
                </a:lnTo>
                <a:lnTo>
                  <a:pt x="283650" y="277188"/>
                </a:lnTo>
                <a:lnTo>
                  <a:pt x="242693" y="285476"/>
                </a:lnTo>
                <a:lnTo>
                  <a:pt x="293030" y="285476"/>
                </a:lnTo>
                <a:lnTo>
                  <a:pt x="325875" y="263337"/>
                </a:lnTo>
                <a:lnTo>
                  <a:pt x="351089" y="225951"/>
                </a:lnTo>
                <a:lnTo>
                  <a:pt x="360335" y="180168"/>
                </a:lnTo>
                <a:lnTo>
                  <a:pt x="360335" y="117642"/>
                </a:lnTo>
                <a:lnTo>
                  <a:pt x="351089" y="71843"/>
                </a:lnTo>
                <a:lnTo>
                  <a:pt x="325875" y="34450"/>
                </a:lnTo>
                <a:lnTo>
                  <a:pt x="293029" y="123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033548" y="10045128"/>
            <a:ext cx="348615" cy="285750"/>
          </a:xfrm>
          <a:custGeom>
            <a:avLst/>
            <a:gdLst/>
            <a:ahLst/>
            <a:cxnLst/>
            <a:rect l="l" t="t" r="r" b="b"/>
            <a:pathLst>
              <a:path w="348615" h="285750">
                <a:moveTo>
                  <a:pt x="236564" y="0"/>
                </a:moveTo>
                <a:lnTo>
                  <a:pt x="111488" y="0"/>
                </a:lnTo>
                <a:lnTo>
                  <a:pt x="68136" y="8776"/>
                </a:lnTo>
                <a:lnTo>
                  <a:pt x="32693" y="32693"/>
                </a:lnTo>
                <a:lnTo>
                  <a:pt x="8776" y="68135"/>
                </a:lnTo>
                <a:lnTo>
                  <a:pt x="0" y="111486"/>
                </a:lnTo>
                <a:lnTo>
                  <a:pt x="0" y="174038"/>
                </a:lnTo>
                <a:lnTo>
                  <a:pt x="8776" y="217385"/>
                </a:lnTo>
                <a:lnTo>
                  <a:pt x="32693" y="252819"/>
                </a:lnTo>
                <a:lnTo>
                  <a:pt x="68136" y="276728"/>
                </a:lnTo>
                <a:lnTo>
                  <a:pt x="111488" y="285501"/>
                </a:lnTo>
                <a:lnTo>
                  <a:pt x="236564" y="285501"/>
                </a:lnTo>
                <a:lnTo>
                  <a:pt x="279912" y="276728"/>
                </a:lnTo>
                <a:lnTo>
                  <a:pt x="315346" y="252819"/>
                </a:lnTo>
                <a:lnTo>
                  <a:pt x="339254" y="217385"/>
                </a:lnTo>
                <a:lnTo>
                  <a:pt x="348026" y="174038"/>
                </a:lnTo>
                <a:lnTo>
                  <a:pt x="348026" y="111486"/>
                </a:lnTo>
                <a:lnTo>
                  <a:pt x="339254" y="68135"/>
                </a:lnTo>
                <a:lnTo>
                  <a:pt x="315346" y="32693"/>
                </a:lnTo>
                <a:lnTo>
                  <a:pt x="279912" y="8776"/>
                </a:lnTo>
                <a:lnTo>
                  <a:pt x="236564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027411" y="10038998"/>
            <a:ext cx="360680" cy="297815"/>
          </a:xfrm>
          <a:custGeom>
            <a:avLst/>
            <a:gdLst/>
            <a:ahLst/>
            <a:cxnLst/>
            <a:rect l="l" t="t" r="r" b="b"/>
            <a:pathLst>
              <a:path w="360679" h="297815">
                <a:moveTo>
                  <a:pt x="242693" y="0"/>
                </a:moveTo>
                <a:lnTo>
                  <a:pt x="117617" y="0"/>
                </a:lnTo>
                <a:lnTo>
                  <a:pt x="71833" y="9242"/>
                </a:lnTo>
                <a:lnTo>
                  <a:pt x="34447" y="34450"/>
                </a:lnTo>
                <a:lnTo>
                  <a:pt x="9242" y="71843"/>
                </a:lnTo>
                <a:lnTo>
                  <a:pt x="0" y="117642"/>
                </a:lnTo>
                <a:lnTo>
                  <a:pt x="0" y="180168"/>
                </a:lnTo>
                <a:lnTo>
                  <a:pt x="9242" y="225951"/>
                </a:lnTo>
                <a:lnTo>
                  <a:pt x="34447" y="263337"/>
                </a:lnTo>
                <a:lnTo>
                  <a:pt x="71833" y="288543"/>
                </a:lnTo>
                <a:lnTo>
                  <a:pt x="117617" y="297785"/>
                </a:lnTo>
                <a:lnTo>
                  <a:pt x="242693" y="297785"/>
                </a:lnTo>
                <a:lnTo>
                  <a:pt x="288481" y="288543"/>
                </a:lnTo>
                <a:lnTo>
                  <a:pt x="293030" y="285476"/>
                </a:lnTo>
                <a:lnTo>
                  <a:pt x="117617" y="285476"/>
                </a:lnTo>
                <a:lnTo>
                  <a:pt x="76664" y="277188"/>
                </a:lnTo>
                <a:lnTo>
                  <a:pt x="43185" y="254598"/>
                </a:lnTo>
                <a:lnTo>
                  <a:pt x="20596" y="221121"/>
                </a:lnTo>
                <a:lnTo>
                  <a:pt x="12307" y="180168"/>
                </a:lnTo>
                <a:lnTo>
                  <a:pt x="12307" y="117642"/>
                </a:lnTo>
                <a:lnTo>
                  <a:pt x="20596" y="76675"/>
                </a:lnTo>
                <a:lnTo>
                  <a:pt x="43185" y="43190"/>
                </a:lnTo>
                <a:lnTo>
                  <a:pt x="76664" y="20597"/>
                </a:lnTo>
                <a:lnTo>
                  <a:pt x="117617" y="12308"/>
                </a:lnTo>
                <a:lnTo>
                  <a:pt x="293029" y="12308"/>
                </a:lnTo>
                <a:lnTo>
                  <a:pt x="288481" y="9242"/>
                </a:lnTo>
                <a:lnTo>
                  <a:pt x="242693" y="0"/>
                </a:lnTo>
                <a:close/>
              </a:path>
              <a:path w="360679" h="297815">
                <a:moveTo>
                  <a:pt x="293029" y="12308"/>
                </a:moveTo>
                <a:lnTo>
                  <a:pt x="242693" y="12308"/>
                </a:lnTo>
                <a:lnTo>
                  <a:pt x="283650" y="20597"/>
                </a:lnTo>
                <a:lnTo>
                  <a:pt x="317136" y="43190"/>
                </a:lnTo>
                <a:lnTo>
                  <a:pt x="339734" y="76675"/>
                </a:lnTo>
                <a:lnTo>
                  <a:pt x="348026" y="117642"/>
                </a:lnTo>
                <a:lnTo>
                  <a:pt x="348026" y="180168"/>
                </a:lnTo>
                <a:lnTo>
                  <a:pt x="339734" y="221121"/>
                </a:lnTo>
                <a:lnTo>
                  <a:pt x="317136" y="254598"/>
                </a:lnTo>
                <a:lnTo>
                  <a:pt x="283650" y="277188"/>
                </a:lnTo>
                <a:lnTo>
                  <a:pt x="242693" y="285476"/>
                </a:lnTo>
                <a:lnTo>
                  <a:pt x="293030" y="285476"/>
                </a:lnTo>
                <a:lnTo>
                  <a:pt x="325875" y="263337"/>
                </a:lnTo>
                <a:lnTo>
                  <a:pt x="351089" y="225951"/>
                </a:lnTo>
                <a:lnTo>
                  <a:pt x="360335" y="180168"/>
                </a:lnTo>
                <a:lnTo>
                  <a:pt x="360335" y="117642"/>
                </a:lnTo>
                <a:lnTo>
                  <a:pt x="351089" y="71843"/>
                </a:lnTo>
                <a:lnTo>
                  <a:pt x="325875" y="34450"/>
                </a:lnTo>
                <a:lnTo>
                  <a:pt x="293029" y="123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0639827" y="10045128"/>
            <a:ext cx="348615" cy="285750"/>
          </a:xfrm>
          <a:custGeom>
            <a:avLst/>
            <a:gdLst/>
            <a:ahLst/>
            <a:cxnLst/>
            <a:rect l="l" t="t" r="r" b="b"/>
            <a:pathLst>
              <a:path w="348615" h="285750">
                <a:moveTo>
                  <a:pt x="236538" y="0"/>
                </a:moveTo>
                <a:lnTo>
                  <a:pt x="111462" y="0"/>
                </a:lnTo>
                <a:lnTo>
                  <a:pt x="68115" y="8776"/>
                </a:lnTo>
                <a:lnTo>
                  <a:pt x="32681" y="32693"/>
                </a:lnTo>
                <a:lnTo>
                  <a:pt x="8772" y="68135"/>
                </a:lnTo>
                <a:lnTo>
                  <a:pt x="0" y="111486"/>
                </a:lnTo>
                <a:lnTo>
                  <a:pt x="0" y="174038"/>
                </a:lnTo>
                <a:lnTo>
                  <a:pt x="8772" y="217385"/>
                </a:lnTo>
                <a:lnTo>
                  <a:pt x="32681" y="252819"/>
                </a:lnTo>
                <a:lnTo>
                  <a:pt x="68115" y="276728"/>
                </a:lnTo>
                <a:lnTo>
                  <a:pt x="111462" y="285501"/>
                </a:lnTo>
                <a:lnTo>
                  <a:pt x="236538" y="285501"/>
                </a:lnTo>
                <a:lnTo>
                  <a:pt x="279886" y="276728"/>
                </a:lnTo>
                <a:lnTo>
                  <a:pt x="315321" y="252819"/>
                </a:lnTo>
                <a:lnTo>
                  <a:pt x="339230" y="217385"/>
                </a:lnTo>
                <a:lnTo>
                  <a:pt x="348002" y="174038"/>
                </a:lnTo>
                <a:lnTo>
                  <a:pt x="348002" y="111486"/>
                </a:lnTo>
                <a:lnTo>
                  <a:pt x="339230" y="68135"/>
                </a:lnTo>
                <a:lnTo>
                  <a:pt x="315321" y="32693"/>
                </a:lnTo>
                <a:lnTo>
                  <a:pt x="279886" y="8776"/>
                </a:lnTo>
                <a:lnTo>
                  <a:pt x="23653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0633675" y="10038998"/>
            <a:ext cx="360680" cy="297815"/>
          </a:xfrm>
          <a:custGeom>
            <a:avLst/>
            <a:gdLst/>
            <a:ahLst/>
            <a:cxnLst/>
            <a:rect l="l" t="t" r="r" b="b"/>
            <a:pathLst>
              <a:path w="360679" h="297815">
                <a:moveTo>
                  <a:pt x="242693" y="0"/>
                </a:moveTo>
                <a:lnTo>
                  <a:pt x="117617" y="0"/>
                </a:lnTo>
                <a:lnTo>
                  <a:pt x="71833" y="9242"/>
                </a:lnTo>
                <a:lnTo>
                  <a:pt x="34447" y="34450"/>
                </a:lnTo>
                <a:lnTo>
                  <a:pt x="9242" y="71843"/>
                </a:lnTo>
                <a:lnTo>
                  <a:pt x="0" y="117642"/>
                </a:lnTo>
                <a:lnTo>
                  <a:pt x="0" y="180168"/>
                </a:lnTo>
                <a:lnTo>
                  <a:pt x="9242" y="225951"/>
                </a:lnTo>
                <a:lnTo>
                  <a:pt x="34447" y="263337"/>
                </a:lnTo>
                <a:lnTo>
                  <a:pt x="71833" y="288543"/>
                </a:lnTo>
                <a:lnTo>
                  <a:pt x="117617" y="297785"/>
                </a:lnTo>
                <a:lnTo>
                  <a:pt x="242693" y="297785"/>
                </a:lnTo>
                <a:lnTo>
                  <a:pt x="288481" y="288543"/>
                </a:lnTo>
                <a:lnTo>
                  <a:pt x="293030" y="285476"/>
                </a:lnTo>
                <a:lnTo>
                  <a:pt x="117617" y="285476"/>
                </a:lnTo>
                <a:lnTo>
                  <a:pt x="76664" y="277188"/>
                </a:lnTo>
                <a:lnTo>
                  <a:pt x="43186" y="254598"/>
                </a:lnTo>
                <a:lnTo>
                  <a:pt x="20597" y="221121"/>
                </a:lnTo>
                <a:lnTo>
                  <a:pt x="12308" y="180168"/>
                </a:lnTo>
                <a:lnTo>
                  <a:pt x="12308" y="117642"/>
                </a:lnTo>
                <a:lnTo>
                  <a:pt x="20597" y="76675"/>
                </a:lnTo>
                <a:lnTo>
                  <a:pt x="43186" y="43190"/>
                </a:lnTo>
                <a:lnTo>
                  <a:pt x="76664" y="20597"/>
                </a:lnTo>
                <a:lnTo>
                  <a:pt x="117617" y="12308"/>
                </a:lnTo>
                <a:lnTo>
                  <a:pt x="293029" y="12308"/>
                </a:lnTo>
                <a:lnTo>
                  <a:pt x="288481" y="9242"/>
                </a:lnTo>
                <a:lnTo>
                  <a:pt x="242693" y="0"/>
                </a:lnTo>
                <a:close/>
              </a:path>
              <a:path w="360679" h="297815">
                <a:moveTo>
                  <a:pt x="293029" y="12308"/>
                </a:moveTo>
                <a:lnTo>
                  <a:pt x="242693" y="12308"/>
                </a:lnTo>
                <a:lnTo>
                  <a:pt x="283650" y="20597"/>
                </a:lnTo>
                <a:lnTo>
                  <a:pt x="317136" y="43190"/>
                </a:lnTo>
                <a:lnTo>
                  <a:pt x="339734" y="76675"/>
                </a:lnTo>
                <a:lnTo>
                  <a:pt x="348026" y="117642"/>
                </a:lnTo>
                <a:lnTo>
                  <a:pt x="348026" y="180168"/>
                </a:lnTo>
                <a:lnTo>
                  <a:pt x="339734" y="221121"/>
                </a:lnTo>
                <a:lnTo>
                  <a:pt x="317136" y="254598"/>
                </a:lnTo>
                <a:lnTo>
                  <a:pt x="283650" y="277188"/>
                </a:lnTo>
                <a:lnTo>
                  <a:pt x="242693" y="285476"/>
                </a:lnTo>
                <a:lnTo>
                  <a:pt x="293030" y="285476"/>
                </a:lnTo>
                <a:lnTo>
                  <a:pt x="325875" y="263337"/>
                </a:lnTo>
                <a:lnTo>
                  <a:pt x="351089" y="225951"/>
                </a:lnTo>
                <a:lnTo>
                  <a:pt x="360335" y="180168"/>
                </a:lnTo>
                <a:lnTo>
                  <a:pt x="360335" y="117642"/>
                </a:lnTo>
                <a:lnTo>
                  <a:pt x="351089" y="71843"/>
                </a:lnTo>
                <a:lnTo>
                  <a:pt x="325875" y="34450"/>
                </a:lnTo>
                <a:lnTo>
                  <a:pt x="293029" y="123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269359" y="9321847"/>
            <a:ext cx="250521" cy="207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838398" y="9321847"/>
            <a:ext cx="250521" cy="2070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407434" y="9321847"/>
            <a:ext cx="250522" cy="207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976471" y="9321847"/>
            <a:ext cx="250521" cy="207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545508" y="9321847"/>
            <a:ext cx="250521" cy="207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114546" y="9321847"/>
            <a:ext cx="250521" cy="207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2606932" y="9321847"/>
            <a:ext cx="250521" cy="207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3175970" y="9321847"/>
            <a:ext cx="250520" cy="207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3745007" y="9321847"/>
            <a:ext cx="250520" cy="2070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4314042" y="9321847"/>
            <a:ext cx="250520" cy="2070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289225" y="8521541"/>
            <a:ext cx="197350" cy="1630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694019" y="8521541"/>
            <a:ext cx="197350" cy="1630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098815" y="8521541"/>
            <a:ext cx="197349" cy="1630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503607" y="8521541"/>
            <a:ext cx="197350" cy="1630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908398" y="8521541"/>
            <a:ext cx="197350" cy="1630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313192" y="8521541"/>
            <a:ext cx="197349" cy="1630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717987" y="8521541"/>
            <a:ext cx="197350" cy="1630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122780" y="8521541"/>
            <a:ext cx="197350" cy="1630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527570" y="8521541"/>
            <a:ext cx="197349" cy="1630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932365" y="8521541"/>
            <a:ext cx="197350" cy="1630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337159" y="8521541"/>
            <a:ext cx="197350" cy="1630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2683431" y="8521541"/>
            <a:ext cx="197352" cy="1630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3088225" y="8521541"/>
            <a:ext cx="197345" cy="1630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3493026" y="8521541"/>
            <a:ext cx="197345" cy="1630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3897813" y="8521541"/>
            <a:ext cx="197345" cy="1630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753937" y="8521541"/>
            <a:ext cx="197350" cy="1630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0515494" y="8521541"/>
            <a:ext cx="197350" cy="1630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0277054" y="8521541"/>
            <a:ext cx="197350" cy="1630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0038617" y="8521541"/>
            <a:ext cx="197350" cy="1630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395342" y="8017593"/>
            <a:ext cx="85725" cy="323850"/>
          </a:xfrm>
          <a:custGeom>
            <a:avLst/>
            <a:gdLst/>
            <a:ahLst/>
            <a:cxnLst/>
            <a:rect l="l" t="t" r="r" b="b"/>
            <a:pathLst>
              <a:path w="85725" h="323850">
                <a:moveTo>
                  <a:pt x="0" y="323780"/>
                </a:moveTo>
                <a:lnTo>
                  <a:pt x="85222" y="323780"/>
                </a:lnTo>
                <a:lnTo>
                  <a:pt x="85222" y="0"/>
                </a:lnTo>
                <a:lnTo>
                  <a:pt x="0" y="0"/>
                </a:lnTo>
                <a:lnTo>
                  <a:pt x="0" y="323780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389187" y="834135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389187" y="8023859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1150"/>
                </a:moveTo>
                <a:lnTo>
                  <a:pt x="12307" y="311150"/>
                </a:lnTo>
                <a:lnTo>
                  <a:pt x="12307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389187" y="80175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474409" y="8023722"/>
            <a:ext cx="12700" cy="311785"/>
          </a:xfrm>
          <a:custGeom>
            <a:avLst/>
            <a:gdLst/>
            <a:ahLst/>
            <a:cxnLst/>
            <a:rect l="l" t="t" r="r" b="b"/>
            <a:pathLst>
              <a:path w="12700" h="311784">
                <a:moveTo>
                  <a:pt x="0" y="311496"/>
                </a:moveTo>
                <a:lnTo>
                  <a:pt x="12307" y="311496"/>
                </a:lnTo>
                <a:lnTo>
                  <a:pt x="12307" y="0"/>
                </a:lnTo>
                <a:lnTo>
                  <a:pt x="0" y="0"/>
                </a:lnTo>
                <a:lnTo>
                  <a:pt x="0" y="3114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83673" y="8017593"/>
            <a:ext cx="85725" cy="323850"/>
          </a:xfrm>
          <a:custGeom>
            <a:avLst/>
            <a:gdLst/>
            <a:ahLst/>
            <a:cxnLst/>
            <a:rect l="l" t="t" r="r" b="b"/>
            <a:pathLst>
              <a:path w="85725" h="323850">
                <a:moveTo>
                  <a:pt x="0" y="323780"/>
                </a:moveTo>
                <a:lnTo>
                  <a:pt x="85222" y="323780"/>
                </a:lnTo>
                <a:lnTo>
                  <a:pt x="85222" y="0"/>
                </a:lnTo>
                <a:lnTo>
                  <a:pt x="0" y="0"/>
                </a:lnTo>
                <a:lnTo>
                  <a:pt x="0" y="323780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77545" y="834135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77545" y="8023859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1150"/>
                </a:moveTo>
                <a:lnTo>
                  <a:pt x="12307" y="311150"/>
                </a:lnTo>
                <a:lnTo>
                  <a:pt x="12307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77545" y="80175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762767" y="8023722"/>
            <a:ext cx="12700" cy="311785"/>
          </a:xfrm>
          <a:custGeom>
            <a:avLst/>
            <a:gdLst/>
            <a:ahLst/>
            <a:cxnLst/>
            <a:rect l="l" t="t" r="r" b="b"/>
            <a:pathLst>
              <a:path w="12700" h="311784">
                <a:moveTo>
                  <a:pt x="0" y="311496"/>
                </a:moveTo>
                <a:lnTo>
                  <a:pt x="12307" y="311496"/>
                </a:lnTo>
                <a:lnTo>
                  <a:pt x="12307" y="0"/>
                </a:lnTo>
                <a:lnTo>
                  <a:pt x="0" y="0"/>
                </a:lnTo>
                <a:lnTo>
                  <a:pt x="0" y="3114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972031" y="8017593"/>
            <a:ext cx="85725" cy="323850"/>
          </a:xfrm>
          <a:custGeom>
            <a:avLst/>
            <a:gdLst/>
            <a:ahLst/>
            <a:cxnLst/>
            <a:rect l="l" t="t" r="r" b="b"/>
            <a:pathLst>
              <a:path w="85725" h="323850">
                <a:moveTo>
                  <a:pt x="0" y="323780"/>
                </a:moveTo>
                <a:lnTo>
                  <a:pt x="85222" y="323780"/>
                </a:lnTo>
                <a:lnTo>
                  <a:pt x="85222" y="0"/>
                </a:lnTo>
                <a:lnTo>
                  <a:pt x="0" y="0"/>
                </a:lnTo>
                <a:lnTo>
                  <a:pt x="0" y="323780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965876" y="834135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965876" y="8023859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1150"/>
                </a:moveTo>
                <a:lnTo>
                  <a:pt x="12308" y="311150"/>
                </a:lnTo>
                <a:lnTo>
                  <a:pt x="12308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965876" y="80175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051099" y="8023722"/>
            <a:ext cx="12700" cy="311785"/>
          </a:xfrm>
          <a:custGeom>
            <a:avLst/>
            <a:gdLst/>
            <a:ahLst/>
            <a:cxnLst/>
            <a:rect l="l" t="t" r="r" b="b"/>
            <a:pathLst>
              <a:path w="12700" h="311784">
                <a:moveTo>
                  <a:pt x="0" y="311496"/>
                </a:moveTo>
                <a:lnTo>
                  <a:pt x="12308" y="311496"/>
                </a:lnTo>
                <a:lnTo>
                  <a:pt x="12308" y="0"/>
                </a:lnTo>
                <a:lnTo>
                  <a:pt x="0" y="0"/>
                </a:lnTo>
                <a:lnTo>
                  <a:pt x="0" y="3114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260388" y="8017593"/>
            <a:ext cx="85725" cy="323850"/>
          </a:xfrm>
          <a:custGeom>
            <a:avLst/>
            <a:gdLst/>
            <a:ahLst/>
            <a:cxnLst/>
            <a:rect l="l" t="t" r="r" b="b"/>
            <a:pathLst>
              <a:path w="85725" h="323850">
                <a:moveTo>
                  <a:pt x="0" y="323780"/>
                </a:moveTo>
                <a:lnTo>
                  <a:pt x="85222" y="323780"/>
                </a:lnTo>
                <a:lnTo>
                  <a:pt x="85222" y="0"/>
                </a:lnTo>
                <a:lnTo>
                  <a:pt x="0" y="0"/>
                </a:lnTo>
                <a:lnTo>
                  <a:pt x="0" y="323780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254234" y="834135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254234" y="8023859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1150"/>
                </a:moveTo>
                <a:lnTo>
                  <a:pt x="12308" y="311150"/>
                </a:lnTo>
                <a:lnTo>
                  <a:pt x="12308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254234" y="801750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339456" y="8023722"/>
            <a:ext cx="12700" cy="311785"/>
          </a:xfrm>
          <a:custGeom>
            <a:avLst/>
            <a:gdLst/>
            <a:ahLst/>
            <a:cxnLst/>
            <a:rect l="l" t="t" r="r" b="b"/>
            <a:pathLst>
              <a:path w="12700" h="311784">
                <a:moveTo>
                  <a:pt x="0" y="311496"/>
                </a:moveTo>
                <a:lnTo>
                  <a:pt x="12308" y="311496"/>
                </a:lnTo>
                <a:lnTo>
                  <a:pt x="12308" y="0"/>
                </a:lnTo>
                <a:lnTo>
                  <a:pt x="0" y="0"/>
                </a:lnTo>
                <a:lnTo>
                  <a:pt x="0" y="3114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506822" y="9157064"/>
            <a:ext cx="85725" cy="158750"/>
          </a:xfrm>
          <a:custGeom>
            <a:avLst/>
            <a:gdLst/>
            <a:ahLst/>
            <a:cxnLst/>
            <a:rect l="l" t="t" r="r" b="b"/>
            <a:pathLst>
              <a:path w="85725" h="158750">
                <a:moveTo>
                  <a:pt x="0" y="158628"/>
                </a:moveTo>
                <a:lnTo>
                  <a:pt x="85246" y="158628"/>
                </a:lnTo>
                <a:lnTo>
                  <a:pt x="85246" y="0"/>
                </a:lnTo>
                <a:lnTo>
                  <a:pt x="0" y="0"/>
                </a:lnTo>
                <a:lnTo>
                  <a:pt x="0" y="158628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500667" y="9315450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500667" y="9163050"/>
            <a:ext cx="12700" cy="146050"/>
          </a:xfrm>
          <a:custGeom>
            <a:avLst/>
            <a:gdLst/>
            <a:ahLst/>
            <a:cxnLst/>
            <a:rect l="l" t="t" r="r" b="b"/>
            <a:pathLst>
              <a:path w="12700" h="146050">
                <a:moveTo>
                  <a:pt x="0" y="146050"/>
                </a:moveTo>
                <a:lnTo>
                  <a:pt x="12308" y="146050"/>
                </a:lnTo>
                <a:lnTo>
                  <a:pt x="12308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500667" y="9156700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585889" y="9163194"/>
            <a:ext cx="12700" cy="146685"/>
          </a:xfrm>
          <a:custGeom>
            <a:avLst/>
            <a:gdLst/>
            <a:ahLst/>
            <a:cxnLst/>
            <a:rect l="l" t="t" r="r" b="b"/>
            <a:pathLst>
              <a:path w="12700" h="146684">
                <a:moveTo>
                  <a:pt x="0" y="146344"/>
                </a:moveTo>
                <a:lnTo>
                  <a:pt x="12308" y="146344"/>
                </a:lnTo>
                <a:lnTo>
                  <a:pt x="12308" y="0"/>
                </a:lnTo>
                <a:lnTo>
                  <a:pt x="0" y="0"/>
                </a:lnTo>
                <a:lnTo>
                  <a:pt x="0" y="1463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075856" y="9157064"/>
            <a:ext cx="85725" cy="158750"/>
          </a:xfrm>
          <a:custGeom>
            <a:avLst/>
            <a:gdLst/>
            <a:ahLst/>
            <a:cxnLst/>
            <a:rect l="l" t="t" r="r" b="b"/>
            <a:pathLst>
              <a:path w="85725" h="158750">
                <a:moveTo>
                  <a:pt x="0" y="158628"/>
                </a:moveTo>
                <a:lnTo>
                  <a:pt x="85247" y="158628"/>
                </a:lnTo>
                <a:lnTo>
                  <a:pt x="85247" y="0"/>
                </a:lnTo>
                <a:lnTo>
                  <a:pt x="0" y="0"/>
                </a:lnTo>
                <a:lnTo>
                  <a:pt x="0" y="158628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069701" y="9315450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069701" y="9163050"/>
            <a:ext cx="12700" cy="146050"/>
          </a:xfrm>
          <a:custGeom>
            <a:avLst/>
            <a:gdLst/>
            <a:ahLst/>
            <a:cxnLst/>
            <a:rect l="l" t="t" r="r" b="b"/>
            <a:pathLst>
              <a:path w="12700" h="146050">
                <a:moveTo>
                  <a:pt x="0" y="146050"/>
                </a:moveTo>
                <a:lnTo>
                  <a:pt x="12308" y="146050"/>
                </a:lnTo>
                <a:lnTo>
                  <a:pt x="12308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069701" y="9156700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154923" y="9163194"/>
            <a:ext cx="12700" cy="146685"/>
          </a:xfrm>
          <a:custGeom>
            <a:avLst/>
            <a:gdLst/>
            <a:ahLst/>
            <a:cxnLst/>
            <a:rect l="l" t="t" r="r" b="b"/>
            <a:pathLst>
              <a:path w="12700" h="146684">
                <a:moveTo>
                  <a:pt x="0" y="146344"/>
                </a:moveTo>
                <a:lnTo>
                  <a:pt x="12308" y="146344"/>
                </a:lnTo>
                <a:lnTo>
                  <a:pt x="12308" y="0"/>
                </a:lnTo>
                <a:lnTo>
                  <a:pt x="0" y="0"/>
                </a:lnTo>
                <a:lnTo>
                  <a:pt x="0" y="1463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644889" y="9157064"/>
            <a:ext cx="85725" cy="158750"/>
          </a:xfrm>
          <a:custGeom>
            <a:avLst/>
            <a:gdLst/>
            <a:ahLst/>
            <a:cxnLst/>
            <a:rect l="l" t="t" r="r" b="b"/>
            <a:pathLst>
              <a:path w="85725" h="158750">
                <a:moveTo>
                  <a:pt x="0" y="158628"/>
                </a:moveTo>
                <a:lnTo>
                  <a:pt x="85222" y="158628"/>
                </a:lnTo>
                <a:lnTo>
                  <a:pt x="85222" y="0"/>
                </a:lnTo>
                <a:lnTo>
                  <a:pt x="0" y="0"/>
                </a:lnTo>
                <a:lnTo>
                  <a:pt x="0" y="158628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638736" y="9315450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638736" y="9163050"/>
            <a:ext cx="12700" cy="146050"/>
          </a:xfrm>
          <a:custGeom>
            <a:avLst/>
            <a:gdLst/>
            <a:ahLst/>
            <a:cxnLst/>
            <a:rect l="l" t="t" r="r" b="b"/>
            <a:pathLst>
              <a:path w="12700" h="146050">
                <a:moveTo>
                  <a:pt x="0" y="146050"/>
                </a:moveTo>
                <a:lnTo>
                  <a:pt x="12307" y="146050"/>
                </a:lnTo>
                <a:lnTo>
                  <a:pt x="12307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638736" y="9156700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723958" y="9163194"/>
            <a:ext cx="12700" cy="146685"/>
          </a:xfrm>
          <a:custGeom>
            <a:avLst/>
            <a:gdLst/>
            <a:ahLst/>
            <a:cxnLst/>
            <a:rect l="l" t="t" r="r" b="b"/>
            <a:pathLst>
              <a:path w="12700" h="146684">
                <a:moveTo>
                  <a:pt x="0" y="146344"/>
                </a:moveTo>
                <a:lnTo>
                  <a:pt x="12307" y="146344"/>
                </a:lnTo>
                <a:lnTo>
                  <a:pt x="12307" y="0"/>
                </a:lnTo>
                <a:lnTo>
                  <a:pt x="0" y="0"/>
                </a:lnTo>
                <a:lnTo>
                  <a:pt x="0" y="1463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213924" y="9157064"/>
            <a:ext cx="85725" cy="158750"/>
          </a:xfrm>
          <a:custGeom>
            <a:avLst/>
            <a:gdLst/>
            <a:ahLst/>
            <a:cxnLst/>
            <a:rect l="l" t="t" r="r" b="b"/>
            <a:pathLst>
              <a:path w="85725" h="158750">
                <a:moveTo>
                  <a:pt x="0" y="158628"/>
                </a:moveTo>
                <a:lnTo>
                  <a:pt x="85222" y="158628"/>
                </a:lnTo>
                <a:lnTo>
                  <a:pt x="85222" y="0"/>
                </a:lnTo>
                <a:lnTo>
                  <a:pt x="0" y="0"/>
                </a:lnTo>
                <a:lnTo>
                  <a:pt x="0" y="158628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207770" y="9315450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207770" y="9163050"/>
            <a:ext cx="12700" cy="146050"/>
          </a:xfrm>
          <a:custGeom>
            <a:avLst/>
            <a:gdLst/>
            <a:ahLst/>
            <a:cxnLst/>
            <a:rect l="l" t="t" r="r" b="b"/>
            <a:pathLst>
              <a:path w="12700" h="146050">
                <a:moveTo>
                  <a:pt x="0" y="146050"/>
                </a:moveTo>
                <a:lnTo>
                  <a:pt x="12307" y="146050"/>
                </a:lnTo>
                <a:lnTo>
                  <a:pt x="12307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207770" y="9156700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292992" y="9163194"/>
            <a:ext cx="12700" cy="146685"/>
          </a:xfrm>
          <a:custGeom>
            <a:avLst/>
            <a:gdLst/>
            <a:ahLst/>
            <a:cxnLst/>
            <a:rect l="l" t="t" r="r" b="b"/>
            <a:pathLst>
              <a:path w="12700" h="146684">
                <a:moveTo>
                  <a:pt x="0" y="146344"/>
                </a:moveTo>
                <a:lnTo>
                  <a:pt x="12307" y="146344"/>
                </a:lnTo>
                <a:lnTo>
                  <a:pt x="12307" y="0"/>
                </a:lnTo>
                <a:lnTo>
                  <a:pt x="0" y="0"/>
                </a:lnTo>
                <a:lnTo>
                  <a:pt x="0" y="1463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782958" y="9157064"/>
            <a:ext cx="85725" cy="158750"/>
          </a:xfrm>
          <a:custGeom>
            <a:avLst/>
            <a:gdLst/>
            <a:ahLst/>
            <a:cxnLst/>
            <a:rect l="l" t="t" r="r" b="b"/>
            <a:pathLst>
              <a:path w="85725" h="158750">
                <a:moveTo>
                  <a:pt x="0" y="158628"/>
                </a:moveTo>
                <a:lnTo>
                  <a:pt x="85222" y="158628"/>
                </a:lnTo>
                <a:lnTo>
                  <a:pt x="85222" y="0"/>
                </a:lnTo>
                <a:lnTo>
                  <a:pt x="0" y="0"/>
                </a:lnTo>
                <a:lnTo>
                  <a:pt x="0" y="158628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776828" y="93154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776828" y="9163050"/>
            <a:ext cx="12700" cy="146050"/>
          </a:xfrm>
          <a:custGeom>
            <a:avLst/>
            <a:gdLst/>
            <a:ahLst/>
            <a:cxnLst/>
            <a:rect l="l" t="t" r="r" b="b"/>
            <a:pathLst>
              <a:path w="12700" h="146050">
                <a:moveTo>
                  <a:pt x="0" y="146050"/>
                </a:moveTo>
                <a:lnTo>
                  <a:pt x="12308" y="146050"/>
                </a:lnTo>
                <a:lnTo>
                  <a:pt x="12308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776828" y="915670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862050" y="9163194"/>
            <a:ext cx="12700" cy="146685"/>
          </a:xfrm>
          <a:custGeom>
            <a:avLst/>
            <a:gdLst/>
            <a:ahLst/>
            <a:cxnLst/>
            <a:rect l="l" t="t" r="r" b="b"/>
            <a:pathLst>
              <a:path w="12700" h="146684">
                <a:moveTo>
                  <a:pt x="0" y="146344"/>
                </a:moveTo>
                <a:lnTo>
                  <a:pt x="12307" y="146344"/>
                </a:lnTo>
                <a:lnTo>
                  <a:pt x="12307" y="0"/>
                </a:lnTo>
                <a:lnTo>
                  <a:pt x="0" y="0"/>
                </a:lnTo>
                <a:lnTo>
                  <a:pt x="0" y="1463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352017" y="9157064"/>
            <a:ext cx="85725" cy="158750"/>
          </a:xfrm>
          <a:custGeom>
            <a:avLst/>
            <a:gdLst/>
            <a:ahLst/>
            <a:cxnLst/>
            <a:rect l="l" t="t" r="r" b="b"/>
            <a:pathLst>
              <a:path w="85725" h="158750">
                <a:moveTo>
                  <a:pt x="0" y="158628"/>
                </a:moveTo>
                <a:lnTo>
                  <a:pt x="85222" y="158628"/>
                </a:lnTo>
                <a:lnTo>
                  <a:pt x="85222" y="0"/>
                </a:lnTo>
                <a:lnTo>
                  <a:pt x="0" y="0"/>
                </a:lnTo>
                <a:lnTo>
                  <a:pt x="0" y="158628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345863" y="93154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345863" y="9163050"/>
            <a:ext cx="12700" cy="146050"/>
          </a:xfrm>
          <a:custGeom>
            <a:avLst/>
            <a:gdLst/>
            <a:ahLst/>
            <a:cxnLst/>
            <a:rect l="l" t="t" r="r" b="b"/>
            <a:pathLst>
              <a:path w="12700" h="146050">
                <a:moveTo>
                  <a:pt x="0" y="146050"/>
                </a:moveTo>
                <a:lnTo>
                  <a:pt x="12307" y="146050"/>
                </a:lnTo>
                <a:lnTo>
                  <a:pt x="12307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345863" y="915670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431085" y="9163194"/>
            <a:ext cx="12700" cy="146685"/>
          </a:xfrm>
          <a:custGeom>
            <a:avLst/>
            <a:gdLst/>
            <a:ahLst/>
            <a:cxnLst/>
            <a:rect l="l" t="t" r="r" b="b"/>
            <a:pathLst>
              <a:path w="12700" h="146684">
                <a:moveTo>
                  <a:pt x="0" y="146344"/>
                </a:moveTo>
                <a:lnTo>
                  <a:pt x="12307" y="146344"/>
                </a:lnTo>
                <a:lnTo>
                  <a:pt x="12307" y="0"/>
                </a:lnTo>
                <a:lnTo>
                  <a:pt x="0" y="0"/>
                </a:lnTo>
                <a:lnTo>
                  <a:pt x="0" y="1463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921050" y="9157064"/>
            <a:ext cx="85725" cy="158750"/>
          </a:xfrm>
          <a:custGeom>
            <a:avLst/>
            <a:gdLst/>
            <a:ahLst/>
            <a:cxnLst/>
            <a:rect l="l" t="t" r="r" b="b"/>
            <a:pathLst>
              <a:path w="85725" h="158750">
                <a:moveTo>
                  <a:pt x="0" y="158628"/>
                </a:moveTo>
                <a:lnTo>
                  <a:pt x="85222" y="158628"/>
                </a:lnTo>
                <a:lnTo>
                  <a:pt x="85222" y="0"/>
                </a:lnTo>
                <a:lnTo>
                  <a:pt x="0" y="0"/>
                </a:lnTo>
                <a:lnTo>
                  <a:pt x="0" y="158628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914896" y="93154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914896" y="9163050"/>
            <a:ext cx="12700" cy="146050"/>
          </a:xfrm>
          <a:custGeom>
            <a:avLst/>
            <a:gdLst/>
            <a:ahLst/>
            <a:cxnLst/>
            <a:rect l="l" t="t" r="r" b="b"/>
            <a:pathLst>
              <a:path w="12700" h="146050">
                <a:moveTo>
                  <a:pt x="0" y="146050"/>
                </a:moveTo>
                <a:lnTo>
                  <a:pt x="12308" y="146050"/>
                </a:lnTo>
                <a:lnTo>
                  <a:pt x="12308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914896" y="915670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000118" y="9163194"/>
            <a:ext cx="12700" cy="146685"/>
          </a:xfrm>
          <a:custGeom>
            <a:avLst/>
            <a:gdLst/>
            <a:ahLst/>
            <a:cxnLst/>
            <a:rect l="l" t="t" r="r" b="b"/>
            <a:pathLst>
              <a:path w="12700" h="146684">
                <a:moveTo>
                  <a:pt x="0" y="146344"/>
                </a:moveTo>
                <a:lnTo>
                  <a:pt x="12308" y="146344"/>
                </a:lnTo>
                <a:lnTo>
                  <a:pt x="12308" y="0"/>
                </a:lnTo>
                <a:lnTo>
                  <a:pt x="0" y="0"/>
                </a:lnTo>
                <a:lnTo>
                  <a:pt x="0" y="1463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490084" y="9157064"/>
            <a:ext cx="85725" cy="158750"/>
          </a:xfrm>
          <a:custGeom>
            <a:avLst/>
            <a:gdLst/>
            <a:ahLst/>
            <a:cxnLst/>
            <a:rect l="l" t="t" r="r" b="b"/>
            <a:pathLst>
              <a:path w="85725" h="158750">
                <a:moveTo>
                  <a:pt x="0" y="158628"/>
                </a:moveTo>
                <a:lnTo>
                  <a:pt x="85222" y="158628"/>
                </a:lnTo>
                <a:lnTo>
                  <a:pt x="85222" y="0"/>
                </a:lnTo>
                <a:lnTo>
                  <a:pt x="0" y="0"/>
                </a:lnTo>
                <a:lnTo>
                  <a:pt x="0" y="158628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83930" y="93154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483930" y="9163050"/>
            <a:ext cx="12700" cy="146050"/>
          </a:xfrm>
          <a:custGeom>
            <a:avLst/>
            <a:gdLst/>
            <a:ahLst/>
            <a:cxnLst/>
            <a:rect l="l" t="t" r="r" b="b"/>
            <a:pathLst>
              <a:path w="12700" h="146050">
                <a:moveTo>
                  <a:pt x="0" y="146050"/>
                </a:moveTo>
                <a:lnTo>
                  <a:pt x="12308" y="146050"/>
                </a:lnTo>
                <a:lnTo>
                  <a:pt x="12308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83930" y="915670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569152" y="9163194"/>
            <a:ext cx="12700" cy="146685"/>
          </a:xfrm>
          <a:custGeom>
            <a:avLst/>
            <a:gdLst/>
            <a:ahLst/>
            <a:cxnLst/>
            <a:rect l="l" t="t" r="r" b="b"/>
            <a:pathLst>
              <a:path w="12700" h="146684">
                <a:moveTo>
                  <a:pt x="0" y="146344"/>
                </a:moveTo>
                <a:lnTo>
                  <a:pt x="12308" y="146344"/>
                </a:lnTo>
                <a:lnTo>
                  <a:pt x="12308" y="0"/>
                </a:lnTo>
                <a:lnTo>
                  <a:pt x="0" y="0"/>
                </a:lnTo>
                <a:lnTo>
                  <a:pt x="0" y="1463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059118" y="9157064"/>
            <a:ext cx="85725" cy="158750"/>
          </a:xfrm>
          <a:custGeom>
            <a:avLst/>
            <a:gdLst/>
            <a:ahLst/>
            <a:cxnLst/>
            <a:rect l="l" t="t" r="r" b="b"/>
            <a:pathLst>
              <a:path w="85725" h="158750">
                <a:moveTo>
                  <a:pt x="0" y="158628"/>
                </a:moveTo>
                <a:lnTo>
                  <a:pt x="85222" y="158628"/>
                </a:lnTo>
                <a:lnTo>
                  <a:pt x="85222" y="0"/>
                </a:lnTo>
                <a:lnTo>
                  <a:pt x="0" y="0"/>
                </a:lnTo>
                <a:lnTo>
                  <a:pt x="0" y="158628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9052965" y="93154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052965" y="9163050"/>
            <a:ext cx="12700" cy="146050"/>
          </a:xfrm>
          <a:custGeom>
            <a:avLst/>
            <a:gdLst/>
            <a:ahLst/>
            <a:cxnLst/>
            <a:rect l="l" t="t" r="r" b="b"/>
            <a:pathLst>
              <a:path w="12700" h="146050">
                <a:moveTo>
                  <a:pt x="0" y="146050"/>
                </a:moveTo>
                <a:lnTo>
                  <a:pt x="12307" y="146050"/>
                </a:lnTo>
                <a:lnTo>
                  <a:pt x="12307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052965" y="915670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138187" y="9163194"/>
            <a:ext cx="12700" cy="146685"/>
          </a:xfrm>
          <a:custGeom>
            <a:avLst/>
            <a:gdLst/>
            <a:ahLst/>
            <a:cxnLst/>
            <a:rect l="l" t="t" r="r" b="b"/>
            <a:pathLst>
              <a:path w="12700" h="146684">
                <a:moveTo>
                  <a:pt x="0" y="146344"/>
                </a:moveTo>
                <a:lnTo>
                  <a:pt x="12307" y="146344"/>
                </a:lnTo>
                <a:lnTo>
                  <a:pt x="12307" y="0"/>
                </a:lnTo>
                <a:lnTo>
                  <a:pt x="0" y="0"/>
                </a:lnTo>
                <a:lnTo>
                  <a:pt x="0" y="1463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628153" y="9157064"/>
            <a:ext cx="85725" cy="158750"/>
          </a:xfrm>
          <a:custGeom>
            <a:avLst/>
            <a:gdLst/>
            <a:ahLst/>
            <a:cxnLst/>
            <a:rect l="l" t="t" r="r" b="b"/>
            <a:pathLst>
              <a:path w="85725" h="158750">
                <a:moveTo>
                  <a:pt x="0" y="158628"/>
                </a:moveTo>
                <a:lnTo>
                  <a:pt x="85222" y="158628"/>
                </a:lnTo>
                <a:lnTo>
                  <a:pt x="85222" y="0"/>
                </a:lnTo>
                <a:lnTo>
                  <a:pt x="0" y="0"/>
                </a:lnTo>
                <a:lnTo>
                  <a:pt x="0" y="158628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621998" y="93154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621998" y="9163050"/>
            <a:ext cx="12700" cy="146050"/>
          </a:xfrm>
          <a:custGeom>
            <a:avLst/>
            <a:gdLst/>
            <a:ahLst/>
            <a:cxnLst/>
            <a:rect l="l" t="t" r="r" b="b"/>
            <a:pathLst>
              <a:path w="12700" h="146050">
                <a:moveTo>
                  <a:pt x="0" y="146050"/>
                </a:moveTo>
                <a:lnTo>
                  <a:pt x="12307" y="146050"/>
                </a:lnTo>
                <a:lnTo>
                  <a:pt x="12307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621998" y="915670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707220" y="9163194"/>
            <a:ext cx="12700" cy="146685"/>
          </a:xfrm>
          <a:custGeom>
            <a:avLst/>
            <a:gdLst/>
            <a:ahLst/>
            <a:cxnLst/>
            <a:rect l="l" t="t" r="r" b="b"/>
            <a:pathLst>
              <a:path w="12700" h="146684">
                <a:moveTo>
                  <a:pt x="0" y="146344"/>
                </a:moveTo>
                <a:lnTo>
                  <a:pt x="12307" y="146344"/>
                </a:lnTo>
                <a:lnTo>
                  <a:pt x="12307" y="0"/>
                </a:lnTo>
                <a:lnTo>
                  <a:pt x="0" y="0"/>
                </a:lnTo>
                <a:lnTo>
                  <a:pt x="0" y="1463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0197186" y="9157064"/>
            <a:ext cx="85725" cy="158750"/>
          </a:xfrm>
          <a:custGeom>
            <a:avLst/>
            <a:gdLst/>
            <a:ahLst/>
            <a:cxnLst/>
            <a:rect l="l" t="t" r="r" b="b"/>
            <a:pathLst>
              <a:path w="85725" h="158750">
                <a:moveTo>
                  <a:pt x="0" y="158628"/>
                </a:moveTo>
                <a:lnTo>
                  <a:pt x="85246" y="158628"/>
                </a:lnTo>
                <a:lnTo>
                  <a:pt x="85246" y="0"/>
                </a:lnTo>
                <a:lnTo>
                  <a:pt x="0" y="0"/>
                </a:lnTo>
                <a:lnTo>
                  <a:pt x="0" y="158628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0191032" y="93154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0191032" y="9163050"/>
            <a:ext cx="12700" cy="146050"/>
          </a:xfrm>
          <a:custGeom>
            <a:avLst/>
            <a:gdLst/>
            <a:ahLst/>
            <a:cxnLst/>
            <a:rect l="l" t="t" r="r" b="b"/>
            <a:pathLst>
              <a:path w="12700" h="146050">
                <a:moveTo>
                  <a:pt x="0" y="146050"/>
                </a:moveTo>
                <a:lnTo>
                  <a:pt x="12308" y="146050"/>
                </a:lnTo>
                <a:lnTo>
                  <a:pt x="12308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0191032" y="915670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0276254" y="9163194"/>
            <a:ext cx="12700" cy="146685"/>
          </a:xfrm>
          <a:custGeom>
            <a:avLst/>
            <a:gdLst/>
            <a:ahLst/>
            <a:cxnLst/>
            <a:rect l="l" t="t" r="r" b="b"/>
            <a:pathLst>
              <a:path w="12700" h="146684">
                <a:moveTo>
                  <a:pt x="0" y="146344"/>
                </a:moveTo>
                <a:lnTo>
                  <a:pt x="12308" y="146344"/>
                </a:lnTo>
                <a:lnTo>
                  <a:pt x="12308" y="0"/>
                </a:lnTo>
                <a:lnTo>
                  <a:pt x="0" y="0"/>
                </a:lnTo>
                <a:lnTo>
                  <a:pt x="0" y="1463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2689578" y="9157064"/>
            <a:ext cx="85725" cy="158750"/>
          </a:xfrm>
          <a:custGeom>
            <a:avLst/>
            <a:gdLst/>
            <a:ahLst/>
            <a:cxnLst/>
            <a:rect l="l" t="t" r="r" b="b"/>
            <a:pathLst>
              <a:path w="85725" h="158750">
                <a:moveTo>
                  <a:pt x="0" y="158628"/>
                </a:moveTo>
                <a:lnTo>
                  <a:pt x="85250" y="158628"/>
                </a:lnTo>
                <a:lnTo>
                  <a:pt x="85250" y="0"/>
                </a:lnTo>
                <a:lnTo>
                  <a:pt x="0" y="0"/>
                </a:lnTo>
                <a:lnTo>
                  <a:pt x="0" y="158628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2683424" y="93154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5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2683424" y="9163050"/>
            <a:ext cx="12700" cy="146050"/>
          </a:xfrm>
          <a:custGeom>
            <a:avLst/>
            <a:gdLst/>
            <a:ahLst/>
            <a:cxnLst/>
            <a:rect l="l" t="t" r="r" b="b"/>
            <a:pathLst>
              <a:path w="12700" h="146050">
                <a:moveTo>
                  <a:pt x="0" y="146050"/>
                </a:moveTo>
                <a:lnTo>
                  <a:pt x="12308" y="146050"/>
                </a:lnTo>
                <a:lnTo>
                  <a:pt x="12308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2683424" y="915670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5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2768643" y="9163194"/>
            <a:ext cx="12700" cy="146685"/>
          </a:xfrm>
          <a:custGeom>
            <a:avLst/>
            <a:gdLst/>
            <a:ahLst/>
            <a:cxnLst/>
            <a:rect l="l" t="t" r="r" b="b"/>
            <a:pathLst>
              <a:path w="12700" h="146684">
                <a:moveTo>
                  <a:pt x="0" y="146344"/>
                </a:moveTo>
                <a:lnTo>
                  <a:pt x="12306" y="146344"/>
                </a:lnTo>
                <a:lnTo>
                  <a:pt x="12306" y="0"/>
                </a:lnTo>
                <a:lnTo>
                  <a:pt x="0" y="0"/>
                </a:lnTo>
                <a:lnTo>
                  <a:pt x="0" y="1463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3258609" y="9157064"/>
            <a:ext cx="85725" cy="158750"/>
          </a:xfrm>
          <a:custGeom>
            <a:avLst/>
            <a:gdLst/>
            <a:ahLst/>
            <a:cxnLst/>
            <a:rect l="l" t="t" r="r" b="b"/>
            <a:pathLst>
              <a:path w="85725" h="158750">
                <a:moveTo>
                  <a:pt x="0" y="158628"/>
                </a:moveTo>
                <a:lnTo>
                  <a:pt x="85229" y="158628"/>
                </a:lnTo>
                <a:lnTo>
                  <a:pt x="85229" y="0"/>
                </a:lnTo>
                <a:lnTo>
                  <a:pt x="0" y="0"/>
                </a:lnTo>
                <a:lnTo>
                  <a:pt x="0" y="158628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3252462" y="93154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3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3252462" y="9163050"/>
            <a:ext cx="12700" cy="146050"/>
          </a:xfrm>
          <a:custGeom>
            <a:avLst/>
            <a:gdLst/>
            <a:ahLst/>
            <a:cxnLst/>
            <a:rect l="l" t="t" r="r" b="b"/>
            <a:pathLst>
              <a:path w="12700" h="146050">
                <a:moveTo>
                  <a:pt x="0" y="146050"/>
                </a:moveTo>
                <a:lnTo>
                  <a:pt x="12306" y="146050"/>
                </a:lnTo>
                <a:lnTo>
                  <a:pt x="12306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3252462" y="915670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3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3337680" y="9163194"/>
            <a:ext cx="12700" cy="146685"/>
          </a:xfrm>
          <a:custGeom>
            <a:avLst/>
            <a:gdLst/>
            <a:ahLst/>
            <a:cxnLst/>
            <a:rect l="l" t="t" r="r" b="b"/>
            <a:pathLst>
              <a:path w="12700" h="146684">
                <a:moveTo>
                  <a:pt x="0" y="146344"/>
                </a:moveTo>
                <a:lnTo>
                  <a:pt x="12306" y="146344"/>
                </a:lnTo>
                <a:lnTo>
                  <a:pt x="12306" y="0"/>
                </a:lnTo>
                <a:lnTo>
                  <a:pt x="0" y="0"/>
                </a:lnTo>
                <a:lnTo>
                  <a:pt x="0" y="1463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3827645" y="9157064"/>
            <a:ext cx="85725" cy="158750"/>
          </a:xfrm>
          <a:custGeom>
            <a:avLst/>
            <a:gdLst/>
            <a:ahLst/>
            <a:cxnLst/>
            <a:rect l="l" t="t" r="r" b="b"/>
            <a:pathLst>
              <a:path w="85725" h="158750">
                <a:moveTo>
                  <a:pt x="0" y="158628"/>
                </a:moveTo>
                <a:lnTo>
                  <a:pt x="85217" y="158628"/>
                </a:lnTo>
                <a:lnTo>
                  <a:pt x="85217" y="0"/>
                </a:lnTo>
                <a:lnTo>
                  <a:pt x="0" y="0"/>
                </a:lnTo>
                <a:lnTo>
                  <a:pt x="0" y="158628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3821486" y="93154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6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3821486" y="9163050"/>
            <a:ext cx="12700" cy="146050"/>
          </a:xfrm>
          <a:custGeom>
            <a:avLst/>
            <a:gdLst/>
            <a:ahLst/>
            <a:cxnLst/>
            <a:rect l="l" t="t" r="r" b="b"/>
            <a:pathLst>
              <a:path w="12700" h="146050">
                <a:moveTo>
                  <a:pt x="0" y="146050"/>
                </a:moveTo>
                <a:lnTo>
                  <a:pt x="12319" y="146050"/>
                </a:lnTo>
                <a:lnTo>
                  <a:pt x="12319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3821486" y="915670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6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3906715" y="9163194"/>
            <a:ext cx="12700" cy="146685"/>
          </a:xfrm>
          <a:custGeom>
            <a:avLst/>
            <a:gdLst/>
            <a:ahLst/>
            <a:cxnLst/>
            <a:rect l="l" t="t" r="r" b="b"/>
            <a:pathLst>
              <a:path w="12700" h="146684">
                <a:moveTo>
                  <a:pt x="0" y="146344"/>
                </a:moveTo>
                <a:lnTo>
                  <a:pt x="12306" y="146344"/>
                </a:lnTo>
                <a:lnTo>
                  <a:pt x="12306" y="0"/>
                </a:lnTo>
                <a:lnTo>
                  <a:pt x="0" y="0"/>
                </a:lnTo>
                <a:lnTo>
                  <a:pt x="0" y="1463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4396682" y="9157064"/>
            <a:ext cx="85725" cy="158750"/>
          </a:xfrm>
          <a:custGeom>
            <a:avLst/>
            <a:gdLst/>
            <a:ahLst/>
            <a:cxnLst/>
            <a:rect l="l" t="t" r="r" b="b"/>
            <a:pathLst>
              <a:path w="85725" h="158750">
                <a:moveTo>
                  <a:pt x="0" y="158628"/>
                </a:moveTo>
                <a:lnTo>
                  <a:pt x="85217" y="158628"/>
                </a:lnTo>
                <a:lnTo>
                  <a:pt x="85217" y="0"/>
                </a:lnTo>
                <a:lnTo>
                  <a:pt x="0" y="0"/>
                </a:lnTo>
                <a:lnTo>
                  <a:pt x="0" y="158628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4390547" y="931545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6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4390547" y="9163050"/>
            <a:ext cx="12700" cy="146050"/>
          </a:xfrm>
          <a:custGeom>
            <a:avLst/>
            <a:gdLst/>
            <a:ahLst/>
            <a:cxnLst/>
            <a:rect l="l" t="t" r="r" b="b"/>
            <a:pathLst>
              <a:path w="12700" h="146050">
                <a:moveTo>
                  <a:pt x="0" y="146050"/>
                </a:moveTo>
                <a:lnTo>
                  <a:pt x="12306" y="146050"/>
                </a:lnTo>
                <a:lnTo>
                  <a:pt x="12306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4390547" y="915670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6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4475776" y="9163194"/>
            <a:ext cx="12700" cy="146685"/>
          </a:xfrm>
          <a:custGeom>
            <a:avLst/>
            <a:gdLst/>
            <a:ahLst/>
            <a:cxnLst/>
            <a:rect l="l" t="t" r="r" b="b"/>
            <a:pathLst>
              <a:path w="12700" h="146684">
                <a:moveTo>
                  <a:pt x="0" y="146344"/>
                </a:moveTo>
                <a:lnTo>
                  <a:pt x="12306" y="146344"/>
                </a:lnTo>
                <a:lnTo>
                  <a:pt x="12306" y="0"/>
                </a:lnTo>
                <a:lnTo>
                  <a:pt x="0" y="0"/>
                </a:lnTo>
                <a:lnTo>
                  <a:pt x="0" y="1463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437952" y="8347528"/>
            <a:ext cx="2699385" cy="174625"/>
          </a:xfrm>
          <a:custGeom>
            <a:avLst/>
            <a:gdLst/>
            <a:ahLst/>
            <a:cxnLst/>
            <a:rect l="l" t="t" r="r" b="b"/>
            <a:pathLst>
              <a:path w="2699384" h="174625">
                <a:moveTo>
                  <a:pt x="0" y="0"/>
                </a:moveTo>
                <a:lnTo>
                  <a:pt x="0" y="137950"/>
                </a:lnTo>
                <a:lnTo>
                  <a:pt x="2699342" y="137950"/>
                </a:lnTo>
                <a:lnTo>
                  <a:pt x="2699342" y="174013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726297" y="8347528"/>
            <a:ext cx="2649855" cy="174625"/>
          </a:xfrm>
          <a:custGeom>
            <a:avLst/>
            <a:gdLst/>
            <a:ahLst/>
            <a:cxnLst/>
            <a:rect l="l" t="t" r="r" b="b"/>
            <a:pathLst>
              <a:path w="2649854" h="174625">
                <a:moveTo>
                  <a:pt x="0" y="0"/>
                </a:moveTo>
                <a:lnTo>
                  <a:pt x="0" y="100041"/>
                </a:lnTo>
                <a:lnTo>
                  <a:pt x="2649420" y="100041"/>
                </a:lnTo>
                <a:lnTo>
                  <a:pt x="2649420" y="174013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014644" y="8347528"/>
            <a:ext cx="2599690" cy="174625"/>
          </a:xfrm>
          <a:custGeom>
            <a:avLst/>
            <a:gdLst/>
            <a:ahLst/>
            <a:cxnLst/>
            <a:rect l="l" t="t" r="r" b="b"/>
            <a:pathLst>
              <a:path w="2599690" h="174625">
                <a:moveTo>
                  <a:pt x="0" y="0"/>
                </a:moveTo>
                <a:lnTo>
                  <a:pt x="0" y="61245"/>
                </a:lnTo>
                <a:lnTo>
                  <a:pt x="2599522" y="61245"/>
                </a:lnTo>
                <a:lnTo>
                  <a:pt x="2599522" y="174013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302989" y="8347528"/>
            <a:ext cx="2550160" cy="174625"/>
          </a:xfrm>
          <a:custGeom>
            <a:avLst/>
            <a:gdLst/>
            <a:ahLst/>
            <a:cxnLst/>
            <a:rect l="l" t="t" r="r" b="b"/>
            <a:pathLst>
              <a:path w="2550159" h="174625">
                <a:moveTo>
                  <a:pt x="0" y="0"/>
                </a:moveTo>
                <a:lnTo>
                  <a:pt x="0" y="22425"/>
                </a:lnTo>
                <a:lnTo>
                  <a:pt x="2549600" y="22425"/>
                </a:lnTo>
                <a:lnTo>
                  <a:pt x="2549600" y="174013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0852607" y="8684649"/>
            <a:ext cx="483870" cy="36195"/>
          </a:xfrm>
          <a:custGeom>
            <a:avLst/>
            <a:gdLst/>
            <a:ahLst/>
            <a:cxnLst/>
            <a:rect l="l" t="t" r="r" b="b"/>
            <a:pathLst>
              <a:path w="483870" h="36195">
                <a:moveTo>
                  <a:pt x="483344" y="36063"/>
                </a:moveTo>
                <a:lnTo>
                  <a:pt x="0" y="36063"/>
                </a:lnTo>
                <a:lnTo>
                  <a:pt x="0" y="0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0614172" y="8684625"/>
            <a:ext cx="721995" cy="96520"/>
          </a:xfrm>
          <a:custGeom>
            <a:avLst/>
            <a:gdLst/>
            <a:ahLst/>
            <a:cxnLst/>
            <a:rect l="l" t="t" r="r" b="b"/>
            <a:pathLst>
              <a:path w="721995" h="96520">
                <a:moveTo>
                  <a:pt x="721779" y="96151"/>
                </a:moveTo>
                <a:lnTo>
                  <a:pt x="0" y="96151"/>
                </a:lnTo>
                <a:lnTo>
                  <a:pt x="0" y="0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0375712" y="8684649"/>
            <a:ext cx="960755" cy="157480"/>
          </a:xfrm>
          <a:custGeom>
            <a:avLst/>
            <a:gdLst/>
            <a:ahLst/>
            <a:cxnLst/>
            <a:rect l="l" t="t" r="r" b="b"/>
            <a:pathLst>
              <a:path w="960754" h="157479">
                <a:moveTo>
                  <a:pt x="960238" y="157126"/>
                </a:moveTo>
                <a:lnTo>
                  <a:pt x="0" y="157126"/>
                </a:lnTo>
                <a:lnTo>
                  <a:pt x="0" y="0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0137277" y="8684649"/>
            <a:ext cx="1198880" cy="218440"/>
          </a:xfrm>
          <a:custGeom>
            <a:avLst/>
            <a:gdLst/>
            <a:ahLst/>
            <a:cxnLst/>
            <a:rect l="l" t="t" r="r" b="b"/>
            <a:pathLst>
              <a:path w="1198879" h="218440">
                <a:moveTo>
                  <a:pt x="1198673" y="218126"/>
                </a:moveTo>
                <a:lnTo>
                  <a:pt x="0" y="218126"/>
                </a:lnTo>
                <a:lnTo>
                  <a:pt x="0" y="0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1495290" y="8521541"/>
            <a:ext cx="197350" cy="1630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1733727" y="8521541"/>
            <a:ext cx="197350" cy="1630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1972168" y="8521541"/>
            <a:ext cx="197350" cy="1630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2210608" y="8521541"/>
            <a:ext cx="197350" cy="1630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1110607" y="8684649"/>
            <a:ext cx="483870" cy="36195"/>
          </a:xfrm>
          <a:custGeom>
            <a:avLst/>
            <a:gdLst/>
            <a:ahLst/>
            <a:cxnLst/>
            <a:rect l="l" t="t" r="r" b="b"/>
            <a:pathLst>
              <a:path w="483870" h="36195">
                <a:moveTo>
                  <a:pt x="0" y="36063"/>
                </a:moveTo>
                <a:lnTo>
                  <a:pt x="483344" y="36063"/>
                </a:lnTo>
                <a:lnTo>
                  <a:pt x="483344" y="0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1110607" y="8684625"/>
            <a:ext cx="721995" cy="96520"/>
          </a:xfrm>
          <a:custGeom>
            <a:avLst/>
            <a:gdLst/>
            <a:ahLst/>
            <a:cxnLst/>
            <a:rect l="l" t="t" r="r" b="b"/>
            <a:pathLst>
              <a:path w="721995" h="96520">
                <a:moveTo>
                  <a:pt x="0" y="96151"/>
                </a:moveTo>
                <a:lnTo>
                  <a:pt x="721779" y="96151"/>
                </a:lnTo>
                <a:lnTo>
                  <a:pt x="721779" y="0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1110607" y="8684649"/>
            <a:ext cx="960755" cy="157480"/>
          </a:xfrm>
          <a:custGeom>
            <a:avLst/>
            <a:gdLst/>
            <a:ahLst/>
            <a:cxnLst/>
            <a:rect l="l" t="t" r="r" b="b"/>
            <a:pathLst>
              <a:path w="960754" h="157479">
                <a:moveTo>
                  <a:pt x="0" y="157126"/>
                </a:moveTo>
                <a:lnTo>
                  <a:pt x="960238" y="157126"/>
                </a:lnTo>
                <a:lnTo>
                  <a:pt x="960238" y="0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1110607" y="8684649"/>
            <a:ext cx="1198880" cy="218440"/>
          </a:xfrm>
          <a:custGeom>
            <a:avLst/>
            <a:gdLst/>
            <a:ahLst/>
            <a:cxnLst/>
            <a:rect l="l" t="t" r="r" b="b"/>
            <a:pathLst>
              <a:path w="1198879" h="218440">
                <a:moveTo>
                  <a:pt x="0" y="218126"/>
                </a:moveTo>
                <a:lnTo>
                  <a:pt x="1198673" y="195947"/>
                </a:lnTo>
                <a:lnTo>
                  <a:pt x="1198673" y="0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2732197" y="8684625"/>
            <a:ext cx="48895" cy="466725"/>
          </a:xfrm>
          <a:custGeom>
            <a:avLst/>
            <a:gdLst/>
            <a:ahLst/>
            <a:cxnLst/>
            <a:rect l="l" t="t" r="r" b="b"/>
            <a:pathLst>
              <a:path w="48895" h="466725">
                <a:moveTo>
                  <a:pt x="48765" y="0"/>
                </a:moveTo>
                <a:lnTo>
                  <a:pt x="48765" y="254632"/>
                </a:lnTo>
                <a:lnTo>
                  <a:pt x="0" y="254632"/>
                </a:lnTo>
                <a:lnTo>
                  <a:pt x="0" y="466260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3186892" y="8684206"/>
            <a:ext cx="114935" cy="466725"/>
          </a:xfrm>
          <a:custGeom>
            <a:avLst/>
            <a:gdLst/>
            <a:ahLst/>
            <a:cxnLst/>
            <a:rect l="l" t="t" r="r" b="b"/>
            <a:pathLst>
              <a:path w="114934" h="466725">
                <a:moveTo>
                  <a:pt x="0" y="0"/>
                </a:moveTo>
                <a:lnTo>
                  <a:pt x="0" y="255051"/>
                </a:lnTo>
                <a:lnTo>
                  <a:pt x="114343" y="255051"/>
                </a:lnTo>
                <a:lnTo>
                  <a:pt x="114343" y="466678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3591680" y="8684625"/>
            <a:ext cx="278765" cy="466725"/>
          </a:xfrm>
          <a:custGeom>
            <a:avLst/>
            <a:gdLst/>
            <a:ahLst/>
            <a:cxnLst/>
            <a:rect l="l" t="t" r="r" b="b"/>
            <a:pathLst>
              <a:path w="278765" h="466725">
                <a:moveTo>
                  <a:pt x="0" y="0"/>
                </a:moveTo>
                <a:lnTo>
                  <a:pt x="0" y="254632"/>
                </a:lnTo>
                <a:lnTo>
                  <a:pt x="278584" y="254632"/>
                </a:lnTo>
                <a:lnTo>
                  <a:pt x="278584" y="466260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3995514" y="8684206"/>
            <a:ext cx="443865" cy="466725"/>
          </a:xfrm>
          <a:custGeom>
            <a:avLst/>
            <a:gdLst/>
            <a:ahLst/>
            <a:cxnLst/>
            <a:rect l="l" t="t" r="r" b="b"/>
            <a:pathLst>
              <a:path w="443865" h="466725">
                <a:moveTo>
                  <a:pt x="0" y="0"/>
                </a:moveTo>
                <a:lnTo>
                  <a:pt x="0" y="255051"/>
                </a:lnTo>
                <a:lnTo>
                  <a:pt x="443785" y="255051"/>
                </a:lnTo>
                <a:lnTo>
                  <a:pt x="443785" y="466678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9435827" y="8684625"/>
            <a:ext cx="804545" cy="466725"/>
          </a:xfrm>
          <a:custGeom>
            <a:avLst/>
            <a:gdLst/>
            <a:ahLst/>
            <a:cxnLst/>
            <a:rect l="l" t="t" r="r" b="b"/>
            <a:pathLst>
              <a:path w="804545" h="466725">
                <a:moveTo>
                  <a:pt x="0" y="0"/>
                </a:moveTo>
                <a:lnTo>
                  <a:pt x="0" y="276812"/>
                </a:lnTo>
                <a:lnTo>
                  <a:pt x="803973" y="276812"/>
                </a:lnTo>
                <a:lnTo>
                  <a:pt x="803973" y="466260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9031033" y="8684625"/>
            <a:ext cx="640080" cy="466725"/>
          </a:xfrm>
          <a:custGeom>
            <a:avLst/>
            <a:gdLst/>
            <a:ahLst/>
            <a:cxnLst/>
            <a:rect l="l" t="t" r="r" b="b"/>
            <a:pathLst>
              <a:path w="640079" h="466725">
                <a:moveTo>
                  <a:pt x="0" y="0"/>
                </a:moveTo>
                <a:lnTo>
                  <a:pt x="0" y="340568"/>
                </a:lnTo>
                <a:lnTo>
                  <a:pt x="639732" y="340568"/>
                </a:lnTo>
                <a:lnTo>
                  <a:pt x="639732" y="466260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626241" y="8684625"/>
            <a:ext cx="466725" cy="466725"/>
          </a:xfrm>
          <a:custGeom>
            <a:avLst/>
            <a:gdLst/>
            <a:ahLst/>
            <a:cxnLst/>
            <a:rect l="l" t="t" r="r" b="b"/>
            <a:pathLst>
              <a:path w="466725" h="466725">
                <a:moveTo>
                  <a:pt x="0" y="0"/>
                </a:moveTo>
                <a:lnTo>
                  <a:pt x="0" y="401568"/>
                </a:lnTo>
                <a:lnTo>
                  <a:pt x="466358" y="401568"/>
                </a:lnTo>
                <a:lnTo>
                  <a:pt x="466358" y="466260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221445" y="8684625"/>
            <a:ext cx="311785" cy="466725"/>
          </a:xfrm>
          <a:custGeom>
            <a:avLst/>
            <a:gdLst/>
            <a:ahLst/>
            <a:cxnLst/>
            <a:rect l="l" t="t" r="r" b="b"/>
            <a:pathLst>
              <a:path w="311784" h="466725">
                <a:moveTo>
                  <a:pt x="0" y="0"/>
                </a:moveTo>
                <a:lnTo>
                  <a:pt x="0" y="276812"/>
                </a:lnTo>
                <a:lnTo>
                  <a:pt x="311250" y="276812"/>
                </a:lnTo>
                <a:lnTo>
                  <a:pt x="311250" y="466260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816651" y="8684625"/>
            <a:ext cx="147320" cy="466725"/>
          </a:xfrm>
          <a:custGeom>
            <a:avLst/>
            <a:gdLst/>
            <a:ahLst/>
            <a:cxnLst/>
            <a:rect l="l" t="t" r="r" b="b"/>
            <a:pathLst>
              <a:path w="147320" h="466725">
                <a:moveTo>
                  <a:pt x="0" y="0"/>
                </a:moveTo>
                <a:lnTo>
                  <a:pt x="0" y="276812"/>
                </a:lnTo>
                <a:lnTo>
                  <a:pt x="147009" y="276812"/>
                </a:lnTo>
                <a:lnTo>
                  <a:pt x="147009" y="466260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394628" y="8684625"/>
            <a:ext cx="17780" cy="466725"/>
          </a:xfrm>
          <a:custGeom>
            <a:avLst/>
            <a:gdLst/>
            <a:ahLst/>
            <a:cxnLst/>
            <a:rect l="l" t="t" r="r" b="b"/>
            <a:pathLst>
              <a:path w="17779" h="466725">
                <a:moveTo>
                  <a:pt x="17231" y="0"/>
                </a:moveTo>
                <a:lnTo>
                  <a:pt x="17231" y="276812"/>
                </a:lnTo>
                <a:lnTo>
                  <a:pt x="0" y="276812"/>
                </a:lnTo>
                <a:lnTo>
                  <a:pt x="0" y="466260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825593" y="8684625"/>
            <a:ext cx="181610" cy="466725"/>
          </a:xfrm>
          <a:custGeom>
            <a:avLst/>
            <a:gdLst/>
            <a:ahLst/>
            <a:cxnLst/>
            <a:rect l="l" t="t" r="r" b="b"/>
            <a:pathLst>
              <a:path w="181609" h="466725">
                <a:moveTo>
                  <a:pt x="181472" y="0"/>
                </a:moveTo>
                <a:lnTo>
                  <a:pt x="181472" y="276812"/>
                </a:lnTo>
                <a:lnTo>
                  <a:pt x="0" y="276812"/>
                </a:lnTo>
                <a:lnTo>
                  <a:pt x="0" y="466260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256534" y="8684625"/>
            <a:ext cx="346075" cy="466725"/>
          </a:xfrm>
          <a:custGeom>
            <a:avLst/>
            <a:gdLst/>
            <a:ahLst/>
            <a:cxnLst/>
            <a:rect l="l" t="t" r="r" b="b"/>
            <a:pathLst>
              <a:path w="346075" h="466725">
                <a:moveTo>
                  <a:pt x="345738" y="0"/>
                </a:moveTo>
                <a:lnTo>
                  <a:pt x="345738" y="276812"/>
                </a:lnTo>
                <a:lnTo>
                  <a:pt x="0" y="276812"/>
                </a:lnTo>
                <a:lnTo>
                  <a:pt x="0" y="466260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687501" y="8684625"/>
            <a:ext cx="510540" cy="466725"/>
          </a:xfrm>
          <a:custGeom>
            <a:avLst/>
            <a:gdLst/>
            <a:ahLst/>
            <a:cxnLst/>
            <a:rect l="l" t="t" r="r" b="b"/>
            <a:pathLst>
              <a:path w="510539" h="466725">
                <a:moveTo>
                  <a:pt x="509979" y="0"/>
                </a:moveTo>
                <a:lnTo>
                  <a:pt x="509979" y="401568"/>
                </a:lnTo>
                <a:lnTo>
                  <a:pt x="0" y="401568"/>
                </a:lnTo>
                <a:lnTo>
                  <a:pt x="0" y="466260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118467" y="8684625"/>
            <a:ext cx="674370" cy="466725"/>
          </a:xfrm>
          <a:custGeom>
            <a:avLst/>
            <a:gdLst/>
            <a:ahLst/>
            <a:cxnLst/>
            <a:rect l="l" t="t" r="r" b="b"/>
            <a:pathLst>
              <a:path w="674370" h="466725">
                <a:moveTo>
                  <a:pt x="674220" y="0"/>
                </a:moveTo>
                <a:lnTo>
                  <a:pt x="674220" y="340568"/>
                </a:lnTo>
                <a:lnTo>
                  <a:pt x="0" y="340568"/>
                </a:lnTo>
                <a:lnTo>
                  <a:pt x="0" y="466260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549432" y="8684625"/>
            <a:ext cx="838835" cy="466725"/>
          </a:xfrm>
          <a:custGeom>
            <a:avLst/>
            <a:gdLst/>
            <a:ahLst/>
            <a:cxnLst/>
            <a:rect l="l" t="t" r="r" b="b"/>
            <a:pathLst>
              <a:path w="838835" h="466725">
                <a:moveTo>
                  <a:pt x="838461" y="0"/>
                </a:moveTo>
                <a:lnTo>
                  <a:pt x="838461" y="276812"/>
                </a:lnTo>
                <a:lnTo>
                  <a:pt x="0" y="276812"/>
                </a:lnTo>
                <a:lnTo>
                  <a:pt x="0" y="466260"/>
                </a:lnTo>
              </a:path>
            </a:pathLst>
          </a:custGeom>
          <a:ln w="3692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8355631" y="5448595"/>
            <a:ext cx="436245" cy="0"/>
          </a:xfrm>
          <a:custGeom>
            <a:avLst/>
            <a:gdLst/>
            <a:ahLst/>
            <a:cxnLst/>
            <a:rect l="l" t="t" r="r" b="b"/>
            <a:pathLst>
              <a:path w="436245">
                <a:moveTo>
                  <a:pt x="435859" y="0"/>
                </a:moveTo>
                <a:lnTo>
                  <a:pt x="0" y="0"/>
                </a:lnTo>
              </a:path>
            </a:pathLst>
          </a:custGeom>
          <a:ln w="12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 txBox="1"/>
          <p:nvPr/>
        </p:nvSpPr>
        <p:spPr>
          <a:xfrm>
            <a:off x="8843664" y="5288660"/>
            <a:ext cx="832485" cy="520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">
              <a:lnSpc>
                <a:spcPts val="1950"/>
              </a:lnSpc>
              <a:spcBef>
                <a:spcPts val="95"/>
              </a:spcBef>
            </a:pPr>
            <a:r>
              <a:rPr sz="1750" spc="-190" dirty="0">
                <a:solidFill>
                  <a:srgbClr val="FFFFFF"/>
                </a:solidFill>
                <a:latin typeface="Calibri"/>
                <a:cs typeface="Calibri"/>
              </a:rPr>
              <a:t>TSV</a:t>
            </a:r>
            <a:endParaRPr sz="1750">
              <a:latin typeface="Calibri"/>
              <a:cs typeface="Calibri"/>
            </a:endParaRPr>
          </a:p>
          <a:p>
            <a:pPr>
              <a:lnSpc>
                <a:spcPts val="1950"/>
              </a:lnSpc>
            </a:pPr>
            <a:r>
              <a:rPr sz="1750" spc="-210" dirty="0">
                <a:solidFill>
                  <a:srgbClr val="FFFFFF"/>
                </a:solidFill>
                <a:latin typeface="Calibri"/>
                <a:cs typeface="Calibri"/>
              </a:rPr>
              <a:t>Microbump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8401654" y="5699068"/>
            <a:ext cx="386080" cy="211454"/>
          </a:xfrm>
          <a:custGeom>
            <a:avLst/>
            <a:gdLst/>
            <a:ahLst/>
            <a:cxnLst/>
            <a:rect l="l" t="t" r="r" b="b"/>
            <a:pathLst>
              <a:path w="386079" h="211454">
                <a:moveTo>
                  <a:pt x="385961" y="0"/>
                </a:moveTo>
                <a:lnTo>
                  <a:pt x="0" y="211184"/>
                </a:lnTo>
              </a:path>
            </a:pathLst>
          </a:custGeom>
          <a:ln w="12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AA9CA3-3B69-C242-9247-B75F41101C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79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484566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670" dirty="0"/>
              <a:t>Example </a:t>
            </a:r>
            <a:r>
              <a:rPr sz="8400" spc="-555" dirty="0"/>
              <a:t>graph </a:t>
            </a:r>
            <a:r>
              <a:rPr sz="8400" spc="-640" dirty="0"/>
              <a:t>computation: </a:t>
            </a:r>
            <a:r>
              <a:rPr sz="8400" spc="-580" dirty="0"/>
              <a:t>Page</a:t>
            </a:r>
            <a:r>
              <a:rPr sz="8400" spc="-430" dirty="0"/>
              <a:t> </a:t>
            </a:r>
            <a:r>
              <a:rPr sz="8400" spc="-655" dirty="0"/>
              <a:t>Rank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965200" y="1892300"/>
            <a:ext cx="7566659" cy="21488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</a:pPr>
            <a:r>
              <a:rPr sz="4600" b="1" spc="-315" dirty="0">
                <a:latin typeface="Calibri"/>
                <a:cs typeface="Calibri"/>
              </a:rPr>
              <a:t>Page </a:t>
            </a:r>
            <a:r>
              <a:rPr sz="4600" b="1" spc="-325" dirty="0">
                <a:latin typeface="Calibri"/>
                <a:cs typeface="Calibri"/>
              </a:rPr>
              <a:t>Rank: </a:t>
            </a:r>
            <a:r>
              <a:rPr sz="4600" b="1" spc="-270" dirty="0">
                <a:latin typeface="Calibri"/>
                <a:cs typeface="Calibri"/>
              </a:rPr>
              <a:t>iterative </a:t>
            </a:r>
            <a:r>
              <a:rPr sz="4600" b="1" spc="-305" dirty="0">
                <a:latin typeface="Calibri"/>
                <a:cs typeface="Calibri"/>
              </a:rPr>
              <a:t>graph</a:t>
            </a:r>
            <a:r>
              <a:rPr sz="4600" b="1" spc="-370" dirty="0">
                <a:latin typeface="Calibri"/>
                <a:cs typeface="Calibri"/>
              </a:rPr>
              <a:t> </a:t>
            </a:r>
            <a:r>
              <a:rPr sz="4600" b="1" spc="-290" dirty="0">
                <a:latin typeface="Calibri"/>
                <a:cs typeface="Calibri"/>
              </a:rPr>
              <a:t>algorithm  </a:t>
            </a:r>
            <a:r>
              <a:rPr sz="4600" b="1" spc="-430" dirty="0">
                <a:latin typeface="Calibri"/>
                <a:cs typeface="Calibri"/>
              </a:rPr>
              <a:t>Graph </a:t>
            </a:r>
            <a:r>
              <a:rPr sz="4600" b="1" spc="-400" dirty="0">
                <a:latin typeface="Calibri"/>
                <a:cs typeface="Calibri"/>
              </a:rPr>
              <a:t>nodes </a:t>
            </a:r>
            <a:r>
              <a:rPr sz="4600" b="1" spc="450" dirty="0">
                <a:latin typeface="Calibri"/>
                <a:cs typeface="Calibri"/>
              </a:rPr>
              <a:t>=</a:t>
            </a:r>
            <a:r>
              <a:rPr sz="4600" b="1" spc="-484" dirty="0">
                <a:latin typeface="Calibri"/>
                <a:cs typeface="Calibri"/>
              </a:rPr>
              <a:t> </a:t>
            </a:r>
            <a:r>
              <a:rPr sz="4600" b="1" spc="-490" dirty="0">
                <a:latin typeface="Calibri"/>
                <a:cs typeface="Calibri"/>
              </a:rPr>
              <a:t>web </a:t>
            </a:r>
            <a:r>
              <a:rPr sz="4600" b="1" spc="-320" dirty="0">
                <a:latin typeface="Calibri"/>
                <a:cs typeface="Calibri"/>
              </a:rPr>
              <a:t>pages</a:t>
            </a:r>
            <a:endParaRPr sz="4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4600" b="1" spc="-430" dirty="0">
                <a:latin typeface="Calibri"/>
                <a:cs typeface="Calibri"/>
              </a:rPr>
              <a:t>Graph </a:t>
            </a:r>
            <a:r>
              <a:rPr sz="4600" b="1" spc="-335" dirty="0">
                <a:latin typeface="Calibri"/>
                <a:cs typeface="Calibri"/>
              </a:rPr>
              <a:t>edges </a:t>
            </a:r>
            <a:r>
              <a:rPr sz="4600" b="1" spc="450" dirty="0">
                <a:latin typeface="Calibri"/>
                <a:cs typeface="Calibri"/>
              </a:rPr>
              <a:t>=</a:t>
            </a:r>
            <a:r>
              <a:rPr sz="4600" b="1" spc="-180" dirty="0">
                <a:latin typeface="Calibri"/>
                <a:cs typeface="Calibri"/>
              </a:rPr>
              <a:t> </a:t>
            </a:r>
            <a:r>
              <a:rPr sz="4600" b="1" spc="-245" dirty="0">
                <a:latin typeface="Calibri"/>
                <a:cs typeface="Calibri"/>
              </a:rPr>
              <a:t>links </a:t>
            </a:r>
            <a:r>
              <a:rPr sz="4600" b="1" spc="-395" dirty="0">
                <a:latin typeface="Calibri"/>
                <a:cs typeface="Calibri"/>
              </a:rPr>
              <a:t>between </a:t>
            </a:r>
            <a:r>
              <a:rPr sz="4600" b="1" spc="-320" dirty="0">
                <a:latin typeface="Calibri"/>
                <a:cs typeface="Calibri"/>
              </a:rPr>
              <a:t>pages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2061" y="7488158"/>
            <a:ext cx="44577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spc="280" dirty="0">
                <a:latin typeface="Lucida Sans Unicode"/>
                <a:cs typeface="Lucida Sans Unicode"/>
              </a:rPr>
              <a:t>N</a:t>
            </a:r>
            <a:endParaRPr sz="41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8571" y="6775088"/>
            <a:ext cx="3933825" cy="10077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93725" algn="ctr">
              <a:lnSpc>
                <a:spcPts val="3854"/>
              </a:lnSpc>
              <a:spcBef>
                <a:spcPts val="120"/>
              </a:spcBef>
            </a:pPr>
            <a:r>
              <a:rPr sz="4100" u="heavy" spc="135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1 </a:t>
            </a:r>
            <a:r>
              <a:rPr sz="4100" i="1" u="heavy" spc="-9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—</a:t>
            </a:r>
            <a:r>
              <a:rPr sz="4100" i="1" u="heavy" spc="-7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100" u="heavy" spc="-122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↵</a:t>
            </a:r>
            <a:endParaRPr sz="4100">
              <a:latin typeface="Lucida Sans Unicode"/>
              <a:cs typeface="Lucida Sans Unicode"/>
            </a:endParaRPr>
          </a:p>
          <a:p>
            <a:pPr marL="12700">
              <a:lnSpc>
                <a:spcPts val="3854"/>
              </a:lnSpc>
              <a:tabLst>
                <a:tab pos="3062605" algn="l"/>
              </a:tabLst>
            </a:pPr>
            <a:r>
              <a:rPr sz="4100" spc="210" dirty="0">
                <a:latin typeface="Lucida Sans Unicode"/>
                <a:cs typeface="Lucida Sans Unicode"/>
              </a:rPr>
              <a:t>R</a:t>
            </a:r>
            <a:r>
              <a:rPr sz="4100" spc="210" dirty="0">
                <a:latin typeface="Garamond"/>
                <a:cs typeface="Garamond"/>
              </a:rPr>
              <a:t>[</a:t>
            </a:r>
            <a:r>
              <a:rPr sz="4100" spc="210" dirty="0">
                <a:latin typeface="Lucida Sans Unicode"/>
                <a:cs typeface="Lucida Sans Unicode"/>
              </a:rPr>
              <a:t>i</a:t>
            </a:r>
            <a:r>
              <a:rPr sz="4100" spc="210" dirty="0">
                <a:latin typeface="Garamond"/>
                <a:cs typeface="Garamond"/>
              </a:rPr>
              <a:t>]</a:t>
            </a:r>
            <a:r>
              <a:rPr sz="4100" spc="125" dirty="0">
                <a:latin typeface="Garamond"/>
                <a:cs typeface="Garamond"/>
              </a:rPr>
              <a:t> </a:t>
            </a:r>
            <a:r>
              <a:rPr sz="4100" spc="465" dirty="0">
                <a:latin typeface="Garamond"/>
                <a:cs typeface="Garamond"/>
              </a:rPr>
              <a:t>=	+</a:t>
            </a:r>
            <a:r>
              <a:rPr sz="4100" spc="-195" dirty="0">
                <a:latin typeface="Garamond"/>
                <a:cs typeface="Garamond"/>
              </a:rPr>
              <a:t> </a:t>
            </a:r>
            <a:r>
              <a:rPr sz="4100" spc="-1220" dirty="0">
                <a:latin typeface="Lucida Sans Unicode"/>
                <a:cs typeface="Lucida Sans Unicode"/>
              </a:rPr>
              <a:t>↵</a:t>
            </a:r>
            <a:endParaRPr sz="41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9880" y="6631928"/>
            <a:ext cx="78168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spc="3215" dirty="0">
                <a:latin typeface="Arial"/>
                <a:cs typeface="Arial"/>
              </a:rPr>
              <a:t>X</a:t>
            </a:r>
            <a:endParaRPr sz="4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6394" y="7915685"/>
            <a:ext cx="1808480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i="1" spc="315" dirty="0">
                <a:latin typeface="Trebuchet MS"/>
                <a:cs typeface="Trebuchet MS"/>
              </a:rPr>
              <a:t>j</a:t>
            </a:r>
            <a:r>
              <a:rPr sz="2850" i="1" spc="-165" dirty="0">
                <a:latin typeface="Trebuchet MS"/>
                <a:cs typeface="Trebuchet MS"/>
              </a:rPr>
              <a:t> </a:t>
            </a:r>
            <a:r>
              <a:rPr sz="2850" b="0" spc="-25" dirty="0">
                <a:latin typeface="Bookman Old Style"/>
                <a:cs typeface="Bookman Old Style"/>
              </a:rPr>
              <a:t>links</a:t>
            </a:r>
            <a:r>
              <a:rPr sz="2850" b="0" spc="-375" dirty="0">
                <a:latin typeface="Bookman Old Style"/>
                <a:cs typeface="Bookman Old Style"/>
              </a:rPr>
              <a:t> </a:t>
            </a:r>
            <a:r>
              <a:rPr sz="2850" b="0" spc="120" dirty="0">
                <a:latin typeface="Bookman Old Style"/>
                <a:cs typeface="Bookman Old Style"/>
              </a:rPr>
              <a:t>to</a:t>
            </a:r>
            <a:r>
              <a:rPr sz="2850" b="0" spc="-375" dirty="0">
                <a:latin typeface="Bookman Old Style"/>
                <a:cs typeface="Bookman Old Style"/>
              </a:rPr>
              <a:t> </a:t>
            </a:r>
            <a:r>
              <a:rPr sz="2850" i="1" spc="290" dirty="0">
                <a:latin typeface="Trebuchet MS"/>
                <a:cs typeface="Trebuchet MS"/>
              </a:rPr>
              <a:t>i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69398" y="6690092"/>
            <a:ext cx="2527935" cy="1451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95"/>
              </a:spcBef>
              <a:tabLst>
                <a:tab pos="794385" algn="l"/>
                <a:tab pos="2513965" algn="l"/>
              </a:tabLst>
            </a:pPr>
            <a:r>
              <a:rPr sz="41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100" u="heavy" spc="32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R</a:t>
            </a:r>
            <a:r>
              <a:rPr sz="4100" u="heavy" spc="325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[</a:t>
            </a:r>
            <a:r>
              <a:rPr sz="4100" u="heavy" spc="32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j</a:t>
            </a:r>
            <a:r>
              <a:rPr sz="4100" u="heavy" spc="325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] 	</a:t>
            </a:r>
            <a:r>
              <a:rPr sz="4100" spc="195" dirty="0">
                <a:latin typeface="Garamond"/>
                <a:cs typeface="Garamond"/>
              </a:rPr>
              <a:t>Outlinks</a:t>
            </a:r>
            <a:r>
              <a:rPr sz="4100" spc="120" dirty="0">
                <a:latin typeface="Garamond"/>
                <a:cs typeface="Garamond"/>
              </a:rPr>
              <a:t>[</a:t>
            </a:r>
            <a:r>
              <a:rPr sz="4100" spc="680" dirty="0">
                <a:latin typeface="Lucida Sans Unicode"/>
                <a:cs typeface="Lucida Sans Unicode"/>
              </a:rPr>
              <a:t>j</a:t>
            </a:r>
            <a:r>
              <a:rPr sz="4100" spc="30" dirty="0">
                <a:latin typeface="Garamond"/>
                <a:cs typeface="Garamond"/>
              </a:rPr>
              <a:t>]</a:t>
            </a:r>
            <a:endParaRPr sz="4100">
              <a:latin typeface="Garamond"/>
              <a:cs typeface="Garamon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38897" y="8271965"/>
            <a:ext cx="0" cy="1610995"/>
          </a:xfrm>
          <a:custGeom>
            <a:avLst/>
            <a:gdLst/>
            <a:ahLst/>
            <a:cxnLst/>
            <a:rect l="l" t="t" r="r" b="b"/>
            <a:pathLst>
              <a:path h="1610995">
                <a:moveTo>
                  <a:pt x="0" y="0"/>
                </a:moveTo>
                <a:lnTo>
                  <a:pt x="0" y="25399"/>
                </a:lnTo>
                <a:lnTo>
                  <a:pt x="0" y="1610489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2217" y="8084005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59">
                <a:moveTo>
                  <a:pt x="106679" y="0"/>
                </a:moveTo>
                <a:lnTo>
                  <a:pt x="0" y="213359"/>
                </a:lnTo>
                <a:lnTo>
                  <a:pt x="213359" y="213359"/>
                </a:lnTo>
                <a:lnTo>
                  <a:pt x="106679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2500" y="9956800"/>
            <a:ext cx="17716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20" dirty="0">
                <a:solidFill>
                  <a:srgbClr val="C82506"/>
                </a:solidFill>
                <a:latin typeface="Calibri"/>
                <a:cs typeface="Calibri"/>
              </a:rPr>
              <a:t>Rank </a:t>
            </a:r>
            <a:r>
              <a:rPr sz="2800" b="1" spc="-195" dirty="0">
                <a:solidFill>
                  <a:srgbClr val="C82506"/>
                </a:solidFill>
                <a:latin typeface="Calibri"/>
                <a:cs typeface="Calibri"/>
              </a:rPr>
              <a:t>of page</a:t>
            </a:r>
            <a:r>
              <a:rPr sz="2800" b="1" spc="-21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2800" b="1" i="1" spc="-80" dirty="0">
                <a:solidFill>
                  <a:srgbClr val="C82506"/>
                </a:solidFill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42721" y="8691253"/>
            <a:ext cx="0" cy="974725"/>
          </a:xfrm>
          <a:custGeom>
            <a:avLst/>
            <a:gdLst/>
            <a:ahLst/>
            <a:cxnLst/>
            <a:rect l="l" t="t" r="r" b="b"/>
            <a:pathLst>
              <a:path h="974725">
                <a:moveTo>
                  <a:pt x="0" y="0"/>
                </a:moveTo>
                <a:lnTo>
                  <a:pt x="0" y="25400"/>
                </a:lnTo>
                <a:lnTo>
                  <a:pt x="0" y="97418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36041" y="8503294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59">
                <a:moveTo>
                  <a:pt x="106679" y="0"/>
                </a:moveTo>
                <a:lnTo>
                  <a:pt x="0" y="213360"/>
                </a:lnTo>
                <a:lnTo>
                  <a:pt x="213360" y="213360"/>
                </a:lnTo>
                <a:lnTo>
                  <a:pt x="106679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60900" y="9740900"/>
            <a:ext cx="3367404" cy="8839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01600">
              <a:lnSpc>
                <a:spcPct val="101200"/>
              </a:lnSpc>
              <a:spcBef>
                <a:spcPts val="60"/>
              </a:spcBef>
            </a:pPr>
            <a:r>
              <a:rPr sz="2800" b="1" spc="-240" dirty="0">
                <a:solidFill>
                  <a:srgbClr val="C82506"/>
                </a:solidFill>
                <a:latin typeface="Calibri"/>
                <a:cs typeface="Calibri"/>
              </a:rPr>
              <a:t>Weighted </a:t>
            </a:r>
            <a:r>
              <a:rPr sz="2800" b="1" spc="-220" dirty="0">
                <a:solidFill>
                  <a:srgbClr val="C82506"/>
                </a:solidFill>
                <a:latin typeface="Calibri"/>
                <a:cs typeface="Calibri"/>
              </a:rPr>
              <a:t>combination </a:t>
            </a:r>
            <a:r>
              <a:rPr sz="2800" b="1" spc="-195" dirty="0">
                <a:solidFill>
                  <a:srgbClr val="C82506"/>
                </a:solidFill>
                <a:latin typeface="Calibri"/>
                <a:cs typeface="Calibri"/>
              </a:rPr>
              <a:t>of  </a:t>
            </a:r>
            <a:r>
              <a:rPr sz="2800" b="1" spc="-200" dirty="0">
                <a:solidFill>
                  <a:srgbClr val="C82506"/>
                </a:solidFill>
                <a:latin typeface="Calibri"/>
                <a:cs typeface="Calibri"/>
              </a:rPr>
              <a:t>rank </a:t>
            </a:r>
            <a:r>
              <a:rPr sz="2800" b="1" spc="-195" dirty="0">
                <a:solidFill>
                  <a:srgbClr val="C82506"/>
                </a:solidFill>
                <a:latin typeface="Calibri"/>
                <a:cs typeface="Calibri"/>
              </a:rPr>
              <a:t>of pages </a:t>
            </a:r>
            <a:r>
              <a:rPr sz="2800" b="1" spc="-165" dirty="0">
                <a:solidFill>
                  <a:srgbClr val="C82506"/>
                </a:solidFill>
                <a:latin typeface="Calibri"/>
                <a:cs typeface="Calibri"/>
              </a:rPr>
              <a:t>that </a:t>
            </a:r>
            <a:r>
              <a:rPr sz="2800" b="1" spc="-135" dirty="0">
                <a:solidFill>
                  <a:srgbClr val="C82506"/>
                </a:solidFill>
                <a:latin typeface="Calibri"/>
                <a:cs typeface="Calibri"/>
              </a:rPr>
              <a:t>link </a:t>
            </a:r>
            <a:r>
              <a:rPr sz="2800" b="1" spc="-210" dirty="0">
                <a:solidFill>
                  <a:srgbClr val="C82506"/>
                </a:solidFill>
                <a:latin typeface="Calibri"/>
                <a:cs typeface="Calibri"/>
              </a:rPr>
              <a:t>to</a:t>
            </a:r>
            <a:r>
              <a:rPr sz="2800" b="1" spc="-295" dirty="0">
                <a:solidFill>
                  <a:srgbClr val="C82506"/>
                </a:solidFill>
                <a:latin typeface="Calibri"/>
                <a:cs typeface="Calibri"/>
              </a:rPr>
              <a:t> </a:t>
            </a:r>
            <a:r>
              <a:rPr sz="2800" b="1" spc="-85" dirty="0">
                <a:solidFill>
                  <a:srgbClr val="C82506"/>
                </a:solidFill>
                <a:latin typeface="Calibri"/>
                <a:cs typeface="Calibri"/>
              </a:rPr>
              <a:t>it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08368" y="6582406"/>
            <a:ext cx="0" cy="454659"/>
          </a:xfrm>
          <a:custGeom>
            <a:avLst/>
            <a:gdLst/>
            <a:ahLst/>
            <a:cxnLst/>
            <a:rect l="l" t="t" r="r" b="b"/>
            <a:pathLst>
              <a:path h="454659">
                <a:moveTo>
                  <a:pt x="0" y="454659"/>
                </a:moveTo>
                <a:lnTo>
                  <a:pt x="0" y="429259"/>
                </a:ln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1688" y="7011665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59">
                <a:moveTo>
                  <a:pt x="213359" y="0"/>
                </a:moveTo>
                <a:lnTo>
                  <a:pt x="0" y="0"/>
                </a:lnTo>
                <a:lnTo>
                  <a:pt x="106679" y="213360"/>
                </a:lnTo>
                <a:lnTo>
                  <a:pt x="213359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72000" y="6057900"/>
            <a:ext cx="10814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10" dirty="0">
                <a:solidFill>
                  <a:srgbClr val="C82506"/>
                </a:solidFill>
                <a:latin typeface="Calibri"/>
                <a:cs typeface="Calibri"/>
              </a:rPr>
              <a:t>discount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E7DC47A-8D01-8948-9D7E-EA7B49B7107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367409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1005" dirty="0"/>
              <a:t>GPUs </a:t>
            </a:r>
            <a:r>
              <a:rPr sz="8400" spc="-625" dirty="0"/>
              <a:t>are </a:t>
            </a:r>
            <a:r>
              <a:rPr sz="8400" spc="-550" dirty="0"/>
              <a:t>adopting </a:t>
            </a:r>
            <a:r>
              <a:rPr sz="8400" spc="-1210" dirty="0"/>
              <a:t>HBM</a:t>
            </a:r>
            <a:r>
              <a:rPr sz="8400" spc="-975" dirty="0"/>
              <a:t> </a:t>
            </a:r>
            <a:r>
              <a:rPr sz="8400" spc="-580" dirty="0"/>
              <a:t>technologies</a:t>
            </a:r>
            <a:endParaRPr sz="8400"/>
          </a:p>
        </p:txBody>
      </p:sp>
      <p:sp>
        <p:nvSpPr>
          <p:cNvPr id="3" name="object 3"/>
          <p:cNvSpPr/>
          <p:nvPr/>
        </p:nvSpPr>
        <p:spPr>
          <a:xfrm>
            <a:off x="10394826" y="2321303"/>
            <a:ext cx="6464126" cy="4450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5906" y="7588610"/>
            <a:ext cx="7115293" cy="4350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5906" y="7588610"/>
            <a:ext cx="7115175" cy="4351020"/>
          </a:xfrm>
          <a:custGeom>
            <a:avLst/>
            <a:gdLst/>
            <a:ahLst/>
            <a:cxnLst/>
            <a:rect l="l" t="t" r="r" b="b"/>
            <a:pathLst>
              <a:path w="7115175" h="4351020">
                <a:moveTo>
                  <a:pt x="0" y="0"/>
                </a:moveTo>
                <a:lnTo>
                  <a:pt x="0" y="4350543"/>
                </a:lnTo>
                <a:lnTo>
                  <a:pt x="7115175" y="4350543"/>
                </a:lnTo>
                <a:lnTo>
                  <a:pt x="7115175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7354" y="2347864"/>
            <a:ext cx="7825680" cy="4419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6500" y="3098800"/>
            <a:ext cx="7416800" cy="40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6500" y="3530600"/>
            <a:ext cx="1879600" cy="355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57354" y="2347864"/>
            <a:ext cx="7825740" cy="442023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135890">
              <a:lnSpc>
                <a:spcPts val="4210"/>
              </a:lnSpc>
              <a:spcBef>
                <a:spcPts val="910"/>
              </a:spcBef>
            </a:pPr>
            <a:r>
              <a:rPr sz="3600" b="1" spc="-630" dirty="0">
                <a:solidFill>
                  <a:srgbClr val="FFFFFF"/>
                </a:solidFill>
                <a:latin typeface="Calibri"/>
                <a:cs typeface="Calibri"/>
              </a:rPr>
              <a:t>AMD </a:t>
            </a:r>
            <a:r>
              <a:rPr sz="3600" b="1" spc="-315" dirty="0">
                <a:solidFill>
                  <a:srgbClr val="FFFFFF"/>
                </a:solidFill>
                <a:latin typeface="Calibri"/>
                <a:cs typeface="Calibri"/>
              </a:rPr>
              <a:t>Radeon </a:t>
            </a:r>
            <a:r>
              <a:rPr sz="3600" b="1" spc="-254" dirty="0">
                <a:solidFill>
                  <a:srgbClr val="FFFFFF"/>
                </a:solidFill>
                <a:latin typeface="Calibri"/>
                <a:cs typeface="Calibri"/>
              </a:rPr>
              <a:t>Fury </a:t>
            </a:r>
            <a:r>
              <a:rPr sz="3600" b="1" spc="-475" dirty="0">
                <a:solidFill>
                  <a:srgbClr val="FFFFFF"/>
                </a:solidFill>
                <a:latin typeface="Calibri"/>
                <a:cs typeface="Calibri"/>
              </a:rPr>
              <a:t>GPU</a:t>
            </a:r>
            <a:r>
              <a:rPr sz="3600" b="1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260" dirty="0">
                <a:solidFill>
                  <a:srgbClr val="FFFFFF"/>
                </a:solidFill>
                <a:latin typeface="Calibri"/>
                <a:cs typeface="Calibri"/>
              </a:rPr>
              <a:t>(2015)</a:t>
            </a:r>
            <a:endParaRPr sz="3600">
              <a:latin typeface="Calibri"/>
              <a:cs typeface="Calibri"/>
            </a:endParaRPr>
          </a:p>
          <a:p>
            <a:pPr marL="161290">
              <a:lnSpc>
                <a:spcPts val="3250"/>
              </a:lnSpc>
            </a:pPr>
            <a:r>
              <a:rPr sz="2800" b="1" spc="-185" dirty="0">
                <a:solidFill>
                  <a:srgbClr val="FFFFFF"/>
                </a:solidFill>
                <a:latin typeface="Calibri"/>
                <a:cs typeface="Calibri"/>
              </a:rPr>
              <a:t>4096-bit </a:t>
            </a:r>
            <a:r>
              <a:rPr sz="2800" b="1" spc="-165" dirty="0">
                <a:solidFill>
                  <a:srgbClr val="FFFFFF"/>
                </a:solidFill>
                <a:latin typeface="Calibri"/>
                <a:cs typeface="Calibri"/>
              </a:rPr>
              <a:t>interface: </a:t>
            </a:r>
            <a:r>
              <a:rPr sz="2800" b="1" spc="-229" dirty="0">
                <a:solidFill>
                  <a:srgbClr val="FFFFFF"/>
                </a:solidFill>
                <a:latin typeface="Calibri"/>
                <a:cs typeface="Calibri"/>
              </a:rPr>
              <a:t>4 </a:t>
            </a:r>
            <a:r>
              <a:rPr sz="2800" b="1" spc="-405" dirty="0">
                <a:solidFill>
                  <a:srgbClr val="FFFFFF"/>
                </a:solidFill>
                <a:latin typeface="Calibri"/>
                <a:cs typeface="Calibri"/>
              </a:rPr>
              <a:t>HBM </a:t>
            </a:r>
            <a:r>
              <a:rPr sz="2800" b="1" spc="-204" dirty="0">
                <a:solidFill>
                  <a:srgbClr val="FFFFFF"/>
                </a:solidFill>
                <a:latin typeface="Calibri"/>
                <a:cs typeface="Calibri"/>
              </a:rPr>
              <a:t>chips </a:t>
            </a:r>
            <a:r>
              <a:rPr sz="2800" b="1" spc="-180" dirty="0">
                <a:solidFill>
                  <a:srgbClr val="FFFFFF"/>
                </a:solidFill>
                <a:latin typeface="Calibri"/>
                <a:cs typeface="Calibri"/>
              </a:rPr>
              <a:t>x </a:t>
            </a:r>
            <a:r>
              <a:rPr sz="2800" b="1" spc="-229" dirty="0">
                <a:solidFill>
                  <a:srgbClr val="FFFFFF"/>
                </a:solidFill>
                <a:latin typeface="Calibri"/>
                <a:cs typeface="Calibri"/>
              </a:rPr>
              <a:t>1024 </a:t>
            </a:r>
            <a:r>
              <a:rPr sz="2800" b="1" spc="-140" dirty="0">
                <a:solidFill>
                  <a:srgbClr val="FFFFFF"/>
                </a:solidFill>
                <a:latin typeface="Calibri"/>
                <a:cs typeface="Calibri"/>
              </a:rPr>
              <a:t>bit </a:t>
            </a:r>
            <a:r>
              <a:rPr sz="2800" b="1" spc="-170" dirty="0">
                <a:solidFill>
                  <a:srgbClr val="FFFFFF"/>
                </a:solidFill>
                <a:latin typeface="Calibri"/>
                <a:cs typeface="Calibri"/>
              </a:rPr>
              <a:t>interface </a:t>
            </a:r>
            <a:r>
              <a:rPr sz="2800" b="1" spc="-22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800" b="1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4" dirty="0">
                <a:solidFill>
                  <a:srgbClr val="FFFFFF"/>
                </a:solidFill>
                <a:latin typeface="Calibri"/>
                <a:cs typeface="Calibri"/>
              </a:rPr>
              <a:t>chip</a:t>
            </a:r>
            <a:endParaRPr sz="2800">
              <a:latin typeface="Calibri"/>
              <a:cs typeface="Calibri"/>
            </a:endParaRPr>
          </a:p>
          <a:p>
            <a:pPr marL="161290">
              <a:lnSpc>
                <a:spcPct val="100000"/>
              </a:lnSpc>
              <a:spcBef>
                <a:spcPts val="40"/>
              </a:spcBef>
            </a:pPr>
            <a:r>
              <a:rPr sz="2800" b="1" spc="-229" dirty="0">
                <a:solidFill>
                  <a:srgbClr val="FFFFFF"/>
                </a:solidFill>
                <a:latin typeface="Calibri"/>
                <a:cs typeface="Calibri"/>
              </a:rPr>
              <a:t>512 </a:t>
            </a:r>
            <a:r>
              <a:rPr sz="2800" b="1" spc="-305" dirty="0">
                <a:solidFill>
                  <a:srgbClr val="FFFFFF"/>
                </a:solidFill>
                <a:latin typeface="Calibri"/>
                <a:cs typeface="Calibri"/>
              </a:rPr>
              <a:t>GB/sec</a:t>
            </a:r>
            <a:r>
              <a:rPr sz="2800" b="1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430" dirty="0">
                <a:solidFill>
                  <a:srgbClr val="FFFFFF"/>
                </a:solidFill>
                <a:latin typeface="Calibri"/>
                <a:cs typeface="Calibri"/>
              </a:rPr>
              <a:t>BW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83600" y="10083800"/>
            <a:ext cx="7520940" cy="184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4260"/>
              </a:lnSpc>
              <a:spcBef>
                <a:spcPts val="100"/>
              </a:spcBef>
            </a:pPr>
            <a:r>
              <a:rPr sz="3600" b="1" spc="-365" dirty="0">
                <a:latin typeface="Calibri"/>
                <a:cs typeface="Calibri"/>
              </a:rPr>
              <a:t>NVIDIA </a:t>
            </a:r>
            <a:r>
              <a:rPr sz="3600" b="1" spc="-290" dirty="0">
                <a:latin typeface="Calibri"/>
                <a:cs typeface="Calibri"/>
              </a:rPr>
              <a:t>P100 </a:t>
            </a:r>
            <a:r>
              <a:rPr sz="3600" b="1" spc="-475" dirty="0">
                <a:latin typeface="Calibri"/>
                <a:cs typeface="Calibri"/>
              </a:rPr>
              <a:t>GPU</a:t>
            </a:r>
            <a:r>
              <a:rPr sz="3600" b="1" spc="-425" dirty="0">
                <a:latin typeface="Calibri"/>
                <a:cs typeface="Calibri"/>
              </a:rPr>
              <a:t> </a:t>
            </a:r>
            <a:r>
              <a:rPr sz="3600" b="1" spc="-260" dirty="0">
                <a:latin typeface="Calibri"/>
                <a:cs typeface="Calibri"/>
              </a:rPr>
              <a:t>(2016)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ts val="3400"/>
              </a:lnSpc>
              <a:spcBef>
                <a:spcPts val="20"/>
              </a:spcBef>
            </a:pPr>
            <a:r>
              <a:rPr sz="2800" b="1" spc="-185" dirty="0">
                <a:latin typeface="Calibri"/>
                <a:cs typeface="Calibri"/>
              </a:rPr>
              <a:t>4096-bit </a:t>
            </a:r>
            <a:r>
              <a:rPr sz="2800" b="1" spc="-165" dirty="0">
                <a:latin typeface="Calibri"/>
                <a:cs typeface="Calibri"/>
              </a:rPr>
              <a:t>interface: </a:t>
            </a:r>
            <a:r>
              <a:rPr sz="2800" b="1" spc="-229" dirty="0">
                <a:latin typeface="Calibri"/>
                <a:cs typeface="Calibri"/>
              </a:rPr>
              <a:t>4 </a:t>
            </a:r>
            <a:r>
              <a:rPr sz="2800" b="1" spc="-360" dirty="0">
                <a:latin typeface="Calibri"/>
                <a:cs typeface="Calibri"/>
              </a:rPr>
              <a:t>HBM2 </a:t>
            </a:r>
            <a:r>
              <a:rPr sz="2800" b="1" spc="-204" dirty="0">
                <a:latin typeface="Calibri"/>
                <a:cs typeface="Calibri"/>
              </a:rPr>
              <a:t>chips </a:t>
            </a:r>
            <a:r>
              <a:rPr sz="2800" b="1" spc="-180" dirty="0">
                <a:latin typeface="Calibri"/>
                <a:cs typeface="Calibri"/>
              </a:rPr>
              <a:t>x </a:t>
            </a:r>
            <a:r>
              <a:rPr sz="2800" b="1" spc="-229" dirty="0">
                <a:latin typeface="Calibri"/>
                <a:cs typeface="Calibri"/>
              </a:rPr>
              <a:t>1024 </a:t>
            </a:r>
            <a:r>
              <a:rPr sz="2800" b="1" spc="-140" dirty="0">
                <a:latin typeface="Calibri"/>
                <a:cs typeface="Calibri"/>
              </a:rPr>
              <a:t>bit </a:t>
            </a:r>
            <a:r>
              <a:rPr sz="2800" b="1" spc="-170" dirty="0">
                <a:latin typeface="Calibri"/>
                <a:cs typeface="Calibri"/>
              </a:rPr>
              <a:t>interface </a:t>
            </a:r>
            <a:r>
              <a:rPr sz="2800" b="1" spc="-220" dirty="0">
                <a:latin typeface="Calibri"/>
                <a:cs typeface="Calibri"/>
              </a:rPr>
              <a:t>per </a:t>
            </a:r>
            <a:r>
              <a:rPr sz="2800" b="1" spc="-204" dirty="0">
                <a:latin typeface="Calibri"/>
                <a:cs typeface="Calibri"/>
              </a:rPr>
              <a:t>chip  </a:t>
            </a:r>
            <a:r>
              <a:rPr sz="2800" b="1" spc="-229" dirty="0">
                <a:latin typeface="Calibri"/>
                <a:cs typeface="Calibri"/>
              </a:rPr>
              <a:t>720 </a:t>
            </a:r>
            <a:r>
              <a:rPr sz="2800" b="1" spc="-305" dirty="0">
                <a:latin typeface="Calibri"/>
                <a:cs typeface="Calibri"/>
              </a:rPr>
              <a:t>GB/sec </a:t>
            </a:r>
            <a:r>
              <a:rPr sz="2800" b="1" spc="-220" dirty="0">
                <a:latin typeface="Calibri"/>
                <a:cs typeface="Calibri"/>
              </a:rPr>
              <a:t>peak</a:t>
            </a:r>
            <a:r>
              <a:rPr sz="2800" b="1" spc="-365" dirty="0">
                <a:latin typeface="Calibri"/>
                <a:cs typeface="Calibri"/>
              </a:rPr>
              <a:t> </a:t>
            </a:r>
            <a:r>
              <a:rPr sz="2800" b="1" spc="-430" dirty="0">
                <a:latin typeface="Calibri"/>
                <a:cs typeface="Calibri"/>
              </a:rPr>
              <a:t>BW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279"/>
              </a:lnSpc>
            </a:pPr>
            <a:r>
              <a:rPr sz="2800" b="1" spc="-229" dirty="0">
                <a:latin typeface="Calibri"/>
                <a:cs typeface="Calibri"/>
              </a:rPr>
              <a:t>4 </a:t>
            </a:r>
            <a:r>
              <a:rPr sz="2800" b="1" spc="-180" dirty="0">
                <a:latin typeface="Calibri"/>
                <a:cs typeface="Calibri"/>
              </a:rPr>
              <a:t>x </a:t>
            </a:r>
            <a:r>
              <a:rPr sz="2800" b="1" spc="-229" dirty="0">
                <a:latin typeface="Calibri"/>
                <a:cs typeface="Calibri"/>
              </a:rPr>
              <a:t>4 </a:t>
            </a:r>
            <a:r>
              <a:rPr sz="2800" b="1" spc="-340" dirty="0">
                <a:latin typeface="Calibri"/>
                <a:cs typeface="Calibri"/>
              </a:rPr>
              <a:t>GB </a:t>
            </a:r>
            <a:r>
              <a:rPr sz="2800" b="1" spc="270" dirty="0">
                <a:latin typeface="Calibri"/>
                <a:cs typeface="Calibri"/>
              </a:rPr>
              <a:t>= </a:t>
            </a:r>
            <a:r>
              <a:rPr sz="2800" b="1" spc="-229" dirty="0">
                <a:latin typeface="Calibri"/>
                <a:cs typeface="Calibri"/>
              </a:rPr>
              <a:t>16 </a:t>
            </a:r>
            <a:r>
              <a:rPr sz="2800" b="1" spc="-340" dirty="0">
                <a:latin typeface="Calibri"/>
                <a:cs typeface="Calibri"/>
              </a:rPr>
              <a:t>GB</a:t>
            </a:r>
            <a:r>
              <a:rPr sz="2800" b="1" spc="-395" dirty="0">
                <a:latin typeface="Calibri"/>
                <a:cs typeface="Calibri"/>
              </a:rPr>
              <a:t> </a:t>
            </a:r>
            <a:r>
              <a:rPr sz="2800" b="1" spc="-195" dirty="0">
                <a:latin typeface="Calibri"/>
                <a:cs typeface="Calibri"/>
              </a:rPr>
              <a:t>capacity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F16C659-265A-AB48-8FBC-42E9226FDB6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80</a:t>
            </a:fld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165100"/>
            <a:ext cx="1348994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865" dirty="0"/>
              <a:t>Xeon </a:t>
            </a:r>
            <a:r>
              <a:rPr sz="8400" spc="-495" dirty="0"/>
              <a:t>Phi </a:t>
            </a:r>
            <a:r>
              <a:rPr sz="8400" spc="-480" dirty="0"/>
              <a:t>(Knights </a:t>
            </a:r>
            <a:r>
              <a:rPr sz="8400" spc="-484" dirty="0"/>
              <a:t>Landing)</a:t>
            </a:r>
            <a:r>
              <a:rPr sz="8400" spc="-459" dirty="0"/>
              <a:t> </a:t>
            </a:r>
            <a:r>
              <a:rPr sz="8400" spc="-1385" dirty="0"/>
              <a:t>MCDRAM</a:t>
            </a:r>
            <a:endParaRPr sz="8400"/>
          </a:p>
        </p:txBody>
      </p:sp>
      <p:sp>
        <p:nvSpPr>
          <p:cNvPr id="3" name="object 3"/>
          <p:cNvSpPr txBox="1"/>
          <p:nvPr/>
        </p:nvSpPr>
        <p:spPr>
          <a:xfrm>
            <a:off x="876300" y="2006600"/>
            <a:ext cx="9806940" cy="500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0" indent="-596900">
              <a:lnSpc>
                <a:spcPct val="100000"/>
              </a:lnSpc>
              <a:spcBef>
                <a:spcPts val="100"/>
              </a:spcBef>
              <a:buSzPct val="120238"/>
              <a:buFont typeface="Trebuchet MS"/>
              <a:buChar char="▪"/>
              <a:tabLst>
                <a:tab pos="609600" algn="l"/>
              </a:tabLst>
            </a:pPr>
            <a:r>
              <a:rPr sz="4200" b="1" spc="-340" dirty="0">
                <a:latin typeface="Calibri"/>
                <a:cs typeface="Calibri"/>
              </a:rPr>
              <a:t>16 </a:t>
            </a:r>
            <a:r>
              <a:rPr sz="4200" b="1" spc="-509" dirty="0">
                <a:latin typeface="Calibri"/>
                <a:cs typeface="Calibri"/>
              </a:rPr>
              <a:t>GB </a:t>
            </a:r>
            <a:r>
              <a:rPr sz="4200" b="1" spc="-215" dirty="0">
                <a:latin typeface="Calibri"/>
                <a:cs typeface="Calibri"/>
              </a:rPr>
              <a:t>in </a:t>
            </a:r>
            <a:r>
              <a:rPr sz="4200" b="1" spc="-300" dirty="0">
                <a:latin typeface="Calibri"/>
                <a:cs typeface="Calibri"/>
              </a:rPr>
              <a:t>package </a:t>
            </a:r>
            <a:r>
              <a:rPr sz="4200" b="1" spc="-320" dirty="0">
                <a:latin typeface="Calibri"/>
                <a:cs typeface="Calibri"/>
              </a:rPr>
              <a:t>stacked</a:t>
            </a:r>
            <a:r>
              <a:rPr sz="4200" b="1" spc="-509" dirty="0">
                <a:latin typeface="Calibri"/>
                <a:cs typeface="Calibri"/>
              </a:rPr>
              <a:t> </a:t>
            </a:r>
            <a:r>
              <a:rPr sz="4200" b="1" spc="-650" dirty="0">
                <a:latin typeface="Calibri"/>
                <a:cs typeface="Calibri"/>
              </a:rPr>
              <a:t>DRAM</a:t>
            </a:r>
            <a:endParaRPr sz="4200">
              <a:latin typeface="Calibri"/>
              <a:cs typeface="Calibri"/>
            </a:endParaRPr>
          </a:p>
          <a:p>
            <a:pPr marL="609600" indent="-596900">
              <a:lnSpc>
                <a:spcPct val="100000"/>
              </a:lnSpc>
              <a:spcBef>
                <a:spcPts val="660"/>
              </a:spcBef>
              <a:buSzPct val="120238"/>
              <a:buFont typeface="Trebuchet MS"/>
              <a:buChar char="▪"/>
              <a:tabLst>
                <a:tab pos="609600" algn="l"/>
              </a:tabLst>
            </a:pPr>
            <a:r>
              <a:rPr sz="4200" b="1" spc="-395" dirty="0">
                <a:latin typeface="Calibri"/>
                <a:cs typeface="Calibri"/>
              </a:rPr>
              <a:t>Can </a:t>
            </a:r>
            <a:r>
              <a:rPr sz="4200" b="1" spc="-370" dirty="0">
                <a:latin typeface="Calibri"/>
                <a:cs typeface="Calibri"/>
              </a:rPr>
              <a:t>be </a:t>
            </a:r>
            <a:r>
              <a:rPr sz="4200" b="1" spc="-295" dirty="0">
                <a:latin typeface="Calibri"/>
                <a:cs typeface="Calibri"/>
              </a:rPr>
              <a:t>treated </a:t>
            </a:r>
            <a:r>
              <a:rPr sz="4200" b="1" spc="-310" dirty="0">
                <a:latin typeface="Calibri"/>
                <a:cs typeface="Calibri"/>
              </a:rPr>
              <a:t>as </a:t>
            </a:r>
            <a:r>
              <a:rPr sz="4200" b="1" spc="-305" dirty="0">
                <a:latin typeface="Calibri"/>
                <a:cs typeface="Calibri"/>
              </a:rPr>
              <a:t>a </a:t>
            </a:r>
            <a:r>
              <a:rPr sz="4200" b="1" spc="-340" dirty="0">
                <a:latin typeface="Calibri"/>
                <a:cs typeface="Calibri"/>
              </a:rPr>
              <a:t>16 </a:t>
            </a:r>
            <a:r>
              <a:rPr sz="4200" b="1" spc="-509" dirty="0">
                <a:latin typeface="Calibri"/>
                <a:cs typeface="Calibri"/>
              </a:rPr>
              <a:t>GB </a:t>
            </a:r>
            <a:r>
              <a:rPr sz="4200" b="1" spc="-215" dirty="0">
                <a:latin typeface="Calibri"/>
                <a:cs typeface="Calibri"/>
              </a:rPr>
              <a:t>last </a:t>
            </a:r>
            <a:r>
              <a:rPr sz="4200" b="1" spc="-265" dirty="0">
                <a:latin typeface="Calibri"/>
                <a:cs typeface="Calibri"/>
              </a:rPr>
              <a:t>level </a:t>
            </a:r>
            <a:r>
              <a:rPr sz="4200" b="1" spc="-350" dirty="0">
                <a:latin typeface="Calibri"/>
                <a:cs typeface="Calibri"/>
              </a:rPr>
              <a:t>cache</a:t>
            </a:r>
            <a:endParaRPr sz="4200">
              <a:latin typeface="Calibri"/>
              <a:cs typeface="Calibri"/>
            </a:endParaRPr>
          </a:p>
          <a:p>
            <a:pPr marL="609600" indent="-596900">
              <a:lnSpc>
                <a:spcPct val="100000"/>
              </a:lnSpc>
              <a:spcBef>
                <a:spcPts val="660"/>
              </a:spcBef>
              <a:buSzPct val="120238"/>
              <a:buFont typeface="Trebuchet MS"/>
              <a:buChar char="▪"/>
              <a:tabLst>
                <a:tab pos="609600" algn="l"/>
              </a:tabLst>
            </a:pPr>
            <a:r>
              <a:rPr sz="4200" b="1" spc="-530" dirty="0">
                <a:latin typeface="Calibri"/>
                <a:cs typeface="Calibri"/>
              </a:rPr>
              <a:t>Or </a:t>
            </a:r>
            <a:r>
              <a:rPr sz="4200" b="1" spc="-310" dirty="0">
                <a:latin typeface="Calibri"/>
                <a:cs typeface="Calibri"/>
              </a:rPr>
              <a:t>as </a:t>
            </a:r>
            <a:r>
              <a:rPr sz="4200" b="1" spc="-305" dirty="0">
                <a:latin typeface="Calibri"/>
                <a:cs typeface="Calibri"/>
              </a:rPr>
              <a:t>a </a:t>
            </a:r>
            <a:r>
              <a:rPr sz="4200" b="1" spc="-340" dirty="0">
                <a:latin typeface="Calibri"/>
                <a:cs typeface="Calibri"/>
              </a:rPr>
              <a:t>16 </a:t>
            </a:r>
            <a:r>
              <a:rPr sz="4200" b="1" spc="-509" dirty="0">
                <a:latin typeface="Calibri"/>
                <a:cs typeface="Calibri"/>
              </a:rPr>
              <a:t>GB </a:t>
            </a:r>
            <a:r>
              <a:rPr sz="4200" b="1" spc="-315" dirty="0">
                <a:latin typeface="Calibri"/>
                <a:cs typeface="Calibri"/>
              </a:rPr>
              <a:t>separate </a:t>
            </a:r>
            <a:r>
              <a:rPr sz="4200" b="1" spc="-335" dirty="0">
                <a:latin typeface="Calibri"/>
                <a:cs typeface="Calibri"/>
              </a:rPr>
              <a:t>address </a:t>
            </a:r>
            <a:r>
              <a:rPr sz="4200" b="1" spc="-350" dirty="0">
                <a:latin typeface="Calibri"/>
                <a:cs typeface="Calibri"/>
              </a:rPr>
              <a:t>space </a:t>
            </a:r>
            <a:r>
              <a:rPr sz="4200" b="1" spc="-235" dirty="0">
                <a:latin typeface="Calibri"/>
                <a:cs typeface="Calibri"/>
              </a:rPr>
              <a:t>(“flat</a:t>
            </a:r>
            <a:r>
              <a:rPr sz="4200" b="1" spc="-425" dirty="0">
                <a:latin typeface="Calibri"/>
                <a:cs typeface="Calibri"/>
              </a:rPr>
              <a:t> </a:t>
            </a:r>
            <a:r>
              <a:rPr sz="4200" b="1" spc="-405" dirty="0">
                <a:latin typeface="Calibri"/>
                <a:cs typeface="Calibri"/>
              </a:rPr>
              <a:t>mode”)</a:t>
            </a:r>
            <a:endParaRPr sz="4200">
              <a:latin typeface="Calibri"/>
              <a:cs typeface="Calibri"/>
            </a:endParaRPr>
          </a:p>
          <a:p>
            <a:pPr marL="609600" indent="-596900">
              <a:lnSpc>
                <a:spcPct val="100000"/>
              </a:lnSpc>
              <a:spcBef>
                <a:spcPts val="660"/>
              </a:spcBef>
              <a:buSzPct val="120238"/>
              <a:buFont typeface="Trebuchet MS"/>
              <a:buChar char="▪"/>
              <a:tabLst>
                <a:tab pos="609600" algn="l"/>
              </a:tabLst>
            </a:pPr>
            <a:r>
              <a:rPr sz="4200" b="1" spc="-275" dirty="0">
                <a:latin typeface="Calibri"/>
                <a:cs typeface="Calibri"/>
              </a:rPr>
              <a:t>Intel’s</a:t>
            </a:r>
            <a:r>
              <a:rPr sz="4200" b="1" spc="-290" dirty="0">
                <a:latin typeface="Calibri"/>
                <a:cs typeface="Calibri"/>
              </a:rPr>
              <a:t> </a:t>
            </a:r>
            <a:r>
              <a:rPr sz="4200" b="1" spc="-280" dirty="0">
                <a:latin typeface="Calibri"/>
                <a:cs typeface="Calibri"/>
              </a:rPr>
              <a:t>claims:</a:t>
            </a:r>
            <a:endParaRPr sz="4200">
              <a:latin typeface="Calibri"/>
              <a:cs typeface="Calibri"/>
            </a:endParaRPr>
          </a:p>
          <a:p>
            <a:pPr marL="1028700" lvl="1" indent="-406400">
              <a:lnSpc>
                <a:spcPct val="100000"/>
              </a:lnSpc>
              <a:spcBef>
                <a:spcPts val="660"/>
              </a:spcBef>
              <a:buChar char="-"/>
              <a:tabLst>
                <a:tab pos="1028065" algn="l"/>
                <a:tab pos="1028700" algn="l"/>
              </a:tabLst>
            </a:pPr>
            <a:r>
              <a:rPr sz="4200" b="1" spc="409" dirty="0">
                <a:latin typeface="Calibri"/>
                <a:cs typeface="Calibri"/>
              </a:rPr>
              <a:t>~</a:t>
            </a:r>
            <a:r>
              <a:rPr sz="4200" b="1" spc="-229" dirty="0">
                <a:latin typeface="Calibri"/>
                <a:cs typeface="Calibri"/>
              </a:rPr>
              <a:t> </a:t>
            </a:r>
            <a:r>
              <a:rPr sz="4200" b="1" spc="-385" dirty="0">
                <a:latin typeface="Calibri"/>
                <a:cs typeface="Calibri"/>
              </a:rPr>
              <a:t>same </a:t>
            </a:r>
            <a:r>
              <a:rPr sz="4200" b="1" spc="-280" dirty="0">
                <a:latin typeface="Calibri"/>
                <a:cs typeface="Calibri"/>
              </a:rPr>
              <a:t>latency </a:t>
            </a:r>
            <a:r>
              <a:rPr sz="4200" b="1" spc="-250" dirty="0">
                <a:latin typeface="Calibri"/>
                <a:cs typeface="Calibri"/>
              </a:rPr>
              <a:t>at </a:t>
            </a:r>
            <a:r>
              <a:rPr sz="4200" b="1" spc="-480" dirty="0">
                <a:latin typeface="Calibri"/>
                <a:cs typeface="Calibri"/>
              </a:rPr>
              <a:t>DDR4</a:t>
            </a:r>
            <a:endParaRPr sz="4200">
              <a:latin typeface="Calibri"/>
              <a:cs typeface="Calibri"/>
            </a:endParaRPr>
          </a:p>
          <a:p>
            <a:pPr marL="1028700" lvl="1" indent="-406400">
              <a:lnSpc>
                <a:spcPct val="100000"/>
              </a:lnSpc>
              <a:spcBef>
                <a:spcPts val="660"/>
              </a:spcBef>
              <a:buChar char="-"/>
              <a:tabLst>
                <a:tab pos="1028065" algn="l"/>
                <a:tab pos="1028700" algn="l"/>
              </a:tabLst>
            </a:pPr>
            <a:r>
              <a:rPr sz="4200" b="1" spc="-65" dirty="0">
                <a:latin typeface="Calibri"/>
                <a:cs typeface="Calibri"/>
              </a:rPr>
              <a:t>~5x </a:t>
            </a:r>
            <a:r>
              <a:rPr sz="4200" b="1" spc="-320" dirty="0">
                <a:latin typeface="Calibri"/>
                <a:cs typeface="Calibri"/>
              </a:rPr>
              <a:t>bandwidth </a:t>
            </a:r>
            <a:r>
              <a:rPr sz="4200" b="1" spc="-290" dirty="0">
                <a:latin typeface="Calibri"/>
                <a:cs typeface="Calibri"/>
              </a:rPr>
              <a:t>of</a:t>
            </a:r>
            <a:r>
              <a:rPr sz="4200" b="1" spc="-475" dirty="0">
                <a:latin typeface="Calibri"/>
                <a:cs typeface="Calibri"/>
              </a:rPr>
              <a:t> </a:t>
            </a:r>
            <a:r>
              <a:rPr sz="4200" b="1" spc="-480" dirty="0">
                <a:latin typeface="Calibri"/>
                <a:cs typeface="Calibri"/>
              </a:rPr>
              <a:t>DDR4</a:t>
            </a:r>
            <a:endParaRPr sz="4200">
              <a:latin typeface="Calibri"/>
              <a:cs typeface="Calibri"/>
            </a:endParaRPr>
          </a:p>
          <a:p>
            <a:pPr marL="1028700" lvl="1" indent="-406400">
              <a:lnSpc>
                <a:spcPct val="100000"/>
              </a:lnSpc>
              <a:spcBef>
                <a:spcPts val="660"/>
              </a:spcBef>
              <a:buChar char="-"/>
              <a:tabLst>
                <a:tab pos="1028065" algn="l"/>
                <a:tab pos="1028700" algn="l"/>
              </a:tabLst>
            </a:pPr>
            <a:r>
              <a:rPr sz="4200" b="1" spc="-65" dirty="0">
                <a:latin typeface="Calibri"/>
                <a:cs typeface="Calibri"/>
              </a:rPr>
              <a:t>~5x </a:t>
            </a:r>
            <a:r>
              <a:rPr sz="4200" b="1" spc="-270" dirty="0">
                <a:latin typeface="Calibri"/>
                <a:cs typeface="Calibri"/>
              </a:rPr>
              <a:t>less </a:t>
            </a:r>
            <a:r>
              <a:rPr sz="4200" b="1" spc="-300" dirty="0">
                <a:latin typeface="Calibri"/>
                <a:cs typeface="Calibri"/>
              </a:rPr>
              <a:t>energy </a:t>
            </a:r>
            <a:r>
              <a:rPr sz="4200" b="1" spc="-330" dirty="0">
                <a:latin typeface="Calibri"/>
                <a:cs typeface="Calibri"/>
              </a:rPr>
              <a:t>cost per </a:t>
            </a:r>
            <a:r>
              <a:rPr sz="4200" b="1" spc="-210" dirty="0">
                <a:latin typeface="Calibri"/>
                <a:cs typeface="Calibri"/>
              </a:rPr>
              <a:t>bit</a:t>
            </a:r>
            <a:r>
              <a:rPr sz="4200" b="1" spc="-420" dirty="0">
                <a:latin typeface="Calibri"/>
                <a:cs typeface="Calibri"/>
              </a:rPr>
              <a:t> </a:t>
            </a:r>
            <a:r>
              <a:rPr sz="4200" b="1" spc="-290" dirty="0">
                <a:latin typeface="Calibri"/>
                <a:cs typeface="Calibri"/>
              </a:rPr>
              <a:t>transferred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10794" y="4405795"/>
            <a:ext cx="7340643" cy="651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20800" y="11709400"/>
            <a:ext cx="11955145" cy="87121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sz="2800" b="1" dirty="0">
                <a:solidFill>
                  <a:srgbClr val="00882B"/>
                </a:solidFill>
                <a:latin typeface="Consolas"/>
                <a:cs typeface="Consolas"/>
              </a:rPr>
              <a:t>// allocate buffer in MCDRAM (“high bandwidth” memory</a:t>
            </a:r>
            <a:r>
              <a:rPr sz="2800" b="1" spc="-100" dirty="0">
                <a:solidFill>
                  <a:srgbClr val="00882B"/>
                </a:solidFill>
                <a:latin typeface="Consolas"/>
                <a:cs typeface="Consolas"/>
              </a:rPr>
              <a:t> </a:t>
            </a:r>
            <a:r>
              <a:rPr sz="2800" b="1" dirty="0">
                <a:solidFill>
                  <a:srgbClr val="00882B"/>
                </a:solidFill>
                <a:latin typeface="Consolas"/>
                <a:cs typeface="Consolas"/>
              </a:rPr>
              <a:t>malloc)  </a:t>
            </a:r>
            <a:r>
              <a:rPr sz="2800" b="1" dirty="0">
                <a:latin typeface="Consolas"/>
                <a:cs typeface="Consolas"/>
              </a:rPr>
              <a:t>float* foo = hbw_malloc(sizeof(float) *</a:t>
            </a:r>
            <a:r>
              <a:rPr sz="2800" b="1" spc="-25" dirty="0">
                <a:latin typeface="Consolas"/>
                <a:cs typeface="Consolas"/>
              </a:rPr>
              <a:t> </a:t>
            </a:r>
            <a:r>
              <a:rPr sz="2800" b="1" dirty="0">
                <a:latin typeface="Consolas"/>
                <a:cs typeface="Consolas"/>
              </a:rPr>
              <a:t>1024);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B642C-ED2D-B24F-9D47-4826FA713A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81</a:t>
            </a:fld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 marR="5080">
              <a:lnSpc>
                <a:spcPts val="9100"/>
              </a:lnSpc>
              <a:spcBef>
                <a:spcPts val="1120"/>
              </a:spcBef>
            </a:pPr>
            <a:r>
              <a:rPr spc="-705" dirty="0"/>
              <a:t>Summary: </a:t>
            </a:r>
            <a:r>
              <a:rPr spc="-550" dirty="0"/>
              <a:t>the </a:t>
            </a:r>
            <a:r>
              <a:rPr spc="-805" dirty="0"/>
              <a:t>memory </a:t>
            </a:r>
            <a:r>
              <a:rPr spc="-580" dirty="0"/>
              <a:t>bottleneck </a:t>
            </a:r>
            <a:r>
              <a:rPr spc="-405" dirty="0"/>
              <a:t>is </a:t>
            </a:r>
            <a:r>
              <a:rPr spc="-505" dirty="0"/>
              <a:t>being  </a:t>
            </a:r>
            <a:r>
              <a:rPr spc="-670" dirty="0"/>
              <a:t>addressed </a:t>
            </a:r>
            <a:r>
              <a:rPr spc="-425" dirty="0"/>
              <a:t>in </a:t>
            </a:r>
            <a:r>
              <a:rPr spc="-785" dirty="0"/>
              <a:t>many</a:t>
            </a:r>
            <a:r>
              <a:rPr spc="-590" dirty="0"/>
              <a:t> </a:t>
            </a:r>
            <a:r>
              <a:rPr spc="-805" dirty="0"/>
              <a:t>ways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6300" y="2565400"/>
            <a:ext cx="15920719" cy="10832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indent="-800100">
              <a:lnSpc>
                <a:spcPts val="6584"/>
              </a:lnSpc>
              <a:spcBef>
                <a:spcPts val="10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450" dirty="0">
                <a:latin typeface="Calibri"/>
                <a:cs typeface="Calibri"/>
              </a:rPr>
              <a:t>By </a:t>
            </a:r>
            <a:r>
              <a:rPr sz="5600" b="1" spc="-375" dirty="0">
                <a:latin typeface="Calibri"/>
                <a:cs typeface="Calibri"/>
              </a:rPr>
              <a:t>the </a:t>
            </a:r>
            <a:r>
              <a:rPr sz="5600" b="1" spc="-360" dirty="0">
                <a:latin typeface="Calibri"/>
                <a:cs typeface="Calibri"/>
              </a:rPr>
              <a:t>application</a:t>
            </a:r>
            <a:r>
              <a:rPr sz="5600" b="1" spc="-320" dirty="0">
                <a:latin typeface="Calibri"/>
                <a:cs typeface="Calibri"/>
              </a:rPr>
              <a:t> </a:t>
            </a:r>
            <a:r>
              <a:rPr sz="5600" b="1" spc="-470" dirty="0">
                <a:latin typeface="Calibri"/>
                <a:cs typeface="Calibri"/>
              </a:rPr>
              <a:t>programmer</a:t>
            </a:r>
            <a:endParaRPr sz="5600">
              <a:latin typeface="Calibri"/>
              <a:cs typeface="Calibri"/>
            </a:endParaRPr>
          </a:p>
          <a:p>
            <a:pPr marL="1282700" marR="2085975" lvl="1" indent="-469900">
              <a:lnSpc>
                <a:spcPct val="96400"/>
              </a:lnSpc>
              <a:spcBef>
                <a:spcPts val="100"/>
              </a:spcBef>
              <a:buSzPct val="129761"/>
              <a:buChar char="-"/>
              <a:tabLst>
                <a:tab pos="1282065" algn="l"/>
                <a:tab pos="1282700" algn="l"/>
              </a:tabLst>
            </a:pPr>
            <a:r>
              <a:rPr sz="4200" b="1" spc="-320" dirty="0">
                <a:latin typeface="Calibri"/>
                <a:cs typeface="Calibri"/>
              </a:rPr>
              <a:t>Schedule </a:t>
            </a:r>
            <a:r>
              <a:rPr sz="4200" b="1" spc="-335" dirty="0">
                <a:latin typeface="Calibri"/>
                <a:cs typeface="Calibri"/>
              </a:rPr>
              <a:t>computation </a:t>
            </a:r>
            <a:r>
              <a:rPr sz="4200" b="1" spc="-315" dirty="0">
                <a:latin typeface="Calibri"/>
                <a:cs typeface="Calibri"/>
              </a:rPr>
              <a:t>to </a:t>
            </a:r>
            <a:r>
              <a:rPr sz="4200" b="1" spc="-310" dirty="0">
                <a:latin typeface="Calibri"/>
                <a:cs typeface="Calibri"/>
              </a:rPr>
              <a:t>maximize </a:t>
            </a:r>
            <a:r>
              <a:rPr sz="4200" b="1" spc="-235" dirty="0">
                <a:latin typeface="Calibri"/>
                <a:cs typeface="Calibri"/>
              </a:rPr>
              <a:t>locality </a:t>
            </a:r>
            <a:r>
              <a:rPr sz="4200" b="1" spc="-285" dirty="0">
                <a:latin typeface="Calibri"/>
                <a:cs typeface="Calibri"/>
              </a:rPr>
              <a:t>(minimize </a:t>
            </a:r>
            <a:r>
              <a:rPr sz="4200" b="1" spc="-310" dirty="0">
                <a:latin typeface="Calibri"/>
                <a:cs typeface="Calibri"/>
              </a:rPr>
              <a:t>required </a:t>
            </a:r>
            <a:r>
              <a:rPr sz="4200" b="1" spc="-295" dirty="0">
                <a:latin typeface="Calibri"/>
                <a:cs typeface="Calibri"/>
              </a:rPr>
              <a:t>data  </a:t>
            </a:r>
            <a:r>
              <a:rPr sz="4200" b="1" spc="-380" dirty="0">
                <a:latin typeface="Calibri"/>
                <a:cs typeface="Calibri"/>
              </a:rPr>
              <a:t>movement)</a:t>
            </a:r>
            <a:endParaRPr sz="4200">
              <a:latin typeface="Calibri"/>
              <a:cs typeface="Calibri"/>
            </a:endParaRPr>
          </a:p>
          <a:p>
            <a:pPr marL="812800" indent="-800100">
              <a:lnSpc>
                <a:spcPts val="6584"/>
              </a:lnSpc>
              <a:spcBef>
                <a:spcPts val="366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450" dirty="0">
                <a:latin typeface="Calibri"/>
                <a:cs typeface="Calibri"/>
              </a:rPr>
              <a:t>By </a:t>
            </a:r>
            <a:r>
              <a:rPr sz="5600" b="1" spc="-560" dirty="0">
                <a:latin typeface="Calibri"/>
                <a:cs typeface="Calibri"/>
              </a:rPr>
              <a:t>new </a:t>
            </a:r>
            <a:r>
              <a:rPr sz="5600" b="1" spc="-470" dirty="0">
                <a:latin typeface="Calibri"/>
                <a:cs typeface="Calibri"/>
              </a:rPr>
              <a:t>hardware</a:t>
            </a:r>
            <a:r>
              <a:rPr sz="5600" b="1" spc="-130" dirty="0">
                <a:latin typeface="Calibri"/>
                <a:cs typeface="Calibri"/>
              </a:rPr>
              <a:t> </a:t>
            </a:r>
            <a:r>
              <a:rPr sz="5600" b="1" spc="-385" dirty="0">
                <a:latin typeface="Calibri"/>
                <a:cs typeface="Calibri"/>
              </a:rPr>
              <a:t>architectures</a:t>
            </a:r>
            <a:endParaRPr sz="5600">
              <a:latin typeface="Calibri"/>
              <a:cs typeface="Calibri"/>
            </a:endParaRPr>
          </a:p>
          <a:p>
            <a:pPr marL="1282700" lvl="1" indent="-469900">
              <a:lnSpc>
                <a:spcPts val="5985"/>
              </a:lnSpc>
              <a:buSzPct val="129761"/>
              <a:buChar char="-"/>
              <a:tabLst>
                <a:tab pos="1282065" algn="l"/>
                <a:tab pos="1282700" algn="l"/>
              </a:tabLst>
            </a:pPr>
            <a:r>
              <a:rPr sz="4200" b="1" spc="-200" dirty="0">
                <a:latin typeface="Calibri"/>
                <a:cs typeface="Calibri"/>
              </a:rPr>
              <a:t>Intelligent </a:t>
            </a:r>
            <a:r>
              <a:rPr sz="4200" b="1" spc="-650" dirty="0">
                <a:latin typeface="Calibri"/>
                <a:cs typeface="Calibri"/>
              </a:rPr>
              <a:t>DRAM </a:t>
            </a:r>
            <a:r>
              <a:rPr sz="4200" b="1" spc="-315" dirty="0">
                <a:latin typeface="Calibri"/>
                <a:cs typeface="Calibri"/>
              </a:rPr>
              <a:t>request</a:t>
            </a:r>
            <a:r>
              <a:rPr sz="4200" b="1" spc="-305" dirty="0">
                <a:latin typeface="Calibri"/>
                <a:cs typeface="Calibri"/>
              </a:rPr>
              <a:t> </a:t>
            </a:r>
            <a:r>
              <a:rPr sz="4200" b="1" spc="-280" dirty="0">
                <a:latin typeface="Calibri"/>
                <a:cs typeface="Calibri"/>
              </a:rPr>
              <a:t>scheduling</a:t>
            </a:r>
            <a:endParaRPr sz="4200">
              <a:latin typeface="Calibri"/>
              <a:cs typeface="Calibri"/>
            </a:endParaRPr>
          </a:p>
          <a:p>
            <a:pPr marL="1282700" lvl="1" indent="-469900">
              <a:lnSpc>
                <a:spcPts val="5700"/>
              </a:lnSpc>
              <a:buSzPct val="129761"/>
              <a:buChar char="-"/>
              <a:tabLst>
                <a:tab pos="1282065" algn="l"/>
                <a:tab pos="1282700" algn="l"/>
              </a:tabLst>
            </a:pPr>
            <a:r>
              <a:rPr sz="4200" b="1" spc="-210" dirty="0">
                <a:latin typeface="Calibri"/>
                <a:cs typeface="Calibri"/>
              </a:rPr>
              <a:t>Bringing </a:t>
            </a:r>
            <a:r>
              <a:rPr sz="4200" b="1" spc="-295" dirty="0">
                <a:latin typeface="Calibri"/>
                <a:cs typeface="Calibri"/>
              </a:rPr>
              <a:t>data </a:t>
            </a:r>
            <a:r>
              <a:rPr sz="4200" b="1" spc="-315" dirty="0">
                <a:latin typeface="Calibri"/>
                <a:cs typeface="Calibri"/>
              </a:rPr>
              <a:t>closer to </a:t>
            </a:r>
            <a:r>
              <a:rPr sz="4200" b="1" spc="-355" dirty="0">
                <a:latin typeface="Calibri"/>
                <a:cs typeface="Calibri"/>
              </a:rPr>
              <a:t>processor </a:t>
            </a:r>
            <a:r>
              <a:rPr sz="4200" b="1" spc="-345" dirty="0">
                <a:latin typeface="Calibri"/>
                <a:cs typeface="Calibri"/>
              </a:rPr>
              <a:t>(deep </a:t>
            </a:r>
            <a:r>
              <a:rPr sz="4200" b="1" spc="-350" dirty="0">
                <a:latin typeface="Calibri"/>
                <a:cs typeface="Calibri"/>
              </a:rPr>
              <a:t>cache </a:t>
            </a:r>
            <a:r>
              <a:rPr sz="4200" b="1" spc="-275" dirty="0">
                <a:latin typeface="Calibri"/>
                <a:cs typeface="Calibri"/>
              </a:rPr>
              <a:t>hierarchies,</a:t>
            </a:r>
            <a:r>
              <a:rPr sz="4200" b="1" spc="-90" dirty="0">
                <a:latin typeface="Calibri"/>
                <a:cs typeface="Calibri"/>
              </a:rPr>
              <a:t> </a:t>
            </a:r>
            <a:r>
              <a:rPr sz="4200" b="1" spc="-530" dirty="0">
                <a:latin typeface="Calibri"/>
                <a:cs typeface="Calibri"/>
              </a:rPr>
              <a:t>eDRAM)</a:t>
            </a:r>
            <a:endParaRPr sz="4200">
              <a:latin typeface="Calibri"/>
              <a:cs typeface="Calibri"/>
            </a:endParaRPr>
          </a:p>
          <a:p>
            <a:pPr marL="1282700" lvl="1" indent="-469900">
              <a:lnSpc>
                <a:spcPts val="5700"/>
              </a:lnSpc>
              <a:buSzPct val="129761"/>
              <a:buChar char="-"/>
              <a:tabLst>
                <a:tab pos="1282065" algn="l"/>
                <a:tab pos="1282700" algn="l"/>
              </a:tabLst>
            </a:pPr>
            <a:r>
              <a:rPr sz="4200" b="1" spc="-305" dirty="0">
                <a:latin typeface="Calibri"/>
                <a:cs typeface="Calibri"/>
              </a:rPr>
              <a:t>Increase </a:t>
            </a:r>
            <a:r>
              <a:rPr sz="4200" b="1" spc="-320" dirty="0">
                <a:latin typeface="Calibri"/>
                <a:cs typeface="Calibri"/>
              </a:rPr>
              <a:t>bandwidth </a:t>
            </a:r>
            <a:r>
              <a:rPr sz="4200" b="1" spc="-310" dirty="0">
                <a:latin typeface="Calibri"/>
                <a:cs typeface="Calibri"/>
              </a:rPr>
              <a:t>(wider </a:t>
            </a:r>
            <a:r>
              <a:rPr sz="4200" b="1" spc="-409" dirty="0">
                <a:latin typeface="Calibri"/>
                <a:cs typeface="Calibri"/>
              </a:rPr>
              <a:t>memory </a:t>
            </a:r>
            <a:r>
              <a:rPr sz="4200" b="1" spc="-320" dirty="0">
                <a:latin typeface="Calibri"/>
                <a:cs typeface="Calibri"/>
              </a:rPr>
              <a:t>systems, </a:t>
            </a:r>
            <a:r>
              <a:rPr sz="4200" b="1" spc="-465" dirty="0">
                <a:latin typeface="Calibri"/>
                <a:cs typeface="Calibri"/>
              </a:rPr>
              <a:t>3D </a:t>
            </a:r>
            <a:r>
              <a:rPr sz="4200" b="1" spc="-409" dirty="0">
                <a:latin typeface="Calibri"/>
                <a:cs typeface="Calibri"/>
              </a:rPr>
              <a:t>memory</a:t>
            </a:r>
            <a:r>
              <a:rPr sz="4200" b="1" spc="-350" dirty="0">
                <a:latin typeface="Calibri"/>
                <a:cs typeface="Calibri"/>
              </a:rPr>
              <a:t> </a:t>
            </a:r>
            <a:r>
              <a:rPr sz="4200" b="1" spc="-250" dirty="0">
                <a:latin typeface="Calibri"/>
                <a:cs typeface="Calibri"/>
              </a:rPr>
              <a:t>stacking)</a:t>
            </a:r>
            <a:endParaRPr sz="4200">
              <a:latin typeface="Calibri"/>
              <a:cs typeface="Calibri"/>
            </a:endParaRPr>
          </a:p>
          <a:p>
            <a:pPr marL="1282700" lvl="1" indent="-469900">
              <a:lnSpc>
                <a:spcPts val="5700"/>
              </a:lnSpc>
              <a:buSzPct val="129761"/>
              <a:buChar char="-"/>
              <a:tabLst>
                <a:tab pos="1282065" algn="l"/>
                <a:tab pos="1282700" algn="l"/>
              </a:tabLst>
            </a:pPr>
            <a:r>
              <a:rPr sz="4200" b="1" spc="-320" dirty="0">
                <a:latin typeface="Calibri"/>
                <a:cs typeface="Calibri"/>
              </a:rPr>
              <a:t>Ongoing </a:t>
            </a:r>
            <a:r>
              <a:rPr sz="4200" b="1" spc="-330" dirty="0">
                <a:latin typeface="Calibri"/>
                <a:cs typeface="Calibri"/>
              </a:rPr>
              <a:t>research </a:t>
            </a:r>
            <a:r>
              <a:rPr sz="4200" b="1" spc="-215" dirty="0">
                <a:latin typeface="Calibri"/>
                <a:cs typeface="Calibri"/>
              </a:rPr>
              <a:t>in </a:t>
            </a:r>
            <a:r>
              <a:rPr sz="4200" b="1" spc="-240" dirty="0">
                <a:latin typeface="Calibri"/>
                <a:cs typeface="Calibri"/>
              </a:rPr>
              <a:t>locating </a:t>
            </a:r>
            <a:r>
              <a:rPr sz="4200" b="1" spc="-250" dirty="0">
                <a:latin typeface="Calibri"/>
                <a:cs typeface="Calibri"/>
              </a:rPr>
              <a:t>limited </a:t>
            </a:r>
            <a:r>
              <a:rPr sz="4200" b="1" spc="-350" dirty="0">
                <a:latin typeface="Calibri"/>
                <a:cs typeface="Calibri"/>
              </a:rPr>
              <a:t>forms </a:t>
            </a:r>
            <a:r>
              <a:rPr sz="4200" b="1" spc="-290" dirty="0">
                <a:latin typeface="Calibri"/>
                <a:cs typeface="Calibri"/>
              </a:rPr>
              <a:t>of </a:t>
            </a:r>
            <a:r>
              <a:rPr sz="4200" b="1" spc="-335" dirty="0">
                <a:latin typeface="Calibri"/>
                <a:cs typeface="Calibri"/>
              </a:rPr>
              <a:t>computation </a:t>
            </a:r>
            <a:r>
              <a:rPr sz="4200" b="1" spc="-310" dirty="0">
                <a:latin typeface="Calibri"/>
                <a:cs typeface="Calibri"/>
              </a:rPr>
              <a:t>“in” </a:t>
            </a:r>
            <a:r>
              <a:rPr sz="4200" b="1" spc="-355" dirty="0">
                <a:latin typeface="Calibri"/>
                <a:cs typeface="Calibri"/>
              </a:rPr>
              <a:t>or </a:t>
            </a:r>
            <a:r>
              <a:rPr sz="4200" b="1" spc="-315" dirty="0">
                <a:latin typeface="Calibri"/>
                <a:cs typeface="Calibri"/>
              </a:rPr>
              <a:t>near</a:t>
            </a:r>
            <a:r>
              <a:rPr sz="4200" b="1" spc="-409" dirty="0">
                <a:latin typeface="Calibri"/>
                <a:cs typeface="Calibri"/>
              </a:rPr>
              <a:t> memory</a:t>
            </a:r>
            <a:endParaRPr sz="4200">
              <a:latin typeface="Calibri"/>
              <a:cs typeface="Calibri"/>
            </a:endParaRPr>
          </a:p>
          <a:p>
            <a:pPr marL="1282700" lvl="1" indent="-469900">
              <a:lnSpc>
                <a:spcPts val="6120"/>
              </a:lnSpc>
              <a:buSzPct val="129761"/>
              <a:buChar char="-"/>
              <a:tabLst>
                <a:tab pos="1282065" algn="l"/>
                <a:tab pos="1282700" algn="l"/>
              </a:tabLst>
            </a:pPr>
            <a:r>
              <a:rPr sz="4200" b="1" spc="-320" dirty="0">
                <a:latin typeface="Calibri"/>
                <a:cs typeface="Calibri"/>
              </a:rPr>
              <a:t>Ongoing </a:t>
            </a:r>
            <a:r>
              <a:rPr sz="4200" b="1" spc="-330" dirty="0">
                <a:latin typeface="Calibri"/>
                <a:cs typeface="Calibri"/>
              </a:rPr>
              <a:t>research </a:t>
            </a:r>
            <a:r>
              <a:rPr sz="4200" b="1" spc="-215" dirty="0">
                <a:latin typeface="Calibri"/>
                <a:cs typeface="Calibri"/>
              </a:rPr>
              <a:t>in </a:t>
            </a:r>
            <a:r>
              <a:rPr sz="4200" b="1" spc="-350" dirty="0">
                <a:latin typeface="Calibri"/>
                <a:cs typeface="Calibri"/>
              </a:rPr>
              <a:t>hardware </a:t>
            </a:r>
            <a:r>
              <a:rPr sz="4200" b="1" spc="-315" dirty="0">
                <a:latin typeface="Calibri"/>
                <a:cs typeface="Calibri"/>
              </a:rPr>
              <a:t>accelerated </a:t>
            </a:r>
            <a:r>
              <a:rPr sz="4200" b="1" spc="-360" dirty="0">
                <a:latin typeface="Calibri"/>
                <a:cs typeface="Calibri"/>
              </a:rPr>
              <a:t>compression </a:t>
            </a:r>
            <a:r>
              <a:rPr sz="4200" b="1" spc="-290" dirty="0">
                <a:latin typeface="Calibri"/>
                <a:cs typeface="Calibri"/>
              </a:rPr>
              <a:t>(not </a:t>
            </a:r>
            <a:r>
              <a:rPr sz="4200" b="1" spc="-320" dirty="0">
                <a:latin typeface="Calibri"/>
                <a:cs typeface="Calibri"/>
              </a:rPr>
              <a:t>discussed</a:t>
            </a:r>
            <a:r>
              <a:rPr sz="4200" b="1" spc="-60" dirty="0">
                <a:latin typeface="Calibri"/>
                <a:cs typeface="Calibri"/>
              </a:rPr>
              <a:t> </a:t>
            </a:r>
            <a:r>
              <a:rPr sz="4200" b="1" spc="-325" dirty="0">
                <a:latin typeface="Calibri"/>
                <a:cs typeface="Calibri"/>
              </a:rPr>
              <a:t>today)</a:t>
            </a:r>
            <a:endParaRPr sz="4200">
              <a:latin typeface="Calibri"/>
              <a:cs typeface="Calibri"/>
            </a:endParaRPr>
          </a:p>
          <a:p>
            <a:pPr marL="812800" indent="-800100">
              <a:lnSpc>
                <a:spcPts val="6584"/>
              </a:lnSpc>
              <a:spcBef>
                <a:spcPts val="3410"/>
              </a:spcBef>
              <a:buSzPct val="119642"/>
              <a:buFont typeface="Trebuchet MS"/>
              <a:buChar char="▪"/>
              <a:tabLst>
                <a:tab pos="812800" algn="l"/>
              </a:tabLst>
            </a:pPr>
            <a:r>
              <a:rPr sz="5600" b="1" spc="-455" dirty="0">
                <a:latin typeface="Calibri"/>
                <a:cs typeface="Calibri"/>
              </a:rPr>
              <a:t>General</a:t>
            </a:r>
            <a:r>
              <a:rPr sz="5600" b="1" spc="-385" dirty="0">
                <a:latin typeface="Calibri"/>
                <a:cs typeface="Calibri"/>
              </a:rPr>
              <a:t> </a:t>
            </a:r>
            <a:r>
              <a:rPr sz="5600" b="1" spc="-360" dirty="0">
                <a:latin typeface="Calibri"/>
                <a:cs typeface="Calibri"/>
              </a:rPr>
              <a:t>principles</a:t>
            </a:r>
            <a:endParaRPr sz="5600">
              <a:latin typeface="Calibri"/>
              <a:cs typeface="Calibri"/>
            </a:endParaRPr>
          </a:p>
          <a:p>
            <a:pPr marL="1282700" lvl="1" indent="-469900">
              <a:lnSpc>
                <a:spcPts val="5985"/>
              </a:lnSpc>
              <a:buSzPct val="129761"/>
              <a:buChar char="-"/>
              <a:tabLst>
                <a:tab pos="1282065" algn="l"/>
                <a:tab pos="1282700" algn="l"/>
              </a:tabLst>
            </a:pPr>
            <a:r>
              <a:rPr sz="4200" b="1" spc="-315" dirty="0">
                <a:latin typeface="Calibri"/>
                <a:cs typeface="Calibri"/>
              </a:rPr>
              <a:t>Locate </a:t>
            </a:r>
            <a:r>
              <a:rPr sz="4200" b="1" spc="-295" dirty="0">
                <a:latin typeface="Calibri"/>
                <a:cs typeface="Calibri"/>
              </a:rPr>
              <a:t>data </a:t>
            </a:r>
            <a:r>
              <a:rPr sz="4200" b="1" spc="-285" dirty="0">
                <a:latin typeface="Calibri"/>
                <a:cs typeface="Calibri"/>
              </a:rPr>
              <a:t>storage </a:t>
            </a:r>
            <a:r>
              <a:rPr sz="4200" b="1" spc="-315" dirty="0">
                <a:latin typeface="Calibri"/>
                <a:cs typeface="Calibri"/>
              </a:rPr>
              <a:t>near</a:t>
            </a:r>
            <a:r>
              <a:rPr sz="4200" b="1" spc="-250" dirty="0">
                <a:latin typeface="Calibri"/>
                <a:cs typeface="Calibri"/>
              </a:rPr>
              <a:t> </a:t>
            </a:r>
            <a:r>
              <a:rPr sz="4200" b="1" spc="-355" dirty="0">
                <a:latin typeface="Calibri"/>
                <a:cs typeface="Calibri"/>
              </a:rPr>
              <a:t>processor</a:t>
            </a:r>
            <a:endParaRPr sz="4200">
              <a:latin typeface="Calibri"/>
              <a:cs typeface="Calibri"/>
            </a:endParaRPr>
          </a:p>
          <a:p>
            <a:pPr marL="1282700" lvl="1" indent="-469900">
              <a:lnSpc>
                <a:spcPts val="5700"/>
              </a:lnSpc>
              <a:buSzPct val="129761"/>
              <a:buChar char="-"/>
              <a:tabLst>
                <a:tab pos="1282065" algn="l"/>
                <a:tab pos="1282700" algn="l"/>
              </a:tabLst>
            </a:pPr>
            <a:r>
              <a:rPr sz="4200" b="1" spc="-560" dirty="0">
                <a:latin typeface="Calibri"/>
                <a:cs typeface="Calibri"/>
              </a:rPr>
              <a:t>Move </a:t>
            </a:r>
            <a:r>
              <a:rPr sz="4200" b="1" spc="-335" dirty="0">
                <a:latin typeface="Calibri"/>
                <a:cs typeface="Calibri"/>
              </a:rPr>
              <a:t>computation </a:t>
            </a:r>
            <a:r>
              <a:rPr sz="4200" b="1" spc="-315" dirty="0">
                <a:latin typeface="Calibri"/>
                <a:cs typeface="Calibri"/>
              </a:rPr>
              <a:t>to </a:t>
            </a:r>
            <a:r>
              <a:rPr sz="4200" b="1" spc="-295" dirty="0">
                <a:latin typeface="Calibri"/>
                <a:cs typeface="Calibri"/>
              </a:rPr>
              <a:t>data</a:t>
            </a:r>
            <a:r>
              <a:rPr sz="4200" b="1" spc="-325" dirty="0">
                <a:latin typeface="Calibri"/>
                <a:cs typeface="Calibri"/>
              </a:rPr>
              <a:t> </a:t>
            </a:r>
            <a:r>
              <a:rPr sz="4200" b="1" spc="-285" dirty="0">
                <a:latin typeface="Calibri"/>
                <a:cs typeface="Calibri"/>
              </a:rPr>
              <a:t>storage</a:t>
            </a:r>
            <a:endParaRPr sz="4200">
              <a:latin typeface="Calibri"/>
              <a:cs typeface="Calibri"/>
            </a:endParaRPr>
          </a:p>
          <a:p>
            <a:pPr marL="1282700" lvl="1" indent="-469900">
              <a:lnSpc>
                <a:spcPts val="6120"/>
              </a:lnSpc>
              <a:buSzPct val="129761"/>
              <a:buChar char="-"/>
              <a:tabLst>
                <a:tab pos="1282065" algn="l"/>
                <a:tab pos="1282700" algn="l"/>
              </a:tabLst>
            </a:pPr>
            <a:r>
              <a:rPr sz="4200" b="1" spc="-340" dirty="0">
                <a:latin typeface="Calibri"/>
                <a:cs typeface="Calibri"/>
              </a:rPr>
              <a:t>Data </a:t>
            </a:r>
            <a:r>
              <a:rPr sz="4200" b="1" spc="-360" dirty="0">
                <a:latin typeface="Calibri"/>
                <a:cs typeface="Calibri"/>
              </a:rPr>
              <a:t>compression </a:t>
            </a:r>
            <a:r>
              <a:rPr sz="4200" b="1" spc="-280" dirty="0">
                <a:latin typeface="Calibri"/>
                <a:cs typeface="Calibri"/>
              </a:rPr>
              <a:t>(trade-oﬀ </a:t>
            </a:r>
            <a:r>
              <a:rPr sz="4200" b="1" spc="-275" dirty="0">
                <a:latin typeface="Calibri"/>
                <a:cs typeface="Calibri"/>
              </a:rPr>
              <a:t>extra </a:t>
            </a:r>
            <a:r>
              <a:rPr sz="4200" b="1" spc="-335" dirty="0">
                <a:latin typeface="Calibri"/>
                <a:cs typeface="Calibri"/>
              </a:rPr>
              <a:t>computation </a:t>
            </a:r>
            <a:r>
              <a:rPr sz="4200" b="1" spc="-290" dirty="0">
                <a:latin typeface="Calibri"/>
                <a:cs typeface="Calibri"/>
              </a:rPr>
              <a:t>for </a:t>
            </a:r>
            <a:r>
              <a:rPr sz="4200" b="1" spc="-270" dirty="0">
                <a:latin typeface="Calibri"/>
                <a:cs typeface="Calibri"/>
              </a:rPr>
              <a:t>less </a:t>
            </a:r>
            <a:r>
              <a:rPr sz="4200" b="1" spc="-295" dirty="0">
                <a:latin typeface="Calibri"/>
                <a:cs typeface="Calibri"/>
              </a:rPr>
              <a:t>data</a:t>
            </a:r>
            <a:r>
              <a:rPr sz="4200" b="1" spc="-114" dirty="0">
                <a:latin typeface="Calibri"/>
                <a:cs typeface="Calibri"/>
              </a:rPr>
              <a:t> </a:t>
            </a:r>
            <a:r>
              <a:rPr sz="4200" b="1" spc="-265" dirty="0">
                <a:latin typeface="Calibri"/>
                <a:cs typeface="Calibri"/>
              </a:rPr>
              <a:t>transfer)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51842-372A-F340-935F-23B0400A07C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82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0600" y="5257800"/>
            <a:ext cx="359727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spc="-735" dirty="0"/>
              <a:t>Graph</a:t>
            </a:r>
            <a:r>
              <a:rPr sz="8400" spc="-560" dirty="0"/>
              <a:t>L</a:t>
            </a:r>
            <a:r>
              <a:rPr sz="8400" spc="-680" dirty="0"/>
              <a:t>ab</a:t>
            </a:r>
            <a:endParaRPr sz="8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97C4E-F1D1-5D4A-A5DB-B6C7092A6BD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8887</Words>
  <Application>Microsoft Macintosh PowerPoint</Application>
  <PresentationFormat>Custom</PresentationFormat>
  <Paragraphs>1392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4" baseType="lpstr">
      <vt:lpstr>Yu Gothic Medium</vt:lpstr>
      <vt:lpstr>Arial</vt:lpstr>
      <vt:lpstr>Bookman Old Style</vt:lpstr>
      <vt:lpstr>Calibri</vt:lpstr>
      <vt:lpstr>Consolas</vt:lpstr>
      <vt:lpstr>Garamond</vt:lpstr>
      <vt:lpstr>Lucida Sans Unicode</vt:lpstr>
      <vt:lpstr>Segoe Print</vt:lpstr>
      <vt:lpstr>Symbol</vt:lpstr>
      <vt:lpstr>Times New Roman</vt:lpstr>
      <vt:lpstr>Trebuchet MS</vt:lpstr>
      <vt:lpstr>Office Theme</vt:lpstr>
      <vt:lpstr>PowerPoint Presentation</vt:lpstr>
      <vt:lpstr>Today’s topics</vt:lpstr>
      <vt:lpstr>Last time: increasing acceptance of  domain-specific programming systems</vt:lpstr>
      <vt:lpstr>Today’s topic: analyzing big graphs</vt:lpstr>
      <vt:lpstr>PowerPoint Presentation</vt:lpstr>
      <vt:lpstr>Whenever I’m trying to assess the importance of a  new programming system, I ask two questions:</vt:lpstr>
      <vt:lpstr>Programming system design questions:</vt:lpstr>
      <vt:lpstr>Example graph computation: Page Rank</vt:lpstr>
      <vt:lpstr>GraphLab</vt:lpstr>
      <vt:lpstr>GraphLab</vt:lpstr>
      <vt:lpstr>GraphLab programs: state</vt:lpstr>
      <vt:lpstr>GraphLab operations: the “vertex program”</vt:lpstr>
      <vt:lpstr>Simple example: PageRank *</vt:lpstr>
      <vt:lpstr>GraphLab: data access</vt:lpstr>
      <vt:lpstr>PageRank: GraphLab vertex program (C++ code)</vt:lpstr>
      <vt:lpstr>Running the program</vt:lpstr>
      <vt:lpstr>Vertex signaling: GraphLab’s mechanism for  generating new work</vt:lpstr>
      <vt:lpstr>Signal: general primitive for scheduling work</vt:lpstr>
      <vt:lpstr>Synchronizing parallel execution</vt:lpstr>
      <vt:lpstr>GraphLab: work scheduling order</vt:lpstr>
      <vt:lpstr>Summary: GraphLab concepts</vt:lpstr>
      <vt:lpstr>Ligra (eﬃcient data-parallel graph processing  for shared memory multi-cores)</vt:lpstr>
      <vt:lpstr>Ligra</vt:lpstr>
      <vt:lpstr>Implementing edgemap</vt:lpstr>
      <vt:lpstr>Visiting every edge on frontier can be wasteful</vt:lpstr>
      <vt:lpstr>Implementing edgemap for dense vertex subsets</vt:lpstr>
      <vt:lpstr>Ligra on one slide</vt:lpstr>
      <vt:lpstr>Page rank in Ligra</vt:lpstr>
      <vt:lpstr>Ligra summary</vt:lpstr>
      <vt:lpstr>Ligra Simple library with many  useful examples</vt:lpstr>
      <vt:lpstr>Elements of good domain-specific  programming system design</vt:lpstr>
      <vt:lpstr>#1: good systems identify the most important cases,  and provide most benefit in these situations</vt:lpstr>
      <vt:lpstr>#2: good systems are usually simple systems</vt:lpstr>
      <vt:lpstr>#3: good primitives compose</vt:lpstr>
      <vt:lpstr>Optimizing graph computations (now we are talking about implementation)</vt:lpstr>
      <vt:lpstr>Wait a minute…</vt:lpstr>
      <vt:lpstr>Two ideas to increase the performance of  operations on large graphs *</vt:lpstr>
      <vt:lpstr>Recall: directed graph representation</vt:lpstr>
      <vt:lpstr>Memory footprint challenge of large graphs</vt:lpstr>
      <vt:lpstr>“Streaming” graph computations</vt:lpstr>
      <vt:lpstr>Sharded graph representation</vt:lpstr>
      <vt:lpstr>Sharded graph representation</vt:lpstr>
      <vt:lpstr>Sharded graph representation</vt:lpstr>
      <vt:lpstr>Putting it all together: looping over all  graph edges</vt:lpstr>
      <vt:lpstr>Performance on a Mac mini (8 GB RAM)</vt:lpstr>
      <vt:lpstr>Graph compression</vt:lpstr>
      <vt:lpstr>Compressing an edge list</vt:lpstr>
      <vt:lpstr>Performance impact of graph compression [Shun et al. DDC 2015]</vt:lpstr>
      <vt:lpstr>Summary</vt:lpstr>
      <vt:lpstr>How memory works</vt:lpstr>
      <vt:lpstr>Memory bandwidth limits</vt:lpstr>
      <vt:lpstr>Well written programs exploit locality to avoid  redundant data transfers between CPU and memory (Key idea: place frequently accessed data in caches/buﬀers near processor)</vt:lpstr>
      <vt:lpstr>Example 1: restructuring loops for locality</vt:lpstr>
      <vt:lpstr>Example 2: restructuring loops for locality</vt:lpstr>
      <vt:lpstr>Example 3: restructuring loops for locality</vt:lpstr>
      <vt:lpstr>Data movement has high energy cost</vt:lpstr>
      <vt:lpstr>Moving data is costly!</vt:lpstr>
      <vt:lpstr>Accessing DRAM (a basic tutorial on how DRAM works)</vt:lpstr>
      <vt:lpstr>The memory system</vt:lpstr>
      <vt:lpstr>DRAM array</vt:lpstr>
      <vt:lpstr>DRAM operation (load one byte)</vt:lpstr>
      <vt:lpstr>Load next byte from (already active) row</vt:lpstr>
      <vt:lpstr>DRAM access latency is not fixed</vt:lpstr>
      <vt:lpstr>Problem: low pin utilization due to latency of access</vt:lpstr>
      <vt:lpstr>DRAM burst mode</vt:lpstr>
      <vt:lpstr>DRAM chip consists of multiple banks</vt:lpstr>
      <vt:lpstr>Organize multiple chips into a DIMM</vt:lpstr>
      <vt:lpstr>Reading one 64-byte (512 bit) cache line  (the wrong way) Assume: consecutive physical addresses mapped to same row of same chip  Memory controller converts physical address to DRAM bank, row, column</vt:lpstr>
      <vt:lpstr>Reading one 64-byte (512 bit) cache line  (the wrong way) All data for cache line serviced by the same chip  Bytes sent consecutively over same pins</vt:lpstr>
      <vt:lpstr>Reading one 64-byte (512 bit) cache line  (the wrong way)</vt:lpstr>
      <vt:lpstr>Reading one 64-byte (512 bit) cache line Memory controller converts physical address to DRAM bank, row, column  Here: physical addresses are interleaved across DRAM chips at byte granularity  DRAM chips transmit first 64 bits in parallel</vt:lpstr>
      <vt:lpstr>Reading one 64-byte (512 bit) cache line</vt:lpstr>
      <vt:lpstr>Memory controller is a memory request scheduler</vt:lpstr>
      <vt:lpstr>Dual-channel memory system</vt:lpstr>
      <vt:lpstr>Example: DDR4 memory</vt:lpstr>
      <vt:lpstr>DRAM summary</vt:lpstr>
      <vt:lpstr>PowerPoint Presentation</vt:lpstr>
      <vt:lpstr>Embedded DRAM (eDRAM): another level of the  memory hierarchy</vt:lpstr>
      <vt:lpstr>Increase bandwidth, reduce power by chip stacking</vt:lpstr>
      <vt:lpstr>GPUs are adopting HBM technologies</vt:lpstr>
      <vt:lpstr>Xeon Phi (Knights Landing) MCDRAM</vt:lpstr>
      <vt:lpstr>Summary: the memory bottleneck is being  addressed in many 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Arrvindh Shriraman</cp:lastModifiedBy>
  <cp:revision>2</cp:revision>
  <dcterms:created xsi:type="dcterms:W3CDTF">2020-03-23T05:21:24Z</dcterms:created>
  <dcterms:modified xsi:type="dcterms:W3CDTF">2020-03-31T01:19:25Z</dcterms:modified>
</cp:coreProperties>
</file>