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8" r:id="rId2"/>
    <p:sldId id="259" r:id="rId3"/>
    <p:sldId id="261" r:id="rId4"/>
    <p:sldId id="262" r:id="rId5"/>
    <p:sldId id="263" r:id="rId6"/>
    <p:sldId id="264" r:id="rId7"/>
    <p:sldId id="269" r:id="rId8"/>
    <p:sldId id="270" r:id="rId9"/>
    <p:sldId id="271" r:id="rId10"/>
    <p:sldId id="272" r:id="rId11"/>
    <p:sldId id="273" r:id="rId12"/>
    <p:sldId id="276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304" r:id="rId38"/>
    <p:sldId id="305" r:id="rId39"/>
    <p:sldId id="306" r:id="rId40"/>
    <p:sldId id="307" r:id="rId4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3"/>
  </p:normalViewPr>
  <p:slideViewPr>
    <p:cSldViewPr>
      <p:cViewPr varScale="1">
        <p:scale>
          <a:sx n="117" d="100"/>
          <a:sy n="117" d="100"/>
        </p:scale>
        <p:origin x="148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29573-F561-484D-AE35-1047203E48E1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0E8B4-DD7D-0746-B7BC-4DBD06380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43000" y="4163567"/>
            <a:ext cx="6858000" cy="0"/>
          </a:xfrm>
          <a:custGeom>
            <a:avLst/>
            <a:gdLst/>
            <a:ahLst/>
            <a:cxnLst/>
            <a:rect l="l" t="t" r="r" b="b"/>
            <a:pathLst>
              <a:path w="6858000">
                <a:moveTo>
                  <a:pt x="0" y="0"/>
                </a:moveTo>
                <a:lnTo>
                  <a:pt x="6858000" y="0"/>
                </a:lnTo>
              </a:path>
            </a:pathLst>
          </a:custGeom>
          <a:ln w="6096">
            <a:solidFill>
              <a:srgbClr val="76707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15390" y="2232786"/>
            <a:ext cx="7116445" cy="1763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chemeClr val="tx1"/>
                </a:solidFill>
                <a:latin typeface="Tw Cen MT"/>
                <a:cs typeface="Tw Cen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68730" y="4177805"/>
            <a:ext cx="7006539" cy="936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w Cen MT"/>
                <a:cs typeface="Tw Cen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w Cen MT"/>
                <a:cs typeface="Tw Cen MT"/>
              </a:defRPr>
            </a:lvl1pPr>
          </a:lstStyle>
          <a:p>
            <a:pPr marL="12700">
              <a:lnSpc>
                <a:spcPts val="1370"/>
              </a:lnSpc>
            </a:pP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90C02-DA2B-A045-B703-7A5177972C68}" type="datetime1">
              <a:rPr lang="en-US" smtClean="0"/>
              <a:t>3/31/20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w Cen MT"/>
                <a:cs typeface="Tw Cen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w Cen MT"/>
                <a:cs typeface="Tw Cen MT"/>
              </a:defRPr>
            </a:lvl1pPr>
          </a:lstStyle>
          <a:p>
            <a:pPr marL="12700">
              <a:lnSpc>
                <a:spcPts val="1370"/>
              </a:lnSpc>
            </a:pP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79397-AE40-1648-AF52-015908DE3642}" type="datetime1">
              <a:rPr lang="en-US" smtClean="0"/>
              <a:t>3/31/20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w Cen MT"/>
                <a:cs typeface="Tw Cen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w Cen MT"/>
                <a:cs typeface="Tw Cen MT"/>
              </a:defRPr>
            </a:lvl1pPr>
          </a:lstStyle>
          <a:p>
            <a:pPr marL="12700">
              <a:lnSpc>
                <a:spcPts val="1370"/>
              </a:lnSpc>
            </a:pP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28269-6313-C440-82A7-9FDEA26CAE0A}" type="datetime1">
              <a:rPr lang="en-US" smtClean="0"/>
              <a:t>3/31/20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w Cen MT"/>
                <a:cs typeface="Tw Cen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w Cen MT"/>
                <a:cs typeface="Tw Cen MT"/>
              </a:defRPr>
            </a:lvl1pPr>
          </a:lstStyle>
          <a:p>
            <a:pPr marL="12700">
              <a:lnSpc>
                <a:spcPts val="1370"/>
              </a:lnSpc>
            </a:pP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6C2D2-6BC1-1F4F-A10E-23E87963B05D}" type="datetime1">
              <a:rPr lang="en-US" smtClean="0"/>
              <a:t>3/31/20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w Cen MT"/>
                <a:cs typeface="Tw Cen MT"/>
              </a:defRPr>
            </a:lvl1pPr>
          </a:lstStyle>
          <a:p>
            <a:pPr marL="12700">
              <a:lnSpc>
                <a:spcPts val="1370"/>
              </a:lnSpc>
            </a:pP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4744B-37C8-DE49-952D-F7BB5D6D3593}" type="datetime1">
              <a:rPr lang="en-US" smtClean="0"/>
              <a:t>3/31/20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542" y="312496"/>
            <a:ext cx="7728915" cy="1301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w Cen MT"/>
                <a:cs typeface="Tw Cen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5950" y="2282698"/>
            <a:ext cx="7912100" cy="4092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54653" y="6448805"/>
            <a:ext cx="2234565" cy="179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Tw Cen MT"/>
                <a:cs typeface="Tw Cen MT"/>
              </a:defRPr>
            </a:lvl1pPr>
          </a:lstStyle>
          <a:p>
            <a:pPr marL="12700">
              <a:lnSpc>
                <a:spcPts val="1370"/>
              </a:lnSpc>
            </a:pP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415E9-96D4-3F4E-AD1B-108E299A0B95}" type="datetime1">
              <a:rPr lang="en-US" smtClean="0"/>
              <a:t>3/31/20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45535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Matrix</a:t>
            </a:r>
            <a:r>
              <a:rPr spc="-55" dirty="0"/>
              <a:t> </a:t>
            </a:r>
            <a:r>
              <a:rPr dirty="0"/>
              <a:t>multiplication</a:t>
            </a:r>
          </a:p>
        </p:txBody>
      </p:sp>
      <p:sp>
        <p:nvSpPr>
          <p:cNvPr id="3" name="object 3"/>
          <p:cNvSpPr/>
          <p:nvPr/>
        </p:nvSpPr>
        <p:spPr>
          <a:xfrm>
            <a:off x="1075944" y="2528316"/>
            <a:ext cx="1725295" cy="1801495"/>
          </a:xfrm>
          <a:custGeom>
            <a:avLst/>
            <a:gdLst/>
            <a:ahLst/>
            <a:cxnLst/>
            <a:rect l="l" t="t" r="r" b="b"/>
            <a:pathLst>
              <a:path w="1725295" h="1801495">
                <a:moveTo>
                  <a:pt x="0" y="1801368"/>
                </a:moveTo>
                <a:lnTo>
                  <a:pt x="1725168" y="1801368"/>
                </a:lnTo>
                <a:lnTo>
                  <a:pt x="1725168" y="0"/>
                </a:lnTo>
                <a:lnTo>
                  <a:pt x="0" y="0"/>
                </a:lnTo>
                <a:lnTo>
                  <a:pt x="0" y="1801368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36847" y="2528316"/>
            <a:ext cx="1725295" cy="1801495"/>
          </a:xfrm>
          <a:custGeom>
            <a:avLst/>
            <a:gdLst/>
            <a:ahLst/>
            <a:cxnLst/>
            <a:rect l="l" t="t" r="r" b="b"/>
            <a:pathLst>
              <a:path w="1725295" h="1801495">
                <a:moveTo>
                  <a:pt x="0" y="1801368"/>
                </a:moveTo>
                <a:lnTo>
                  <a:pt x="1725168" y="1801368"/>
                </a:lnTo>
                <a:lnTo>
                  <a:pt x="1725168" y="0"/>
                </a:lnTo>
                <a:lnTo>
                  <a:pt x="0" y="0"/>
                </a:lnTo>
                <a:lnTo>
                  <a:pt x="0" y="1801368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36847" y="2528316"/>
            <a:ext cx="1725295" cy="1801495"/>
          </a:xfrm>
          <a:custGeom>
            <a:avLst/>
            <a:gdLst/>
            <a:ahLst/>
            <a:cxnLst/>
            <a:rect l="l" t="t" r="r" b="b"/>
            <a:pathLst>
              <a:path w="1725295" h="1801495">
                <a:moveTo>
                  <a:pt x="0" y="1801368"/>
                </a:moveTo>
                <a:lnTo>
                  <a:pt x="1725168" y="1801368"/>
                </a:lnTo>
                <a:lnTo>
                  <a:pt x="1725168" y="0"/>
                </a:lnTo>
                <a:lnTo>
                  <a:pt x="0" y="0"/>
                </a:lnTo>
                <a:lnTo>
                  <a:pt x="0" y="1801368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30216" y="3267836"/>
            <a:ext cx="151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Tw Cen MT"/>
                <a:cs typeface="Tw Cen MT"/>
              </a:rPr>
              <a:t>A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397752" y="2528316"/>
            <a:ext cx="1724025" cy="1801495"/>
          </a:xfrm>
          <a:custGeom>
            <a:avLst/>
            <a:gdLst/>
            <a:ahLst/>
            <a:cxnLst/>
            <a:rect l="l" t="t" r="r" b="b"/>
            <a:pathLst>
              <a:path w="1724025" h="1801495">
                <a:moveTo>
                  <a:pt x="0" y="1801368"/>
                </a:moveTo>
                <a:lnTo>
                  <a:pt x="1723644" y="1801368"/>
                </a:lnTo>
                <a:lnTo>
                  <a:pt x="1723644" y="0"/>
                </a:lnTo>
                <a:lnTo>
                  <a:pt x="0" y="0"/>
                </a:lnTo>
                <a:lnTo>
                  <a:pt x="0" y="1801368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397752" y="2528316"/>
            <a:ext cx="1724025" cy="1801495"/>
          </a:xfrm>
          <a:custGeom>
            <a:avLst/>
            <a:gdLst/>
            <a:ahLst/>
            <a:cxnLst/>
            <a:rect l="l" t="t" r="r" b="b"/>
            <a:pathLst>
              <a:path w="1724025" h="1801495">
                <a:moveTo>
                  <a:pt x="0" y="1801368"/>
                </a:moveTo>
                <a:lnTo>
                  <a:pt x="1723644" y="1801368"/>
                </a:lnTo>
                <a:lnTo>
                  <a:pt x="1723644" y="0"/>
                </a:lnTo>
                <a:lnTo>
                  <a:pt x="0" y="0"/>
                </a:lnTo>
                <a:lnTo>
                  <a:pt x="0" y="1801368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203313" y="3267836"/>
            <a:ext cx="127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Tw Cen MT"/>
                <a:cs typeface="Tw Cen MT"/>
              </a:rPr>
              <a:t>B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064764" y="3264153"/>
            <a:ext cx="405765" cy="132080"/>
          </a:xfrm>
          <a:custGeom>
            <a:avLst/>
            <a:gdLst/>
            <a:ahLst/>
            <a:cxnLst/>
            <a:rect l="l" t="t" r="r" b="b"/>
            <a:pathLst>
              <a:path w="405764" h="132079">
                <a:moveTo>
                  <a:pt x="405384" y="0"/>
                </a:moveTo>
                <a:lnTo>
                  <a:pt x="0" y="0"/>
                </a:lnTo>
                <a:lnTo>
                  <a:pt x="0" y="131825"/>
                </a:lnTo>
                <a:lnTo>
                  <a:pt x="405384" y="131825"/>
                </a:lnTo>
                <a:lnTo>
                  <a:pt x="40538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64764" y="3462020"/>
            <a:ext cx="405765" cy="132080"/>
          </a:xfrm>
          <a:custGeom>
            <a:avLst/>
            <a:gdLst/>
            <a:ahLst/>
            <a:cxnLst/>
            <a:rect l="l" t="t" r="r" b="b"/>
            <a:pathLst>
              <a:path w="405764" h="132079">
                <a:moveTo>
                  <a:pt x="405384" y="0"/>
                </a:moveTo>
                <a:lnTo>
                  <a:pt x="0" y="0"/>
                </a:lnTo>
                <a:lnTo>
                  <a:pt x="0" y="131825"/>
                </a:lnTo>
                <a:lnTo>
                  <a:pt x="405384" y="131825"/>
                </a:lnTo>
                <a:lnTo>
                  <a:pt x="40538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64764" y="3264153"/>
            <a:ext cx="405765" cy="132080"/>
          </a:xfrm>
          <a:custGeom>
            <a:avLst/>
            <a:gdLst/>
            <a:ahLst/>
            <a:cxnLst/>
            <a:rect l="l" t="t" r="r" b="b"/>
            <a:pathLst>
              <a:path w="405764" h="132079">
                <a:moveTo>
                  <a:pt x="0" y="0"/>
                </a:moveTo>
                <a:lnTo>
                  <a:pt x="405384" y="0"/>
                </a:lnTo>
                <a:lnTo>
                  <a:pt x="405384" y="131825"/>
                </a:lnTo>
                <a:lnTo>
                  <a:pt x="0" y="131825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64764" y="3462020"/>
            <a:ext cx="405765" cy="132080"/>
          </a:xfrm>
          <a:custGeom>
            <a:avLst/>
            <a:gdLst/>
            <a:ahLst/>
            <a:cxnLst/>
            <a:rect l="l" t="t" r="r" b="b"/>
            <a:pathLst>
              <a:path w="405764" h="132079">
                <a:moveTo>
                  <a:pt x="0" y="0"/>
                </a:moveTo>
                <a:lnTo>
                  <a:pt x="405384" y="0"/>
                </a:lnTo>
                <a:lnTo>
                  <a:pt x="405384" y="131825"/>
                </a:lnTo>
                <a:lnTo>
                  <a:pt x="0" y="131825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689346" y="3193795"/>
            <a:ext cx="480059" cy="470534"/>
          </a:xfrm>
          <a:custGeom>
            <a:avLst/>
            <a:gdLst/>
            <a:ahLst/>
            <a:cxnLst/>
            <a:rect l="l" t="t" r="r" b="b"/>
            <a:pathLst>
              <a:path w="480060" h="470535">
                <a:moveTo>
                  <a:pt x="111378" y="0"/>
                </a:moveTo>
                <a:lnTo>
                  <a:pt x="0" y="115569"/>
                </a:lnTo>
                <a:lnTo>
                  <a:pt x="124078" y="235203"/>
                </a:lnTo>
                <a:lnTo>
                  <a:pt x="0" y="354838"/>
                </a:lnTo>
                <a:lnTo>
                  <a:pt x="111378" y="470407"/>
                </a:lnTo>
                <a:lnTo>
                  <a:pt x="239775" y="346709"/>
                </a:lnTo>
                <a:lnTo>
                  <a:pt x="471122" y="346709"/>
                </a:lnTo>
                <a:lnTo>
                  <a:pt x="355473" y="235203"/>
                </a:lnTo>
                <a:lnTo>
                  <a:pt x="471122" y="123698"/>
                </a:lnTo>
                <a:lnTo>
                  <a:pt x="239775" y="123698"/>
                </a:lnTo>
                <a:lnTo>
                  <a:pt x="111378" y="0"/>
                </a:lnTo>
                <a:close/>
              </a:path>
              <a:path w="480060" h="470535">
                <a:moveTo>
                  <a:pt x="471122" y="346709"/>
                </a:moveTo>
                <a:lnTo>
                  <a:pt x="239775" y="346709"/>
                </a:lnTo>
                <a:lnTo>
                  <a:pt x="368173" y="470407"/>
                </a:lnTo>
                <a:lnTo>
                  <a:pt x="479551" y="354838"/>
                </a:lnTo>
                <a:lnTo>
                  <a:pt x="471122" y="346709"/>
                </a:lnTo>
                <a:close/>
              </a:path>
              <a:path w="480060" h="470535">
                <a:moveTo>
                  <a:pt x="368173" y="0"/>
                </a:moveTo>
                <a:lnTo>
                  <a:pt x="239775" y="123698"/>
                </a:lnTo>
                <a:lnTo>
                  <a:pt x="471122" y="123698"/>
                </a:lnTo>
                <a:lnTo>
                  <a:pt x="479551" y="115569"/>
                </a:lnTo>
                <a:lnTo>
                  <a:pt x="36817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689346" y="3193795"/>
            <a:ext cx="480059" cy="470534"/>
          </a:xfrm>
          <a:custGeom>
            <a:avLst/>
            <a:gdLst/>
            <a:ahLst/>
            <a:cxnLst/>
            <a:rect l="l" t="t" r="r" b="b"/>
            <a:pathLst>
              <a:path w="480060" h="470535">
                <a:moveTo>
                  <a:pt x="0" y="115569"/>
                </a:moveTo>
                <a:lnTo>
                  <a:pt x="111378" y="0"/>
                </a:lnTo>
                <a:lnTo>
                  <a:pt x="239775" y="123698"/>
                </a:lnTo>
                <a:lnTo>
                  <a:pt x="368173" y="0"/>
                </a:lnTo>
                <a:lnTo>
                  <a:pt x="479551" y="115569"/>
                </a:lnTo>
                <a:lnTo>
                  <a:pt x="355473" y="235203"/>
                </a:lnTo>
                <a:lnTo>
                  <a:pt x="479551" y="354838"/>
                </a:lnTo>
                <a:lnTo>
                  <a:pt x="368173" y="470407"/>
                </a:lnTo>
                <a:lnTo>
                  <a:pt x="239775" y="346709"/>
                </a:lnTo>
                <a:lnTo>
                  <a:pt x="111378" y="470407"/>
                </a:lnTo>
                <a:lnTo>
                  <a:pt x="0" y="354838"/>
                </a:lnTo>
                <a:lnTo>
                  <a:pt x="124078" y="235203"/>
                </a:lnTo>
                <a:lnTo>
                  <a:pt x="0" y="115569"/>
                </a:lnTo>
                <a:close/>
              </a:path>
            </a:pathLst>
          </a:custGeom>
          <a:ln w="12191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20367" y="2843783"/>
            <a:ext cx="64135" cy="50800"/>
          </a:xfrm>
          <a:custGeom>
            <a:avLst/>
            <a:gdLst/>
            <a:ahLst/>
            <a:cxnLst/>
            <a:rect l="l" t="t" r="r" b="b"/>
            <a:pathLst>
              <a:path w="64134" h="50800">
                <a:moveTo>
                  <a:pt x="0" y="50291"/>
                </a:moveTo>
                <a:lnTo>
                  <a:pt x="64008" y="50291"/>
                </a:lnTo>
                <a:lnTo>
                  <a:pt x="64008" y="0"/>
                </a:lnTo>
                <a:lnTo>
                  <a:pt x="0" y="0"/>
                </a:lnTo>
                <a:lnTo>
                  <a:pt x="0" y="50291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420367" y="2843783"/>
            <a:ext cx="64135" cy="50800"/>
          </a:xfrm>
          <a:custGeom>
            <a:avLst/>
            <a:gdLst/>
            <a:ahLst/>
            <a:cxnLst/>
            <a:rect l="l" t="t" r="r" b="b"/>
            <a:pathLst>
              <a:path w="64134" h="50800">
                <a:moveTo>
                  <a:pt x="0" y="50291"/>
                </a:moveTo>
                <a:lnTo>
                  <a:pt x="64008" y="50291"/>
                </a:lnTo>
                <a:lnTo>
                  <a:pt x="64008" y="0"/>
                </a:lnTo>
                <a:lnTo>
                  <a:pt x="0" y="0"/>
                </a:lnTo>
                <a:lnTo>
                  <a:pt x="0" y="50291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36847" y="2843783"/>
            <a:ext cx="1725295" cy="50800"/>
          </a:xfrm>
          <a:custGeom>
            <a:avLst/>
            <a:gdLst/>
            <a:ahLst/>
            <a:cxnLst/>
            <a:rect l="l" t="t" r="r" b="b"/>
            <a:pathLst>
              <a:path w="1725295" h="50800">
                <a:moveTo>
                  <a:pt x="0" y="50292"/>
                </a:moveTo>
                <a:lnTo>
                  <a:pt x="1725168" y="50292"/>
                </a:lnTo>
                <a:lnTo>
                  <a:pt x="1725168" y="0"/>
                </a:lnTo>
                <a:lnTo>
                  <a:pt x="0" y="0"/>
                </a:lnTo>
                <a:lnTo>
                  <a:pt x="0" y="5029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36847" y="2843783"/>
            <a:ext cx="1725295" cy="50800"/>
          </a:xfrm>
          <a:custGeom>
            <a:avLst/>
            <a:gdLst/>
            <a:ahLst/>
            <a:cxnLst/>
            <a:rect l="l" t="t" r="r" b="b"/>
            <a:pathLst>
              <a:path w="1725295" h="50800">
                <a:moveTo>
                  <a:pt x="0" y="50291"/>
                </a:moveTo>
                <a:lnTo>
                  <a:pt x="1725168" y="50291"/>
                </a:lnTo>
                <a:lnTo>
                  <a:pt x="1725168" y="0"/>
                </a:lnTo>
                <a:lnTo>
                  <a:pt x="0" y="0"/>
                </a:lnTo>
                <a:lnTo>
                  <a:pt x="0" y="50291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196841" y="2707385"/>
            <a:ext cx="7562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20" dirty="0">
                <a:latin typeface="Cambria Math"/>
                <a:cs typeface="Cambria Math"/>
              </a:rPr>
              <a:t>(𝑖, </a:t>
            </a:r>
            <a:r>
              <a:rPr sz="1800" spc="25" dirty="0">
                <a:latin typeface="Cambria Math"/>
                <a:cs typeface="Cambria Math"/>
              </a:rPr>
              <a:t>𝑘)</a:t>
            </a:r>
            <a:r>
              <a:rPr sz="1800" spc="-10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→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815328" y="2528316"/>
            <a:ext cx="0" cy="1801495"/>
          </a:xfrm>
          <a:custGeom>
            <a:avLst/>
            <a:gdLst/>
            <a:ahLst/>
            <a:cxnLst/>
            <a:rect l="l" t="t" r="r" b="b"/>
            <a:pathLst>
              <a:path h="1801495">
                <a:moveTo>
                  <a:pt x="0" y="0"/>
                </a:moveTo>
                <a:lnTo>
                  <a:pt x="0" y="1801368"/>
                </a:lnTo>
              </a:path>
            </a:pathLst>
          </a:custGeom>
          <a:ln w="4572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792468" y="2528316"/>
            <a:ext cx="45720" cy="1801495"/>
          </a:xfrm>
          <a:custGeom>
            <a:avLst/>
            <a:gdLst/>
            <a:ahLst/>
            <a:cxnLst/>
            <a:rect l="l" t="t" r="r" b="b"/>
            <a:pathLst>
              <a:path w="45720" h="1801495">
                <a:moveTo>
                  <a:pt x="0" y="1801368"/>
                </a:moveTo>
                <a:lnTo>
                  <a:pt x="45720" y="1801368"/>
                </a:lnTo>
                <a:lnTo>
                  <a:pt x="45720" y="0"/>
                </a:lnTo>
                <a:lnTo>
                  <a:pt x="0" y="0"/>
                </a:lnTo>
                <a:lnTo>
                  <a:pt x="0" y="1801368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685280" y="3042539"/>
            <a:ext cx="211709" cy="2430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685280" y="3316985"/>
            <a:ext cx="211709" cy="1795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754876" y="3593084"/>
            <a:ext cx="92201" cy="16586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988691" y="2066275"/>
            <a:ext cx="565785" cy="1205865"/>
          </a:xfrm>
          <a:prstGeom prst="rect">
            <a:avLst/>
          </a:prstGeom>
        </p:spPr>
        <p:txBody>
          <a:bodyPr vert="horz" wrap="square" lIns="0" tIns="2070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30"/>
              </a:spcBef>
            </a:pPr>
            <a:r>
              <a:rPr sz="3200" spc="3254" dirty="0">
                <a:latin typeface="Cambria Math"/>
                <a:cs typeface="Cambria Math"/>
              </a:rPr>
              <a:t>෍</a:t>
            </a:r>
            <a:endParaRPr sz="3200">
              <a:latin typeface="Cambria Math"/>
              <a:cs typeface="Cambria Math"/>
            </a:endParaRPr>
          </a:p>
          <a:p>
            <a:pPr marR="1905" algn="ctr">
              <a:lnSpc>
                <a:spcPct val="100000"/>
              </a:lnSpc>
              <a:spcBef>
                <a:spcPts val="1105"/>
              </a:spcBef>
            </a:pPr>
            <a:r>
              <a:rPr sz="2350" spc="114" dirty="0">
                <a:latin typeface="Cambria Math"/>
                <a:cs typeface="Cambria Math"/>
              </a:rPr>
              <a:t>𝑘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75944" y="2528316"/>
            <a:ext cx="1725295" cy="1801495"/>
          </a:xfrm>
          <a:prstGeom prst="rect">
            <a:avLst/>
          </a:prstGeom>
          <a:ln w="12191">
            <a:solidFill>
              <a:srgbClr val="2E528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2070"/>
              </a:lnSpc>
            </a:pPr>
            <a:r>
              <a:rPr sz="1800" spc="20" dirty="0">
                <a:latin typeface="Cambria Math"/>
                <a:cs typeface="Cambria Math"/>
              </a:rPr>
              <a:t>(𝑖,</a:t>
            </a:r>
            <a:r>
              <a:rPr sz="1800" spc="-100" dirty="0">
                <a:latin typeface="Cambria Math"/>
                <a:cs typeface="Cambria Math"/>
              </a:rPr>
              <a:t> </a:t>
            </a:r>
            <a:r>
              <a:rPr sz="1800" spc="15" dirty="0">
                <a:latin typeface="Cambria Math"/>
                <a:cs typeface="Cambria Math"/>
              </a:rPr>
              <a:t>𝑗)</a:t>
            </a:r>
            <a:endParaRPr sz="18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w Cen MT"/>
                <a:cs typeface="Tw Cen MT"/>
              </a:rPr>
              <a:t>C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09AB3FCB-1FA3-8545-BA16-9432DC897DF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62955" y="3884676"/>
            <a:ext cx="2141220" cy="355600"/>
          </a:xfrm>
          <a:custGeom>
            <a:avLst/>
            <a:gdLst/>
            <a:ahLst/>
            <a:cxnLst/>
            <a:rect l="l" t="t" r="r" b="b"/>
            <a:pathLst>
              <a:path w="2141220" h="355600">
                <a:moveTo>
                  <a:pt x="2082038" y="0"/>
                </a:moveTo>
                <a:lnTo>
                  <a:pt x="59182" y="0"/>
                </a:lnTo>
                <a:lnTo>
                  <a:pt x="36165" y="4657"/>
                </a:lnTo>
                <a:lnTo>
                  <a:pt x="17351" y="17351"/>
                </a:lnTo>
                <a:lnTo>
                  <a:pt x="4657" y="36165"/>
                </a:lnTo>
                <a:lnTo>
                  <a:pt x="0" y="59181"/>
                </a:lnTo>
                <a:lnTo>
                  <a:pt x="0" y="295910"/>
                </a:lnTo>
                <a:lnTo>
                  <a:pt x="4657" y="318926"/>
                </a:lnTo>
                <a:lnTo>
                  <a:pt x="17351" y="337740"/>
                </a:lnTo>
                <a:lnTo>
                  <a:pt x="36165" y="350434"/>
                </a:lnTo>
                <a:lnTo>
                  <a:pt x="59182" y="355092"/>
                </a:lnTo>
                <a:lnTo>
                  <a:pt x="2082038" y="355092"/>
                </a:lnTo>
                <a:lnTo>
                  <a:pt x="2105054" y="350434"/>
                </a:lnTo>
                <a:lnTo>
                  <a:pt x="2123868" y="337740"/>
                </a:lnTo>
                <a:lnTo>
                  <a:pt x="2136562" y="318926"/>
                </a:lnTo>
                <a:lnTo>
                  <a:pt x="2141220" y="295910"/>
                </a:lnTo>
                <a:lnTo>
                  <a:pt x="2141220" y="59181"/>
                </a:lnTo>
                <a:lnTo>
                  <a:pt x="2136562" y="36165"/>
                </a:lnTo>
                <a:lnTo>
                  <a:pt x="2123868" y="17351"/>
                </a:lnTo>
                <a:lnTo>
                  <a:pt x="2105054" y="4657"/>
                </a:lnTo>
                <a:lnTo>
                  <a:pt x="2082038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50565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Invoking </a:t>
            </a:r>
            <a:r>
              <a:rPr spc="-15" dirty="0"/>
              <a:t>CUDA</a:t>
            </a:r>
            <a:r>
              <a:rPr spc="-120" dirty="0"/>
              <a:t> </a:t>
            </a:r>
            <a:r>
              <a:rPr spc="10" dirty="0"/>
              <a:t>matmul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7542" y="1711415"/>
            <a:ext cx="5061585" cy="156019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6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dirty="0">
                <a:latin typeface="Tw Cen MT"/>
                <a:cs typeface="Tw Cen MT"/>
              </a:rPr>
              <a:t>Setup </a:t>
            </a:r>
            <a:r>
              <a:rPr sz="2800" spc="-5" dirty="0">
                <a:latin typeface="Tw Cen MT"/>
                <a:cs typeface="Tw Cen MT"/>
              </a:rPr>
              <a:t>memory </a:t>
            </a:r>
            <a:r>
              <a:rPr sz="2800" spc="-15" dirty="0">
                <a:latin typeface="Tw Cen MT"/>
                <a:cs typeface="Tw Cen MT"/>
              </a:rPr>
              <a:t>(from </a:t>
            </a:r>
            <a:r>
              <a:rPr sz="2800" dirty="0">
                <a:latin typeface="Tw Cen MT"/>
                <a:cs typeface="Tw Cen MT"/>
              </a:rPr>
              <a:t>CPU </a:t>
            </a:r>
            <a:r>
              <a:rPr sz="2800" spc="-5" dirty="0">
                <a:latin typeface="Tw Cen MT"/>
                <a:cs typeface="Tw Cen MT"/>
              </a:rPr>
              <a:t>to</a:t>
            </a:r>
            <a:r>
              <a:rPr sz="2800" spc="-4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GPU)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25" dirty="0">
                <a:latin typeface="Tw Cen MT"/>
                <a:cs typeface="Tw Cen MT"/>
              </a:rPr>
              <a:t>Invoke </a:t>
            </a:r>
            <a:r>
              <a:rPr sz="2800" spc="-20" dirty="0">
                <a:latin typeface="Tw Cen MT"/>
                <a:cs typeface="Tw Cen MT"/>
              </a:rPr>
              <a:t>CUDA </a:t>
            </a:r>
            <a:r>
              <a:rPr sz="2800" spc="-5" dirty="0">
                <a:latin typeface="Tw Cen MT"/>
                <a:cs typeface="Tw Cen MT"/>
              </a:rPr>
              <a:t>with special</a:t>
            </a:r>
            <a:r>
              <a:rPr sz="2800" spc="3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syntax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Get </a:t>
            </a:r>
            <a:r>
              <a:rPr sz="2800" dirty="0">
                <a:latin typeface="Tw Cen MT"/>
                <a:cs typeface="Tw Cen MT"/>
              </a:rPr>
              <a:t>results </a:t>
            </a:r>
            <a:r>
              <a:rPr sz="2800" spc="-15" dirty="0">
                <a:latin typeface="Tw Cen MT"/>
                <a:cs typeface="Tw Cen MT"/>
              </a:rPr>
              <a:t>(from </a:t>
            </a:r>
            <a:r>
              <a:rPr sz="2800" spc="-5" dirty="0">
                <a:latin typeface="Tw Cen MT"/>
                <a:cs typeface="Tw Cen MT"/>
              </a:rPr>
              <a:t>GPU to</a:t>
            </a:r>
            <a:r>
              <a:rPr sz="2800" spc="2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CPU)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542" y="3664077"/>
            <a:ext cx="45383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tHostData </a:t>
            </a:r>
            <a:r>
              <a:rPr sz="1200" dirty="0">
                <a:latin typeface="Lucida Sans Typewriter"/>
                <a:cs typeface="Lucida Sans Typewriter"/>
              </a:rPr>
              <a:t>= (float *) calloc(N*N,</a:t>
            </a:r>
            <a:r>
              <a:rPr sz="1200" spc="-4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sizeof(float));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542" y="3955160"/>
            <a:ext cx="6934834" cy="499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cudaMemcpy(tHostData, tDevData, </a:t>
            </a:r>
            <a:r>
              <a:rPr sz="1200" dirty="0">
                <a:latin typeface="Lucida Sans Typewriter"/>
                <a:cs typeface="Lucida Sans Typewriter"/>
              </a:rPr>
              <a:t>N*N*sizeof(float),</a:t>
            </a:r>
            <a:r>
              <a:rPr sz="1200" spc="6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cudaMemcpyDeviceToHost);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cudaFree(aDevData); </a:t>
            </a:r>
            <a:r>
              <a:rPr sz="1200" dirty="0">
                <a:latin typeface="Lucida Sans Typewriter"/>
                <a:cs typeface="Lucida Sans Typewriter"/>
              </a:rPr>
              <a:t>cudaFree(bDevData);</a:t>
            </a:r>
            <a:r>
              <a:rPr sz="1200" spc="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cudaFree(cDevData);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241288" y="3443985"/>
            <a:ext cx="463550" cy="374015"/>
          </a:xfrm>
          <a:custGeom>
            <a:avLst/>
            <a:gdLst/>
            <a:ahLst/>
            <a:cxnLst/>
            <a:rect l="l" t="t" r="r" b="b"/>
            <a:pathLst>
              <a:path w="463550" h="374014">
                <a:moveTo>
                  <a:pt x="0" y="292862"/>
                </a:moveTo>
                <a:lnTo>
                  <a:pt x="26924" y="373633"/>
                </a:lnTo>
                <a:lnTo>
                  <a:pt x="69813" y="311657"/>
                </a:lnTo>
                <a:lnTo>
                  <a:pt x="42163" y="311657"/>
                </a:lnTo>
                <a:lnTo>
                  <a:pt x="29590" y="309880"/>
                </a:lnTo>
                <a:lnTo>
                  <a:pt x="31428" y="297306"/>
                </a:lnTo>
                <a:lnTo>
                  <a:pt x="0" y="292862"/>
                </a:lnTo>
                <a:close/>
              </a:path>
              <a:path w="463550" h="374014">
                <a:moveTo>
                  <a:pt x="31428" y="297306"/>
                </a:moveTo>
                <a:lnTo>
                  <a:pt x="29590" y="309880"/>
                </a:lnTo>
                <a:lnTo>
                  <a:pt x="42163" y="311657"/>
                </a:lnTo>
                <a:lnTo>
                  <a:pt x="44015" y="299086"/>
                </a:lnTo>
                <a:lnTo>
                  <a:pt x="31428" y="297306"/>
                </a:lnTo>
                <a:close/>
              </a:path>
              <a:path w="463550" h="374014">
                <a:moveTo>
                  <a:pt x="44015" y="299086"/>
                </a:moveTo>
                <a:lnTo>
                  <a:pt x="42163" y="311657"/>
                </a:lnTo>
                <a:lnTo>
                  <a:pt x="69813" y="311657"/>
                </a:lnTo>
                <a:lnTo>
                  <a:pt x="75437" y="303530"/>
                </a:lnTo>
                <a:lnTo>
                  <a:pt x="44015" y="299086"/>
                </a:lnTo>
                <a:close/>
              </a:path>
              <a:path w="463550" h="374014">
                <a:moveTo>
                  <a:pt x="462026" y="0"/>
                </a:moveTo>
                <a:lnTo>
                  <a:pt x="412877" y="6096"/>
                </a:lnTo>
                <a:lnTo>
                  <a:pt x="364236" y="12700"/>
                </a:lnTo>
                <a:lnTo>
                  <a:pt x="316864" y="20319"/>
                </a:lnTo>
                <a:lnTo>
                  <a:pt x="271526" y="29590"/>
                </a:lnTo>
                <a:lnTo>
                  <a:pt x="228726" y="40893"/>
                </a:lnTo>
                <a:lnTo>
                  <a:pt x="189357" y="55117"/>
                </a:lnTo>
                <a:lnTo>
                  <a:pt x="153924" y="72771"/>
                </a:lnTo>
                <a:lnTo>
                  <a:pt x="109727" y="106679"/>
                </a:lnTo>
                <a:lnTo>
                  <a:pt x="77470" y="149605"/>
                </a:lnTo>
                <a:lnTo>
                  <a:pt x="54737" y="199644"/>
                </a:lnTo>
                <a:lnTo>
                  <a:pt x="39370" y="254762"/>
                </a:lnTo>
                <a:lnTo>
                  <a:pt x="32003" y="293369"/>
                </a:lnTo>
                <a:lnTo>
                  <a:pt x="31428" y="297306"/>
                </a:lnTo>
                <a:lnTo>
                  <a:pt x="44015" y="299086"/>
                </a:lnTo>
                <a:lnTo>
                  <a:pt x="44539" y="295528"/>
                </a:lnTo>
                <a:lnTo>
                  <a:pt x="51767" y="257556"/>
                </a:lnTo>
                <a:lnTo>
                  <a:pt x="51876" y="257301"/>
                </a:lnTo>
                <a:lnTo>
                  <a:pt x="56230" y="239140"/>
                </a:lnTo>
                <a:lnTo>
                  <a:pt x="61087" y="220980"/>
                </a:lnTo>
                <a:lnTo>
                  <a:pt x="66719" y="204088"/>
                </a:lnTo>
                <a:lnTo>
                  <a:pt x="73151" y="187070"/>
                </a:lnTo>
                <a:lnTo>
                  <a:pt x="80390" y="171069"/>
                </a:lnTo>
                <a:lnTo>
                  <a:pt x="88317" y="156210"/>
                </a:lnTo>
                <a:lnTo>
                  <a:pt x="97296" y="141859"/>
                </a:lnTo>
                <a:lnTo>
                  <a:pt x="97536" y="141477"/>
                </a:lnTo>
                <a:lnTo>
                  <a:pt x="107696" y="128015"/>
                </a:lnTo>
                <a:lnTo>
                  <a:pt x="118999" y="115315"/>
                </a:lnTo>
                <a:lnTo>
                  <a:pt x="119163" y="115315"/>
                </a:lnTo>
                <a:lnTo>
                  <a:pt x="131162" y="104139"/>
                </a:lnTo>
                <a:lnTo>
                  <a:pt x="145081" y="93472"/>
                </a:lnTo>
                <a:lnTo>
                  <a:pt x="144907" y="93472"/>
                </a:lnTo>
                <a:lnTo>
                  <a:pt x="160527" y="83565"/>
                </a:lnTo>
                <a:lnTo>
                  <a:pt x="176674" y="74929"/>
                </a:lnTo>
                <a:lnTo>
                  <a:pt x="176529" y="74929"/>
                </a:lnTo>
                <a:lnTo>
                  <a:pt x="194157" y="66928"/>
                </a:lnTo>
                <a:lnTo>
                  <a:pt x="212777" y="59689"/>
                </a:lnTo>
                <a:lnTo>
                  <a:pt x="232663" y="53086"/>
                </a:lnTo>
                <a:lnTo>
                  <a:pt x="232410" y="53086"/>
                </a:lnTo>
                <a:lnTo>
                  <a:pt x="253111" y="47243"/>
                </a:lnTo>
                <a:lnTo>
                  <a:pt x="274446" y="41910"/>
                </a:lnTo>
                <a:lnTo>
                  <a:pt x="274889" y="41910"/>
                </a:lnTo>
                <a:lnTo>
                  <a:pt x="296544" y="37084"/>
                </a:lnTo>
                <a:lnTo>
                  <a:pt x="296944" y="37084"/>
                </a:lnTo>
                <a:lnTo>
                  <a:pt x="319151" y="32765"/>
                </a:lnTo>
                <a:lnTo>
                  <a:pt x="319023" y="32765"/>
                </a:lnTo>
                <a:lnTo>
                  <a:pt x="366140" y="25146"/>
                </a:lnTo>
                <a:lnTo>
                  <a:pt x="366946" y="25146"/>
                </a:lnTo>
                <a:lnTo>
                  <a:pt x="414528" y="18668"/>
                </a:lnTo>
                <a:lnTo>
                  <a:pt x="463550" y="12700"/>
                </a:lnTo>
                <a:lnTo>
                  <a:pt x="462026" y="0"/>
                </a:lnTo>
                <a:close/>
              </a:path>
              <a:path w="463550" h="374014">
                <a:moveTo>
                  <a:pt x="44576" y="295275"/>
                </a:moveTo>
                <a:lnTo>
                  <a:pt x="44450" y="295528"/>
                </a:lnTo>
                <a:lnTo>
                  <a:pt x="44576" y="295275"/>
                </a:lnTo>
                <a:close/>
              </a:path>
              <a:path w="463550" h="374014">
                <a:moveTo>
                  <a:pt x="51876" y="257301"/>
                </a:moveTo>
                <a:lnTo>
                  <a:pt x="51815" y="257556"/>
                </a:lnTo>
                <a:lnTo>
                  <a:pt x="51876" y="257301"/>
                </a:lnTo>
                <a:close/>
              </a:path>
              <a:path w="463550" h="374014">
                <a:moveTo>
                  <a:pt x="56261" y="239013"/>
                </a:moveTo>
                <a:close/>
              </a:path>
              <a:path w="463550" h="374014">
                <a:moveTo>
                  <a:pt x="61211" y="220980"/>
                </a:moveTo>
                <a:lnTo>
                  <a:pt x="61087" y="221361"/>
                </a:lnTo>
                <a:lnTo>
                  <a:pt x="61211" y="220980"/>
                </a:lnTo>
                <a:close/>
              </a:path>
              <a:path w="463550" h="374014">
                <a:moveTo>
                  <a:pt x="66801" y="203834"/>
                </a:moveTo>
                <a:lnTo>
                  <a:pt x="66675" y="204088"/>
                </a:lnTo>
                <a:lnTo>
                  <a:pt x="66801" y="203834"/>
                </a:lnTo>
                <a:close/>
              </a:path>
              <a:path w="463550" h="374014">
                <a:moveTo>
                  <a:pt x="73196" y="187070"/>
                </a:moveTo>
                <a:lnTo>
                  <a:pt x="73025" y="187451"/>
                </a:lnTo>
                <a:lnTo>
                  <a:pt x="73196" y="187070"/>
                </a:lnTo>
                <a:close/>
              </a:path>
              <a:path w="463550" h="374014">
                <a:moveTo>
                  <a:pt x="80465" y="171069"/>
                </a:moveTo>
                <a:lnTo>
                  <a:pt x="80263" y="171450"/>
                </a:lnTo>
                <a:lnTo>
                  <a:pt x="80465" y="171069"/>
                </a:lnTo>
                <a:close/>
              </a:path>
              <a:path w="463550" h="374014">
                <a:moveTo>
                  <a:pt x="88519" y="155828"/>
                </a:moveTo>
                <a:lnTo>
                  <a:pt x="88264" y="156210"/>
                </a:lnTo>
                <a:lnTo>
                  <a:pt x="88519" y="155828"/>
                </a:lnTo>
                <a:close/>
              </a:path>
              <a:path w="463550" h="374014">
                <a:moveTo>
                  <a:pt x="97568" y="141477"/>
                </a:moveTo>
                <a:lnTo>
                  <a:pt x="97369" y="141743"/>
                </a:lnTo>
                <a:lnTo>
                  <a:pt x="97568" y="141477"/>
                </a:lnTo>
                <a:close/>
              </a:path>
              <a:path w="463550" h="374014">
                <a:moveTo>
                  <a:pt x="107778" y="128015"/>
                </a:moveTo>
                <a:lnTo>
                  <a:pt x="107441" y="128397"/>
                </a:lnTo>
                <a:lnTo>
                  <a:pt x="107778" y="128015"/>
                </a:lnTo>
                <a:close/>
              </a:path>
              <a:path w="463550" h="374014">
                <a:moveTo>
                  <a:pt x="119163" y="115315"/>
                </a:moveTo>
                <a:lnTo>
                  <a:pt x="118999" y="115315"/>
                </a:lnTo>
                <a:lnTo>
                  <a:pt x="118617" y="115824"/>
                </a:lnTo>
                <a:lnTo>
                  <a:pt x="119163" y="115315"/>
                </a:lnTo>
                <a:close/>
              </a:path>
              <a:path w="463550" h="374014">
                <a:moveTo>
                  <a:pt x="131572" y="103759"/>
                </a:moveTo>
                <a:lnTo>
                  <a:pt x="131063" y="104139"/>
                </a:lnTo>
                <a:lnTo>
                  <a:pt x="131572" y="103759"/>
                </a:lnTo>
                <a:close/>
              </a:path>
              <a:path w="463550" h="374014">
                <a:moveTo>
                  <a:pt x="145414" y="93217"/>
                </a:moveTo>
                <a:lnTo>
                  <a:pt x="144907" y="93472"/>
                </a:lnTo>
                <a:lnTo>
                  <a:pt x="145081" y="93472"/>
                </a:lnTo>
                <a:lnTo>
                  <a:pt x="145414" y="93217"/>
                </a:lnTo>
                <a:close/>
              </a:path>
              <a:path w="463550" h="374014">
                <a:moveTo>
                  <a:pt x="160619" y="83565"/>
                </a:moveTo>
                <a:lnTo>
                  <a:pt x="160147" y="83819"/>
                </a:lnTo>
                <a:lnTo>
                  <a:pt x="160619" y="83565"/>
                </a:lnTo>
                <a:close/>
              </a:path>
              <a:path w="463550" h="374014">
                <a:moveTo>
                  <a:pt x="176911" y="74802"/>
                </a:moveTo>
                <a:lnTo>
                  <a:pt x="176529" y="74929"/>
                </a:lnTo>
                <a:lnTo>
                  <a:pt x="176674" y="74929"/>
                </a:lnTo>
                <a:lnTo>
                  <a:pt x="176911" y="74802"/>
                </a:lnTo>
                <a:close/>
              </a:path>
              <a:path w="463550" h="374014">
                <a:moveTo>
                  <a:pt x="194437" y="66801"/>
                </a:moveTo>
                <a:lnTo>
                  <a:pt x="194056" y="66928"/>
                </a:lnTo>
                <a:lnTo>
                  <a:pt x="194437" y="66801"/>
                </a:lnTo>
                <a:close/>
              </a:path>
              <a:path w="463550" h="374014">
                <a:moveTo>
                  <a:pt x="213091" y="59568"/>
                </a:moveTo>
                <a:lnTo>
                  <a:pt x="212725" y="59689"/>
                </a:lnTo>
                <a:lnTo>
                  <a:pt x="213091" y="59568"/>
                </a:lnTo>
                <a:close/>
              </a:path>
              <a:path w="463550" h="374014">
                <a:moveTo>
                  <a:pt x="274889" y="41910"/>
                </a:moveTo>
                <a:lnTo>
                  <a:pt x="274446" y="41910"/>
                </a:lnTo>
                <a:lnTo>
                  <a:pt x="274889" y="41910"/>
                </a:lnTo>
                <a:close/>
              </a:path>
              <a:path w="463550" h="374014">
                <a:moveTo>
                  <a:pt x="296944" y="37084"/>
                </a:moveTo>
                <a:lnTo>
                  <a:pt x="296544" y="37084"/>
                </a:lnTo>
                <a:lnTo>
                  <a:pt x="296290" y="37211"/>
                </a:lnTo>
                <a:lnTo>
                  <a:pt x="296944" y="37084"/>
                </a:lnTo>
                <a:close/>
              </a:path>
              <a:path w="463550" h="374014">
                <a:moveTo>
                  <a:pt x="366946" y="25146"/>
                </a:moveTo>
                <a:lnTo>
                  <a:pt x="366140" y="25146"/>
                </a:lnTo>
                <a:lnTo>
                  <a:pt x="366946" y="251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28586" y="2983484"/>
            <a:ext cx="181737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w Cen MT"/>
                <a:cs typeface="Tw Cen MT"/>
              </a:rPr>
              <a:t>Need to </a:t>
            </a:r>
            <a:r>
              <a:rPr sz="1800" spc="-10" dirty="0">
                <a:latin typeface="Tw Cen MT"/>
                <a:cs typeface="Tw Cen MT"/>
              </a:rPr>
              <a:t>move</a:t>
            </a:r>
            <a:r>
              <a:rPr sz="1800" spc="-90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data  manually </a:t>
            </a:r>
            <a:r>
              <a:rPr sz="1800" spc="-5" dirty="0">
                <a:latin typeface="Tw Cen MT"/>
                <a:cs typeface="Tw Cen MT"/>
              </a:rPr>
              <a:t>(separate  </a:t>
            </a:r>
            <a:r>
              <a:rPr sz="1800" dirty="0">
                <a:latin typeface="Tw Cen MT"/>
                <a:cs typeface="Tw Cen MT"/>
              </a:rPr>
              <a:t>address</a:t>
            </a:r>
            <a:r>
              <a:rPr sz="1800" spc="-30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spaces)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531BE7B-C185-A448-8BDB-C40370F346F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0255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Compiling + </a:t>
            </a:r>
            <a:r>
              <a:rPr spc="10" dirty="0"/>
              <a:t>running</a:t>
            </a:r>
            <a:r>
              <a:rPr spc="-120" dirty="0"/>
              <a:t> </a:t>
            </a:r>
            <a:r>
              <a:rPr spc="-15" dirty="0"/>
              <a:t>CUDA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61390"/>
            <a:ext cx="7353934" cy="4261423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20" dirty="0">
                <a:latin typeface="Tw Cen MT"/>
                <a:cs typeface="Tw Cen MT"/>
              </a:rPr>
              <a:t>CUDA </a:t>
            </a:r>
            <a:r>
              <a:rPr sz="2800" dirty="0">
                <a:latin typeface="Tw Cen MT"/>
                <a:cs typeface="Tw Cen MT"/>
              </a:rPr>
              <a:t>code </a:t>
            </a:r>
            <a:r>
              <a:rPr sz="2800" spc="-5" dirty="0">
                <a:latin typeface="Tw Cen MT"/>
                <a:cs typeface="Tw Cen MT"/>
              </a:rPr>
              <a:t>is in separate *.cu file</a:t>
            </a:r>
            <a:r>
              <a:rPr sz="2800" spc="6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(cudaMatrix.cu)</a:t>
            </a:r>
            <a:endParaRPr sz="2800" dirty="0">
              <a:latin typeface="Tw Cen MT"/>
              <a:cs typeface="Tw Cen MT"/>
            </a:endParaRPr>
          </a:p>
          <a:p>
            <a:pPr marL="697865" lvl="1" indent="-228600">
              <a:lnSpc>
                <a:spcPts val="2825"/>
              </a:lnSpc>
              <a:spcBef>
                <a:spcPts val="235"/>
              </a:spcBef>
              <a:buFont typeface="Wingdings"/>
              <a:buChar char=""/>
              <a:tabLst>
                <a:tab pos="698500" algn="l"/>
              </a:tabLst>
            </a:pPr>
            <a:r>
              <a:rPr sz="2400" spc="-5" dirty="0">
                <a:latin typeface="Tw Cen MT"/>
                <a:cs typeface="Tw Cen MT"/>
              </a:rPr>
              <a:t>Compiled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like:</a:t>
            </a:r>
            <a:endParaRPr sz="2400" dirty="0">
              <a:latin typeface="Tw Cen MT"/>
              <a:cs typeface="Tw Cen MT"/>
            </a:endParaRPr>
          </a:p>
          <a:p>
            <a:pPr marL="697865">
              <a:lnSpc>
                <a:spcPts val="2105"/>
              </a:lnSpc>
            </a:pPr>
            <a:r>
              <a:rPr sz="1800" dirty="0">
                <a:latin typeface="Lucida Sans Typewriter"/>
                <a:cs typeface="Lucida Sans Typewriter"/>
              </a:rPr>
              <a:t>nvcc cudaMatrix.cu –O3 –c –o cudaMatrix.o</a:t>
            </a:r>
          </a:p>
          <a:p>
            <a:pPr marL="697865" marR="2573020" lvl="1" indent="-698500" algn="r">
              <a:lnSpc>
                <a:spcPct val="100000"/>
              </a:lnSpc>
              <a:spcBef>
                <a:spcPts val="110"/>
              </a:spcBef>
              <a:buFont typeface="Wingdings"/>
              <a:buChar char=""/>
              <a:tabLst>
                <a:tab pos="698500" algn="l"/>
              </a:tabLst>
            </a:pPr>
            <a:r>
              <a:rPr sz="2400" dirty="0">
                <a:latin typeface="Tw Cen MT"/>
                <a:cs typeface="Tw Cen MT"/>
              </a:rPr>
              <a:t>(See </a:t>
            </a:r>
            <a:r>
              <a:rPr sz="2400" spc="-5" dirty="0">
                <a:latin typeface="Tw Cen MT"/>
                <a:cs typeface="Tw Cen MT"/>
              </a:rPr>
              <a:t>assignment </a:t>
            </a:r>
            <a:r>
              <a:rPr lang="en-CA" sz="2400" spc="-5" dirty="0">
                <a:latin typeface="Tw Cen MT"/>
                <a:cs typeface="Tw Cen MT"/>
              </a:rPr>
              <a:t>6</a:t>
            </a:r>
            <a:r>
              <a:rPr sz="2400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for </a:t>
            </a:r>
            <a:r>
              <a:rPr sz="2400" spc="-55" dirty="0">
                <a:latin typeface="Tw Cen MT"/>
                <a:cs typeface="Tw Cen MT"/>
              </a:rPr>
              <a:t>$PATH,</a:t>
            </a:r>
            <a:r>
              <a:rPr sz="2400" spc="-4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etc)</a:t>
            </a:r>
            <a:endParaRPr sz="2400" dirty="0">
              <a:latin typeface="Tw Cen MT"/>
              <a:cs typeface="Tw Cen MT"/>
            </a:endParaRPr>
          </a:p>
          <a:p>
            <a:pPr lvl="1">
              <a:lnSpc>
                <a:spcPct val="100000"/>
              </a:lnSpc>
              <a:buChar char=""/>
            </a:pPr>
            <a:endParaRPr sz="27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5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15" dirty="0">
                <a:latin typeface="Tw Cen MT"/>
                <a:cs typeface="Tw Cen MT"/>
              </a:rPr>
              <a:t>Linked </a:t>
            </a:r>
            <a:r>
              <a:rPr sz="2800" spc="-5" dirty="0">
                <a:latin typeface="Tw Cen MT"/>
                <a:cs typeface="Tw Cen MT"/>
              </a:rPr>
              <a:t>with gcc + </a:t>
            </a:r>
            <a:r>
              <a:rPr sz="2800" spc="-10" dirty="0">
                <a:latin typeface="Tw Cen MT"/>
                <a:cs typeface="Tw Cen MT"/>
              </a:rPr>
              <a:t>flags,</a:t>
            </a:r>
            <a:r>
              <a:rPr sz="2800" spc="30" dirty="0">
                <a:latin typeface="Tw Cen MT"/>
                <a:cs typeface="Tw Cen MT"/>
              </a:rPr>
              <a:t> </a:t>
            </a:r>
            <a:r>
              <a:rPr sz="2800" spc="-20" dirty="0">
                <a:latin typeface="Tw Cen MT"/>
                <a:cs typeface="Tw Cen MT"/>
              </a:rPr>
              <a:t>e.g.:</a:t>
            </a:r>
            <a:endParaRPr sz="2800" dirty="0">
              <a:latin typeface="Tw Cen MT"/>
              <a:cs typeface="Tw Cen MT"/>
            </a:endParaRPr>
          </a:p>
          <a:p>
            <a:pPr marL="697865" lvl="1" indent="-228600">
              <a:lnSpc>
                <a:spcPct val="100000"/>
              </a:lnSpc>
              <a:spcBef>
                <a:spcPts val="414"/>
              </a:spcBef>
              <a:buFont typeface="Wingdings"/>
              <a:buChar char=""/>
              <a:tabLst>
                <a:tab pos="698500" algn="l"/>
              </a:tabLst>
            </a:pPr>
            <a:r>
              <a:rPr sz="1800" dirty="0">
                <a:latin typeface="Lucida Sans Typewriter"/>
                <a:cs typeface="Lucida Sans Typewriter"/>
              </a:rPr>
              <a:t>g++ –O3 –L/path/to/cuda –lcudart </a:t>
            </a:r>
            <a:r>
              <a:rPr sz="1800" spc="-5" dirty="0">
                <a:latin typeface="Lucida Sans Typewriter"/>
                <a:cs typeface="Lucida Sans Typewriter"/>
              </a:rPr>
              <a:t>–o </a:t>
            </a:r>
            <a:r>
              <a:rPr sz="1800" dirty="0">
                <a:latin typeface="Lucida Sans Typewriter"/>
                <a:cs typeface="Lucida Sans Typewriter"/>
              </a:rPr>
              <a:t>matrix</a:t>
            </a:r>
            <a:r>
              <a:rPr sz="1800" spc="10" dirty="0">
                <a:latin typeface="Lucida Sans Typewriter"/>
                <a:cs typeface="Lucida Sans Typewriter"/>
              </a:rPr>
              <a:t> </a:t>
            </a:r>
            <a:r>
              <a:rPr sz="1800" dirty="0">
                <a:latin typeface="Lucida Sans Typewriter"/>
                <a:cs typeface="Lucida Sans Typewriter"/>
              </a:rPr>
              <a:t>*.o</a:t>
            </a:r>
          </a:p>
          <a:p>
            <a:pPr lvl="1">
              <a:lnSpc>
                <a:spcPct val="100000"/>
              </a:lnSpc>
              <a:buChar char=""/>
            </a:pPr>
            <a:endParaRPr sz="210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har char=""/>
            </a:pPr>
            <a:endParaRPr sz="1850" dirty="0">
              <a:latin typeface="Times New Roman"/>
              <a:cs typeface="Times New Roman"/>
            </a:endParaRPr>
          </a:p>
          <a:p>
            <a:pPr marL="241300" marR="2567305" indent="-241300" algn="r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Run </a:t>
            </a:r>
            <a:r>
              <a:rPr sz="2800" spc="-25" dirty="0">
                <a:latin typeface="Tw Cen MT"/>
                <a:cs typeface="Tw Cen MT"/>
              </a:rPr>
              <a:t>like </a:t>
            </a:r>
            <a:r>
              <a:rPr sz="2800" spc="-5" dirty="0">
                <a:latin typeface="Tw Cen MT"/>
                <a:cs typeface="Tw Cen MT"/>
              </a:rPr>
              <a:t>a </a:t>
            </a:r>
            <a:r>
              <a:rPr sz="2800" spc="5" dirty="0">
                <a:latin typeface="Tw Cen MT"/>
                <a:cs typeface="Tw Cen MT"/>
              </a:rPr>
              <a:t>normal </a:t>
            </a:r>
            <a:r>
              <a:rPr sz="2800" spc="-15" dirty="0">
                <a:latin typeface="Tw Cen MT"/>
                <a:cs typeface="Tw Cen MT"/>
              </a:rPr>
              <a:t>program,</a:t>
            </a:r>
            <a:r>
              <a:rPr sz="2800" spc="60" dirty="0">
                <a:latin typeface="Tw Cen MT"/>
                <a:cs typeface="Tw Cen MT"/>
              </a:rPr>
              <a:t> </a:t>
            </a:r>
            <a:r>
              <a:rPr sz="2800" spc="-25" dirty="0">
                <a:latin typeface="Tw Cen MT"/>
                <a:cs typeface="Tw Cen MT"/>
              </a:rPr>
              <a:t>e.g.:</a:t>
            </a:r>
            <a:endParaRPr sz="2800" dirty="0">
              <a:latin typeface="Tw Cen MT"/>
              <a:cs typeface="Tw Cen MT"/>
            </a:endParaRPr>
          </a:p>
          <a:p>
            <a:pPr marL="697865" lvl="1" indent="-228600">
              <a:lnSpc>
                <a:spcPct val="100000"/>
              </a:lnSpc>
              <a:spcBef>
                <a:spcPts val="409"/>
              </a:spcBef>
              <a:buFont typeface="Wingdings"/>
              <a:buChar char=""/>
              <a:tabLst>
                <a:tab pos="698500" algn="l"/>
              </a:tabLst>
            </a:pPr>
            <a:r>
              <a:rPr sz="1800" spc="-5" dirty="0">
                <a:latin typeface="Lucida Sans Typewriter"/>
                <a:cs typeface="Lucida Sans Typewriter"/>
              </a:rPr>
              <a:t>./matrix</a:t>
            </a:r>
            <a:endParaRPr sz="1800" dirty="0">
              <a:latin typeface="Lucida Sans Typewriter"/>
              <a:cs typeface="Lucida Sans Typewriter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3AEC32-915A-B348-8CA0-1D218AE7984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3677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Profiling</a:t>
            </a:r>
            <a:r>
              <a:rPr spc="-80" dirty="0"/>
              <a:t> </a:t>
            </a:r>
            <a:r>
              <a:rPr spc="-20" dirty="0"/>
              <a:t>Results</a:t>
            </a:r>
          </a:p>
        </p:txBody>
      </p:sp>
      <p:sp>
        <p:nvSpPr>
          <p:cNvPr id="3" name="object 3"/>
          <p:cNvSpPr/>
          <p:nvPr/>
        </p:nvSpPr>
        <p:spPr>
          <a:xfrm>
            <a:off x="643320" y="1775679"/>
            <a:ext cx="7866516" cy="3352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09520" y="5387136"/>
            <a:ext cx="41249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5" dirty="0">
                <a:latin typeface="Tw Cen MT"/>
                <a:cs typeface="Tw Cen MT"/>
              </a:rPr>
              <a:t>matmul </a:t>
            </a:r>
            <a:r>
              <a:rPr sz="3200" spc="-5" dirty="0">
                <a:latin typeface="Tw Cen MT"/>
                <a:cs typeface="Tw Cen MT"/>
              </a:rPr>
              <a:t>is </a:t>
            </a:r>
            <a:r>
              <a:rPr sz="3200" dirty="0">
                <a:latin typeface="Tw Cen MT"/>
                <a:cs typeface="Tw Cen MT"/>
              </a:rPr>
              <a:t>memory</a:t>
            </a:r>
            <a:r>
              <a:rPr sz="3200" spc="-55" dirty="0">
                <a:latin typeface="Tw Cen MT"/>
                <a:cs typeface="Tw Cen MT"/>
              </a:rPr>
              <a:t> </a:t>
            </a:r>
            <a:r>
              <a:rPr sz="3200" dirty="0">
                <a:latin typeface="Tw Cen MT"/>
                <a:cs typeface="Tw Cen MT"/>
              </a:rPr>
              <a:t>bound!</a:t>
            </a:r>
            <a:endParaRPr sz="3200">
              <a:latin typeface="Tw Cen MT"/>
              <a:cs typeface="Tw Cen M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9A66A-FD65-D640-AB66-CE9D995BEEF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37844" y="3037332"/>
            <a:ext cx="5514340" cy="660400"/>
          </a:xfrm>
          <a:custGeom>
            <a:avLst/>
            <a:gdLst/>
            <a:ahLst/>
            <a:cxnLst/>
            <a:rect l="l" t="t" r="r" b="b"/>
            <a:pathLst>
              <a:path w="5514340" h="660400">
                <a:moveTo>
                  <a:pt x="5403850" y="0"/>
                </a:moveTo>
                <a:lnTo>
                  <a:pt x="109981" y="0"/>
                </a:lnTo>
                <a:lnTo>
                  <a:pt x="67170" y="8647"/>
                </a:lnTo>
                <a:lnTo>
                  <a:pt x="32211" y="32226"/>
                </a:lnTo>
                <a:lnTo>
                  <a:pt x="8642" y="67186"/>
                </a:lnTo>
                <a:lnTo>
                  <a:pt x="0" y="109981"/>
                </a:lnTo>
                <a:lnTo>
                  <a:pt x="0" y="549909"/>
                </a:lnTo>
                <a:lnTo>
                  <a:pt x="8642" y="592705"/>
                </a:lnTo>
                <a:lnTo>
                  <a:pt x="32211" y="627665"/>
                </a:lnTo>
                <a:lnTo>
                  <a:pt x="67170" y="651244"/>
                </a:lnTo>
                <a:lnTo>
                  <a:pt x="109981" y="659891"/>
                </a:lnTo>
                <a:lnTo>
                  <a:pt x="5403850" y="659891"/>
                </a:lnTo>
                <a:lnTo>
                  <a:pt x="5446645" y="651244"/>
                </a:lnTo>
                <a:lnTo>
                  <a:pt x="5481605" y="627665"/>
                </a:lnTo>
                <a:lnTo>
                  <a:pt x="5505184" y="592705"/>
                </a:lnTo>
                <a:lnTo>
                  <a:pt x="5513832" y="549909"/>
                </a:lnTo>
                <a:lnTo>
                  <a:pt x="5513832" y="109981"/>
                </a:lnTo>
                <a:lnTo>
                  <a:pt x="5505184" y="67186"/>
                </a:lnTo>
                <a:lnTo>
                  <a:pt x="5481605" y="32226"/>
                </a:lnTo>
                <a:lnTo>
                  <a:pt x="5446645" y="8647"/>
                </a:lnTo>
                <a:lnTo>
                  <a:pt x="540385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73329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Improving </a:t>
            </a:r>
            <a:r>
              <a:rPr spc="10" dirty="0"/>
              <a:t>matmul </a:t>
            </a:r>
            <a:r>
              <a:rPr dirty="0"/>
              <a:t>memory</a:t>
            </a:r>
            <a:r>
              <a:rPr spc="-60" dirty="0"/>
              <a:t> </a:t>
            </a:r>
            <a:r>
              <a:rPr spc="-20" dirty="0"/>
              <a:t>usage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7542" y="1615038"/>
            <a:ext cx="6309995" cy="4298315"/>
          </a:xfrm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8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25" dirty="0">
                <a:latin typeface="Tw Cen MT"/>
                <a:cs typeface="Tw Cen MT"/>
              </a:rPr>
              <a:t>Why </a:t>
            </a:r>
            <a:r>
              <a:rPr sz="2800" spc="-5" dirty="0">
                <a:latin typeface="Tw Cen MT"/>
                <a:cs typeface="Tw Cen MT"/>
              </a:rPr>
              <a:t>is </a:t>
            </a:r>
            <a:r>
              <a:rPr sz="2800" spc="5" dirty="0">
                <a:latin typeface="Tw Cen MT"/>
                <a:cs typeface="Tw Cen MT"/>
              </a:rPr>
              <a:t>matmul </a:t>
            </a:r>
            <a:r>
              <a:rPr sz="2800" dirty="0">
                <a:latin typeface="Tw Cen MT"/>
                <a:cs typeface="Tw Cen MT"/>
              </a:rPr>
              <a:t>accessing </a:t>
            </a:r>
            <a:r>
              <a:rPr sz="2800" spc="-5" dirty="0">
                <a:latin typeface="Tw Cen MT"/>
                <a:cs typeface="Tw Cen MT"/>
              </a:rPr>
              <a:t>memory so</a:t>
            </a:r>
            <a:r>
              <a:rPr sz="2800" spc="40" dirty="0">
                <a:latin typeface="Tw Cen MT"/>
                <a:cs typeface="Tw Cen MT"/>
              </a:rPr>
              <a:t> </a:t>
            </a:r>
            <a:r>
              <a:rPr sz="2800" spc="25" dirty="0">
                <a:latin typeface="Tw Cen MT"/>
                <a:cs typeface="Tw Cen MT"/>
              </a:rPr>
              <a:t>much?</a:t>
            </a:r>
            <a:endParaRPr sz="28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  <a:tabLst>
                <a:tab pos="1263015" algn="l"/>
              </a:tabLst>
            </a:pPr>
            <a:r>
              <a:rPr sz="1500" u="heavy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500" u="heavy" spc="-10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500" spc="-5" dirty="0">
                <a:latin typeface="Lucida Sans Typewriter"/>
                <a:cs typeface="Lucida Sans Typewriter"/>
              </a:rPr>
              <a:t>global</a:t>
            </a:r>
            <a:r>
              <a:rPr sz="1500" u="heavy" spc="-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500" spc="-5" dirty="0">
                <a:latin typeface="Lucida Sans Typewriter"/>
                <a:cs typeface="Lucida Sans Typewriter"/>
              </a:rPr>
              <a:t>void</a:t>
            </a:r>
            <a:endParaRPr sz="15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500" spc="-5" dirty="0">
                <a:latin typeface="Lucida Sans Typewriter"/>
                <a:cs typeface="Lucida Sans Typewriter"/>
              </a:rPr>
              <a:t>cudaSimpleOldKernel(int N, float*</a:t>
            </a:r>
            <a:r>
              <a:rPr sz="1500" spc="-40" dirty="0">
                <a:latin typeface="Lucida Sans Typewriter"/>
                <a:cs typeface="Lucida Sans Typewriter"/>
              </a:rPr>
              <a:t> </a:t>
            </a:r>
            <a:r>
              <a:rPr sz="1500" spc="-5" dirty="0">
                <a:latin typeface="Lucida Sans Typewriter"/>
                <a:cs typeface="Lucida Sans Typewriter"/>
              </a:rPr>
              <a:t>dmatA,</a:t>
            </a:r>
            <a:endParaRPr sz="1500">
              <a:latin typeface="Lucida Sans Typewriter"/>
              <a:cs typeface="Lucida Sans Typewriter"/>
            </a:endParaRPr>
          </a:p>
          <a:p>
            <a:pPr marL="469900" marR="572770" indent="1828800" algn="just">
              <a:lnSpc>
                <a:spcPct val="125600"/>
              </a:lnSpc>
              <a:spcBef>
                <a:spcPts val="5"/>
              </a:spcBef>
            </a:pPr>
            <a:r>
              <a:rPr sz="1500" spc="-5" dirty="0">
                <a:latin typeface="Lucida Sans Typewriter"/>
                <a:cs typeface="Lucida Sans Typewriter"/>
              </a:rPr>
              <a:t>float* dmatB, float </a:t>
            </a:r>
            <a:r>
              <a:rPr sz="1500" dirty="0">
                <a:latin typeface="Lucida Sans Typewriter"/>
                <a:cs typeface="Lucida Sans Typewriter"/>
              </a:rPr>
              <a:t>* </a:t>
            </a:r>
            <a:r>
              <a:rPr sz="1500" spc="-5" dirty="0">
                <a:latin typeface="Lucida Sans Typewriter"/>
                <a:cs typeface="Lucida Sans Typewriter"/>
              </a:rPr>
              <a:t>dmatC)</a:t>
            </a:r>
            <a:r>
              <a:rPr sz="1500" spc="-125" dirty="0">
                <a:latin typeface="Lucida Sans Typewriter"/>
                <a:cs typeface="Lucida Sans Typewriter"/>
              </a:rPr>
              <a:t> </a:t>
            </a:r>
            <a:r>
              <a:rPr sz="1500" dirty="0">
                <a:latin typeface="Lucida Sans Typewriter"/>
                <a:cs typeface="Lucida Sans Typewriter"/>
              </a:rPr>
              <a:t>{  </a:t>
            </a:r>
            <a:r>
              <a:rPr sz="1500" spc="-5" dirty="0">
                <a:latin typeface="Lucida Sans Typewriter"/>
                <a:cs typeface="Lucida Sans Typewriter"/>
              </a:rPr>
              <a:t>int </a:t>
            </a:r>
            <a:r>
              <a:rPr sz="1500" dirty="0">
                <a:latin typeface="Lucida Sans Typewriter"/>
                <a:cs typeface="Lucida Sans Typewriter"/>
              </a:rPr>
              <a:t>i = </a:t>
            </a:r>
            <a:r>
              <a:rPr sz="1500" spc="-5" dirty="0">
                <a:latin typeface="Lucida Sans Typewriter"/>
                <a:cs typeface="Lucida Sans Typewriter"/>
              </a:rPr>
              <a:t>blockIdx.x </a:t>
            </a:r>
            <a:r>
              <a:rPr sz="1500" dirty="0">
                <a:latin typeface="Lucida Sans Typewriter"/>
                <a:cs typeface="Lucida Sans Typewriter"/>
              </a:rPr>
              <a:t>* </a:t>
            </a:r>
            <a:r>
              <a:rPr sz="1500" spc="-5" dirty="0">
                <a:latin typeface="Lucida Sans Typewriter"/>
                <a:cs typeface="Lucida Sans Typewriter"/>
              </a:rPr>
              <a:t>blockDim.x </a:t>
            </a:r>
            <a:r>
              <a:rPr sz="1500" dirty="0">
                <a:latin typeface="Lucida Sans Typewriter"/>
                <a:cs typeface="Lucida Sans Typewriter"/>
              </a:rPr>
              <a:t>+</a:t>
            </a:r>
            <a:r>
              <a:rPr sz="1500" spc="-130" dirty="0">
                <a:latin typeface="Lucida Sans Typewriter"/>
                <a:cs typeface="Lucida Sans Typewriter"/>
              </a:rPr>
              <a:t> </a:t>
            </a:r>
            <a:r>
              <a:rPr sz="1500" spc="-5" dirty="0">
                <a:latin typeface="Lucida Sans Typewriter"/>
                <a:cs typeface="Lucida Sans Typewriter"/>
              </a:rPr>
              <a:t>threadIdx.x;  int </a:t>
            </a:r>
            <a:r>
              <a:rPr sz="1500" dirty="0">
                <a:latin typeface="Lucida Sans Typewriter"/>
                <a:cs typeface="Lucida Sans Typewriter"/>
              </a:rPr>
              <a:t>j = </a:t>
            </a:r>
            <a:r>
              <a:rPr sz="1500" spc="-10" dirty="0">
                <a:latin typeface="Lucida Sans Typewriter"/>
                <a:cs typeface="Lucida Sans Typewriter"/>
              </a:rPr>
              <a:t>blockIdx.y </a:t>
            </a:r>
            <a:r>
              <a:rPr sz="1500" dirty="0">
                <a:latin typeface="Lucida Sans Typewriter"/>
                <a:cs typeface="Lucida Sans Typewriter"/>
              </a:rPr>
              <a:t>* </a:t>
            </a:r>
            <a:r>
              <a:rPr sz="1500" spc="-10" dirty="0">
                <a:latin typeface="Lucida Sans Typewriter"/>
                <a:cs typeface="Lucida Sans Typewriter"/>
              </a:rPr>
              <a:t>blockDim.y </a:t>
            </a:r>
            <a:r>
              <a:rPr sz="1500" dirty="0">
                <a:latin typeface="Lucida Sans Typewriter"/>
                <a:cs typeface="Lucida Sans Typewriter"/>
              </a:rPr>
              <a:t>+ </a:t>
            </a:r>
            <a:r>
              <a:rPr sz="1500" spc="-10" dirty="0">
                <a:latin typeface="Lucida Sans Typewriter"/>
                <a:cs typeface="Lucida Sans Typewriter"/>
              </a:rPr>
              <a:t>threadIdx.y;  </a:t>
            </a:r>
            <a:r>
              <a:rPr sz="1500" spc="-5" dirty="0">
                <a:latin typeface="Lucida Sans Typewriter"/>
                <a:cs typeface="Lucida Sans Typewriter"/>
              </a:rPr>
              <a:t>if (i &gt;= </a:t>
            </a:r>
            <a:r>
              <a:rPr sz="1500" dirty="0">
                <a:latin typeface="Lucida Sans Typewriter"/>
                <a:cs typeface="Lucida Sans Typewriter"/>
              </a:rPr>
              <a:t>N </a:t>
            </a:r>
            <a:r>
              <a:rPr sz="1500" spc="-5" dirty="0">
                <a:latin typeface="Lucida Sans Typewriter"/>
                <a:cs typeface="Lucida Sans Typewriter"/>
              </a:rPr>
              <a:t>|| </a:t>
            </a:r>
            <a:r>
              <a:rPr sz="1500" dirty="0">
                <a:latin typeface="Lucida Sans Typewriter"/>
                <a:cs typeface="Lucida Sans Typewriter"/>
              </a:rPr>
              <a:t>j </a:t>
            </a:r>
            <a:r>
              <a:rPr sz="1500" spc="-5" dirty="0">
                <a:latin typeface="Lucida Sans Typewriter"/>
                <a:cs typeface="Lucida Sans Typewriter"/>
              </a:rPr>
              <a:t>&gt;=</a:t>
            </a:r>
            <a:r>
              <a:rPr sz="1500" spc="-70" dirty="0">
                <a:latin typeface="Lucida Sans Typewriter"/>
                <a:cs typeface="Lucida Sans Typewriter"/>
              </a:rPr>
              <a:t> </a:t>
            </a:r>
            <a:r>
              <a:rPr sz="1500" spc="-5" dirty="0">
                <a:latin typeface="Lucida Sans Typewriter"/>
                <a:cs typeface="Lucida Sans Typewriter"/>
              </a:rPr>
              <a:t>N)</a:t>
            </a:r>
            <a:endParaRPr sz="1500">
              <a:latin typeface="Lucida Sans Typewriter"/>
              <a:cs typeface="Lucida Sans Typewriter"/>
            </a:endParaRPr>
          </a:p>
          <a:p>
            <a:pPr marL="469900" marR="4002404" indent="456565" algn="just">
              <a:lnSpc>
                <a:spcPct val="125299"/>
              </a:lnSpc>
            </a:pPr>
            <a:r>
              <a:rPr sz="1500" spc="-5" dirty="0">
                <a:latin typeface="Lucida Sans Typewriter"/>
                <a:cs typeface="Lucida Sans Typewriter"/>
              </a:rPr>
              <a:t>return;  float sum </a:t>
            </a:r>
            <a:r>
              <a:rPr sz="1500" dirty="0">
                <a:latin typeface="Lucida Sans Typewriter"/>
                <a:cs typeface="Lucida Sans Typewriter"/>
              </a:rPr>
              <a:t>=</a:t>
            </a:r>
            <a:r>
              <a:rPr sz="1500" spc="-110" dirty="0">
                <a:latin typeface="Lucida Sans Typewriter"/>
                <a:cs typeface="Lucida Sans Typewriter"/>
              </a:rPr>
              <a:t> </a:t>
            </a:r>
            <a:r>
              <a:rPr sz="1500" spc="-5" dirty="0">
                <a:latin typeface="Lucida Sans Typewriter"/>
                <a:cs typeface="Lucida Sans Typewriter"/>
              </a:rPr>
              <a:t>0.0;</a:t>
            </a:r>
            <a:endParaRPr sz="1500">
              <a:latin typeface="Lucida Sans Typewriter"/>
              <a:cs typeface="Lucida Sans Typewriter"/>
            </a:endParaRPr>
          </a:p>
          <a:p>
            <a:pPr marL="469900" algn="just">
              <a:lnSpc>
                <a:spcPct val="100000"/>
              </a:lnSpc>
              <a:spcBef>
                <a:spcPts val="470"/>
              </a:spcBef>
            </a:pPr>
            <a:r>
              <a:rPr sz="1500" spc="-5" dirty="0">
                <a:latin typeface="Lucida Sans Typewriter"/>
                <a:cs typeface="Lucida Sans Typewriter"/>
              </a:rPr>
              <a:t>for (int </a:t>
            </a:r>
            <a:r>
              <a:rPr sz="1500" dirty="0">
                <a:latin typeface="Lucida Sans Typewriter"/>
                <a:cs typeface="Lucida Sans Typewriter"/>
              </a:rPr>
              <a:t>k = </a:t>
            </a:r>
            <a:r>
              <a:rPr sz="1500" spc="-5" dirty="0">
                <a:latin typeface="Lucida Sans Typewriter"/>
                <a:cs typeface="Lucida Sans Typewriter"/>
              </a:rPr>
              <a:t>0; </a:t>
            </a:r>
            <a:r>
              <a:rPr sz="1500" dirty="0">
                <a:latin typeface="Lucida Sans Typewriter"/>
                <a:cs typeface="Lucida Sans Typewriter"/>
              </a:rPr>
              <a:t>k &lt; </a:t>
            </a:r>
            <a:r>
              <a:rPr sz="1500" spc="-5" dirty="0">
                <a:latin typeface="Lucida Sans Typewriter"/>
                <a:cs typeface="Lucida Sans Typewriter"/>
              </a:rPr>
              <a:t>N; k++)</a:t>
            </a:r>
            <a:r>
              <a:rPr sz="1500" spc="-85" dirty="0">
                <a:latin typeface="Lucida Sans Typewriter"/>
                <a:cs typeface="Lucida Sans Typewriter"/>
              </a:rPr>
              <a:t> </a:t>
            </a:r>
            <a:r>
              <a:rPr sz="1500" dirty="0">
                <a:latin typeface="Lucida Sans Typewriter"/>
                <a:cs typeface="Lucida Sans Typewriter"/>
              </a:rPr>
              <a:t>{</a:t>
            </a:r>
            <a:endParaRPr sz="1500">
              <a:latin typeface="Lucida Sans Typewriter"/>
              <a:cs typeface="Lucida Sans Typewriter"/>
            </a:endParaRPr>
          </a:p>
          <a:p>
            <a:pPr marL="926465" algn="just">
              <a:lnSpc>
                <a:spcPct val="100000"/>
              </a:lnSpc>
              <a:spcBef>
                <a:spcPts val="459"/>
              </a:spcBef>
            </a:pPr>
            <a:r>
              <a:rPr sz="1500" spc="-5" dirty="0">
                <a:latin typeface="Lucida Sans Typewriter"/>
                <a:cs typeface="Lucida Sans Typewriter"/>
              </a:rPr>
              <a:t>sum += dmatA[RM(i,k,N)] </a:t>
            </a:r>
            <a:r>
              <a:rPr sz="1500" dirty="0">
                <a:latin typeface="Lucida Sans Typewriter"/>
                <a:cs typeface="Lucida Sans Typewriter"/>
              </a:rPr>
              <a:t>*</a:t>
            </a:r>
            <a:r>
              <a:rPr sz="1500" spc="-70" dirty="0">
                <a:latin typeface="Lucida Sans Typewriter"/>
                <a:cs typeface="Lucida Sans Typewriter"/>
              </a:rPr>
              <a:t> </a:t>
            </a:r>
            <a:r>
              <a:rPr sz="1500" spc="-5" dirty="0">
                <a:latin typeface="Lucida Sans Typewriter"/>
                <a:cs typeface="Lucida Sans Typewriter"/>
              </a:rPr>
              <a:t>dmatB[RM(k,j,N)];</a:t>
            </a:r>
            <a:endParaRPr sz="1500">
              <a:latin typeface="Lucida Sans Typewriter"/>
              <a:cs typeface="Lucida Sans Typewriter"/>
            </a:endParaRPr>
          </a:p>
          <a:p>
            <a:pPr marL="469900">
              <a:lnSpc>
                <a:spcPct val="100000"/>
              </a:lnSpc>
              <a:spcBef>
                <a:spcPts val="455"/>
              </a:spcBef>
            </a:pPr>
            <a:r>
              <a:rPr sz="1500" dirty="0">
                <a:latin typeface="Lucida Sans Typewriter"/>
                <a:cs typeface="Lucida Sans Typewriter"/>
              </a:rPr>
              <a:t>}</a:t>
            </a:r>
            <a:endParaRPr sz="1500">
              <a:latin typeface="Lucida Sans Typewriter"/>
              <a:cs typeface="Lucida Sans Typewriter"/>
            </a:endParaRPr>
          </a:p>
          <a:p>
            <a:pPr marL="469900">
              <a:lnSpc>
                <a:spcPct val="100000"/>
              </a:lnSpc>
              <a:spcBef>
                <a:spcPts val="470"/>
              </a:spcBef>
            </a:pPr>
            <a:r>
              <a:rPr sz="1500" spc="-5" dirty="0">
                <a:latin typeface="Lucida Sans Typewriter"/>
                <a:cs typeface="Lucida Sans Typewriter"/>
              </a:rPr>
              <a:t>dmatC[RM(i,j,N)] </a:t>
            </a:r>
            <a:r>
              <a:rPr sz="1500" dirty="0">
                <a:latin typeface="Lucida Sans Typewriter"/>
                <a:cs typeface="Lucida Sans Typewriter"/>
              </a:rPr>
              <a:t>=</a:t>
            </a:r>
            <a:r>
              <a:rPr sz="1500" spc="-25" dirty="0">
                <a:latin typeface="Lucida Sans Typewriter"/>
                <a:cs typeface="Lucida Sans Typewriter"/>
              </a:rPr>
              <a:t> </a:t>
            </a:r>
            <a:r>
              <a:rPr sz="1500" spc="-5" dirty="0">
                <a:latin typeface="Lucida Sans Typewriter"/>
                <a:cs typeface="Lucida Sans Typewriter"/>
              </a:rPr>
              <a:t>sum;</a:t>
            </a:r>
            <a:endParaRPr sz="15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500" dirty="0">
                <a:latin typeface="Lucida Sans Typewriter"/>
                <a:cs typeface="Lucida Sans Typewriter"/>
              </a:rPr>
              <a:t>}</a:t>
            </a:r>
            <a:endParaRPr sz="1500">
              <a:latin typeface="Lucida Sans Typewriter"/>
              <a:cs typeface="Lucida Sans Typewriter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C6639-B92D-B84A-B7BB-71BC7D5F6B4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-15" dirty="0"/>
              <a:t>Improving </a:t>
            </a:r>
            <a:r>
              <a:rPr spc="10" dirty="0"/>
              <a:t>matmul </a:t>
            </a:r>
            <a:r>
              <a:rPr dirty="0"/>
              <a:t>memory</a:t>
            </a:r>
            <a:r>
              <a:rPr spc="-65" dirty="0"/>
              <a:t> </a:t>
            </a:r>
            <a:r>
              <a:rPr spc="-15" dirty="0"/>
              <a:t>usage:  </a:t>
            </a:r>
            <a:r>
              <a:rPr spc="-40" dirty="0"/>
              <a:t>Peeking </a:t>
            </a:r>
            <a:r>
              <a:rPr dirty="0"/>
              <a:t>under the</a:t>
            </a:r>
            <a:r>
              <a:rPr spc="-45" dirty="0"/>
              <a:t> </a:t>
            </a:r>
            <a:r>
              <a:rPr dirty="0"/>
              <a:t>hood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7480934" cy="1231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195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Need to think </a:t>
            </a:r>
            <a:r>
              <a:rPr sz="2800" dirty="0">
                <a:latin typeface="Tw Cen MT"/>
                <a:cs typeface="Tw Cen MT"/>
              </a:rPr>
              <a:t>about </a:t>
            </a:r>
            <a:r>
              <a:rPr sz="2800" spc="-30" dirty="0">
                <a:latin typeface="Tw Cen MT"/>
                <a:cs typeface="Tw Cen MT"/>
              </a:rPr>
              <a:t>how </a:t>
            </a:r>
            <a:r>
              <a:rPr sz="2800" dirty="0">
                <a:latin typeface="Tw Cen MT"/>
                <a:cs typeface="Tw Cen MT"/>
              </a:rPr>
              <a:t>threads </a:t>
            </a:r>
            <a:r>
              <a:rPr sz="2800" i="1" spc="-5" dirty="0">
                <a:latin typeface="Tw Cen MT"/>
                <a:cs typeface="Tw Cen MT"/>
              </a:rPr>
              <a:t>within a</a:t>
            </a:r>
            <a:r>
              <a:rPr sz="2800" i="1" spc="90" dirty="0">
                <a:latin typeface="Tw Cen MT"/>
                <a:cs typeface="Tw Cen MT"/>
              </a:rPr>
              <a:t> </a:t>
            </a:r>
            <a:r>
              <a:rPr sz="2800" i="1" spc="10" dirty="0">
                <a:latin typeface="Tw Cen MT"/>
                <a:cs typeface="Tw Cen MT"/>
              </a:rPr>
              <a:t>warp</a:t>
            </a:r>
            <a:endParaRPr sz="2800">
              <a:latin typeface="Tw Cen MT"/>
              <a:cs typeface="Tw Cen MT"/>
            </a:endParaRPr>
          </a:p>
          <a:p>
            <a:pPr marL="241300">
              <a:lnSpc>
                <a:spcPts val="3195"/>
              </a:lnSpc>
            </a:pPr>
            <a:r>
              <a:rPr sz="2800" dirty="0">
                <a:latin typeface="Tw Cen MT"/>
                <a:cs typeface="Tw Cen MT"/>
              </a:rPr>
              <a:t>access</a:t>
            </a:r>
            <a:r>
              <a:rPr sz="2800" spc="-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memory…</a:t>
            </a:r>
            <a:endParaRPr sz="2800">
              <a:latin typeface="Tw Cen MT"/>
              <a:cs typeface="Tw Cen MT"/>
            </a:endParaRPr>
          </a:p>
          <a:p>
            <a:pPr marL="697865" lvl="1" indent="-228600">
              <a:lnSpc>
                <a:spcPct val="100000"/>
              </a:lnSpc>
              <a:spcBef>
                <a:spcPts val="235"/>
              </a:spcBef>
              <a:buFont typeface="Wingdings"/>
              <a:buChar char=""/>
              <a:tabLst>
                <a:tab pos="698500" algn="l"/>
              </a:tabLst>
            </a:pPr>
            <a:r>
              <a:rPr sz="2400" spc="-5" dirty="0">
                <a:latin typeface="Tw Cen MT"/>
                <a:cs typeface="Tw Cen MT"/>
              </a:rPr>
              <a:t>(This is bad </a:t>
            </a:r>
            <a:r>
              <a:rPr sz="2400" dirty="0">
                <a:latin typeface="Tw Cen MT"/>
                <a:cs typeface="Tw Cen MT"/>
              </a:rPr>
              <a:t>– </a:t>
            </a:r>
            <a:r>
              <a:rPr sz="2400" spc="-25" dirty="0">
                <a:latin typeface="Tw Cen MT"/>
                <a:cs typeface="Tw Cen MT"/>
              </a:rPr>
              <a:t>warps </a:t>
            </a:r>
            <a:r>
              <a:rPr sz="2400" spc="-10" dirty="0">
                <a:latin typeface="Tw Cen MT"/>
                <a:cs typeface="Tw Cen MT"/>
              </a:rPr>
              <a:t>aren’t </a:t>
            </a:r>
            <a:r>
              <a:rPr sz="2400" spc="5" dirty="0">
                <a:latin typeface="Tw Cen MT"/>
                <a:cs typeface="Tw Cen MT"/>
              </a:rPr>
              <a:t>part </a:t>
            </a:r>
            <a:r>
              <a:rPr sz="2400" dirty="0">
                <a:latin typeface="Tw Cen MT"/>
                <a:cs typeface="Tw Cen MT"/>
              </a:rPr>
              <a:t>of </a:t>
            </a:r>
            <a:r>
              <a:rPr sz="2400" spc="-10" dirty="0">
                <a:latin typeface="Tw Cen MT"/>
                <a:cs typeface="Tw Cen MT"/>
              </a:rPr>
              <a:t>programming</a:t>
            </a:r>
            <a:r>
              <a:rPr sz="2400" spc="130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model)</a:t>
            </a:r>
            <a:endParaRPr sz="2400">
              <a:latin typeface="Tw Cen MT"/>
              <a:cs typeface="Tw Cen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3598545"/>
            <a:ext cx="4509770" cy="194310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41300" marR="5080" indent="-228600">
              <a:lnSpc>
                <a:spcPct val="89600"/>
              </a:lnSpc>
              <a:spcBef>
                <a:spcPts val="44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20" dirty="0">
                <a:latin typeface="Tw Cen MT"/>
                <a:cs typeface="Tw Cen MT"/>
              </a:rPr>
              <a:t>CUDA </a:t>
            </a:r>
            <a:r>
              <a:rPr sz="2800" spc="-5" dirty="0">
                <a:latin typeface="Tw Cen MT"/>
                <a:cs typeface="Tw Cen MT"/>
              </a:rPr>
              <a:t>maps threads</a:t>
            </a:r>
            <a:r>
              <a:rPr lang="en-CA" sz="2800" spc="-5" dirty="0">
                <a:latin typeface="Tw Cen MT"/>
                <a:cs typeface="Tw Cen MT"/>
              </a:rPr>
              <a:t> -&gt; warps</a:t>
            </a:r>
            <a:r>
              <a:rPr sz="2800" spc="-5" dirty="0">
                <a:latin typeface="Tw Cen MT"/>
                <a:cs typeface="Tw Cen MT"/>
              </a:rPr>
              <a:t> </a:t>
            </a:r>
            <a:r>
              <a:rPr sz="2800" spc="-580" dirty="0">
                <a:latin typeface="Tw Cen MT"/>
                <a:cs typeface="Tw Cen MT"/>
              </a:rPr>
              <a:t>  </a:t>
            </a:r>
            <a:r>
              <a:rPr sz="2800" i="1" spc="-25" dirty="0">
                <a:latin typeface="Tw Cen MT"/>
                <a:cs typeface="Tw Cen MT"/>
              </a:rPr>
              <a:t>row-major: </a:t>
            </a:r>
            <a:r>
              <a:rPr sz="2800" spc="-5" dirty="0">
                <a:latin typeface="Tw Cen MT"/>
                <a:cs typeface="Tw Cen MT"/>
              </a:rPr>
              <a:t>Same y </a:t>
            </a:r>
            <a:r>
              <a:rPr sz="2800" spc="-20" dirty="0">
                <a:latin typeface="Tw Cen MT"/>
                <a:cs typeface="Tw Cen MT"/>
              </a:rPr>
              <a:t>values,  </a:t>
            </a:r>
            <a:r>
              <a:rPr sz="2800" spc="-10" dirty="0">
                <a:latin typeface="Tw Cen MT"/>
                <a:cs typeface="Tw Cen MT"/>
              </a:rPr>
              <a:t>consecutive </a:t>
            </a:r>
            <a:r>
              <a:rPr sz="2800" spc="-5" dirty="0">
                <a:latin typeface="Tw Cen MT"/>
                <a:cs typeface="Tw Cen MT"/>
              </a:rPr>
              <a:t>x </a:t>
            </a:r>
            <a:r>
              <a:rPr sz="2800" spc="-15" dirty="0">
                <a:latin typeface="Tw Cen MT"/>
                <a:cs typeface="Tw Cen MT"/>
              </a:rPr>
              <a:t>values</a:t>
            </a:r>
            <a:endParaRPr sz="2800" dirty="0">
              <a:latin typeface="Tw Cen MT"/>
              <a:cs typeface="Tw Cen MT"/>
            </a:endParaRPr>
          </a:p>
          <a:p>
            <a:pPr marL="697865" lvl="1" indent="-228600">
              <a:lnSpc>
                <a:spcPts val="2735"/>
              </a:lnSpc>
              <a:spcBef>
                <a:spcPts val="245"/>
              </a:spcBef>
              <a:buFont typeface="Wingdings"/>
              <a:buChar char=""/>
              <a:tabLst>
                <a:tab pos="698500" algn="l"/>
              </a:tabLst>
            </a:pPr>
            <a:r>
              <a:rPr sz="2400" spc="-45" dirty="0">
                <a:latin typeface="Tw Cen MT"/>
                <a:cs typeface="Tw Cen MT"/>
              </a:rPr>
              <a:t>Warp</a:t>
            </a:r>
            <a:r>
              <a:rPr sz="2400" spc="-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0:</a:t>
            </a:r>
          </a:p>
          <a:p>
            <a:pPr marL="697865">
              <a:lnSpc>
                <a:spcPts val="2735"/>
              </a:lnSpc>
            </a:pPr>
            <a:r>
              <a:rPr sz="2400" spc="-5" dirty="0">
                <a:latin typeface="Tw Cen MT"/>
                <a:cs typeface="Tw Cen MT"/>
              </a:rPr>
              <a:t>(0,0) (1,0) (2,0) </a:t>
            </a:r>
            <a:r>
              <a:rPr sz="2400" dirty="0">
                <a:latin typeface="Tw Cen MT"/>
                <a:cs typeface="Tw Cen MT"/>
              </a:rPr>
              <a:t>…</a:t>
            </a:r>
            <a:r>
              <a:rPr sz="2400" spc="1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(31,0)</a:t>
            </a:r>
            <a:endParaRPr sz="2400" dirty="0">
              <a:latin typeface="Tw Cen MT"/>
              <a:cs typeface="Tw Cen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13603" y="3265932"/>
            <a:ext cx="3302635" cy="2910840"/>
          </a:xfrm>
          <a:custGeom>
            <a:avLst/>
            <a:gdLst/>
            <a:ahLst/>
            <a:cxnLst/>
            <a:rect l="l" t="t" r="r" b="b"/>
            <a:pathLst>
              <a:path w="3302634" h="2910840">
                <a:moveTo>
                  <a:pt x="0" y="2910840"/>
                </a:moveTo>
                <a:lnTo>
                  <a:pt x="3302507" y="2910840"/>
                </a:lnTo>
                <a:lnTo>
                  <a:pt x="3302507" y="0"/>
                </a:lnTo>
                <a:lnTo>
                  <a:pt x="0" y="0"/>
                </a:lnTo>
                <a:lnTo>
                  <a:pt x="0" y="2910840"/>
                </a:lnTo>
                <a:close/>
              </a:path>
            </a:pathLst>
          </a:custGeom>
          <a:solidFill>
            <a:srgbClr val="FFE2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52971" y="4101084"/>
            <a:ext cx="975360" cy="885825"/>
          </a:xfrm>
          <a:custGeom>
            <a:avLst/>
            <a:gdLst/>
            <a:ahLst/>
            <a:cxnLst/>
            <a:rect l="l" t="t" r="r" b="b"/>
            <a:pathLst>
              <a:path w="975359" h="885825">
                <a:moveTo>
                  <a:pt x="0" y="885444"/>
                </a:moveTo>
                <a:lnTo>
                  <a:pt x="975359" y="885444"/>
                </a:lnTo>
                <a:lnTo>
                  <a:pt x="975359" y="0"/>
                </a:lnTo>
                <a:lnTo>
                  <a:pt x="0" y="0"/>
                </a:lnTo>
                <a:lnTo>
                  <a:pt x="0" y="885444"/>
                </a:lnTo>
                <a:close/>
              </a:path>
            </a:pathLst>
          </a:custGeom>
          <a:solidFill>
            <a:srgbClr val="92D1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52971" y="4101084"/>
            <a:ext cx="975360" cy="885825"/>
          </a:xfrm>
          <a:custGeom>
            <a:avLst/>
            <a:gdLst/>
            <a:ahLst/>
            <a:cxnLst/>
            <a:rect l="l" t="t" r="r" b="b"/>
            <a:pathLst>
              <a:path w="975359" h="885825">
                <a:moveTo>
                  <a:pt x="0" y="885444"/>
                </a:moveTo>
                <a:lnTo>
                  <a:pt x="975359" y="885444"/>
                </a:lnTo>
                <a:lnTo>
                  <a:pt x="975359" y="0"/>
                </a:lnTo>
                <a:lnTo>
                  <a:pt x="0" y="0"/>
                </a:lnTo>
                <a:lnTo>
                  <a:pt x="0" y="885444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213603" y="3265932"/>
            <a:ext cx="3302635" cy="2910840"/>
          </a:xfrm>
          <a:prstGeom prst="rect">
            <a:avLst/>
          </a:prstGeom>
          <a:ln w="12192">
            <a:solidFill>
              <a:srgbClr val="2E528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R="659765" algn="ctr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Tw Cen MT"/>
                <a:cs typeface="Tw Cen MT"/>
              </a:rPr>
              <a:t>X</a:t>
            </a:r>
            <a:r>
              <a:rPr sz="1800" dirty="0">
                <a:latin typeface="Wingdings"/>
                <a:cs typeface="Wingdings"/>
              </a:rPr>
              <a:t></a:t>
            </a:r>
            <a:endParaRPr sz="1800">
              <a:latin typeface="Wingdings"/>
              <a:cs typeface="Wingding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58831" y="4205203"/>
            <a:ext cx="284480" cy="45974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080"/>
              </a:lnSpc>
            </a:pPr>
            <a:r>
              <a:rPr sz="1800" dirty="0">
                <a:latin typeface="Wingdings"/>
                <a:cs typeface="Wingdings"/>
              </a:rPr>
              <a:t>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w Cen MT"/>
                <a:cs typeface="Tw Cen MT"/>
              </a:rPr>
              <a:t>Y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252971" y="4101084"/>
            <a:ext cx="477520" cy="222885"/>
          </a:xfrm>
          <a:custGeom>
            <a:avLst/>
            <a:gdLst/>
            <a:ahLst/>
            <a:cxnLst/>
            <a:rect l="l" t="t" r="r" b="b"/>
            <a:pathLst>
              <a:path w="477520" h="222885">
                <a:moveTo>
                  <a:pt x="0" y="222504"/>
                </a:moveTo>
                <a:lnTo>
                  <a:pt x="477012" y="222504"/>
                </a:lnTo>
                <a:lnTo>
                  <a:pt x="477012" y="0"/>
                </a:lnTo>
                <a:lnTo>
                  <a:pt x="0" y="0"/>
                </a:lnTo>
                <a:lnTo>
                  <a:pt x="0" y="222504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52971" y="4101084"/>
            <a:ext cx="477520" cy="222885"/>
          </a:xfrm>
          <a:custGeom>
            <a:avLst/>
            <a:gdLst/>
            <a:ahLst/>
            <a:cxnLst/>
            <a:rect l="l" t="t" r="r" b="b"/>
            <a:pathLst>
              <a:path w="477520" h="222885">
                <a:moveTo>
                  <a:pt x="0" y="222504"/>
                </a:moveTo>
                <a:lnTo>
                  <a:pt x="477012" y="222504"/>
                </a:lnTo>
                <a:lnTo>
                  <a:pt x="477012" y="0"/>
                </a:lnTo>
                <a:lnTo>
                  <a:pt x="0" y="0"/>
                </a:lnTo>
                <a:lnTo>
                  <a:pt x="0" y="222504"/>
                </a:lnTo>
                <a:close/>
              </a:path>
            </a:pathLst>
          </a:custGeom>
          <a:ln w="12191">
            <a:solidFill>
              <a:srgbClr val="FF8A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F24CCE4-327F-DB47-ACA3-58C15F7741C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-15" dirty="0"/>
              <a:t>Improving </a:t>
            </a:r>
            <a:r>
              <a:rPr spc="10" dirty="0"/>
              <a:t>matmul </a:t>
            </a:r>
            <a:r>
              <a:rPr dirty="0"/>
              <a:t>memory</a:t>
            </a:r>
            <a:r>
              <a:rPr spc="-65" dirty="0"/>
              <a:t> </a:t>
            </a:r>
            <a:r>
              <a:rPr spc="-15" dirty="0"/>
              <a:t>usage:  </a:t>
            </a:r>
            <a:r>
              <a:rPr spc="-80" dirty="0"/>
              <a:t>Warp </a:t>
            </a:r>
            <a:r>
              <a:rPr dirty="0"/>
              <a:t>memory </a:t>
            </a:r>
            <a:r>
              <a:rPr spc="-5" dirty="0"/>
              <a:t>access</a:t>
            </a:r>
            <a:r>
              <a:rPr spc="5" dirty="0"/>
              <a:t> pattern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36801"/>
            <a:ext cx="615505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Font typeface="Wingdings"/>
              <a:buChar char=""/>
              <a:tabLst>
                <a:tab pos="241300" algn="l"/>
              </a:tabLst>
            </a:pPr>
            <a:r>
              <a:rPr sz="2600" dirty="0">
                <a:latin typeface="Tw Cen MT"/>
                <a:cs typeface="Tw Cen MT"/>
              </a:rPr>
              <a:t>What memory locations does </a:t>
            </a:r>
            <a:r>
              <a:rPr sz="2600" spc="-25" dirty="0">
                <a:latin typeface="Tw Cen MT"/>
                <a:cs typeface="Tw Cen MT"/>
              </a:rPr>
              <a:t>warp </a:t>
            </a:r>
            <a:r>
              <a:rPr sz="2600" dirty="0">
                <a:latin typeface="Tw Cen MT"/>
                <a:cs typeface="Tw Cen MT"/>
              </a:rPr>
              <a:t>0</a:t>
            </a:r>
            <a:r>
              <a:rPr sz="2600" spc="-130" dirty="0">
                <a:latin typeface="Tw Cen MT"/>
                <a:cs typeface="Tw Cen MT"/>
              </a:rPr>
              <a:t> </a:t>
            </a:r>
            <a:r>
              <a:rPr sz="2600" dirty="0">
                <a:latin typeface="Tw Cen MT"/>
                <a:cs typeface="Tw Cen MT"/>
              </a:rPr>
              <a:t>access?</a:t>
            </a:r>
            <a:endParaRPr sz="2600">
              <a:latin typeface="Tw Cen MT"/>
              <a:cs typeface="Tw Cen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2443708"/>
            <a:ext cx="8207858" cy="3609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57200">
              <a:lnSpc>
                <a:spcPct val="118800"/>
              </a:lnSpc>
              <a:spcBef>
                <a:spcPts val="100"/>
              </a:spcBef>
            </a:pPr>
            <a:r>
              <a:rPr sz="1700" dirty="0">
                <a:latin typeface="Lucida Sans Typewriter"/>
                <a:cs typeface="Lucida Sans Typewriter"/>
              </a:rPr>
              <a:t>int i = </a:t>
            </a:r>
            <a:r>
              <a:rPr sz="1700" spc="-5" dirty="0">
                <a:latin typeface="Lucida Sans Typewriter"/>
                <a:cs typeface="Lucida Sans Typewriter"/>
              </a:rPr>
              <a:t>blockIdx.x </a:t>
            </a:r>
            <a:r>
              <a:rPr sz="1700" dirty="0">
                <a:latin typeface="Lucida Sans Typewriter"/>
                <a:cs typeface="Lucida Sans Typewriter"/>
              </a:rPr>
              <a:t>* </a:t>
            </a:r>
            <a:r>
              <a:rPr sz="1700" spc="-5" dirty="0">
                <a:latin typeface="Lucida Sans Typewriter"/>
                <a:cs typeface="Lucida Sans Typewriter"/>
              </a:rPr>
              <a:t>blockDim.x </a:t>
            </a:r>
            <a:r>
              <a:rPr sz="1700" dirty="0">
                <a:latin typeface="Lucida Sans Typewriter"/>
                <a:cs typeface="Lucida Sans Typewriter"/>
              </a:rPr>
              <a:t>+ </a:t>
            </a:r>
            <a:r>
              <a:rPr sz="1700" spc="-5" dirty="0">
                <a:latin typeface="Lucida Sans Typewriter"/>
                <a:cs typeface="Lucida Sans Typewriter"/>
              </a:rPr>
              <a:t>threadIdx.x;  </a:t>
            </a:r>
            <a:r>
              <a:rPr sz="1700" dirty="0">
                <a:latin typeface="Lucida Sans Typewriter"/>
                <a:cs typeface="Lucida Sans Typewriter"/>
              </a:rPr>
              <a:t>int j = </a:t>
            </a:r>
            <a:r>
              <a:rPr sz="1700" spc="-5" dirty="0">
                <a:latin typeface="Lucida Sans Typewriter"/>
                <a:cs typeface="Lucida Sans Typewriter"/>
              </a:rPr>
              <a:t>blockIdx.y </a:t>
            </a:r>
            <a:r>
              <a:rPr sz="1700" dirty="0">
                <a:latin typeface="Lucida Sans Typewriter"/>
                <a:cs typeface="Lucida Sans Typewriter"/>
              </a:rPr>
              <a:t>* </a:t>
            </a:r>
            <a:r>
              <a:rPr sz="1700" spc="-5" dirty="0">
                <a:latin typeface="Lucida Sans Typewriter"/>
                <a:cs typeface="Lucida Sans Typewriter"/>
              </a:rPr>
              <a:t>blockDim.y </a:t>
            </a:r>
            <a:r>
              <a:rPr sz="1700" dirty="0">
                <a:latin typeface="Lucida Sans Typewriter"/>
                <a:cs typeface="Lucida Sans Typewriter"/>
              </a:rPr>
              <a:t>+</a:t>
            </a:r>
            <a:r>
              <a:rPr sz="1700" spc="65" dirty="0">
                <a:latin typeface="Lucida Sans Typewriter"/>
                <a:cs typeface="Lucida Sans Typewriter"/>
              </a:rPr>
              <a:t> </a:t>
            </a:r>
            <a:r>
              <a:rPr sz="1700" spc="-5" dirty="0">
                <a:latin typeface="Lucida Sans Typewriter"/>
                <a:cs typeface="Lucida Sans Typewriter"/>
              </a:rPr>
              <a:t>threadIdx.y;</a:t>
            </a:r>
            <a:endParaRPr sz="1700" dirty="0">
              <a:latin typeface="Lucida Sans Typewriter"/>
              <a:cs typeface="Lucida Sans Typewriter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50" dirty="0">
              <a:latin typeface="Times New Roman"/>
              <a:cs typeface="Times New Roman"/>
            </a:endParaRPr>
          </a:p>
          <a:p>
            <a:pPr marL="241300" marR="617855" indent="-228600">
              <a:lnSpc>
                <a:spcPct val="70000"/>
              </a:lnSpc>
              <a:spcBef>
                <a:spcPts val="5"/>
              </a:spcBef>
              <a:buFont typeface="Wingdings"/>
              <a:buChar char=""/>
              <a:tabLst>
                <a:tab pos="241300" algn="l"/>
              </a:tabLst>
            </a:pPr>
            <a:r>
              <a:rPr sz="2600" spc="-5" dirty="0">
                <a:latin typeface="Tw Cen MT"/>
                <a:cs typeface="Tw Cen MT"/>
              </a:rPr>
              <a:t>Access: </a:t>
            </a:r>
            <a:r>
              <a:rPr sz="1700" dirty="0">
                <a:latin typeface="Lucida Sans Typewriter"/>
                <a:cs typeface="Lucida Sans Typewriter"/>
              </a:rPr>
              <a:t>dmatA[RM(i,k,N)], dmatB[RM(k,j,N)],  dmatC[RM(i,j,N)] </a:t>
            </a:r>
            <a:r>
              <a:rPr sz="2600" dirty="0">
                <a:latin typeface="Tw Cen MT"/>
                <a:cs typeface="Tw Cen MT"/>
              </a:rPr>
              <a:t>where </a:t>
            </a:r>
            <a:r>
              <a:rPr sz="1700" dirty="0">
                <a:latin typeface="Lucida Sans Typewriter"/>
                <a:cs typeface="Lucida Sans Typewriter"/>
              </a:rPr>
              <a:t>RM(i,j,N) = </a:t>
            </a:r>
            <a:r>
              <a:rPr sz="1700" spc="5" dirty="0">
                <a:latin typeface="Lucida Sans Typewriter"/>
                <a:cs typeface="Lucida Sans Typewriter"/>
              </a:rPr>
              <a:t>i*N </a:t>
            </a:r>
            <a:r>
              <a:rPr sz="1700" dirty="0">
                <a:latin typeface="Lucida Sans Typewriter"/>
                <a:cs typeface="Lucida Sans Typewriter"/>
              </a:rPr>
              <a:t>+</a:t>
            </a:r>
            <a:r>
              <a:rPr sz="1700" spc="-140" dirty="0">
                <a:latin typeface="Lucida Sans Typewriter"/>
                <a:cs typeface="Lucida Sans Typewriter"/>
              </a:rPr>
              <a:t> </a:t>
            </a:r>
            <a:r>
              <a:rPr sz="1700" dirty="0">
                <a:latin typeface="Lucida Sans Typewriter"/>
                <a:cs typeface="Lucida Sans Typewriter"/>
              </a:rPr>
              <a:t>j</a:t>
            </a:r>
          </a:p>
          <a:p>
            <a:pPr marL="241300" indent="-228600">
              <a:lnSpc>
                <a:spcPct val="100000"/>
              </a:lnSpc>
              <a:spcBef>
                <a:spcPts val="2495"/>
              </a:spcBef>
              <a:buFont typeface="Wingdings"/>
              <a:buChar char=""/>
              <a:tabLst>
                <a:tab pos="241300" algn="l"/>
              </a:tabLst>
            </a:pPr>
            <a:r>
              <a:rPr sz="2600" dirty="0">
                <a:latin typeface="Tw Cen MT"/>
                <a:cs typeface="Tw Cen MT"/>
              </a:rPr>
              <a:t>Threads </a:t>
            </a:r>
            <a:r>
              <a:rPr sz="2600" spc="-10" dirty="0">
                <a:latin typeface="Tw Cen MT"/>
                <a:cs typeface="Tw Cen MT"/>
              </a:rPr>
              <a:t>have </a:t>
            </a:r>
            <a:r>
              <a:rPr sz="2600" dirty="0">
                <a:latin typeface="Tw Cen MT"/>
                <a:cs typeface="Tw Cen MT"/>
              </a:rPr>
              <a:t>same y + </a:t>
            </a:r>
            <a:r>
              <a:rPr sz="2600" spc="-5" dirty="0">
                <a:latin typeface="Tw Cen MT"/>
                <a:cs typeface="Tw Cen MT"/>
              </a:rPr>
              <a:t>consecutive </a:t>
            </a:r>
            <a:r>
              <a:rPr sz="2600" dirty="0">
                <a:latin typeface="Tw Cen MT"/>
                <a:cs typeface="Tw Cen MT"/>
              </a:rPr>
              <a:t>x</a:t>
            </a:r>
            <a:r>
              <a:rPr sz="2600" spc="-130" dirty="0">
                <a:latin typeface="Tw Cen MT"/>
                <a:cs typeface="Tw Cen MT"/>
              </a:rPr>
              <a:t> </a:t>
            </a:r>
            <a:r>
              <a:rPr sz="2600" spc="5" dirty="0">
                <a:latin typeface="Wingdings"/>
                <a:cs typeface="Wingdings"/>
              </a:rPr>
              <a:t></a:t>
            </a:r>
            <a:endParaRPr sz="2600" dirty="0">
              <a:latin typeface="Wingdings"/>
              <a:cs typeface="Wingdings"/>
            </a:endParaRPr>
          </a:p>
          <a:p>
            <a:pPr marL="241300" indent="-228600">
              <a:lnSpc>
                <a:spcPct val="100000"/>
              </a:lnSpc>
              <a:spcBef>
                <a:spcPts val="60"/>
              </a:spcBef>
              <a:buFont typeface="Wingdings"/>
              <a:buChar char=""/>
              <a:tabLst>
                <a:tab pos="241300" algn="l"/>
              </a:tabLst>
            </a:pPr>
            <a:r>
              <a:rPr sz="2600" dirty="0">
                <a:latin typeface="Tw Cen MT"/>
                <a:cs typeface="Tw Cen MT"/>
              </a:rPr>
              <a:t>Threads accesses the same</a:t>
            </a:r>
            <a:r>
              <a:rPr lang="en-CA" sz="2600" dirty="0">
                <a:latin typeface="Tw Cen MT"/>
                <a:cs typeface="Tw Cen MT"/>
              </a:rPr>
              <a:t> col</a:t>
            </a:r>
            <a:r>
              <a:rPr sz="2600" dirty="0">
                <a:latin typeface="Tw Cen MT"/>
                <a:cs typeface="Tw Cen MT"/>
              </a:rPr>
              <a:t>  + </a:t>
            </a:r>
            <a:r>
              <a:rPr sz="2600" spc="-5" dirty="0">
                <a:latin typeface="Tw Cen MT"/>
                <a:cs typeface="Tw Cen MT"/>
              </a:rPr>
              <a:t>consecutive </a:t>
            </a:r>
            <a:r>
              <a:rPr sz="2600" dirty="0">
                <a:latin typeface="Tw Cen MT"/>
                <a:cs typeface="Tw Cen MT"/>
              </a:rPr>
              <a:t>i</a:t>
            </a:r>
            <a:r>
              <a:rPr sz="2600" spc="-150" dirty="0">
                <a:latin typeface="Tw Cen MT"/>
                <a:cs typeface="Tw Cen MT"/>
              </a:rPr>
              <a:t> </a:t>
            </a:r>
            <a:r>
              <a:rPr sz="2600" dirty="0">
                <a:latin typeface="Wingdings"/>
                <a:cs typeface="Wingdings"/>
              </a:rPr>
              <a:t></a:t>
            </a:r>
          </a:p>
          <a:p>
            <a:pPr marL="241300" indent="-228600">
              <a:lnSpc>
                <a:spcPct val="100000"/>
              </a:lnSpc>
              <a:spcBef>
                <a:spcPts val="75"/>
              </a:spcBef>
              <a:buFont typeface="Wingdings"/>
              <a:buChar char=""/>
              <a:tabLst>
                <a:tab pos="241300" algn="l"/>
              </a:tabLst>
            </a:pPr>
            <a:r>
              <a:rPr sz="2600" dirty="0">
                <a:latin typeface="Tw Cen MT"/>
                <a:cs typeface="Tw Cen MT"/>
              </a:rPr>
              <a:t>Threads access memory at </a:t>
            </a:r>
            <a:r>
              <a:rPr sz="2600" spc="-5" dirty="0">
                <a:latin typeface="Tw Cen MT"/>
                <a:cs typeface="Tw Cen MT"/>
              </a:rPr>
              <a:t>stride </a:t>
            </a:r>
            <a:r>
              <a:rPr sz="2600" dirty="0">
                <a:latin typeface="Tw Cen MT"/>
                <a:cs typeface="Tw Cen MT"/>
              </a:rPr>
              <a:t>of N floats</a:t>
            </a:r>
            <a:r>
              <a:rPr sz="2600" spc="-65" dirty="0">
                <a:latin typeface="Tw Cen MT"/>
                <a:cs typeface="Tw Cen MT"/>
              </a:rPr>
              <a:t> </a:t>
            </a:r>
            <a:r>
              <a:rPr sz="2600" dirty="0">
                <a:latin typeface="Wingdings"/>
                <a:cs typeface="Wingdings"/>
              </a:rPr>
              <a:t></a:t>
            </a:r>
          </a:p>
          <a:p>
            <a:pPr marL="241300" indent="-228600">
              <a:lnSpc>
                <a:spcPct val="100000"/>
              </a:lnSpc>
              <a:spcBef>
                <a:spcPts val="60"/>
              </a:spcBef>
              <a:buFont typeface="Wingdings"/>
              <a:buChar char=""/>
              <a:tabLst>
                <a:tab pos="241300" algn="l"/>
              </a:tabLst>
            </a:pPr>
            <a:r>
              <a:rPr sz="2600" dirty="0">
                <a:latin typeface="Tw Cen MT"/>
                <a:cs typeface="Tw Cen MT"/>
              </a:rPr>
              <a:t>1 reads + 1 writes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w Cen MT"/>
                <a:cs typeface="Tw Cen MT"/>
              </a:rPr>
              <a:t>per</a:t>
            </a:r>
            <a:r>
              <a:rPr sz="2600" u="heavy" spc="-110" dirty="0">
                <a:uFill>
                  <a:solidFill>
                    <a:srgbClr val="000000"/>
                  </a:solidFill>
                </a:uFill>
                <a:latin typeface="Tw Cen MT"/>
                <a:cs typeface="Tw Cen MT"/>
              </a:rPr>
              <a:t>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Tw Cen MT"/>
                <a:cs typeface="Tw Cen MT"/>
              </a:rPr>
              <a:t>thread</a:t>
            </a:r>
            <a:endParaRPr sz="2600" dirty="0">
              <a:latin typeface="Tw Cen MT"/>
              <a:cs typeface="Tw Cen M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67265-B3F9-5D41-B77D-2D6F92701B5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412" y="5074920"/>
            <a:ext cx="7538084" cy="660400"/>
          </a:xfrm>
          <a:custGeom>
            <a:avLst/>
            <a:gdLst/>
            <a:ahLst/>
            <a:cxnLst/>
            <a:rect l="l" t="t" r="r" b="b"/>
            <a:pathLst>
              <a:path w="7538084" h="660400">
                <a:moveTo>
                  <a:pt x="7427721" y="0"/>
                </a:moveTo>
                <a:lnTo>
                  <a:pt x="109981" y="0"/>
                </a:lnTo>
                <a:lnTo>
                  <a:pt x="67170" y="8647"/>
                </a:lnTo>
                <a:lnTo>
                  <a:pt x="32211" y="32226"/>
                </a:lnTo>
                <a:lnTo>
                  <a:pt x="8642" y="67186"/>
                </a:lnTo>
                <a:lnTo>
                  <a:pt x="0" y="109981"/>
                </a:lnTo>
                <a:lnTo>
                  <a:pt x="0" y="549909"/>
                </a:lnTo>
                <a:lnTo>
                  <a:pt x="8642" y="592721"/>
                </a:lnTo>
                <a:lnTo>
                  <a:pt x="32211" y="627680"/>
                </a:lnTo>
                <a:lnTo>
                  <a:pt x="67170" y="651249"/>
                </a:lnTo>
                <a:lnTo>
                  <a:pt x="109981" y="659891"/>
                </a:lnTo>
                <a:lnTo>
                  <a:pt x="7427721" y="659891"/>
                </a:lnTo>
                <a:lnTo>
                  <a:pt x="7470517" y="651249"/>
                </a:lnTo>
                <a:lnTo>
                  <a:pt x="7505477" y="627680"/>
                </a:lnTo>
                <a:lnTo>
                  <a:pt x="7529056" y="592721"/>
                </a:lnTo>
                <a:lnTo>
                  <a:pt x="7537704" y="549909"/>
                </a:lnTo>
                <a:lnTo>
                  <a:pt x="7537704" y="109981"/>
                </a:lnTo>
                <a:lnTo>
                  <a:pt x="7529056" y="67186"/>
                </a:lnTo>
                <a:lnTo>
                  <a:pt x="7505477" y="32226"/>
                </a:lnTo>
                <a:lnTo>
                  <a:pt x="7470517" y="8647"/>
                </a:lnTo>
                <a:lnTo>
                  <a:pt x="7427721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376928" y="4130040"/>
            <a:ext cx="390525" cy="585470"/>
          </a:xfrm>
          <a:custGeom>
            <a:avLst/>
            <a:gdLst/>
            <a:ahLst/>
            <a:cxnLst/>
            <a:rect l="l" t="t" r="r" b="b"/>
            <a:pathLst>
              <a:path w="390525" h="585470">
                <a:moveTo>
                  <a:pt x="325120" y="0"/>
                </a:moveTo>
                <a:lnTo>
                  <a:pt x="65024" y="0"/>
                </a:lnTo>
                <a:lnTo>
                  <a:pt x="39701" y="5105"/>
                </a:lnTo>
                <a:lnTo>
                  <a:pt x="19034" y="19034"/>
                </a:lnTo>
                <a:lnTo>
                  <a:pt x="5105" y="39701"/>
                </a:lnTo>
                <a:lnTo>
                  <a:pt x="0" y="65024"/>
                </a:lnTo>
                <a:lnTo>
                  <a:pt x="0" y="520192"/>
                </a:lnTo>
                <a:lnTo>
                  <a:pt x="5105" y="545514"/>
                </a:lnTo>
                <a:lnTo>
                  <a:pt x="19034" y="566181"/>
                </a:lnTo>
                <a:lnTo>
                  <a:pt x="39701" y="580110"/>
                </a:lnTo>
                <a:lnTo>
                  <a:pt x="65024" y="585216"/>
                </a:lnTo>
                <a:lnTo>
                  <a:pt x="325120" y="585216"/>
                </a:lnTo>
                <a:lnTo>
                  <a:pt x="350442" y="580110"/>
                </a:lnTo>
                <a:lnTo>
                  <a:pt x="371109" y="566181"/>
                </a:lnTo>
                <a:lnTo>
                  <a:pt x="385038" y="545514"/>
                </a:lnTo>
                <a:lnTo>
                  <a:pt x="390144" y="520192"/>
                </a:lnTo>
                <a:lnTo>
                  <a:pt x="390144" y="65024"/>
                </a:lnTo>
                <a:lnTo>
                  <a:pt x="385038" y="39701"/>
                </a:lnTo>
                <a:lnTo>
                  <a:pt x="371109" y="19034"/>
                </a:lnTo>
                <a:lnTo>
                  <a:pt x="350442" y="5105"/>
                </a:lnTo>
                <a:lnTo>
                  <a:pt x="32512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51676" y="4130040"/>
            <a:ext cx="390525" cy="585470"/>
          </a:xfrm>
          <a:custGeom>
            <a:avLst/>
            <a:gdLst/>
            <a:ahLst/>
            <a:cxnLst/>
            <a:rect l="l" t="t" r="r" b="b"/>
            <a:pathLst>
              <a:path w="390525" h="585470">
                <a:moveTo>
                  <a:pt x="325120" y="0"/>
                </a:moveTo>
                <a:lnTo>
                  <a:pt x="65024" y="0"/>
                </a:lnTo>
                <a:lnTo>
                  <a:pt x="39701" y="5105"/>
                </a:lnTo>
                <a:lnTo>
                  <a:pt x="19034" y="19034"/>
                </a:lnTo>
                <a:lnTo>
                  <a:pt x="5105" y="39701"/>
                </a:lnTo>
                <a:lnTo>
                  <a:pt x="0" y="65024"/>
                </a:lnTo>
                <a:lnTo>
                  <a:pt x="0" y="520192"/>
                </a:lnTo>
                <a:lnTo>
                  <a:pt x="5105" y="545514"/>
                </a:lnTo>
                <a:lnTo>
                  <a:pt x="19034" y="566181"/>
                </a:lnTo>
                <a:lnTo>
                  <a:pt x="39701" y="580110"/>
                </a:lnTo>
                <a:lnTo>
                  <a:pt x="65024" y="585216"/>
                </a:lnTo>
                <a:lnTo>
                  <a:pt x="325120" y="585216"/>
                </a:lnTo>
                <a:lnTo>
                  <a:pt x="350442" y="580110"/>
                </a:lnTo>
                <a:lnTo>
                  <a:pt x="371109" y="566181"/>
                </a:lnTo>
                <a:lnTo>
                  <a:pt x="385038" y="545514"/>
                </a:lnTo>
                <a:lnTo>
                  <a:pt x="390144" y="520192"/>
                </a:lnTo>
                <a:lnTo>
                  <a:pt x="390144" y="65024"/>
                </a:lnTo>
                <a:lnTo>
                  <a:pt x="385038" y="39701"/>
                </a:lnTo>
                <a:lnTo>
                  <a:pt x="371109" y="19034"/>
                </a:lnTo>
                <a:lnTo>
                  <a:pt x="350442" y="5105"/>
                </a:lnTo>
                <a:lnTo>
                  <a:pt x="32512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20740" y="4602479"/>
            <a:ext cx="388620" cy="585470"/>
          </a:xfrm>
          <a:custGeom>
            <a:avLst/>
            <a:gdLst/>
            <a:ahLst/>
            <a:cxnLst/>
            <a:rect l="l" t="t" r="r" b="b"/>
            <a:pathLst>
              <a:path w="388620" h="585470">
                <a:moveTo>
                  <a:pt x="323850" y="0"/>
                </a:moveTo>
                <a:lnTo>
                  <a:pt x="64770" y="0"/>
                </a:lnTo>
                <a:lnTo>
                  <a:pt x="39540" y="5083"/>
                </a:lnTo>
                <a:lnTo>
                  <a:pt x="18954" y="18954"/>
                </a:lnTo>
                <a:lnTo>
                  <a:pt x="5083" y="39540"/>
                </a:lnTo>
                <a:lnTo>
                  <a:pt x="0" y="64770"/>
                </a:lnTo>
                <a:lnTo>
                  <a:pt x="0" y="520446"/>
                </a:lnTo>
                <a:lnTo>
                  <a:pt x="5083" y="545675"/>
                </a:lnTo>
                <a:lnTo>
                  <a:pt x="18954" y="566261"/>
                </a:lnTo>
                <a:lnTo>
                  <a:pt x="39540" y="580132"/>
                </a:lnTo>
                <a:lnTo>
                  <a:pt x="64770" y="585216"/>
                </a:lnTo>
                <a:lnTo>
                  <a:pt x="323850" y="585216"/>
                </a:lnTo>
                <a:lnTo>
                  <a:pt x="349079" y="580132"/>
                </a:lnTo>
                <a:lnTo>
                  <a:pt x="369665" y="566261"/>
                </a:lnTo>
                <a:lnTo>
                  <a:pt x="383536" y="545675"/>
                </a:lnTo>
                <a:lnTo>
                  <a:pt x="388620" y="520446"/>
                </a:lnTo>
                <a:lnTo>
                  <a:pt x="388620" y="64770"/>
                </a:lnTo>
                <a:lnTo>
                  <a:pt x="383536" y="39540"/>
                </a:lnTo>
                <a:lnTo>
                  <a:pt x="369665" y="18954"/>
                </a:lnTo>
                <a:lnTo>
                  <a:pt x="349079" y="5083"/>
                </a:lnTo>
                <a:lnTo>
                  <a:pt x="32385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89376" y="5622035"/>
            <a:ext cx="1492250" cy="585470"/>
          </a:xfrm>
          <a:custGeom>
            <a:avLst/>
            <a:gdLst/>
            <a:ahLst/>
            <a:cxnLst/>
            <a:rect l="l" t="t" r="r" b="b"/>
            <a:pathLst>
              <a:path w="1492250" h="585470">
                <a:moveTo>
                  <a:pt x="1394460" y="0"/>
                </a:moveTo>
                <a:lnTo>
                  <a:pt x="97536" y="0"/>
                </a:lnTo>
                <a:lnTo>
                  <a:pt x="59578" y="7664"/>
                </a:lnTo>
                <a:lnTo>
                  <a:pt x="28575" y="28565"/>
                </a:lnTo>
                <a:lnTo>
                  <a:pt x="7667" y="59568"/>
                </a:lnTo>
                <a:lnTo>
                  <a:pt x="0" y="97535"/>
                </a:lnTo>
                <a:lnTo>
                  <a:pt x="0" y="487679"/>
                </a:lnTo>
                <a:lnTo>
                  <a:pt x="7667" y="525642"/>
                </a:lnTo>
                <a:lnTo>
                  <a:pt x="28575" y="556645"/>
                </a:lnTo>
                <a:lnTo>
                  <a:pt x="59578" y="577550"/>
                </a:lnTo>
                <a:lnTo>
                  <a:pt x="97536" y="585215"/>
                </a:lnTo>
                <a:lnTo>
                  <a:pt x="1394460" y="585215"/>
                </a:lnTo>
                <a:lnTo>
                  <a:pt x="1432417" y="577550"/>
                </a:lnTo>
                <a:lnTo>
                  <a:pt x="1463421" y="556645"/>
                </a:lnTo>
                <a:lnTo>
                  <a:pt x="1484328" y="525642"/>
                </a:lnTo>
                <a:lnTo>
                  <a:pt x="1491996" y="487679"/>
                </a:lnTo>
                <a:lnTo>
                  <a:pt x="1491996" y="97535"/>
                </a:lnTo>
                <a:lnTo>
                  <a:pt x="1484328" y="59568"/>
                </a:lnTo>
                <a:lnTo>
                  <a:pt x="1463421" y="28565"/>
                </a:lnTo>
                <a:lnTo>
                  <a:pt x="1432417" y="7664"/>
                </a:lnTo>
                <a:lnTo>
                  <a:pt x="139446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68979" y="2403348"/>
            <a:ext cx="241300" cy="660400"/>
          </a:xfrm>
          <a:custGeom>
            <a:avLst/>
            <a:gdLst/>
            <a:ahLst/>
            <a:cxnLst/>
            <a:rect l="l" t="t" r="r" b="b"/>
            <a:pathLst>
              <a:path w="241300" h="660400">
                <a:moveTo>
                  <a:pt x="200660" y="0"/>
                </a:moveTo>
                <a:lnTo>
                  <a:pt x="40132" y="0"/>
                </a:lnTo>
                <a:lnTo>
                  <a:pt x="24485" y="3145"/>
                </a:lnTo>
                <a:lnTo>
                  <a:pt x="11731" y="11731"/>
                </a:lnTo>
                <a:lnTo>
                  <a:pt x="3145" y="24485"/>
                </a:lnTo>
                <a:lnTo>
                  <a:pt x="0" y="40131"/>
                </a:lnTo>
                <a:lnTo>
                  <a:pt x="0" y="619760"/>
                </a:lnTo>
                <a:lnTo>
                  <a:pt x="3145" y="635406"/>
                </a:lnTo>
                <a:lnTo>
                  <a:pt x="11731" y="648160"/>
                </a:lnTo>
                <a:lnTo>
                  <a:pt x="24485" y="656746"/>
                </a:lnTo>
                <a:lnTo>
                  <a:pt x="40132" y="659891"/>
                </a:lnTo>
                <a:lnTo>
                  <a:pt x="200660" y="659891"/>
                </a:lnTo>
                <a:lnTo>
                  <a:pt x="216306" y="656746"/>
                </a:lnTo>
                <a:lnTo>
                  <a:pt x="229060" y="648160"/>
                </a:lnTo>
                <a:lnTo>
                  <a:pt x="237646" y="635406"/>
                </a:lnTo>
                <a:lnTo>
                  <a:pt x="240792" y="619760"/>
                </a:lnTo>
                <a:lnTo>
                  <a:pt x="240792" y="40131"/>
                </a:lnTo>
                <a:lnTo>
                  <a:pt x="237646" y="24485"/>
                </a:lnTo>
                <a:lnTo>
                  <a:pt x="229060" y="11731"/>
                </a:lnTo>
                <a:lnTo>
                  <a:pt x="216306" y="3145"/>
                </a:lnTo>
                <a:lnTo>
                  <a:pt x="20066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62371" y="2403348"/>
            <a:ext cx="241300" cy="660400"/>
          </a:xfrm>
          <a:custGeom>
            <a:avLst/>
            <a:gdLst/>
            <a:ahLst/>
            <a:cxnLst/>
            <a:rect l="l" t="t" r="r" b="b"/>
            <a:pathLst>
              <a:path w="241300" h="660400">
                <a:moveTo>
                  <a:pt x="200660" y="0"/>
                </a:moveTo>
                <a:lnTo>
                  <a:pt x="40131" y="0"/>
                </a:lnTo>
                <a:lnTo>
                  <a:pt x="24485" y="3145"/>
                </a:lnTo>
                <a:lnTo>
                  <a:pt x="11731" y="11731"/>
                </a:lnTo>
                <a:lnTo>
                  <a:pt x="3145" y="24485"/>
                </a:lnTo>
                <a:lnTo>
                  <a:pt x="0" y="40131"/>
                </a:lnTo>
                <a:lnTo>
                  <a:pt x="0" y="619760"/>
                </a:lnTo>
                <a:lnTo>
                  <a:pt x="3145" y="635406"/>
                </a:lnTo>
                <a:lnTo>
                  <a:pt x="11731" y="648160"/>
                </a:lnTo>
                <a:lnTo>
                  <a:pt x="24485" y="656746"/>
                </a:lnTo>
                <a:lnTo>
                  <a:pt x="40131" y="659891"/>
                </a:lnTo>
                <a:lnTo>
                  <a:pt x="200660" y="659891"/>
                </a:lnTo>
                <a:lnTo>
                  <a:pt x="216306" y="656746"/>
                </a:lnTo>
                <a:lnTo>
                  <a:pt x="229060" y="648160"/>
                </a:lnTo>
                <a:lnTo>
                  <a:pt x="237646" y="635406"/>
                </a:lnTo>
                <a:lnTo>
                  <a:pt x="240791" y="619760"/>
                </a:lnTo>
                <a:lnTo>
                  <a:pt x="240791" y="40131"/>
                </a:lnTo>
                <a:lnTo>
                  <a:pt x="237646" y="24485"/>
                </a:lnTo>
                <a:lnTo>
                  <a:pt x="229060" y="11731"/>
                </a:lnTo>
                <a:lnTo>
                  <a:pt x="216306" y="3145"/>
                </a:lnTo>
                <a:lnTo>
                  <a:pt x="20066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73111" y="2403348"/>
            <a:ext cx="241300" cy="660400"/>
          </a:xfrm>
          <a:custGeom>
            <a:avLst/>
            <a:gdLst/>
            <a:ahLst/>
            <a:cxnLst/>
            <a:rect l="l" t="t" r="r" b="b"/>
            <a:pathLst>
              <a:path w="241300" h="660400">
                <a:moveTo>
                  <a:pt x="200660" y="0"/>
                </a:moveTo>
                <a:lnTo>
                  <a:pt x="40132" y="0"/>
                </a:lnTo>
                <a:lnTo>
                  <a:pt x="24485" y="3145"/>
                </a:lnTo>
                <a:lnTo>
                  <a:pt x="11731" y="11731"/>
                </a:lnTo>
                <a:lnTo>
                  <a:pt x="3145" y="24485"/>
                </a:lnTo>
                <a:lnTo>
                  <a:pt x="0" y="40131"/>
                </a:lnTo>
                <a:lnTo>
                  <a:pt x="0" y="619760"/>
                </a:lnTo>
                <a:lnTo>
                  <a:pt x="3145" y="635406"/>
                </a:lnTo>
                <a:lnTo>
                  <a:pt x="11731" y="648160"/>
                </a:lnTo>
                <a:lnTo>
                  <a:pt x="24485" y="656746"/>
                </a:lnTo>
                <a:lnTo>
                  <a:pt x="40132" y="659891"/>
                </a:lnTo>
                <a:lnTo>
                  <a:pt x="200660" y="659891"/>
                </a:lnTo>
                <a:lnTo>
                  <a:pt x="216306" y="656746"/>
                </a:lnTo>
                <a:lnTo>
                  <a:pt x="229060" y="648160"/>
                </a:lnTo>
                <a:lnTo>
                  <a:pt x="237646" y="635406"/>
                </a:lnTo>
                <a:lnTo>
                  <a:pt x="240792" y="619760"/>
                </a:lnTo>
                <a:lnTo>
                  <a:pt x="240792" y="40131"/>
                </a:lnTo>
                <a:lnTo>
                  <a:pt x="237646" y="24485"/>
                </a:lnTo>
                <a:lnTo>
                  <a:pt x="229060" y="11731"/>
                </a:lnTo>
                <a:lnTo>
                  <a:pt x="216306" y="3145"/>
                </a:lnTo>
                <a:lnTo>
                  <a:pt x="20066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-15" dirty="0"/>
              <a:t>Improving </a:t>
            </a:r>
            <a:r>
              <a:rPr spc="10" dirty="0"/>
              <a:t>matmul </a:t>
            </a:r>
            <a:r>
              <a:rPr dirty="0"/>
              <a:t>memory</a:t>
            </a:r>
            <a:r>
              <a:rPr spc="-65" dirty="0"/>
              <a:t> </a:t>
            </a:r>
            <a:r>
              <a:rPr spc="-15" dirty="0"/>
              <a:t>usage:  </a:t>
            </a:r>
            <a:r>
              <a:rPr dirty="0"/>
              <a:t>Better </a:t>
            </a:r>
            <a:r>
              <a:rPr spc="-5" dirty="0"/>
              <a:t>spatial</a:t>
            </a:r>
            <a:r>
              <a:rPr spc="-40" dirty="0"/>
              <a:t> </a:t>
            </a:r>
            <a:r>
              <a:rPr spc="-10" dirty="0"/>
              <a:t>locality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07542" y="1639586"/>
            <a:ext cx="7653655" cy="4479290"/>
          </a:xfrm>
          <a:prstGeom prst="rect">
            <a:avLst/>
          </a:prstGeom>
        </p:spPr>
        <p:txBody>
          <a:bodyPr vert="horz" wrap="square" lIns="0" tIns="1689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3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What if </a:t>
            </a:r>
            <a:r>
              <a:rPr sz="2800" spc="-40" dirty="0">
                <a:latin typeface="Tw Cen MT"/>
                <a:cs typeface="Tw Cen MT"/>
              </a:rPr>
              <a:t>we </a:t>
            </a:r>
            <a:r>
              <a:rPr sz="2800" dirty="0">
                <a:latin typeface="Tw Cen MT"/>
                <a:cs typeface="Tw Cen MT"/>
              </a:rPr>
              <a:t>flipped </a:t>
            </a:r>
            <a:r>
              <a:rPr sz="2800" spc="-5" dirty="0">
                <a:latin typeface="Tw Cen MT"/>
                <a:cs typeface="Tw Cen MT"/>
              </a:rPr>
              <a:t>it</a:t>
            </a:r>
            <a:r>
              <a:rPr sz="2800" spc="140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around?</a:t>
            </a:r>
            <a:endParaRPr sz="2800">
              <a:latin typeface="Tw Cen MT"/>
              <a:cs typeface="Tw Cen MT"/>
            </a:endParaRPr>
          </a:p>
          <a:p>
            <a:pPr marL="12700" marR="620395">
              <a:lnSpc>
                <a:spcPct val="131500"/>
              </a:lnSpc>
              <a:spcBef>
                <a:spcPts val="130"/>
              </a:spcBef>
            </a:pPr>
            <a:r>
              <a:rPr sz="2000" spc="-5" dirty="0">
                <a:latin typeface="Lucida Sans Typewriter"/>
                <a:cs typeface="Lucida Sans Typewriter"/>
              </a:rPr>
              <a:t>int </a:t>
            </a:r>
            <a:r>
              <a:rPr sz="2000" dirty="0">
                <a:latin typeface="Lucida Sans Typewriter"/>
                <a:cs typeface="Lucida Sans Typewriter"/>
              </a:rPr>
              <a:t>i = </a:t>
            </a:r>
            <a:r>
              <a:rPr sz="2000" spc="-10" dirty="0">
                <a:latin typeface="Lucida Sans Typewriter"/>
                <a:cs typeface="Lucida Sans Typewriter"/>
              </a:rPr>
              <a:t>blockIdx.y </a:t>
            </a:r>
            <a:r>
              <a:rPr sz="2000" dirty="0">
                <a:latin typeface="Lucida Sans Typewriter"/>
                <a:cs typeface="Lucida Sans Typewriter"/>
              </a:rPr>
              <a:t>* </a:t>
            </a:r>
            <a:r>
              <a:rPr sz="2000" spc="-10" dirty="0">
                <a:latin typeface="Lucida Sans Typewriter"/>
                <a:cs typeface="Lucida Sans Typewriter"/>
              </a:rPr>
              <a:t>blockDim.y </a:t>
            </a:r>
            <a:r>
              <a:rPr sz="2000" dirty="0">
                <a:latin typeface="Lucida Sans Typewriter"/>
                <a:cs typeface="Lucida Sans Typewriter"/>
              </a:rPr>
              <a:t>+ </a:t>
            </a:r>
            <a:r>
              <a:rPr sz="2000" spc="-10" dirty="0">
                <a:latin typeface="Lucida Sans Typewriter"/>
                <a:cs typeface="Lucida Sans Typewriter"/>
              </a:rPr>
              <a:t>threadIdx.y;  </a:t>
            </a:r>
            <a:r>
              <a:rPr sz="2000" spc="-5" dirty="0">
                <a:latin typeface="Lucida Sans Typewriter"/>
                <a:cs typeface="Lucida Sans Typewriter"/>
              </a:rPr>
              <a:t>int </a:t>
            </a:r>
            <a:r>
              <a:rPr sz="2000" dirty="0">
                <a:latin typeface="Lucida Sans Typewriter"/>
                <a:cs typeface="Lucida Sans Typewriter"/>
              </a:rPr>
              <a:t>j = </a:t>
            </a:r>
            <a:r>
              <a:rPr sz="2000" spc="-10" dirty="0">
                <a:latin typeface="Lucida Sans Typewriter"/>
                <a:cs typeface="Lucida Sans Typewriter"/>
              </a:rPr>
              <a:t>blockIdx.x </a:t>
            </a:r>
            <a:r>
              <a:rPr sz="2000" dirty="0">
                <a:latin typeface="Lucida Sans Typewriter"/>
                <a:cs typeface="Lucida Sans Typewriter"/>
              </a:rPr>
              <a:t>* </a:t>
            </a:r>
            <a:r>
              <a:rPr sz="2000" spc="-10" dirty="0">
                <a:latin typeface="Lucida Sans Typewriter"/>
                <a:cs typeface="Lucida Sans Typewriter"/>
              </a:rPr>
              <a:t>blockDim.x </a:t>
            </a:r>
            <a:r>
              <a:rPr sz="2000" dirty="0">
                <a:latin typeface="Lucida Sans Typewriter"/>
                <a:cs typeface="Lucida Sans Typewriter"/>
              </a:rPr>
              <a:t>+</a:t>
            </a:r>
            <a:r>
              <a:rPr sz="2000" spc="-65" dirty="0"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threadIdx.x;</a:t>
            </a:r>
            <a:endParaRPr sz="2000">
              <a:latin typeface="Lucida Sans Typewriter"/>
              <a:cs typeface="Lucida Sans Typewriter"/>
            </a:endParaRPr>
          </a:p>
          <a:p>
            <a:pPr>
              <a:lnSpc>
                <a:spcPct val="100000"/>
              </a:lnSpc>
            </a:pPr>
            <a:endParaRPr sz="23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94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Threads </a:t>
            </a:r>
            <a:r>
              <a:rPr sz="2800" spc="-20" dirty="0">
                <a:latin typeface="Tw Cen MT"/>
                <a:cs typeface="Tw Cen MT"/>
              </a:rPr>
              <a:t>have </a:t>
            </a:r>
            <a:r>
              <a:rPr sz="2800" spc="-5" dirty="0">
                <a:latin typeface="Tw Cen MT"/>
                <a:cs typeface="Tw Cen MT"/>
              </a:rPr>
              <a:t>same y + </a:t>
            </a:r>
            <a:r>
              <a:rPr sz="2800" spc="-10" dirty="0">
                <a:latin typeface="Tw Cen MT"/>
                <a:cs typeface="Tw Cen MT"/>
              </a:rPr>
              <a:t>consecutive </a:t>
            </a:r>
            <a:r>
              <a:rPr sz="2800" spc="-5" dirty="0">
                <a:latin typeface="Tw Cen MT"/>
                <a:cs typeface="Tw Cen MT"/>
              </a:rPr>
              <a:t>x</a:t>
            </a:r>
            <a:r>
              <a:rPr sz="2800" spc="9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Wingdings"/>
                <a:cs typeface="Wingdings"/>
              </a:rPr>
              <a:t></a:t>
            </a:r>
            <a:endParaRPr sz="2800">
              <a:latin typeface="Wingdings"/>
              <a:cs typeface="Wingdings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Threads </a:t>
            </a:r>
            <a:r>
              <a:rPr sz="2800" dirty="0">
                <a:latin typeface="Tw Cen MT"/>
                <a:cs typeface="Tw Cen MT"/>
              </a:rPr>
              <a:t>access </a:t>
            </a:r>
            <a:r>
              <a:rPr sz="2800" spc="-5" dirty="0">
                <a:latin typeface="Tw Cen MT"/>
                <a:cs typeface="Tw Cen MT"/>
              </a:rPr>
              <a:t>the same i + </a:t>
            </a:r>
            <a:r>
              <a:rPr sz="2800" spc="-10" dirty="0">
                <a:latin typeface="Tw Cen MT"/>
                <a:cs typeface="Tw Cen MT"/>
              </a:rPr>
              <a:t>consecutive </a:t>
            </a:r>
            <a:r>
              <a:rPr sz="2800" spc="-5" dirty="0">
                <a:latin typeface="Tw Cen MT"/>
                <a:cs typeface="Tw Cen MT"/>
              </a:rPr>
              <a:t>j</a:t>
            </a:r>
            <a:r>
              <a:rPr sz="2800" spc="7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Wingdings"/>
                <a:cs typeface="Wingdings"/>
              </a:rPr>
              <a:t></a:t>
            </a:r>
            <a:endParaRPr sz="2800">
              <a:latin typeface="Wingdings"/>
              <a:cs typeface="Wingdings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Threads </a:t>
            </a:r>
            <a:r>
              <a:rPr sz="2800" dirty="0">
                <a:latin typeface="Tw Cen MT"/>
                <a:cs typeface="Tw Cen MT"/>
              </a:rPr>
              <a:t>access </a:t>
            </a:r>
            <a:r>
              <a:rPr sz="2800" spc="-5" dirty="0">
                <a:latin typeface="Tw Cen MT"/>
                <a:cs typeface="Tw Cen MT"/>
              </a:rPr>
              <a:t>memory at stride of 1</a:t>
            </a:r>
            <a:r>
              <a:rPr sz="2800" spc="19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Wingdings"/>
                <a:cs typeface="Wingdings"/>
              </a:rPr>
              <a:t></a:t>
            </a:r>
            <a:endParaRPr sz="2800">
              <a:latin typeface="Wingdings"/>
              <a:cs typeface="Wingdings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GPU </a:t>
            </a:r>
            <a:r>
              <a:rPr sz="2800" i="1" spc="-5" dirty="0">
                <a:latin typeface="Tw Cen MT"/>
                <a:cs typeface="Tw Cen MT"/>
              </a:rPr>
              <a:t>coalesces </a:t>
            </a:r>
            <a:r>
              <a:rPr sz="2800" dirty="0">
                <a:latin typeface="Tw Cen MT"/>
                <a:cs typeface="Tw Cen MT"/>
              </a:rPr>
              <a:t>reads </a:t>
            </a:r>
            <a:r>
              <a:rPr sz="2800" spc="-5" dirty="0">
                <a:latin typeface="Tw Cen MT"/>
                <a:cs typeface="Tw Cen MT"/>
              </a:rPr>
              <a:t>+ writes to memory </a:t>
            </a:r>
            <a:r>
              <a:rPr sz="2800" spc="10" dirty="0">
                <a:latin typeface="Tw Cen MT"/>
                <a:cs typeface="Tw Cen MT"/>
              </a:rPr>
              <a:t>block</a:t>
            </a:r>
            <a:r>
              <a:rPr sz="2800" spc="7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Wingdings"/>
                <a:cs typeface="Wingdings"/>
              </a:rPr>
              <a:t></a:t>
            </a:r>
            <a:endParaRPr sz="2800">
              <a:latin typeface="Wingdings"/>
              <a:cs typeface="Wingdings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1 </a:t>
            </a:r>
            <a:r>
              <a:rPr sz="2800" dirty="0">
                <a:latin typeface="Tw Cen MT"/>
                <a:cs typeface="Tw Cen MT"/>
              </a:rPr>
              <a:t>read </a:t>
            </a:r>
            <a:r>
              <a:rPr sz="2800" spc="-5" dirty="0">
                <a:latin typeface="Tw Cen MT"/>
                <a:cs typeface="Tw Cen MT"/>
              </a:rPr>
              <a:t>+ 1 write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w Cen MT"/>
                <a:cs typeface="Tw Cen MT"/>
              </a:rPr>
              <a:t>per </a:t>
            </a:r>
            <a:r>
              <a:rPr sz="2800" u="heavy" spc="-30" dirty="0">
                <a:uFill>
                  <a:solidFill>
                    <a:srgbClr val="000000"/>
                  </a:solidFill>
                </a:uFill>
                <a:latin typeface="Tw Cen MT"/>
                <a:cs typeface="Tw Cen MT"/>
              </a:rPr>
              <a:t>warp</a:t>
            </a:r>
            <a:r>
              <a:rPr sz="2800" spc="-3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(if </a:t>
            </a:r>
            <a:r>
              <a:rPr sz="2800" spc="-15" dirty="0">
                <a:latin typeface="Tw Cen MT"/>
                <a:cs typeface="Tw Cen MT"/>
              </a:rPr>
              <a:t>large </a:t>
            </a:r>
            <a:r>
              <a:rPr sz="2800" spc="-5" dirty="0">
                <a:latin typeface="Tw Cen MT"/>
                <a:cs typeface="Tw Cen MT"/>
              </a:rPr>
              <a:t>memory</a:t>
            </a:r>
            <a:r>
              <a:rPr sz="2800" spc="245" dirty="0">
                <a:latin typeface="Tw Cen MT"/>
                <a:cs typeface="Tw Cen MT"/>
              </a:rPr>
              <a:t> </a:t>
            </a:r>
            <a:r>
              <a:rPr sz="2800" spc="5" dirty="0">
                <a:latin typeface="Tw Cen MT"/>
                <a:cs typeface="Tw Cen MT"/>
              </a:rPr>
              <a:t>blocks)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5B1B715-8374-5447-A6B4-551D10986E2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20" dirty="0"/>
              <a:t>Benchmarking </a:t>
            </a:r>
            <a:r>
              <a:rPr spc="-25" dirty="0"/>
              <a:t>improved</a:t>
            </a:r>
            <a:r>
              <a:rPr spc="-130" dirty="0"/>
              <a:t> </a:t>
            </a:r>
            <a:r>
              <a:rPr spc="-5" dirty="0"/>
              <a:t>simple  </a:t>
            </a:r>
            <a:r>
              <a:rPr spc="-20" dirty="0"/>
              <a:t>CUDA</a:t>
            </a:r>
            <a:r>
              <a:rPr spc="-15" dirty="0"/>
              <a:t> </a:t>
            </a:r>
            <a:r>
              <a:rPr spc="10" dirty="0"/>
              <a:t>matmul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5588635" cy="2538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./matrix -n </a:t>
            </a:r>
            <a:r>
              <a:rPr sz="2800" dirty="0">
                <a:latin typeface="Tw Cen MT"/>
                <a:cs typeface="Tw Cen MT"/>
              </a:rPr>
              <a:t>1024 </a:t>
            </a:r>
            <a:r>
              <a:rPr sz="2800" spc="-5" dirty="0">
                <a:latin typeface="Tw Cen MT"/>
                <a:cs typeface="Tw Cen MT"/>
              </a:rPr>
              <a:t>-N </a:t>
            </a:r>
            <a:r>
              <a:rPr sz="2800" dirty="0">
                <a:latin typeface="Tw Cen MT"/>
                <a:cs typeface="Tw Cen MT"/>
              </a:rPr>
              <a:t>1024 </a:t>
            </a:r>
            <a:r>
              <a:rPr sz="2800" spc="-5" dirty="0">
                <a:latin typeface="Tw Cen MT"/>
                <a:cs typeface="Tw Cen MT"/>
              </a:rPr>
              <a:t>-m</a:t>
            </a:r>
            <a:r>
              <a:rPr sz="2800" spc="3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csimple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405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0" dirty="0">
                <a:latin typeface="Tw Cen MT"/>
                <a:cs typeface="Tw Cen MT"/>
              </a:rPr>
              <a:t>C++: </a:t>
            </a:r>
            <a:r>
              <a:rPr sz="2800" dirty="0">
                <a:latin typeface="Tw Cen MT"/>
                <a:cs typeface="Tw Cen MT"/>
              </a:rPr>
              <a:t>1300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1.6</a:t>
            </a:r>
            <a:r>
              <a:rPr sz="2800" spc="8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dirty="0">
                <a:latin typeface="Tw Cen MT"/>
                <a:cs typeface="Tw Cen MT"/>
              </a:rPr>
              <a:t>33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65</a:t>
            </a:r>
            <a:r>
              <a:rPr sz="2800" spc="5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Simple++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spc="-5" dirty="0">
                <a:latin typeface="Tw Cen MT"/>
                <a:cs typeface="Tw Cen MT"/>
              </a:rPr>
              <a:t>2.4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900</a:t>
            </a:r>
            <a:r>
              <a:rPr sz="2800" spc="45" dirty="0">
                <a:latin typeface="Tw Cen MT"/>
                <a:cs typeface="Tw Cen MT"/>
              </a:rPr>
              <a:t> </a:t>
            </a:r>
            <a:r>
              <a:rPr sz="2800" spc="-5" dirty="0" err="1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E67DA3-925A-AF4E-AE34-096AE5D94BB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-10" dirty="0"/>
              <a:t>Profiling </a:t>
            </a:r>
            <a:r>
              <a:rPr spc="-25" dirty="0"/>
              <a:t>improved </a:t>
            </a:r>
            <a:r>
              <a:rPr spc="-5" dirty="0"/>
              <a:t>simple</a:t>
            </a:r>
            <a:r>
              <a:rPr spc="-95" dirty="0"/>
              <a:t> </a:t>
            </a:r>
            <a:r>
              <a:rPr spc="-15" dirty="0"/>
              <a:t>CUDA  </a:t>
            </a:r>
            <a:r>
              <a:rPr spc="10" dirty="0"/>
              <a:t>matmul</a:t>
            </a:r>
            <a:r>
              <a:rPr dirty="0"/>
              <a:t> ***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823974"/>
            <a:ext cx="7266940" cy="1006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2280"/>
              </a:lnSpc>
              <a:spcBef>
                <a:spcPts val="10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10" dirty="0">
                <a:latin typeface="Lucida Sans Typewriter"/>
                <a:cs typeface="Lucida Sans Typewriter"/>
              </a:rPr>
              <a:t>nvprof --analysis-metrics </a:t>
            </a:r>
            <a:r>
              <a:rPr sz="2000" spc="-5" dirty="0">
                <a:latin typeface="Lucida Sans Typewriter"/>
                <a:cs typeface="Lucida Sans Typewriter"/>
              </a:rPr>
              <a:t>-f -o</a:t>
            </a:r>
            <a:r>
              <a:rPr sz="2000" spc="-20" dirty="0"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csimple.nvprof</a:t>
            </a:r>
            <a:endParaRPr sz="2000" dirty="0">
              <a:latin typeface="Lucida Sans Typewriter"/>
              <a:cs typeface="Lucida Sans Typewriter"/>
            </a:endParaRPr>
          </a:p>
          <a:p>
            <a:pPr marL="241300">
              <a:lnSpc>
                <a:spcPts val="2280"/>
              </a:lnSpc>
            </a:pPr>
            <a:r>
              <a:rPr sz="2000" spc="-10" dirty="0">
                <a:latin typeface="Lucida Sans Typewriter"/>
                <a:cs typeface="Lucida Sans Typewriter"/>
              </a:rPr>
              <a:t>./matrix </a:t>
            </a:r>
            <a:r>
              <a:rPr sz="2000" spc="-5" dirty="0">
                <a:latin typeface="Lucida Sans Typewriter"/>
                <a:cs typeface="Lucida Sans Typewriter"/>
              </a:rPr>
              <a:t>-n </a:t>
            </a:r>
            <a:r>
              <a:rPr sz="2000" spc="-10" dirty="0">
                <a:latin typeface="Lucida Sans Typewriter"/>
                <a:cs typeface="Lucida Sans Typewriter"/>
              </a:rPr>
              <a:t>1024 </a:t>
            </a:r>
            <a:r>
              <a:rPr sz="2000" spc="-5" dirty="0">
                <a:latin typeface="Lucida Sans Typewriter"/>
                <a:cs typeface="Lucida Sans Typewriter"/>
              </a:rPr>
              <a:t>-N </a:t>
            </a:r>
            <a:r>
              <a:rPr sz="2000" spc="-10" dirty="0">
                <a:latin typeface="Lucida Sans Typewriter"/>
                <a:cs typeface="Lucida Sans Typewriter"/>
              </a:rPr>
              <a:t>1024 </a:t>
            </a:r>
            <a:r>
              <a:rPr sz="2000" spc="-5" dirty="0">
                <a:latin typeface="Lucida Sans Typewriter"/>
                <a:cs typeface="Lucida Sans Typewriter"/>
              </a:rPr>
              <a:t>-m</a:t>
            </a:r>
            <a:r>
              <a:rPr sz="2000" spc="-60" dirty="0"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csimple</a:t>
            </a:r>
            <a:endParaRPr sz="2000" dirty="0">
              <a:latin typeface="Lucida Sans Typewriter"/>
              <a:cs typeface="Lucida Sans Typewriter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10" dirty="0">
                <a:latin typeface="Lucida Sans Typewriter"/>
                <a:cs typeface="Lucida Sans Typewriter"/>
              </a:rPr>
              <a:t>nvvp</a:t>
            </a:r>
            <a:r>
              <a:rPr sz="2000" spc="-20" dirty="0"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csimple.nvprof</a:t>
            </a:r>
            <a:endParaRPr sz="2000" dirty="0">
              <a:latin typeface="Lucida Sans Typewriter"/>
              <a:cs typeface="Lucida Sans Typewrite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3895725"/>
            <a:ext cx="21145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Doing</a:t>
            </a:r>
            <a:r>
              <a:rPr sz="2800" spc="-6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better!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542" y="5261715"/>
            <a:ext cx="7729220" cy="1001394"/>
          </a:xfrm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41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…Still memory bound,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though</a:t>
            </a:r>
            <a:endParaRPr sz="2800">
              <a:latin typeface="Tw Cen MT"/>
              <a:cs typeface="Tw Cen MT"/>
            </a:endParaRPr>
          </a:p>
          <a:p>
            <a:pPr marL="4278630">
              <a:lnSpc>
                <a:spcPct val="100000"/>
              </a:lnSpc>
              <a:spcBef>
                <a:spcPts val="844"/>
              </a:spcBef>
            </a:pPr>
            <a:r>
              <a:rPr sz="1800" dirty="0">
                <a:latin typeface="Tw Cen MT"/>
                <a:cs typeface="Tw Cen MT"/>
              </a:rPr>
              <a:t>*** - </a:t>
            </a:r>
            <a:r>
              <a:rPr sz="1800" spc="-5" dirty="0">
                <a:latin typeface="Tw Cen MT"/>
                <a:cs typeface="Tw Cen MT"/>
              </a:rPr>
              <a:t>Using </a:t>
            </a:r>
            <a:r>
              <a:rPr sz="1800" dirty="0">
                <a:latin typeface="Tw Cen MT"/>
                <a:cs typeface="Tw Cen MT"/>
              </a:rPr>
              <a:t>deprecated </a:t>
            </a:r>
            <a:r>
              <a:rPr sz="1800" spc="-5" dirty="0">
                <a:latin typeface="Tw Cen MT"/>
                <a:cs typeface="Tw Cen MT"/>
              </a:rPr>
              <a:t>profiling</a:t>
            </a:r>
            <a:r>
              <a:rPr sz="1800" spc="-114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tools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322822" y="3031677"/>
            <a:ext cx="5454402" cy="23231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5CC509-F72C-9D46-99C7-3D449EC9F18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5506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CUDA </a:t>
            </a:r>
            <a:r>
              <a:rPr spc="-5" dirty="0"/>
              <a:t>disassembly </a:t>
            </a:r>
            <a:r>
              <a:rPr dirty="0"/>
              <a:t>+ </a:t>
            </a:r>
            <a:r>
              <a:rPr spc="-5" dirty="0"/>
              <a:t>its</a:t>
            </a:r>
            <a:r>
              <a:rPr spc="-65" dirty="0"/>
              <a:t> </a:t>
            </a:r>
            <a:r>
              <a:rPr spc="-5" dirty="0"/>
              <a:t>limits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6603365" cy="2133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304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80" dirty="0">
                <a:latin typeface="Tw Cen MT"/>
                <a:cs typeface="Tw Cen MT"/>
              </a:rPr>
              <a:t>You </a:t>
            </a:r>
            <a:r>
              <a:rPr sz="2800" spc="-5" dirty="0">
                <a:latin typeface="Tw Cen MT"/>
                <a:cs typeface="Tw Cen MT"/>
              </a:rPr>
              <a:t>can look at PTX</a:t>
            </a:r>
            <a:r>
              <a:rPr sz="2800" spc="9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assembly:</a:t>
            </a:r>
          </a:p>
          <a:p>
            <a:pPr marL="241300">
              <a:lnSpc>
                <a:spcPts val="2345"/>
              </a:lnSpc>
            </a:pPr>
            <a:r>
              <a:rPr sz="2000" spc="-10" dirty="0">
                <a:latin typeface="Lucida Sans Typewriter"/>
                <a:cs typeface="Lucida Sans Typewriter"/>
              </a:rPr>
              <a:t>cuobjdump --dump-ptx</a:t>
            </a:r>
            <a:r>
              <a:rPr sz="2000" spc="-20" dirty="0"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matrix</a:t>
            </a:r>
            <a:endParaRPr sz="2000" dirty="0">
              <a:latin typeface="Lucida Sans Typewriter"/>
              <a:cs typeface="Lucida Sans Typewriter"/>
            </a:endParaRPr>
          </a:p>
          <a:p>
            <a:pPr>
              <a:lnSpc>
                <a:spcPct val="100000"/>
              </a:lnSpc>
            </a:pPr>
            <a:endParaRPr sz="2300" dirty="0">
              <a:latin typeface="Times New Roman"/>
              <a:cs typeface="Times New Roman"/>
            </a:endParaRPr>
          </a:p>
          <a:p>
            <a:pPr marL="241300" indent="-228600">
              <a:lnSpc>
                <a:spcPts val="3195"/>
              </a:lnSpc>
              <a:spcBef>
                <a:spcPts val="192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…But </a:t>
            </a:r>
            <a:r>
              <a:rPr sz="2800" spc="-30" dirty="0">
                <a:latin typeface="Tw Cen MT"/>
                <a:cs typeface="Tw Cen MT"/>
              </a:rPr>
              <a:t>you </a:t>
            </a:r>
            <a:r>
              <a:rPr sz="2800" spc="-5" dirty="0">
                <a:latin typeface="Tw Cen MT"/>
                <a:cs typeface="Tw Cen MT"/>
              </a:rPr>
              <a:t>will </a:t>
            </a:r>
            <a:r>
              <a:rPr sz="2800" dirty="0">
                <a:latin typeface="Tw Cen MT"/>
                <a:cs typeface="Tw Cen MT"/>
              </a:rPr>
              <a:t>not see difference </a:t>
            </a:r>
            <a:r>
              <a:rPr sz="2800" spc="-5" dirty="0">
                <a:latin typeface="Tw Cen MT"/>
                <a:cs typeface="Tw Cen MT"/>
              </a:rPr>
              <a:t>in this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case</a:t>
            </a:r>
          </a:p>
          <a:p>
            <a:pPr marL="241300">
              <a:lnSpc>
                <a:spcPts val="3195"/>
              </a:lnSpc>
            </a:pPr>
            <a:r>
              <a:rPr sz="2800" spc="-5" dirty="0">
                <a:latin typeface="Tw Cen MT"/>
                <a:cs typeface="Tw Cen MT"/>
              </a:rPr>
              <a:t>(Coalescing </a:t>
            </a:r>
            <a:r>
              <a:rPr sz="2800" dirty="0">
                <a:latin typeface="Tw Cen MT"/>
                <a:cs typeface="Tw Cen MT"/>
              </a:rPr>
              <a:t>done </a:t>
            </a:r>
            <a:r>
              <a:rPr sz="2800" spc="-75" dirty="0">
                <a:latin typeface="Tw Cen MT"/>
                <a:cs typeface="Tw Cen MT"/>
              </a:rPr>
              <a:t>by </a:t>
            </a:r>
            <a:r>
              <a:rPr sz="2800" spc="-35" dirty="0">
                <a:latin typeface="Tw Cen MT"/>
                <a:cs typeface="Tw Cen MT"/>
              </a:rPr>
              <a:t>hardware, </a:t>
            </a:r>
            <a:r>
              <a:rPr sz="2800" dirty="0">
                <a:latin typeface="Tw Cen MT"/>
                <a:cs typeface="Tw Cen MT"/>
              </a:rPr>
              <a:t>not</a:t>
            </a:r>
            <a:r>
              <a:rPr sz="2800" spc="12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compiler)</a:t>
            </a:r>
            <a:endParaRPr sz="2800" dirty="0">
              <a:latin typeface="Tw Cen MT"/>
              <a:cs typeface="Tw Cen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5861" y="4499228"/>
            <a:ext cx="502539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Lucida Sans Typewriter"/>
                <a:cs typeface="Lucida Sans Typewriter"/>
              </a:rPr>
              <a:t>.visible .entry</a:t>
            </a:r>
            <a:r>
              <a:rPr sz="1400" spc="-65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_Z19cudaSimpleKernelOldiPfS_S_(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Lucida Sans Typewriter"/>
                <a:cs typeface="Lucida Sans Typewriter"/>
              </a:rPr>
              <a:t>...</a:t>
            </a:r>
            <a:endParaRPr sz="1400">
              <a:latin typeface="Lucida Sans Typewriter"/>
              <a:cs typeface="Lucida Sans Typewrite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5861" y="4925948"/>
            <a:ext cx="2898140" cy="109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1125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Lucida Sans Typewriter"/>
                <a:cs typeface="Lucida Sans Typewriter"/>
              </a:rPr>
              <a:t>ld.global.f32 %f6, [%rd9];  ld.global.f32 %f7,</a:t>
            </a:r>
            <a:r>
              <a:rPr sz="1400" spc="-80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[%rd7];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...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Lucida Sans Typewriter"/>
                <a:cs typeface="Lucida Sans Typewriter"/>
              </a:rPr>
              <a:t>st.global.f32 [%rd12],</a:t>
            </a:r>
            <a:r>
              <a:rPr sz="1400" spc="-75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%f9;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...</a:t>
            </a:r>
            <a:endParaRPr sz="14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79596" y="4876291"/>
            <a:ext cx="4707255" cy="1520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Lucida Sans Typewriter"/>
                <a:cs typeface="Lucida Sans Typewriter"/>
              </a:rPr>
              <a:t>.visible .entry</a:t>
            </a:r>
            <a:r>
              <a:rPr sz="1400" spc="-60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_Z19cudaSimpleKerneliPfS_S_(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Lucida Sans Typewriter"/>
                <a:cs typeface="Lucida Sans Typewriter"/>
              </a:rPr>
              <a:t>...</a:t>
            </a:r>
            <a:endParaRPr sz="1400">
              <a:latin typeface="Lucida Sans Typewriter"/>
              <a:cs typeface="Lucida Sans Typewriter"/>
            </a:endParaRPr>
          </a:p>
          <a:p>
            <a:pPr marL="12700" marR="1920239">
              <a:lnSpc>
                <a:spcPct val="100000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ld.global.f32 %f6, [%rd9];  ld.global.f32 %f7,</a:t>
            </a:r>
            <a:r>
              <a:rPr sz="1400" spc="-80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[%rd7];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...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st.global.f32 [%rd12],</a:t>
            </a:r>
            <a:r>
              <a:rPr sz="1400" spc="-35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%f9;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...</a:t>
            </a:r>
            <a:endParaRPr sz="1400">
              <a:latin typeface="Lucida Sans Typewriter"/>
              <a:cs typeface="Lucida Sans Typewriter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BF0CCD2-D9A2-E743-BB32-97B799B9EFE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5925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Matrix </a:t>
            </a:r>
            <a:r>
              <a:rPr dirty="0"/>
              <a:t>multiplication</a:t>
            </a:r>
            <a:r>
              <a:rPr spc="-65" dirty="0"/>
              <a:t> </a:t>
            </a:r>
            <a:r>
              <a:rPr spc="10" dirty="0"/>
              <a:t>(matmul)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59661"/>
            <a:ext cx="42957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C++</a:t>
            </a:r>
            <a:r>
              <a:rPr sz="2800" spc="-15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implementation: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2472055"/>
            <a:ext cx="6381115" cy="3578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24710">
              <a:lnSpc>
                <a:spcPct val="1492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/* </a:t>
            </a:r>
            <a:r>
              <a:rPr sz="1200" spc="-5" dirty="0">
                <a:latin typeface="Lucida Sans Typewriter"/>
                <a:cs typeface="Lucida Sans Typewriter"/>
              </a:rPr>
              <a:t>Find element based </a:t>
            </a:r>
            <a:r>
              <a:rPr sz="1200" dirty="0">
                <a:latin typeface="Lucida Sans Typewriter"/>
                <a:cs typeface="Lucida Sans Typewriter"/>
              </a:rPr>
              <a:t>on row-major </a:t>
            </a:r>
            <a:r>
              <a:rPr sz="1200" spc="-5" dirty="0">
                <a:latin typeface="Lucida Sans Typewriter"/>
                <a:cs typeface="Lucida Sans Typewriter"/>
              </a:rPr>
              <a:t>ordering </a:t>
            </a:r>
            <a:r>
              <a:rPr sz="1200" dirty="0">
                <a:latin typeface="Lucida Sans Typewriter"/>
                <a:cs typeface="Lucida Sans Typewriter"/>
              </a:rPr>
              <a:t>*/  </a:t>
            </a:r>
            <a:r>
              <a:rPr sz="1200" spc="-5" dirty="0">
                <a:latin typeface="Lucida Sans Typewriter"/>
                <a:cs typeface="Lucida Sans Typewriter"/>
              </a:rPr>
              <a:t>#define RM(r, </a:t>
            </a:r>
            <a:r>
              <a:rPr sz="1200" dirty="0">
                <a:latin typeface="Lucida Sans Typewriter"/>
                <a:cs typeface="Lucida Sans Typewriter"/>
              </a:rPr>
              <a:t>c, </a:t>
            </a:r>
            <a:r>
              <a:rPr sz="1200" spc="-5" dirty="0">
                <a:latin typeface="Lucida Sans Typewriter"/>
                <a:cs typeface="Lucida Sans Typewriter"/>
              </a:rPr>
              <a:t>width) </a:t>
            </a:r>
            <a:r>
              <a:rPr sz="1200" dirty="0">
                <a:latin typeface="Lucida Sans Typewriter"/>
                <a:cs typeface="Lucida Sans Typewriter"/>
              </a:rPr>
              <a:t>((r) * </a:t>
            </a:r>
            <a:r>
              <a:rPr sz="1200" spc="-5" dirty="0">
                <a:latin typeface="Lucida Sans Typewriter"/>
                <a:cs typeface="Lucida Sans Typewriter"/>
              </a:rPr>
              <a:t>(width) </a:t>
            </a:r>
            <a:r>
              <a:rPr sz="1200" dirty="0">
                <a:latin typeface="Lucida Sans Typewriter"/>
                <a:cs typeface="Lucida Sans Typewriter"/>
              </a:rPr>
              <a:t>+</a:t>
            </a:r>
            <a:r>
              <a:rPr sz="1200" spc="45" dirty="0"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(c))</a:t>
            </a:r>
            <a:endParaRPr sz="1200">
              <a:latin typeface="Lucida Sans Typewriter"/>
              <a:cs typeface="Lucida Sans Typewriter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// </a:t>
            </a:r>
            <a:r>
              <a:rPr sz="1200" dirty="0">
                <a:latin typeface="Lucida Sans Typewriter"/>
                <a:cs typeface="Lucida Sans Typewriter"/>
              </a:rPr>
              <a:t>Standard</a:t>
            </a:r>
            <a:r>
              <a:rPr sz="1200" spc="-1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multiplication</a:t>
            </a:r>
            <a:endParaRPr sz="1200">
              <a:latin typeface="Lucida Sans Typewriter"/>
              <a:cs typeface="Lucida Sans Typewriter"/>
            </a:endParaRPr>
          </a:p>
          <a:p>
            <a:pPr marL="379730" marR="5080" indent="-367665">
              <a:lnSpc>
                <a:spcPts val="2160"/>
              </a:lnSpc>
              <a:spcBef>
                <a:spcPts val="185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void </a:t>
            </a:r>
            <a:r>
              <a:rPr sz="1200" dirty="0">
                <a:latin typeface="Lucida Sans Typewriter"/>
                <a:cs typeface="Lucida Sans Typewriter"/>
              </a:rPr>
              <a:t>multMatrixSimple(int N, float *matA, </a:t>
            </a:r>
            <a:r>
              <a:rPr sz="1200" spc="-5" dirty="0">
                <a:latin typeface="Lucida Sans Typewriter"/>
                <a:cs typeface="Lucida Sans Typewriter"/>
              </a:rPr>
              <a:t>float *matB, </a:t>
            </a:r>
            <a:r>
              <a:rPr sz="1200" dirty="0">
                <a:latin typeface="Lucida Sans Typewriter"/>
                <a:cs typeface="Lucida Sans Typewriter"/>
              </a:rPr>
              <a:t>float *matC) {  for (int i = </a:t>
            </a:r>
            <a:r>
              <a:rPr sz="1200" spc="-5" dirty="0">
                <a:latin typeface="Lucida Sans Typewriter"/>
                <a:cs typeface="Lucida Sans Typewriter"/>
              </a:rPr>
              <a:t>0; </a:t>
            </a:r>
            <a:r>
              <a:rPr sz="1200" dirty="0">
                <a:latin typeface="Lucida Sans Typewriter"/>
                <a:cs typeface="Lucida Sans Typewriter"/>
              </a:rPr>
              <a:t>i &lt; N;</a:t>
            </a:r>
            <a:r>
              <a:rPr sz="1200" spc="2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i++)</a:t>
            </a:r>
            <a:endParaRPr sz="1200">
              <a:latin typeface="Lucida Sans Typewriter"/>
              <a:cs typeface="Lucida Sans Typewriter"/>
            </a:endParaRPr>
          </a:p>
          <a:p>
            <a:pPr marL="748665">
              <a:lnSpc>
                <a:spcPct val="100000"/>
              </a:lnSpc>
              <a:spcBef>
                <a:spcPts val="515"/>
              </a:spcBef>
            </a:pPr>
            <a:r>
              <a:rPr sz="1200" dirty="0">
                <a:latin typeface="Lucida Sans Typewriter"/>
                <a:cs typeface="Lucida Sans Typewriter"/>
              </a:rPr>
              <a:t>for (int j = 0; j &lt; N; </a:t>
            </a:r>
            <a:r>
              <a:rPr sz="1200" spc="-5" dirty="0">
                <a:latin typeface="Lucida Sans Typewriter"/>
                <a:cs typeface="Lucida Sans Typewriter"/>
              </a:rPr>
              <a:t>j++)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{</a:t>
            </a:r>
            <a:endParaRPr sz="1200">
              <a:latin typeface="Lucida Sans Typewriter"/>
              <a:cs typeface="Lucida Sans Typewriter"/>
            </a:endParaRPr>
          </a:p>
          <a:p>
            <a:pPr marL="1115695">
              <a:lnSpc>
                <a:spcPct val="100000"/>
              </a:lnSpc>
              <a:spcBef>
                <a:spcPts val="705"/>
              </a:spcBef>
            </a:pPr>
            <a:r>
              <a:rPr sz="1200" dirty="0">
                <a:latin typeface="Lucida Sans Typewriter"/>
                <a:cs typeface="Lucida Sans Typewriter"/>
              </a:rPr>
              <a:t>float sum =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0.0;</a:t>
            </a:r>
            <a:endParaRPr sz="1200">
              <a:latin typeface="Lucida Sans Typewriter"/>
              <a:cs typeface="Lucida Sans Typewriter"/>
            </a:endParaRPr>
          </a:p>
          <a:p>
            <a:pPr marL="1115695">
              <a:lnSpc>
                <a:spcPct val="100000"/>
              </a:lnSpc>
              <a:spcBef>
                <a:spcPts val="725"/>
              </a:spcBef>
            </a:pPr>
            <a:r>
              <a:rPr sz="1200" dirty="0">
                <a:latin typeface="Lucida Sans Typewriter"/>
                <a:cs typeface="Lucida Sans Typewriter"/>
              </a:rPr>
              <a:t>for </a:t>
            </a:r>
            <a:r>
              <a:rPr sz="1200" spc="-5" dirty="0">
                <a:latin typeface="Lucida Sans Typewriter"/>
                <a:cs typeface="Lucida Sans Typewriter"/>
              </a:rPr>
              <a:t>(int </a:t>
            </a:r>
            <a:r>
              <a:rPr sz="1200" dirty="0">
                <a:latin typeface="Lucida Sans Typewriter"/>
                <a:cs typeface="Lucida Sans Typewriter"/>
              </a:rPr>
              <a:t>k = 0; k &lt; N; </a:t>
            </a:r>
            <a:r>
              <a:rPr sz="1200" spc="-5" dirty="0">
                <a:latin typeface="Lucida Sans Typewriter"/>
                <a:cs typeface="Lucida Sans Typewriter"/>
              </a:rPr>
              <a:t>k++)</a:t>
            </a:r>
            <a:endParaRPr sz="1200">
              <a:latin typeface="Lucida Sans Typewriter"/>
              <a:cs typeface="Lucida Sans Typewriter"/>
            </a:endParaRPr>
          </a:p>
          <a:p>
            <a:pPr marL="1115695" marR="1110615" indent="370205">
              <a:lnSpc>
                <a:spcPct val="149200"/>
              </a:lnSpc>
            </a:pPr>
            <a:r>
              <a:rPr sz="1200" spc="-5" dirty="0">
                <a:latin typeface="Lucida Sans Typewriter"/>
                <a:cs typeface="Lucida Sans Typewriter"/>
              </a:rPr>
              <a:t>sum += </a:t>
            </a:r>
            <a:r>
              <a:rPr sz="1200" dirty="0">
                <a:latin typeface="Lucida Sans Typewriter"/>
                <a:cs typeface="Lucida Sans Typewriter"/>
              </a:rPr>
              <a:t>matA[RM(i,k,N)] * matB[RM(k,j,N)];  matC[RM(i,j,N)] =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sum;</a:t>
            </a:r>
            <a:endParaRPr sz="1200">
              <a:latin typeface="Lucida Sans Typewriter"/>
              <a:cs typeface="Lucida Sans Typewriter"/>
            </a:endParaRPr>
          </a:p>
          <a:p>
            <a:pPr marL="748665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2A5BE-2110-D144-A724-3980852EC0A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6655" y="3681638"/>
            <a:ext cx="138430" cy="248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</a:pPr>
            <a:r>
              <a:rPr sz="1800" dirty="0">
                <a:solidFill>
                  <a:srgbClr val="FFFFFF"/>
                </a:solidFill>
                <a:latin typeface="Tw Cen MT"/>
                <a:cs typeface="Tw Cen MT"/>
              </a:rPr>
              <a:t>A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dirty="0"/>
              <a:t>Blocked </a:t>
            </a:r>
            <a:r>
              <a:rPr spc="10" dirty="0"/>
              <a:t>matmul: </a:t>
            </a:r>
            <a:r>
              <a:rPr spc="-20" dirty="0"/>
              <a:t>Even</a:t>
            </a:r>
            <a:r>
              <a:rPr spc="-120" dirty="0"/>
              <a:t> </a:t>
            </a:r>
            <a:r>
              <a:rPr spc="-5" dirty="0"/>
              <a:t>better  </a:t>
            </a:r>
            <a:r>
              <a:rPr dirty="0"/>
              <a:t>memory</a:t>
            </a:r>
            <a:r>
              <a:rPr spc="-30" dirty="0"/>
              <a:t> </a:t>
            </a:r>
            <a:r>
              <a:rPr spc="-20" dirty="0"/>
              <a:t>usage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7542" y="1796237"/>
            <a:ext cx="68675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10" dirty="0">
                <a:latin typeface="Tw Cen MT"/>
                <a:cs typeface="Tw Cen MT"/>
              </a:rPr>
              <a:t>Problem: </a:t>
            </a:r>
            <a:r>
              <a:rPr sz="2800" spc="-5" dirty="0">
                <a:latin typeface="Tw Cen MT"/>
                <a:cs typeface="Tw Cen MT"/>
              </a:rPr>
              <a:t>Entire matrix </a:t>
            </a:r>
            <a:r>
              <a:rPr sz="2800" spc="-10" dirty="0">
                <a:latin typeface="Tw Cen MT"/>
                <a:cs typeface="Tw Cen MT"/>
              </a:rPr>
              <a:t>doesn’t </a:t>
            </a:r>
            <a:r>
              <a:rPr sz="2800" spc="-5" dirty="0">
                <a:latin typeface="Tw Cen MT"/>
                <a:cs typeface="Tw Cen MT"/>
              </a:rPr>
              <a:t>fit in local</a:t>
            </a:r>
            <a:r>
              <a:rPr sz="2800" spc="45" dirty="0">
                <a:latin typeface="Tw Cen MT"/>
                <a:cs typeface="Tw Cen MT"/>
              </a:rPr>
              <a:t> </a:t>
            </a:r>
            <a:r>
              <a:rPr sz="2800" spc="20" dirty="0">
                <a:latin typeface="Tw Cen MT"/>
                <a:cs typeface="Tw Cen MT"/>
              </a:rPr>
              <a:t>cache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542" y="4863846"/>
            <a:ext cx="7531734" cy="123126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8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Classic solution: </a:t>
            </a:r>
            <a:r>
              <a:rPr sz="2800" i="1" dirty="0">
                <a:latin typeface="Tw Cen MT"/>
                <a:cs typeface="Tw Cen MT"/>
              </a:rPr>
              <a:t>Block </a:t>
            </a:r>
            <a:r>
              <a:rPr sz="2800" spc="-10" dirty="0">
                <a:latin typeface="Tw Cen MT"/>
                <a:cs typeface="Tw Cen MT"/>
              </a:rPr>
              <a:t>into </a:t>
            </a:r>
            <a:r>
              <a:rPr sz="2800" dirty="0">
                <a:latin typeface="Tw Cen MT"/>
                <a:cs typeface="Tw Cen MT"/>
              </a:rPr>
              <a:t>sub-matrices </a:t>
            </a:r>
            <a:r>
              <a:rPr sz="2800" spc="-5" dirty="0">
                <a:latin typeface="Tw Cen MT"/>
                <a:cs typeface="Tw Cen MT"/>
              </a:rPr>
              <a:t>that do </a:t>
            </a:r>
            <a:r>
              <a:rPr sz="2800" dirty="0">
                <a:latin typeface="Tw Cen MT"/>
                <a:cs typeface="Tw Cen MT"/>
              </a:rPr>
              <a:t>fit </a:t>
            </a:r>
            <a:r>
              <a:rPr sz="2800" spc="-10" dirty="0">
                <a:latin typeface="Tw Cen MT"/>
                <a:cs typeface="Tw Cen MT"/>
              </a:rPr>
              <a:t>in  </a:t>
            </a:r>
            <a:r>
              <a:rPr sz="2800" dirty="0">
                <a:latin typeface="Tw Cen MT"/>
                <a:cs typeface="Tw Cen MT"/>
              </a:rPr>
              <a:t>cache, </a:t>
            </a:r>
            <a:r>
              <a:rPr sz="2800" spc="-5" dirty="0">
                <a:latin typeface="Tw Cen MT"/>
                <a:cs typeface="Tw Cen MT"/>
              </a:rPr>
              <a:t>and then </a:t>
            </a:r>
            <a:r>
              <a:rPr sz="2800" dirty="0">
                <a:latin typeface="Tw Cen MT"/>
                <a:cs typeface="Tw Cen MT"/>
              </a:rPr>
              <a:t>multiply </a:t>
            </a:r>
            <a:r>
              <a:rPr sz="2800" spc="-5" dirty="0">
                <a:latin typeface="Tw Cen MT"/>
                <a:cs typeface="Tw Cen MT"/>
              </a:rPr>
              <a:t>and </a:t>
            </a:r>
            <a:r>
              <a:rPr sz="2800" dirty="0">
                <a:latin typeface="Tw Cen MT"/>
                <a:cs typeface="Tw Cen MT"/>
              </a:rPr>
              <a:t>sum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sub-matrices</a:t>
            </a:r>
            <a:endParaRPr sz="2800">
              <a:latin typeface="Tw Cen MT"/>
              <a:cs typeface="Tw Cen MT"/>
            </a:endParaRPr>
          </a:p>
          <a:p>
            <a:pPr marL="697865" lvl="1" indent="-228600">
              <a:lnSpc>
                <a:spcPct val="100000"/>
              </a:lnSpc>
              <a:spcBef>
                <a:spcPts val="190"/>
              </a:spcBef>
              <a:buFont typeface="Wingdings"/>
              <a:buChar char=""/>
              <a:tabLst>
                <a:tab pos="698500" algn="l"/>
              </a:tabLst>
            </a:pPr>
            <a:r>
              <a:rPr sz="2400" dirty="0">
                <a:latin typeface="Tw Cen MT"/>
                <a:cs typeface="Tw Cen MT"/>
              </a:rPr>
              <a:t>(This </a:t>
            </a:r>
            <a:r>
              <a:rPr sz="2400" spc="-5" dirty="0">
                <a:latin typeface="Tw Cen MT"/>
                <a:cs typeface="Tw Cen MT"/>
              </a:rPr>
              <a:t>is just </a:t>
            </a:r>
            <a:r>
              <a:rPr sz="2400" dirty="0">
                <a:latin typeface="Tw Cen MT"/>
                <a:cs typeface="Tw Cen MT"/>
              </a:rPr>
              <a:t>a re-association of the </a:t>
            </a:r>
            <a:r>
              <a:rPr sz="2400" spc="-5" dirty="0">
                <a:latin typeface="Tw Cen MT"/>
                <a:cs typeface="Tw Cen MT"/>
              </a:rPr>
              <a:t>original</a:t>
            </a:r>
            <a:r>
              <a:rPr sz="2400" spc="3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computation)</a:t>
            </a:r>
            <a:endParaRPr sz="2400">
              <a:latin typeface="Tw Cen MT"/>
              <a:cs typeface="Tw Cen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33272" y="2895600"/>
            <a:ext cx="1724025" cy="1803400"/>
          </a:xfrm>
          <a:custGeom>
            <a:avLst/>
            <a:gdLst/>
            <a:ahLst/>
            <a:cxnLst/>
            <a:rect l="l" t="t" r="r" b="b"/>
            <a:pathLst>
              <a:path w="1724025" h="1803400">
                <a:moveTo>
                  <a:pt x="0" y="1802892"/>
                </a:moveTo>
                <a:lnTo>
                  <a:pt x="1723643" y="1802892"/>
                </a:lnTo>
                <a:lnTo>
                  <a:pt x="1723643" y="0"/>
                </a:lnTo>
                <a:lnTo>
                  <a:pt x="0" y="0"/>
                </a:lnTo>
                <a:lnTo>
                  <a:pt x="0" y="1802892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33272" y="2895600"/>
            <a:ext cx="1724025" cy="1803400"/>
          </a:xfrm>
          <a:custGeom>
            <a:avLst/>
            <a:gdLst/>
            <a:ahLst/>
            <a:cxnLst/>
            <a:rect l="l" t="t" r="r" b="b"/>
            <a:pathLst>
              <a:path w="1724025" h="1803400">
                <a:moveTo>
                  <a:pt x="0" y="1802892"/>
                </a:moveTo>
                <a:lnTo>
                  <a:pt x="1723643" y="1802892"/>
                </a:lnTo>
                <a:lnTo>
                  <a:pt x="1723643" y="0"/>
                </a:lnTo>
                <a:lnTo>
                  <a:pt x="0" y="0"/>
                </a:lnTo>
                <a:lnTo>
                  <a:pt x="0" y="1802892"/>
                </a:lnTo>
                <a:close/>
              </a:path>
            </a:pathLst>
          </a:custGeom>
          <a:ln w="12191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813051" y="3636009"/>
            <a:ext cx="163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Tw Cen MT"/>
                <a:cs typeface="Tw Cen MT"/>
              </a:rPr>
              <a:t>C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92652" y="2895600"/>
            <a:ext cx="1725295" cy="451484"/>
          </a:xfrm>
          <a:custGeom>
            <a:avLst/>
            <a:gdLst/>
            <a:ahLst/>
            <a:cxnLst/>
            <a:rect l="l" t="t" r="r" b="b"/>
            <a:pathLst>
              <a:path w="1725295" h="451485">
                <a:moveTo>
                  <a:pt x="0" y="451103"/>
                </a:moveTo>
                <a:lnTo>
                  <a:pt x="1725168" y="451103"/>
                </a:lnTo>
                <a:lnTo>
                  <a:pt x="1725168" y="0"/>
                </a:lnTo>
                <a:lnTo>
                  <a:pt x="0" y="0"/>
                </a:lnTo>
                <a:lnTo>
                  <a:pt x="0" y="451103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92652" y="3828288"/>
            <a:ext cx="1725295" cy="870585"/>
          </a:xfrm>
          <a:custGeom>
            <a:avLst/>
            <a:gdLst/>
            <a:ahLst/>
            <a:cxnLst/>
            <a:rect l="l" t="t" r="r" b="b"/>
            <a:pathLst>
              <a:path w="1725295" h="870585">
                <a:moveTo>
                  <a:pt x="0" y="870204"/>
                </a:moveTo>
                <a:lnTo>
                  <a:pt x="1725168" y="870204"/>
                </a:lnTo>
                <a:lnTo>
                  <a:pt x="1725168" y="0"/>
                </a:lnTo>
                <a:lnTo>
                  <a:pt x="0" y="0"/>
                </a:lnTo>
                <a:lnTo>
                  <a:pt x="0" y="870204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92652" y="2895600"/>
            <a:ext cx="1725295" cy="1803400"/>
          </a:xfrm>
          <a:custGeom>
            <a:avLst/>
            <a:gdLst/>
            <a:ahLst/>
            <a:cxnLst/>
            <a:rect l="l" t="t" r="r" b="b"/>
            <a:pathLst>
              <a:path w="1725295" h="1803400">
                <a:moveTo>
                  <a:pt x="0" y="1802892"/>
                </a:moveTo>
                <a:lnTo>
                  <a:pt x="1725168" y="1802892"/>
                </a:lnTo>
                <a:lnTo>
                  <a:pt x="1725168" y="0"/>
                </a:lnTo>
                <a:lnTo>
                  <a:pt x="0" y="0"/>
                </a:lnTo>
                <a:lnTo>
                  <a:pt x="0" y="1802892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32904" y="2895600"/>
            <a:ext cx="845819" cy="1803400"/>
          </a:xfrm>
          <a:custGeom>
            <a:avLst/>
            <a:gdLst/>
            <a:ahLst/>
            <a:cxnLst/>
            <a:rect l="l" t="t" r="r" b="b"/>
            <a:pathLst>
              <a:path w="845820" h="1803400">
                <a:moveTo>
                  <a:pt x="0" y="1802892"/>
                </a:moveTo>
                <a:lnTo>
                  <a:pt x="845820" y="1802892"/>
                </a:lnTo>
                <a:lnTo>
                  <a:pt x="845820" y="0"/>
                </a:lnTo>
                <a:lnTo>
                  <a:pt x="0" y="0"/>
                </a:lnTo>
                <a:lnTo>
                  <a:pt x="0" y="1802892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53555" y="2895600"/>
            <a:ext cx="439420" cy="1803400"/>
          </a:xfrm>
          <a:custGeom>
            <a:avLst/>
            <a:gdLst/>
            <a:ahLst/>
            <a:cxnLst/>
            <a:rect l="l" t="t" r="r" b="b"/>
            <a:pathLst>
              <a:path w="439420" h="1803400">
                <a:moveTo>
                  <a:pt x="0" y="1802892"/>
                </a:moveTo>
                <a:lnTo>
                  <a:pt x="438912" y="1802892"/>
                </a:lnTo>
                <a:lnTo>
                  <a:pt x="438912" y="0"/>
                </a:lnTo>
                <a:lnTo>
                  <a:pt x="0" y="0"/>
                </a:lnTo>
                <a:lnTo>
                  <a:pt x="0" y="1802892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353555" y="2895600"/>
            <a:ext cx="1725295" cy="1803400"/>
          </a:xfrm>
          <a:custGeom>
            <a:avLst/>
            <a:gdLst/>
            <a:ahLst/>
            <a:cxnLst/>
            <a:rect l="l" t="t" r="r" b="b"/>
            <a:pathLst>
              <a:path w="1725295" h="1803400">
                <a:moveTo>
                  <a:pt x="0" y="1802892"/>
                </a:moveTo>
                <a:lnTo>
                  <a:pt x="1725168" y="1802892"/>
                </a:lnTo>
                <a:lnTo>
                  <a:pt x="1725168" y="0"/>
                </a:lnTo>
                <a:lnTo>
                  <a:pt x="0" y="0"/>
                </a:lnTo>
                <a:lnTo>
                  <a:pt x="0" y="1802892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239000" y="3348228"/>
            <a:ext cx="429895" cy="477520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2050">
              <a:latin typeface="Times New Roman"/>
              <a:cs typeface="Times New Roman"/>
            </a:endParaRPr>
          </a:p>
          <a:p>
            <a:pPr>
              <a:lnSpc>
                <a:spcPts val="1390"/>
              </a:lnSpc>
            </a:pPr>
            <a:r>
              <a:rPr sz="1800" dirty="0">
                <a:solidFill>
                  <a:srgbClr val="FFFFFF"/>
                </a:solidFill>
                <a:latin typeface="Tw Cen MT"/>
                <a:cs typeface="Tw Cen MT"/>
              </a:rPr>
              <a:t>B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020695" y="3632580"/>
            <a:ext cx="407034" cy="132080"/>
          </a:xfrm>
          <a:custGeom>
            <a:avLst/>
            <a:gdLst/>
            <a:ahLst/>
            <a:cxnLst/>
            <a:rect l="l" t="t" r="r" b="b"/>
            <a:pathLst>
              <a:path w="407035" h="132079">
                <a:moveTo>
                  <a:pt x="406654" y="0"/>
                </a:moveTo>
                <a:lnTo>
                  <a:pt x="0" y="0"/>
                </a:lnTo>
                <a:lnTo>
                  <a:pt x="0" y="131572"/>
                </a:lnTo>
                <a:lnTo>
                  <a:pt x="406654" y="131572"/>
                </a:lnTo>
                <a:lnTo>
                  <a:pt x="40665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20695" y="3829939"/>
            <a:ext cx="407034" cy="132080"/>
          </a:xfrm>
          <a:custGeom>
            <a:avLst/>
            <a:gdLst/>
            <a:ahLst/>
            <a:cxnLst/>
            <a:rect l="l" t="t" r="r" b="b"/>
            <a:pathLst>
              <a:path w="407035" h="132079">
                <a:moveTo>
                  <a:pt x="406654" y="0"/>
                </a:moveTo>
                <a:lnTo>
                  <a:pt x="0" y="0"/>
                </a:lnTo>
                <a:lnTo>
                  <a:pt x="0" y="131572"/>
                </a:lnTo>
                <a:lnTo>
                  <a:pt x="406654" y="131572"/>
                </a:lnTo>
                <a:lnTo>
                  <a:pt x="40665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20695" y="3632580"/>
            <a:ext cx="407034" cy="132080"/>
          </a:xfrm>
          <a:custGeom>
            <a:avLst/>
            <a:gdLst/>
            <a:ahLst/>
            <a:cxnLst/>
            <a:rect l="l" t="t" r="r" b="b"/>
            <a:pathLst>
              <a:path w="407035" h="132079">
                <a:moveTo>
                  <a:pt x="0" y="0"/>
                </a:moveTo>
                <a:lnTo>
                  <a:pt x="406654" y="0"/>
                </a:lnTo>
                <a:lnTo>
                  <a:pt x="406654" y="131572"/>
                </a:lnTo>
                <a:lnTo>
                  <a:pt x="0" y="13157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20695" y="3829939"/>
            <a:ext cx="407034" cy="132080"/>
          </a:xfrm>
          <a:custGeom>
            <a:avLst/>
            <a:gdLst/>
            <a:ahLst/>
            <a:cxnLst/>
            <a:rect l="l" t="t" r="r" b="b"/>
            <a:pathLst>
              <a:path w="407035" h="132079">
                <a:moveTo>
                  <a:pt x="0" y="0"/>
                </a:moveTo>
                <a:lnTo>
                  <a:pt x="406654" y="0"/>
                </a:lnTo>
                <a:lnTo>
                  <a:pt x="406654" y="131572"/>
                </a:lnTo>
                <a:lnTo>
                  <a:pt x="0" y="13157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646673" y="3562603"/>
            <a:ext cx="480059" cy="470534"/>
          </a:xfrm>
          <a:custGeom>
            <a:avLst/>
            <a:gdLst/>
            <a:ahLst/>
            <a:cxnLst/>
            <a:rect l="l" t="t" r="r" b="b"/>
            <a:pathLst>
              <a:path w="480060" h="470535">
                <a:moveTo>
                  <a:pt x="111378" y="0"/>
                </a:moveTo>
                <a:lnTo>
                  <a:pt x="0" y="115570"/>
                </a:lnTo>
                <a:lnTo>
                  <a:pt x="124078" y="235204"/>
                </a:lnTo>
                <a:lnTo>
                  <a:pt x="0" y="354838"/>
                </a:lnTo>
                <a:lnTo>
                  <a:pt x="111378" y="470408"/>
                </a:lnTo>
                <a:lnTo>
                  <a:pt x="239775" y="346710"/>
                </a:lnTo>
                <a:lnTo>
                  <a:pt x="471122" y="346710"/>
                </a:lnTo>
                <a:lnTo>
                  <a:pt x="355473" y="235204"/>
                </a:lnTo>
                <a:lnTo>
                  <a:pt x="471122" y="123698"/>
                </a:lnTo>
                <a:lnTo>
                  <a:pt x="239775" y="123698"/>
                </a:lnTo>
                <a:lnTo>
                  <a:pt x="111378" y="0"/>
                </a:lnTo>
                <a:close/>
              </a:path>
              <a:path w="480060" h="470535">
                <a:moveTo>
                  <a:pt x="471122" y="346710"/>
                </a:moveTo>
                <a:lnTo>
                  <a:pt x="239775" y="346710"/>
                </a:lnTo>
                <a:lnTo>
                  <a:pt x="368173" y="470408"/>
                </a:lnTo>
                <a:lnTo>
                  <a:pt x="479551" y="354838"/>
                </a:lnTo>
                <a:lnTo>
                  <a:pt x="471122" y="346710"/>
                </a:lnTo>
                <a:close/>
              </a:path>
              <a:path w="480060" h="470535">
                <a:moveTo>
                  <a:pt x="368173" y="0"/>
                </a:moveTo>
                <a:lnTo>
                  <a:pt x="239775" y="123698"/>
                </a:lnTo>
                <a:lnTo>
                  <a:pt x="471122" y="123698"/>
                </a:lnTo>
                <a:lnTo>
                  <a:pt x="479551" y="115570"/>
                </a:lnTo>
                <a:lnTo>
                  <a:pt x="368173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646673" y="3562603"/>
            <a:ext cx="480059" cy="470534"/>
          </a:xfrm>
          <a:custGeom>
            <a:avLst/>
            <a:gdLst/>
            <a:ahLst/>
            <a:cxnLst/>
            <a:rect l="l" t="t" r="r" b="b"/>
            <a:pathLst>
              <a:path w="480060" h="470535">
                <a:moveTo>
                  <a:pt x="0" y="115570"/>
                </a:moveTo>
                <a:lnTo>
                  <a:pt x="111378" y="0"/>
                </a:lnTo>
                <a:lnTo>
                  <a:pt x="239775" y="123698"/>
                </a:lnTo>
                <a:lnTo>
                  <a:pt x="368173" y="0"/>
                </a:lnTo>
                <a:lnTo>
                  <a:pt x="479551" y="115570"/>
                </a:lnTo>
                <a:lnTo>
                  <a:pt x="355473" y="235204"/>
                </a:lnTo>
                <a:lnTo>
                  <a:pt x="479551" y="354838"/>
                </a:lnTo>
                <a:lnTo>
                  <a:pt x="368173" y="470408"/>
                </a:lnTo>
                <a:lnTo>
                  <a:pt x="239775" y="346710"/>
                </a:lnTo>
                <a:lnTo>
                  <a:pt x="111378" y="470408"/>
                </a:lnTo>
                <a:lnTo>
                  <a:pt x="0" y="354838"/>
                </a:lnTo>
                <a:lnTo>
                  <a:pt x="124078" y="235204"/>
                </a:lnTo>
                <a:lnTo>
                  <a:pt x="0" y="11557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40180" y="3342132"/>
            <a:ext cx="471170" cy="486409"/>
          </a:xfrm>
          <a:custGeom>
            <a:avLst/>
            <a:gdLst/>
            <a:ahLst/>
            <a:cxnLst/>
            <a:rect l="l" t="t" r="r" b="b"/>
            <a:pathLst>
              <a:path w="471169" h="486410">
                <a:moveTo>
                  <a:pt x="0" y="486156"/>
                </a:moveTo>
                <a:lnTo>
                  <a:pt x="470916" y="486156"/>
                </a:lnTo>
                <a:lnTo>
                  <a:pt x="470916" y="0"/>
                </a:lnTo>
                <a:lnTo>
                  <a:pt x="0" y="0"/>
                </a:lnTo>
                <a:lnTo>
                  <a:pt x="0" y="486156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40180" y="3342132"/>
            <a:ext cx="471170" cy="486409"/>
          </a:xfrm>
          <a:custGeom>
            <a:avLst/>
            <a:gdLst/>
            <a:ahLst/>
            <a:cxnLst/>
            <a:rect l="l" t="t" r="r" b="b"/>
            <a:pathLst>
              <a:path w="471169" h="486410">
                <a:moveTo>
                  <a:pt x="0" y="486156"/>
                </a:moveTo>
                <a:lnTo>
                  <a:pt x="470916" y="486156"/>
                </a:lnTo>
                <a:lnTo>
                  <a:pt x="470916" y="0"/>
                </a:lnTo>
                <a:lnTo>
                  <a:pt x="0" y="0"/>
                </a:lnTo>
                <a:lnTo>
                  <a:pt x="0" y="486156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692652" y="3346703"/>
            <a:ext cx="1725295" cy="481965"/>
          </a:xfrm>
          <a:custGeom>
            <a:avLst/>
            <a:gdLst/>
            <a:ahLst/>
            <a:cxnLst/>
            <a:rect l="l" t="t" r="r" b="b"/>
            <a:pathLst>
              <a:path w="1725295" h="481964">
                <a:moveTo>
                  <a:pt x="0" y="481584"/>
                </a:moveTo>
                <a:lnTo>
                  <a:pt x="1725168" y="481584"/>
                </a:lnTo>
                <a:lnTo>
                  <a:pt x="1725168" y="0"/>
                </a:lnTo>
                <a:lnTo>
                  <a:pt x="0" y="0"/>
                </a:lnTo>
                <a:lnTo>
                  <a:pt x="0" y="481584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692652" y="3346703"/>
            <a:ext cx="1725295" cy="481965"/>
          </a:xfrm>
          <a:custGeom>
            <a:avLst/>
            <a:gdLst/>
            <a:ahLst/>
            <a:cxnLst/>
            <a:rect l="l" t="t" r="r" b="b"/>
            <a:pathLst>
              <a:path w="1725295" h="481964">
                <a:moveTo>
                  <a:pt x="0" y="481584"/>
                </a:moveTo>
                <a:lnTo>
                  <a:pt x="1725168" y="481584"/>
                </a:lnTo>
                <a:lnTo>
                  <a:pt x="1725168" y="0"/>
                </a:lnTo>
                <a:lnTo>
                  <a:pt x="0" y="0"/>
                </a:lnTo>
                <a:lnTo>
                  <a:pt x="0" y="481584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792468" y="2895600"/>
            <a:ext cx="440690" cy="1811020"/>
          </a:xfrm>
          <a:custGeom>
            <a:avLst/>
            <a:gdLst/>
            <a:ahLst/>
            <a:cxnLst/>
            <a:rect l="l" t="t" r="r" b="b"/>
            <a:pathLst>
              <a:path w="440690" h="1811020">
                <a:moveTo>
                  <a:pt x="0" y="1810512"/>
                </a:moveTo>
                <a:lnTo>
                  <a:pt x="440435" y="1810512"/>
                </a:lnTo>
                <a:lnTo>
                  <a:pt x="440435" y="0"/>
                </a:lnTo>
                <a:lnTo>
                  <a:pt x="0" y="0"/>
                </a:lnTo>
                <a:lnTo>
                  <a:pt x="0" y="181051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792468" y="2895600"/>
            <a:ext cx="440690" cy="1811020"/>
          </a:xfrm>
          <a:custGeom>
            <a:avLst/>
            <a:gdLst/>
            <a:ahLst/>
            <a:cxnLst/>
            <a:rect l="l" t="t" r="r" b="b"/>
            <a:pathLst>
              <a:path w="440690" h="1811020">
                <a:moveTo>
                  <a:pt x="0" y="1810512"/>
                </a:moveTo>
                <a:lnTo>
                  <a:pt x="440435" y="1810512"/>
                </a:lnTo>
                <a:lnTo>
                  <a:pt x="440435" y="0"/>
                </a:lnTo>
                <a:lnTo>
                  <a:pt x="0" y="0"/>
                </a:lnTo>
                <a:lnTo>
                  <a:pt x="0" y="1810512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568701" y="2390312"/>
            <a:ext cx="1171575" cy="1204595"/>
          </a:xfrm>
          <a:prstGeom prst="rect">
            <a:avLst/>
          </a:prstGeom>
        </p:spPr>
        <p:txBody>
          <a:bodyPr vert="horz" wrap="square" lIns="0" tIns="205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3200" spc="3250" dirty="0">
                <a:latin typeface="Cambria Math"/>
                <a:cs typeface="Cambria Math"/>
              </a:rPr>
              <a:t>෍</a:t>
            </a:r>
            <a:r>
              <a:rPr sz="3200" spc="-275" dirty="0">
                <a:latin typeface="Cambria Math"/>
                <a:cs typeface="Cambria Math"/>
              </a:rPr>
              <a:t> </a:t>
            </a:r>
            <a:r>
              <a:rPr sz="3200" spc="-1110" dirty="0">
                <a:latin typeface="Cambria Math"/>
                <a:cs typeface="Cambria Math"/>
              </a:rPr>
              <a:t>෍</a:t>
            </a:r>
            <a:endParaRPr sz="3200">
              <a:latin typeface="Cambria Math"/>
              <a:cs typeface="Cambria Math"/>
            </a:endParaRPr>
          </a:p>
          <a:p>
            <a:pPr marL="187960">
              <a:lnSpc>
                <a:spcPct val="100000"/>
              </a:lnSpc>
              <a:spcBef>
                <a:spcPts val="1100"/>
              </a:spcBef>
              <a:tabLst>
                <a:tab pos="705485" algn="l"/>
              </a:tabLst>
            </a:pPr>
            <a:r>
              <a:rPr sz="2350" spc="120" dirty="0">
                <a:latin typeface="Cambria Math"/>
                <a:cs typeface="Cambria Math"/>
              </a:rPr>
              <a:t>𝑘	</a:t>
            </a:r>
            <a:r>
              <a:rPr sz="2350" spc="125" dirty="0">
                <a:latin typeface="Cambria Math"/>
                <a:cs typeface="Cambria Math"/>
              </a:rPr>
              <a:t>𝑏𝑘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4133088" y="2894076"/>
            <a:ext cx="0" cy="1812925"/>
          </a:xfrm>
          <a:custGeom>
            <a:avLst/>
            <a:gdLst/>
            <a:ahLst/>
            <a:cxnLst/>
            <a:rect l="l" t="t" r="r" b="b"/>
            <a:pathLst>
              <a:path h="1812925">
                <a:moveTo>
                  <a:pt x="0" y="0"/>
                </a:moveTo>
                <a:lnTo>
                  <a:pt x="0" y="1812925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72000" y="2894076"/>
            <a:ext cx="0" cy="1812925"/>
          </a:xfrm>
          <a:custGeom>
            <a:avLst/>
            <a:gdLst/>
            <a:ahLst/>
            <a:cxnLst/>
            <a:rect l="l" t="t" r="r" b="b"/>
            <a:pathLst>
              <a:path h="1812925">
                <a:moveTo>
                  <a:pt x="0" y="0"/>
                </a:moveTo>
                <a:lnTo>
                  <a:pt x="0" y="1812925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010911" y="2894076"/>
            <a:ext cx="0" cy="1812925"/>
          </a:xfrm>
          <a:custGeom>
            <a:avLst/>
            <a:gdLst/>
            <a:ahLst/>
            <a:cxnLst/>
            <a:rect l="l" t="t" r="r" b="b"/>
            <a:pathLst>
              <a:path h="1812925">
                <a:moveTo>
                  <a:pt x="0" y="0"/>
                </a:moveTo>
                <a:lnTo>
                  <a:pt x="0" y="1812925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692652" y="3345179"/>
            <a:ext cx="1724660" cy="0"/>
          </a:xfrm>
          <a:custGeom>
            <a:avLst/>
            <a:gdLst/>
            <a:ahLst/>
            <a:cxnLst/>
            <a:rect l="l" t="t" r="r" b="b"/>
            <a:pathLst>
              <a:path w="1724660">
                <a:moveTo>
                  <a:pt x="0" y="0"/>
                </a:moveTo>
                <a:lnTo>
                  <a:pt x="172466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692652" y="3828288"/>
            <a:ext cx="1724660" cy="0"/>
          </a:xfrm>
          <a:custGeom>
            <a:avLst/>
            <a:gdLst/>
            <a:ahLst/>
            <a:cxnLst/>
            <a:rect l="l" t="t" r="r" b="b"/>
            <a:pathLst>
              <a:path w="1724660">
                <a:moveTo>
                  <a:pt x="0" y="0"/>
                </a:moveTo>
                <a:lnTo>
                  <a:pt x="172466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692652" y="4282440"/>
            <a:ext cx="1724660" cy="0"/>
          </a:xfrm>
          <a:custGeom>
            <a:avLst/>
            <a:gdLst/>
            <a:ahLst/>
            <a:cxnLst/>
            <a:rect l="l" t="t" r="r" b="b"/>
            <a:pathLst>
              <a:path w="1724660">
                <a:moveTo>
                  <a:pt x="0" y="0"/>
                </a:moveTo>
                <a:lnTo>
                  <a:pt x="172466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792468" y="2894076"/>
            <a:ext cx="0" cy="1812925"/>
          </a:xfrm>
          <a:custGeom>
            <a:avLst/>
            <a:gdLst/>
            <a:ahLst/>
            <a:cxnLst/>
            <a:rect l="l" t="t" r="r" b="b"/>
            <a:pathLst>
              <a:path h="1812925">
                <a:moveTo>
                  <a:pt x="0" y="0"/>
                </a:moveTo>
                <a:lnTo>
                  <a:pt x="0" y="1812925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232904" y="2894076"/>
            <a:ext cx="0" cy="1812925"/>
          </a:xfrm>
          <a:custGeom>
            <a:avLst/>
            <a:gdLst/>
            <a:ahLst/>
            <a:cxnLst/>
            <a:rect l="l" t="t" r="r" b="b"/>
            <a:pathLst>
              <a:path h="1812925">
                <a:moveTo>
                  <a:pt x="0" y="0"/>
                </a:moveTo>
                <a:lnTo>
                  <a:pt x="0" y="1812925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671816" y="2894076"/>
            <a:ext cx="0" cy="1812925"/>
          </a:xfrm>
          <a:custGeom>
            <a:avLst/>
            <a:gdLst/>
            <a:ahLst/>
            <a:cxnLst/>
            <a:rect l="l" t="t" r="r" b="b"/>
            <a:pathLst>
              <a:path h="1812925">
                <a:moveTo>
                  <a:pt x="0" y="0"/>
                </a:moveTo>
                <a:lnTo>
                  <a:pt x="0" y="1812925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353555" y="3345179"/>
            <a:ext cx="1724660" cy="0"/>
          </a:xfrm>
          <a:custGeom>
            <a:avLst/>
            <a:gdLst/>
            <a:ahLst/>
            <a:cxnLst/>
            <a:rect l="l" t="t" r="r" b="b"/>
            <a:pathLst>
              <a:path w="1724659">
                <a:moveTo>
                  <a:pt x="0" y="0"/>
                </a:moveTo>
                <a:lnTo>
                  <a:pt x="172466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353555" y="3828288"/>
            <a:ext cx="1724660" cy="0"/>
          </a:xfrm>
          <a:custGeom>
            <a:avLst/>
            <a:gdLst/>
            <a:ahLst/>
            <a:cxnLst/>
            <a:rect l="l" t="t" r="r" b="b"/>
            <a:pathLst>
              <a:path w="1724659">
                <a:moveTo>
                  <a:pt x="0" y="0"/>
                </a:moveTo>
                <a:lnTo>
                  <a:pt x="172466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353555" y="4282440"/>
            <a:ext cx="1724660" cy="0"/>
          </a:xfrm>
          <a:custGeom>
            <a:avLst/>
            <a:gdLst/>
            <a:ahLst/>
            <a:cxnLst/>
            <a:rect l="l" t="t" r="r" b="b"/>
            <a:pathLst>
              <a:path w="1724659">
                <a:moveTo>
                  <a:pt x="0" y="0"/>
                </a:moveTo>
                <a:lnTo>
                  <a:pt x="1724660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274820" y="3525011"/>
            <a:ext cx="556260" cy="125095"/>
          </a:xfrm>
          <a:custGeom>
            <a:avLst/>
            <a:gdLst/>
            <a:ahLst/>
            <a:cxnLst/>
            <a:rect l="l" t="t" r="r" b="b"/>
            <a:pathLst>
              <a:path w="556260" h="125095">
                <a:moveTo>
                  <a:pt x="493775" y="0"/>
                </a:moveTo>
                <a:lnTo>
                  <a:pt x="493775" y="31241"/>
                </a:lnTo>
                <a:lnTo>
                  <a:pt x="0" y="31241"/>
                </a:lnTo>
                <a:lnTo>
                  <a:pt x="0" y="93725"/>
                </a:lnTo>
                <a:lnTo>
                  <a:pt x="493775" y="93725"/>
                </a:lnTo>
                <a:lnTo>
                  <a:pt x="493775" y="124968"/>
                </a:lnTo>
                <a:lnTo>
                  <a:pt x="556259" y="62484"/>
                </a:lnTo>
                <a:lnTo>
                  <a:pt x="4937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274820" y="3525011"/>
            <a:ext cx="556260" cy="125095"/>
          </a:xfrm>
          <a:custGeom>
            <a:avLst/>
            <a:gdLst/>
            <a:ahLst/>
            <a:cxnLst/>
            <a:rect l="l" t="t" r="r" b="b"/>
            <a:pathLst>
              <a:path w="556260" h="125095">
                <a:moveTo>
                  <a:pt x="0" y="31241"/>
                </a:moveTo>
                <a:lnTo>
                  <a:pt x="493775" y="31241"/>
                </a:lnTo>
                <a:lnTo>
                  <a:pt x="493775" y="0"/>
                </a:lnTo>
                <a:lnTo>
                  <a:pt x="556259" y="62484"/>
                </a:lnTo>
                <a:lnTo>
                  <a:pt x="493775" y="124968"/>
                </a:lnTo>
                <a:lnTo>
                  <a:pt x="493775" y="93725"/>
                </a:lnTo>
                <a:lnTo>
                  <a:pt x="0" y="93725"/>
                </a:lnTo>
                <a:lnTo>
                  <a:pt x="0" y="31241"/>
                </a:lnTo>
                <a:close/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950964" y="3546347"/>
            <a:ext cx="123825" cy="556260"/>
          </a:xfrm>
          <a:custGeom>
            <a:avLst/>
            <a:gdLst/>
            <a:ahLst/>
            <a:cxnLst/>
            <a:rect l="l" t="t" r="r" b="b"/>
            <a:pathLst>
              <a:path w="123825" h="556260">
                <a:moveTo>
                  <a:pt x="123443" y="494538"/>
                </a:moveTo>
                <a:lnTo>
                  <a:pt x="0" y="494538"/>
                </a:lnTo>
                <a:lnTo>
                  <a:pt x="61721" y="556259"/>
                </a:lnTo>
                <a:lnTo>
                  <a:pt x="123443" y="494538"/>
                </a:lnTo>
                <a:close/>
              </a:path>
              <a:path w="123825" h="556260">
                <a:moveTo>
                  <a:pt x="92582" y="0"/>
                </a:moveTo>
                <a:lnTo>
                  <a:pt x="30860" y="0"/>
                </a:lnTo>
                <a:lnTo>
                  <a:pt x="30860" y="494538"/>
                </a:lnTo>
                <a:lnTo>
                  <a:pt x="92582" y="494538"/>
                </a:lnTo>
                <a:lnTo>
                  <a:pt x="925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950964" y="3546347"/>
            <a:ext cx="123825" cy="556260"/>
          </a:xfrm>
          <a:custGeom>
            <a:avLst/>
            <a:gdLst/>
            <a:ahLst/>
            <a:cxnLst/>
            <a:rect l="l" t="t" r="r" b="b"/>
            <a:pathLst>
              <a:path w="123825" h="556260">
                <a:moveTo>
                  <a:pt x="92582" y="0"/>
                </a:moveTo>
                <a:lnTo>
                  <a:pt x="92582" y="494538"/>
                </a:lnTo>
                <a:lnTo>
                  <a:pt x="123443" y="494538"/>
                </a:lnTo>
                <a:lnTo>
                  <a:pt x="61721" y="556259"/>
                </a:lnTo>
                <a:lnTo>
                  <a:pt x="0" y="494538"/>
                </a:lnTo>
                <a:lnTo>
                  <a:pt x="30860" y="494538"/>
                </a:lnTo>
                <a:lnTo>
                  <a:pt x="30860" y="0"/>
                </a:lnTo>
                <a:lnTo>
                  <a:pt x="92582" y="0"/>
                </a:lnTo>
                <a:close/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Slide Number Placeholder 45">
            <a:extLst>
              <a:ext uri="{FF2B5EF4-FFF2-40B4-BE49-F238E27FC236}">
                <a16:creationId xmlns:a16="http://schemas.microsoft.com/office/drawing/2014/main" id="{72C60DD5-D3F7-DF49-BFF3-8FCD77B45C5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25821" y="3872519"/>
            <a:ext cx="138430" cy="248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</a:pPr>
            <a:r>
              <a:rPr sz="1800" dirty="0">
                <a:solidFill>
                  <a:srgbClr val="FFFFFF"/>
                </a:solidFill>
                <a:latin typeface="Tw Cen MT"/>
                <a:cs typeface="Tw Cen MT"/>
              </a:rPr>
              <a:t>A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48027" y="492251"/>
            <a:ext cx="1382395" cy="1321435"/>
          </a:xfrm>
          <a:custGeom>
            <a:avLst/>
            <a:gdLst/>
            <a:ahLst/>
            <a:cxnLst/>
            <a:rect l="l" t="t" r="r" b="b"/>
            <a:pathLst>
              <a:path w="1382395" h="1321435">
                <a:moveTo>
                  <a:pt x="0" y="1321308"/>
                </a:moveTo>
                <a:lnTo>
                  <a:pt x="1382268" y="1321308"/>
                </a:lnTo>
                <a:lnTo>
                  <a:pt x="1382268" y="0"/>
                </a:lnTo>
                <a:lnTo>
                  <a:pt x="0" y="0"/>
                </a:lnTo>
                <a:lnTo>
                  <a:pt x="0" y="1321308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48027" y="492251"/>
            <a:ext cx="1382395" cy="1321435"/>
          </a:xfrm>
          <a:prstGeom prst="rect">
            <a:avLst/>
          </a:prstGeom>
          <a:ln w="12191">
            <a:solidFill>
              <a:srgbClr val="2E528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w Cen MT"/>
                <a:cs typeface="Tw Cen MT"/>
              </a:rPr>
              <a:t>C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41496" y="1032383"/>
            <a:ext cx="326390" cy="96520"/>
          </a:xfrm>
          <a:custGeom>
            <a:avLst/>
            <a:gdLst/>
            <a:ahLst/>
            <a:cxnLst/>
            <a:rect l="l" t="t" r="r" b="b"/>
            <a:pathLst>
              <a:path w="326389" h="96519">
                <a:moveTo>
                  <a:pt x="325881" y="0"/>
                </a:moveTo>
                <a:lnTo>
                  <a:pt x="0" y="0"/>
                </a:lnTo>
                <a:lnTo>
                  <a:pt x="0" y="96392"/>
                </a:lnTo>
                <a:lnTo>
                  <a:pt x="325881" y="96392"/>
                </a:lnTo>
                <a:lnTo>
                  <a:pt x="32588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41496" y="1177036"/>
            <a:ext cx="326390" cy="96520"/>
          </a:xfrm>
          <a:custGeom>
            <a:avLst/>
            <a:gdLst/>
            <a:ahLst/>
            <a:cxnLst/>
            <a:rect l="l" t="t" r="r" b="b"/>
            <a:pathLst>
              <a:path w="326389" h="96519">
                <a:moveTo>
                  <a:pt x="325881" y="0"/>
                </a:moveTo>
                <a:lnTo>
                  <a:pt x="0" y="0"/>
                </a:lnTo>
                <a:lnTo>
                  <a:pt x="0" y="96392"/>
                </a:lnTo>
                <a:lnTo>
                  <a:pt x="325881" y="96392"/>
                </a:lnTo>
                <a:lnTo>
                  <a:pt x="32588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41496" y="1032383"/>
            <a:ext cx="326390" cy="96520"/>
          </a:xfrm>
          <a:custGeom>
            <a:avLst/>
            <a:gdLst/>
            <a:ahLst/>
            <a:cxnLst/>
            <a:rect l="l" t="t" r="r" b="b"/>
            <a:pathLst>
              <a:path w="326389" h="96519">
                <a:moveTo>
                  <a:pt x="0" y="0"/>
                </a:moveTo>
                <a:lnTo>
                  <a:pt x="325881" y="0"/>
                </a:lnTo>
                <a:lnTo>
                  <a:pt x="325881" y="96392"/>
                </a:lnTo>
                <a:lnTo>
                  <a:pt x="0" y="9639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41496" y="1177036"/>
            <a:ext cx="326390" cy="96520"/>
          </a:xfrm>
          <a:custGeom>
            <a:avLst/>
            <a:gdLst/>
            <a:ahLst/>
            <a:cxnLst/>
            <a:rect l="l" t="t" r="r" b="b"/>
            <a:pathLst>
              <a:path w="326389" h="96519">
                <a:moveTo>
                  <a:pt x="0" y="0"/>
                </a:moveTo>
                <a:lnTo>
                  <a:pt x="325881" y="0"/>
                </a:lnTo>
                <a:lnTo>
                  <a:pt x="325881" y="96392"/>
                </a:lnTo>
                <a:lnTo>
                  <a:pt x="0" y="9639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71971" y="979932"/>
            <a:ext cx="373380" cy="349250"/>
          </a:xfrm>
          <a:custGeom>
            <a:avLst/>
            <a:gdLst/>
            <a:ahLst/>
            <a:cxnLst/>
            <a:rect l="l" t="t" r="r" b="b"/>
            <a:pathLst>
              <a:path w="373379" h="349250">
                <a:moveTo>
                  <a:pt x="77977" y="0"/>
                </a:moveTo>
                <a:lnTo>
                  <a:pt x="0" y="88391"/>
                </a:lnTo>
                <a:lnTo>
                  <a:pt x="97536" y="174497"/>
                </a:lnTo>
                <a:lnTo>
                  <a:pt x="0" y="260603"/>
                </a:lnTo>
                <a:lnTo>
                  <a:pt x="77977" y="348995"/>
                </a:lnTo>
                <a:lnTo>
                  <a:pt x="186689" y="253110"/>
                </a:lnTo>
                <a:lnTo>
                  <a:pt x="364892" y="253110"/>
                </a:lnTo>
                <a:lnTo>
                  <a:pt x="275843" y="174497"/>
                </a:lnTo>
                <a:lnTo>
                  <a:pt x="364892" y="95884"/>
                </a:lnTo>
                <a:lnTo>
                  <a:pt x="186689" y="95884"/>
                </a:lnTo>
                <a:lnTo>
                  <a:pt x="77977" y="0"/>
                </a:lnTo>
                <a:close/>
              </a:path>
              <a:path w="373379" h="349250">
                <a:moveTo>
                  <a:pt x="364892" y="253110"/>
                </a:moveTo>
                <a:lnTo>
                  <a:pt x="186689" y="253110"/>
                </a:lnTo>
                <a:lnTo>
                  <a:pt x="295401" y="348995"/>
                </a:lnTo>
                <a:lnTo>
                  <a:pt x="373379" y="260603"/>
                </a:lnTo>
                <a:lnTo>
                  <a:pt x="364892" y="253110"/>
                </a:lnTo>
                <a:close/>
              </a:path>
              <a:path w="373379" h="349250">
                <a:moveTo>
                  <a:pt x="295401" y="0"/>
                </a:moveTo>
                <a:lnTo>
                  <a:pt x="186689" y="95884"/>
                </a:lnTo>
                <a:lnTo>
                  <a:pt x="364892" y="95884"/>
                </a:lnTo>
                <a:lnTo>
                  <a:pt x="373379" y="88391"/>
                </a:lnTo>
                <a:lnTo>
                  <a:pt x="29540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71971" y="979932"/>
            <a:ext cx="373380" cy="349250"/>
          </a:xfrm>
          <a:custGeom>
            <a:avLst/>
            <a:gdLst/>
            <a:ahLst/>
            <a:cxnLst/>
            <a:rect l="l" t="t" r="r" b="b"/>
            <a:pathLst>
              <a:path w="373379" h="349250">
                <a:moveTo>
                  <a:pt x="0" y="88391"/>
                </a:moveTo>
                <a:lnTo>
                  <a:pt x="77977" y="0"/>
                </a:lnTo>
                <a:lnTo>
                  <a:pt x="186689" y="95884"/>
                </a:lnTo>
                <a:lnTo>
                  <a:pt x="295401" y="0"/>
                </a:lnTo>
                <a:lnTo>
                  <a:pt x="373379" y="88391"/>
                </a:lnTo>
                <a:lnTo>
                  <a:pt x="275843" y="174497"/>
                </a:lnTo>
                <a:lnTo>
                  <a:pt x="373379" y="260603"/>
                </a:lnTo>
                <a:lnTo>
                  <a:pt x="295401" y="348995"/>
                </a:lnTo>
                <a:lnTo>
                  <a:pt x="186689" y="253110"/>
                </a:lnTo>
                <a:lnTo>
                  <a:pt x="77977" y="348995"/>
                </a:lnTo>
                <a:lnTo>
                  <a:pt x="0" y="260603"/>
                </a:lnTo>
                <a:lnTo>
                  <a:pt x="97536" y="174497"/>
                </a:lnTo>
                <a:lnTo>
                  <a:pt x="0" y="88391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093976" y="824483"/>
            <a:ext cx="358140" cy="329565"/>
          </a:xfrm>
          <a:custGeom>
            <a:avLst/>
            <a:gdLst/>
            <a:ahLst/>
            <a:cxnLst/>
            <a:rect l="l" t="t" r="r" b="b"/>
            <a:pathLst>
              <a:path w="358139" h="329565">
                <a:moveTo>
                  <a:pt x="0" y="329184"/>
                </a:moveTo>
                <a:lnTo>
                  <a:pt x="358139" y="329184"/>
                </a:lnTo>
                <a:lnTo>
                  <a:pt x="358139" y="0"/>
                </a:lnTo>
                <a:lnTo>
                  <a:pt x="0" y="0"/>
                </a:lnTo>
                <a:lnTo>
                  <a:pt x="0" y="329184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093976" y="824483"/>
            <a:ext cx="358140" cy="329565"/>
          </a:xfrm>
          <a:custGeom>
            <a:avLst/>
            <a:gdLst/>
            <a:ahLst/>
            <a:cxnLst/>
            <a:rect l="l" t="t" r="r" b="b"/>
            <a:pathLst>
              <a:path w="358139" h="329565">
                <a:moveTo>
                  <a:pt x="0" y="329184"/>
                </a:moveTo>
                <a:lnTo>
                  <a:pt x="358139" y="329184"/>
                </a:lnTo>
                <a:lnTo>
                  <a:pt x="358139" y="0"/>
                </a:lnTo>
                <a:lnTo>
                  <a:pt x="0" y="0"/>
                </a:lnTo>
                <a:lnTo>
                  <a:pt x="0" y="329184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4293870" y="487680"/>
          <a:ext cx="1381124" cy="13324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12700">
                      <a:solidFill>
                        <a:srgbClr val="BB8B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5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BB8B00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12700">
                      <a:solidFill>
                        <a:srgbClr val="BB8B00"/>
                      </a:solidFill>
                      <a:prstDash val="solid"/>
                    </a:lnT>
                    <a:lnB w="19050">
                      <a:solidFill>
                        <a:srgbClr val="BB8B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  <a:spcBef>
                          <a:spcPts val="1435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A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1822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7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BB8B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6428232" y="486918"/>
          <a:ext cx="1381124" cy="13324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19050">
                      <a:solidFill>
                        <a:srgbClr val="BB8B00"/>
                      </a:solidFill>
                      <a:prstDash val="solid"/>
                    </a:lnT>
                    <a:lnB w="12700">
                      <a:solidFill>
                        <a:srgbClr val="BB8B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5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BB8B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  <a:spcBef>
                          <a:spcPts val="1435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B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1822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7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object 15"/>
          <p:cNvSpPr/>
          <p:nvPr/>
        </p:nvSpPr>
        <p:spPr>
          <a:xfrm>
            <a:off x="5872479" y="2379598"/>
            <a:ext cx="372745" cy="346710"/>
          </a:xfrm>
          <a:custGeom>
            <a:avLst/>
            <a:gdLst/>
            <a:ahLst/>
            <a:cxnLst/>
            <a:rect l="l" t="t" r="r" b="b"/>
            <a:pathLst>
              <a:path w="372745" h="346710">
                <a:moveTo>
                  <a:pt x="76962" y="0"/>
                </a:moveTo>
                <a:lnTo>
                  <a:pt x="0" y="88011"/>
                </a:lnTo>
                <a:lnTo>
                  <a:pt x="97409" y="173100"/>
                </a:lnTo>
                <a:lnTo>
                  <a:pt x="0" y="258190"/>
                </a:lnTo>
                <a:lnTo>
                  <a:pt x="76962" y="346201"/>
                </a:lnTo>
                <a:lnTo>
                  <a:pt x="186182" y="250698"/>
                </a:lnTo>
                <a:lnTo>
                  <a:pt x="363786" y="250698"/>
                </a:lnTo>
                <a:lnTo>
                  <a:pt x="274955" y="173100"/>
                </a:lnTo>
                <a:lnTo>
                  <a:pt x="363786" y="95503"/>
                </a:lnTo>
                <a:lnTo>
                  <a:pt x="186182" y="95503"/>
                </a:lnTo>
                <a:lnTo>
                  <a:pt x="76962" y="0"/>
                </a:lnTo>
                <a:close/>
              </a:path>
              <a:path w="372745" h="346710">
                <a:moveTo>
                  <a:pt x="363786" y="250698"/>
                </a:moveTo>
                <a:lnTo>
                  <a:pt x="186182" y="250698"/>
                </a:lnTo>
                <a:lnTo>
                  <a:pt x="295402" y="346201"/>
                </a:lnTo>
                <a:lnTo>
                  <a:pt x="372364" y="258190"/>
                </a:lnTo>
                <a:lnTo>
                  <a:pt x="363786" y="250698"/>
                </a:lnTo>
                <a:close/>
              </a:path>
              <a:path w="372745" h="346710">
                <a:moveTo>
                  <a:pt x="295402" y="0"/>
                </a:moveTo>
                <a:lnTo>
                  <a:pt x="186182" y="95503"/>
                </a:lnTo>
                <a:lnTo>
                  <a:pt x="363786" y="95503"/>
                </a:lnTo>
                <a:lnTo>
                  <a:pt x="372364" y="88011"/>
                </a:lnTo>
                <a:lnTo>
                  <a:pt x="295402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72479" y="2379598"/>
            <a:ext cx="372745" cy="346710"/>
          </a:xfrm>
          <a:custGeom>
            <a:avLst/>
            <a:gdLst/>
            <a:ahLst/>
            <a:cxnLst/>
            <a:rect l="l" t="t" r="r" b="b"/>
            <a:pathLst>
              <a:path w="372745" h="346710">
                <a:moveTo>
                  <a:pt x="0" y="88011"/>
                </a:moveTo>
                <a:lnTo>
                  <a:pt x="76962" y="0"/>
                </a:lnTo>
                <a:lnTo>
                  <a:pt x="186182" y="95503"/>
                </a:lnTo>
                <a:lnTo>
                  <a:pt x="295402" y="0"/>
                </a:lnTo>
                <a:lnTo>
                  <a:pt x="372364" y="88011"/>
                </a:lnTo>
                <a:lnTo>
                  <a:pt x="274955" y="173100"/>
                </a:lnTo>
                <a:lnTo>
                  <a:pt x="372364" y="258190"/>
                </a:lnTo>
                <a:lnTo>
                  <a:pt x="295402" y="346201"/>
                </a:lnTo>
                <a:lnTo>
                  <a:pt x="186182" y="250698"/>
                </a:lnTo>
                <a:lnTo>
                  <a:pt x="76962" y="346201"/>
                </a:lnTo>
                <a:lnTo>
                  <a:pt x="0" y="258190"/>
                </a:lnTo>
                <a:lnTo>
                  <a:pt x="97409" y="173100"/>
                </a:lnTo>
                <a:lnTo>
                  <a:pt x="0" y="88011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4294632" y="1889760"/>
          <a:ext cx="1381124" cy="13244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76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12700">
                      <a:solidFill>
                        <a:srgbClr val="BB8B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12700">
                      <a:solidFill>
                        <a:srgbClr val="BB8B00"/>
                      </a:solidFill>
                      <a:prstDash val="solid"/>
                    </a:lnT>
                    <a:lnB w="19050">
                      <a:solidFill>
                        <a:srgbClr val="BB8B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  <a:spcBef>
                          <a:spcPts val="142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A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18034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7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BB8B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6428232" y="1889760"/>
          <a:ext cx="1381124" cy="13244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7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76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19050">
                      <a:solidFill>
                        <a:srgbClr val="BB8B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19050">
                      <a:solidFill>
                        <a:srgbClr val="BB8B00"/>
                      </a:solidFill>
                      <a:prstDash val="solid"/>
                    </a:lnT>
                    <a:lnB w="19050">
                      <a:solidFill>
                        <a:srgbClr val="BB8B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  <a:spcBef>
                          <a:spcPts val="142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B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18034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7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BB8B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object 19"/>
          <p:cNvSpPr/>
          <p:nvPr/>
        </p:nvSpPr>
        <p:spPr>
          <a:xfrm>
            <a:off x="5872353" y="3806444"/>
            <a:ext cx="379095" cy="362585"/>
          </a:xfrm>
          <a:custGeom>
            <a:avLst/>
            <a:gdLst/>
            <a:ahLst/>
            <a:cxnLst/>
            <a:rect l="l" t="t" r="r" b="b"/>
            <a:pathLst>
              <a:path w="379095" h="362585">
                <a:moveTo>
                  <a:pt x="83312" y="0"/>
                </a:moveTo>
                <a:lnTo>
                  <a:pt x="0" y="90550"/>
                </a:lnTo>
                <a:lnTo>
                  <a:pt x="98551" y="181101"/>
                </a:lnTo>
                <a:lnTo>
                  <a:pt x="0" y="271652"/>
                </a:lnTo>
                <a:lnTo>
                  <a:pt x="83312" y="362203"/>
                </a:lnTo>
                <a:lnTo>
                  <a:pt x="189357" y="264667"/>
                </a:lnTo>
                <a:lnTo>
                  <a:pt x="371111" y="264667"/>
                </a:lnTo>
                <a:lnTo>
                  <a:pt x="280162" y="181101"/>
                </a:lnTo>
                <a:lnTo>
                  <a:pt x="371111" y="97535"/>
                </a:lnTo>
                <a:lnTo>
                  <a:pt x="189357" y="97535"/>
                </a:lnTo>
                <a:lnTo>
                  <a:pt x="83312" y="0"/>
                </a:lnTo>
                <a:close/>
              </a:path>
              <a:path w="379095" h="362585">
                <a:moveTo>
                  <a:pt x="371111" y="264667"/>
                </a:moveTo>
                <a:lnTo>
                  <a:pt x="189357" y="264667"/>
                </a:lnTo>
                <a:lnTo>
                  <a:pt x="295401" y="362203"/>
                </a:lnTo>
                <a:lnTo>
                  <a:pt x="378713" y="271652"/>
                </a:lnTo>
                <a:lnTo>
                  <a:pt x="371111" y="264667"/>
                </a:lnTo>
                <a:close/>
              </a:path>
              <a:path w="379095" h="362585">
                <a:moveTo>
                  <a:pt x="295401" y="0"/>
                </a:moveTo>
                <a:lnTo>
                  <a:pt x="189357" y="97535"/>
                </a:lnTo>
                <a:lnTo>
                  <a:pt x="371111" y="97535"/>
                </a:lnTo>
                <a:lnTo>
                  <a:pt x="378713" y="90550"/>
                </a:lnTo>
                <a:lnTo>
                  <a:pt x="29540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872353" y="3806444"/>
            <a:ext cx="379095" cy="362585"/>
          </a:xfrm>
          <a:custGeom>
            <a:avLst/>
            <a:gdLst/>
            <a:ahLst/>
            <a:cxnLst/>
            <a:rect l="l" t="t" r="r" b="b"/>
            <a:pathLst>
              <a:path w="379095" h="362585">
                <a:moveTo>
                  <a:pt x="0" y="90550"/>
                </a:moveTo>
                <a:lnTo>
                  <a:pt x="83312" y="0"/>
                </a:lnTo>
                <a:lnTo>
                  <a:pt x="189357" y="97535"/>
                </a:lnTo>
                <a:lnTo>
                  <a:pt x="295401" y="0"/>
                </a:lnTo>
                <a:lnTo>
                  <a:pt x="378713" y="90550"/>
                </a:lnTo>
                <a:lnTo>
                  <a:pt x="280162" y="181101"/>
                </a:lnTo>
                <a:lnTo>
                  <a:pt x="378713" y="271652"/>
                </a:lnTo>
                <a:lnTo>
                  <a:pt x="295401" y="362203"/>
                </a:lnTo>
                <a:lnTo>
                  <a:pt x="189357" y="264667"/>
                </a:lnTo>
                <a:lnTo>
                  <a:pt x="83312" y="362203"/>
                </a:lnTo>
                <a:lnTo>
                  <a:pt x="0" y="271652"/>
                </a:lnTo>
                <a:lnTo>
                  <a:pt x="98551" y="181101"/>
                </a:lnTo>
                <a:lnTo>
                  <a:pt x="0" y="90550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872353" y="5232908"/>
            <a:ext cx="379095" cy="362585"/>
          </a:xfrm>
          <a:custGeom>
            <a:avLst/>
            <a:gdLst/>
            <a:ahLst/>
            <a:cxnLst/>
            <a:rect l="l" t="t" r="r" b="b"/>
            <a:pathLst>
              <a:path w="379095" h="362585">
                <a:moveTo>
                  <a:pt x="83312" y="0"/>
                </a:moveTo>
                <a:lnTo>
                  <a:pt x="0" y="90550"/>
                </a:lnTo>
                <a:lnTo>
                  <a:pt x="98551" y="181101"/>
                </a:lnTo>
                <a:lnTo>
                  <a:pt x="0" y="271652"/>
                </a:lnTo>
                <a:lnTo>
                  <a:pt x="83312" y="362165"/>
                </a:lnTo>
                <a:lnTo>
                  <a:pt x="189357" y="264667"/>
                </a:lnTo>
                <a:lnTo>
                  <a:pt x="371111" y="264667"/>
                </a:lnTo>
                <a:lnTo>
                  <a:pt x="280162" y="181101"/>
                </a:lnTo>
                <a:lnTo>
                  <a:pt x="371111" y="97535"/>
                </a:lnTo>
                <a:lnTo>
                  <a:pt x="189357" y="97535"/>
                </a:lnTo>
                <a:lnTo>
                  <a:pt x="83312" y="0"/>
                </a:lnTo>
                <a:close/>
              </a:path>
              <a:path w="379095" h="362585">
                <a:moveTo>
                  <a:pt x="371111" y="264667"/>
                </a:moveTo>
                <a:lnTo>
                  <a:pt x="189357" y="264667"/>
                </a:lnTo>
                <a:lnTo>
                  <a:pt x="295401" y="362165"/>
                </a:lnTo>
                <a:lnTo>
                  <a:pt x="378713" y="271652"/>
                </a:lnTo>
                <a:lnTo>
                  <a:pt x="371111" y="264667"/>
                </a:lnTo>
                <a:close/>
              </a:path>
              <a:path w="379095" h="362585">
                <a:moveTo>
                  <a:pt x="295401" y="0"/>
                </a:moveTo>
                <a:lnTo>
                  <a:pt x="189357" y="97535"/>
                </a:lnTo>
                <a:lnTo>
                  <a:pt x="371111" y="97535"/>
                </a:lnTo>
                <a:lnTo>
                  <a:pt x="378713" y="90550"/>
                </a:lnTo>
                <a:lnTo>
                  <a:pt x="295401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872353" y="5232908"/>
            <a:ext cx="379095" cy="362585"/>
          </a:xfrm>
          <a:custGeom>
            <a:avLst/>
            <a:gdLst/>
            <a:ahLst/>
            <a:cxnLst/>
            <a:rect l="l" t="t" r="r" b="b"/>
            <a:pathLst>
              <a:path w="379095" h="362585">
                <a:moveTo>
                  <a:pt x="0" y="90550"/>
                </a:moveTo>
                <a:lnTo>
                  <a:pt x="83312" y="0"/>
                </a:lnTo>
                <a:lnTo>
                  <a:pt x="189357" y="97535"/>
                </a:lnTo>
                <a:lnTo>
                  <a:pt x="295401" y="0"/>
                </a:lnTo>
                <a:lnTo>
                  <a:pt x="378713" y="90550"/>
                </a:lnTo>
                <a:lnTo>
                  <a:pt x="280162" y="181101"/>
                </a:lnTo>
                <a:lnTo>
                  <a:pt x="378713" y="271652"/>
                </a:lnTo>
                <a:lnTo>
                  <a:pt x="295401" y="362165"/>
                </a:lnTo>
                <a:lnTo>
                  <a:pt x="189357" y="264667"/>
                </a:lnTo>
                <a:lnTo>
                  <a:pt x="83312" y="362165"/>
                </a:lnTo>
                <a:lnTo>
                  <a:pt x="0" y="271652"/>
                </a:lnTo>
                <a:lnTo>
                  <a:pt x="98551" y="181101"/>
                </a:lnTo>
                <a:lnTo>
                  <a:pt x="0" y="90550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4296155" y="3293364"/>
          <a:ext cx="1384934" cy="28146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3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63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12700">
                      <a:solidFill>
                        <a:srgbClr val="BB8B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8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12700">
                      <a:solidFill>
                        <a:srgbClr val="BB8B00"/>
                      </a:solidFill>
                      <a:prstDash val="solid"/>
                    </a:lnT>
                    <a:lnB w="19050">
                      <a:solidFill>
                        <a:srgbClr val="BB8B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9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BB8B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0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BB8B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8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  <a:spcBef>
                          <a:spcPts val="155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A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196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BB8B00"/>
                      </a:solidFill>
                      <a:prstDash val="solid"/>
                    </a:lnL>
                    <a:lnR w="12700">
                      <a:solidFill>
                        <a:srgbClr val="BB8B00"/>
                      </a:solidFill>
                      <a:prstDash val="solid"/>
                    </a:lnR>
                    <a:lnT w="6350">
                      <a:solidFill>
                        <a:srgbClr val="BB8B00"/>
                      </a:solidFill>
                      <a:prstDash val="solid"/>
                    </a:lnT>
                    <a:lnB w="6350">
                      <a:solidFill>
                        <a:srgbClr val="BB8B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9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BB8B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9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6431279" y="3293364"/>
          <a:ext cx="1382394" cy="2825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8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BB8B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  <a:spcBef>
                          <a:spcPts val="155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B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196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9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19050">
                      <a:solidFill>
                        <a:srgbClr val="BB8B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BB8B00"/>
                      </a:solidFill>
                      <a:prstDash val="solid"/>
                    </a:lnL>
                    <a:lnR w="19050">
                      <a:solidFill>
                        <a:srgbClr val="BB8B00"/>
                      </a:solidFill>
                      <a:prstDash val="solid"/>
                    </a:lnR>
                    <a:lnT w="19050">
                      <a:solidFill>
                        <a:srgbClr val="BB8B00"/>
                      </a:solidFill>
                      <a:prstDash val="solid"/>
                    </a:lnT>
                    <a:lnB w="12700">
                      <a:solidFill>
                        <a:srgbClr val="BB8B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BB8B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6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BB8B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0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12700">
                      <a:solidFill>
                        <a:srgbClr val="2E528F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8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  <a:spcBef>
                          <a:spcPts val="155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B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196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9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BB8B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9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2E528F"/>
                      </a:solidFill>
                      <a:prstDash val="solid"/>
                    </a:lnL>
                    <a:lnR w="19050">
                      <a:solidFill>
                        <a:srgbClr val="BB8B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BB8B00"/>
                      </a:solidFill>
                      <a:prstDash val="solid"/>
                    </a:lnL>
                    <a:lnR w="19050">
                      <a:solidFill>
                        <a:srgbClr val="BB8B00"/>
                      </a:solidFill>
                      <a:prstDash val="solid"/>
                    </a:lnR>
                    <a:lnT w="6350">
                      <a:solidFill>
                        <a:srgbClr val="BB8B00"/>
                      </a:solidFill>
                      <a:prstDash val="solid"/>
                    </a:lnT>
                    <a:lnB w="12700">
                      <a:solidFill>
                        <a:srgbClr val="BB8B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BB8B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2E528F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2E528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5" name="object 25"/>
          <p:cNvSpPr/>
          <p:nvPr/>
        </p:nvSpPr>
        <p:spPr>
          <a:xfrm>
            <a:off x="3917950" y="2623820"/>
            <a:ext cx="114935" cy="121920"/>
          </a:xfrm>
          <a:custGeom>
            <a:avLst/>
            <a:gdLst/>
            <a:ahLst/>
            <a:cxnLst/>
            <a:rect l="l" t="t" r="r" b="b"/>
            <a:pathLst>
              <a:path w="114935" h="121919">
                <a:moveTo>
                  <a:pt x="114808" y="0"/>
                </a:moveTo>
                <a:lnTo>
                  <a:pt x="0" y="0"/>
                </a:lnTo>
                <a:lnTo>
                  <a:pt x="0" y="121792"/>
                </a:lnTo>
                <a:lnTo>
                  <a:pt x="114808" y="121792"/>
                </a:lnTo>
                <a:lnTo>
                  <a:pt x="11480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792220" y="2509011"/>
            <a:ext cx="366395" cy="114935"/>
          </a:xfrm>
          <a:custGeom>
            <a:avLst/>
            <a:gdLst/>
            <a:ahLst/>
            <a:cxnLst/>
            <a:rect l="l" t="t" r="r" b="b"/>
            <a:pathLst>
              <a:path w="366395" h="114935">
                <a:moveTo>
                  <a:pt x="366267" y="0"/>
                </a:moveTo>
                <a:lnTo>
                  <a:pt x="0" y="0"/>
                </a:lnTo>
                <a:lnTo>
                  <a:pt x="0" y="114808"/>
                </a:lnTo>
                <a:lnTo>
                  <a:pt x="366267" y="114808"/>
                </a:lnTo>
                <a:lnTo>
                  <a:pt x="36626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917950" y="2387219"/>
            <a:ext cx="114935" cy="121920"/>
          </a:xfrm>
          <a:custGeom>
            <a:avLst/>
            <a:gdLst/>
            <a:ahLst/>
            <a:cxnLst/>
            <a:rect l="l" t="t" r="r" b="b"/>
            <a:pathLst>
              <a:path w="114935" h="121919">
                <a:moveTo>
                  <a:pt x="114808" y="0"/>
                </a:moveTo>
                <a:lnTo>
                  <a:pt x="0" y="0"/>
                </a:lnTo>
                <a:lnTo>
                  <a:pt x="0" y="121792"/>
                </a:lnTo>
                <a:lnTo>
                  <a:pt x="114808" y="121792"/>
                </a:lnTo>
                <a:lnTo>
                  <a:pt x="11480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792220" y="2387219"/>
            <a:ext cx="366395" cy="358775"/>
          </a:xfrm>
          <a:custGeom>
            <a:avLst/>
            <a:gdLst/>
            <a:ahLst/>
            <a:cxnLst/>
            <a:rect l="l" t="t" r="r" b="b"/>
            <a:pathLst>
              <a:path w="366395" h="358775">
                <a:moveTo>
                  <a:pt x="0" y="121792"/>
                </a:moveTo>
                <a:lnTo>
                  <a:pt x="125729" y="121792"/>
                </a:lnTo>
                <a:lnTo>
                  <a:pt x="125729" y="0"/>
                </a:lnTo>
                <a:lnTo>
                  <a:pt x="240537" y="0"/>
                </a:lnTo>
                <a:lnTo>
                  <a:pt x="240537" y="121792"/>
                </a:lnTo>
                <a:lnTo>
                  <a:pt x="366267" y="121792"/>
                </a:lnTo>
                <a:lnTo>
                  <a:pt x="366267" y="236600"/>
                </a:lnTo>
                <a:lnTo>
                  <a:pt x="240537" y="236600"/>
                </a:lnTo>
                <a:lnTo>
                  <a:pt x="240537" y="358393"/>
                </a:lnTo>
                <a:lnTo>
                  <a:pt x="125729" y="358393"/>
                </a:lnTo>
                <a:lnTo>
                  <a:pt x="125729" y="236600"/>
                </a:lnTo>
                <a:lnTo>
                  <a:pt x="0" y="236600"/>
                </a:lnTo>
                <a:lnTo>
                  <a:pt x="0" y="121792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925823" y="4062984"/>
            <a:ext cx="114300" cy="121920"/>
          </a:xfrm>
          <a:custGeom>
            <a:avLst/>
            <a:gdLst/>
            <a:ahLst/>
            <a:cxnLst/>
            <a:rect l="l" t="t" r="r" b="b"/>
            <a:pathLst>
              <a:path w="114300" h="121920">
                <a:moveTo>
                  <a:pt x="114300" y="0"/>
                </a:moveTo>
                <a:lnTo>
                  <a:pt x="0" y="0"/>
                </a:lnTo>
                <a:lnTo>
                  <a:pt x="0" y="121539"/>
                </a:lnTo>
                <a:lnTo>
                  <a:pt x="114300" y="121539"/>
                </a:lnTo>
                <a:lnTo>
                  <a:pt x="11430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799840" y="3948684"/>
            <a:ext cx="366395" cy="114300"/>
          </a:xfrm>
          <a:custGeom>
            <a:avLst/>
            <a:gdLst/>
            <a:ahLst/>
            <a:cxnLst/>
            <a:rect l="l" t="t" r="r" b="b"/>
            <a:pathLst>
              <a:path w="366395" h="114300">
                <a:moveTo>
                  <a:pt x="366268" y="0"/>
                </a:moveTo>
                <a:lnTo>
                  <a:pt x="0" y="0"/>
                </a:lnTo>
                <a:lnTo>
                  <a:pt x="0" y="114300"/>
                </a:lnTo>
                <a:lnTo>
                  <a:pt x="366268" y="114300"/>
                </a:lnTo>
                <a:lnTo>
                  <a:pt x="366268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925823" y="3827145"/>
            <a:ext cx="114300" cy="121920"/>
          </a:xfrm>
          <a:custGeom>
            <a:avLst/>
            <a:gdLst/>
            <a:ahLst/>
            <a:cxnLst/>
            <a:rect l="l" t="t" r="r" b="b"/>
            <a:pathLst>
              <a:path w="114300" h="121920">
                <a:moveTo>
                  <a:pt x="114300" y="0"/>
                </a:moveTo>
                <a:lnTo>
                  <a:pt x="0" y="0"/>
                </a:lnTo>
                <a:lnTo>
                  <a:pt x="0" y="121538"/>
                </a:lnTo>
                <a:lnTo>
                  <a:pt x="114300" y="121538"/>
                </a:lnTo>
                <a:lnTo>
                  <a:pt x="11430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799840" y="3827145"/>
            <a:ext cx="366395" cy="357505"/>
          </a:xfrm>
          <a:custGeom>
            <a:avLst/>
            <a:gdLst/>
            <a:ahLst/>
            <a:cxnLst/>
            <a:rect l="l" t="t" r="r" b="b"/>
            <a:pathLst>
              <a:path w="366395" h="357504">
                <a:moveTo>
                  <a:pt x="0" y="121538"/>
                </a:moveTo>
                <a:lnTo>
                  <a:pt x="125984" y="121538"/>
                </a:lnTo>
                <a:lnTo>
                  <a:pt x="125984" y="0"/>
                </a:lnTo>
                <a:lnTo>
                  <a:pt x="240284" y="0"/>
                </a:lnTo>
                <a:lnTo>
                  <a:pt x="240284" y="121538"/>
                </a:lnTo>
                <a:lnTo>
                  <a:pt x="366268" y="121538"/>
                </a:lnTo>
                <a:lnTo>
                  <a:pt x="366268" y="235838"/>
                </a:lnTo>
                <a:lnTo>
                  <a:pt x="240284" y="235838"/>
                </a:lnTo>
                <a:lnTo>
                  <a:pt x="240284" y="357377"/>
                </a:lnTo>
                <a:lnTo>
                  <a:pt x="125984" y="357377"/>
                </a:lnTo>
                <a:lnTo>
                  <a:pt x="125984" y="235838"/>
                </a:lnTo>
                <a:lnTo>
                  <a:pt x="0" y="235838"/>
                </a:lnTo>
                <a:lnTo>
                  <a:pt x="0" y="121538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918203" y="5507735"/>
            <a:ext cx="114300" cy="121920"/>
          </a:xfrm>
          <a:custGeom>
            <a:avLst/>
            <a:gdLst/>
            <a:ahLst/>
            <a:cxnLst/>
            <a:rect l="l" t="t" r="r" b="b"/>
            <a:pathLst>
              <a:path w="114300" h="121920">
                <a:moveTo>
                  <a:pt x="114300" y="0"/>
                </a:moveTo>
                <a:lnTo>
                  <a:pt x="0" y="0"/>
                </a:lnTo>
                <a:lnTo>
                  <a:pt x="0" y="121488"/>
                </a:lnTo>
                <a:lnTo>
                  <a:pt x="114300" y="121488"/>
                </a:lnTo>
                <a:lnTo>
                  <a:pt x="11430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792220" y="5393435"/>
            <a:ext cx="366395" cy="114300"/>
          </a:xfrm>
          <a:custGeom>
            <a:avLst/>
            <a:gdLst/>
            <a:ahLst/>
            <a:cxnLst/>
            <a:rect l="l" t="t" r="r" b="b"/>
            <a:pathLst>
              <a:path w="366395" h="114300">
                <a:moveTo>
                  <a:pt x="366267" y="0"/>
                </a:moveTo>
                <a:lnTo>
                  <a:pt x="0" y="0"/>
                </a:lnTo>
                <a:lnTo>
                  <a:pt x="0" y="114300"/>
                </a:lnTo>
                <a:lnTo>
                  <a:pt x="366267" y="114300"/>
                </a:lnTo>
                <a:lnTo>
                  <a:pt x="36626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918203" y="5271896"/>
            <a:ext cx="114300" cy="121920"/>
          </a:xfrm>
          <a:custGeom>
            <a:avLst/>
            <a:gdLst/>
            <a:ahLst/>
            <a:cxnLst/>
            <a:rect l="l" t="t" r="r" b="b"/>
            <a:pathLst>
              <a:path w="114300" h="121920">
                <a:moveTo>
                  <a:pt x="114300" y="0"/>
                </a:moveTo>
                <a:lnTo>
                  <a:pt x="0" y="0"/>
                </a:lnTo>
                <a:lnTo>
                  <a:pt x="0" y="121538"/>
                </a:lnTo>
                <a:lnTo>
                  <a:pt x="114300" y="121538"/>
                </a:lnTo>
                <a:lnTo>
                  <a:pt x="11430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792220" y="5271896"/>
            <a:ext cx="366395" cy="357505"/>
          </a:xfrm>
          <a:custGeom>
            <a:avLst/>
            <a:gdLst/>
            <a:ahLst/>
            <a:cxnLst/>
            <a:rect l="l" t="t" r="r" b="b"/>
            <a:pathLst>
              <a:path w="366395" h="357504">
                <a:moveTo>
                  <a:pt x="0" y="121538"/>
                </a:moveTo>
                <a:lnTo>
                  <a:pt x="125983" y="121538"/>
                </a:lnTo>
                <a:lnTo>
                  <a:pt x="125983" y="0"/>
                </a:lnTo>
                <a:lnTo>
                  <a:pt x="240283" y="0"/>
                </a:lnTo>
                <a:lnTo>
                  <a:pt x="240283" y="121538"/>
                </a:lnTo>
                <a:lnTo>
                  <a:pt x="366267" y="121538"/>
                </a:lnTo>
                <a:lnTo>
                  <a:pt x="366267" y="235838"/>
                </a:lnTo>
                <a:lnTo>
                  <a:pt x="240283" y="235838"/>
                </a:lnTo>
                <a:lnTo>
                  <a:pt x="240283" y="357327"/>
                </a:lnTo>
                <a:lnTo>
                  <a:pt x="125983" y="357327"/>
                </a:lnTo>
                <a:lnTo>
                  <a:pt x="125983" y="235838"/>
                </a:lnTo>
                <a:lnTo>
                  <a:pt x="0" y="235838"/>
                </a:lnTo>
                <a:lnTo>
                  <a:pt x="0" y="121538"/>
                </a:lnTo>
                <a:close/>
              </a:path>
            </a:pathLst>
          </a:custGeom>
          <a:ln w="12192">
            <a:solidFill>
              <a:srgbClr val="BB8B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Slide Number Placeholder 37">
            <a:extLst>
              <a:ext uri="{FF2B5EF4-FFF2-40B4-BE49-F238E27FC236}">
                <a16:creationId xmlns:a16="http://schemas.microsoft.com/office/drawing/2014/main" id="{8F25A7B8-1108-4F47-BA12-64DC3CE6629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11936" y="2801111"/>
            <a:ext cx="4185285" cy="809625"/>
          </a:xfrm>
          <a:custGeom>
            <a:avLst/>
            <a:gdLst/>
            <a:ahLst/>
            <a:cxnLst/>
            <a:rect l="l" t="t" r="r" b="b"/>
            <a:pathLst>
              <a:path w="4185285" h="809625">
                <a:moveTo>
                  <a:pt x="4050029" y="0"/>
                </a:moveTo>
                <a:lnTo>
                  <a:pt x="134873" y="0"/>
                </a:lnTo>
                <a:lnTo>
                  <a:pt x="92244" y="6870"/>
                </a:lnTo>
                <a:lnTo>
                  <a:pt x="55220" y="26005"/>
                </a:lnTo>
                <a:lnTo>
                  <a:pt x="26023" y="55193"/>
                </a:lnTo>
                <a:lnTo>
                  <a:pt x="6876" y="92220"/>
                </a:lnTo>
                <a:lnTo>
                  <a:pt x="0" y="134874"/>
                </a:lnTo>
                <a:lnTo>
                  <a:pt x="0" y="674370"/>
                </a:lnTo>
                <a:lnTo>
                  <a:pt x="6876" y="717023"/>
                </a:lnTo>
                <a:lnTo>
                  <a:pt x="26023" y="754050"/>
                </a:lnTo>
                <a:lnTo>
                  <a:pt x="55220" y="783238"/>
                </a:lnTo>
                <a:lnTo>
                  <a:pt x="92244" y="802373"/>
                </a:lnTo>
                <a:lnTo>
                  <a:pt x="134873" y="809244"/>
                </a:lnTo>
                <a:lnTo>
                  <a:pt x="4050029" y="809244"/>
                </a:lnTo>
                <a:lnTo>
                  <a:pt x="4092683" y="802373"/>
                </a:lnTo>
                <a:lnTo>
                  <a:pt x="4129710" y="783238"/>
                </a:lnTo>
                <a:lnTo>
                  <a:pt x="4158898" y="754050"/>
                </a:lnTo>
                <a:lnTo>
                  <a:pt x="4178033" y="717023"/>
                </a:lnTo>
                <a:lnTo>
                  <a:pt x="4184904" y="674370"/>
                </a:lnTo>
                <a:lnTo>
                  <a:pt x="4184904" y="134874"/>
                </a:lnTo>
                <a:lnTo>
                  <a:pt x="4178033" y="92220"/>
                </a:lnTo>
                <a:lnTo>
                  <a:pt x="4158898" y="55193"/>
                </a:lnTo>
                <a:lnTo>
                  <a:pt x="4129710" y="26005"/>
                </a:lnTo>
                <a:lnTo>
                  <a:pt x="4092683" y="6870"/>
                </a:lnTo>
                <a:lnTo>
                  <a:pt x="4050029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05227" y="3642359"/>
            <a:ext cx="4259580" cy="1879600"/>
          </a:xfrm>
          <a:custGeom>
            <a:avLst/>
            <a:gdLst/>
            <a:ahLst/>
            <a:cxnLst/>
            <a:rect l="l" t="t" r="r" b="b"/>
            <a:pathLst>
              <a:path w="4259580" h="1879600">
                <a:moveTo>
                  <a:pt x="3946398" y="0"/>
                </a:moveTo>
                <a:lnTo>
                  <a:pt x="313182" y="0"/>
                </a:lnTo>
                <a:lnTo>
                  <a:pt x="266900" y="3395"/>
                </a:lnTo>
                <a:lnTo>
                  <a:pt x="222727" y="13259"/>
                </a:lnTo>
                <a:lnTo>
                  <a:pt x="181148" y="29106"/>
                </a:lnTo>
                <a:lnTo>
                  <a:pt x="142647" y="50453"/>
                </a:lnTo>
                <a:lnTo>
                  <a:pt x="107708" y="76815"/>
                </a:lnTo>
                <a:lnTo>
                  <a:pt x="76815" y="107708"/>
                </a:lnTo>
                <a:lnTo>
                  <a:pt x="50453" y="142647"/>
                </a:lnTo>
                <a:lnTo>
                  <a:pt x="29106" y="181148"/>
                </a:lnTo>
                <a:lnTo>
                  <a:pt x="13259" y="222727"/>
                </a:lnTo>
                <a:lnTo>
                  <a:pt x="3395" y="266900"/>
                </a:lnTo>
                <a:lnTo>
                  <a:pt x="0" y="313181"/>
                </a:lnTo>
                <a:lnTo>
                  <a:pt x="0" y="1565909"/>
                </a:lnTo>
                <a:lnTo>
                  <a:pt x="3395" y="1612191"/>
                </a:lnTo>
                <a:lnTo>
                  <a:pt x="13259" y="1656364"/>
                </a:lnTo>
                <a:lnTo>
                  <a:pt x="29106" y="1697943"/>
                </a:lnTo>
                <a:lnTo>
                  <a:pt x="50453" y="1736444"/>
                </a:lnTo>
                <a:lnTo>
                  <a:pt x="76815" y="1771383"/>
                </a:lnTo>
                <a:lnTo>
                  <a:pt x="107708" y="1802276"/>
                </a:lnTo>
                <a:lnTo>
                  <a:pt x="142647" y="1828638"/>
                </a:lnTo>
                <a:lnTo>
                  <a:pt x="181148" y="1849985"/>
                </a:lnTo>
                <a:lnTo>
                  <a:pt x="222727" y="1865832"/>
                </a:lnTo>
                <a:lnTo>
                  <a:pt x="266900" y="1875696"/>
                </a:lnTo>
                <a:lnTo>
                  <a:pt x="313182" y="1879091"/>
                </a:lnTo>
                <a:lnTo>
                  <a:pt x="3946398" y="1879091"/>
                </a:lnTo>
                <a:lnTo>
                  <a:pt x="3992679" y="1875696"/>
                </a:lnTo>
                <a:lnTo>
                  <a:pt x="4036852" y="1865832"/>
                </a:lnTo>
                <a:lnTo>
                  <a:pt x="4078431" y="1849985"/>
                </a:lnTo>
                <a:lnTo>
                  <a:pt x="4116932" y="1828638"/>
                </a:lnTo>
                <a:lnTo>
                  <a:pt x="4151871" y="1802276"/>
                </a:lnTo>
                <a:lnTo>
                  <a:pt x="4182764" y="1771383"/>
                </a:lnTo>
                <a:lnTo>
                  <a:pt x="4209126" y="1736444"/>
                </a:lnTo>
                <a:lnTo>
                  <a:pt x="4230473" y="1697943"/>
                </a:lnTo>
                <a:lnTo>
                  <a:pt x="4246320" y="1656364"/>
                </a:lnTo>
                <a:lnTo>
                  <a:pt x="4256184" y="1612191"/>
                </a:lnTo>
                <a:lnTo>
                  <a:pt x="4259580" y="1565909"/>
                </a:lnTo>
                <a:lnTo>
                  <a:pt x="4259580" y="313181"/>
                </a:lnTo>
                <a:lnTo>
                  <a:pt x="4256184" y="266900"/>
                </a:lnTo>
                <a:lnTo>
                  <a:pt x="4246320" y="222727"/>
                </a:lnTo>
                <a:lnTo>
                  <a:pt x="4230473" y="181148"/>
                </a:lnTo>
                <a:lnTo>
                  <a:pt x="4209126" y="142647"/>
                </a:lnTo>
                <a:lnTo>
                  <a:pt x="4182764" y="107708"/>
                </a:lnTo>
                <a:lnTo>
                  <a:pt x="4151871" y="76815"/>
                </a:lnTo>
                <a:lnTo>
                  <a:pt x="4116932" y="50453"/>
                </a:lnTo>
                <a:lnTo>
                  <a:pt x="4078431" y="29106"/>
                </a:lnTo>
                <a:lnTo>
                  <a:pt x="4036852" y="13259"/>
                </a:lnTo>
                <a:lnTo>
                  <a:pt x="3992679" y="3395"/>
                </a:lnTo>
                <a:lnTo>
                  <a:pt x="3946398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5398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Blocked </a:t>
            </a:r>
            <a:r>
              <a:rPr spc="10" dirty="0"/>
              <a:t>matmul: </a:t>
            </a:r>
            <a:r>
              <a:rPr dirty="0"/>
              <a:t>C++</a:t>
            </a:r>
            <a:r>
              <a:rPr spc="-85" dirty="0"/>
              <a:t> </a:t>
            </a:r>
            <a:r>
              <a:rPr spc="-15" dirty="0"/>
              <a:t>version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1729308"/>
            <a:ext cx="7023100" cy="108966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void </a:t>
            </a:r>
            <a:r>
              <a:rPr sz="1300" dirty="0">
                <a:latin typeface="Lucida Sans Typewriter"/>
                <a:cs typeface="Lucida Sans Typewriter"/>
              </a:rPr>
              <a:t>multMatrixBlocked(int N, </a:t>
            </a:r>
            <a:r>
              <a:rPr sz="1300" spc="-5" dirty="0">
                <a:latin typeface="Lucida Sans Typewriter"/>
                <a:cs typeface="Lucida Sans Typewriter"/>
              </a:rPr>
              <a:t>float </a:t>
            </a:r>
            <a:r>
              <a:rPr sz="1300" dirty="0">
                <a:latin typeface="Lucida Sans Typewriter"/>
                <a:cs typeface="Lucida Sans Typewriter"/>
              </a:rPr>
              <a:t>*matA, </a:t>
            </a:r>
            <a:r>
              <a:rPr sz="1300" spc="-5" dirty="0">
                <a:latin typeface="Lucida Sans Typewriter"/>
                <a:cs typeface="Lucida Sans Typewriter"/>
              </a:rPr>
              <a:t>float </a:t>
            </a:r>
            <a:r>
              <a:rPr sz="1300" dirty="0">
                <a:latin typeface="Lucida Sans Typewriter"/>
                <a:cs typeface="Lucida Sans Typewriter"/>
              </a:rPr>
              <a:t>*matB, float *matC)</a:t>
            </a:r>
            <a:r>
              <a:rPr sz="1300" spc="10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  <a:p>
            <a:pPr marL="411480">
              <a:lnSpc>
                <a:spcPct val="100000"/>
              </a:lnSpc>
              <a:spcBef>
                <a:spcPts val="540"/>
              </a:spcBef>
            </a:pPr>
            <a:r>
              <a:rPr sz="1300" dirty="0">
                <a:latin typeface="Lucida Sans Typewriter"/>
                <a:cs typeface="Lucida Sans Typewriter"/>
              </a:rPr>
              <a:t>/* Zero out </a:t>
            </a:r>
            <a:r>
              <a:rPr sz="1300" spc="-5" dirty="0">
                <a:latin typeface="Lucida Sans Typewriter"/>
                <a:cs typeface="Lucida Sans Typewriter"/>
              </a:rPr>
              <a:t>C</a:t>
            </a:r>
            <a:r>
              <a:rPr sz="1300" spc="10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*/</a:t>
            </a:r>
            <a:endParaRPr sz="1300">
              <a:latin typeface="Lucida Sans Typewriter"/>
              <a:cs typeface="Lucida Sans Typewriter"/>
            </a:endParaRPr>
          </a:p>
          <a:p>
            <a:pPr marL="411480" marR="2705100">
              <a:lnSpc>
                <a:spcPct val="133800"/>
              </a:lnSpc>
              <a:spcBef>
                <a:spcPts val="5"/>
              </a:spcBef>
            </a:pPr>
            <a:r>
              <a:rPr sz="1300" dirty="0">
                <a:latin typeface="Lucida Sans Typewriter"/>
                <a:cs typeface="Lucida Sans Typewriter"/>
              </a:rPr>
              <a:t>memset(matC, </a:t>
            </a:r>
            <a:r>
              <a:rPr sz="1300" spc="-5" dirty="0">
                <a:latin typeface="Lucida Sans Typewriter"/>
                <a:cs typeface="Lucida Sans Typewriter"/>
              </a:rPr>
              <a:t>0, N * N * </a:t>
            </a:r>
            <a:r>
              <a:rPr sz="1300" dirty="0">
                <a:latin typeface="Lucida Sans Typewriter"/>
                <a:cs typeface="Lucida Sans Typewriter"/>
              </a:rPr>
              <a:t>sizeof(float));  </a:t>
            </a:r>
            <a:r>
              <a:rPr sz="1300" spc="-5" dirty="0">
                <a:latin typeface="Lucida Sans Typewriter"/>
                <a:cs typeface="Lucida Sans Typewriter"/>
              </a:rPr>
              <a:t>int i, </a:t>
            </a:r>
            <a:r>
              <a:rPr sz="1300" dirty="0">
                <a:latin typeface="Lucida Sans Typewriter"/>
                <a:cs typeface="Lucida Sans Typewriter"/>
              </a:rPr>
              <a:t>j,</a:t>
            </a:r>
            <a:r>
              <a:rPr sz="1300" spc="25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k;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6830" y="2794533"/>
            <a:ext cx="4023360" cy="5562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(i = 0; i </a:t>
            </a:r>
            <a:r>
              <a:rPr sz="1300" dirty="0">
                <a:latin typeface="Lucida Sans Typewriter"/>
                <a:cs typeface="Lucida Sans Typewriter"/>
              </a:rPr>
              <a:t>&lt;= N-SBLK; i+= SBLK)</a:t>
            </a:r>
            <a:r>
              <a:rPr sz="1300" spc="6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  <a:p>
            <a:pPr marL="413384">
              <a:lnSpc>
                <a:spcPct val="100000"/>
              </a:lnSpc>
              <a:spcBef>
                <a:spcPts val="530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</a:t>
            </a:r>
            <a:r>
              <a:rPr sz="1300" dirty="0">
                <a:latin typeface="Lucida Sans Typewriter"/>
                <a:cs typeface="Lucida Sans Typewriter"/>
              </a:rPr>
              <a:t>(j </a:t>
            </a:r>
            <a:r>
              <a:rPr sz="1300" spc="-5" dirty="0">
                <a:latin typeface="Lucida Sans Typewriter"/>
                <a:cs typeface="Lucida Sans Typewriter"/>
              </a:rPr>
              <a:t>= 0; j </a:t>
            </a:r>
            <a:r>
              <a:rPr sz="1300" dirty="0">
                <a:latin typeface="Lucida Sans Typewriter"/>
                <a:cs typeface="Lucida Sans Typewriter"/>
              </a:rPr>
              <a:t>&lt;= N-SBLK; j+= </a:t>
            </a:r>
            <a:r>
              <a:rPr sz="1300" spc="-5" dirty="0">
                <a:latin typeface="Lucida Sans Typewriter"/>
                <a:cs typeface="Lucida Sans Typewriter"/>
              </a:rPr>
              <a:t>SBLK)</a:t>
            </a:r>
            <a:r>
              <a:rPr sz="1300" spc="50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07285" y="3392246"/>
            <a:ext cx="36226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dirty="0">
                <a:latin typeface="Lucida Sans Typewriter"/>
                <a:cs typeface="Lucida Sans Typewriter"/>
              </a:rPr>
              <a:t>for (k </a:t>
            </a:r>
            <a:r>
              <a:rPr sz="1300" spc="-5" dirty="0">
                <a:latin typeface="Lucida Sans Typewriter"/>
                <a:cs typeface="Lucida Sans Typewriter"/>
              </a:rPr>
              <a:t>= </a:t>
            </a:r>
            <a:r>
              <a:rPr sz="1300" dirty="0">
                <a:latin typeface="Lucida Sans Typewriter"/>
                <a:cs typeface="Lucida Sans Typewriter"/>
              </a:rPr>
              <a:t>0; </a:t>
            </a:r>
            <a:r>
              <a:rPr sz="1300" spc="-5" dirty="0">
                <a:latin typeface="Lucida Sans Typewriter"/>
                <a:cs typeface="Lucida Sans Typewriter"/>
              </a:rPr>
              <a:t>k </a:t>
            </a:r>
            <a:r>
              <a:rPr sz="1300" dirty="0">
                <a:latin typeface="Lucida Sans Typewriter"/>
                <a:cs typeface="Lucida Sans Typewriter"/>
              </a:rPr>
              <a:t>&lt;= N-SBLK; k+= SBLK)</a:t>
            </a:r>
            <a:r>
              <a:rPr sz="1300" spc="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06573" y="3659504"/>
            <a:ext cx="362077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08375" algn="l"/>
              </a:tabLst>
            </a:pPr>
            <a:r>
              <a:rPr sz="1300" dirty="0">
                <a:latin typeface="Lucida Sans Typewriter"/>
                <a:cs typeface="Lucida Sans Typewriter"/>
              </a:rPr>
              <a:t>f</a:t>
            </a:r>
            <a:r>
              <a:rPr sz="1300" spc="-5" dirty="0">
                <a:latin typeface="Lucida Sans Typewriter"/>
                <a:cs typeface="Lucida Sans Typewriter"/>
              </a:rPr>
              <a:t>or</a:t>
            </a:r>
            <a:r>
              <a:rPr sz="1300" spc="1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(</a:t>
            </a:r>
            <a:r>
              <a:rPr sz="1300" dirty="0">
                <a:latin typeface="Lucida Sans Typewriter"/>
                <a:cs typeface="Lucida Sans Typewriter"/>
              </a:rPr>
              <a:t>in</a:t>
            </a:r>
            <a:r>
              <a:rPr sz="1300" spc="-5" dirty="0">
                <a:latin typeface="Lucida Sans Typewriter"/>
                <a:cs typeface="Lucida Sans Typewriter"/>
              </a:rPr>
              <a:t>t</a:t>
            </a:r>
            <a:r>
              <a:rPr sz="1300" spc="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bi</a:t>
            </a:r>
            <a:r>
              <a:rPr sz="1300" spc="1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=</a:t>
            </a:r>
            <a:r>
              <a:rPr sz="1300" spc="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0;</a:t>
            </a:r>
            <a:r>
              <a:rPr sz="1300" spc="5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b</a:t>
            </a:r>
            <a:r>
              <a:rPr sz="1300" spc="-5" dirty="0">
                <a:latin typeface="Lucida Sans Typewriter"/>
                <a:cs typeface="Lucida Sans Typewriter"/>
              </a:rPr>
              <a:t>i</a:t>
            </a:r>
            <a:r>
              <a:rPr sz="1300" spc="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&lt;</a:t>
            </a:r>
            <a:r>
              <a:rPr sz="1300" spc="1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S</a:t>
            </a:r>
            <a:r>
              <a:rPr sz="1300" dirty="0">
                <a:latin typeface="Lucida Sans Typewriter"/>
                <a:cs typeface="Lucida Sans Typewriter"/>
              </a:rPr>
              <a:t>B</a:t>
            </a:r>
            <a:r>
              <a:rPr sz="1300" spc="-5" dirty="0">
                <a:latin typeface="Lucida Sans Typewriter"/>
                <a:cs typeface="Lucida Sans Typewriter"/>
              </a:rPr>
              <a:t>L</a:t>
            </a:r>
            <a:r>
              <a:rPr sz="1300" dirty="0">
                <a:latin typeface="Lucida Sans Typewriter"/>
                <a:cs typeface="Lucida Sans Typewriter"/>
              </a:rPr>
              <a:t>K</a:t>
            </a:r>
            <a:r>
              <a:rPr sz="1300" spc="-5" dirty="0">
                <a:latin typeface="Lucida Sans Typewriter"/>
                <a:cs typeface="Lucida Sans Typewriter"/>
              </a:rPr>
              <a:t>;</a:t>
            </a:r>
            <a:r>
              <a:rPr sz="1300" spc="5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b</a:t>
            </a:r>
            <a:r>
              <a:rPr sz="1300" spc="-5" dirty="0">
                <a:latin typeface="Lucida Sans Typewriter"/>
                <a:cs typeface="Lucida Sans Typewriter"/>
              </a:rPr>
              <a:t>i</a:t>
            </a:r>
            <a:r>
              <a:rPr sz="1300" dirty="0">
                <a:latin typeface="Lucida Sans Typewriter"/>
                <a:cs typeface="Lucida Sans Typewriter"/>
              </a:rPr>
              <a:t>+</a:t>
            </a:r>
            <a:r>
              <a:rPr sz="1300" spc="-5" dirty="0">
                <a:latin typeface="Lucida Sans Typewriter"/>
                <a:cs typeface="Lucida Sans Typewriter"/>
              </a:rPr>
              <a:t>+)</a:t>
            </a:r>
            <a:r>
              <a:rPr sz="1300" dirty="0">
                <a:latin typeface="Lucida Sans Typewriter"/>
                <a:cs typeface="Lucida Sans Typewriter"/>
              </a:rPr>
              <a:t>	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7542" y="5519115"/>
            <a:ext cx="17221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1480" algn="l"/>
                <a:tab pos="811530" algn="l"/>
                <a:tab pos="1210945" algn="l"/>
                <a:tab pos="1609725" algn="l"/>
              </a:tabLst>
            </a:pPr>
            <a:r>
              <a:rPr sz="1300" spc="-5" dirty="0">
                <a:latin typeface="Lucida Sans Typewriter"/>
                <a:cs typeface="Lucida Sans Typewriter"/>
              </a:rPr>
              <a:t>}	}	}	}	}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05182" y="3857015"/>
            <a:ext cx="3628390" cy="1885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4020" marR="107314" indent="-399415">
              <a:lnSpc>
                <a:spcPct val="133800"/>
              </a:lnSpc>
              <a:spcBef>
                <a:spcPts val="100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</a:t>
            </a:r>
            <a:r>
              <a:rPr sz="1300" dirty="0">
                <a:latin typeface="Lucida Sans Typewriter"/>
                <a:cs typeface="Lucida Sans Typewriter"/>
              </a:rPr>
              <a:t>(int bj </a:t>
            </a:r>
            <a:r>
              <a:rPr sz="1300" spc="-5" dirty="0">
                <a:latin typeface="Lucida Sans Typewriter"/>
                <a:cs typeface="Lucida Sans Typewriter"/>
              </a:rPr>
              <a:t>= </a:t>
            </a:r>
            <a:r>
              <a:rPr sz="1300" dirty="0">
                <a:latin typeface="Lucida Sans Typewriter"/>
                <a:cs typeface="Lucida Sans Typewriter"/>
              </a:rPr>
              <a:t>0; bj </a:t>
            </a:r>
            <a:r>
              <a:rPr sz="1300" spc="-5" dirty="0">
                <a:latin typeface="Lucida Sans Typewriter"/>
                <a:cs typeface="Lucida Sans Typewriter"/>
              </a:rPr>
              <a:t>&lt; SBLK; </a:t>
            </a:r>
            <a:r>
              <a:rPr sz="1300" dirty="0">
                <a:latin typeface="Lucida Sans Typewriter"/>
                <a:cs typeface="Lucida Sans Typewriter"/>
              </a:rPr>
              <a:t>bj++) </a:t>
            </a:r>
            <a:r>
              <a:rPr sz="1300" spc="-5" dirty="0">
                <a:latin typeface="Lucida Sans Typewriter"/>
                <a:cs typeface="Lucida Sans Typewriter"/>
              </a:rPr>
              <a:t>{  </a:t>
            </a:r>
            <a:r>
              <a:rPr sz="1300" dirty="0">
                <a:latin typeface="Lucida Sans Typewriter"/>
                <a:cs typeface="Lucida Sans Typewriter"/>
              </a:rPr>
              <a:t>float </a:t>
            </a:r>
            <a:r>
              <a:rPr sz="1300" spc="-5" dirty="0">
                <a:latin typeface="Lucida Sans Typewriter"/>
                <a:cs typeface="Lucida Sans Typewriter"/>
              </a:rPr>
              <a:t>sum =</a:t>
            </a:r>
            <a:r>
              <a:rPr sz="1300" spc="5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0.0;</a:t>
            </a:r>
            <a:endParaRPr sz="1300">
              <a:latin typeface="Lucida Sans Typewriter"/>
              <a:cs typeface="Lucida Sans Typewriter"/>
            </a:endParaRPr>
          </a:p>
          <a:p>
            <a:pPr marL="814705" marR="5080" indent="-401320">
              <a:lnSpc>
                <a:spcPct val="134000"/>
              </a:lnSpc>
              <a:spcBef>
                <a:spcPts val="10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(int </a:t>
            </a:r>
            <a:r>
              <a:rPr sz="1300" dirty="0">
                <a:latin typeface="Lucida Sans Typewriter"/>
                <a:cs typeface="Lucida Sans Typewriter"/>
              </a:rPr>
              <a:t>bk =0; </a:t>
            </a:r>
            <a:r>
              <a:rPr sz="1300" spc="-5" dirty="0">
                <a:latin typeface="Lucida Sans Typewriter"/>
                <a:cs typeface="Lucida Sans Typewriter"/>
              </a:rPr>
              <a:t>bk &lt; SBLK; </a:t>
            </a:r>
            <a:r>
              <a:rPr sz="1300" dirty="0">
                <a:latin typeface="Lucida Sans Typewriter"/>
                <a:cs typeface="Lucida Sans Typewriter"/>
              </a:rPr>
              <a:t>bk++)  </a:t>
            </a:r>
            <a:r>
              <a:rPr sz="1300" spc="-5" dirty="0">
                <a:latin typeface="Lucida Sans Typewriter"/>
                <a:cs typeface="Lucida Sans Typewriter"/>
              </a:rPr>
              <a:t>sum +=</a:t>
            </a:r>
            <a:r>
              <a:rPr sz="1300" spc="-20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matA[RM(i+bi,k+bk,N)]</a:t>
            </a:r>
            <a:endParaRPr sz="1300">
              <a:latin typeface="Lucida Sans Typewriter"/>
              <a:cs typeface="Lucida Sans Typewriter"/>
            </a:endParaRPr>
          </a:p>
          <a:p>
            <a:pPr marL="414020" marR="6350" indent="800100">
              <a:lnSpc>
                <a:spcPts val="2100"/>
              </a:lnSpc>
              <a:spcBef>
                <a:spcPts val="150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* </a:t>
            </a:r>
            <a:r>
              <a:rPr sz="1300" dirty="0">
                <a:latin typeface="Lucida Sans Typewriter"/>
                <a:cs typeface="Lucida Sans Typewriter"/>
              </a:rPr>
              <a:t>matB[RM(k+bk,j+bj,N)];  matC[RM(i+bi,j+bj,N)] +=</a:t>
            </a:r>
            <a:r>
              <a:rPr sz="1300" spc="-20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sum;</a:t>
            </a:r>
            <a:endParaRPr sz="13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}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43802" y="3865626"/>
            <a:ext cx="151574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Inner bi, bj</a:t>
            </a:r>
            <a:r>
              <a:rPr sz="1800" i="1" spc="-8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loops 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iterate </a:t>
            </a:r>
            <a:r>
              <a:rPr sz="1800" i="1" spc="-15" dirty="0">
                <a:solidFill>
                  <a:srgbClr val="00AF50"/>
                </a:solidFill>
                <a:latin typeface="Tw Cen MT"/>
                <a:cs typeface="Tw Cen MT"/>
              </a:rPr>
              <a:t>over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sub-  </a:t>
            </a:r>
            <a:r>
              <a:rPr sz="1800" i="1" spc="5" dirty="0">
                <a:solidFill>
                  <a:srgbClr val="00AF50"/>
                </a:solidFill>
                <a:latin typeface="Tw Cen MT"/>
                <a:cs typeface="Tw Cen MT"/>
              </a:rPr>
              <a:t>matrix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and  accumulate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into 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output</a:t>
            </a:r>
            <a:r>
              <a:rPr sz="1800" i="1" spc="-3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5" dirty="0">
                <a:solidFill>
                  <a:srgbClr val="00AF50"/>
                </a:solidFill>
                <a:latin typeface="Tw Cen MT"/>
                <a:cs typeface="Tw Cen MT"/>
              </a:rPr>
              <a:t>matrix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77103" y="2904235"/>
            <a:ext cx="34397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Outer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loops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iterate </a:t>
            </a:r>
            <a:r>
              <a:rPr sz="1800" i="1" spc="-20" dirty="0">
                <a:solidFill>
                  <a:srgbClr val="00AF50"/>
                </a:solidFill>
                <a:latin typeface="Tw Cen MT"/>
                <a:cs typeface="Tw Cen MT"/>
              </a:rPr>
              <a:t>over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submatrices</a:t>
            </a:r>
            <a:r>
              <a:rPr sz="1800" i="1" spc="-2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in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77103" y="3178555"/>
            <a:ext cx="1232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steps of</a:t>
            </a:r>
            <a:r>
              <a:rPr sz="1800" i="1" spc="5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SBLK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2937" y="6009538"/>
            <a:ext cx="79927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Note: This code assumes SBLK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evenly divides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N;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need extra loops for </a:t>
            </a:r>
            <a:r>
              <a:rPr sz="1800" i="1" spc="-15" dirty="0">
                <a:solidFill>
                  <a:srgbClr val="00AF50"/>
                </a:solidFill>
                <a:latin typeface="Tw Cen MT"/>
                <a:cs typeface="Tw Cen MT"/>
              </a:rPr>
              <a:t>“leftovers”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in</a:t>
            </a:r>
            <a:r>
              <a:rPr sz="1800" i="1" spc="1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general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CB4C1D4A-32FB-CD4E-8EAC-610FB04FF62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20" dirty="0"/>
              <a:t>Benchmarking </a:t>
            </a:r>
            <a:r>
              <a:rPr spc="-5" dirty="0"/>
              <a:t>blocked </a:t>
            </a:r>
            <a:r>
              <a:rPr spc="10" dirty="0"/>
              <a:t>matmul</a:t>
            </a:r>
            <a:r>
              <a:rPr spc="-90" dirty="0"/>
              <a:t> </a:t>
            </a:r>
            <a:r>
              <a:rPr spc="-5" dirty="0"/>
              <a:t>in  </a:t>
            </a:r>
            <a:r>
              <a:rPr dirty="0"/>
              <a:t>C++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5864860" cy="3592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./matrix -n </a:t>
            </a:r>
            <a:r>
              <a:rPr sz="2800" dirty="0">
                <a:latin typeface="Tw Cen MT"/>
                <a:cs typeface="Tw Cen MT"/>
              </a:rPr>
              <a:t>1024 </a:t>
            </a:r>
            <a:r>
              <a:rPr sz="2800" spc="-5" dirty="0">
                <a:latin typeface="Tw Cen MT"/>
                <a:cs typeface="Tw Cen MT"/>
              </a:rPr>
              <a:t>-N </a:t>
            </a:r>
            <a:r>
              <a:rPr sz="2800" dirty="0">
                <a:latin typeface="Tw Cen MT"/>
                <a:cs typeface="Tw Cen MT"/>
              </a:rPr>
              <a:t>1024 </a:t>
            </a:r>
            <a:r>
              <a:rPr sz="2800" spc="-5" dirty="0">
                <a:latin typeface="Tw Cen MT"/>
                <a:cs typeface="Tw Cen MT"/>
              </a:rPr>
              <a:t>-m</a:t>
            </a:r>
            <a:r>
              <a:rPr sz="2800" spc="40" dirty="0">
                <a:latin typeface="Tw Cen MT"/>
                <a:cs typeface="Tw Cen MT"/>
              </a:rPr>
              <a:t> </a:t>
            </a:r>
            <a:r>
              <a:rPr sz="2800" spc="10" dirty="0">
                <a:latin typeface="Tw Cen MT"/>
                <a:cs typeface="Tw Cen MT"/>
              </a:rPr>
              <a:t>block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405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0" dirty="0">
                <a:latin typeface="Tw Cen MT"/>
                <a:cs typeface="Tw Cen MT"/>
              </a:rPr>
              <a:t>C++: </a:t>
            </a:r>
            <a:r>
              <a:rPr sz="2800" dirty="0">
                <a:latin typeface="Tw Cen MT"/>
                <a:cs typeface="Tw Cen MT"/>
              </a:rPr>
              <a:t>1300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1.6</a:t>
            </a:r>
            <a:r>
              <a:rPr sz="2800" spc="8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dirty="0">
                <a:latin typeface="Tw Cen MT"/>
                <a:cs typeface="Tw Cen MT"/>
              </a:rPr>
              <a:t>33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65</a:t>
            </a:r>
            <a:r>
              <a:rPr sz="2800" spc="6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Simple++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spc="-5" dirty="0">
                <a:latin typeface="Tw Cen MT"/>
                <a:cs typeface="Tw Cen MT"/>
              </a:rPr>
              <a:t>2.4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900</a:t>
            </a:r>
            <a:r>
              <a:rPr sz="2800" spc="5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405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10" dirty="0">
                <a:latin typeface="Tw Cen MT"/>
                <a:cs typeface="Tw Cen MT"/>
              </a:rPr>
              <a:t>Block </a:t>
            </a:r>
            <a:r>
              <a:rPr sz="2800" spc="-5" dirty="0">
                <a:latin typeface="Tw Cen MT"/>
                <a:cs typeface="Tw Cen MT"/>
              </a:rPr>
              <a:t>C++: </a:t>
            </a:r>
            <a:r>
              <a:rPr sz="2800" dirty="0">
                <a:latin typeface="Tw Cen MT"/>
                <a:cs typeface="Tw Cen MT"/>
              </a:rPr>
              <a:t>500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4.3</a:t>
            </a:r>
            <a:r>
              <a:rPr sz="2800" spc="20" dirty="0">
                <a:latin typeface="Tw Cen MT"/>
                <a:cs typeface="Tw Cen MT"/>
              </a:rPr>
              <a:t> </a:t>
            </a:r>
            <a:r>
              <a:rPr sz="2800" spc="-5" dirty="0" err="1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65380F-6AD2-284F-83E4-E89E57FDD8D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7957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Blocked </a:t>
            </a:r>
            <a:r>
              <a:rPr spc="10" dirty="0"/>
              <a:t>matmul: </a:t>
            </a:r>
            <a:r>
              <a:rPr spc="-20" dirty="0"/>
              <a:t>CUDA</a:t>
            </a:r>
            <a:r>
              <a:rPr spc="-130" dirty="0"/>
              <a:t> </a:t>
            </a:r>
            <a:r>
              <a:rPr spc="-10" dirty="0"/>
              <a:t>version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5920105" cy="2496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Tw Cen MT"/>
                <a:cs typeface="Tw Cen MT"/>
              </a:rPr>
              <a:t>Find the inner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loop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w Cen MT"/>
              <a:buAutoNum type="arabicPeriod"/>
            </a:pPr>
            <a:endParaRPr sz="405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spc="-20" dirty="0">
                <a:latin typeface="Tw Cen MT"/>
                <a:cs typeface="Tw Cen MT"/>
              </a:rPr>
              <a:t>Write </a:t>
            </a:r>
            <a:r>
              <a:rPr sz="2800" spc="-5" dirty="0">
                <a:latin typeface="Tw Cen MT"/>
                <a:cs typeface="Tw Cen MT"/>
              </a:rPr>
              <a:t>it as a separate</a:t>
            </a:r>
            <a:r>
              <a:rPr sz="2800" spc="5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function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w Cen MT"/>
              <a:buAutoNum type="arabicPeriod"/>
            </a:pPr>
            <a:endParaRPr sz="405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Tw Cen MT"/>
                <a:cs typeface="Tw Cen MT"/>
              </a:rPr>
              <a:t>Compute indices </a:t>
            </a:r>
            <a:r>
              <a:rPr sz="2800" spc="-15" dirty="0">
                <a:latin typeface="Tw Cen MT"/>
                <a:cs typeface="Tw Cen MT"/>
              </a:rPr>
              <a:t>from </a:t>
            </a:r>
            <a:r>
              <a:rPr sz="2800" dirty="0">
                <a:latin typeface="Tw Cen MT"/>
                <a:cs typeface="Tw Cen MT"/>
              </a:rPr>
              <a:t>block/thread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id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9EFC39-81A2-8342-9F6B-F7140B7A7F6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98803" y="4002023"/>
            <a:ext cx="4036060" cy="471170"/>
          </a:xfrm>
          <a:custGeom>
            <a:avLst/>
            <a:gdLst/>
            <a:ahLst/>
            <a:cxnLst/>
            <a:rect l="l" t="t" r="r" b="b"/>
            <a:pathLst>
              <a:path w="4036060" h="471170">
                <a:moveTo>
                  <a:pt x="3957066" y="0"/>
                </a:moveTo>
                <a:lnTo>
                  <a:pt x="78486" y="0"/>
                </a:lnTo>
                <a:lnTo>
                  <a:pt x="47936" y="6173"/>
                </a:lnTo>
                <a:lnTo>
                  <a:pt x="22988" y="23002"/>
                </a:lnTo>
                <a:lnTo>
                  <a:pt x="6168" y="47952"/>
                </a:lnTo>
                <a:lnTo>
                  <a:pt x="0" y="78486"/>
                </a:lnTo>
                <a:lnTo>
                  <a:pt x="0" y="392430"/>
                </a:lnTo>
                <a:lnTo>
                  <a:pt x="6168" y="422963"/>
                </a:lnTo>
                <a:lnTo>
                  <a:pt x="22988" y="447913"/>
                </a:lnTo>
                <a:lnTo>
                  <a:pt x="47936" y="464742"/>
                </a:lnTo>
                <a:lnTo>
                  <a:pt x="78486" y="470915"/>
                </a:lnTo>
                <a:lnTo>
                  <a:pt x="3957066" y="470915"/>
                </a:lnTo>
                <a:lnTo>
                  <a:pt x="3987599" y="464742"/>
                </a:lnTo>
                <a:lnTo>
                  <a:pt x="4012549" y="447913"/>
                </a:lnTo>
                <a:lnTo>
                  <a:pt x="4029378" y="422963"/>
                </a:lnTo>
                <a:lnTo>
                  <a:pt x="4035552" y="392430"/>
                </a:lnTo>
                <a:lnTo>
                  <a:pt x="4035552" y="78486"/>
                </a:lnTo>
                <a:lnTo>
                  <a:pt x="4029378" y="47952"/>
                </a:lnTo>
                <a:lnTo>
                  <a:pt x="4012549" y="23002"/>
                </a:lnTo>
                <a:lnTo>
                  <a:pt x="3987599" y="6173"/>
                </a:lnTo>
                <a:lnTo>
                  <a:pt x="3957066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97879" y="2215895"/>
            <a:ext cx="1005840" cy="472440"/>
          </a:xfrm>
          <a:custGeom>
            <a:avLst/>
            <a:gdLst/>
            <a:ahLst/>
            <a:cxnLst/>
            <a:rect l="l" t="t" r="r" b="b"/>
            <a:pathLst>
              <a:path w="1005840" h="472439">
                <a:moveTo>
                  <a:pt x="927100" y="0"/>
                </a:moveTo>
                <a:lnTo>
                  <a:pt x="78740" y="0"/>
                </a:lnTo>
                <a:lnTo>
                  <a:pt x="48113" y="6195"/>
                </a:lnTo>
                <a:lnTo>
                  <a:pt x="23082" y="23082"/>
                </a:lnTo>
                <a:lnTo>
                  <a:pt x="6195" y="48113"/>
                </a:lnTo>
                <a:lnTo>
                  <a:pt x="0" y="78739"/>
                </a:lnTo>
                <a:lnTo>
                  <a:pt x="0" y="393700"/>
                </a:lnTo>
                <a:lnTo>
                  <a:pt x="6195" y="424326"/>
                </a:lnTo>
                <a:lnTo>
                  <a:pt x="23082" y="449357"/>
                </a:lnTo>
                <a:lnTo>
                  <a:pt x="48113" y="466244"/>
                </a:lnTo>
                <a:lnTo>
                  <a:pt x="78740" y="472439"/>
                </a:lnTo>
                <a:lnTo>
                  <a:pt x="927100" y="472439"/>
                </a:lnTo>
                <a:lnTo>
                  <a:pt x="957726" y="466244"/>
                </a:lnTo>
                <a:lnTo>
                  <a:pt x="982757" y="449357"/>
                </a:lnTo>
                <a:lnTo>
                  <a:pt x="999644" y="424326"/>
                </a:lnTo>
                <a:lnTo>
                  <a:pt x="1005840" y="393700"/>
                </a:lnTo>
                <a:lnTo>
                  <a:pt x="1005840" y="78739"/>
                </a:lnTo>
                <a:lnTo>
                  <a:pt x="999644" y="48113"/>
                </a:lnTo>
                <a:lnTo>
                  <a:pt x="982757" y="23082"/>
                </a:lnTo>
                <a:lnTo>
                  <a:pt x="957726" y="6195"/>
                </a:lnTo>
                <a:lnTo>
                  <a:pt x="92710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3538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Blocked </a:t>
            </a:r>
            <a:r>
              <a:rPr spc="10" dirty="0"/>
              <a:t>matmul: </a:t>
            </a:r>
            <a:r>
              <a:rPr dirty="0"/>
              <a:t>Attempt</a:t>
            </a:r>
            <a:r>
              <a:rPr spc="-145" dirty="0"/>
              <a:t> </a:t>
            </a:r>
            <a:r>
              <a:rPr dirty="0"/>
              <a:t>#1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1834642"/>
            <a:ext cx="7686040" cy="431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595"/>
              </a:lnSpc>
              <a:spcBef>
                <a:spcPts val="105"/>
              </a:spcBef>
              <a:tabLst>
                <a:tab pos="1177925" algn="l"/>
              </a:tabLst>
            </a:pPr>
            <a:r>
              <a:rPr sz="1400" u="heavy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400" u="heavy" spc="-1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global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400" spc="-10" dirty="0">
                <a:latin typeface="Lucida Sans Typewriter"/>
                <a:cs typeface="Lucida Sans Typewriter"/>
              </a:rPr>
              <a:t>void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ts val="1595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cudaBlockKernelCoarse(int </a:t>
            </a:r>
            <a:r>
              <a:rPr sz="1400" spc="-5" dirty="0">
                <a:latin typeface="Lucida Sans Typewriter"/>
                <a:cs typeface="Lucida Sans Typewriter"/>
              </a:rPr>
              <a:t>N, float </a:t>
            </a:r>
            <a:r>
              <a:rPr sz="1400" spc="-10" dirty="0">
                <a:latin typeface="Lucida Sans Typewriter"/>
                <a:cs typeface="Lucida Sans Typewriter"/>
              </a:rPr>
              <a:t>*dmatA, </a:t>
            </a:r>
            <a:r>
              <a:rPr sz="1400" spc="-5" dirty="0">
                <a:latin typeface="Lucida Sans Typewriter"/>
                <a:cs typeface="Lucida Sans Typewriter"/>
              </a:rPr>
              <a:t>float </a:t>
            </a:r>
            <a:r>
              <a:rPr sz="1400" spc="-10" dirty="0">
                <a:latin typeface="Lucida Sans Typewriter"/>
                <a:cs typeface="Lucida Sans Typewriter"/>
              </a:rPr>
              <a:t>*dmatB, </a:t>
            </a:r>
            <a:r>
              <a:rPr sz="1400" spc="-5" dirty="0">
                <a:latin typeface="Lucida Sans Typewriter"/>
                <a:cs typeface="Lucida Sans Typewriter"/>
              </a:rPr>
              <a:t>float </a:t>
            </a:r>
            <a:r>
              <a:rPr sz="1400" spc="-10" dirty="0">
                <a:latin typeface="Lucida Sans Typewriter"/>
                <a:cs typeface="Lucida Sans Typewriter"/>
              </a:rPr>
              <a:t>*dmatC)</a:t>
            </a:r>
            <a:r>
              <a:rPr sz="1400" spc="-65" dirty="0">
                <a:latin typeface="Lucida Sans Typewriter"/>
                <a:cs typeface="Lucida Sans Typewriter"/>
              </a:rPr>
              <a:t> </a:t>
            </a:r>
            <a:r>
              <a:rPr sz="1400" dirty="0">
                <a:latin typeface="Lucida Sans Typewriter"/>
                <a:cs typeface="Lucida Sans Typewriter"/>
              </a:rPr>
              <a:t>{</a:t>
            </a:r>
            <a:endParaRPr sz="14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0902" y="2411095"/>
            <a:ext cx="60890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Lucida Sans Typewriter"/>
                <a:cs typeface="Lucida Sans Typewriter"/>
              </a:rPr>
              <a:t>int </a:t>
            </a:r>
            <a:r>
              <a:rPr sz="1400" dirty="0">
                <a:latin typeface="Lucida Sans Typewriter"/>
                <a:cs typeface="Lucida Sans Typewriter"/>
              </a:rPr>
              <a:t>j = </a:t>
            </a:r>
            <a:r>
              <a:rPr sz="1400" spc="-10" dirty="0">
                <a:latin typeface="Lucida Sans Typewriter"/>
                <a:cs typeface="Lucida Sans Typewriter"/>
              </a:rPr>
              <a:t>blockIdx.x </a:t>
            </a:r>
            <a:r>
              <a:rPr sz="1400" dirty="0">
                <a:latin typeface="Lucida Sans Typewriter"/>
                <a:cs typeface="Lucida Sans Typewriter"/>
              </a:rPr>
              <a:t>* </a:t>
            </a:r>
            <a:r>
              <a:rPr sz="1400" spc="-10" dirty="0">
                <a:latin typeface="Lucida Sans Typewriter"/>
                <a:cs typeface="Lucida Sans Typewriter"/>
              </a:rPr>
              <a:t>blockDim.x </a:t>
            </a:r>
            <a:r>
              <a:rPr sz="1400" dirty="0">
                <a:latin typeface="Lucida Sans Typewriter"/>
                <a:cs typeface="Lucida Sans Typewriter"/>
              </a:rPr>
              <a:t>+ </a:t>
            </a:r>
            <a:r>
              <a:rPr sz="1400" spc="-10" dirty="0">
                <a:latin typeface="Lucida Sans Typewriter"/>
                <a:cs typeface="Lucida Sans Typewriter"/>
              </a:rPr>
              <a:t>threadIdx.x; </a:t>
            </a:r>
            <a:r>
              <a:rPr sz="1400" dirty="0">
                <a:latin typeface="Lucida Sans Typewriter"/>
                <a:cs typeface="Lucida Sans Typewriter"/>
              </a:rPr>
              <a:t>j </a:t>
            </a:r>
            <a:r>
              <a:rPr sz="1400" spc="-5" dirty="0">
                <a:latin typeface="Lucida Sans Typewriter"/>
                <a:cs typeface="Lucida Sans Typewriter"/>
              </a:rPr>
              <a:t>*=</a:t>
            </a:r>
            <a:r>
              <a:rPr sz="1400" spc="-165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LBLK;</a:t>
            </a:r>
            <a:endParaRPr sz="1400">
              <a:latin typeface="Lucida Sans Typewriter"/>
              <a:cs typeface="Lucida Sans Typewrite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20902" y="2921635"/>
            <a:ext cx="3750310" cy="62357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25425" marR="5080" indent="-213360">
              <a:lnSpc>
                <a:spcPts val="1510"/>
              </a:lnSpc>
              <a:spcBef>
                <a:spcPts val="295"/>
              </a:spcBef>
            </a:pPr>
            <a:r>
              <a:rPr sz="1400" spc="-5" dirty="0">
                <a:latin typeface="Lucida Sans Typewriter"/>
                <a:cs typeface="Lucida Sans Typewriter"/>
              </a:rPr>
              <a:t>for </a:t>
            </a:r>
            <a:r>
              <a:rPr sz="1400" spc="-10" dirty="0">
                <a:latin typeface="Lucida Sans Typewriter"/>
                <a:cs typeface="Lucida Sans Typewriter"/>
              </a:rPr>
              <a:t>(int </a:t>
            </a:r>
            <a:r>
              <a:rPr sz="1400" spc="-5" dirty="0">
                <a:latin typeface="Lucida Sans Typewriter"/>
                <a:cs typeface="Lucida Sans Typewriter"/>
              </a:rPr>
              <a:t>bi </a:t>
            </a:r>
            <a:r>
              <a:rPr sz="1400" dirty="0">
                <a:latin typeface="Lucida Sans Typewriter"/>
                <a:cs typeface="Lucida Sans Typewriter"/>
              </a:rPr>
              <a:t>= </a:t>
            </a:r>
            <a:r>
              <a:rPr sz="1400" spc="-5" dirty="0">
                <a:latin typeface="Lucida Sans Typewriter"/>
                <a:cs typeface="Lucida Sans Typewriter"/>
              </a:rPr>
              <a:t>0; bi </a:t>
            </a:r>
            <a:r>
              <a:rPr sz="1400" dirty="0">
                <a:latin typeface="Lucida Sans Typewriter"/>
                <a:cs typeface="Lucida Sans Typewriter"/>
              </a:rPr>
              <a:t>&lt; </a:t>
            </a:r>
            <a:r>
              <a:rPr sz="1400" spc="-10" dirty="0">
                <a:latin typeface="Lucida Sans Typewriter"/>
                <a:cs typeface="Lucida Sans Typewriter"/>
              </a:rPr>
              <a:t>LBLK; bi++)  </a:t>
            </a:r>
            <a:r>
              <a:rPr sz="1400" spc="-5" dirty="0">
                <a:latin typeface="Lucida Sans Typewriter"/>
                <a:cs typeface="Lucida Sans Typewriter"/>
              </a:rPr>
              <a:t>for </a:t>
            </a:r>
            <a:r>
              <a:rPr sz="1400" spc="-10" dirty="0">
                <a:latin typeface="Lucida Sans Typewriter"/>
                <a:cs typeface="Lucida Sans Typewriter"/>
              </a:rPr>
              <a:t>(int bj </a:t>
            </a:r>
            <a:r>
              <a:rPr sz="1400" dirty="0">
                <a:latin typeface="Lucida Sans Typewriter"/>
                <a:cs typeface="Lucida Sans Typewriter"/>
              </a:rPr>
              <a:t>= </a:t>
            </a:r>
            <a:r>
              <a:rPr sz="1400" spc="-5" dirty="0">
                <a:latin typeface="Lucida Sans Typewriter"/>
                <a:cs typeface="Lucida Sans Typewriter"/>
              </a:rPr>
              <a:t>0; bj </a:t>
            </a:r>
            <a:r>
              <a:rPr sz="1400" dirty="0">
                <a:latin typeface="Lucida Sans Typewriter"/>
                <a:cs typeface="Lucida Sans Typewriter"/>
              </a:rPr>
              <a:t>&lt; </a:t>
            </a:r>
            <a:r>
              <a:rPr sz="1400" spc="-10" dirty="0">
                <a:latin typeface="Lucida Sans Typewriter"/>
                <a:cs typeface="Lucida Sans Typewriter"/>
              </a:rPr>
              <a:t>LBLK;</a:t>
            </a:r>
            <a:r>
              <a:rPr sz="1400" spc="-135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bj++)</a:t>
            </a:r>
            <a:endParaRPr sz="1400">
              <a:latin typeface="Lucida Sans Typewriter"/>
              <a:cs typeface="Lucida Sans Typewriter"/>
            </a:endParaRPr>
          </a:p>
          <a:p>
            <a:pPr marL="438784">
              <a:lnSpc>
                <a:spcPts val="1490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dmatC[RM(i+bi,j+bi,N)] </a:t>
            </a:r>
            <a:r>
              <a:rPr sz="1400" dirty="0">
                <a:latin typeface="Lucida Sans Typewriter"/>
                <a:cs typeface="Lucida Sans Typewriter"/>
              </a:rPr>
              <a:t>=</a:t>
            </a:r>
            <a:r>
              <a:rPr sz="1400" spc="-45" dirty="0">
                <a:latin typeface="Lucida Sans Typewriter"/>
                <a:cs typeface="Lucida Sans Typewriter"/>
              </a:rPr>
              <a:t> </a:t>
            </a:r>
            <a:r>
              <a:rPr sz="1400" spc="-5" dirty="0">
                <a:latin typeface="Lucida Sans Typewriter"/>
                <a:cs typeface="Lucida Sans Typewriter"/>
              </a:rPr>
              <a:t>0;</a:t>
            </a:r>
            <a:endParaRPr sz="1400">
              <a:latin typeface="Lucida Sans Typewriter"/>
              <a:cs typeface="Lucida Sans Typewrite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0902" y="3816477"/>
            <a:ext cx="4175125" cy="62357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25425" marR="6350" indent="-213360">
              <a:lnSpc>
                <a:spcPts val="1510"/>
              </a:lnSpc>
              <a:spcBef>
                <a:spcPts val="295"/>
              </a:spcBef>
            </a:pPr>
            <a:r>
              <a:rPr sz="1400" spc="-5" dirty="0">
                <a:latin typeface="Lucida Sans Typewriter"/>
                <a:cs typeface="Lucida Sans Typewriter"/>
              </a:rPr>
              <a:t>for </a:t>
            </a:r>
            <a:r>
              <a:rPr sz="1400" spc="-10" dirty="0">
                <a:latin typeface="Lucida Sans Typewriter"/>
                <a:cs typeface="Lucida Sans Typewriter"/>
              </a:rPr>
              <a:t>(int </a:t>
            </a:r>
            <a:r>
              <a:rPr sz="1400" dirty="0">
                <a:latin typeface="Lucida Sans Typewriter"/>
                <a:cs typeface="Lucida Sans Typewriter"/>
              </a:rPr>
              <a:t>k = </a:t>
            </a:r>
            <a:r>
              <a:rPr sz="1400" spc="-5" dirty="0">
                <a:latin typeface="Lucida Sans Typewriter"/>
                <a:cs typeface="Lucida Sans Typewriter"/>
              </a:rPr>
              <a:t>0; </a:t>
            </a:r>
            <a:r>
              <a:rPr sz="1400" dirty="0">
                <a:latin typeface="Lucida Sans Typewriter"/>
                <a:cs typeface="Lucida Sans Typewriter"/>
              </a:rPr>
              <a:t>k </a:t>
            </a:r>
            <a:r>
              <a:rPr sz="1400" spc="-10" dirty="0">
                <a:latin typeface="Lucida Sans Typewriter"/>
                <a:cs typeface="Lucida Sans Typewriter"/>
              </a:rPr>
              <a:t>&lt;= N-LBLK; k+=LBLK)</a:t>
            </a:r>
            <a:r>
              <a:rPr sz="1400" spc="-160" dirty="0">
                <a:latin typeface="Lucida Sans Typewriter"/>
                <a:cs typeface="Lucida Sans Typewriter"/>
              </a:rPr>
              <a:t> </a:t>
            </a:r>
            <a:r>
              <a:rPr sz="1400" dirty="0">
                <a:latin typeface="Lucida Sans Typewriter"/>
                <a:cs typeface="Lucida Sans Typewriter"/>
              </a:rPr>
              <a:t>{  </a:t>
            </a:r>
            <a:r>
              <a:rPr sz="1400" spc="-5" dirty="0">
                <a:latin typeface="Lucida Sans Typewriter"/>
                <a:cs typeface="Lucida Sans Typewriter"/>
              </a:rPr>
              <a:t>for </a:t>
            </a:r>
            <a:r>
              <a:rPr sz="1400" spc="-10" dirty="0">
                <a:latin typeface="Lucida Sans Typewriter"/>
                <a:cs typeface="Lucida Sans Typewriter"/>
              </a:rPr>
              <a:t>(int bi </a:t>
            </a:r>
            <a:r>
              <a:rPr sz="1400" dirty="0">
                <a:latin typeface="Lucida Sans Typewriter"/>
                <a:cs typeface="Lucida Sans Typewriter"/>
              </a:rPr>
              <a:t>= </a:t>
            </a:r>
            <a:r>
              <a:rPr sz="1400" spc="-5" dirty="0">
                <a:latin typeface="Lucida Sans Typewriter"/>
                <a:cs typeface="Lucida Sans Typewriter"/>
              </a:rPr>
              <a:t>0; bi </a:t>
            </a:r>
            <a:r>
              <a:rPr sz="1400" dirty="0">
                <a:latin typeface="Lucida Sans Typewriter"/>
                <a:cs typeface="Lucida Sans Typewriter"/>
              </a:rPr>
              <a:t>&lt; </a:t>
            </a:r>
            <a:r>
              <a:rPr sz="1400" spc="-10" dirty="0">
                <a:latin typeface="Lucida Sans Typewriter"/>
                <a:cs typeface="Lucida Sans Typewriter"/>
              </a:rPr>
              <a:t>LBLK; bi++)</a:t>
            </a:r>
            <a:r>
              <a:rPr sz="1400" spc="-155" dirty="0">
                <a:latin typeface="Lucida Sans Typewriter"/>
                <a:cs typeface="Lucida Sans Typewriter"/>
              </a:rPr>
              <a:t> </a:t>
            </a:r>
            <a:r>
              <a:rPr sz="1400" dirty="0">
                <a:latin typeface="Lucida Sans Typewriter"/>
                <a:cs typeface="Lucida Sans Typewriter"/>
              </a:rPr>
              <a:t>{</a:t>
            </a:r>
            <a:endParaRPr sz="1400">
              <a:latin typeface="Lucida Sans Typewriter"/>
              <a:cs typeface="Lucida Sans Typewriter"/>
            </a:endParaRPr>
          </a:p>
          <a:p>
            <a:pPr marL="438784">
              <a:lnSpc>
                <a:spcPts val="1490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for (int </a:t>
            </a:r>
            <a:r>
              <a:rPr sz="1400" spc="-5" dirty="0">
                <a:latin typeface="Lucida Sans Typewriter"/>
                <a:cs typeface="Lucida Sans Typewriter"/>
              </a:rPr>
              <a:t>bj </a:t>
            </a:r>
            <a:r>
              <a:rPr sz="1400" dirty="0">
                <a:latin typeface="Lucida Sans Typewriter"/>
                <a:cs typeface="Lucida Sans Typewriter"/>
              </a:rPr>
              <a:t>= </a:t>
            </a:r>
            <a:r>
              <a:rPr sz="1400" spc="-10" dirty="0">
                <a:latin typeface="Lucida Sans Typewriter"/>
                <a:cs typeface="Lucida Sans Typewriter"/>
              </a:rPr>
              <a:t>0; </a:t>
            </a:r>
            <a:r>
              <a:rPr sz="1400" spc="-5" dirty="0">
                <a:latin typeface="Lucida Sans Typewriter"/>
                <a:cs typeface="Lucida Sans Typewriter"/>
              </a:rPr>
              <a:t>bj </a:t>
            </a:r>
            <a:r>
              <a:rPr sz="1400" dirty="0">
                <a:latin typeface="Lucida Sans Typewriter"/>
                <a:cs typeface="Lucida Sans Typewriter"/>
              </a:rPr>
              <a:t>&lt; </a:t>
            </a:r>
            <a:r>
              <a:rPr sz="1400" spc="-10" dirty="0">
                <a:latin typeface="Lucida Sans Typewriter"/>
                <a:cs typeface="Lucida Sans Typewriter"/>
              </a:rPr>
              <a:t>LBLK; bj++)</a:t>
            </a:r>
            <a:r>
              <a:rPr sz="1400" spc="-135" dirty="0">
                <a:latin typeface="Lucida Sans Typewriter"/>
                <a:cs typeface="Lucida Sans Typewriter"/>
              </a:rPr>
              <a:t> </a:t>
            </a:r>
            <a:r>
              <a:rPr sz="1400" dirty="0">
                <a:latin typeface="Lucida Sans Typewriter"/>
                <a:cs typeface="Lucida Sans Typewriter"/>
              </a:rPr>
              <a:t>{</a:t>
            </a:r>
            <a:endParaRPr sz="1400">
              <a:latin typeface="Lucida Sans Typewriter"/>
              <a:cs typeface="Lucida Sans Typewrite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7542" y="4392548"/>
            <a:ext cx="4599305" cy="1391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4235">
              <a:lnSpc>
                <a:spcPts val="1595"/>
              </a:lnSpc>
              <a:spcBef>
                <a:spcPts val="100"/>
              </a:spcBef>
            </a:pPr>
            <a:r>
              <a:rPr sz="1400" spc="-10" dirty="0">
                <a:latin typeface="Lucida Sans Typewriter"/>
                <a:cs typeface="Lucida Sans Typewriter"/>
              </a:rPr>
              <a:t>float </a:t>
            </a:r>
            <a:r>
              <a:rPr sz="1400" spc="-5" dirty="0">
                <a:latin typeface="Lucida Sans Typewriter"/>
                <a:cs typeface="Lucida Sans Typewriter"/>
              </a:rPr>
              <a:t>sum </a:t>
            </a:r>
            <a:r>
              <a:rPr sz="1400" dirty="0">
                <a:latin typeface="Lucida Sans Typewriter"/>
                <a:cs typeface="Lucida Sans Typewriter"/>
              </a:rPr>
              <a:t>=</a:t>
            </a:r>
            <a:r>
              <a:rPr sz="1400" spc="-50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0.0;</a:t>
            </a:r>
            <a:endParaRPr sz="1400">
              <a:latin typeface="Lucida Sans Typewriter"/>
              <a:cs typeface="Lucida Sans Typewriter"/>
            </a:endParaRPr>
          </a:p>
          <a:p>
            <a:pPr marL="864235">
              <a:lnSpc>
                <a:spcPts val="1515"/>
              </a:lnSpc>
            </a:pPr>
            <a:r>
              <a:rPr sz="1400" spc="-5" dirty="0">
                <a:latin typeface="Lucida Sans Typewriter"/>
                <a:cs typeface="Lucida Sans Typewriter"/>
              </a:rPr>
              <a:t>for </a:t>
            </a:r>
            <a:r>
              <a:rPr sz="1400" spc="-10" dirty="0">
                <a:latin typeface="Lucida Sans Typewriter"/>
                <a:cs typeface="Lucida Sans Typewriter"/>
              </a:rPr>
              <a:t>(int </a:t>
            </a:r>
            <a:r>
              <a:rPr sz="1400" spc="-5" dirty="0">
                <a:latin typeface="Lucida Sans Typewriter"/>
                <a:cs typeface="Lucida Sans Typewriter"/>
              </a:rPr>
              <a:t>bk </a:t>
            </a:r>
            <a:r>
              <a:rPr sz="1400" dirty="0">
                <a:latin typeface="Lucida Sans Typewriter"/>
                <a:cs typeface="Lucida Sans Typewriter"/>
              </a:rPr>
              <a:t>= </a:t>
            </a:r>
            <a:r>
              <a:rPr sz="1400" spc="-5" dirty="0">
                <a:latin typeface="Lucida Sans Typewriter"/>
                <a:cs typeface="Lucida Sans Typewriter"/>
              </a:rPr>
              <a:t>0; bk </a:t>
            </a:r>
            <a:r>
              <a:rPr sz="1400" dirty="0">
                <a:latin typeface="Lucida Sans Typewriter"/>
                <a:cs typeface="Lucida Sans Typewriter"/>
              </a:rPr>
              <a:t>&lt; </a:t>
            </a:r>
            <a:r>
              <a:rPr sz="1400" spc="-5" dirty="0">
                <a:latin typeface="Lucida Sans Typewriter"/>
                <a:cs typeface="Lucida Sans Typewriter"/>
              </a:rPr>
              <a:t>LBLK; </a:t>
            </a:r>
            <a:r>
              <a:rPr sz="1400" spc="-10" dirty="0">
                <a:latin typeface="Lucida Sans Typewriter"/>
                <a:cs typeface="Lucida Sans Typewriter"/>
              </a:rPr>
              <a:t>bk++)</a:t>
            </a:r>
            <a:r>
              <a:rPr sz="1400" spc="-180" dirty="0">
                <a:latin typeface="Lucida Sans Typewriter"/>
                <a:cs typeface="Lucida Sans Typewriter"/>
              </a:rPr>
              <a:t> </a:t>
            </a:r>
            <a:r>
              <a:rPr sz="1400" dirty="0">
                <a:latin typeface="Lucida Sans Typewriter"/>
                <a:cs typeface="Lucida Sans Typewriter"/>
              </a:rPr>
              <a:t>{</a:t>
            </a:r>
            <a:endParaRPr sz="1400">
              <a:latin typeface="Lucida Sans Typewriter"/>
              <a:cs typeface="Lucida Sans Typewriter"/>
            </a:endParaRPr>
          </a:p>
          <a:p>
            <a:pPr marL="641985" algn="ctr">
              <a:lnSpc>
                <a:spcPts val="1515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sum </a:t>
            </a:r>
            <a:r>
              <a:rPr sz="1400" spc="-5" dirty="0">
                <a:latin typeface="Lucida Sans Typewriter"/>
                <a:cs typeface="Lucida Sans Typewriter"/>
              </a:rPr>
              <a:t>+=</a:t>
            </a:r>
            <a:r>
              <a:rPr sz="1400" spc="-50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dmatA[RM(i+bi,k+bk,N)]</a:t>
            </a:r>
            <a:endParaRPr sz="1400">
              <a:latin typeface="Lucida Sans Typewriter"/>
              <a:cs typeface="Lucida Sans Typewriter"/>
            </a:endParaRPr>
          </a:p>
          <a:p>
            <a:pPr marL="641350" algn="ctr">
              <a:lnSpc>
                <a:spcPts val="1510"/>
              </a:lnSpc>
            </a:pPr>
            <a:r>
              <a:rPr sz="1400" dirty="0">
                <a:latin typeface="Lucida Sans Typewriter"/>
                <a:cs typeface="Lucida Sans Typewriter"/>
              </a:rPr>
              <a:t>*</a:t>
            </a:r>
            <a:r>
              <a:rPr sz="1400" spc="-35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dmatB[RM(k+bk,j+bj,N)];</a:t>
            </a:r>
            <a:endParaRPr sz="1400">
              <a:latin typeface="Lucida Sans Typewriter"/>
              <a:cs typeface="Lucida Sans Typewriter"/>
            </a:endParaRPr>
          </a:p>
          <a:p>
            <a:pPr marL="864235">
              <a:lnSpc>
                <a:spcPts val="1510"/>
              </a:lnSpc>
            </a:pPr>
            <a:r>
              <a:rPr sz="1400" dirty="0">
                <a:latin typeface="Lucida Sans Typewriter"/>
                <a:cs typeface="Lucida Sans Typewriter"/>
              </a:rPr>
              <a:t>}</a:t>
            </a:r>
            <a:endParaRPr sz="1400">
              <a:latin typeface="Lucida Sans Typewriter"/>
              <a:cs typeface="Lucida Sans Typewriter"/>
            </a:endParaRPr>
          </a:p>
          <a:p>
            <a:pPr marL="864235">
              <a:lnSpc>
                <a:spcPts val="1510"/>
              </a:lnSpc>
            </a:pPr>
            <a:r>
              <a:rPr sz="1400" spc="-10" dirty="0">
                <a:latin typeface="Lucida Sans Typewriter"/>
                <a:cs typeface="Lucida Sans Typewriter"/>
              </a:rPr>
              <a:t>dmatC[RM(i+bi,j+bj,N)] </a:t>
            </a:r>
            <a:r>
              <a:rPr sz="1400" spc="-5" dirty="0">
                <a:latin typeface="Lucida Sans Typewriter"/>
                <a:cs typeface="Lucida Sans Typewriter"/>
              </a:rPr>
              <a:t>+=</a:t>
            </a:r>
            <a:r>
              <a:rPr sz="1400" spc="-40" dirty="0">
                <a:latin typeface="Lucida Sans Typewriter"/>
                <a:cs typeface="Lucida Sans Typewriter"/>
              </a:rPr>
              <a:t> </a:t>
            </a:r>
            <a:r>
              <a:rPr sz="1400" spc="-10" dirty="0">
                <a:latin typeface="Lucida Sans Typewriter"/>
                <a:cs typeface="Lucida Sans Typewriter"/>
              </a:rPr>
              <a:t>sum;</a:t>
            </a:r>
            <a:endParaRPr sz="1400">
              <a:latin typeface="Lucida Sans Typewriter"/>
              <a:cs typeface="Lucida Sans Typewriter"/>
            </a:endParaRPr>
          </a:p>
          <a:p>
            <a:pPr marL="12700">
              <a:lnSpc>
                <a:spcPts val="1595"/>
              </a:lnSpc>
            </a:pPr>
            <a:r>
              <a:rPr sz="1400" dirty="0">
                <a:latin typeface="Lucida Sans Typewriter"/>
                <a:cs typeface="Lucida Sans Typewriter"/>
              </a:rPr>
              <a:t>} } }</a:t>
            </a:r>
            <a:r>
              <a:rPr sz="1400" spc="-40" dirty="0">
                <a:latin typeface="Lucida Sans Typewriter"/>
                <a:cs typeface="Lucida Sans Typewriter"/>
              </a:rPr>
              <a:t> </a:t>
            </a:r>
            <a:r>
              <a:rPr sz="1400" dirty="0">
                <a:latin typeface="Lucida Sans Typewriter"/>
                <a:cs typeface="Lucida Sans Typewriter"/>
              </a:rPr>
              <a:t>}</a:t>
            </a:r>
            <a:endParaRPr sz="1400">
              <a:latin typeface="Lucida Sans Typewriter"/>
              <a:cs typeface="Lucida Sans Typewrite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5502" y="2168778"/>
            <a:ext cx="7908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Lucida Sans Typewriter"/>
                <a:cs typeface="Lucida Sans Typewriter"/>
              </a:rPr>
              <a:t>int </a:t>
            </a:r>
            <a:r>
              <a:rPr sz="1400" dirty="0">
                <a:latin typeface="Lucida Sans Typewriter"/>
                <a:cs typeface="Lucida Sans Typewriter"/>
              </a:rPr>
              <a:t>i = </a:t>
            </a:r>
            <a:r>
              <a:rPr sz="1400" spc="-10" dirty="0">
                <a:latin typeface="Lucida Sans Typewriter"/>
                <a:cs typeface="Lucida Sans Typewriter"/>
              </a:rPr>
              <a:t>blockIdx.y </a:t>
            </a:r>
            <a:r>
              <a:rPr sz="1400" dirty="0">
                <a:latin typeface="Lucida Sans Typewriter"/>
                <a:cs typeface="Lucida Sans Typewriter"/>
              </a:rPr>
              <a:t>* </a:t>
            </a:r>
            <a:r>
              <a:rPr sz="1400" spc="-10" dirty="0">
                <a:latin typeface="Lucida Sans Typewriter"/>
                <a:cs typeface="Lucida Sans Typewriter"/>
              </a:rPr>
              <a:t>blockDim.y </a:t>
            </a:r>
            <a:r>
              <a:rPr sz="1400" dirty="0">
                <a:latin typeface="Lucida Sans Typewriter"/>
                <a:cs typeface="Lucida Sans Typewriter"/>
              </a:rPr>
              <a:t>+ </a:t>
            </a:r>
            <a:r>
              <a:rPr sz="1400" spc="-10" dirty="0">
                <a:latin typeface="Lucida Sans Typewriter"/>
                <a:cs typeface="Lucida Sans Typewriter"/>
              </a:rPr>
              <a:t>threadIdx.y; </a:t>
            </a:r>
            <a:r>
              <a:rPr sz="1400" dirty="0">
                <a:latin typeface="Lucida Sans Typewriter"/>
                <a:cs typeface="Lucida Sans Typewriter"/>
              </a:rPr>
              <a:t>i </a:t>
            </a:r>
            <a:r>
              <a:rPr sz="1400" spc="-5" dirty="0">
                <a:latin typeface="Lucida Sans Typewriter"/>
                <a:cs typeface="Lucida Sans Typewriter"/>
              </a:rPr>
              <a:t>*= </a:t>
            </a:r>
            <a:r>
              <a:rPr sz="1400" spc="-10" dirty="0">
                <a:latin typeface="Lucida Sans Typewriter"/>
                <a:cs typeface="Lucida Sans Typewriter"/>
              </a:rPr>
              <a:t>LBLK;</a:t>
            </a:r>
            <a:r>
              <a:rPr sz="1400" spc="-575" dirty="0">
                <a:latin typeface="Lucida Sans Typewriter"/>
                <a:cs typeface="Lucida Sans Typewriter"/>
              </a:rPr>
              <a:t> </a:t>
            </a:r>
            <a:r>
              <a:rPr sz="2700" i="1" baseline="-16975" dirty="0">
                <a:solidFill>
                  <a:srgbClr val="00AF50"/>
                </a:solidFill>
                <a:latin typeface="Tw Cen MT"/>
                <a:cs typeface="Tw Cen MT"/>
              </a:rPr>
              <a:t>Map threads </a:t>
            </a:r>
            <a:r>
              <a:rPr sz="2700" i="1" spc="-7" baseline="-16975" dirty="0">
                <a:solidFill>
                  <a:srgbClr val="00AF50"/>
                </a:solidFill>
                <a:latin typeface="Tw Cen MT"/>
                <a:cs typeface="Tw Cen MT"/>
              </a:rPr>
              <a:t>across</a:t>
            </a:r>
            <a:endParaRPr sz="2700" baseline="-16975">
              <a:latin typeface="Tw Cen MT"/>
              <a:cs typeface="Tw Cen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34910" y="2511297"/>
            <a:ext cx="1041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submatrices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13730" y="4074667"/>
            <a:ext cx="24650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Compute submatrix</a:t>
            </a:r>
            <a:r>
              <a:rPr sz="1800" i="1" spc="-5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product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6211B77F-532C-1E40-9F29-BACFE296358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6111" y="2481072"/>
            <a:ext cx="2484120" cy="542925"/>
          </a:xfrm>
          <a:custGeom>
            <a:avLst/>
            <a:gdLst/>
            <a:ahLst/>
            <a:cxnLst/>
            <a:rect l="l" t="t" r="r" b="b"/>
            <a:pathLst>
              <a:path w="2484120" h="542925">
                <a:moveTo>
                  <a:pt x="2393696" y="0"/>
                </a:moveTo>
                <a:lnTo>
                  <a:pt x="90424" y="0"/>
                </a:lnTo>
                <a:lnTo>
                  <a:pt x="55228" y="7110"/>
                </a:lnTo>
                <a:lnTo>
                  <a:pt x="26485" y="26495"/>
                </a:lnTo>
                <a:lnTo>
                  <a:pt x="7106" y="55239"/>
                </a:lnTo>
                <a:lnTo>
                  <a:pt x="0" y="90424"/>
                </a:lnTo>
                <a:lnTo>
                  <a:pt x="0" y="452119"/>
                </a:lnTo>
                <a:lnTo>
                  <a:pt x="7106" y="487304"/>
                </a:lnTo>
                <a:lnTo>
                  <a:pt x="26485" y="516048"/>
                </a:lnTo>
                <a:lnTo>
                  <a:pt x="55228" y="535433"/>
                </a:lnTo>
                <a:lnTo>
                  <a:pt x="90424" y="542543"/>
                </a:lnTo>
                <a:lnTo>
                  <a:pt x="2393696" y="542543"/>
                </a:lnTo>
                <a:lnTo>
                  <a:pt x="2428880" y="535433"/>
                </a:lnTo>
                <a:lnTo>
                  <a:pt x="2457624" y="516048"/>
                </a:lnTo>
                <a:lnTo>
                  <a:pt x="2477009" y="487304"/>
                </a:lnTo>
                <a:lnTo>
                  <a:pt x="2484120" y="452119"/>
                </a:lnTo>
                <a:lnTo>
                  <a:pt x="2484120" y="90424"/>
                </a:lnTo>
                <a:lnTo>
                  <a:pt x="2477009" y="55239"/>
                </a:lnTo>
                <a:lnTo>
                  <a:pt x="2457624" y="26495"/>
                </a:lnTo>
                <a:lnTo>
                  <a:pt x="2428880" y="7110"/>
                </a:lnTo>
                <a:lnTo>
                  <a:pt x="2393696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58824" y="3429000"/>
            <a:ext cx="2078989" cy="201295"/>
          </a:xfrm>
          <a:custGeom>
            <a:avLst/>
            <a:gdLst/>
            <a:ahLst/>
            <a:cxnLst/>
            <a:rect l="l" t="t" r="r" b="b"/>
            <a:pathLst>
              <a:path w="2078989" h="201295">
                <a:moveTo>
                  <a:pt x="2045208" y="0"/>
                </a:moveTo>
                <a:lnTo>
                  <a:pt x="33528" y="0"/>
                </a:lnTo>
                <a:lnTo>
                  <a:pt x="20466" y="2631"/>
                </a:lnTo>
                <a:lnTo>
                  <a:pt x="9810" y="9810"/>
                </a:lnTo>
                <a:lnTo>
                  <a:pt x="2631" y="20466"/>
                </a:lnTo>
                <a:lnTo>
                  <a:pt x="0" y="33527"/>
                </a:lnTo>
                <a:lnTo>
                  <a:pt x="0" y="167639"/>
                </a:lnTo>
                <a:lnTo>
                  <a:pt x="2631" y="180701"/>
                </a:lnTo>
                <a:lnTo>
                  <a:pt x="9810" y="191357"/>
                </a:lnTo>
                <a:lnTo>
                  <a:pt x="20466" y="198536"/>
                </a:lnTo>
                <a:lnTo>
                  <a:pt x="33528" y="201168"/>
                </a:lnTo>
                <a:lnTo>
                  <a:pt x="2045208" y="201168"/>
                </a:lnTo>
                <a:lnTo>
                  <a:pt x="2058269" y="198536"/>
                </a:lnTo>
                <a:lnTo>
                  <a:pt x="2068925" y="191357"/>
                </a:lnTo>
                <a:lnTo>
                  <a:pt x="2076104" y="180701"/>
                </a:lnTo>
                <a:lnTo>
                  <a:pt x="2078736" y="167639"/>
                </a:lnTo>
                <a:lnTo>
                  <a:pt x="2078736" y="33527"/>
                </a:lnTo>
                <a:lnTo>
                  <a:pt x="2076104" y="20466"/>
                </a:lnTo>
                <a:lnTo>
                  <a:pt x="2068925" y="9810"/>
                </a:lnTo>
                <a:lnTo>
                  <a:pt x="2058269" y="2631"/>
                </a:lnTo>
                <a:lnTo>
                  <a:pt x="2045208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26236" y="3901440"/>
            <a:ext cx="4982210" cy="836930"/>
          </a:xfrm>
          <a:custGeom>
            <a:avLst/>
            <a:gdLst/>
            <a:ahLst/>
            <a:cxnLst/>
            <a:rect l="l" t="t" r="r" b="b"/>
            <a:pathLst>
              <a:path w="4982210" h="836929">
                <a:moveTo>
                  <a:pt x="4842510" y="0"/>
                </a:moveTo>
                <a:lnTo>
                  <a:pt x="139445" y="0"/>
                </a:lnTo>
                <a:lnTo>
                  <a:pt x="95370" y="7114"/>
                </a:lnTo>
                <a:lnTo>
                  <a:pt x="57091" y="26919"/>
                </a:lnTo>
                <a:lnTo>
                  <a:pt x="26905" y="57113"/>
                </a:lnTo>
                <a:lnTo>
                  <a:pt x="7109" y="95390"/>
                </a:lnTo>
                <a:lnTo>
                  <a:pt x="0" y="139446"/>
                </a:lnTo>
                <a:lnTo>
                  <a:pt x="0" y="697230"/>
                </a:lnTo>
                <a:lnTo>
                  <a:pt x="7109" y="741285"/>
                </a:lnTo>
                <a:lnTo>
                  <a:pt x="26905" y="779562"/>
                </a:lnTo>
                <a:lnTo>
                  <a:pt x="57091" y="809756"/>
                </a:lnTo>
                <a:lnTo>
                  <a:pt x="95370" y="829561"/>
                </a:lnTo>
                <a:lnTo>
                  <a:pt x="139445" y="836676"/>
                </a:lnTo>
                <a:lnTo>
                  <a:pt x="4842510" y="836676"/>
                </a:lnTo>
                <a:lnTo>
                  <a:pt x="4886565" y="829561"/>
                </a:lnTo>
                <a:lnTo>
                  <a:pt x="4924842" y="809756"/>
                </a:lnTo>
                <a:lnTo>
                  <a:pt x="4955036" y="779562"/>
                </a:lnTo>
                <a:lnTo>
                  <a:pt x="4974841" y="741285"/>
                </a:lnTo>
                <a:lnTo>
                  <a:pt x="4981956" y="697230"/>
                </a:lnTo>
                <a:lnTo>
                  <a:pt x="4981956" y="139446"/>
                </a:lnTo>
                <a:lnTo>
                  <a:pt x="4974841" y="95390"/>
                </a:lnTo>
                <a:lnTo>
                  <a:pt x="4955036" y="57113"/>
                </a:lnTo>
                <a:lnTo>
                  <a:pt x="4924842" y="26919"/>
                </a:lnTo>
                <a:lnTo>
                  <a:pt x="4886565" y="7114"/>
                </a:lnTo>
                <a:lnTo>
                  <a:pt x="484251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6111" y="5955791"/>
            <a:ext cx="5029200" cy="536575"/>
          </a:xfrm>
          <a:custGeom>
            <a:avLst/>
            <a:gdLst/>
            <a:ahLst/>
            <a:cxnLst/>
            <a:rect l="l" t="t" r="r" b="b"/>
            <a:pathLst>
              <a:path w="5029200" h="536575">
                <a:moveTo>
                  <a:pt x="4939792" y="0"/>
                </a:moveTo>
                <a:lnTo>
                  <a:pt x="89407" y="0"/>
                </a:lnTo>
                <a:lnTo>
                  <a:pt x="54606" y="7026"/>
                </a:lnTo>
                <a:lnTo>
                  <a:pt x="26187" y="26187"/>
                </a:lnTo>
                <a:lnTo>
                  <a:pt x="7026" y="54606"/>
                </a:lnTo>
                <a:lnTo>
                  <a:pt x="0" y="89408"/>
                </a:lnTo>
                <a:lnTo>
                  <a:pt x="0" y="447040"/>
                </a:lnTo>
                <a:lnTo>
                  <a:pt x="7026" y="481841"/>
                </a:lnTo>
                <a:lnTo>
                  <a:pt x="26187" y="510260"/>
                </a:lnTo>
                <a:lnTo>
                  <a:pt x="54606" y="529421"/>
                </a:lnTo>
                <a:lnTo>
                  <a:pt x="89407" y="536448"/>
                </a:lnTo>
                <a:lnTo>
                  <a:pt x="4939792" y="536448"/>
                </a:lnTo>
                <a:lnTo>
                  <a:pt x="4974603" y="529421"/>
                </a:lnTo>
                <a:lnTo>
                  <a:pt x="5003022" y="510260"/>
                </a:lnTo>
                <a:lnTo>
                  <a:pt x="5022177" y="481841"/>
                </a:lnTo>
                <a:lnTo>
                  <a:pt x="5029200" y="447040"/>
                </a:lnTo>
                <a:lnTo>
                  <a:pt x="5029200" y="89408"/>
                </a:lnTo>
                <a:lnTo>
                  <a:pt x="5022177" y="54606"/>
                </a:lnTo>
                <a:lnTo>
                  <a:pt x="5003022" y="26187"/>
                </a:lnTo>
                <a:lnTo>
                  <a:pt x="4974603" y="7026"/>
                </a:lnTo>
                <a:lnTo>
                  <a:pt x="4939792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00300" y="5346191"/>
            <a:ext cx="2077720" cy="201295"/>
          </a:xfrm>
          <a:custGeom>
            <a:avLst/>
            <a:gdLst/>
            <a:ahLst/>
            <a:cxnLst/>
            <a:rect l="l" t="t" r="r" b="b"/>
            <a:pathLst>
              <a:path w="2077720" h="201295">
                <a:moveTo>
                  <a:pt x="2043684" y="0"/>
                </a:moveTo>
                <a:lnTo>
                  <a:pt x="33527" y="0"/>
                </a:lnTo>
                <a:lnTo>
                  <a:pt x="20466" y="2631"/>
                </a:lnTo>
                <a:lnTo>
                  <a:pt x="9810" y="9810"/>
                </a:lnTo>
                <a:lnTo>
                  <a:pt x="2631" y="20466"/>
                </a:lnTo>
                <a:lnTo>
                  <a:pt x="0" y="33528"/>
                </a:lnTo>
                <a:lnTo>
                  <a:pt x="0" y="167640"/>
                </a:lnTo>
                <a:lnTo>
                  <a:pt x="2631" y="180701"/>
                </a:lnTo>
                <a:lnTo>
                  <a:pt x="9810" y="191357"/>
                </a:lnTo>
                <a:lnTo>
                  <a:pt x="20466" y="198536"/>
                </a:lnTo>
                <a:lnTo>
                  <a:pt x="33527" y="201168"/>
                </a:lnTo>
                <a:lnTo>
                  <a:pt x="2043684" y="201168"/>
                </a:lnTo>
                <a:lnTo>
                  <a:pt x="2056745" y="198536"/>
                </a:lnTo>
                <a:lnTo>
                  <a:pt x="2067401" y="191357"/>
                </a:lnTo>
                <a:lnTo>
                  <a:pt x="2074580" y="180701"/>
                </a:lnTo>
                <a:lnTo>
                  <a:pt x="2077212" y="167640"/>
                </a:lnTo>
                <a:lnTo>
                  <a:pt x="2077212" y="33528"/>
                </a:lnTo>
                <a:lnTo>
                  <a:pt x="2074580" y="20466"/>
                </a:lnTo>
                <a:lnTo>
                  <a:pt x="2067401" y="9810"/>
                </a:lnTo>
                <a:lnTo>
                  <a:pt x="2056745" y="2631"/>
                </a:lnTo>
                <a:lnTo>
                  <a:pt x="2043684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00015" y="5346191"/>
            <a:ext cx="2078989" cy="201295"/>
          </a:xfrm>
          <a:custGeom>
            <a:avLst/>
            <a:gdLst/>
            <a:ahLst/>
            <a:cxnLst/>
            <a:rect l="l" t="t" r="r" b="b"/>
            <a:pathLst>
              <a:path w="2078990" h="201295">
                <a:moveTo>
                  <a:pt x="2045208" y="0"/>
                </a:moveTo>
                <a:lnTo>
                  <a:pt x="33528" y="0"/>
                </a:lnTo>
                <a:lnTo>
                  <a:pt x="20466" y="2631"/>
                </a:lnTo>
                <a:lnTo>
                  <a:pt x="9810" y="9810"/>
                </a:lnTo>
                <a:lnTo>
                  <a:pt x="2631" y="20466"/>
                </a:lnTo>
                <a:lnTo>
                  <a:pt x="0" y="33528"/>
                </a:lnTo>
                <a:lnTo>
                  <a:pt x="0" y="167640"/>
                </a:lnTo>
                <a:lnTo>
                  <a:pt x="2631" y="180701"/>
                </a:lnTo>
                <a:lnTo>
                  <a:pt x="9810" y="191357"/>
                </a:lnTo>
                <a:lnTo>
                  <a:pt x="20466" y="198536"/>
                </a:lnTo>
                <a:lnTo>
                  <a:pt x="33528" y="201168"/>
                </a:lnTo>
                <a:lnTo>
                  <a:pt x="2045208" y="201168"/>
                </a:lnTo>
                <a:lnTo>
                  <a:pt x="2058269" y="198536"/>
                </a:lnTo>
                <a:lnTo>
                  <a:pt x="2068925" y="191357"/>
                </a:lnTo>
                <a:lnTo>
                  <a:pt x="2076104" y="180701"/>
                </a:lnTo>
                <a:lnTo>
                  <a:pt x="2078736" y="167640"/>
                </a:lnTo>
                <a:lnTo>
                  <a:pt x="2078736" y="33528"/>
                </a:lnTo>
                <a:lnTo>
                  <a:pt x="2076104" y="20466"/>
                </a:lnTo>
                <a:lnTo>
                  <a:pt x="2068925" y="9810"/>
                </a:lnTo>
                <a:lnTo>
                  <a:pt x="2058269" y="2631"/>
                </a:lnTo>
                <a:lnTo>
                  <a:pt x="2045208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07236" y="5650991"/>
            <a:ext cx="2078989" cy="201295"/>
          </a:xfrm>
          <a:custGeom>
            <a:avLst/>
            <a:gdLst/>
            <a:ahLst/>
            <a:cxnLst/>
            <a:rect l="l" t="t" r="r" b="b"/>
            <a:pathLst>
              <a:path w="2078989" h="201295">
                <a:moveTo>
                  <a:pt x="2045208" y="0"/>
                </a:moveTo>
                <a:lnTo>
                  <a:pt x="33527" y="0"/>
                </a:lnTo>
                <a:lnTo>
                  <a:pt x="20466" y="2634"/>
                </a:lnTo>
                <a:lnTo>
                  <a:pt x="9810" y="9820"/>
                </a:lnTo>
                <a:lnTo>
                  <a:pt x="2631" y="20477"/>
                </a:lnTo>
                <a:lnTo>
                  <a:pt x="0" y="33528"/>
                </a:lnTo>
                <a:lnTo>
                  <a:pt x="0" y="167640"/>
                </a:lnTo>
                <a:lnTo>
                  <a:pt x="2631" y="180690"/>
                </a:lnTo>
                <a:lnTo>
                  <a:pt x="9810" y="191347"/>
                </a:lnTo>
                <a:lnTo>
                  <a:pt x="20466" y="198533"/>
                </a:lnTo>
                <a:lnTo>
                  <a:pt x="33527" y="201168"/>
                </a:lnTo>
                <a:lnTo>
                  <a:pt x="2045208" y="201168"/>
                </a:lnTo>
                <a:lnTo>
                  <a:pt x="2058269" y="198533"/>
                </a:lnTo>
                <a:lnTo>
                  <a:pt x="2068925" y="191347"/>
                </a:lnTo>
                <a:lnTo>
                  <a:pt x="2076104" y="180690"/>
                </a:lnTo>
                <a:lnTo>
                  <a:pt x="2078736" y="167640"/>
                </a:lnTo>
                <a:lnTo>
                  <a:pt x="2078736" y="33528"/>
                </a:lnTo>
                <a:lnTo>
                  <a:pt x="2076104" y="20477"/>
                </a:lnTo>
                <a:lnTo>
                  <a:pt x="2068925" y="9820"/>
                </a:lnTo>
                <a:lnTo>
                  <a:pt x="2058269" y="2634"/>
                </a:lnTo>
                <a:lnTo>
                  <a:pt x="2045208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dirty="0"/>
              <a:t>Blocked </a:t>
            </a:r>
            <a:r>
              <a:rPr spc="10" dirty="0"/>
              <a:t>matmul: </a:t>
            </a:r>
            <a:r>
              <a:rPr dirty="0"/>
              <a:t>Attempt #1</a:t>
            </a:r>
            <a:r>
              <a:rPr spc="-160" dirty="0"/>
              <a:t> </a:t>
            </a:r>
            <a:r>
              <a:rPr dirty="0"/>
              <a:t>+  Local</a:t>
            </a:r>
            <a:r>
              <a:rPr spc="-30" dirty="0"/>
              <a:t> </a:t>
            </a:r>
            <a:r>
              <a:rPr dirty="0"/>
              <a:t>memory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07542" y="1816354"/>
            <a:ext cx="7223125" cy="85788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405"/>
              </a:spcBef>
              <a:tabLst>
                <a:tab pos="1101725" algn="l"/>
              </a:tabLst>
            </a:pPr>
            <a:r>
              <a:rPr sz="1300" u="sng" spc="-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300" u="sng" spc="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global</a:t>
            </a:r>
            <a:r>
              <a:rPr sz="13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300" dirty="0">
                <a:latin typeface="Lucida Sans Typewriter"/>
                <a:cs typeface="Lucida Sans Typewriter"/>
              </a:rPr>
              <a:t>void cudaBlockKernelCoarse(int N, </a:t>
            </a:r>
            <a:r>
              <a:rPr sz="1300" spc="-5" dirty="0">
                <a:latin typeface="Lucida Sans Typewriter"/>
                <a:cs typeface="Lucida Sans Typewriter"/>
              </a:rPr>
              <a:t>float </a:t>
            </a:r>
            <a:r>
              <a:rPr sz="1300" dirty="0">
                <a:latin typeface="Lucida Sans Typewriter"/>
                <a:cs typeface="Lucida Sans Typewriter"/>
              </a:rPr>
              <a:t>*dmatA, </a:t>
            </a:r>
            <a:r>
              <a:rPr sz="1300" spc="-5" dirty="0">
                <a:latin typeface="Lucida Sans Typewriter"/>
                <a:cs typeface="Lucida Sans Typewriter"/>
              </a:rPr>
              <a:t>float </a:t>
            </a:r>
            <a:r>
              <a:rPr sz="1300" dirty="0">
                <a:latin typeface="Lucida Sans Typewriter"/>
                <a:cs typeface="Lucida Sans Typewriter"/>
              </a:rPr>
              <a:t>*dmatB,  </a:t>
            </a:r>
            <a:r>
              <a:rPr sz="1300" spc="-5" dirty="0">
                <a:latin typeface="Lucida Sans Typewriter"/>
                <a:cs typeface="Lucida Sans Typewriter"/>
              </a:rPr>
              <a:t>float </a:t>
            </a:r>
            <a:r>
              <a:rPr sz="1300" dirty="0">
                <a:latin typeface="Lucida Sans Typewriter"/>
                <a:cs typeface="Lucida Sans Typewriter"/>
              </a:rPr>
              <a:t>*dmatC)</a:t>
            </a:r>
            <a:r>
              <a:rPr sz="1300" spc="10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  <a:p>
            <a:pPr marL="212090">
              <a:lnSpc>
                <a:spcPts val="1095"/>
              </a:lnSpc>
            </a:pPr>
            <a:r>
              <a:rPr sz="1300" dirty="0">
                <a:latin typeface="Lucida Sans Typewriter"/>
                <a:cs typeface="Lucida Sans Typewriter"/>
              </a:rPr>
              <a:t>int </a:t>
            </a:r>
            <a:r>
              <a:rPr sz="1300" spc="-5" dirty="0">
                <a:latin typeface="Lucida Sans Typewriter"/>
                <a:cs typeface="Lucida Sans Typewriter"/>
              </a:rPr>
              <a:t>i = </a:t>
            </a:r>
            <a:r>
              <a:rPr sz="1300" dirty="0">
                <a:latin typeface="Lucida Sans Typewriter"/>
                <a:cs typeface="Lucida Sans Typewriter"/>
              </a:rPr>
              <a:t>blockIdx.y </a:t>
            </a:r>
            <a:r>
              <a:rPr sz="1300" spc="-5" dirty="0">
                <a:latin typeface="Lucida Sans Typewriter"/>
                <a:cs typeface="Lucida Sans Typewriter"/>
              </a:rPr>
              <a:t>* </a:t>
            </a:r>
            <a:r>
              <a:rPr sz="1300" dirty="0">
                <a:latin typeface="Lucida Sans Typewriter"/>
                <a:cs typeface="Lucida Sans Typewriter"/>
              </a:rPr>
              <a:t>blockDim.y </a:t>
            </a:r>
            <a:r>
              <a:rPr sz="1300" spc="-5" dirty="0">
                <a:latin typeface="Lucida Sans Typewriter"/>
                <a:cs typeface="Lucida Sans Typewriter"/>
              </a:rPr>
              <a:t>+ </a:t>
            </a:r>
            <a:r>
              <a:rPr sz="1300" dirty="0">
                <a:latin typeface="Lucida Sans Typewriter"/>
                <a:cs typeface="Lucida Sans Typewriter"/>
              </a:rPr>
              <a:t>threadIdx.y; </a:t>
            </a:r>
            <a:r>
              <a:rPr sz="1300" spc="-5" dirty="0">
                <a:latin typeface="Lucida Sans Typewriter"/>
                <a:cs typeface="Lucida Sans Typewriter"/>
              </a:rPr>
              <a:t>i </a:t>
            </a:r>
            <a:r>
              <a:rPr sz="1300" dirty="0">
                <a:latin typeface="Lucida Sans Typewriter"/>
                <a:cs typeface="Lucida Sans Typewriter"/>
              </a:rPr>
              <a:t>*=</a:t>
            </a:r>
            <a:r>
              <a:rPr sz="1300" spc="100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LBLK;</a:t>
            </a:r>
            <a:endParaRPr sz="1300">
              <a:latin typeface="Lucida Sans Typewriter"/>
              <a:cs typeface="Lucida Sans Typewriter"/>
            </a:endParaRPr>
          </a:p>
          <a:p>
            <a:pPr marL="212090" marR="1304925">
              <a:lnSpc>
                <a:spcPct val="80000"/>
              </a:lnSpc>
              <a:spcBef>
                <a:spcPts val="160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int j = </a:t>
            </a:r>
            <a:r>
              <a:rPr sz="1300" dirty="0">
                <a:latin typeface="Lucida Sans Typewriter"/>
                <a:cs typeface="Lucida Sans Typewriter"/>
              </a:rPr>
              <a:t>blockIdx.x </a:t>
            </a:r>
            <a:r>
              <a:rPr sz="1300" spc="-5" dirty="0">
                <a:latin typeface="Lucida Sans Typewriter"/>
                <a:cs typeface="Lucida Sans Typewriter"/>
              </a:rPr>
              <a:t>* </a:t>
            </a:r>
            <a:r>
              <a:rPr sz="1300" dirty="0">
                <a:latin typeface="Lucida Sans Typewriter"/>
                <a:cs typeface="Lucida Sans Typewriter"/>
              </a:rPr>
              <a:t>blockDim.x </a:t>
            </a:r>
            <a:r>
              <a:rPr sz="1300" spc="-5" dirty="0">
                <a:latin typeface="Lucida Sans Typewriter"/>
                <a:cs typeface="Lucida Sans Typewriter"/>
              </a:rPr>
              <a:t>+ </a:t>
            </a:r>
            <a:r>
              <a:rPr sz="1300" dirty="0">
                <a:latin typeface="Lucida Sans Typewriter"/>
                <a:cs typeface="Lucida Sans Typewriter"/>
              </a:rPr>
              <a:t>threadIdx.x; </a:t>
            </a:r>
            <a:r>
              <a:rPr sz="1300" spc="-5" dirty="0">
                <a:latin typeface="Lucida Sans Typewriter"/>
                <a:cs typeface="Lucida Sans Typewriter"/>
              </a:rPr>
              <a:t>j </a:t>
            </a:r>
            <a:r>
              <a:rPr sz="1300" dirty="0">
                <a:latin typeface="Lucida Sans Typewriter"/>
                <a:cs typeface="Lucida Sans Typewriter"/>
              </a:rPr>
              <a:t>*= LBLK;  </a:t>
            </a:r>
            <a:r>
              <a:rPr sz="1300" spc="-5" dirty="0">
                <a:latin typeface="Lucida Sans Typewriter"/>
                <a:cs typeface="Lucida Sans Typewriter"/>
              </a:rPr>
              <a:t>float </a:t>
            </a:r>
            <a:r>
              <a:rPr sz="1300" dirty="0">
                <a:latin typeface="Lucida Sans Typewriter"/>
                <a:cs typeface="Lucida Sans Typewriter"/>
              </a:rPr>
              <a:t>subA[LBLK </a:t>
            </a:r>
            <a:r>
              <a:rPr sz="1300" spc="-5" dirty="0">
                <a:latin typeface="Lucida Sans Typewriter"/>
                <a:cs typeface="Lucida Sans Typewriter"/>
              </a:rPr>
              <a:t>*</a:t>
            </a:r>
            <a:r>
              <a:rPr sz="1300" spc="35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LBLK];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7186" y="2609214"/>
            <a:ext cx="2423795" cy="38163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1250"/>
              </a:lnSpc>
              <a:spcBef>
                <a:spcPts val="39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float </a:t>
            </a:r>
            <a:r>
              <a:rPr sz="1300" dirty="0">
                <a:latin typeface="Lucida Sans Typewriter"/>
                <a:cs typeface="Lucida Sans Typewriter"/>
              </a:rPr>
              <a:t>subB[LBLK </a:t>
            </a:r>
            <a:r>
              <a:rPr sz="1300" spc="-5" dirty="0">
                <a:latin typeface="Lucida Sans Typewriter"/>
                <a:cs typeface="Lucida Sans Typewriter"/>
              </a:rPr>
              <a:t>* </a:t>
            </a:r>
            <a:r>
              <a:rPr sz="1300" dirty="0">
                <a:latin typeface="Lucida Sans Typewriter"/>
                <a:cs typeface="Lucida Sans Typewriter"/>
              </a:rPr>
              <a:t>LBLK];  </a:t>
            </a:r>
            <a:r>
              <a:rPr sz="1300" spc="-5" dirty="0">
                <a:latin typeface="Lucida Sans Typewriter"/>
                <a:cs typeface="Lucida Sans Typewriter"/>
              </a:rPr>
              <a:t>float </a:t>
            </a:r>
            <a:r>
              <a:rPr sz="1300" dirty="0">
                <a:latin typeface="Lucida Sans Typewriter"/>
                <a:cs typeface="Lucida Sans Typewriter"/>
              </a:rPr>
              <a:t>subC[LBLK </a:t>
            </a:r>
            <a:r>
              <a:rPr sz="1300" spc="-5" dirty="0">
                <a:latin typeface="Lucida Sans Typewriter"/>
                <a:cs typeface="Lucida Sans Typewriter"/>
              </a:rPr>
              <a:t>*</a:t>
            </a:r>
            <a:r>
              <a:rPr sz="1300" spc="-25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LBLK];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7186" y="3084702"/>
            <a:ext cx="5018405" cy="117475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12090" marR="5080" indent="-200025">
              <a:lnSpc>
                <a:spcPct val="80000"/>
              </a:lnSpc>
              <a:spcBef>
                <a:spcPts val="40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</a:t>
            </a:r>
            <a:r>
              <a:rPr sz="1300" dirty="0">
                <a:latin typeface="Lucida Sans Typewriter"/>
                <a:cs typeface="Lucida Sans Typewriter"/>
              </a:rPr>
              <a:t>(int bi </a:t>
            </a:r>
            <a:r>
              <a:rPr sz="1300" spc="-5" dirty="0">
                <a:latin typeface="Lucida Sans Typewriter"/>
                <a:cs typeface="Lucida Sans Typewriter"/>
              </a:rPr>
              <a:t>= </a:t>
            </a:r>
            <a:r>
              <a:rPr sz="1300" dirty="0">
                <a:latin typeface="Lucida Sans Typewriter"/>
                <a:cs typeface="Lucida Sans Typewriter"/>
              </a:rPr>
              <a:t>0; bi </a:t>
            </a:r>
            <a:r>
              <a:rPr sz="1300" spc="-5" dirty="0">
                <a:latin typeface="Lucida Sans Typewriter"/>
                <a:cs typeface="Lucida Sans Typewriter"/>
              </a:rPr>
              <a:t>&lt; </a:t>
            </a:r>
            <a:r>
              <a:rPr sz="1300" dirty="0">
                <a:latin typeface="Lucida Sans Typewriter"/>
                <a:cs typeface="Lucida Sans Typewriter"/>
              </a:rPr>
              <a:t>LBLK; </a:t>
            </a:r>
            <a:r>
              <a:rPr sz="1300" spc="-5" dirty="0">
                <a:latin typeface="Lucida Sans Typewriter"/>
                <a:cs typeface="Lucida Sans Typewriter"/>
              </a:rPr>
              <a:t>bi++) </a:t>
            </a:r>
            <a:r>
              <a:rPr sz="1300" dirty="0">
                <a:latin typeface="Lucida Sans Typewriter"/>
                <a:cs typeface="Lucida Sans Typewriter"/>
              </a:rPr>
              <a:t>/* Zero </a:t>
            </a:r>
            <a:r>
              <a:rPr sz="1300" spc="-5" dirty="0">
                <a:latin typeface="Lucida Sans Typewriter"/>
                <a:cs typeface="Lucida Sans Typewriter"/>
              </a:rPr>
              <a:t>out C */  for (int bj = </a:t>
            </a:r>
            <a:r>
              <a:rPr sz="1300" dirty="0">
                <a:latin typeface="Lucida Sans Typewriter"/>
                <a:cs typeface="Lucida Sans Typewriter"/>
              </a:rPr>
              <a:t>0; bj </a:t>
            </a:r>
            <a:r>
              <a:rPr sz="1300" spc="-5" dirty="0">
                <a:latin typeface="Lucida Sans Typewriter"/>
                <a:cs typeface="Lucida Sans Typewriter"/>
              </a:rPr>
              <a:t>&lt; </a:t>
            </a:r>
            <a:r>
              <a:rPr sz="1300" dirty="0">
                <a:latin typeface="Lucida Sans Typewriter"/>
                <a:cs typeface="Lucida Sans Typewriter"/>
              </a:rPr>
              <a:t>LBLK;</a:t>
            </a:r>
            <a:r>
              <a:rPr sz="1300" spc="9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bj++)</a:t>
            </a:r>
            <a:endParaRPr sz="1300">
              <a:latin typeface="Lucida Sans Typewriter"/>
              <a:cs typeface="Lucida Sans Typewriter"/>
            </a:endParaRPr>
          </a:p>
          <a:p>
            <a:pPr marL="411480">
              <a:lnSpc>
                <a:spcPts val="1250"/>
              </a:lnSpc>
            </a:pPr>
            <a:r>
              <a:rPr sz="1300" dirty="0">
                <a:latin typeface="Lucida Sans Typewriter"/>
                <a:cs typeface="Lucida Sans Typewriter"/>
              </a:rPr>
              <a:t>subC[RM(bi,bj,LBLK)] </a:t>
            </a:r>
            <a:r>
              <a:rPr sz="1300" spc="-5" dirty="0">
                <a:latin typeface="Lucida Sans Typewriter"/>
                <a:cs typeface="Lucida Sans Typewriter"/>
              </a:rPr>
              <a:t>=</a:t>
            </a:r>
            <a:r>
              <a:rPr sz="1300" dirty="0">
                <a:latin typeface="Lucida Sans Typewriter"/>
                <a:cs typeface="Lucida Sans Typewriter"/>
              </a:rPr>
              <a:t> 0;</a:t>
            </a:r>
            <a:endParaRPr sz="1300">
              <a:latin typeface="Lucida Sans Typewriter"/>
              <a:cs typeface="Lucida Sans Typewriter"/>
            </a:endParaRPr>
          </a:p>
          <a:p>
            <a:pPr marL="212090" marR="1100455" indent="-200025">
              <a:lnSpc>
                <a:spcPts val="1250"/>
              </a:lnSpc>
              <a:spcBef>
                <a:spcPts val="1240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</a:t>
            </a:r>
            <a:r>
              <a:rPr sz="1300" dirty="0">
                <a:latin typeface="Lucida Sans Typewriter"/>
                <a:cs typeface="Lucida Sans Typewriter"/>
              </a:rPr>
              <a:t>(int </a:t>
            </a:r>
            <a:r>
              <a:rPr sz="1300" spc="-5" dirty="0">
                <a:latin typeface="Lucida Sans Typewriter"/>
                <a:cs typeface="Lucida Sans Typewriter"/>
              </a:rPr>
              <a:t>k = 0; k &lt;= </a:t>
            </a:r>
            <a:r>
              <a:rPr sz="1300" dirty="0">
                <a:latin typeface="Lucida Sans Typewriter"/>
                <a:cs typeface="Lucida Sans Typewriter"/>
              </a:rPr>
              <a:t>N-LBLK; k+=LBLK) </a:t>
            </a:r>
            <a:r>
              <a:rPr sz="1300" spc="-5" dirty="0">
                <a:latin typeface="Lucida Sans Typewriter"/>
                <a:cs typeface="Lucida Sans Typewriter"/>
              </a:rPr>
              <a:t>{  for (int bi = </a:t>
            </a:r>
            <a:r>
              <a:rPr sz="1300" dirty="0">
                <a:latin typeface="Lucida Sans Typewriter"/>
                <a:cs typeface="Lucida Sans Typewriter"/>
              </a:rPr>
              <a:t>0; bi </a:t>
            </a:r>
            <a:r>
              <a:rPr sz="1300" spc="-5" dirty="0">
                <a:latin typeface="Lucida Sans Typewriter"/>
                <a:cs typeface="Lucida Sans Typewriter"/>
              </a:rPr>
              <a:t>&lt; </a:t>
            </a:r>
            <a:r>
              <a:rPr sz="1300" dirty="0">
                <a:latin typeface="Lucida Sans Typewriter"/>
                <a:cs typeface="Lucida Sans Typewriter"/>
              </a:rPr>
              <a:t>LBLK; </a:t>
            </a:r>
            <a:r>
              <a:rPr sz="1300" spc="-5" dirty="0">
                <a:latin typeface="Lucida Sans Typewriter"/>
                <a:cs typeface="Lucida Sans Typewriter"/>
              </a:rPr>
              <a:t>bi++)</a:t>
            </a:r>
            <a:r>
              <a:rPr sz="1300" spc="70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  <a:p>
            <a:pPr marL="411480">
              <a:lnSpc>
                <a:spcPts val="1255"/>
              </a:lnSpc>
            </a:pPr>
            <a:r>
              <a:rPr sz="1300" dirty="0">
                <a:latin typeface="Lucida Sans Typewriter"/>
                <a:cs typeface="Lucida Sans Typewriter"/>
              </a:rPr>
              <a:t>for (int </a:t>
            </a:r>
            <a:r>
              <a:rPr sz="1300" spc="-5" dirty="0">
                <a:latin typeface="Lucida Sans Typewriter"/>
                <a:cs typeface="Lucida Sans Typewriter"/>
              </a:rPr>
              <a:t>bj = 0; bj &lt; LBLK; </a:t>
            </a:r>
            <a:r>
              <a:rPr sz="1300" dirty="0">
                <a:latin typeface="Lucida Sans Typewriter"/>
                <a:cs typeface="Lucida Sans Typewriter"/>
              </a:rPr>
              <a:t>bj++)</a:t>
            </a:r>
            <a:r>
              <a:rPr sz="1300" spc="100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7616" y="4194428"/>
            <a:ext cx="46259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dirty="0">
                <a:latin typeface="Lucida Sans Typewriter"/>
                <a:cs typeface="Lucida Sans Typewriter"/>
              </a:rPr>
              <a:t>subA[RM(bi,bj,LBLK)] </a:t>
            </a:r>
            <a:r>
              <a:rPr sz="1300" spc="-5" dirty="0">
                <a:latin typeface="Lucida Sans Typewriter"/>
                <a:cs typeface="Lucida Sans Typewriter"/>
              </a:rPr>
              <a:t>=</a:t>
            </a:r>
            <a:r>
              <a:rPr sz="1300" spc="-20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dmatA[RM(i+bi,k+bj,N)];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06830" y="4511116"/>
            <a:ext cx="3251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}</a:t>
            </a:r>
            <a:r>
              <a:rPr sz="1300" spc="-80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}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06830" y="4670297"/>
            <a:ext cx="3724910" cy="54038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12090" marR="5080" indent="-200025">
              <a:lnSpc>
                <a:spcPct val="80000"/>
              </a:lnSpc>
              <a:spcBef>
                <a:spcPts val="40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(int bi = </a:t>
            </a:r>
            <a:r>
              <a:rPr sz="1300" dirty="0">
                <a:latin typeface="Lucida Sans Typewriter"/>
                <a:cs typeface="Lucida Sans Typewriter"/>
              </a:rPr>
              <a:t>0; bi </a:t>
            </a:r>
            <a:r>
              <a:rPr sz="1300" spc="-5" dirty="0">
                <a:latin typeface="Lucida Sans Typewriter"/>
                <a:cs typeface="Lucida Sans Typewriter"/>
              </a:rPr>
              <a:t>&lt; </a:t>
            </a:r>
            <a:r>
              <a:rPr sz="1300" dirty="0">
                <a:latin typeface="Lucida Sans Typewriter"/>
                <a:cs typeface="Lucida Sans Typewriter"/>
              </a:rPr>
              <a:t>LBLK; </a:t>
            </a:r>
            <a:r>
              <a:rPr sz="1300" spc="-5" dirty="0">
                <a:latin typeface="Lucida Sans Typewriter"/>
                <a:cs typeface="Lucida Sans Typewriter"/>
              </a:rPr>
              <a:t>bi++) {  </a:t>
            </a:r>
            <a:r>
              <a:rPr sz="1300" dirty="0">
                <a:latin typeface="Lucida Sans Typewriter"/>
                <a:cs typeface="Lucida Sans Typewriter"/>
              </a:rPr>
              <a:t>for (int </a:t>
            </a:r>
            <a:r>
              <a:rPr sz="1300" spc="-5" dirty="0">
                <a:latin typeface="Lucida Sans Typewriter"/>
                <a:cs typeface="Lucida Sans Typewriter"/>
              </a:rPr>
              <a:t>bj = 0; bj &lt; LBLK; </a:t>
            </a:r>
            <a:r>
              <a:rPr sz="1300" dirty="0">
                <a:latin typeface="Lucida Sans Typewriter"/>
                <a:cs typeface="Lucida Sans Typewriter"/>
              </a:rPr>
              <a:t>bj++)</a:t>
            </a:r>
            <a:r>
              <a:rPr sz="1300" spc="70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  <a:p>
            <a:pPr marL="413384">
              <a:lnSpc>
                <a:spcPts val="1250"/>
              </a:lnSpc>
            </a:pPr>
            <a:r>
              <a:rPr sz="1300" spc="-5" dirty="0">
                <a:latin typeface="Lucida Sans Typewriter"/>
                <a:cs typeface="Lucida Sans Typewriter"/>
              </a:rPr>
              <a:t>float sum =</a:t>
            </a:r>
            <a:r>
              <a:rPr sz="1300" spc="25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0.0;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07616" y="5145785"/>
            <a:ext cx="352044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</a:t>
            </a:r>
            <a:r>
              <a:rPr sz="1300" dirty="0">
                <a:latin typeface="Lucida Sans Typewriter"/>
                <a:cs typeface="Lucida Sans Typewriter"/>
              </a:rPr>
              <a:t>(int </a:t>
            </a:r>
            <a:r>
              <a:rPr sz="1300" spc="-5" dirty="0">
                <a:latin typeface="Lucida Sans Typewriter"/>
                <a:cs typeface="Lucida Sans Typewriter"/>
              </a:rPr>
              <a:t>bk = </a:t>
            </a:r>
            <a:r>
              <a:rPr sz="1300" dirty="0">
                <a:latin typeface="Lucida Sans Typewriter"/>
                <a:cs typeface="Lucida Sans Typewriter"/>
              </a:rPr>
              <a:t>0; </a:t>
            </a:r>
            <a:r>
              <a:rPr sz="1300" spc="-5" dirty="0">
                <a:latin typeface="Lucida Sans Typewriter"/>
                <a:cs typeface="Lucida Sans Typewriter"/>
              </a:rPr>
              <a:t>bk &lt; LBLK; </a:t>
            </a:r>
            <a:r>
              <a:rPr sz="1300" dirty="0">
                <a:latin typeface="Lucida Sans Typewriter"/>
                <a:cs typeface="Lucida Sans Typewriter"/>
              </a:rPr>
              <a:t>bk++)</a:t>
            </a:r>
            <a:r>
              <a:rPr sz="1300" spc="50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{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7186" y="5779414"/>
            <a:ext cx="52451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} }</a:t>
            </a:r>
            <a:r>
              <a:rPr sz="1300" spc="-70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}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07186" y="5938520"/>
            <a:ext cx="332105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</a:t>
            </a:r>
            <a:r>
              <a:rPr sz="1300" dirty="0">
                <a:latin typeface="Lucida Sans Typewriter"/>
                <a:cs typeface="Lucida Sans Typewriter"/>
              </a:rPr>
              <a:t>(int bi </a:t>
            </a:r>
            <a:r>
              <a:rPr sz="1300" spc="-5" dirty="0">
                <a:latin typeface="Lucida Sans Typewriter"/>
                <a:cs typeface="Lucida Sans Typewriter"/>
              </a:rPr>
              <a:t>= </a:t>
            </a:r>
            <a:r>
              <a:rPr sz="1300" dirty="0">
                <a:latin typeface="Lucida Sans Typewriter"/>
                <a:cs typeface="Lucida Sans Typewriter"/>
              </a:rPr>
              <a:t>0; bi </a:t>
            </a:r>
            <a:r>
              <a:rPr sz="1300" spc="-5" dirty="0">
                <a:latin typeface="Lucida Sans Typewriter"/>
                <a:cs typeface="Lucida Sans Typewriter"/>
              </a:rPr>
              <a:t>&lt; </a:t>
            </a:r>
            <a:r>
              <a:rPr sz="1300" dirty="0">
                <a:latin typeface="Lucida Sans Typewriter"/>
                <a:cs typeface="Lucida Sans Typewriter"/>
              </a:rPr>
              <a:t>LBLK; </a:t>
            </a:r>
            <a:r>
              <a:rPr sz="1300" spc="-5" dirty="0">
                <a:latin typeface="Lucida Sans Typewriter"/>
                <a:cs typeface="Lucida Sans Typewriter"/>
              </a:rPr>
              <a:t>bi++)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06830" y="6097015"/>
            <a:ext cx="33242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for (int bj = </a:t>
            </a:r>
            <a:r>
              <a:rPr sz="1300" dirty="0">
                <a:latin typeface="Lucida Sans Typewriter"/>
                <a:cs typeface="Lucida Sans Typewriter"/>
              </a:rPr>
              <a:t>0; bj </a:t>
            </a:r>
            <a:r>
              <a:rPr sz="1300" spc="-5" dirty="0">
                <a:latin typeface="Lucida Sans Typewriter"/>
                <a:cs typeface="Lucida Sans Typewriter"/>
              </a:rPr>
              <a:t>&lt; </a:t>
            </a:r>
            <a:r>
              <a:rPr sz="1300" dirty="0">
                <a:latin typeface="Lucida Sans Typewriter"/>
                <a:cs typeface="Lucida Sans Typewriter"/>
              </a:rPr>
              <a:t>LBLK;</a:t>
            </a:r>
            <a:r>
              <a:rPr sz="1300" spc="75" dirty="0">
                <a:latin typeface="Lucida Sans Typewriter"/>
                <a:cs typeface="Lucida Sans Typewriter"/>
              </a:rPr>
              <a:t> </a:t>
            </a:r>
            <a:r>
              <a:rPr sz="1300" spc="-5" dirty="0">
                <a:latin typeface="Lucida Sans Typewriter"/>
                <a:cs typeface="Lucida Sans Typewriter"/>
              </a:rPr>
              <a:t>bj++)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7542" y="6414008"/>
            <a:ext cx="12509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}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187566" y="4018229"/>
            <a:ext cx="175513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Explicitly read</a:t>
            </a:r>
            <a:r>
              <a:rPr sz="1800" i="1" spc="-8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from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07616" y="4293234"/>
            <a:ext cx="67595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50" baseline="2136" dirty="0">
                <a:latin typeface="Lucida Sans Typewriter"/>
                <a:cs typeface="Lucida Sans Typewriter"/>
              </a:rPr>
              <a:t>subB[RM(bi,bj,LBLK)] </a:t>
            </a:r>
            <a:r>
              <a:rPr sz="1950" spc="-7" baseline="2136" dirty="0">
                <a:latin typeface="Lucida Sans Typewriter"/>
                <a:cs typeface="Lucida Sans Typewriter"/>
              </a:rPr>
              <a:t>= </a:t>
            </a:r>
            <a:r>
              <a:rPr sz="1950" baseline="2136" dirty="0">
                <a:latin typeface="Lucida Sans Typewriter"/>
                <a:cs typeface="Lucida Sans Typewriter"/>
              </a:rPr>
              <a:t>dmatB[RM(k+bi,j+bj,N)];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global to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local</a:t>
            </a:r>
            <a:r>
              <a:rPr sz="1800" i="1" spc="-15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5" dirty="0">
                <a:solidFill>
                  <a:srgbClr val="00AF50"/>
                </a:solidFill>
                <a:latin typeface="Tw Cen MT"/>
                <a:cs typeface="Tw Cen MT"/>
              </a:rPr>
              <a:t>memory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005576" y="5923279"/>
            <a:ext cx="1776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Explicitly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write</a:t>
            </a:r>
            <a:r>
              <a:rPr sz="1800" i="1" spc="-4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from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459860" y="2450972"/>
            <a:ext cx="15995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solidFill>
                  <a:srgbClr val="00AF50"/>
                </a:solidFill>
                <a:latin typeface="Tw Cen MT"/>
                <a:cs typeface="Tw Cen MT"/>
              </a:rPr>
              <a:t>Keep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a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local</a:t>
            </a:r>
            <a:r>
              <a:rPr sz="1800" i="1" spc="-8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copy</a:t>
            </a:r>
            <a:endParaRPr sz="18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of</a:t>
            </a:r>
            <a:r>
              <a:rPr sz="1800" i="1" spc="13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submatrix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58761" y="5100066"/>
            <a:ext cx="13296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Only</a:t>
            </a:r>
            <a:r>
              <a:rPr sz="1800" i="1" spc="-7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reference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69516" y="5304282"/>
            <a:ext cx="7019925" cy="5403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0190">
              <a:lnSpc>
                <a:spcPts val="1060"/>
              </a:lnSpc>
              <a:spcBef>
                <a:spcPts val="95"/>
              </a:spcBef>
            </a:pPr>
            <a:r>
              <a:rPr sz="1300" spc="-5" dirty="0">
                <a:latin typeface="Lucida Sans Typewriter"/>
                <a:cs typeface="Lucida Sans Typewriter"/>
              </a:rPr>
              <a:t>sum </a:t>
            </a:r>
            <a:r>
              <a:rPr sz="1300" dirty="0">
                <a:latin typeface="Lucida Sans Typewriter"/>
                <a:cs typeface="Lucida Sans Typewriter"/>
              </a:rPr>
              <a:t>+= subA[RM(bi,bk,LBLK)] </a:t>
            </a:r>
            <a:r>
              <a:rPr sz="1300" spc="-5" dirty="0">
                <a:latin typeface="Lucida Sans Typewriter"/>
                <a:cs typeface="Lucida Sans Typewriter"/>
              </a:rPr>
              <a:t>*</a:t>
            </a:r>
            <a:r>
              <a:rPr sz="1300" spc="35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subB[RM(bk,bj,LBLK)];</a:t>
            </a:r>
            <a:endParaRPr sz="1300">
              <a:latin typeface="Lucida Sans Typewriter"/>
              <a:cs typeface="Lucida Sans Typewriter"/>
            </a:endParaRPr>
          </a:p>
          <a:p>
            <a:pPr marL="50800">
              <a:lnSpc>
                <a:spcPts val="1550"/>
              </a:lnSpc>
              <a:tabLst>
                <a:tab pos="5401310" algn="l"/>
              </a:tabLst>
            </a:pPr>
            <a:r>
              <a:rPr sz="1950" spc="-7" baseline="-8547" dirty="0">
                <a:latin typeface="Lucida Sans Typewriter"/>
                <a:cs typeface="Lucida Sans Typewriter"/>
              </a:rPr>
              <a:t>}	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local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copy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in</a:t>
            </a:r>
            <a:r>
              <a:rPr sz="1800" i="1" spc="-6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loop</a:t>
            </a:r>
            <a:endParaRPr sz="1800">
              <a:latin typeface="Tw Cen MT"/>
              <a:cs typeface="Tw Cen MT"/>
            </a:endParaRPr>
          </a:p>
          <a:p>
            <a:pPr marL="50800">
              <a:lnSpc>
                <a:spcPts val="1450"/>
              </a:lnSpc>
            </a:pPr>
            <a:r>
              <a:rPr sz="1300" dirty="0">
                <a:latin typeface="Lucida Sans Typewriter"/>
                <a:cs typeface="Lucida Sans Typewriter"/>
              </a:rPr>
              <a:t>subC[RM(bi,bj,LBLK)] +=</a:t>
            </a:r>
            <a:r>
              <a:rPr sz="1300" spc="5" dirty="0">
                <a:latin typeface="Lucida Sans Typewriter"/>
                <a:cs typeface="Lucida Sans Typewriter"/>
              </a:rPr>
              <a:t> </a:t>
            </a:r>
            <a:r>
              <a:rPr sz="1300" dirty="0">
                <a:latin typeface="Lucida Sans Typewriter"/>
                <a:cs typeface="Lucida Sans Typewriter"/>
              </a:rPr>
              <a:t>sum;</a:t>
            </a:r>
            <a:endParaRPr sz="1300">
              <a:latin typeface="Lucida Sans Typewriter"/>
              <a:cs typeface="Lucida Sans Typewriter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306449" y="6197600"/>
            <a:ext cx="6779259" cy="438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85"/>
              </a:lnSpc>
              <a:spcBef>
                <a:spcPts val="100"/>
              </a:spcBef>
            </a:pPr>
            <a:r>
              <a:rPr sz="1950" baseline="2136" dirty="0">
                <a:latin typeface="Lucida Sans Typewriter"/>
                <a:cs typeface="Lucida Sans Typewriter"/>
              </a:rPr>
              <a:t>dmatC[RM(i+bi,j+bj,N)] </a:t>
            </a:r>
            <a:r>
              <a:rPr sz="1950" spc="-7" baseline="2136" dirty="0">
                <a:latin typeface="Lucida Sans Typewriter"/>
                <a:cs typeface="Lucida Sans Typewriter"/>
              </a:rPr>
              <a:t>= </a:t>
            </a:r>
            <a:r>
              <a:rPr sz="1950" baseline="2136" dirty="0">
                <a:latin typeface="Lucida Sans Typewriter"/>
                <a:cs typeface="Lucida Sans Typewriter"/>
              </a:rPr>
              <a:t>subC[RM(bi,bj,LBLK)];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local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to global</a:t>
            </a:r>
            <a:r>
              <a:rPr sz="1800" i="1" spc="5" dirty="0">
                <a:solidFill>
                  <a:srgbClr val="00AF50"/>
                </a:solidFill>
                <a:latin typeface="Tw Cen MT"/>
                <a:cs typeface="Tw Cen MT"/>
              </a:rPr>
              <a:t> memory</a:t>
            </a:r>
            <a:endParaRPr sz="1800" dirty="0">
              <a:latin typeface="Tw Cen MT"/>
              <a:cs typeface="Tw Cen MT"/>
            </a:endParaRPr>
          </a:p>
          <a:p>
            <a:pPr marR="240029" algn="ctr">
              <a:lnSpc>
                <a:spcPts val="1265"/>
              </a:lnSpc>
            </a:pPr>
            <a:endParaRPr sz="1200" dirty="0">
              <a:latin typeface="Tw Cen MT"/>
              <a:cs typeface="Tw Cen MT"/>
            </a:endParaRPr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BA4C3DE5-F5F4-9747-AA3C-13968B49C2A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7544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0" dirty="0"/>
              <a:t>Benchmarking </a:t>
            </a:r>
            <a:r>
              <a:rPr spc="-5" dirty="0"/>
              <a:t>blocked</a:t>
            </a:r>
            <a:r>
              <a:rPr spc="-100" dirty="0"/>
              <a:t> </a:t>
            </a:r>
            <a:r>
              <a:rPr spc="10" dirty="0"/>
              <a:t>matmul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5544820" cy="41133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./matrix -n </a:t>
            </a:r>
            <a:r>
              <a:rPr sz="2800" dirty="0">
                <a:latin typeface="Tw Cen MT"/>
                <a:cs typeface="Tw Cen MT"/>
              </a:rPr>
              <a:t>1024 </a:t>
            </a:r>
            <a:r>
              <a:rPr sz="2800" spc="-5" dirty="0">
                <a:latin typeface="Tw Cen MT"/>
                <a:cs typeface="Tw Cen MT"/>
              </a:rPr>
              <a:t>-N </a:t>
            </a:r>
            <a:r>
              <a:rPr sz="2800" dirty="0">
                <a:latin typeface="Tw Cen MT"/>
                <a:cs typeface="Tw Cen MT"/>
              </a:rPr>
              <a:t>1024 </a:t>
            </a:r>
            <a:r>
              <a:rPr sz="2800" spc="-5" dirty="0">
                <a:latin typeface="Tw Cen MT"/>
                <a:cs typeface="Tw Cen MT"/>
              </a:rPr>
              <a:t>-m</a:t>
            </a:r>
            <a:r>
              <a:rPr sz="2800" spc="30" dirty="0">
                <a:latin typeface="Tw Cen MT"/>
                <a:cs typeface="Tw Cen MT"/>
              </a:rPr>
              <a:t> </a:t>
            </a:r>
            <a:r>
              <a:rPr sz="2800" spc="10" dirty="0">
                <a:latin typeface="Tw Cen MT"/>
                <a:cs typeface="Tw Cen MT"/>
              </a:rPr>
              <a:t>block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405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0" dirty="0">
                <a:latin typeface="Tw Cen MT"/>
                <a:cs typeface="Tw Cen MT"/>
              </a:rPr>
              <a:t>C++: </a:t>
            </a:r>
            <a:r>
              <a:rPr sz="2800" dirty="0">
                <a:latin typeface="Tw Cen MT"/>
                <a:cs typeface="Tw Cen MT"/>
              </a:rPr>
              <a:t>1300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1.6</a:t>
            </a:r>
            <a:r>
              <a:rPr sz="2800" spc="8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dirty="0">
                <a:latin typeface="Tw Cen MT"/>
                <a:cs typeface="Tw Cen MT"/>
              </a:rPr>
              <a:t>33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65</a:t>
            </a:r>
            <a:r>
              <a:rPr sz="2800" spc="5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Simple++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spc="-5" dirty="0">
                <a:latin typeface="Tw Cen MT"/>
                <a:cs typeface="Tw Cen MT"/>
              </a:rPr>
              <a:t>2.4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900</a:t>
            </a:r>
            <a:r>
              <a:rPr sz="2800" spc="4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405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10" dirty="0">
                <a:latin typeface="Tw Cen MT"/>
                <a:cs typeface="Tw Cen MT"/>
              </a:rPr>
              <a:t>Block </a:t>
            </a:r>
            <a:r>
              <a:rPr sz="2800" spc="-5" dirty="0">
                <a:latin typeface="Tw Cen MT"/>
                <a:cs typeface="Tw Cen MT"/>
              </a:rPr>
              <a:t>C++: </a:t>
            </a:r>
            <a:r>
              <a:rPr sz="2800" dirty="0">
                <a:latin typeface="Tw Cen MT"/>
                <a:cs typeface="Tw Cen MT"/>
              </a:rPr>
              <a:t>500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4.4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85"/>
              </a:spcBef>
              <a:buFont typeface="Wingdings"/>
              <a:buChar char=""/>
              <a:tabLst>
                <a:tab pos="241300" algn="l"/>
                <a:tab pos="5164455" algn="l"/>
              </a:tabLst>
            </a:pPr>
            <a:r>
              <a:rPr sz="2800" spc="10" dirty="0">
                <a:latin typeface="Tw Cen MT"/>
                <a:cs typeface="Tw Cen MT"/>
              </a:rPr>
              <a:t>Block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dirty="0">
                <a:latin typeface="Tw Cen MT"/>
                <a:cs typeface="Tw Cen MT"/>
              </a:rPr>
              <a:t>107 </a:t>
            </a:r>
            <a:r>
              <a:rPr sz="2800" spc="-25" dirty="0">
                <a:latin typeface="Tw Cen MT"/>
                <a:cs typeface="Tw Cen MT"/>
              </a:rPr>
              <a:t>ms,</a:t>
            </a:r>
            <a:r>
              <a:rPr sz="2800" spc="30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20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	</a:t>
            </a:r>
            <a:r>
              <a:rPr sz="2800" spc="-5" dirty="0">
                <a:latin typeface="Wingdings"/>
                <a:cs typeface="Wingdings"/>
              </a:rPr>
              <a:t></a:t>
            </a:r>
            <a:endParaRPr sz="2800" dirty="0">
              <a:latin typeface="Wingdings"/>
              <a:cs typeface="Wingding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EB471-148A-FE4F-9600-5E946F64BD8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4014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Profiling </a:t>
            </a:r>
            <a:r>
              <a:rPr spc="-5" dirty="0"/>
              <a:t>blocked </a:t>
            </a:r>
            <a:r>
              <a:rPr spc="10" dirty="0"/>
              <a:t>matmul</a:t>
            </a:r>
            <a:r>
              <a:rPr spc="-75" dirty="0"/>
              <a:t> </a:t>
            </a:r>
            <a:r>
              <a:rPr dirty="0"/>
              <a:t>***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3494"/>
            <a:ext cx="7266940" cy="945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2160"/>
              </a:lnSpc>
              <a:spcBef>
                <a:spcPts val="10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10" dirty="0">
                <a:latin typeface="Lucida Sans Typewriter"/>
                <a:cs typeface="Lucida Sans Typewriter"/>
              </a:rPr>
              <a:t>nvprof --analysis-metrics </a:t>
            </a:r>
            <a:r>
              <a:rPr sz="2000" spc="-5" dirty="0">
                <a:latin typeface="Lucida Sans Typewriter"/>
                <a:cs typeface="Lucida Sans Typewriter"/>
              </a:rPr>
              <a:t>-f -o</a:t>
            </a:r>
            <a:r>
              <a:rPr sz="2000" spc="-20" dirty="0"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ccblock.nvprof</a:t>
            </a:r>
            <a:endParaRPr sz="2000">
              <a:latin typeface="Lucida Sans Typewriter"/>
              <a:cs typeface="Lucida Sans Typewriter"/>
            </a:endParaRPr>
          </a:p>
          <a:p>
            <a:pPr marL="241300">
              <a:lnSpc>
                <a:spcPts val="2160"/>
              </a:lnSpc>
            </a:pPr>
            <a:r>
              <a:rPr sz="2000" spc="-5" dirty="0">
                <a:latin typeface="Lucida Sans Typewriter"/>
                <a:cs typeface="Lucida Sans Typewriter"/>
              </a:rPr>
              <a:t>./matrix -n 1024 -N 1024 -m</a:t>
            </a:r>
            <a:r>
              <a:rPr sz="2000" spc="-95" dirty="0"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ccblock</a:t>
            </a:r>
            <a:endParaRPr sz="2000">
              <a:latin typeface="Lucida Sans Typewriter"/>
              <a:cs typeface="Lucida Sans Typewriter"/>
            </a:endParaRPr>
          </a:p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10" dirty="0">
                <a:latin typeface="Lucida Sans Typewriter"/>
                <a:cs typeface="Lucida Sans Typewriter"/>
              </a:rPr>
              <a:t>nvvp</a:t>
            </a:r>
            <a:r>
              <a:rPr sz="2000" spc="-20" dirty="0"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ccblock.nvprof</a:t>
            </a:r>
            <a:endParaRPr sz="2000">
              <a:latin typeface="Lucida Sans Typewriter"/>
              <a:cs typeface="Lucida Sans Typewrite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3682365"/>
            <a:ext cx="1135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Huh…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73828" y="5592267"/>
            <a:ext cx="3460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w Cen MT"/>
                <a:cs typeface="Tw Cen MT"/>
              </a:rPr>
              <a:t>*** - </a:t>
            </a:r>
            <a:r>
              <a:rPr sz="1800" spc="-5" dirty="0">
                <a:latin typeface="Tw Cen MT"/>
                <a:cs typeface="Tw Cen MT"/>
              </a:rPr>
              <a:t>Using </a:t>
            </a:r>
            <a:r>
              <a:rPr sz="1800" dirty="0">
                <a:latin typeface="Tw Cen MT"/>
                <a:cs typeface="Tw Cen MT"/>
              </a:rPr>
              <a:t>deprecated </a:t>
            </a:r>
            <a:r>
              <a:rPr sz="1800" spc="-5" dirty="0">
                <a:latin typeface="Tw Cen MT"/>
                <a:cs typeface="Tw Cen MT"/>
              </a:rPr>
              <a:t>profiling</a:t>
            </a:r>
            <a:r>
              <a:rPr sz="1800" spc="-130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tools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29517" y="3097285"/>
            <a:ext cx="4977913" cy="23243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871A1EA-88DC-0B4A-A99D-F19C1967870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312496"/>
            <a:ext cx="4229100" cy="1301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dirty="0"/>
              <a:t>Blocked </a:t>
            </a:r>
            <a:r>
              <a:rPr spc="10" dirty="0"/>
              <a:t>matmul:  </a:t>
            </a:r>
            <a:r>
              <a:rPr dirty="0"/>
              <a:t>What </a:t>
            </a:r>
            <a:r>
              <a:rPr spc="-20" dirty="0"/>
              <a:t>went</a:t>
            </a:r>
            <a:r>
              <a:rPr spc="-120" dirty="0"/>
              <a:t> </a:t>
            </a:r>
            <a:r>
              <a:rPr spc="-15" dirty="0"/>
              <a:t>wrong?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7287895" cy="4029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30" dirty="0">
                <a:latin typeface="Tw Cen MT"/>
                <a:cs typeface="Tw Cen MT"/>
              </a:rPr>
              <a:t>How </a:t>
            </a:r>
            <a:r>
              <a:rPr sz="2800" spc="35" dirty="0">
                <a:latin typeface="Tw Cen MT"/>
                <a:cs typeface="Tw Cen MT"/>
              </a:rPr>
              <a:t>much </a:t>
            </a:r>
            <a:r>
              <a:rPr sz="2800" spc="-5" dirty="0">
                <a:latin typeface="Tw Cen MT"/>
                <a:cs typeface="Tw Cen MT"/>
              </a:rPr>
              <a:t>parallelism is there in our </a:t>
            </a:r>
            <a:r>
              <a:rPr sz="2800" dirty="0">
                <a:latin typeface="Tw Cen MT"/>
                <a:cs typeface="Tw Cen MT"/>
              </a:rPr>
              <a:t>first</a:t>
            </a:r>
            <a:r>
              <a:rPr sz="2800" spc="5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attempt?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25" dirty="0">
                <a:latin typeface="Tw Cen MT"/>
                <a:cs typeface="Tw Cen MT"/>
              </a:rPr>
              <a:t>Each </a:t>
            </a:r>
            <a:r>
              <a:rPr sz="2800" spc="-5" dirty="0">
                <a:latin typeface="Tw Cen MT"/>
                <a:cs typeface="Tw Cen MT"/>
              </a:rPr>
              <a:t>thread </a:t>
            </a:r>
            <a:r>
              <a:rPr sz="2800" spc="-10" dirty="0">
                <a:latin typeface="Tw Cen MT"/>
                <a:cs typeface="Tw Cen MT"/>
              </a:rPr>
              <a:t>generates </a:t>
            </a:r>
            <a:r>
              <a:rPr sz="2800" spc="-5" dirty="0">
                <a:latin typeface="Tw Cen MT"/>
                <a:cs typeface="Tw Cen MT"/>
              </a:rPr>
              <a:t>32 </a:t>
            </a:r>
            <a:r>
              <a:rPr sz="2800" spc="-5" dirty="0">
                <a:latin typeface="Cambria Math"/>
                <a:cs typeface="Cambria Math"/>
              </a:rPr>
              <a:t>× </a:t>
            </a:r>
            <a:r>
              <a:rPr sz="2800" spc="-5" dirty="0">
                <a:latin typeface="Tw Cen MT"/>
                <a:cs typeface="Tw Cen MT"/>
              </a:rPr>
              <a:t>32 output</a:t>
            </a:r>
            <a:r>
              <a:rPr sz="2800" spc="25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elements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25" dirty="0">
                <a:latin typeface="Tw Cen MT"/>
                <a:cs typeface="Tw Cen MT"/>
              </a:rPr>
              <a:t>Each </a:t>
            </a:r>
            <a:r>
              <a:rPr sz="2800" spc="-5" dirty="0">
                <a:latin typeface="Tw Cen MT"/>
                <a:cs typeface="Tw Cen MT"/>
              </a:rPr>
              <a:t>thread </a:t>
            </a:r>
            <a:r>
              <a:rPr sz="2800" spc="10" dirty="0">
                <a:latin typeface="Tw Cen MT"/>
                <a:cs typeface="Tw Cen MT"/>
              </a:rPr>
              <a:t>block </a:t>
            </a:r>
            <a:r>
              <a:rPr sz="2800" spc="-5" dirty="0">
                <a:latin typeface="Tw Cen MT"/>
                <a:cs typeface="Tw Cen MT"/>
              </a:rPr>
              <a:t>is 32 </a:t>
            </a:r>
            <a:r>
              <a:rPr sz="2800" spc="-5" dirty="0">
                <a:latin typeface="Cambria Math"/>
                <a:cs typeface="Cambria Math"/>
              </a:rPr>
              <a:t>× </a:t>
            </a:r>
            <a:r>
              <a:rPr sz="2800" spc="-5" dirty="0">
                <a:latin typeface="Tw Cen MT"/>
                <a:cs typeface="Tw Cen MT"/>
              </a:rPr>
              <a:t>32</a:t>
            </a:r>
            <a:r>
              <a:rPr sz="2800" spc="17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threads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There are 1024 </a:t>
            </a:r>
            <a:r>
              <a:rPr sz="2800" spc="-5" dirty="0">
                <a:latin typeface="Cambria Math"/>
                <a:cs typeface="Cambria Math"/>
              </a:rPr>
              <a:t>× </a:t>
            </a:r>
            <a:r>
              <a:rPr sz="2800" spc="-5" dirty="0">
                <a:latin typeface="Tw Cen MT"/>
                <a:cs typeface="Tw Cen MT"/>
              </a:rPr>
              <a:t>1024 </a:t>
            </a:r>
            <a:r>
              <a:rPr sz="2800" dirty="0">
                <a:latin typeface="Tw Cen MT"/>
                <a:cs typeface="Tw Cen MT"/>
              </a:rPr>
              <a:t>output</a:t>
            </a:r>
            <a:r>
              <a:rPr sz="2800" spc="25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elements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"/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Char char=""/>
              <a:tabLst>
                <a:tab pos="241300" algn="l"/>
              </a:tabLst>
            </a:pPr>
            <a:r>
              <a:rPr sz="2800" spc="-5" dirty="0">
                <a:latin typeface="Wingdings"/>
                <a:cs typeface="Wingdings"/>
              </a:rPr>
              <a:t>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20" dirty="0">
                <a:latin typeface="Tw Cen MT"/>
                <a:cs typeface="Tw Cen MT"/>
              </a:rPr>
              <a:t>We </a:t>
            </a:r>
            <a:r>
              <a:rPr sz="2800" spc="-5" dirty="0">
                <a:latin typeface="Tw Cen MT"/>
                <a:cs typeface="Tw Cen MT"/>
              </a:rPr>
              <a:t>only </a:t>
            </a:r>
            <a:r>
              <a:rPr sz="2800" dirty="0">
                <a:latin typeface="Tw Cen MT"/>
                <a:cs typeface="Tw Cen MT"/>
              </a:rPr>
              <a:t>spawn </a:t>
            </a:r>
            <a:r>
              <a:rPr sz="2800" spc="-5" dirty="0">
                <a:latin typeface="Tw Cen MT"/>
                <a:cs typeface="Tw Cen MT"/>
              </a:rPr>
              <a:t>one thread</a:t>
            </a:r>
            <a:r>
              <a:rPr sz="2800" spc="210" dirty="0">
                <a:latin typeface="Tw Cen MT"/>
                <a:cs typeface="Tw Cen MT"/>
              </a:rPr>
              <a:t> </a:t>
            </a:r>
            <a:r>
              <a:rPr sz="2800" spc="5" dirty="0">
                <a:latin typeface="Tw Cen MT"/>
                <a:cs typeface="Tw Cen MT"/>
              </a:rPr>
              <a:t>block!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3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Need to split loops </a:t>
            </a:r>
            <a:r>
              <a:rPr sz="2800" spc="-10" dirty="0">
                <a:latin typeface="Tw Cen MT"/>
                <a:cs typeface="Tw Cen MT"/>
              </a:rPr>
              <a:t>across </a:t>
            </a:r>
            <a:r>
              <a:rPr sz="2800" spc="-5" dirty="0">
                <a:latin typeface="Tw Cen MT"/>
                <a:cs typeface="Tw Cen MT"/>
              </a:rPr>
              <a:t>more</a:t>
            </a:r>
            <a:r>
              <a:rPr sz="2800" spc="4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threads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5B3306-0EAB-1347-A055-6FD05DE23BC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2344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Translating </a:t>
            </a:r>
            <a:r>
              <a:rPr spc="10" dirty="0"/>
              <a:t>matmul </a:t>
            </a:r>
            <a:r>
              <a:rPr dirty="0"/>
              <a:t>to</a:t>
            </a:r>
            <a:r>
              <a:rPr spc="-40" dirty="0"/>
              <a:t> </a:t>
            </a:r>
            <a:r>
              <a:rPr spc="-20" dirty="0"/>
              <a:t>CUDA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59614"/>
            <a:ext cx="7266940" cy="268097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8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dirty="0">
                <a:latin typeface="Tw Cen MT"/>
                <a:cs typeface="Tw Cen MT"/>
              </a:rPr>
              <a:t>SPMD </a:t>
            </a:r>
            <a:r>
              <a:rPr sz="2800" spc="-5" dirty="0">
                <a:latin typeface="Tw Cen MT"/>
                <a:cs typeface="Tw Cen MT"/>
              </a:rPr>
              <a:t>(single </a:t>
            </a:r>
            <a:r>
              <a:rPr sz="2800" spc="-10" dirty="0">
                <a:latin typeface="Tw Cen MT"/>
                <a:cs typeface="Tw Cen MT"/>
              </a:rPr>
              <a:t>program, </a:t>
            </a:r>
            <a:r>
              <a:rPr sz="2800" spc="5" dirty="0">
                <a:latin typeface="Tw Cen MT"/>
                <a:cs typeface="Tw Cen MT"/>
              </a:rPr>
              <a:t>multiple </a:t>
            </a:r>
            <a:r>
              <a:rPr sz="2800" spc="-5" dirty="0">
                <a:latin typeface="Tw Cen MT"/>
                <a:cs typeface="Tw Cen MT"/>
              </a:rPr>
              <a:t>data)</a:t>
            </a:r>
            <a:r>
              <a:rPr sz="2800" spc="5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parallelism</a:t>
            </a:r>
            <a:endParaRPr sz="2800">
              <a:latin typeface="Tw Cen MT"/>
              <a:cs typeface="Tw Cen MT"/>
            </a:endParaRPr>
          </a:p>
          <a:p>
            <a:pPr marL="697865" lvl="1" indent="-228600">
              <a:lnSpc>
                <a:spcPct val="100000"/>
              </a:lnSpc>
              <a:spcBef>
                <a:spcPts val="245"/>
              </a:spcBef>
              <a:buFont typeface="Wingdings"/>
              <a:buChar char=""/>
              <a:tabLst>
                <a:tab pos="698500" algn="l"/>
              </a:tabLst>
            </a:pPr>
            <a:r>
              <a:rPr sz="2400" spc="-5" dirty="0">
                <a:latin typeface="Tw Cen MT"/>
                <a:cs typeface="Tw Cen MT"/>
              </a:rPr>
              <a:t>“Map this </a:t>
            </a:r>
            <a:r>
              <a:rPr sz="2400" dirty="0">
                <a:latin typeface="Tw Cen MT"/>
                <a:cs typeface="Tw Cen MT"/>
              </a:rPr>
              <a:t>function to </a:t>
            </a:r>
            <a:r>
              <a:rPr sz="2400" spc="-5" dirty="0">
                <a:latin typeface="Tw Cen MT"/>
                <a:cs typeface="Tw Cen MT"/>
              </a:rPr>
              <a:t>all </a:t>
            </a:r>
            <a:r>
              <a:rPr sz="2400" dirty="0">
                <a:latin typeface="Tw Cen MT"/>
                <a:cs typeface="Tw Cen MT"/>
              </a:rPr>
              <a:t>of this </a:t>
            </a:r>
            <a:r>
              <a:rPr sz="2400" spc="-5" dirty="0">
                <a:latin typeface="Tw Cen MT"/>
                <a:cs typeface="Tw Cen MT"/>
              </a:rPr>
              <a:t>data”: </a:t>
            </a:r>
            <a:r>
              <a:rPr sz="2400" spc="10" dirty="0">
                <a:latin typeface="Cambria Math"/>
                <a:cs typeface="Cambria Math"/>
              </a:rPr>
              <a:t>map(𝑓,</a:t>
            </a:r>
            <a:r>
              <a:rPr sz="2400" spc="-60" dirty="0">
                <a:latin typeface="Cambria Math"/>
                <a:cs typeface="Cambria Math"/>
              </a:rPr>
              <a:t> </a:t>
            </a:r>
            <a:r>
              <a:rPr sz="2400" spc="5" dirty="0">
                <a:latin typeface="Cambria Math"/>
                <a:cs typeface="Cambria Math"/>
              </a:rPr>
              <a:t>𝑑𝑎𝑡𝑎)</a:t>
            </a:r>
            <a:endParaRPr sz="2400">
              <a:latin typeface="Cambria Math"/>
              <a:cs typeface="Cambria Math"/>
            </a:endParaRPr>
          </a:p>
          <a:p>
            <a:pPr marL="697865" lvl="1" indent="-228600">
              <a:lnSpc>
                <a:spcPct val="100000"/>
              </a:lnSpc>
              <a:spcBef>
                <a:spcPts val="204"/>
              </a:spcBef>
              <a:buFont typeface="Wingdings"/>
              <a:buChar char=""/>
              <a:tabLst>
                <a:tab pos="698500" algn="l"/>
              </a:tabLst>
            </a:pPr>
            <a:r>
              <a:rPr sz="2400" dirty="0">
                <a:latin typeface="Tw Cen MT"/>
                <a:cs typeface="Tw Cen MT"/>
              </a:rPr>
              <a:t>Similar to </a:t>
            </a:r>
            <a:r>
              <a:rPr sz="2400" spc="-30" dirty="0">
                <a:latin typeface="Tw Cen MT"/>
                <a:cs typeface="Tw Cen MT"/>
              </a:rPr>
              <a:t>SIMD, </a:t>
            </a:r>
            <a:r>
              <a:rPr sz="2400" dirty="0">
                <a:latin typeface="Tw Cen MT"/>
                <a:cs typeface="Tw Cen MT"/>
              </a:rPr>
              <a:t>but </a:t>
            </a:r>
            <a:r>
              <a:rPr sz="2400" spc="-10" dirty="0">
                <a:latin typeface="Tw Cen MT"/>
                <a:cs typeface="Tw Cen MT"/>
              </a:rPr>
              <a:t>doesn’t </a:t>
            </a:r>
            <a:r>
              <a:rPr sz="2400" dirty="0">
                <a:latin typeface="Tw Cen MT"/>
                <a:cs typeface="Tw Cen MT"/>
              </a:rPr>
              <a:t>require </a:t>
            </a:r>
            <a:r>
              <a:rPr sz="2400" spc="5" dirty="0">
                <a:latin typeface="Tw Cen MT"/>
                <a:cs typeface="Tw Cen MT"/>
              </a:rPr>
              <a:t>lockstep</a:t>
            </a:r>
            <a:r>
              <a:rPr sz="2400" spc="-65" dirty="0">
                <a:latin typeface="Tw Cen MT"/>
                <a:cs typeface="Tw Cen MT"/>
              </a:rPr>
              <a:t> </a:t>
            </a:r>
            <a:r>
              <a:rPr sz="2400" spc="-15" dirty="0">
                <a:latin typeface="Tw Cen MT"/>
                <a:cs typeface="Tw Cen MT"/>
              </a:rPr>
              <a:t>execution</a:t>
            </a:r>
            <a:endParaRPr sz="2400">
              <a:latin typeface="Tw Cen MT"/>
              <a:cs typeface="Tw Cen MT"/>
            </a:endParaRPr>
          </a:p>
          <a:p>
            <a:pPr lvl="1">
              <a:lnSpc>
                <a:spcPct val="100000"/>
              </a:lnSpc>
              <a:buFont typeface="Wingdings"/>
              <a:buChar char=""/>
            </a:pPr>
            <a:endParaRPr sz="2700">
              <a:latin typeface="Times New Roman"/>
              <a:cs typeface="Times New Roman"/>
            </a:endParaRPr>
          </a:p>
          <a:p>
            <a:pPr marL="241300" indent="-228600">
              <a:lnSpc>
                <a:spcPts val="3190"/>
              </a:lnSpc>
              <a:spcBef>
                <a:spcPts val="156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What this means: </a:t>
            </a:r>
            <a:r>
              <a:rPr sz="2800" spc="-75" dirty="0">
                <a:latin typeface="Tw Cen MT"/>
                <a:cs typeface="Tw Cen MT"/>
              </a:rPr>
              <a:t>You </a:t>
            </a:r>
            <a:r>
              <a:rPr sz="2800" spc="-5" dirty="0">
                <a:latin typeface="Tw Cen MT"/>
                <a:cs typeface="Tw Cen MT"/>
              </a:rPr>
              <a:t>write the “inner</a:t>
            </a:r>
            <a:r>
              <a:rPr sz="2800" spc="15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loop”,</a:t>
            </a:r>
            <a:endParaRPr sz="2800">
              <a:latin typeface="Tw Cen MT"/>
              <a:cs typeface="Tw Cen MT"/>
            </a:endParaRPr>
          </a:p>
          <a:p>
            <a:pPr marL="241300">
              <a:lnSpc>
                <a:spcPts val="3190"/>
              </a:lnSpc>
            </a:pPr>
            <a:r>
              <a:rPr sz="2800" spc="-5" dirty="0">
                <a:latin typeface="Tw Cen MT"/>
                <a:cs typeface="Tw Cen MT"/>
              </a:rPr>
              <a:t>compiler + </a:t>
            </a:r>
            <a:r>
              <a:rPr sz="2800" dirty="0">
                <a:latin typeface="Tw Cen MT"/>
                <a:cs typeface="Tw Cen MT"/>
              </a:rPr>
              <a:t>GPU </a:t>
            </a:r>
            <a:r>
              <a:rPr sz="2800" spc="-25" dirty="0">
                <a:latin typeface="Tw Cen MT"/>
                <a:cs typeface="Tw Cen MT"/>
              </a:rPr>
              <a:t>execute </a:t>
            </a:r>
            <a:r>
              <a:rPr sz="2800" spc="-5" dirty="0">
                <a:latin typeface="Tw Cen MT"/>
                <a:cs typeface="Tw Cen MT"/>
              </a:rPr>
              <a:t>it in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parallel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122300-ADD4-B64F-BD88-40996939E27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3538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Blocked </a:t>
            </a:r>
            <a:r>
              <a:rPr spc="10" dirty="0"/>
              <a:t>matmul: </a:t>
            </a:r>
            <a:r>
              <a:rPr dirty="0"/>
              <a:t>Attempt</a:t>
            </a:r>
            <a:r>
              <a:rPr spc="-145" dirty="0"/>
              <a:t> </a:t>
            </a:r>
            <a:r>
              <a:rPr dirty="0"/>
              <a:t>#2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7414259" cy="314896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41300" marR="321945" indent="-228600">
              <a:lnSpc>
                <a:spcPts val="3030"/>
              </a:lnSpc>
              <a:spcBef>
                <a:spcPts val="47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Original </a:t>
            </a:r>
            <a:r>
              <a:rPr sz="2800" spc="5" dirty="0">
                <a:latin typeface="Tw Cen MT"/>
                <a:cs typeface="Tw Cen MT"/>
              </a:rPr>
              <a:t>matmul </a:t>
            </a:r>
            <a:r>
              <a:rPr sz="2800" spc="-5" dirty="0">
                <a:latin typeface="Tw Cen MT"/>
                <a:cs typeface="Tw Cen MT"/>
              </a:rPr>
              <a:t>had one </a:t>
            </a:r>
            <a:r>
              <a:rPr sz="2800" dirty="0">
                <a:latin typeface="Tw Cen MT"/>
                <a:cs typeface="Tw Cen MT"/>
              </a:rPr>
              <a:t>thread </a:t>
            </a:r>
            <a:r>
              <a:rPr sz="2800" spc="-25" dirty="0">
                <a:latin typeface="Tw Cen MT"/>
                <a:cs typeface="Tw Cen MT"/>
              </a:rPr>
              <a:t>for </a:t>
            </a:r>
            <a:r>
              <a:rPr sz="2800" spc="25" dirty="0">
                <a:latin typeface="Tw Cen MT"/>
                <a:cs typeface="Tw Cen MT"/>
              </a:rPr>
              <a:t>each </a:t>
            </a:r>
            <a:r>
              <a:rPr sz="2800" dirty="0">
                <a:latin typeface="Tw Cen MT"/>
                <a:cs typeface="Tw Cen MT"/>
              </a:rPr>
              <a:t>output  </a:t>
            </a:r>
            <a:r>
              <a:rPr sz="2800" spc="-5" dirty="0">
                <a:latin typeface="Tw Cen MT"/>
                <a:cs typeface="Tw Cen MT"/>
              </a:rPr>
              <a:t>element: </a:t>
            </a:r>
            <a:r>
              <a:rPr sz="2800" spc="-10" dirty="0">
                <a:latin typeface="Cambria Math"/>
                <a:cs typeface="Cambria Math"/>
              </a:rPr>
              <a:t>1024 </a:t>
            </a:r>
            <a:r>
              <a:rPr sz="2800" spc="-5" dirty="0">
                <a:latin typeface="Cambria Math"/>
                <a:cs typeface="Cambria Math"/>
              </a:rPr>
              <a:t>× </a:t>
            </a:r>
            <a:r>
              <a:rPr sz="2800" spc="-10" dirty="0">
                <a:latin typeface="Cambria Math"/>
                <a:cs typeface="Cambria Math"/>
              </a:rPr>
              <a:t>1024</a:t>
            </a:r>
            <a:r>
              <a:rPr sz="2800" spc="20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Tw Cen MT"/>
                <a:cs typeface="Tw Cen MT"/>
              </a:rPr>
              <a:t>threads</a:t>
            </a:r>
            <a:endParaRPr sz="2800">
              <a:latin typeface="Tw Cen MT"/>
              <a:cs typeface="Tw Cen MT"/>
            </a:endParaRPr>
          </a:p>
          <a:p>
            <a:pPr marL="697865" lvl="1" indent="-228600">
              <a:lnSpc>
                <a:spcPct val="100000"/>
              </a:lnSpc>
              <a:spcBef>
                <a:spcPts val="195"/>
              </a:spcBef>
              <a:buFont typeface="Wingdings"/>
              <a:buChar char=""/>
              <a:tabLst>
                <a:tab pos="698500" algn="l"/>
              </a:tabLst>
            </a:pPr>
            <a:r>
              <a:rPr sz="2400" dirty="0">
                <a:latin typeface="Tw Cen MT"/>
                <a:cs typeface="Tw Cen MT"/>
              </a:rPr>
              <a:t>1 thread </a:t>
            </a:r>
            <a:r>
              <a:rPr sz="2400" spc="-15" dirty="0">
                <a:latin typeface="Tw Cen MT"/>
                <a:cs typeface="Tw Cen MT"/>
              </a:rPr>
              <a:t>for </a:t>
            </a:r>
            <a:r>
              <a:rPr sz="2400" spc="20" dirty="0">
                <a:latin typeface="Tw Cen MT"/>
                <a:cs typeface="Tw Cen MT"/>
              </a:rPr>
              <a:t>each </a:t>
            </a:r>
            <a:r>
              <a:rPr sz="2400" spc="35" dirty="0">
                <a:latin typeface="Cambria Math"/>
                <a:cs typeface="Cambria Math"/>
              </a:rPr>
              <a:t>𝑖, </a:t>
            </a:r>
            <a:r>
              <a:rPr sz="2400" dirty="0">
                <a:latin typeface="Cambria Math"/>
                <a:cs typeface="Cambria Math"/>
              </a:rPr>
              <a:t>𝑗 </a:t>
            </a:r>
            <a:r>
              <a:rPr sz="2400" spc="-5" dirty="0">
                <a:latin typeface="Tw Cen MT"/>
                <a:cs typeface="Tw Cen MT"/>
              </a:rPr>
              <a:t>loop iteration in </a:t>
            </a:r>
            <a:r>
              <a:rPr sz="2400" dirty="0">
                <a:latin typeface="Tw Cen MT"/>
                <a:cs typeface="Tw Cen MT"/>
              </a:rPr>
              <a:t>C++</a:t>
            </a:r>
            <a:r>
              <a:rPr sz="2400" spc="-5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code</a:t>
            </a:r>
            <a:endParaRPr sz="2400">
              <a:latin typeface="Tw Cen MT"/>
              <a:cs typeface="Tw Cen MT"/>
            </a:endParaRPr>
          </a:p>
          <a:p>
            <a:pPr lvl="1">
              <a:lnSpc>
                <a:spcPct val="100000"/>
              </a:lnSpc>
              <a:buFont typeface="Wingdings"/>
              <a:buChar char=""/>
            </a:pPr>
            <a:endParaRPr sz="2700">
              <a:latin typeface="Times New Roman"/>
              <a:cs typeface="Times New Roman"/>
            </a:endParaRPr>
          </a:p>
          <a:p>
            <a:pPr marL="241300" marR="205740" indent="-228600">
              <a:lnSpc>
                <a:spcPts val="3020"/>
              </a:lnSpc>
              <a:spcBef>
                <a:spcPts val="193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Idea: </a:t>
            </a:r>
            <a:r>
              <a:rPr sz="2800" spc="-15" dirty="0">
                <a:latin typeface="Tw Cen MT"/>
                <a:cs typeface="Tw Cen MT"/>
              </a:rPr>
              <a:t>Unroll </a:t>
            </a:r>
            <a:r>
              <a:rPr sz="2800" spc="-5" dirty="0">
                <a:latin typeface="Tw Cen MT"/>
                <a:cs typeface="Tw Cen MT"/>
              </a:rPr>
              <a:t>the </a:t>
            </a:r>
            <a:r>
              <a:rPr sz="2800" spc="-10" dirty="0">
                <a:latin typeface="Tw Cen MT"/>
                <a:cs typeface="Tw Cen MT"/>
              </a:rPr>
              <a:t>inner </a:t>
            </a:r>
            <a:r>
              <a:rPr sz="2800" dirty="0">
                <a:latin typeface="Tw Cen MT"/>
                <a:cs typeface="Tw Cen MT"/>
              </a:rPr>
              <a:t>bi </a:t>
            </a:r>
            <a:r>
              <a:rPr sz="2800" spc="-5" dirty="0">
                <a:latin typeface="Tw Cen MT"/>
                <a:cs typeface="Tw Cen MT"/>
              </a:rPr>
              <a:t>&amp; </a:t>
            </a:r>
            <a:r>
              <a:rPr sz="2800" dirty="0">
                <a:latin typeface="Tw Cen MT"/>
                <a:cs typeface="Tw Cen MT"/>
              </a:rPr>
              <a:t>bj </a:t>
            </a:r>
            <a:r>
              <a:rPr sz="2800" spc="-5" dirty="0">
                <a:latin typeface="Tw Cen MT"/>
                <a:cs typeface="Tw Cen MT"/>
              </a:rPr>
              <a:t>loops in Attempt #1  </a:t>
            </a:r>
            <a:r>
              <a:rPr sz="2800" spc="-10" dirty="0">
                <a:latin typeface="Tw Cen MT"/>
                <a:cs typeface="Tw Cen MT"/>
              </a:rPr>
              <a:t>across </a:t>
            </a:r>
            <a:r>
              <a:rPr sz="2800" spc="-5" dirty="0">
                <a:latin typeface="Tw Cen MT"/>
                <a:cs typeface="Tw Cen MT"/>
              </a:rPr>
              <a:t>a threads in a</a:t>
            </a:r>
            <a:r>
              <a:rPr sz="2800" spc="45" dirty="0">
                <a:latin typeface="Tw Cen MT"/>
                <a:cs typeface="Tw Cen MT"/>
              </a:rPr>
              <a:t> </a:t>
            </a:r>
            <a:r>
              <a:rPr sz="2800" spc="10" dirty="0">
                <a:latin typeface="Tw Cen MT"/>
                <a:cs typeface="Tw Cen MT"/>
              </a:rPr>
              <a:t>block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Char char=""/>
              <a:tabLst>
                <a:tab pos="241300" algn="l"/>
              </a:tabLst>
            </a:pPr>
            <a:r>
              <a:rPr sz="2800" spc="-5" dirty="0">
                <a:latin typeface="Wingdings"/>
                <a:cs typeface="Wingdings"/>
              </a:rPr>
              <a:t>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w Cen MT"/>
                <a:cs typeface="Tw Cen MT"/>
              </a:rPr>
              <a:t>Thread </a:t>
            </a:r>
            <a:r>
              <a:rPr sz="2800" spc="10" dirty="0">
                <a:latin typeface="Tw Cen MT"/>
                <a:cs typeface="Tw Cen MT"/>
              </a:rPr>
              <a:t>block </a:t>
            </a:r>
            <a:r>
              <a:rPr sz="2800" spc="-5" dirty="0">
                <a:latin typeface="Tw Cen MT"/>
                <a:cs typeface="Tw Cen MT"/>
              </a:rPr>
              <a:t>shares a single </a:t>
            </a:r>
            <a:r>
              <a:rPr sz="2800" spc="-30" dirty="0">
                <a:latin typeface="Tw Cen MT"/>
                <a:cs typeface="Tw Cen MT"/>
              </a:rPr>
              <a:t>copy </a:t>
            </a:r>
            <a:r>
              <a:rPr sz="2800" spc="-5" dirty="0">
                <a:latin typeface="Tw Cen MT"/>
                <a:cs typeface="Tw Cen MT"/>
              </a:rPr>
              <a:t>of</a:t>
            </a:r>
            <a:r>
              <a:rPr sz="2800" spc="24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submatrix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D0845A-B14C-1247-810A-6C719344F72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4588" y="2497835"/>
            <a:ext cx="1940560" cy="375285"/>
          </a:xfrm>
          <a:custGeom>
            <a:avLst/>
            <a:gdLst/>
            <a:ahLst/>
            <a:cxnLst/>
            <a:rect l="l" t="t" r="r" b="b"/>
            <a:pathLst>
              <a:path w="1940560" h="375285">
                <a:moveTo>
                  <a:pt x="1877568" y="0"/>
                </a:moveTo>
                <a:lnTo>
                  <a:pt x="62484" y="0"/>
                </a:lnTo>
                <a:lnTo>
                  <a:pt x="38163" y="4905"/>
                </a:lnTo>
                <a:lnTo>
                  <a:pt x="18302" y="18287"/>
                </a:lnTo>
                <a:lnTo>
                  <a:pt x="4910" y="38147"/>
                </a:lnTo>
                <a:lnTo>
                  <a:pt x="0" y="62484"/>
                </a:lnTo>
                <a:lnTo>
                  <a:pt x="0" y="312419"/>
                </a:lnTo>
                <a:lnTo>
                  <a:pt x="4910" y="336756"/>
                </a:lnTo>
                <a:lnTo>
                  <a:pt x="18302" y="356615"/>
                </a:lnTo>
                <a:lnTo>
                  <a:pt x="38163" y="369998"/>
                </a:lnTo>
                <a:lnTo>
                  <a:pt x="62484" y="374903"/>
                </a:lnTo>
                <a:lnTo>
                  <a:pt x="1877568" y="374903"/>
                </a:lnTo>
                <a:lnTo>
                  <a:pt x="1901904" y="369998"/>
                </a:lnTo>
                <a:lnTo>
                  <a:pt x="1921764" y="356615"/>
                </a:lnTo>
                <a:lnTo>
                  <a:pt x="1935146" y="336756"/>
                </a:lnTo>
                <a:lnTo>
                  <a:pt x="1940052" y="312419"/>
                </a:lnTo>
                <a:lnTo>
                  <a:pt x="1940052" y="62484"/>
                </a:lnTo>
                <a:lnTo>
                  <a:pt x="1935146" y="38147"/>
                </a:lnTo>
                <a:lnTo>
                  <a:pt x="1921764" y="18287"/>
                </a:lnTo>
                <a:lnTo>
                  <a:pt x="1901904" y="4905"/>
                </a:lnTo>
                <a:lnTo>
                  <a:pt x="1877568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94588" y="3008376"/>
            <a:ext cx="1013460" cy="376555"/>
          </a:xfrm>
          <a:custGeom>
            <a:avLst/>
            <a:gdLst/>
            <a:ahLst/>
            <a:cxnLst/>
            <a:rect l="l" t="t" r="r" b="b"/>
            <a:pathLst>
              <a:path w="1013460" h="376554">
                <a:moveTo>
                  <a:pt x="950722" y="0"/>
                </a:moveTo>
                <a:lnTo>
                  <a:pt x="62737" y="0"/>
                </a:lnTo>
                <a:lnTo>
                  <a:pt x="38319" y="4927"/>
                </a:lnTo>
                <a:lnTo>
                  <a:pt x="18376" y="18367"/>
                </a:lnTo>
                <a:lnTo>
                  <a:pt x="4930" y="38308"/>
                </a:lnTo>
                <a:lnTo>
                  <a:pt x="0" y="62737"/>
                </a:lnTo>
                <a:lnTo>
                  <a:pt x="0" y="313689"/>
                </a:lnTo>
                <a:lnTo>
                  <a:pt x="4930" y="338119"/>
                </a:lnTo>
                <a:lnTo>
                  <a:pt x="18376" y="358060"/>
                </a:lnTo>
                <a:lnTo>
                  <a:pt x="38319" y="371500"/>
                </a:lnTo>
                <a:lnTo>
                  <a:pt x="62737" y="376427"/>
                </a:lnTo>
                <a:lnTo>
                  <a:pt x="950722" y="376427"/>
                </a:lnTo>
                <a:lnTo>
                  <a:pt x="975151" y="371500"/>
                </a:lnTo>
                <a:lnTo>
                  <a:pt x="995092" y="358060"/>
                </a:lnTo>
                <a:lnTo>
                  <a:pt x="1008532" y="338119"/>
                </a:lnTo>
                <a:lnTo>
                  <a:pt x="1013460" y="313689"/>
                </a:lnTo>
                <a:lnTo>
                  <a:pt x="1013460" y="62737"/>
                </a:lnTo>
                <a:lnTo>
                  <a:pt x="1008532" y="38308"/>
                </a:lnTo>
                <a:lnTo>
                  <a:pt x="995092" y="18367"/>
                </a:lnTo>
                <a:lnTo>
                  <a:pt x="975151" y="4927"/>
                </a:lnTo>
                <a:lnTo>
                  <a:pt x="950722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3538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Blocked </a:t>
            </a:r>
            <a:r>
              <a:rPr spc="10" dirty="0"/>
              <a:t>matmul: </a:t>
            </a:r>
            <a:r>
              <a:rPr dirty="0"/>
              <a:t>Attempt</a:t>
            </a:r>
            <a:r>
              <a:rPr spc="-145" dirty="0"/>
              <a:t> </a:t>
            </a:r>
            <a:r>
              <a:rPr dirty="0"/>
              <a:t>#2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1837690"/>
            <a:ext cx="757935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6000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global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200" spc="-5" dirty="0">
                <a:latin typeface="Lucida Sans Typewriter"/>
                <a:cs typeface="Lucida Sans Typewriter"/>
              </a:rPr>
              <a:t>void cudaBlockKernel(int N, </a:t>
            </a:r>
            <a:r>
              <a:rPr sz="1200" dirty="0">
                <a:latin typeface="Lucida Sans Typewriter"/>
                <a:cs typeface="Lucida Sans Typewriter"/>
              </a:rPr>
              <a:t>float *dmatA, float *dmatB, </a:t>
            </a:r>
            <a:r>
              <a:rPr sz="1200" spc="-5" dirty="0">
                <a:latin typeface="Lucida Sans Typewriter"/>
                <a:cs typeface="Lucida Sans Typewriter"/>
              </a:rPr>
              <a:t>float </a:t>
            </a:r>
            <a:r>
              <a:rPr sz="1200" dirty="0">
                <a:latin typeface="Lucida Sans Typewriter"/>
                <a:cs typeface="Lucida Sans Typewriter"/>
              </a:rPr>
              <a:t>*dmatC)</a:t>
            </a:r>
            <a:r>
              <a:rPr sz="1200" spc="9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{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0422" y="3319398"/>
            <a:ext cx="13144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float sum =</a:t>
            </a:r>
            <a:r>
              <a:rPr sz="1200" spc="-9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0;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0422" y="3648836"/>
            <a:ext cx="32473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for (int k = 0; k &lt; N; k </a:t>
            </a:r>
            <a:r>
              <a:rPr sz="1200" spc="-5" dirty="0">
                <a:latin typeface="Lucida Sans Typewriter"/>
                <a:cs typeface="Lucida Sans Typewriter"/>
              </a:rPr>
              <a:t>+= LBLK)</a:t>
            </a:r>
            <a:r>
              <a:rPr sz="1200" spc="-5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{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74826" y="3813429"/>
            <a:ext cx="398652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subA[RM(bi,bj,LBLK)] =</a:t>
            </a:r>
            <a:r>
              <a:rPr sz="1200" spc="-8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dmatA[RM(i,k+bj,N)];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74826" y="4636084"/>
            <a:ext cx="4907915" cy="538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7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for (int </a:t>
            </a:r>
            <a:r>
              <a:rPr sz="1200" spc="-5" dirty="0">
                <a:latin typeface="Lucida Sans Typewriter"/>
                <a:cs typeface="Lucida Sans Typewriter"/>
              </a:rPr>
              <a:t>bk </a:t>
            </a:r>
            <a:r>
              <a:rPr sz="1200" dirty="0">
                <a:latin typeface="Lucida Sans Typewriter"/>
                <a:cs typeface="Lucida Sans Typewriter"/>
              </a:rPr>
              <a:t>= 0; bk &lt; </a:t>
            </a:r>
            <a:r>
              <a:rPr sz="1200" spc="-5" dirty="0">
                <a:latin typeface="Lucida Sans Typewriter"/>
                <a:cs typeface="Lucida Sans Typewriter"/>
              </a:rPr>
              <a:t>LBLK; bk++)</a:t>
            </a:r>
            <a:r>
              <a:rPr sz="1200" dirty="0">
                <a:latin typeface="Lucida Sans Typewriter"/>
                <a:cs typeface="Lucida Sans Typewriter"/>
              </a:rPr>
              <a:t> {</a:t>
            </a:r>
            <a:endParaRPr sz="1200">
              <a:latin typeface="Lucida Sans Typewriter"/>
              <a:cs typeface="Lucida Sans Typewriter"/>
            </a:endParaRPr>
          </a:p>
          <a:p>
            <a:pPr marL="196850">
              <a:lnSpc>
                <a:spcPts val="1295"/>
              </a:lnSpc>
            </a:pPr>
            <a:r>
              <a:rPr sz="1200" dirty="0">
                <a:latin typeface="Lucida Sans Typewriter"/>
                <a:cs typeface="Lucida Sans Typewriter"/>
              </a:rPr>
              <a:t>sum += subA[RM(bi,bk,LBLK)] *</a:t>
            </a:r>
            <a:r>
              <a:rPr sz="1200" spc="-8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subB[RM(bk,bj,LBLK)];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ts val="1370"/>
              </a:lnSpc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7542" y="5953759"/>
            <a:ext cx="117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5022" y="3078607"/>
            <a:ext cx="4975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042669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shared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200" dirty="0">
                <a:latin typeface="Lucida Sans Typewriter"/>
                <a:cs typeface="Lucida Sans Typewriter"/>
              </a:rPr>
              <a:t>float </a:t>
            </a:r>
            <a:r>
              <a:rPr sz="1200" spc="-5" dirty="0">
                <a:latin typeface="Lucida Sans Typewriter"/>
                <a:cs typeface="Lucida Sans Typewriter"/>
              </a:rPr>
              <a:t>subB[LBLK </a:t>
            </a:r>
            <a:r>
              <a:rPr sz="1200" dirty="0">
                <a:latin typeface="Lucida Sans Typewriter"/>
                <a:cs typeface="Lucida Sans Typewriter"/>
              </a:rPr>
              <a:t>* LBLK]; </a:t>
            </a:r>
            <a:r>
              <a:rPr sz="2700" i="1" baseline="-21604" dirty="0">
                <a:solidFill>
                  <a:srgbClr val="00AF50"/>
                </a:solidFill>
                <a:latin typeface="Tw Cen MT"/>
                <a:cs typeface="Tw Cen MT"/>
              </a:rPr>
              <a:t>copy of</a:t>
            </a:r>
            <a:r>
              <a:rPr sz="2700" i="1" spc="-187" baseline="-21604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2700" i="1" baseline="-21604" dirty="0">
                <a:solidFill>
                  <a:srgbClr val="00AF50"/>
                </a:solidFill>
                <a:latin typeface="Tw Cen MT"/>
                <a:cs typeface="Tw Cen MT"/>
              </a:rPr>
              <a:t>submatrix</a:t>
            </a:r>
            <a:endParaRPr sz="2700" baseline="-21604">
              <a:latin typeface="Tw Cen MT"/>
              <a:cs typeface="Tw Cen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65022" y="1926082"/>
            <a:ext cx="77882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int i = </a:t>
            </a:r>
            <a:r>
              <a:rPr sz="1200" spc="-5" dirty="0">
                <a:latin typeface="Lucida Sans Typewriter"/>
                <a:cs typeface="Lucida Sans Typewriter"/>
              </a:rPr>
              <a:t>blockIdx.y </a:t>
            </a:r>
            <a:r>
              <a:rPr sz="1200" dirty="0">
                <a:latin typeface="Lucida Sans Typewriter"/>
                <a:cs typeface="Lucida Sans Typewriter"/>
              </a:rPr>
              <a:t>* blockDim.y + threadIdx.y; </a:t>
            </a:r>
            <a:r>
              <a:rPr sz="2700" i="1" spc="15" baseline="-13888" dirty="0">
                <a:solidFill>
                  <a:srgbClr val="00AF50"/>
                </a:solidFill>
                <a:latin typeface="Tw Cen MT"/>
                <a:cs typeface="Tw Cen MT"/>
              </a:rPr>
              <a:t>Each </a:t>
            </a:r>
            <a:r>
              <a:rPr sz="2700" i="1" baseline="-13888" dirty="0">
                <a:solidFill>
                  <a:srgbClr val="00AF50"/>
                </a:solidFill>
                <a:latin typeface="Tw Cen MT"/>
                <a:cs typeface="Tw Cen MT"/>
              </a:rPr>
              <a:t>thread responsible </a:t>
            </a:r>
            <a:r>
              <a:rPr sz="2700" i="1" spc="-7" baseline="-13888" dirty="0">
                <a:solidFill>
                  <a:srgbClr val="00AF50"/>
                </a:solidFill>
                <a:latin typeface="Tw Cen MT"/>
                <a:cs typeface="Tw Cen MT"/>
              </a:rPr>
              <a:t>for one</a:t>
            </a:r>
            <a:r>
              <a:rPr sz="2700" i="1" spc="-165" baseline="-13888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2700" i="1" baseline="-13888" dirty="0">
                <a:solidFill>
                  <a:srgbClr val="00AF50"/>
                </a:solidFill>
                <a:latin typeface="Tw Cen MT"/>
                <a:cs typeface="Tw Cen MT"/>
              </a:rPr>
              <a:t>output</a:t>
            </a:r>
            <a:endParaRPr sz="2700" baseline="-13888">
              <a:latin typeface="Tw Cen MT"/>
              <a:cs typeface="Tw Cen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07253" y="2260472"/>
            <a:ext cx="30346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element </a:t>
            </a:r>
            <a:r>
              <a:rPr sz="1800" i="1" spc="-10" dirty="0">
                <a:solidFill>
                  <a:srgbClr val="00AF50"/>
                </a:solidFill>
                <a:latin typeface="Tw Cen MT"/>
                <a:cs typeface="Tw Cen MT"/>
              </a:rPr>
              <a:t>(like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original </a:t>
            </a:r>
            <a:r>
              <a:rPr sz="1800" i="1" spc="-20" dirty="0">
                <a:solidFill>
                  <a:srgbClr val="00AF50"/>
                </a:solidFill>
                <a:latin typeface="Tw Cen MT"/>
                <a:cs typeface="Tw Cen MT"/>
              </a:rPr>
              <a:t>CUDA</a:t>
            </a:r>
            <a:r>
              <a:rPr sz="1800" i="1" spc="1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code)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65022" y="2146418"/>
            <a:ext cx="4314190" cy="53340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60"/>
              </a:spcBef>
            </a:pPr>
            <a:r>
              <a:rPr sz="1200" dirty="0">
                <a:latin typeface="Lucida Sans Typewriter"/>
                <a:cs typeface="Lucida Sans Typewriter"/>
              </a:rPr>
              <a:t>int j = blockIdx.x * blockDim.x +</a:t>
            </a:r>
            <a:r>
              <a:rPr sz="1200" spc="-5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threadIdx.x;</a:t>
            </a:r>
            <a:endParaRPr sz="1200">
              <a:latin typeface="Lucida Sans Typewriter"/>
              <a:cs typeface="Lucida Sans Typewriter"/>
            </a:endParaRPr>
          </a:p>
          <a:p>
            <a:pPr marL="38100">
              <a:lnSpc>
                <a:spcPct val="100000"/>
              </a:lnSpc>
              <a:spcBef>
                <a:spcPts val="240"/>
              </a:spcBef>
            </a:pPr>
            <a:r>
              <a:rPr sz="1800" baseline="-13888" dirty="0">
                <a:latin typeface="Lucida Sans Typewriter"/>
                <a:cs typeface="Lucida Sans Typewriter"/>
              </a:rPr>
              <a:t>int bi = threadIdx.y;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But </a:t>
            </a:r>
            <a:r>
              <a:rPr sz="1800" i="1" spc="-35" dirty="0">
                <a:solidFill>
                  <a:srgbClr val="00AF50"/>
                </a:solidFill>
                <a:latin typeface="Tw Cen MT"/>
                <a:cs typeface="Tw Cen MT"/>
              </a:rPr>
              <a:t>now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mapped</a:t>
            </a:r>
            <a:r>
              <a:rPr sz="1800" i="1" spc="-2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within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65022" y="2529649"/>
            <a:ext cx="5161280" cy="68453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535"/>
              </a:spcBef>
            </a:pPr>
            <a:r>
              <a:rPr sz="1200" dirty="0">
                <a:latin typeface="Lucida Sans Typewriter"/>
                <a:cs typeface="Lucida Sans Typewriter"/>
              </a:rPr>
              <a:t>int </a:t>
            </a:r>
            <a:r>
              <a:rPr sz="1200" spc="-5" dirty="0">
                <a:latin typeface="Lucida Sans Typewriter"/>
                <a:cs typeface="Lucida Sans Typewriter"/>
              </a:rPr>
              <a:t>bj </a:t>
            </a:r>
            <a:r>
              <a:rPr sz="1200" dirty="0">
                <a:latin typeface="Lucida Sans Typewriter"/>
                <a:cs typeface="Lucida Sans Typewriter"/>
              </a:rPr>
              <a:t>= threadIdx.x; </a:t>
            </a:r>
            <a:r>
              <a:rPr sz="2700" i="1" baseline="-16975" dirty="0">
                <a:solidFill>
                  <a:srgbClr val="00AF50"/>
                </a:solidFill>
                <a:latin typeface="Tw Cen MT"/>
                <a:cs typeface="Tw Cen MT"/>
              </a:rPr>
              <a:t>a LBLK </a:t>
            </a:r>
            <a:r>
              <a:rPr sz="2700" baseline="-16975" dirty="0">
                <a:solidFill>
                  <a:srgbClr val="00AF50"/>
                </a:solidFill>
                <a:latin typeface="Cambria Math"/>
                <a:cs typeface="Cambria Math"/>
              </a:rPr>
              <a:t>× </a:t>
            </a:r>
            <a:r>
              <a:rPr sz="2700" i="1" baseline="-16975" dirty="0">
                <a:solidFill>
                  <a:srgbClr val="00AF50"/>
                </a:solidFill>
                <a:latin typeface="Tw Cen MT"/>
                <a:cs typeface="Tw Cen MT"/>
              </a:rPr>
              <a:t>LBLK</a:t>
            </a:r>
            <a:r>
              <a:rPr sz="2700" i="1" spc="22" baseline="-1697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2700" i="1" baseline="-16975" dirty="0">
                <a:solidFill>
                  <a:srgbClr val="00AF50"/>
                </a:solidFill>
                <a:latin typeface="Tw Cen MT"/>
                <a:cs typeface="Tw Cen MT"/>
              </a:rPr>
              <a:t>block</a:t>
            </a:r>
            <a:endParaRPr sz="2700" baseline="-16975">
              <a:latin typeface="Tw Cen MT"/>
              <a:cs typeface="Tw Cen MT"/>
            </a:endParaRPr>
          </a:p>
          <a:p>
            <a:pPr marL="38100">
              <a:lnSpc>
                <a:spcPct val="100000"/>
              </a:lnSpc>
              <a:spcBef>
                <a:spcPts val="430"/>
              </a:spcBef>
              <a:tabLst>
                <a:tab pos="1042669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shared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200" dirty="0">
                <a:latin typeface="Lucida Sans Typewriter"/>
                <a:cs typeface="Lucida Sans Typewriter"/>
              </a:rPr>
              <a:t>float </a:t>
            </a:r>
            <a:r>
              <a:rPr sz="1200" spc="-5" dirty="0">
                <a:latin typeface="Lucida Sans Typewriter"/>
                <a:cs typeface="Lucida Sans Typewriter"/>
              </a:rPr>
              <a:t>subA[LBLK </a:t>
            </a:r>
            <a:r>
              <a:rPr sz="1200" dirty="0">
                <a:latin typeface="Lucida Sans Typewriter"/>
                <a:cs typeface="Lucida Sans Typewriter"/>
              </a:rPr>
              <a:t>* LBLK]; </a:t>
            </a:r>
            <a:r>
              <a:rPr sz="2700" i="1" spc="-15" baseline="4629" dirty="0">
                <a:solidFill>
                  <a:srgbClr val="00AF50"/>
                </a:solidFill>
                <a:latin typeface="Tw Cen MT"/>
                <a:cs typeface="Tw Cen MT"/>
              </a:rPr>
              <a:t>Keep </a:t>
            </a:r>
            <a:r>
              <a:rPr sz="2700" i="1" baseline="4629" dirty="0">
                <a:solidFill>
                  <a:srgbClr val="00AF50"/>
                </a:solidFill>
                <a:latin typeface="Tw Cen MT"/>
                <a:cs typeface="Tw Cen MT"/>
              </a:rPr>
              <a:t>a</a:t>
            </a:r>
            <a:r>
              <a:rPr sz="2700" i="1" spc="-419" baseline="4629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2700" i="1" baseline="4629" dirty="0">
                <a:solidFill>
                  <a:srgbClr val="00AF50"/>
                </a:solidFill>
                <a:latin typeface="Tw Cen MT"/>
                <a:cs typeface="Tw Cen MT"/>
              </a:rPr>
              <a:t>block-shared</a:t>
            </a:r>
            <a:endParaRPr sz="2700" baseline="4629">
              <a:latin typeface="Tw Cen MT"/>
              <a:cs typeface="Tw Cen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06670" y="3701922"/>
            <a:ext cx="1754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Explicitly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read</a:t>
            </a:r>
            <a:r>
              <a:rPr sz="1800" i="1" spc="-4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from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49426" y="3901820"/>
            <a:ext cx="6325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subB[RM(bi,bj,LBLK)] = dmatB[RM(k+bi,j,N)]; </a:t>
            </a:r>
            <a:r>
              <a:rPr sz="2700" i="1" baseline="-18518" dirty="0">
                <a:solidFill>
                  <a:srgbClr val="00AF50"/>
                </a:solidFill>
                <a:latin typeface="Tw Cen MT"/>
                <a:cs typeface="Tw Cen MT"/>
              </a:rPr>
              <a:t>global to shared</a:t>
            </a:r>
            <a:r>
              <a:rPr sz="2700" i="1" spc="-359" baseline="-18518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2700" i="1" spc="7" baseline="-18518" dirty="0">
                <a:solidFill>
                  <a:srgbClr val="00AF50"/>
                </a:solidFill>
                <a:latin typeface="Tw Cen MT"/>
                <a:cs typeface="Tw Cen MT"/>
              </a:rPr>
              <a:t>memory</a:t>
            </a:r>
            <a:endParaRPr sz="2700" baseline="-18518">
              <a:latin typeface="Tw Cen MT"/>
              <a:cs typeface="Tw Cen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65022" y="5412943"/>
            <a:ext cx="4316730" cy="794385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65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  <a:p>
            <a:pPr marL="38100">
              <a:lnSpc>
                <a:spcPts val="1845"/>
              </a:lnSpc>
              <a:spcBef>
                <a:spcPts val="555"/>
              </a:spcBef>
            </a:pPr>
            <a:r>
              <a:rPr sz="1200" dirty="0">
                <a:latin typeface="Lucida Sans Typewriter"/>
                <a:cs typeface="Lucida Sans Typewriter"/>
              </a:rPr>
              <a:t>dmatC[RM(i,j,N)] = sum; </a:t>
            </a:r>
            <a:r>
              <a:rPr sz="2700" i="1" spc="-7" baseline="20061" dirty="0">
                <a:solidFill>
                  <a:srgbClr val="00AF50"/>
                </a:solidFill>
                <a:latin typeface="Tw Cen MT"/>
                <a:cs typeface="Tw Cen MT"/>
              </a:rPr>
              <a:t>Explicitly </a:t>
            </a:r>
            <a:r>
              <a:rPr sz="2700" i="1" baseline="20061" dirty="0">
                <a:solidFill>
                  <a:srgbClr val="00AF50"/>
                </a:solidFill>
                <a:latin typeface="Tw Cen MT"/>
                <a:cs typeface="Tw Cen MT"/>
              </a:rPr>
              <a:t>write</a:t>
            </a:r>
            <a:r>
              <a:rPr sz="2700" i="1" spc="-337" baseline="20061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2700" i="1" spc="-7" baseline="20061" dirty="0">
                <a:solidFill>
                  <a:srgbClr val="00AF50"/>
                </a:solidFill>
                <a:latin typeface="Tw Cen MT"/>
                <a:cs typeface="Tw Cen MT"/>
              </a:rPr>
              <a:t>from</a:t>
            </a:r>
            <a:endParaRPr sz="2700" baseline="20061">
              <a:latin typeface="Tw Cen MT"/>
              <a:cs typeface="Tw Cen MT"/>
            </a:endParaRPr>
          </a:p>
          <a:p>
            <a:pPr marL="2223135">
              <a:lnSpc>
                <a:spcPts val="1845"/>
              </a:lnSpc>
            </a:pP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local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to global</a:t>
            </a:r>
            <a:r>
              <a:rPr sz="1800" i="1" spc="-5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5" dirty="0">
                <a:solidFill>
                  <a:srgbClr val="00AF50"/>
                </a:solidFill>
                <a:latin typeface="Tw Cen MT"/>
                <a:cs typeface="Tw Cen MT"/>
              </a:rPr>
              <a:t>memory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79667" y="4626940"/>
            <a:ext cx="1971675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Only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reference</a:t>
            </a:r>
            <a:r>
              <a:rPr sz="1800" i="1" spc="-6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shared</a:t>
            </a:r>
            <a:endParaRPr sz="18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copy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in</a:t>
            </a:r>
            <a:r>
              <a:rPr sz="1800" i="1" spc="-1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loop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97778" y="5622137"/>
            <a:ext cx="314706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FF0000"/>
                </a:solidFill>
                <a:latin typeface="Tw Cen MT"/>
                <a:cs typeface="Tw Cen MT"/>
              </a:rPr>
              <a:t>Is </a:t>
            </a:r>
            <a:r>
              <a:rPr sz="3200" dirty="0">
                <a:solidFill>
                  <a:srgbClr val="FF0000"/>
                </a:solidFill>
                <a:latin typeface="Tw Cen MT"/>
                <a:cs typeface="Tw Cen MT"/>
              </a:rPr>
              <a:t>this code</a:t>
            </a:r>
            <a:r>
              <a:rPr sz="3200" spc="-70" dirty="0">
                <a:solidFill>
                  <a:srgbClr val="FF0000"/>
                </a:solidFill>
                <a:latin typeface="Tw Cen MT"/>
                <a:cs typeface="Tw Cen MT"/>
              </a:rPr>
              <a:t> </a:t>
            </a:r>
            <a:r>
              <a:rPr sz="3200" dirty="0">
                <a:solidFill>
                  <a:srgbClr val="FF0000"/>
                </a:solidFill>
                <a:latin typeface="Tw Cen MT"/>
                <a:cs typeface="Tw Cen MT"/>
              </a:rPr>
              <a:t>correct?</a:t>
            </a:r>
            <a:endParaRPr sz="3200">
              <a:latin typeface="Tw Cen MT"/>
              <a:cs typeface="Tw Cen MT"/>
            </a:endParaRP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E3513A76-C08F-A14C-BC51-D1AC8FDD8D5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37844" y="5277611"/>
            <a:ext cx="1594485" cy="265430"/>
          </a:xfrm>
          <a:custGeom>
            <a:avLst/>
            <a:gdLst/>
            <a:ahLst/>
            <a:cxnLst/>
            <a:rect l="l" t="t" r="r" b="b"/>
            <a:pathLst>
              <a:path w="1594485" h="265429">
                <a:moveTo>
                  <a:pt x="1549908" y="0"/>
                </a:moveTo>
                <a:lnTo>
                  <a:pt x="44196" y="0"/>
                </a:lnTo>
                <a:lnTo>
                  <a:pt x="26992" y="3476"/>
                </a:lnTo>
                <a:lnTo>
                  <a:pt x="12944" y="12954"/>
                </a:lnTo>
                <a:lnTo>
                  <a:pt x="3473" y="27003"/>
                </a:lnTo>
                <a:lnTo>
                  <a:pt x="0" y="44196"/>
                </a:lnTo>
                <a:lnTo>
                  <a:pt x="0" y="220979"/>
                </a:lnTo>
                <a:lnTo>
                  <a:pt x="3473" y="238172"/>
                </a:lnTo>
                <a:lnTo>
                  <a:pt x="12944" y="252222"/>
                </a:lnTo>
                <a:lnTo>
                  <a:pt x="26992" y="261699"/>
                </a:lnTo>
                <a:lnTo>
                  <a:pt x="44196" y="265175"/>
                </a:lnTo>
                <a:lnTo>
                  <a:pt x="1549908" y="265175"/>
                </a:lnTo>
                <a:lnTo>
                  <a:pt x="1567100" y="261699"/>
                </a:lnTo>
                <a:lnTo>
                  <a:pt x="1581150" y="252222"/>
                </a:lnTo>
                <a:lnTo>
                  <a:pt x="1590627" y="238172"/>
                </a:lnTo>
                <a:lnTo>
                  <a:pt x="1594104" y="220979"/>
                </a:lnTo>
                <a:lnTo>
                  <a:pt x="1594104" y="44196"/>
                </a:lnTo>
                <a:lnTo>
                  <a:pt x="1590627" y="27003"/>
                </a:lnTo>
                <a:lnTo>
                  <a:pt x="1581150" y="12954"/>
                </a:lnTo>
                <a:lnTo>
                  <a:pt x="1567100" y="3476"/>
                </a:lnTo>
                <a:lnTo>
                  <a:pt x="1549908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37844" y="4302252"/>
            <a:ext cx="1594485" cy="265430"/>
          </a:xfrm>
          <a:custGeom>
            <a:avLst/>
            <a:gdLst/>
            <a:ahLst/>
            <a:cxnLst/>
            <a:rect l="l" t="t" r="r" b="b"/>
            <a:pathLst>
              <a:path w="1594485" h="265429">
                <a:moveTo>
                  <a:pt x="1549908" y="0"/>
                </a:moveTo>
                <a:lnTo>
                  <a:pt x="44196" y="0"/>
                </a:lnTo>
                <a:lnTo>
                  <a:pt x="26992" y="3476"/>
                </a:lnTo>
                <a:lnTo>
                  <a:pt x="12944" y="12954"/>
                </a:lnTo>
                <a:lnTo>
                  <a:pt x="3473" y="27003"/>
                </a:lnTo>
                <a:lnTo>
                  <a:pt x="0" y="44196"/>
                </a:lnTo>
                <a:lnTo>
                  <a:pt x="0" y="220980"/>
                </a:lnTo>
                <a:lnTo>
                  <a:pt x="3473" y="238172"/>
                </a:lnTo>
                <a:lnTo>
                  <a:pt x="12944" y="252222"/>
                </a:lnTo>
                <a:lnTo>
                  <a:pt x="26992" y="261699"/>
                </a:lnTo>
                <a:lnTo>
                  <a:pt x="44196" y="265175"/>
                </a:lnTo>
                <a:lnTo>
                  <a:pt x="1549908" y="265175"/>
                </a:lnTo>
                <a:lnTo>
                  <a:pt x="1567100" y="261699"/>
                </a:lnTo>
                <a:lnTo>
                  <a:pt x="1581150" y="252222"/>
                </a:lnTo>
                <a:lnTo>
                  <a:pt x="1590627" y="238172"/>
                </a:lnTo>
                <a:lnTo>
                  <a:pt x="1594104" y="220980"/>
                </a:lnTo>
                <a:lnTo>
                  <a:pt x="1594104" y="44196"/>
                </a:lnTo>
                <a:lnTo>
                  <a:pt x="1590627" y="27003"/>
                </a:lnTo>
                <a:lnTo>
                  <a:pt x="1581150" y="12954"/>
                </a:lnTo>
                <a:lnTo>
                  <a:pt x="1567100" y="3476"/>
                </a:lnTo>
                <a:lnTo>
                  <a:pt x="1549908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3538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Blocked </a:t>
            </a:r>
            <a:r>
              <a:rPr spc="10" dirty="0"/>
              <a:t>matmul: </a:t>
            </a:r>
            <a:r>
              <a:rPr dirty="0"/>
              <a:t>Attempt</a:t>
            </a:r>
            <a:r>
              <a:rPr spc="-145" dirty="0"/>
              <a:t> </a:t>
            </a:r>
            <a:r>
              <a:rPr dirty="0"/>
              <a:t>#2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1837690"/>
            <a:ext cx="7579359" cy="169037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94945" marR="5080" indent="-182880">
              <a:lnSpc>
                <a:spcPts val="1300"/>
              </a:lnSpc>
              <a:spcBef>
                <a:spcPts val="260"/>
              </a:spcBef>
              <a:tabLst>
                <a:tab pos="1016000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global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200" spc="-5" dirty="0">
                <a:latin typeface="Lucida Sans Typewriter"/>
                <a:cs typeface="Lucida Sans Typewriter"/>
              </a:rPr>
              <a:t>void cudaBlockKernel(int N, </a:t>
            </a:r>
            <a:r>
              <a:rPr sz="1200" dirty="0">
                <a:latin typeface="Lucida Sans Typewriter"/>
                <a:cs typeface="Lucida Sans Typewriter"/>
              </a:rPr>
              <a:t>float *dmatA, float *dmatB, </a:t>
            </a:r>
            <a:r>
              <a:rPr sz="1200" spc="-5" dirty="0">
                <a:latin typeface="Lucida Sans Typewriter"/>
                <a:cs typeface="Lucida Sans Typewriter"/>
              </a:rPr>
              <a:t>float </a:t>
            </a:r>
            <a:r>
              <a:rPr sz="1200" dirty="0">
                <a:latin typeface="Lucida Sans Typewriter"/>
                <a:cs typeface="Lucida Sans Typewriter"/>
              </a:rPr>
              <a:t>*dmatC) {  int i = </a:t>
            </a:r>
            <a:r>
              <a:rPr sz="1200" spc="-5" dirty="0">
                <a:latin typeface="Lucida Sans Typewriter"/>
                <a:cs typeface="Lucida Sans Typewriter"/>
              </a:rPr>
              <a:t>blockIdx.y </a:t>
            </a:r>
            <a:r>
              <a:rPr sz="1200" dirty="0">
                <a:latin typeface="Lucida Sans Typewriter"/>
                <a:cs typeface="Lucida Sans Typewriter"/>
              </a:rPr>
              <a:t>* blockDim.y +</a:t>
            </a:r>
            <a:r>
              <a:rPr sz="1200" spc="1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threadIdx.y;</a:t>
            </a:r>
            <a:endParaRPr sz="1200">
              <a:latin typeface="Lucida Sans Typewriter"/>
              <a:cs typeface="Lucida Sans Typewriter"/>
            </a:endParaRPr>
          </a:p>
          <a:p>
            <a:pPr marL="194945">
              <a:lnSpc>
                <a:spcPts val="1270"/>
              </a:lnSpc>
            </a:pPr>
            <a:r>
              <a:rPr sz="1200" dirty="0">
                <a:latin typeface="Lucida Sans Typewriter"/>
                <a:cs typeface="Lucida Sans Typewriter"/>
              </a:rPr>
              <a:t>int j = blockIdx.x * blockDim.x +</a:t>
            </a:r>
            <a:r>
              <a:rPr sz="1200" spc="-5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threadIdx.x;</a:t>
            </a:r>
            <a:endParaRPr sz="1200">
              <a:latin typeface="Lucida Sans Typewriter"/>
              <a:cs typeface="Lucida Sans Typewriter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194945" marR="5440680">
              <a:lnSpc>
                <a:spcPts val="1300"/>
              </a:lnSpc>
            </a:pPr>
            <a:r>
              <a:rPr sz="1200" dirty="0">
                <a:latin typeface="Lucida Sans Typewriter"/>
                <a:cs typeface="Lucida Sans Typewriter"/>
              </a:rPr>
              <a:t>int bi =</a:t>
            </a:r>
            <a:r>
              <a:rPr sz="1200" spc="-8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threadIdx.y;  int </a:t>
            </a:r>
            <a:r>
              <a:rPr sz="1200" spc="-5" dirty="0">
                <a:latin typeface="Lucida Sans Typewriter"/>
                <a:cs typeface="Lucida Sans Typewriter"/>
              </a:rPr>
              <a:t>bj </a:t>
            </a:r>
            <a:r>
              <a:rPr sz="1200" dirty="0">
                <a:latin typeface="Lucida Sans Typewriter"/>
                <a:cs typeface="Lucida Sans Typewriter"/>
              </a:rPr>
              <a:t>=</a:t>
            </a:r>
            <a:r>
              <a:rPr sz="1200" spc="-7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threadIdx.x;</a:t>
            </a:r>
            <a:endParaRPr sz="1200">
              <a:latin typeface="Lucida Sans Typewriter"/>
              <a:cs typeface="Lucida Sans Typewriter"/>
            </a:endParaRPr>
          </a:p>
          <a:p>
            <a:pPr marL="194945">
              <a:lnSpc>
                <a:spcPts val="1370"/>
              </a:lnSpc>
              <a:spcBef>
                <a:spcPts val="1125"/>
              </a:spcBef>
              <a:tabLst>
                <a:tab pos="1200150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shared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200" dirty="0">
                <a:latin typeface="Lucida Sans Typewriter"/>
                <a:cs typeface="Lucida Sans Typewriter"/>
              </a:rPr>
              <a:t>float </a:t>
            </a:r>
            <a:r>
              <a:rPr sz="1200" spc="-5" dirty="0">
                <a:latin typeface="Lucida Sans Typewriter"/>
                <a:cs typeface="Lucida Sans Typewriter"/>
              </a:rPr>
              <a:t>subA[LBLK </a:t>
            </a:r>
            <a:r>
              <a:rPr sz="1200" dirty="0">
                <a:latin typeface="Lucida Sans Typewriter"/>
                <a:cs typeface="Lucida Sans Typewriter"/>
              </a:rPr>
              <a:t>*</a:t>
            </a:r>
            <a:r>
              <a:rPr sz="1200" spc="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LBLK];</a:t>
            </a:r>
            <a:endParaRPr sz="1200">
              <a:latin typeface="Lucida Sans Typewriter"/>
              <a:cs typeface="Lucida Sans Typewriter"/>
            </a:endParaRPr>
          </a:p>
          <a:p>
            <a:pPr marL="194945" marR="4151629">
              <a:lnSpc>
                <a:spcPts val="1300"/>
              </a:lnSpc>
              <a:spcBef>
                <a:spcPts val="90"/>
              </a:spcBef>
              <a:tabLst>
                <a:tab pos="1200150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shared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200" dirty="0">
                <a:latin typeface="Lucida Sans Typewriter"/>
                <a:cs typeface="Lucida Sans Typewriter"/>
              </a:rPr>
              <a:t>float </a:t>
            </a:r>
            <a:r>
              <a:rPr sz="1200" spc="-5" dirty="0">
                <a:latin typeface="Lucida Sans Typewriter"/>
                <a:cs typeface="Lucida Sans Typewriter"/>
              </a:rPr>
              <a:t>subB[LBLK </a:t>
            </a:r>
            <a:r>
              <a:rPr sz="1200" dirty="0">
                <a:latin typeface="Lucida Sans Typewriter"/>
                <a:cs typeface="Lucida Sans Typewriter"/>
              </a:rPr>
              <a:t>* LBLK];  float sum =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0;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0422" y="3648836"/>
            <a:ext cx="4170679" cy="53784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96850" marR="5080" indent="-184785">
              <a:lnSpc>
                <a:spcPts val="1300"/>
              </a:lnSpc>
              <a:spcBef>
                <a:spcPts val="259"/>
              </a:spcBef>
            </a:pPr>
            <a:r>
              <a:rPr sz="1200" dirty="0">
                <a:latin typeface="Lucida Sans Typewriter"/>
                <a:cs typeface="Lucida Sans Typewriter"/>
              </a:rPr>
              <a:t>for (int k = 0; k &lt; N; k </a:t>
            </a:r>
            <a:r>
              <a:rPr sz="1200" spc="-5" dirty="0">
                <a:latin typeface="Lucida Sans Typewriter"/>
                <a:cs typeface="Lucida Sans Typewriter"/>
              </a:rPr>
              <a:t>+= LBLK) </a:t>
            </a:r>
            <a:r>
              <a:rPr sz="1200" dirty="0">
                <a:latin typeface="Lucida Sans Typewriter"/>
                <a:cs typeface="Lucida Sans Typewriter"/>
              </a:rPr>
              <a:t>{  subA[RM(bi,bj,LBLK)] =</a:t>
            </a:r>
            <a:r>
              <a:rPr sz="1200" spc="-9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dmatA[RM(i,k+bj,N)];</a:t>
            </a:r>
            <a:endParaRPr sz="1200">
              <a:latin typeface="Lucida Sans Typewriter"/>
              <a:cs typeface="Lucida Sans Typewriter"/>
            </a:endParaRPr>
          </a:p>
          <a:p>
            <a:pPr marL="196850">
              <a:lnSpc>
                <a:spcPts val="1270"/>
              </a:lnSpc>
            </a:pPr>
            <a:r>
              <a:rPr sz="1200" dirty="0">
                <a:latin typeface="Lucida Sans Typewriter"/>
                <a:cs typeface="Lucida Sans Typewriter"/>
              </a:rPr>
              <a:t>subB[RM(bi,bj,LBLK)] =</a:t>
            </a:r>
            <a:r>
              <a:rPr sz="1200" spc="-9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dmatB[RM(k+bi,j,N)];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4826" y="4307204"/>
            <a:ext cx="4907915" cy="1196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syncthreads();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ts val="1370"/>
              </a:lnSpc>
              <a:spcBef>
                <a:spcPts val="1150"/>
              </a:spcBef>
            </a:pPr>
            <a:r>
              <a:rPr sz="1200" dirty="0">
                <a:latin typeface="Lucida Sans Typewriter"/>
                <a:cs typeface="Lucida Sans Typewriter"/>
              </a:rPr>
              <a:t>for (int </a:t>
            </a:r>
            <a:r>
              <a:rPr sz="1200" spc="-5" dirty="0">
                <a:latin typeface="Lucida Sans Typewriter"/>
                <a:cs typeface="Lucida Sans Typewriter"/>
              </a:rPr>
              <a:t>bk </a:t>
            </a:r>
            <a:r>
              <a:rPr sz="1200" dirty="0">
                <a:latin typeface="Lucida Sans Typewriter"/>
                <a:cs typeface="Lucida Sans Typewriter"/>
              </a:rPr>
              <a:t>= 0; bk &lt; </a:t>
            </a:r>
            <a:r>
              <a:rPr sz="1200" spc="-5" dirty="0">
                <a:latin typeface="Lucida Sans Typewriter"/>
                <a:cs typeface="Lucida Sans Typewriter"/>
              </a:rPr>
              <a:t>LBLK; bk++)</a:t>
            </a:r>
            <a:r>
              <a:rPr sz="1200" dirty="0">
                <a:latin typeface="Lucida Sans Typewriter"/>
                <a:cs typeface="Lucida Sans Typewriter"/>
              </a:rPr>
              <a:t> {</a:t>
            </a:r>
            <a:endParaRPr sz="1200">
              <a:latin typeface="Lucida Sans Typewriter"/>
              <a:cs typeface="Lucida Sans Typewriter"/>
            </a:endParaRPr>
          </a:p>
          <a:p>
            <a:pPr marL="196850">
              <a:lnSpc>
                <a:spcPts val="1295"/>
              </a:lnSpc>
            </a:pPr>
            <a:r>
              <a:rPr sz="1200" dirty="0">
                <a:latin typeface="Lucida Sans Typewriter"/>
                <a:cs typeface="Lucida Sans Typewriter"/>
              </a:rPr>
              <a:t>sum += subA[RM(bi,bk,LBLK)] *</a:t>
            </a:r>
            <a:r>
              <a:rPr sz="1200" spc="-8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subB[RM(bk,bj,LBLK)];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ts val="1370"/>
              </a:lnSpc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syncthreads();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0422" y="5459679"/>
            <a:ext cx="117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7542" y="5788863"/>
            <a:ext cx="2327275" cy="373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4945">
              <a:lnSpc>
                <a:spcPts val="137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dmatC[RM(i,j,N)] =</a:t>
            </a:r>
            <a:r>
              <a:rPr sz="1200" spc="-9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sum;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ts val="1370"/>
              </a:lnSpc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05905" y="3890517"/>
            <a:ext cx="271526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Need </a:t>
            </a:r>
            <a:r>
              <a:rPr sz="1800" i="1" spc="-10" dirty="0">
                <a:solidFill>
                  <a:srgbClr val="00AF50"/>
                </a:solidFill>
                <a:latin typeface="Tw Cen MT"/>
                <a:cs typeface="Tw Cen MT"/>
              </a:rPr>
              <a:t>barriers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across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thread  block to ensure subA/subB</a:t>
            </a:r>
            <a:r>
              <a:rPr sz="1800" i="1" spc="-9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are  ready to be</a:t>
            </a:r>
            <a:r>
              <a:rPr sz="1800" i="1" spc="-40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read/updated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19265" y="4988179"/>
            <a:ext cx="228600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(A block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is </a:t>
            </a:r>
            <a:r>
              <a:rPr sz="1800" i="1" spc="-10" dirty="0">
                <a:solidFill>
                  <a:srgbClr val="00AF50"/>
                </a:solidFill>
                <a:latin typeface="Tw Cen MT"/>
                <a:cs typeface="Tw Cen MT"/>
              </a:rPr>
              <a:t>executed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as  multiple </a:t>
            </a:r>
            <a:r>
              <a:rPr sz="1800" i="1" spc="-20" dirty="0">
                <a:solidFill>
                  <a:srgbClr val="00AF50"/>
                </a:solidFill>
                <a:latin typeface="Tw Cen MT"/>
                <a:cs typeface="Tw Cen MT"/>
              </a:rPr>
              <a:t>warps, </a:t>
            </a:r>
            <a:r>
              <a:rPr sz="1800" i="1" spc="10" dirty="0">
                <a:solidFill>
                  <a:srgbClr val="00AF50"/>
                </a:solidFill>
                <a:latin typeface="Tw Cen MT"/>
                <a:cs typeface="Tw Cen MT"/>
              </a:rPr>
              <a:t>which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can 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proceed </a:t>
            </a:r>
            <a:r>
              <a:rPr sz="1800" i="1" spc="15" dirty="0">
                <a:solidFill>
                  <a:srgbClr val="00AF50"/>
                </a:solidFill>
                <a:latin typeface="Tw Cen MT"/>
                <a:cs typeface="Tw Cen MT"/>
              </a:rPr>
              <a:t>at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different</a:t>
            </a:r>
            <a:r>
              <a:rPr sz="1800" i="1" spc="-7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5" dirty="0">
                <a:solidFill>
                  <a:srgbClr val="00AF50"/>
                </a:solidFill>
                <a:latin typeface="Tw Cen MT"/>
                <a:cs typeface="Tw Cen MT"/>
              </a:rPr>
              <a:t>rates 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through </a:t>
            </a:r>
            <a:r>
              <a:rPr sz="1800" i="1" dirty="0">
                <a:solidFill>
                  <a:srgbClr val="00AF50"/>
                </a:solidFill>
                <a:latin typeface="Tw Cen MT"/>
                <a:cs typeface="Tw Cen MT"/>
              </a:rPr>
              <a:t>the</a:t>
            </a:r>
            <a:r>
              <a:rPr sz="1800" i="1" spc="-25" dirty="0">
                <a:solidFill>
                  <a:srgbClr val="00AF50"/>
                </a:solidFill>
                <a:latin typeface="Tw Cen MT"/>
                <a:cs typeface="Tw Cen MT"/>
              </a:rPr>
              <a:t> </a:t>
            </a:r>
            <a:r>
              <a:rPr sz="1800" i="1" spc="-5" dirty="0">
                <a:solidFill>
                  <a:srgbClr val="00AF50"/>
                </a:solidFill>
                <a:latin typeface="Tw Cen MT"/>
                <a:cs typeface="Tw Cen MT"/>
              </a:rPr>
              <a:t>kernel)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323ADD6-FE46-C24B-8FED-44D1A4A31D0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20" dirty="0"/>
              <a:t>Benchmarking </a:t>
            </a:r>
            <a:r>
              <a:rPr spc="-25" dirty="0"/>
              <a:t>improved</a:t>
            </a:r>
            <a:r>
              <a:rPr spc="-120" dirty="0"/>
              <a:t> </a:t>
            </a:r>
            <a:r>
              <a:rPr spc="-5" dirty="0"/>
              <a:t>blocked  </a:t>
            </a:r>
            <a:r>
              <a:rPr spc="10" dirty="0"/>
              <a:t>matmul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5544820" cy="463396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./matrix -n </a:t>
            </a:r>
            <a:r>
              <a:rPr sz="2800" dirty="0">
                <a:latin typeface="Tw Cen MT"/>
                <a:cs typeface="Tw Cen MT"/>
              </a:rPr>
              <a:t>1024 </a:t>
            </a:r>
            <a:r>
              <a:rPr sz="2800" spc="-5" dirty="0">
                <a:latin typeface="Tw Cen MT"/>
                <a:cs typeface="Tw Cen MT"/>
              </a:rPr>
              <a:t>-N </a:t>
            </a:r>
            <a:r>
              <a:rPr sz="2800" dirty="0">
                <a:latin typeface="Tw Cen MT"/>
                <a:cs typeface="Tw Cen MT"/>
              </a:rPr>
              <a:t>1024 </a:t>
            </a:r>
            <a:r>
              <a:rPr sz="2800" spc="-5" dirty="0">
                <a:latin typeface="Tw Cen MT"/>
                <a:cs typeface="Tw Cen MT"/>
              </a:rPr>
              <a:t>-m</a:t>
            </a:r>
            <a:r>
              <a:rPr sz="2800" spc="35" dirty="0">
                <a:latin typeface="Tw Cen MT"/>
                <a:cs typeface="Tw Cen MT"/>
              </a:rPr>
              <a:t> </a:t>
            </a:r>
            <a:r>
              <a:rPr sz="2800" spc="5" dirty="0">
                <a:latin typeface="Tw Cen MT"/>
                <a:cs typeface="Tw Cen MT"/>
              </a:rPr>
              <a:t>cblock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405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0" dirty="0">
                <a:latin typeface="Tw Cen MT"/>
                <a:cs typeface="Tw Cen MT"/>
              </a:rPr>
              <a:t>C++: </a:t>
            </a:r>
            <a:r>
              <a:rPr sz="2800" dirty="0">
                <a:latin typeface="Tw Cen MT"/>
                <a:cs typeface="Tw Cen MT"/>
              </a:rPr>
              <a:t>1300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1.6</a:t>
            </a:r>
            <a:r>
              <a:rPr sz="2800" spc="8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dirty="0">
                <a:latin typeface="Tw Cen MT"/>
                <a:cs typeface="Tw Cen MT"/>
              </a:rPr>
              <a:t>33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65</a:t>
            </a:r>
            <a:r>
              <a:rPr sz="2800" spc="5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Simple++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spc="-5" dirty="0">
                <a:latin typeface="Tw Cen MT"/>
                <a:cs typeface="Tw Cen MT"/>
              </a:rPr>
              <a:t>2.4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900</a:t>
            </a:r>
            <a:r>
              <a:rPr sz="2800" spc="4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405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10" dirty="0">
                <a:latin typeface="Tw Cen MT"/>
                <a:cs typeface="Tw Cen MT"/>
              </a:rPr>
              <a:t>Block </a:t>
            </a:r>
            <a:r>
              <a:rPr sz="2800" spc="-5" dirty="0">
                <a:latin typeface="Tw Cen MT"/>
                <a:cs typeface="Tw Cen MT"/>
              </a:rPr>
              <a:t>C++: </a:t>
            </a:r>
            <a:r>
              <a:rPr sz="2800" dirty="0">
                <a:latin typeface="Tw Cen MT"/>
                <a:cs typeface="Tw Cen MT"/>
              </a:rPr>
              <a:t>500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4.4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10" dirty="0">
                <a:latin typeface="Tw Cen MT"/>
                <a:cs typeface="Tw Cen MT"/>
              </a:rPr>
              <a:t>Block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dirty="0">
                <a:latin typeface="Tw Cen MT"/>
                <a:cs typeface="Tw Cen MT"/>
              </a:rPr>
              <a:t>100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20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5" dirty="0">
                <a:latin typeface="Tw Cen MT"/>
                <a:cs typeface="Tw Cen MT"/>
              </a:rPr>
              <a:t>Block++ </a:t>
            </a:r>
            <a:r>
              <a:rPr sz="2800" spc="-15" dirty="0">
                <a:latin typeface="Tw Cen MT"/>
                <a:cs typeface="Tw Cen MT"/>
              </a:rPr>
              <a:t>CUDA: 1.9ms, </a:t>
            </a:r>
            <a:r>
              <a:rPr sz="2800" dirty="0">
                <a:latin typeface="Tw Cen MT"/>
                <a:cs typeface="Tw Cen MT"/>
              </a:rPr>
              <a:t>1130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5" dirty="0" err="1">
                <a:latin typeface="Tw Cen MT"/>
                <a:cs typeface="Tw Cen MT"/>
              </a:rPr>
              <a:t>Gflops</a:t>
            </a:r>
            <a:endParaRPr sz="2800" dirty="0">
              <a:latin typeface="Tw Cen MT"/>
              <a:cs typeface="Tw Cen M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C0E10-4D3F-D64E-9432-F6D62927E74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312496"/>
            <a:ext cx="7044690" cy="1301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20" dirty="0"/>
              <a:t>Benchmarking </a:t>
            </a:r>
            <a:r>
              <a:rPr dirty="0"/>
              <a:t>at </a:t>
            </a:r>
            <a:r>
              <a:rPr spc="-5" dirty="0"/>
              <a:t>2048 </a:t>
            </a:r>
            <a:r>
              <a:rPr dirty="0">
                <a:latin typeface="Cambria Math"/>
                <a:cs typeface="Cambria Math"/>
              </a:rPr>
              <a:t>× </a:t>
            </a:r>
            <a:r>
              <a:rPr spc="-10" dirty="0"/>
              <a:t>2048  </a:t>
            </a:r>
            <a:r>
              <a:rPr spc="-5" dirty="0"/>
              <a:t>(</a:t>
            </a:r>
            <a:r>
              <a:rPr spc="-5" dirty="0">
                <a:latin typeface="Cambria Math"/>
                <a:cs typeface="Cambria Math"/>
              </a:rPr>
              <a:t>8 </a:t>
            </a:r>
            <a:r>
              <a:rPr dirty="0">
                <a:latin typeface="Cambria Math"/>
                <a:cs typeface="Cambria Math"/>
              </a:rPr>
              <a:t>× </a:t>
            </a:r>
            <a:r>
              <a:rPr dirty="0"/>
              <a:t>more</a:t>
            </a:r>
            <a:r>
              <a:rPr spc="210" dirty="0"/>
              <a:t> </a:t>
            </a:r>
            <a:r>
              <a:rPr dirty="0"/>
              <a:t>work)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2656189"/>
            <a:ext cx="5466715" cy="142938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2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0" dirty="0">
                <a:latin typeface="Tw Cen MT"/>
                <a:cs typeface="Tw Cen MT"/>
              </a:rPr>
              <a:t>C++: </a:t>
            </a:r>
            <a:r>
              <a:rPr sz="2800" dirty="0">
                <a:latin typeface="Tw Cen MT"/>
                <a:cs typeface="Tw Cen MT"/>
              </a:rPr>
              <a:t>44000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0.4</a:t>
            </a:r>
            <a:r>
              <a:rPr sz="2800" spc="8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32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spc="-5" dirty="0">
                <a:latin typeface="Tw Cen MT"/>
                <a:cs typeface="Tw Cen MT"/>
              </a:rPr>
              <a:t>208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82</a:t>
            </a:r>
            <a:r>
              <a:rPr sz="2800" spc="50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Gflops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32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Simple++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dirty="0">
                <a:latin typeface="Tw Cen MT"/>
                <a:cs typeface="Tw Cen MT"/>
              </a:rPr>
              <a:t>18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940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542" y="4529480"/>
            <a:ext cx="5353050" cy="143065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2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10" dirty="0">
                <a:latin typeface="Tw Cen MT"/>
                <a:cs typeface="Tw Cen MT"/>
              </a:rPr>
              <a:t>Block </a:t>
            </a:r>
            <a:r>
              <a:rPr sz="2800" spc="-5" dirty="0">
                <a:latin typeface="Tw Cen MT"/>
                <a:cs typeface="Tw Cen MT"/>
              </a:rPr>
              <a:t>C++: </a:t>
            </a:r>
            <a:r>
              <a:rPr sz="2800" dirty="0">
                <a:latin typeface="Tw Cen MT"/>
                <a:cs typeface="Tw Cen MT"/>
              </a:rPr>
              <a:t>5500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spc="-5" dirty="0">
                <a:latin typeface="Tw Cen MT"/>
                <a:cs typeface="Tw Cen MT"/>
              </a:rPr>
              <a:t>3.2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32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10" dirty="0">
                <a:latin typeface="Tw Cen MT"/>
                <a:cs typeface="Tw Cen MT"/>
              </a:rPr>
              <a:t>Block </a:t>
            </a:r>
            <a:r>
              <a:rPr sz="2800" spc="-15" dirty="0">
                <a:latin typeface="Tw Cen MT"/>
                <a:cs typeface="Tw Cen MT"/>
              </a:rPr>
              <a:t>CUDA: </a:t>
            </a:r>
            <a:r>
              <a:rPr sz="2800" dirty="0">
                <a:latin typeface="Tw Cen MT"/>
                <a:cs typeface="Tw Cen MT"/>
              </a:rPr>
              <a:t>206 </a:t>
            </a:r>
            <a:r>
              <a:rPr sz="2800" spc="-25" dirty="0">
                <a:latin typeface="Tw Cen MT"/>
                <a:cs typeface="Tw Cen MT"/>
              </a:rPr>
              <a:t>ms, </a:t>
            </a:r>
            <a:r>
              <a:rPr sz="2800" dirty="0">
                <a:latin typeface="Tw Cen MT"/>
                <a:cs typeface="Tw Cen MT"/>
              </a:rPr>
              <a:t>83</a:t>
            </a:r>
            <a:r>
              <a:rPr sz="2800" spc="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Gflops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34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5" dirty="0">
                <a:latin typeface="Tw Cen MT"/>
                <a:cs typeface="Tw Cen MT"/>
              </a:rPr>
              <a:t>Block++ </a:t>
            </a:r>
            <a:r>
              <a:rPr sz="2800" spc="-15" dirty="0">
                <a:latin typeface="Tw Cen MT"/>
                <a:cs typeface="Tw Cen MT"/>
              </a:rPr>
              <a:t>CUDA: 15ms, </a:t>
            </a:r>
            <a:r>
              <a:rPr sz="2800" spc="-5" dirty="0">
                <a:latin typeface="Tw Cen MT"/>
                <a:cs typeface="Tw Cen MT"/>
              </a:rPr>
              <a:t>1180</a:t>
            </a:r>
            <a:r>
              <a:rPr sz="2800" spc="-1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Gflops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587491" y="4905502"/>
            <a:ext cx="463550" cy="374015"/>
          </a:xfrm>
          <a:custGeom>
            <a:avLst/>
            <a:gdLst/>
            <a:ahLst/>
            <a:cxnLst/>
            <a:rect l="l" t="t" r="r" b="b"/>
            <a:pathLst>
              <a:path w="463550" h="374014">
                <a:moveTo>
                  <a:pt x="0" y="292862"/>
                </a:moveTo>
                <a:lnTo>
                  <a:pt x="26924" y="373634"/>
                </a:lnTo>
                <a:lnTo>
                  <a:pt x="69813" y="311658"/>
                </a:lnTo>
                <a:lnTo>
                  <a:pt x="42163" y="311658"/>
                </a:lnTo>
                <a:lnTo>
                  <a:pt x="29591" y="309880"/>
                </a:lnTo>
                <a:lnTo>
                  <a:pt x="31428" y="297306"/>
                </a:lnTo>
                <a:lnTo>
                  <a:pt x="0" y="292862"/>
                </a:lnTo>
                <a:close/>
              </a:path>
              <a:path w="463550" h="374014">
                <a:moveTo>
                  <a:pt x="31428" y="297306"/>
                </a:moveTo>
                <a:lnTo>
                  <a:pt x="29591" y="309880"/>
                </a:lnTo>
                <a:lnTo>
                  <a:pt x="42163" y="311658"/>
                </a:lnTo>
                <a:lnTo>
                  <a:pt x="44015" y="299086"/>
                </a:lnTo>
                <a:lnTo>
                  <a:pt x="31428" y="297306"/>
                </a:lnTo>
                <a:close/>
              </a:path>
              <a:path w="463550" h="374014">
                <a:moveTo>
                  <a:pt x="44015" y="299086"/>
                </a:moveTo>
                <a:lnTo>
                  <a:pt x="42163" y="311658"/>
                </a:lnTo>
                <a:lnTo>
                  <a:pt x="69813" y="311658"/>
                </a:lnTo>
                <a:lnTo>
                  <a:pt x="75437" y="303530"/>
                </a:lnTo>
                <a:lnTo>
                  <a:pt x="44015" y="299086"/>
                </a:lnTo>
                <a:close/>
              </a:path>
              <a:path w="463550" h="374014">
                <a:moveTo>
                  <a:pt x="462025" y="0"/>
                </a:moveTo>
                <a:lnTo>
                  <a:pt x="412877" y="6096"/>
                </a:lnTo>
                <a:lnTo>
                  <a:pt x="364236" y="12700"/>
                </a:lnTo>
                <a:lnTo>
                  <a:pt x="316865" y="20320"/>
                </a:lnTo>
                <a:lnTo>
                  <a:pt x="271525" y="29591"/>
                </a:lnTo>
                <a:lnTo>
                  <a:pt x="228727" y="40893"/>
                </a:lnTo>
                <a:lnTo>
                  <a:pt x="189357" y="55118"/>
                </a:lnTo>
                <a:lnTo>
                  <a:pt x="153924" y="72771"/>
                </a:lnTo>
                <a:lnTo>
                  <a:pt x="109728" y="106680"/>
                </a:lnTo>
                <a:lnTo>
                  <a:pt x="77470" y="149606"/>
                </a:lnTo>
                <a:lnTo>
                  <a:pt x="54737" y="199644"/>
                </a:lnTo>
                <a:lnTo>
                  <a:pt x="39370" y="254762"/>
                </a:lnTo>
                <a:lnTo>
                  <a:pt x="32004" y="293370"/>
                </a:lnTo>
                <a:lnTo>
                  <a:pt x="31428" y="297306"/>
                </a:lnTo>
                <a:lnTo>
                  <a:pt x="44015" y="299086"/>
                </a:lnTo>
                <a:lnTo>
                  <a:pt x="44539" y="295529"/>
                </a:lnTo>
                <a:lnTo>
                  <a:pt x="51767" y="257556"/>
                </a:lnTo>
                <a:lnTo>
                  <a:pt x="51876" y="257302"/>
                </a:lnTo>
                <a:lnTo>
                  <a:pt x="56230" y="239141"/>
                </a:lnTo>
                <a:lnTo>
                  <a:pt x="61087" y="220980"/>
                </a:lnTo>
                <a:lnTo>
                  <a:pt x="66719" y="204089"/>
                </a:lnTo>
                <a:lnTo>
                  <a:pt x="73152" y="187071"/>
                </a:lnTo>
                <a:lnTo>
                  <a:pt x="80391" y="171069"/>
                </a:lnTo>
                <a:lnTo>
                  <a:pt x="88317" y="156210"/>
                </a:lnTo>
                <a:lnTo>
                  <a:pt x="97296" y="141859"/>
                </a:lnTo>
                <a:lnTo>
                  <a:pt x="97536" y="141478"/>
                </a:lnTo>
                <a:lnTo>
                  <a:pt x="107696" y="128016"/>
                </a:lnTo>
                <a:lnTo>
                  <a:pt x="118999" y="115316"/>
                </a:lnTo>
                <a:lnTo>
                  <a:pt x="119163" y="115316"/>
                </a:lnTo>
                <a:lnTo>
                  <a:pt x="131162" y="104140"/>
                </a:lnTo>
                <a:lnTo>
                  <a:pt x="145081" y="93472"/>
                </a:lnTo>
                <a:lnTo>
                  <a:pt x="144907" y="93472"/>
                </a:lnTo>
                <a:lnTo>
                  <a:pt x="160528" y="83566"/>
                </a:lnTo>
                <a:lnTo>
                  <a:pt x="176674" y="74930"/>
                </a:lnTo>
                <a:lnTo>
                  <a:pt x="176530" y="74930"/>
                </a:lnTo>
                <a:lnTo>
                  <a:pt x="194157" y="66929"/>
                </a:lnTo>
                <a:lnTo>
                  <a:pt x="212777" y="59690"/>
                </a:lnTo>
                <a:lnTo>
                  <a:pt x="232663" y="53086"/>
                </a:lnTo>
                <a:lnTo>
                  <a:pt x="232410" y="53086"/>
                </a:lnTo>
                <a:lnTo>
                  <a:pt x="253111" y="47243"/>
                </a:lnTo>
                <a:lnTo>
                  <a:pt x="274447" y="41910"/>
                </a:lnTo>
                <a:lnTo>
                  <a:pt x="274889" y="41910"/>
                </a:lnTo>
                <a:lnTo>
                  <a:pt x="296545" y="37084"/>
                </a:lnTo>
                <a:lnTo>
                  <a:pt x="296944" y="37084"/>
                </a:lnTo>
                <a:lnTo>
                  <a:pt x="319150" y="32766"/>
                </a:lnTo>
                <a:lnTo>
                  <a:pt x="366141" y="25146"/>
                </a:lnTo>
                <a:lnTo>
                  <a:pt x="366946" y="25146"/>
                </a:lnTo>
                <a:lnTo>
                  <a:pt x="414528" y="18668"/>
                </a:lnTo>
                <a:lnTo>
                  <a:pt x="414400" y="18668"/>
                </a:lnTo>
                <a:lnTo>
                  <a:pt x="463550" y="12700"/>
                </a:lnTo>
                <a:lnTo>
                  <a:pt x="462025" y="0"/>
                </a:lnTo>
                <a:close/>
              </a:path>
              <a:path w="463550" h="374014">
                <a:moveTo>
                  <a:pt x="44577" y="295275"/>
                </a:moveTo>
                <a:lnTo>
                  <a:pt x="44450" y="295529"/>
                </a:lnTo>
                <a:lnTo>
                  <a:pt x="44577" y="295275"/>
                </a:lnTo>
                <a:close/>
              </a:path>
              <a:path w="463550" h="374014">
                <a:moveTo>
                  <a:pt x="51876" y="257302"/>
                </a:moveTo>
                <a:lnTo>
                  <a:pt x="51816" y="257556"/>
                </a:lnTo>
                <a:lnTo>
                  <a:pt x="51876" y="257302"/>
                </a:lnTo>
                <a:close/>
              </a:path>
              <a:path w="463550" h="374014">
                <a:moveTo>
                  <a:pt x="56261" y="239014"/>
                </a:moveTo>
                <a:close/>
              </a:path>
              <a:path w="463550" h="374014">
                <a:moveTo>
                  <a:pt x="61211" y="220980"/>
                </a:moveTo>
                <a:lnTo>
                  <a:pt x="61087" y="221361"/>
                </a:lnTo>
                <a:lnTo>
                  <a:pt x="61211" y="220980"/>
                </a:lnTo>
                <a:close/>
              </a:path>
              <a:path w="463550" h="374014">
                <a:moveTo>
                  <a:pt x="66802" y="203835"/>
                </a:moveTo>
                <a:lnTo>
                  <a:pt x="66675" y="204089"/>
                </a:lnTo>
                <a:lnTo>
                  <a:pt x="66802" y="203835"/>
                </a:lnTo>
                <a:close/>
              </a:path>
              <a:path w="463550" h="374014">
                <a:moveTo>
                  <a:pt x="73196" y="187071"/>
                </a:moveTo>
                <a:lnTo>
                  <a:pt x="73025" y="187452"/>
                </a:lnTo>
                <a:lnTo>
                  <a:pt x="73196" y="187071"/>
                </a:lnTo>
                <a:close/>
              </a:path>
              <a:path w="463550" h="374014">
                <a:moveTo>
                  <a:pt x="80465" y="171069"/>
                </a:moveTo>
                <a:lnTo>
                  <a:pt x="80263" y="171450"/>
                </a:lnTo>
                <a:lnTo>
                  <a:pt x="80465" y="171069"/>
                </a:lnTo>
                <a:close/>
              </a:path>
              <a:path w="463550" h="374014">
                <a:moveTo>
                  <a:pt x="88519" y="155829"/>
                </a:moveTo>
                <a:lnTo>
                  <a:pt x="88265" y="156210"/>
                </a:lnTo>
                <a:lnTo>
                  <a:pt x="88519" y="155829"/>
                </a:lnTo>
                <a:close/>
              </a:path>
              <a:path w="463550" h="374014">
                <a:moveTo>
                  <a:pt x="97568" y="141478"/>
                </a:moveTo>
                <a:lnTo>
                  <a:pt x="97369" y="141743"/>
                </a:lnTo>
                <a:lnTo>
                  <a:pt x="97568" y="141478"/>
                </a:lnTo>
                <a:close/>
              </a:path>
              <a:path w="463550" h="374014">
                <a:moveTo>
                  <a:pt x="107778" y="128016"/>
                </a:moveTo>
                <a:lnTo>
                  <a:pt x="107442" y="128397"/>
                </a:lnTo>
                <a:lnTo>
                  <a:pt x="107778" y="128016"/>
                </a:lnTo>
                <a:close/>
              </a:path>
              <a:path w="463550" h="374014">
                <a:moveTo>
                  <a:pt x="119163" y="115316"/>
                </a:moveTo>
                <a:lnTo>
                  <a:pt x="118999" y="115316"/>
                </a:lnTo>
                <a:lnTo>
                  <a:pt x="118618" y="115824"/>
                </a:lnTo>
                <a:lnTo>
                  <a:pt x="119163" y="115316"/>
                </a:lnTo>
                <a:close/>
              </a:path>
              <a:path w="463550" h="374014">
                <a:moveTo>
                  <a:pt x="131572" y="103759"/>
                </a:moveTo>
                <a:lnTo>
                  <a:pt x="131063" y="104140"/>
                </a:lnTo>
                <a:lnTo>
                  <a:pt x="131572" y="103759"/>
                </a:lnTo>
                <a:close/>
              </a:path>
              <a:path w="463550" h="374014">
                <a:moveTo>
                  <a:pt x="145415" y="93218"/>
                </a:moveTo>
                <a:lnTo>
                  <a:pt x="144907" y="93472"/>
                </a:lnTo>
                <a:lnTo>
                  <a:pt x="145081" y="93472"/>
                </a:lnTo>
                <a:lnTo>
                  <a:pt x="145415" y="93218"/>
                </a:lnTo>
                <a:close/>
              </a:path>
              <a:path w="463550" h="374014">
                <a:moveTo>
                  <a:pt x="160619" y="83566"/>
                </a:moveTo>
                <a:lnTo>
                  <a:pt x="160147" y="83820"/>
                </a:lnTo>
                <a:lnTo>
                  <a:pt x="160619" y="83566"/>
                </a:lnTo>
                <a:close/>
              </a:path>
              <a:path w="463550" h="374014">
                <a:moveTo>
                  <a:pt x="176911" y="74803"/>
                </a:moveTo>
                <a:lnTo>
                  <a:pt x="176530" y="74930"/>
                </a:lnTo>
                <a:lnTo>
                  <a:pt x="176674" y="74930"/>
                </a:lnTo>
                <a:lnTo>
                  <a:pt x="176911" y="74803"/>
                </a:lnTo>
                <a:close/>
              </a:path>
              <a:path w="463550" h="374014">
                <a:moveTo>
                  <a:pt x="194437" y="66802"/>
                </a:moveTo>
                <a:lnTo>
                  <a:pt x="194056" y="66929"/>
                </a:lnTo>
                <a:lnTo>
                  <a:pt x="194437" y="66802"/>
                </a:lnTo>
                <a:close/>
              </a:path>
              <a:path w="463550" h="374014">
                <a:moveTo>
                  <a:pt x="213091" y="59568"/>
                </a:moveTo>
                <a:lnTo>
                  <a:pt x="212725" y="59690"/>
                </a:lnTo>
                <a:lnTo>
                  <a:pt x="213091" y="59568"/>
                </a:lnTo>
                <a:close/>
              </a:path>
              <a:path w="463550" h="374014">
                <a:moveTo>
                  <a:pt x="274889" y="41910"/>
                </a:moveTo>
                <a:lnTo>
                  <a:pt x="274447" y="41910"/>
                </a:lnTo>
                <a:lnTo>
                  <a:pt x="274889" y="41910"/>
                </a:lnTo>
                <a:close/>
              </a:path>
              <a:path w="463550" h="374014">
                <a:moveTo>
                  <a:pt x="296944" y="37084"/>
                </a:moveTo>
                <a:lnTo>
                  <a:pt x="296545" y="37084"/>
                </a:lnTo>
                <a:lnTo>
                  <a:pt x="296291" y="37211"/>
                </a:lnTo>
                <a:lnTo>
                  <a:pt x="296944" y="37084"/>
                </a:lnTo>
                <a:close/>
              </a:path>
              <a:path w="463550" h="374014">
                <a:moveTo>
                  <a:pt x="366946" y="25146"/>
                </a:moveTo>
                <a:lnTo>
                  <a:pt x="366141" y="25146"/>
                </a:lnTo>
                <a:lnTo>
                  <a:pt x="366013" y="25273"/>
                </a:lnTo>
                <a:lnTo>
                  <a:pt x="366946" y="251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102477" y="4742129"/>
            <a:ext cx="2635885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w Cen MT"/>
                <a:cs typeface="Tw Cen MT"/>
              </a:rPr>
              <a:t>Big</a:t>
            </a:r>
            <a:r>
              <a:rPr sz="1800" spc="-60" dirty="0">
                <a:latin typeface="Tw Cen MT"/>
                <a:cs typeface="Tw Cen MT"/>
              </a:rPr>
              <a:t> </a:t>
            </a:r>
            <a:r>
              <a:rPr sz="1800" spc="-5" dirty="0">
                <a:latin typeface="Tw Cen MT"/>
                <a:cs typeface="Tw Cen MT"/>
              </a:rPr>
              <a:t>improvement—increased</a:t>
            </a:r>
            <a:endParaRPr sz="180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Tw Cen MT"/>
                <a:cs typeface="Tw Cen MT"/>
              </a:rPr>
              <a:t>parallelism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832728" y="2429001"/>
            <a:ext cx="464184" cy="375285"/>
          </a:xfrm>
          <a:custGeom>
            <a:avLst/>
            <a:gdLst/>
            <a:ahLst/>
            <a:cxnLst/>
            <a:rect l="l" t="t" r="r" b="b"/>
            <a:pathLst>
              <a:path w="464185" h="375285">
                <a:moveTo>
                  <a:pt x="0" y="294386"/>
                </a:moveTo>
                <a:lnTo>
                  <a:pt x="27050" y="375158"/>
                </a:lnTo>
                <a:lnTo>
                  <a:pt x="69827" y="313182"/>
                </a:lnTo>
                <a:lnTo>
                  <a:pt x="42291" y="313182"/>
                </a:lnTo>
                <a:lnTo>
                  <a:pt x="29718" y="311403"/>
                </a:lnTo>
                <a:lnTo>
                  <a:pt x="31512" y="298842"/>
                </a:lnTo>
                <a:lnTo>
                  <a:pt x="0" y="294386"/>
                </a:lnTo>
                <a:close/>
              </a:path>
              <a:path w="464185" h="375285">
                <a:moveTo>
                  <a:pt x="31512" y="298842"/>
                </a:moveTo>
                <a:lnTo>
                  <a:pt x="29718" y="311403"/>
                </a:lnTo>
                <a:lnTo>
                  <a:pt x="42291" y="313182"/>
                </a:lnTo>
                <a:lnTo>
                  <a:pt x="44098" y="300622"/>
                </a:lnTo>
                <a:lnTo>
                  <a:pt x="31512" y="298842"/>
                </a:lnTo>
                <a:close/>
              </a:path>
              <a:path w="464185" h="375285">
                <a:moveTo>
                  <a:pt x="44098" y="300622"/>
                </a:moveTo>
                <a:lnTo>
                  <a:pt x="42291" y="313182"/>
                </a:lnTo>
                <a:lnTo>
                  <a:pt x="69827" y="313182"/>
                </a:lnTo>
                <a:lnTo>
                  <a:pt x="75437" y="305053"/>
                </a:lnTo>
                <a:lnTo>
                  <a:pt x="44098" y="300622"/>
                </a:lnTo>
                <a:close/>
              </a:path>
              <a:path w="464185" h="375285">
                <a:moveTo>
                  <a:pt x="462153" y="0"/>
                </a:moveTo>
                <a:lnTo>
                  <a:pt x="413004" y="6096"/>
                </a:lnTo>
                <a:lnTo>
                  <a:pt x="364363" y="12700"/>
                </a:lnTo>
                <a:lnTo>
                  <a:pt x="316992" y="20447"/>
                </a:lnTo>
                <a:lnTo>
                  <a:pt x="271653" y="29718"/>
                </a:lnTo>
                <a:lnTo>
                  <a:pt x="228854" y="41148"/>
                </a:lnTo>
                <a:lnTo>
                  <a:pt x="189484" y="55499"/>
                </a:lnTo>
                <a:lnTo>
                  <a:pt x="154050" y="73025"/>
                </a:lnTo>
                <a:lnTo>
                  <a:pt x="109855" y="107187"/>
                </a:lnTo>
                <a:lnTo>
                  <a:pt x="77597" y="150368"/>
                </a:lnTo>
                <a:lnTo>
                  <a:pt x="54863" y="200406"/>
                </a:lnTo>
                <a:lnTo>
                  <a:pt x="39497" y="255777"/>
                </a:lnTo>
                <a:lnTo>
                  <a:pt x="32131" y="294513"/>
                </a:lnTo>
                <a:lnTo>
                  <a:pt x="31512" y="298842"/>
                </a:lnTo>
                <a:lnTo>
                  <a:pt x="44098" y="300622"/>
                </a:lnTo>
                <a:lnTo>
                  <a:pt x="44667" y="296672"/>
                </a:lnTo>
                <a:lnTo>
                  <a:pt x="51894" y="258572"/>
                </a:lnTo>
                <a:lnTo>
                  <a:pt x="52003" y="258318"/>
                </a:lnTo>
                <a:lnTo>
                  <a:pt x="56327" y="240157"/>
                </a:lnTo>
                <a:lnTo>
                  <a:pt x="61213" y="221996"/>
                </a:lnTo>
                <a:lnTo>
                  <a:pt x="66806" y="204850"/>
                </a:lnTo>
                <a:lnTo>
                  <a:pt x="73182" y="188087"/>
                </a:lnTo>
                <a:lnTo>
                  <a:pt x="80518" y="171703"/>
                </a:lnTo>
                <a:lnTo>
                  <a:pt x="88444" y="156845"/>
                </a:lnTo>
                <a:lnTo>
                  <a:pt x="97662" y="141986"/>
                </a:lnTo>
                <a:lnTo>
                  <a:pt x="107823" y="128397"/>
                </a:lnTo>
                <a:lnTo>
                  <a:pt x="108017" y="128397"/>
                </a:lnTo>
                <a:lnTo>
                  <a:pt x="118789" y="116205"/>
                </a:lnTo>
                <a:lnTo>
                  <a:pt x="119125" y="115824"/>
                </a:lnTo>
                <a:lnTo>
                  <a:pt x="131289" y="104521"/>
                </a:lnTo>
                <a:lnTo>
                  <a:pt x="145208" y="93852"/>
                </a:lnTo>
                <a:lnTo>
                  <a:pt x="145034" y="93852"/>
                </a:lnTo>
                <a:lnTo>
                  <a:pt x="160655" y="83947"/>
                </a:lnTo>
                <a:lnTo>
                  <a:pt x="177037" y="75057"/>
                </a:lnTo>
                <a:lnTo>
                  <a:pt x="177207" y="75057"/>
                </a:lnTo>
                <a:lnTo>
                  <a:pt x="194288" y="67183"/>
                </a:lnTo>
                <a:lnTo>
                  <a:pt x="212904" y="59944"/>
                </a:lnTo>
                <a:lnTo>
                  <a:pt x="232791" y="53212"/>
                </a:lnTo>
                <a:lnTo>
                  <a:pt x="232980" y="53212"/>
                </a:lnTo>
                <a:lnTo>
                  <a:pt x="253365" y="47371"/>
                </a:lnTo>
                <a:lnTo>
                  <a:pt x="253111" y="47371"/>
                </a:lnTo>
                <a:lnTo>
                  <a:pt x="274574" y="42037"/>
                </a:lnTo>
                <a:lnTo>
                  <a:pt x="296672" y="37211"/>
                </a:lnTo>
                <a:lnTo>
                  <a:pt x="296418" y="37211"/>
                </a:lnTo>
                <a:lnTo>
                  <a:pt x="319278" y="32893"/>
                </a:lnTo>
                <a:lnTo>
                  <a:pt x="319150" y="32893"/>
                </a:lnTo>
                <a:lnTo>
                  <a:pt x="366268" y="25273"/>
                </a:lnTo>
                <a:lnTo>
                  <a:pt x="414655" y="18796"/>
                </a:lnTo>
                <a:lnTo>
                  <a:pt x="463676" y="12700"/>
                </a:lnTo>
                <a:lnTo>
                  <a:pt x="462153" y="0"/>
                </a:lnTo>
                <a:close/>
              </a:path>
              <a:path w="464185" h="375285">
                <a:moveTo>
                  <a:pt x="44704" y="296418"/>
                </a:moveTo>
                <a:lnTo>
                  <a:pt x="44576" y="296672"/>
                </a:lnTo>
                <a:lnTo>
                  <a:pt x="44704" y="296418"/>
                </a:lnTo>
                <a:close/>
              </a:path>
              <a:path w="464185" h="375285">
                <a:moveTo>
                  <a:pt x="52003" y="258318"/>
                </a:moveTo>
                <a:lnTo>
                  <a:pt x="51943" y="258572"/>
                </a:lnTo>
                <a:lnTo>
                  <a:pt x="52003" y="258318"/>
                </a:lnTo>
                <a:close/>
              </a:path>
              <a:path w="464185" h="375285">
                <a:moveTo>
                  <a:pt x="56387" y="239902"/>
                </a:moveTo>
                <a:lnTo>
                  <a:pt x="56261" y="240157"/>
                </a:lnTo>
                <a:lnTo>
                  <a:pt x="56387" y="239902"/>
                </a:lnTo>
                <a:close/>
              </a:path>
              <a:path w="464185" h="375285">
                <a:moveTo>
                  <a:pt x="61295" y="221996"/>
                </a:moveTo>
                <a:lnTo>
                  <a:pt x="61213" y="222250"/>
                </a:lnTo>
                <a:lnTo>
                  <a:pt x="61295" y="221996"/>
                </a:lnTo>
                <a:close/>
              </a:path>
              <a:path w="464185" h="375285">
                <a:moveTo>
                  <a:pt x="66947" y="204470"/>
                </a:moveTo>
                <a:lnTo>
                  <a:pt x="66831" y="204774"/>
                </a:lnTo>
                <a:lnTo>
                  <a:pt x="66947" y="204470"/>
                </a:lnTo>
                <a:close/>
              </a:path>
              <a:path w="464185" h="375285">
                <a:moveTo>
                  <a:pt x="73279" y="187833"/>
                </a:moveTo>
                <a:lnTo>
                  <a:pt x="73151" y="188087"/>
                </a:lnTo>
                <a:lnTo>
                  <a:pt x="73279" y="187833"/>
                </a:lnTo>
                <a:close/>
              </a:path>
              <a:path w="464185" h="375285">
                <a:moveTo>
                  <a:pt x="80592" y="171703"/>
                </a:moveTo>
                <a:lnTo>
                  <a:pt x="80391" y="172085"/>
                </a:lnTo>
                <a:lnTo>
                  <a:pt x="80592" y="171703"/>
                </a:lnTo>
                <a:close/>
              </a:path>
              <a:path w="464185" h="375285">
                <a:moveTo>
                  <a:pt x="88646" y="156463"/>
                </a:moveTo>
                <a:lnTo>
                  <a:pt x="88392" y="156845"/>
                </a:lnTo>
                <a:lnTo>
                  <a:pt x="88646" y="156463"/>
                </a:lnTo>
                <a:close/>
              </a:path>
              <a:path w="464185" h="375285">
                <a:moveTo>
                  <a:pt x="97784" y="141986"/>
                </a:moveTo>
                <a:lnTo>
                  <a:pt x="97409" y="142494"/>
                </a:lnTo>
                <a:lnTo>
                  <a:pt x="97784" y="141986"/>
                </a:lnTo>
                <a:close/>
              </a:path>
              <a:path w="464185" h="375285">
                <a:moveTo>
                  <a:pt x="108017" y="128397"/>
                </a:moveTo>
                <a:lnTo>
                  <a:pt x="107823" y="128397"/>
                </a:lnTo>
                <a:lnTo>
                  <a:pt x="107569" y="128905"/>
                </a:lnTo>
                <a:lnTo>
                  <a:pt x="108017" y="128397"/>
                </a:lnTo>
                <a:close/>
              </a:path>
              <a:path w="464185" h="375285">
                <a:moveTo>
                  <a:pt x="118995" y="115971"/>
                </a:moveTo>
                <a:lnTo>
                  <a:pt x="118745" y="116205"/>
                </a:lnTo>
                <a:lnTo>
                  <a:pt x="118995" y="115971"/>
                </a:lnTo>
                <a:close/>
              </a:path>
              <a:path w="464185" h="375285">
                <a:moveTo>
                  <a:pt x="119154" y="115824"/>
                </a:moveTo>
                <a:lnTo>
                  <a:pt x="118995" y="115971"/>
                </a:lnTo>
                <a:lnTo>
                  <a:pt x="119154" y="115824"/>
                </a:lnTo>
                <a:close/>
              </a:path>
              <a:path w="464185" h="375285">
                <a:moveTo>
                  <a:pt x="131699" y="104139"/>
                </a:moveTo>
                <a:lnTo>
                  <a:pt x="131191" y="104521"/>
                </a:lnTo>
                <a:lnTo>
                  <a:pt x="131699" y="104139"/>
                </a:lnTo>
                <a:close/>
              </a:path>
              <a:path w="464185" h="375285">
                <a:moveTo>
                  <a:pt x="145542" y="93599"/>
                </a:moveTo>
                <a:lnTo>
                  <a:pt x="145034" y="93852"/>
                </a:lnTo>
                <a:lnTo>
                  <a:pt x="145208" y="93852"/>
                </a:lnTo>
                <a:lnTo>
                  <a:pt x="145542" y="93599"/>
                </a:lnTo>
                <a:close/>
              </a:path>
              <a:path w="464185" h="375285">
                <a:moveTo>
                  <a:pt x="160739" y="83947"/>
                </a:moveTo>
                <a:lnTo>
                  <a:pt x="160274" y="84200"/>
                </a:lnTo>
                <a:lnTo>
                  <a:pt x="160739" y="83947"/>
                </a:lnTo>
                <a:close/>
              </a:path>
              <a:path w="464185" h="375285">
                <a:moveTo>
                  <a:pt x="177207" y="75057"/>
                </a:moveTo>
                <a:lnTo>
                  <a:pt x="177037" y="75057"/>
                </a:lnTo>
                <a:lnTo>
                  <a:pt x="176657" y="75311"/>
                </a:lnTo>
                <a:lnTo>
                  <a:pt x="177207" y="75057"/>
                </a:lnTo>
                <a:close/>
              </a:path>
              <a:path w="464185" h="375285">
                <a:moveTo>
                  <a:pt x="194563" y="67056"/>
                </a:moveTo>
                <a:lnTo>
                  <a:pt x="194183" y="67183"/>
                </a:lnTo>
                <a:lnTo>
                  <a:pt x="194563" y="67056"/>
                </a:lnTo>
                <a:close/>
              </a:path>
              <a:path w="464185" h="375285">
                <a:moveTo>
                  <a:pt x="213233" y="59817"/>
                </a:moveTo>
                <a:lnTo>
                  <a:pt x="212851" y="59944"/>
                </a:lnTo>
                <a:lnTo>
                  <a:pt x="213233" y="59817"/>
                </a:lnTo>
                <a:close/>
              </a:path>
              <a:path w="464185" h="375285">
                <a:moveTo>
                  <a:pt x="232980" y="53212"/>
                </a:moveTo>
                <a:lnTo>
                  <a:pt x="232791" y="53212"/>
                </a:lnTo>
                <a:lnTo>
                  <a:pt x="232537" y="53339"/>
                </a:lnTo>
                <a:lnTo>
                  <a:pt x="232980" y="532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07542" y="1635999"/>
            <a:ext cx="8249920" cy="929640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7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./matrix -n 2048 -N 2048 -m</a:t>
            </a:r>
            <a:r>
              <a:rPr sz="2800" spc="60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...</a:t>
            </a:r>
            <a:endParaRPr sz="2800">
              <a:latin typeface="Tw Cen MT"/>
              <a:cs typeface="Tw Cen MT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w Cen MT"/>
                <a:cs typeface="Tw Cen MT"/>
              </a:rPr>
              <a:t>Big </a:t>
            </a:r>
            <a:r>
              <a:rPr sz="1800" spc="-5" dirty="0">
                <a:latin typeface="Tw Cen MT"/>
                <a:cs typeface="Tw Cen MT"/>
              </a:rPr>
              <a:t>drop-off—data </a:t>
            </a:r>
            <a:r>
              <a:rPr sz="1800" dirty="0">
                <a:latin typeface="Tw Cen MT"/>
                <a:cs typeface="Tw Cen MT"/>
              </a:rPr>
              <a:t>falls</a:t>
            </a:r>
            <a:r>
              <a:rPr sz="1800" spc="-85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out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47840" y="2540000"/>
            <a:ext cx="10877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w Cen MT"/>
                <a:cs typeface="Tw Cen MT"/>
              </a:rPr>
              <a:t>of L3</a:t>
            </a:r>
            <a:r>
              <a:rPr sz="1800" spc="-40" dirty="0">
                <a:latin typeface="Tw Cen MT"/>
                <a:cs typeface="Tw Cen MT"/>
              </a:rPr>
              <a:t> </a:t>
            </a:r>
            <a:r>
              <a:rPr sz="1800" spc="10" dirty="0">
                <a:latin typeface="Tw Cen MT"/>
                <a:cs typeface="Tw Cen MT"/>
              </a:rPr>
              <a:t>cache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27DB1C1-3048-774B-B37A-32263F25BFB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0699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Debugging </a:t>
            </a:r>
            <a:r>
              <a:rPr spc="-5" dirty="0"/>
              <a:t>tips and</a:t>
            </a:r>
            <a:r>
              <a:rPr spc="-65" dirty="0"/>
              <a:t> </a:t>
            </a:r>
            <a:r>
              <a:rPr spc="-10" dirty="0"/>
              <a:t>pitfalls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59661"/>
            <a:ext cx="7551420" cy="4645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335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printf() is </a:t>
            </a:r>
            <a:r>
              <a:rPr sz="2800" spc="-20" dirty="0">
                <a:latin typeface="Tw Cen MT"/>
                <a:cs typeface="Tw Cen MT"/>
              </a:rPr>
              <a:t>available, </a:t>
            </a:r>
            <a:r>
              <a:rPr sz="2800" spc="-5" dirty="0">
                <a:latin typeface="Tw Cen MT"/>
                <a:cs typeface="Tw Cen MT"/>
              </a:rPr>
              <a:t>but will </a:t>
            </a:r>
            <a:r>
              <a:rPr sz="2800" dirty="0">
                <a:latin typeface="Tw Cen MT"/>
                <a:cs typeface="Tw Cen MT"/>
              </a:rPr>
              <a:t>reorder </a:t>
            </a:r>
            <a:r>
              <a:rPr sz="2800" spc="-5" dirty="0">
                <a:latin typeface="Tw Cen MT"/>
                <a:cs typeface="Tw Cen MT"/>
              </a:rPr>
              <a:t>or lose</a:t>
            </a:r>
            <a:r>
              <a:rPr sz="2800" spc="100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output</a:t>
            </a:r>
            <a:endParaRPr sz="2800">
              <a:latin typeface="Tw Cen MT"/>
              <a:cs typeface="Tw Cen MT"/>
            </a:endParaRPr>
          </a:p>
          <a:p>
            <a:pPr marL="697865" lvl="1" indent="-228600">
              <a:lnSpc>
                <a:spcPts val="2855"/>
              </a:lnSpc>
              <a:buFont typeface="Wingdings"/>
              <a:buChar char=""/>
              <a:tabLst>
                <a:tab pos="698500" algn="l"/>
              </a:tabLst>
            </a:pPr>
            <a:r>
              <a:rPr sz="2400" dirty="0">
                <a:latin typeface="Tw Cen MT"/>
                <a:cs typeface="Tw Cen MT"/>
              </a:rPr>
              <a:t>So </a:t>
            </a:r>
            <a:r>
              <a:rPr sz="2400" spc="-5" dirty="0">
                <a:latin typeface="Tw Cen MT"/>
                <a:cs typeface="Tw Cen MT"/>
              </a:rPr>
              <a:t>be </a:t>
            </a:r>
            <a:r>
              <a:rPr sz="2400" dirty="0">
                <a:latin typeface="Tw Cen MT"/>
                <a:cs typeface="Tw Cen MT"/>
              </a:rPr>
              <a:t>cautious </a:t>
            </a:r>
            <a:r>
              <a:rPr sz="2400" spc="-5" dirty="0">
                <a:latin typeface="Tw Cen MT"/>
                <a:cs typeface="Tw Cen MT"/>
              </a:rPr>
              <a:t>using </a:t>
            </a:r>
            <a:r>
              <a:rPr sz="2400" dirty="0">
                <a:latin typeface="Tw Cen MT"/>
                <a:cs typeface="Tw Cen MT"/>
              </a:rPr>
              <a:t>printf() </a:t>
            </a:r>
            <a:r>
              <a:rPr sz="2400" spc="-20" dirty="0">
                <a:latin typeface="Tw Cen MT"/>
                <a:cs typeface="Tw Cen MT"/>
              </a:rPr>
              <a:t>for</a:t>
            </a:r>
            <a:r>
              <a:rPr sz="2400" spc="-25" dirty="0">
                <a:latin typeface="Tw Cen MT"/>
                <a:cs typeface="Tw Cen MT"/>
              </a:rPr>
              <a:t> </a:t>
            </a:r>
            <a:r>
              <a:rPr sz="2400" spc="-10" dirty="0">
                <a:latin typeface="Tw Cen MT"/>
                <a:cs typeface="Tw Cen MT"/>
              </a:rPr>
              <a:t>debugging!</a:t>
            </a:r>
            <a:endParaRPr sz="2400">
              <a:latin typeface="Tw Cen MT"/>
              <a:cs typeface="Tw Cen MT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Wingdings"/>
              <a:buChar char=""/>
            </a:pPr>
            <a:endParaRPr sz="34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10" dirty="0">
                <a:latin typeface="Tw Cen MT"/>
                <a:cs typeface="Tw Cen MT"/>
              </a:rPr>
              <a:t>Check </a:t>
            </a:r>
            <a:r>
              <a:rPr sz="2800" spc="-25" dirty="0">
                <a:latin typeface="Tw Cen MT"/>
                <a:cs typeface="Tw Cen MT"/>
              </a:rPr>
              <a:t>your </a:t>
            </a:r>
            <a:r>
              <a:rPr sz="2800" spc="-15" dirty="0">
                <a:latin typeface="Tw Cen MT"/>
                <a:cs typeface="Tw Cen MT"/>
              </a:rPr>
              <a:t>error</a:t>
            </a:r>
            <a:r>
              <a:rPr sz="2800" spc="-10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codes</a:t>
            </a:r>
            <a:endParaRPr sz="2800">
              <a:latin typeface="Tw Cen MT"/>
              <a:cs typeface="Tw Cen MT"/>
            </a:endParaRPr>
          </a:p>
          <a:p>
            <a:pPr marL="241300">
              <a:lnSpc>
                <a:spcPts val="2050"/>
              </a:lnSpc>
              <a:spcBef>
                <a:spcPts val="2320"/>
              </a:spcBef>
            </a:pPr>
            <a:r>
              <a:rPr sz="1900" dirty="0">
                <a:latin typeface="Lucida Sans Typewriter"/>
                <a:cs typeface="Lucida Sans Typewriter"/>
              </a:rPr>
              <a:t>#define CHK(ans) gpuAssert((ans),</a:t>
            </a:r>
            <a:r>
              <a:rPr sz="1900" u="heavy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900" dirty="0">
                <a:latin typeface="Lucida Sans Typewriter"/>
                <a:cs typeface="Lucida Sans Typewriter"/>
              </a:rPr>
              <a:t>FILE</a:t>
            </a:r>
            <a:r>
              <a:rPr sz="1900" u="heavy" spc="1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900" spc="-5" dirty="0">
                <a:latin typeface="Lucida Sans Typewriter"/>
                <a:cs typeface="Lucida Sans Typewriter"/>
              </a:rPr>
              <a:t>,</a:t>
            </a:r>
            <a:endParaRPr sz="1900">
              <a:latin typeface="Lucida Sans Typewriter"/>
              <a:cs typeface="Lucida Sans Typewriter"/>
            </a:endParaRPr>
          </a:p>
          <a:p>
            <a:pPr marL="241300">
              <a:lnSpc>
                <a:spcPts val="2050"/>
              </a:lnSpc>
            </a:pPr>
            <a:r>
              <a:rPr sz="1900" u="heavy" spc="-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900" u="heavy" spc="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900" dirty="0">
                <a:latin typeface="Lucida Sans Typewriter"/>
                <a:cs typeface="Lucida Sans Typewriter"/>
              </a:rPr>
              <a:t>LINE</a:t>
            </a:r>
            <a:r>
              <a:rPr sz="1900" u="heavy" spc="1140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900" spc="-5" dirty="0">
                <a:latin typeface="Lucida Sans Typewriter"/>
                <a:cs typeface="Lucida Sans Typewriter"/>
              </a:rPr>
              <a:t>);</a:t>
            </a:r>
            <a:endParaRPr sz="1900">
              <a:latin typeface="Lucida Sans Typewriter"/>
              <a:cs typeface="Lucida Sans Typewriter"/>
            </a:endParaRPr>
          </a:p>
          <a:p>
            <a:pPr marL="241300">
              <a:lnSpc>
                <a:spcPts val="2055"/>
              </a:lnSpc>
              <a:spcBef>
                <a:spcPts val="1370"/>
              </a:spcBef>
            </a:pPr>
            <a:r>
              <a:rPr sz="1900" dirty="0">
                <a:latin typeface="Lucida Sans Typewriter"/>
                <a:cs typeface="Lucida Sans Typewriter"/>
              </a:rPr>
              <a:t>void gpuAssert(CUDAError_t code, const char</a:t>
            </a:r>
            <a:r>
              <a:rPr sz="1900" spc="35" dirty="0">
                <a:latin typeface="Lucida Sans Typewriter"/>
                <a:cs typeface="Lucida Sans Typewriter"/>
              </a:rPr>
              <a:t> </a:t>
            </a:r>
            <a:r>
              <a:rPr sz="1900" dirty="0">
                <a:latin typeface="Lucida Sans Typewriter"/>
                <a:cs typeface="Lucida Sans Typewriter"/>
              </a:rPr>
              <a:t>*file,</a:t>
            </a:r>
            <a:endParaRPr sz="1900">
              <a:latin typeface="Lucida Sans Typewriter"/>
              <a:cs typeface="Lucida Sans Typewriter"/>
            </a:endParaRPr>
          </a:p>
          <a:p>
            <a:pPr marL="241300">
              <a:lnSpc>
                <a:spcPts val="1825"/>
              </a:lnSpc>
            </a:pPr>
            <a:r>
              <a:rPr sz="1900" spc="-5" dirty="0">
                <a:latin typeface="Lucida Sans Typewriter"/>
                <a:cs typeface="Lucida Sans Typewriter"/>
              </a:rPr>
              <a:t>int</a:t>
            </a:r>
            <a:r>
              <a:rPr sz="1900" spc="5" dirty="0">
                <a:latin typeface="Lucida Sans Typewriter"/>
                <a:cs typeface="Lucida Sans Typewriter"/>
              </a:rPr>
              <a:t> </a:t>
            </a:r>
            <a:r>
              <a:rPr sz="1900" dirty="0">
                <a:latin typeface="Lucida Sans Typewriter"/>
                <a:cs typeface="Lucida Sans Typewriter"/>
              </a:rPr>
              <a:t>line){</a:t>
            </a:r>
            <a:endParaRPr sz="1900">
              <a:latin typeface="Lucida Sans Typewriter"/>
              <a:cs typeface="Lucida Sans Typewriter"/>
            </a:endParaRPr>
          </a:p>
          <a:p>
            <a:pPr marL="824865">
              <a:lnSpc>
                <a:spcPts val="1825"/>
              </a:lnSpc>
            </a:pPr>
            <a:r>
              <a:rPr sz="1900" dirty="0">
                <a:latin typeface="Lucida Sans Typewriter"/>
                <a:cs typeface="Lucida Sans Typewriter"/>
              </a:rPr>
              <a:t>if (code !=</a:t>
            </a:r>
            <a:r>
              <a:rPr sz="1900" spc="25" dirty="0">
                <a:latin typeface="Lucida Sans Typewriter"/>
                <a:cs typeface="Lucida Sans Typewriter"/>
              </a:rPr>
              <a:t> </a:t>
            </a:r>
            <a:r>
              <a:rPr sz="1900" dirty="0">
                <a:latin typeface="Lucida Sans Typewriter"/>
                <a:cs typeface="Lucida Sans Typewriter"/>
              </a:rPr>
              <a:t>CUDASuccess)</a:t>
            </a:r>
            <a:endParaRPr sz="1900">
              <a:latin typeface="Lucida Sans Typewriter"/>
              <a:cs typeface="Lucida Sans Typewriter"/>
            </a:endParaRPr>
          </a:p>
          <a:p>
            <a:pPr marL="1992630" marR="5080" indent="-584200">
              <a:lnSpc>
                <a:spcPct val="80000"/>
              </a:lnSpc>
              <a:spcBef>
                <a:spcPts val="225"/>
              </a:spcBef>
            </a:pPr>
            <a:r>
              <a:rPr sz="1900" dirty="0">
                <a:latin typeface="Lucida Sans Typewriter"/>
                <a:cs typeface="Lucida Sans Typewriter"/>
              </a:rPr>
              <a:t>fprintf(stderr, "GPUassert: %s %s %s\n",  CUDAGetErrorString(code), file,</a:t>
            </a:r>
            <a:r>
              <a:rPr sz="1900" spc="-25" dirty="0">
                <a:latin typeface="Lucida Sans Typewriter"/>
                <a:cs typeface="Lucida Sans Typewriter"/>
              </a:rPr>
              <a:t> </a:t>
            </a:r>
            <a:r>
              <a:rPr sz="1900" dirty="0">
                <a:latin typeface="Lucida Sans Typewriter"/>
                <a:cs typeface="Lucida Sans Typewriter"/>
              </a:rPr>
              <a:t>line);</a:t>
            </a:r>
            <a:endParaRPr sz="1900">
              <a:latin typeface="Lucida Sans Typewriter"/>
              <a:cs typeface="Lucida Sans Typewriter"/>
            </a:endParaRPr>
          </a:p>
          <a:p>
            <a:pPr marL="241300">
              <a:lnSpc>
                <a:spcPts val="1825"/>
              </a:lnSpc>
            </a:pPr>
            <a:r>
              <a:rPr sz="1900" spc="-5" dirty="0">
                <a:latin typeface="Lucida Sans Typewriter"/>
                <a:cs typeface="Lucida Sans Typewriter"/>
              </a:rPr>
              <a:t>}</a:t>
            </a:r>
            <a:endParaRPr sz="1900">
              <a:latin typeface="Lucida Sans Typewriter"/>
              <a:cs typeface="Lucida Sans Typewriter"/>
            </a:endParaRPr>
          </a:p>
          <a:p>
            <a:pPr marL="241300">
              <a:lnSpc>
                <a:spcPct val="100000"/>
              </a:lnSpc>
              <a:spcBef>
                <a:spcPts val="1370"/>
              </a:spcBef>
            </a:pPr>
            <a:r>
              <a:rPr sz="1900" dirty="0">
                <a:latin typeface="Lucida Sans Typewriter"/>
                <a:cs typeface="Lucida Sans Typewriter"/>
              </a:rPr>
              <a:t>#define POSTKERNEL</a:t>
            </a:r>
            <a:r>
              <a:rPr sz="1900" spc="5" dirty="0">
                <a:latin typeface="Lucida Sans Typewriter"/>
                <a:cs typeface="Lucida Sans Typewriter"/>
              </a:rPr>
              <a:t> </a:t>
            </a:r>
            <a:r>
              <a:rPr sz="1900" dirty="0">
                <a:latin typeface="Lucida Sans Typewriter"/>
                <a:cs typeface="Lucida Sans Typewriter"/>
              </a:rPr>
              <a:t>CHK(CUDAPeekAtLastError())</a:t>
            </a:r>
            <a:endParaRPr sz="1900">
              <a:latin typeface="Lucida Sans Typewriter"/>
              <a:cs typeface="Lucida Sans Typewriter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8199AC-A6DC-364A-B37E-001E03A172A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0699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Debugging </a:t>
            </a:r>
            <a:r>
              <a:rPr spc="-5" dirty="0"/>
              <a:t>tips and</a:t>
            </a:r>
            <a:r>
              <a:rPr spc="-65" dirty="0"/>
              <a:t> </a:t>
            </a:r>
            <a:r>
              <a:rPr spc="-10" dirty="0"/>
              <a:t>pitfalls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7442200" cy="4287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20" dirty="0">
                <a:latin typeface="Tw Cen MT"/>
                <a:cs typeface="Tw Cen MT"/>
              </a:rPr>
              <a:t>Write </a:t>
            </a:r>
            <a:r>
              <a:rPr sz="2800" dirty="0">
                <a:latin typeface="Tw Cen MT"/>
                <a:cs typeface="Tw Cen MT"/>
              </a:rPr>
              <a:t>reference </a:t>
            </a:r>
            <a:r>
              <a:rPr sz="2800" spc="-10" dirty="0">
                <a:latin typeface="Tw Cen MT"/>
                <a:cs typeface="Tw Cen MT"/>
              </a:rPr>
              <a:t>version </a:t>
            </a:r>
            <a:r>
              <a:rPr sz="2800" spc="-5" dirty="0">
                <a:latin typeface="Tw Cen MT"/>
                <a:cs typeface="Tw Cen MT"/>
              </a:rPr>
              <a:t>on host in</a:t>
            </a:r>
            <a:r>
              <a:rPr sz="2800" spc="45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C++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"/>
            </a:pPr>
            <a:endParaRPr sz="4400">
              <a:latin typeface="Times New Roman"/>
              <a:cs typeface="Times New Roman"/>
            </a:endParaRPr>
          </a:p>
          <a:p>
            <a:pPr marL="241300" marR="467995" indent="-228600">
              <a:lnSpc>
                <a:spcPts val="302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20" dirty="0">
                <a:latin typeface="Tw Cen MT"/>
                <a:cs typeface="Tw Cen MT"/>
              </a:rPr>
              <a:t>Watch </a:t>
            </a:r>
            <a:r>
              <a:rPr sz="2800" dirty="0">
                <a:latin typeface="Tw Cen MT"/>
                <a:cs typeface="Tw Cen MT"/>
              </a:rPr>
              <a:t>out </a:t>
            </a:r>
            <a:r>
              <a:rPr sz="2800" spc="-20" dirty="0">
                <a:latin typeface="Tw Cen MT"/>
                <a:cs typeface="Tw Cen MT"/>
              </a:rPr>
              <a:t>for </a:t>
            </a:r>
            <a:r>
              <a:rPr sz="2800" dirty="0">
                <a:latin typeface="Tw Cen MT"/>
                <a:cs typeface="Tw Cen MT"/>
              </a:rPr>
              <a:t>out-of-bounds </a:t>
            </a:r>
            <a:r>
              <a:rPr sz="2800" spc="-5" dirty="0">
                <a:latin typeface="Tw Cen MT"/>
                <a:cs typeface="Tw Cen MT"/>
              </a:rPr>
              <a:t>memory </a:t>
            </a:r>
            <a:r>
              <a:rPr sz="2800" spc="-10" dirty="0">
                <a:latin typeface="Tw Cen MT"/>
                <a:cs typeface="Tw Cen MT"/>
              </a:rPr>
              <a:t>errors </a:t>
            </a:r>
            <a:r>
              <a:rPr sz="2800" spc="-5" dirty="0">
                <a:latin typeface="Tw Cen MT"/>
                <a:cs typeface="Tw Cen MT"/>
              </a:rPr>
              <a:t>(all  kinds of </a:t>
            </a:r>
            <a:r>
              <a:rPr sz="2800" spc="-10" dirty="0">
                <a:latin typeface="Tw Cen MT"/>
                <a:cs typeface="Tw Cen MT"/>
              </a:rPr>
              <a:t>crazy </a:t>
            </a:r>
            <a:r>
              <a:rPr sz="2800" spc="-5" dirty="0">
                <a:latin typeface="Tw Cen MT"/>
                <a:cs typeface="Tw Cen MT"/>
              </a:rPr>
              <a:t>stuff will</a:t>
            </a:r>
            <a:r>
              <a:rPr sz="2800" spc="204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happen)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Wingdings"/>
              <a:buChar char=""/>
            </a:pPr>
            <a:endParaRPr sz="4000">
              <a:latin typeface="Times New Roman"/>
              <a:cs typeface="Times New Roman"/>
            </a:endParaRPr>
          </a:p>
          <a:p>
            <a:pPr marL="241300" indent="-228600">
              <a:lnSpc>
                <a:spcPts val="3195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15" dirty="0">
                <a:latin typeface="Tw Cen MT"/>
                <a:cs typeface="Tw Cen MT"/>
              </a:rPr>
              <a:t>Don’t </a:t>
            </a:r>
            <a:r>
              <a:rPr sz="2800" dirty="0">
                <a:latin typeface="Tw Cen MT"/>
                <a:cs typeface="Tw Cen MT"/>
              </a:rPr>
              <a:t>assume stuff about </a:t>
            </a:r>
            <a:r>
              <a:rPr sz="2800" spc="-5" dirty="0">
                <a:latin typeface="Tw Cen MT"/>
                <a:cs typeface="Tw Cen MT"/>
              </a:rPr>
              <a:t>N </a:t>
            </a:r>
            <a:r>
              <a:rPr sz="2800" spc="-20" dirty="0">
                <a:latin typeface="Tw Cen MT"/>
                <a:cs typeface="Tw Cen MT"/>
              </a:rPr>
              <a:t>(e.g., </a:t>
            </a:r>
            <a:r>
              <a:rPr sz="2800" spc="-5" dirty="0">
                <a:latin typeface="Tw Cen MT"/>
                <a:cs typeface="Tw Cen MT"/>
              </a:rPr>
              <a:t>that </a:t>
            </a:r>
            <a:r>
              <a:rPr sz="2800" spc="-20" dirty="0">
                <a:latin typeface="Tw Cen MT"/>
                <a:cs typeface="Tw Cen MT"/>
              </a:rPr>
              <a:t>it’s </a:t>
            </a:r>
            <a:r>
              <a:rPr sz="2800" spc="-5" dirty="0">
                <a:latin typeface="Tw Cen MT"/>
                <a:cs typeface="Tw Cen MT"/>
              </a:rPr>
              <a:t>a</a:t>
            </a:r>
            <a:r>
              <a:rPr sz="2800" spc="140" dirty="0">
                <a:latin typeface="Tw Cen MT"/>
                <a:cs typeface="Tw Cen MT"/>
              </a:rPr>
              <a:t> </a:t>
            </a:r>
            <a:r>
              <a:rPr sz="2800" spc="5" dirty="0">
                <a:latin typeface="Tw Cen MT"/>
                <a:cs typeface="Tw Cen MT"/>
              </a:rPr>
              <a:t>multiple</a:t>
            </a:r>
            <a:endParaRPr sz="2800">
              <a:latin typeface="Tw Cen MT"/>
              <a:cs typeface="Tw Cen MT"/>
            </a:endParaRPr>
          </a:p>
          <a:p>
            <a:pPr marL="241300">
              <a:lnSpc>
                <a:spcPts val="3195"/>
              </a:lnSpc>
            </a:pPr>
            <a:r>
              <a:rPr sz="2800" spc="-5" dirty="0">
                <a:latin typeface="Tw Cen MT"/>
                <a:cs typeface="Tw Cen MT"/>
              </a:rPr>
              <a:t>of</a:t>
            </a:r>
            <a:r>
              <a:rPr sz="2800" spc="8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LBLK)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cuda-gdb lets </a:t>
            </a:r>
            <a:r>
              <a:rPr sz="2800" spc="-30" dirty="0">
                <a:latin typeface="Tw Cen MT"/>
                <a:cs typeface="Tw Cen MT"/>
              </a:rPr>
              <a:t>you </a:t>
            </a:r>
            <a:r>
              <a:rPr sz="2800" spc="-5" dirty="0">
                <a:latin typeface="Tw Cen MT"/>
                <a:cs typeface="Tw Cen MT"/>
              </a:rPr>
              <a:t>step </a:t>
            </a:r>
            <a:r>
              <a:rPr sz="2800" spc="-10" dirty="0">
                <a:latin typeface="Tw Cen MT"/>
                <a:cs typeface="Tw Cen MT"/>
              </a:rPr>
              <a:t>through </a:t>
            </a:r>
            <a:r>
              <a:rPr sz="2800" spc="-5" dirty="0">
                <a:latin typeface="Tw Cen MT"/>
                <a:cs typeface="Tw Cen MT"/>
              </a:rPr>
              <a:t>+ inspect</a:t>
            </a:r>
            <a:r>
              <a:rPr sz="2800" spc="90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code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1D4E79-6586-8740-B63B-614FEDF7482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0699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Debugging </a:t>
            </a:r>
            <a:r>
              <a:rPr spc="-5" dirty="0"/>
              <a:t>tips and</a:t>
            </a:r>
            <a:r>
              <a:rPr spc="-65" dirty="0"/>
              <a:t> </a:t>
            </a:r>
            <a:r>
              <a:rPr spc="-10" dirty="0"/>
              <a:t>pitfalls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5589905" cy="2773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What will </a:t>
            </a:r>
            <a:r>
              <a:rPr sz="2800" dirty="0">
                <a:latin typeface="Tw Cen MT"/>
                <a:cs typeface="Tw Cen MT"/>
              </a:rPr>
              <a:t>happen here?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750">
              <a:latin typeface="Times New Roman"/>
              <a:cs typeface="Times New Roman"/>
            </a:endParaRPr>
          </a:p>
          <a:p>
            <a:pPr marL="850265" marR="5080" indent="-609600">
              <a:lnSpc>
                <a:spcPts val="2160"/>
              </a:lnSpc>
            </a:pPr>
            <a:r>
              <a:rPr sz="2000" spc="-5" dirty="0">
                <a:latin typeface="Lucida Sans Typewriter"/>
                <a:cs typeface="Lucida Sans Typewriter"/>
              </a:rPr>
              <a:t>for </a:t>
            </a:r>
            <a:r>
              <a:rPr sz="2000" spc="-10" dirty="0">
                <a:latin typeface="Lucida Sans Typewriter"/>
                <a:cs typeface="Lucida Sans Typewriter"/>
              </a:rPr>
              <a:t>(int </a:t>
            </a:r>
            <a:r>
              <a:rPr sz="2000" dirty="0">
                <a:latin typeface="Lucida Sans Typewriter"/>
                <a:cs typeface="Lucida Sans Typewriter"/>
              </a:rPr>
              <a:t>k = </a:t>
            </a:r>
            <a:r>
              <a:rPr sz="2000" spc="-5" dirty="0">
                <a:latin typeface="Lucida Sans Typewriter"/>
                <a:cs typeface="Lucida Sans Typewriter"/>
              </a:rPr>
              <a:t>0; </a:t>
            </a:r>
            <a:r>
              <a:rPr sz="2000" dirty="0">
                <a:latin typeface="Lucida Sans Typewriter"/>
                <a:cs typeface="Lucida Sans Typewriter"/>
              </a:rPr>
              <a:t>k &lt; </a:t>
            </a:r>
            <a:r>
              <a:rPr sz="2000" spc="-5" dirty="0">
                <a:latin typeface="Lucida Sans Typewriter"/>
                <a:cs typeface="Lucida Sans Typewriter"/>
              </a:rPr>
              <a:t>N; k+= </a:t>
            </a:r>
            <a:r>
              <a:rPr sz="2000" spc="-10" dirty="0">
                <a:latin typeface="Lucida Sans Typewriter"/>
                <a:cs typeface="Lucida Sans Typewriter"/>
              </a:rPr>
              <a:t>LBLK) </a:t>
            </a:r>
            <a:r>
              <a:rPr sz="2000" dirty="0">
                <a:latin typeface="Lucida Sans Typewriter"/>
                <a:cs typeface="Lucida Sans Typewriter"/>
              </a:rPr>
              <a:t>{  </a:t>
            </a:r>
            <a:r>
              <a:rPr sz="2000" spc="-5" dirty="0">
                <a:latin typeface="Lucida Sans Typewriter"/>
                <a:cs typeface="Lucida Sans Typewriter"/>
              </a:rPr>
              <a:t>if (i &gt;= </a:t>
            </a:r>
            <a:r>
              <a:rPr sz="2000" dirty="0">
                <a:latin typeface="Lucida Sans Typewriter"/>
                <a:cs typeface="Lucida Sans Typewriter"/>
              </a:rPr>
              <a:t>N </a:t>
            </a:r>
            <a:r>
              <a:rPr sz="2000" spc="-5" dirty="0">
                <a:latin typeface="Lucida Sans Typewriter"/>
                <a:cs typeface="Lucida Sans Typewriter"/>
              </a:rPr>
              <a:t>|| </a:t>
            </a:r>
            <a:r>
              <a:rPr sz="2000" dirty="0">
                <a:latin typeface="Lucida Sans Typewriter"/>
                <a:cs typeface="Lucida Sans Typewriter"/>
              </a:rPr>
              <a:t>j </a:t>
            </a:r>
            <a:r>
              <a:rPr sz="2000" spc="-5" dirty="0">
                <a:latin typeface="Lucida Sans Typewriter"/>
                <a:cs typeface="Lucida Sans Typewriter"/>
              </a:rPr>
              <a:t>&gt;= N)</a:t>
            </a:r>
            <a:r>
              <a:rPr sz="2000" spc="-140" dirty="0"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continue;</a:t>
            </a:r>
            <a:endParaRPr sz="2000">
              <a:latin typeface="Lucida Sans Typewriter"/>
              <a:cs typeface="Lucida Sans Typewriter"/>
            </a:endParaRPr>
          </a:p>
          <a:p>
            <a:pPr marL="850265">
              <a:lnSpc>
                <a:spcPts val="2010"/>
              </a:lnSpc>
            </a:pPr>
            <a:r>
              <a:rPr sz="2000" spc="-5" dirty="0">
                <a:solidFill>
                  <a:srgbClr val="00AF50"/>
                </a:solidFill>
                <a:latin typeface="Lucida Sans Typewriter"/>
                <a:cs typeface="Lucida Sans Typewriter"/>
              </a:rPr>
              <a:t>// Some</a:t>
            </a:r>
            <a:r>
              <a:rPr sz="2000" spc="-35" dirty="0">
                <a:solidFill>
                  <a:srgbClr val="00AF50"/>
                </a:solidFill>
                <a:latin typeface="Lucida Sans Typewriter"/>
                <a:cs typeface="Lucida Sans Typewriter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Lucida Sans Typewriter"/>
                <a:cs typeface="Lucida Sans Typewriter"/>
              </a:rPr>
              <a:t>computation</a:t>
            </a:r>
            <a:endParaRPr sz="2000">
              <a:latin typeface="Lucida Sans Typewriter"/>
              <a:cs typeface="Lucida Sans Typewriter"/>
            </a:endParaRPr>
          </a:p>
          <a:p>
            <a:pPr marL="850265">
              <a:lnSpc>
                <a:spcPts val="2160"/>
              </a:lnSpc>
            </a:pPr>
            <a:r>
              <a:rPr sz="2000" u="heavy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2000" u="heavy" spc="-1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syncthreads();</a:t>
            </a:r>
            <a:endParaRPr sz="2000">
              <a:latin typeface="Lucida Sans Typewriter"/>
              <a:cs typeface="Lucida Sans Typewriter"/>
            </a:endParaRPr>
          </a:p>
          <a:p>
            <a:pPr marL="850265">
              <a:lnSpc>
                <a:spcPts val="2160"/>
              </a:lnSpc>
            </a:pPr>
            <a:r>
              <a:rPr sz="2000" spc="-5" dirty="0">
                <a:solidFill>
                  <a:srgbClr val="00AF50"/>
                </a:solidFill>
                <a:latin typeface="Lucida Sans Typewriter"/>
                <a:cs typeface="Lucida Sans Typewriter"/>
              </a:rPr>
              <a:t>// </a:t>
            </a:r>
            <a:r>
              <a:rPr sz="2000" spc="-10" dirty="0">
                <a:solidFill>
                  <a:srgbClr val="00AF50"/>
                </a:solidFill>
                <a:latin typeface="Lucida Sans Typewriter"/>
                <a:cs typeface="Lucida Sans Typewriter"/>
              </a:rPr>
              <a:t>Some more</a:t>
            </a:r>
            <a:r>
              <a:rPr sz="2000" spc="-40" dirty="0">
                <a:solidFill>
                  <a:srgbClr val="00AF50"/>
                </a:solidFill>
                <a:latin typeface="Lucida Sans Typewriter"/>
                <a:cs typeface="Lucida Sans Typewriter"/>
              </a:rPr>
              <a:t> </a:t>
            </a:r>
            <a:r>
              <a:rPr sz="2000" spc="-10" dirty="0">
                <a:solidFill>
                  <a:srgbClr val="00AF50"/>
                </a:solidFill>
                <a:latin typeface="Lucida Sans Typewriter"/>
                <a:cs typeface="Lucida Sans Typewriter"/>
              </a:rPr>
              <a:t>computation</a:t>
            </a:r>
            <a:endParaRPr sz="2000">
              <a:latin typeface="Lucida Sans Typewriter"/>
              <a:cs typeface="Lucida Sans Typewriter"/>
            </a:endParaRPr>
          </a:p>
          <a:p>
            <a:pPr marL="850265">
              <a:lnSpc>
                <a:spcPts val="2160"/>
              </a:lnSpc>
            </a:pPr>
            <a:r>
              <a:rPr sz="2000" u="heavy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2000" u="heavy" spc="-15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2000" spc="-10" dirty="0">
                <a:latin typeface="Lucida Sans Typewriter"/>
                <a:cs typeface="Lucida Sans Typewriter"/>
              </a:rPr>
              <a:t>syncthreads();</a:t>
            </a:r>
            <a:endParaRPr sz="2000">
              <a:latin typeface="Lucida Sans Typewriter"/>
              <a:cs typeface="Lucida Sans Typewriter"/>
            </a:endParaRPr>
          </a:p>
          <a:p>
            <a:pPr marL="241300">
              <a:lnSpc>
                <a:spcPts val="2280"/>
              </a:lnSpc>
            </a:pPr>
            <a:r>
              <a:rPr sz="2000" dirty="0">
                <a:latin typeface="Lucida Sans Typewriter"/>
                <a:cs typeface="Lucida Sans Typewriter"/>
              </a:rPr>
              <a:t>}</a:t>
            </a:r>
            <a:endParaRPr sz="2000">
              <a:latin typeface="Lucida Sans Typewriter"/>
              <a:cs typeface="Lucida Sans Typewriter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2E1259-B833-3A4A-97D7-BD6210C3CD1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45135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Optimization</a:t>
            </a:r>
            <a:r>
              <a:rPr spc="-65" dirty="0"/>
              <a:t> </a:t>
            </a:r>
            <a:r>
              <a:rPr spc="-5" dirty="0"/>
              <a:t>advice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59661"/>
            <a:ext cx="7658100" cy="410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335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Get the </a:t>
            </a:r>
            <a:r>
              <a:rPr sz="2800" spc="-10" dirty="0">
                <a:latin typeface="Tw Cen MT"/>
                <a:cs typeface="Tw Cen MT"/>
              </a:rPr>
              <a:t>high-level </a:t>
            </a:r>
            <a:r>
              <a:rPr sz="2800" spc="-5" dirty="0">
                <a:latin typeface="Tw Cen MT"/>
                <a:cs typeface="Tw Cen MT"/>
              </a:rPr>
              <a:t>abstraction + </a:t>
            </a:r>
            <a:r>
              <a:rPr sz="2800" spc="-10" dirty="0">
                <a:latin typeface="Tw Cen MT"/>
                <a:cs typeface="Tw Cen MT"/>
              </a:rPr>
              <a:t>implementation</a:t>
            </a:r>
            <a:r>
              <a:rPr sz="2800" spc="110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first</a:t>
            </a:r>
            <a:endParaRPr sz="2800">
              <a:latin typeface="Tw Cen MT"/>
              <a:cs typeface="Tw Cen MT"/>
            </a:endParaRPr>
          </a:p>
          <a:p>
            <a:pPr marL="697865" lvl="1" indent="-228600">
              <a:lnSpc>
                <a:spcPts val="2855"/>
              </a:lnSpc>
              <a:buFont typeface="Wingdings"/>
              <a:buChar char=""/>
              <a:tabLst>
                <a:tab pos="698500" algn="l"/>
              </a:tabLst>
            </a:pPr>
            <a:r>
              <a:rPr sz="2400" spc="-10" dirty="0">
                <a:latin typeface="Tw Cen MT"/>
                <a:cs typeface="Tw Cen MT"/>
              </a:rPr>
              <a:t>Don’t </a:t>
            </a:r>
            <a:r>
              <a:rPr sz="2400" spc="5" dirty="0">
                <a:latin typeface="Tw Cen MT"/>
                <a:cs typeface="Tw Cen MT"/>
              </a:rPr>
              <a:t>start </a:t>
            </a:r>
            <a:r>
              <a:rPr sz="2400" dirty="0">
                <a:latin typeface="Tw Cen MT"/>
                <a:cs typeface="Tw Cen MT"/>
              </a:rPr>
              <a:t>with </a:t>
            </a:r>
            <a:r>
              <a:rPr sz="2400" spc="-15" dirty="0">
                <a:latin typeface="Tw Cen MT"/>
                <a:cs typeface="Tw Cen MT"/>
              </a:rPr>
              <a:t>low-level</a:t>
            </a:r>
            <a:r>
              <a:rPr sz="2400" spc="-30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optimizations</a:t>
            </a:r>
            <a:endParaRPr sz="2400">
              <a:latin typeface="Tw Cen MT"/>
              <a:cs typeface="Tw Cen MT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Wingdings"/>
              <a:buChar char=""/>
            </a:pPr>
            <a:endParaRPr sz="3450">
              <a:latin typeface="Times New Roman"/>
              <a:cs typeface="Times New Roman"/>
            </a:endParaRPr>
          </a:p>
          <a:p>
            <a:pPr marL="241300" indent="-228600">
              <a:lnSpc>
                <a:spcPts val="3335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Use </a:t>
            </a:r>
            <a:r>
              <a:rPr sz="2800" spc="-15" dirty="0">
                <a:latin typeface="Tw Cen MT"/>
                <a:cs typeface="Tw Cen MT"/>
              </a:rPr>
              <a:t>nvprof </a:t>
            </a:r>
            <a:r>
              <a:rPr sz="2800" spc="-5" dirty="0">
                <a:latin typeface="Tw Cen MT"/>
                <a:cs typeface="Tw Cen MT"/>
              </a:rPr>
              <a:t>to </a:t>
            </a:r>
            <a:r>
              <a:rPr sz="2800" dirty="0">
                <a:latin typeface="Tw Cen MT"/>
                <a:cs typeface="Tw Cen MT"/>
              </a:rPr>
              <a:t>figure </a:t>
            </a:r>
            <a:r>
              <a:rPr sz="2800" spc="-5" dirty="0">
                <a:latin typeface="Tw Cen MT"/>
                <a:cs typeface="Tw Cen MT"/>
              </a:rPr>
              <a:t>out </a:t>
            </a:r>
            <a:r>
              <a:rPr sz="2800" dirty="0">
                <a:latin typeface="Tw Cen MT"/>
                <a:cs typeface="Tw Cen MT"/>
              </a:rPr>
              <a:t>where </a:t>
            </a:r>
            <a:r>
              <a:rPr sz="2800" spc="-25" dirty="0">
                <a:latin typeface="Tw Cen MT"/>
                <a:cs typeface="Tw Cen MT"/>
              </a:rPr>
              <a:t>your </a:t>
            </a:r>
            <a:r>
              <a:rPr sz="2800" spc="5" dirty="0">
                <a:latin typeface="Tw Cen MT"/>
                <a:cs typeface="Tw Cen MT"/>
              </a:rPr>
              <a:t>bottleneck</a:t>
            </a:r>
            <a:r>
              <a:rPr sz="2800" spc="160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is</a:t>
            </a:r>
            <a:endParaRPr sz="2800">
              <a:latin typeface="Tw Cen MT"/>
              <a:cs typeface="Tw Cen MT"/>
            </a:endParaRPr>
          </a:p>
          <a:p>
            <a:pPr marL="697865" lvl="1" indent="-228600">
              <a:lnSpc>
                <a:spcPts val="2815"/>
              </a:lnSpc>
              <a:buFont typeface="Wingdings"/>
              <a:buChar char=""/>
              <a:tabLst>
                <a:tab pos="698500" algn="l"/>
              </a:tabLst>
            </a:pPr>
            <a:r>
              <a:rPr sz="2400" spc="-25" dirty="0">
                <a:latin typeface="Tw Cen MT"/>
                <a:cs typeface="Tw Cen MT"/>
              </a:rPr>
              <a:t>Low </a:t>
            </a:r>
            <a:r>
              <a:rPr sz="2400" dirty="0">
                <a:latin typeface="Tw Cen MT"/>
                <a:cs typeface="Tw Cen MT"/>
              </a:rPr>
              <a:t>utilization of </a:t>
            </a:r>
            <a:r>
              <a:rPr sz="2400" spc="-5" dirty="0">
                <a:latin typeface="Tw Cen MT"/>
                <a:cs typeface="Tw Cen MT"/>
              </a:rPr>
              <a:t>compute </a:t>
            </a:r>
            <a:r>
              <a:rPr sz="2400" dirty="0">
                <a:latin typeface="Tw Cen MT"/>
                <a:cs typeface="Tw Cen MT"/>
              </a:rPr>
              <a:t>+ </a:t>
            </a:r>
            <a:r>
              <a:rPr sz="2400" spc="-5" dirty="0">
                <a:latin typeface="Tw Cen MT"/>
                <a:cs typeface="Tw Cen MT"/>
              </a:rPr>
              <a:t>memory </a:t>
            </a:r>
            <a:r>
              <a:rPr sz="2400" dirty="0">
                <a:latin typeface="Wingdings"/>
                <a:cs typeface="Wingdings"/>
              </a:rPr>
              <a:t>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w Cen MT"/>
                <a:cs typeface="Tw Cen MT"/>
              </a:rPr>
              <a:t>no</a:t>
            </a:r>
            <a:r>
              <a:rPr sz="2400" spc="13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parallelism</a:t>
            </a:r>
            <a:endParaRPr sz="2400">
              <a:latin typeface="Tw Cen MT"/>
              <a:cs typeface="Tw Cen MT"/>
            </a:endParaRPr>
          </a:p>
          <a:p>
            <a:pPr marL="697865" lvl="1" indent="-228600">
              <a:lnSpc>
                <a:spcPts val="2800"/>
              </a:lnSpc>
              <a:buFont typeface="Wingdings"/>
              <a:buChar char=""/>
              <a:tabLst>
                <a:tab pos="698500" algn="l"/>
              </a:tabLst>
            </a:pPr>
            <a:r>
              <a:rPr sz="2400" spc="-25" dirty="0">
                <a:latin typeface="Tw Cen MT"/>
                <a:cs typeface="Tw Cen MT"/>
              </a:rPr>
              <a:t>Low </a:t>
            </a:r>
            <a:r>
              <a:rPr sz="2400" dirty="0">
                <a:latin typeface="Tw Cen MT"/>
                <a:cs typeface="Tw Cen MT"/>
              </a:rPr>
              <a:t>utilization of </a:t>
            </a:r>
            <a:r>
              <a:rPr sz="2400" spc="-5" dirty="0">
                <a:latin typeface="Tw Cen MT"/>
                <a:cs typeface="Tw Cen MT"/>
              </a:rPr>
              <a:t>compute </a:t>
            </a:r>
            <a:r>
              <a:rPr sz="2400" dirty="0">
                <a:latin typeface="Wingdings"/>
                <a:cs typeface="Wingdings"/>
              </a:rPr>
              <a:t>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w Cen MT"/>
                <a:cs typeface="Tw Cen MT"/>
              </a:rPr>
              <a:t>memory</a:t>
            </a:r>
            <a:r>
              <a:rPr sz="2400" spc="9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bound</a:t>
            </a:r>
            <a:endParaRPr sz="2400">
              <a:latin typeface="Tw Cen MT"/>
              <a:cs typeface="Tw Cen MT"/>
            </a:endParaRPr>
          </a:p>
          <a:p>
            <a:pPr marL="697865" lvl="1" indent="-228600">
              <a:lnSpc>
                <a:spcPts val="2840"/>
              </a:lnSpc>
              <a:buFont typeface="Wingdings"/>
              <a:buChar char=""/>
              <a:tabLst>
                <a:tab pos="698500" algn="l"/>
              </a:tabLst>
            </a:pPr>
            <a:r>
              <a:rPr sz="2400" spc="-25" dirty="0">
                <a:latin typeface="Tw Cen MT"/>
                <a:cs typeface="Tw Cen MT"/>
              </a:rPr>
              <a:t>Low </a:t>
            </a:r>
            <a:r>
              <a:rPr sz="2400" dirty="0">
                <a:latin typeface="Tw Cen MT"/>
                <a:cs typeface="Tw Cen MT"/>
              </a:rPr>
              <a:t>utilization of </a:t>
            </a:r>
            <a:r>
              <a:rPr sz="2400" spc="-5" dirty="0">
                <a:latin typeface="Tw Cen MT"/>
                <a:cs typeface="Tw Cen MT"/>
              </a:rPr>
              <a:t>memory </a:t>
            </a:r>
            <a:r>
              <a:rPr sz="2400" dirty="0">
                <a:latin typeface="Wingdings"/>
                <a:cs typeface="Wingdings"/>
              </a:rPr>
              <a:t>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w Cen MT"/>
                <a:cs typeface="Tw Cen MT"/>
              </a:rPr>
              <a:t>compute</a:t>
            </a:r>
            <a:r>
              <a:rPr sz="2400" spc="95" dirty="0">
                <a:latin typeface="Tw Cen MT"/>
                <a:cs typeface="Tw Cen MT"/>
              </a:rPr>
              <a:t> </a:t>
            </a:r>
            <a:r>
              <a:rPr sz="2400" dirty="0">
                <a:latin typeface="Tw Cen MT"/>
                <a:cs typeface="Tw Cen MT"/>
              </a:rPr>
              <a:t>bound</a:t>
            </a:r>
            <a:endParaRPr sz="2400">
              <a:latin typeface="Tw Cen MT"/>
              <a:cs typeface="Tw Cen MT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3450">
              <a:latin typeface="Times New Roman"/>
              <a:cs typeface="Times New Roman"/>
            </a:endParaRPr>
          </a:p>
          <a:p>
            <a:pPr marL="241300" indent="-228600">
              <a:lnSpc>
                <a:spcPts val="3329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Memory is often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60" dirty="0">
                <a:latin typeface="Tw Cen MT"/>
                <a:cs typeface="Tw Cen MT"/>
              </a:rPr>
              <a:t>key</a:t>
            </a:r>
            <a:endParaRPr sz="2800">
              <a:latin typeface="Tw Cen MT"/>
              <a:cs typeface="Tw Cen MT"/>
            </a:endParaRPr>
          </a:p>
          <a:p>
            <a:pPr marL="697865" lvl="1" indent="-228600">
              <a:lnSpc>
                <a:spcPts val="2850"/>
              </a:lnSpc>
              <a:buFont typeface="Wingdings"/>
              <a:buChar char=""/>
              <a:tabLst>
                <a:tab pos="698500" algn="l"/>
              </a:tabLst>
            </a:pPr>
            <a:r>
              <a:rPr sz="2400" spc="-15" dirty="0">
                <a:latin typeface="Tw Cen MT"/>
                <a:cs typeface="Tw Cen MT"/>
              </a:rPr>
              <a:t>E.g., </a:t>
            </a:r>
            <a:r>
              <a:rPr sz="2400" dirty="0">
                <a:latin typeface="Tw Cen MT"/>
                <a:cs typeface="Tw Cen MT"/>
              </a:rPr>
              <a:t>when to use </a:t>
            </a:r>
            <a:r>
              <a:rPr sz="2400" spc="-5" dirty="0">
                <a:latin typeface="Tw Cen MT"/>
                <a:cs typeface="Tw Cen MT"/>
              </a:rPr>
              <a:t>local/shared/global</a:t>
            </a:r>
            <a:r>
              <a:rPr sz="2400" spc="-15" dirty="0">
                <a:latin typeface="Tw Cen MT"/>
                <a:cs typeface="Tw Cen MT"/>
              </a:rPr>
              <a:t> </a:t>
            </a:r>
            <a:r>
              <a:rPr sz="2400" spc="-5" dirty="0">
                <a:latin typeface="Tw Cen MT"/>
                <a:cs typeface="Tw Cen MT"/>
              </a:rPr>
              <a:t>memory</a:t>
            </a:r>
            <a:endParaRPr sz="240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B2B5B0-9B4F-F540-84F3-69CABD60519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29724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CUDA</a:t>
            </a:r>
            <a:r>
              <a:rPr spc="-95" dirty="0"/>
              <a:t> </a:t>
            </a:r>
            <a:r>
              <a:rPr dirty="0"/>
              <a:t>syntax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59661"/>
            <a:ext cx="7691120" cy="41611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3025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  <a:tab pos="575945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200" spc="-10" dirty="0">
                <a:latin typeface="Lucida Sans Typewriter"/>
                <a:cs typeface="Lucida Sans Typewriter"/>
              </a:rPr>
              <a:t>shared / </a:t>
            </a:r>
            <a:r>
              <a:rPr sz="2200" spc="-5" dirty="0">
                <a:latin typeface="Lucida Sans Typewriter"/>
                <a:cs typeface="Lucida Sans Typewriter"/>
              </a:rPr>
              <a:t>global : </a:t>
            </a:r>
            <a:r>
              <a:rPr sz="2800" dirty="0">
                <a:latin typeface="Tw Cen MT"/>
                <a:cs typeface="Tw Cen MT"/>
              </a:rPr>
              <a:t>Place </a:t>
            </a:r>
            <a:r>
              <a:rPr sz="2800" spc="-10" dirty="0">
                <a:latin typeface="Tw Cen MT"/>
                <a:cs typeface="Tw Cen MT"/>
              </a:rPr>
              <a:t>variable </a:t>
            </a:r>
            <a:r>
              <a:rPr sz="2800" spc="-5" dirty="0">
                <a:latin typeface="Tw Cen MT"/>
                <a:cs typeface="Tw Cen MT"/>
              </a:rPr>
              <a:t>in</a:t>
            </a:r>
            <a:r>
              <a:rPr sz="2800" spc="100" dirty="0">
                <a:latin typeface="Tw Cen MT"/>
                <a:cs typeface="Tw Cen MT"/>
              </a:rPr>
              <a:t> </a:t>
            </a:r>
            <a:r>
              <a:rPr sz="2800" spc="5" dirty="0">
                <a:latin typeface="Tw Cen MT"/>
                <a:cs typeface="Tw Cen MT"/>
              </a:rPr>
              <a:t>block-</a:t>
            </a:r>
            <a:endParaRPr sz="2800">
              <a:latin typeface="Tw Cen MT"/>
              <a:cs typeface="Tw Cen MT"/>
            </a:endParaRPr>
          </a:p>
          <a:p>
            <a:pPr marL="241300">
              <a:lnSpc>
                <a:spcPts val="3025"/>
              </a:lnSpc>
            </a:pPr>
            <a:r>
              <a:rPr sz="2800" dirty="0">
                <a:latin typeface="Tw Cen MT"/>
                <a:cs typeface="Tw Cen MT"/>
              </a:rPr>
              <a:t>/device-shared</a:t>
            </a:r>
            <a:r>
              <a:rPr sz="2800" spc="-5" dirty="0">
                <a:latin typeface="Tw Cen MT"/>
                <a:cs typeface="Tw Cen MT"/>
              </a:rPr>
              <a:t> memory</a:t>
            </a:r>
            <a:endParaRPr sz="2800">
              <a:latin typeface="Tw Cen MT"/>
              <a:cs typeface="Tw Cen MT"/>
            </a:endParaRPr>
          </a:p>
          <a:p>
            <a:pPr marL="241300" marR="5080" indent="-228600">
              <a:lnSpc>
                <a:spcPts val="2690"/>
              </a:lnSpc>
              <a:spcBef>
                <a:spcPts val="975"/>
              </a:spcBef>
              <a:buFont typeface="Wingdings"/>
              <a:buChar char=""/>
              <a:tabLst>
                <a:tab pos="241300" algn="l"/>
              </a:tabLst>
            </a:pPr>
            <a:r>
              <a:rPr sz="2200" spc="-5" dirty="0">
                <a:latin typeface="Lucida Sans Typewriter"/>
                <a:cs typeface="Lucida Sans Typewriter"/>
              </a:rPr>
              <a:t>cudaMalloc/cudaMemcpy/cudaFree</a:t>
            </a:r>
            <a:r>
              <a:rPr sz="2800" spc="-5" dirty="0">
                <a:latin typeface="Tw Cen MT"/>
                <a:cs typeface="Tw Cen MT"/>
              </a:rPr>
              <a:t>: </a:t>
            </a:r>
            <a:r>
              <a:rPr sz="2800" spc="-15" dirty="0">
                <a:latin typeface="Tw Cen MT"/>
                <a:cs typeface="Tw Cen MT"/>
              </a:rPr>
              <a:t>Manage </a:t>
            </a:r>
            <a:r>
              <a:rPr sz="2800" spc="-5" dirty="0">
                <a:latin typeface="Tw Cen MT"/>
                <a:cs typeface="Tw Cen MT"/>
              </a:rPr>
              <a:t>device  memory (flag </a:t>
            </a:r>
            <a:r>
              <a:rPr sz="2800" dirty="0">
                <a:latin typeface="Tw Cen MT"/>
                <a:cs typeface="Tw Cen MT"/>
              </a:rPr>
              <a:t>sets </a:t>
            </a:r>
            <a:r>
              <a:rPr sz="2800" spc="-10" dirty="0">
                <a:latin typeface="Tw Cen MT"/>
                <a:cs typeface="Tw Cen MT"/>
              </a:rPr>
              <a:t>to/from</a:t>
            </a:r>
            <a:r>
              <a:rPr sz="2800" spc="2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device)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355"/>
              </a:spcBef>
              <a:buFont typeface="Wingdings"/>
              <a:buChar char=""/>
              <a:tabLst>
                <a:tab pos="241300" algn="l"/>
                <a:tab pos="575945" algn="l"/>
              </a:tabLst>
            </a:pP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200" spc="-10" dirty="0">
                <a:latin typeface="Lucida Sans Typewriter"/>
                <a:cs typeface="Lucida Sans Typewriter"/>
              </a:rPr>
              <a:t>syncthreads(): </a:t>
            </a:r>
            <a:r>
              <a:rPr sz="2800" dirty="0">
                <a:latin typeface="Tw Cen MT"/>
                <a:cs typeface="Tw Cen MT"/>
              </a:rPr>
              <a:t>Barrier </a:t>
            </a:r>
            <a:r>
              <a:rPr sz="2800" spc="-5" dirty="0">
                <a:latin typeface="Tw Cen MT"/>
                <a:cs typeface="Tw Cen MT"/>
              </a:rPr>
              <a:t>within a </a:t>
            </a:r>
            <a:r>
              <a:rPr sz="2800" dirty="0">
                <a:latin typeface="Tw Cen MT"/>
                <a:cs typeface="Tw Cen MT"/>
              </a:rPr>
              <a:t>thread</a:t>
            </a:r>
            <a:r>
              <a:rPr sz="2800" spc="100" dirty="0">
                <a:latin typeface="Tw Cen MT"/>
                <a:cs typeface="Tw Cen MT"/>
              </a:rPr>
              <a:t> </a:t>
            </a:r>
            <a:r>
              <a:rPr sz="2800" spc="10" dirty="0">
                <a:latin typeface="Tw Cen MT"/>
                <a:cs typeface="Tw Cen MT"/>
              </a:rPr>
              <a:t>block</a:t>
            </a:r>
            <a:endParaRPr sz="2800">
              <a:latin typeface="Tw Cen MT"/>
              <a:cs typeface="Tw Cen MT"/>
            </a:endParaRPr>
          </a:p>
          <a:p>
            <a:pPr marL="241300" marR="765175" indent="-228600">
              <a:lnSpc>
                <a:spcPct val="80000"/>
              </a:lnSpc>
              <a:spcBef>
                <a:spcPts val="1000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10" dirty="0">
                <a:latin typeface="Lucida Sans Typewriter"/>
                <a:cs typeface="Lucida Sans Typewriter"/>
              </a:rPr>
              <a:t>kernel&lt;&lt;&lt;blocks,threadsPerBlock&gt;&gt;&gt;(): </a:t>
            </a:r>
            <a:r>
              <a:rPr sz="2800" spc="-25" dirty="0">
                <a:latin typeface="Tw Cen MT"/>
                <a:cs typeface="Tw Cen MT"/>
              </a:rPr>
              <a:t>Invoke  </a:t>
            </a:r>
            <a:r>
              <a:rPr sz="2800" spc="-5" dirty="0">
                <a:latin typeface="Tw Cen MT"/>
                <a:cs typeface="Tw Cen MT"/>
              </a:rPr>
              <a:t>kernel on</a:t>
            </a:r>
            <a:r>
              <a:rPr sz="2800" spc="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device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325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5" dirty="0">
                <a:latin typeface="Lucida Sans Typewriter"/>
                <a:cs typeface="Lucida Sans Typewriter"/>
              </a:rPr>
              <a:t>blockIdx/threadIdx</a:t>
            </a:r>
            <a:r>
              <a:rPr sz="2800" spc="-5" dirty="0">
                <a:latin typeface="Tw Cen MT"/>
                <a:cs typeface="Tw Cen MT"/>
              </a:rPr>
              <a:t>: current </a:t>
            </a:r>
            <a:r>
              <a:rPr sz="2800" dirty="0">
                <a:latin typeface="Tw Cen MT"/>
                <a:cs typeface="Tw Cen MT"/>
              </a:rPr>
              <a:t>block/thread</a:t>
            </a:r>
            <a:r>
              <a:rPr sz="2800" spc="-5" dirty="0">
                <a:latin typeface="Tw Cen MT"/>
                <a:cs typeface="Tw Cen MT"/>
              </a:rPr>
              <a:t> </a:t>
            </a:r>
            <a:r>
              <a:rPr sz="2800" spc="-10" dirty="0">
                <a:latin typeface="Tw Cen MT"/>
                <a:cs typeface="Tw Cen MT"/>
              </a:rPr>
              <a:t>idx</a:t>
            </a:r>
            <a:endParaRPr sz="2800">
              <a:latin typeface="Tw Cen MT"/>
              <a:cs typeface="Tw Cen MT"/>
            </a:endParaRPr>
          </a:p>
          <a:p>
            <a:pPr marL="241300" marR="547370" indent="-228600">
              <a:lnSpc>
                <a:spcPct val="80000"/>
              </a:lnSpc>
              <a:spcBef>
                <a:spcPts val="1010"/>
              </a:spcBef>
              <a:buFont typeface="Wingdings"/>
              <a:buChar char=""/>
              <a:tabLst>
                <a:tab pos="241300" algn="l"/>
              </a:tabLst>
            </a:pPr>
            <a:r>
              <a:rPr sz="2000" spc="-5" dirty="0">
                <a:latin typeface="Lucida Sans Typewriter"/>
                <a:cs typeface="Lucida Sans Typewriter"/>
              </a:rPr>
              <a:t>blockDim/gridDim</a:t>
            </a:r>
            <a:r>
              <a:rPr sz="2800" spc="-5" dirty="0">
                <a:latin typeface="Tw Cen MT"/>
                <a:cs typeface="Tw Cen MT"/>
              </a:rPr>
              <a:t>: Num threads </a:t>
            </a:r>
            <a:r>
              <a:rPr sz="2800" dirty="0">
                <a:latin typeface="Tw Cen MT"/>
                <a:cs typeface="Tw Cen MT"/>
              </a:rPr>
              <a:t>per </a:t>
            </a:r>
            <a:r>
              <a:rPr sz="2800" spc="5" dirty="0">
                <a:latin typeface="Tw Cen MT"/>
                <a:cs typeface="Tw Cen MT"/>
              </a:rPr>
              <a:t>block/blocks  </a:t>
            </a:r>
            <a:r>
              <a:rPr sz="2800" spc="-5" dirty="0">
                <a:latin typeface="Tw Cen MT"/>
                <a:cs typeface="Tw Cen MT"/>
              </a:rPr>
              <a:t>per</a:t>
            </a:r>
            <a:r>
              <a:rPr sz="2800" dirty="0">
                <a:latin typeface="Tw Cen MT"/>
                <a:cs typeface="Tw Cen MT"/>
              </a:rPr>
              <a:t> grid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A4266D-12A7-FD4C-883B-E31BA16C4DD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94688" y="4347971"/>
            <a:ext cx="4421505" cy="1201420"/>
          </a:xfrm>
          <a:custGeom>
            <a:avLst/>
            <a:gdLst/>
            <a:ahLst/>
            <a:cxnLst/>
            <a:rect l="l" t="t" r="r" b="b"/>
            <a:pathLst>
              <a:path w="4421505" h="1201420">
                <a:moveTo>
                  <a:pt x="4220972" y="0"/>
                </a:moveTo>
                <a:lnTo>
                  <a:pt x="200151" y="0"/>
                </a:lnTo>
                <a:lnTo>
                  <a:pt x="154275" y="5288"/>
                </a:lnTo>
                <a:lnTo>
                  <a:pt x="112152" y="20352"/>
                </a:lnTo>
                <a:lnTo>
                  <a:pt x="74988" y="43987"/>
                </a:lnTo>
                <a:lnTo>
                  <a:pt x="43987" y="74988"/>
                </a:lnTo>
                <a:lnTo>
                  <a:pt x="20352" y="112152"/>
                </a:lnTo>
                <a:lnTo>
                  <a:pt x="5288" y="154275"/>
                </a:lnTo>
                <a:lnTo>
                  <a:pt x="0" y="200151"/>
                </a:lnTo>
                <a:lnTo>
                  <a:pt x="0" y="1000759"/>
                </a:lnTo>
                <a:lnTo>
                  <a:pt x="5288" y="1046636"/>
                </a:lnTo>
                <a:lnTo>
                  <a:pt x="20352" y="1088759"/>
                </a:lnTo>
                <a:lnTo>
                  <a:pt x="43987" y="1125923"/>
                </a:lnTo>
                <a:lnTo>
                  <a:pt x="74988" y="1156924"/>
                </a:lnTo>
                <a:lnTo>
                  <a:pt x="112152" y="1180559"/>
                </a:lnTo>
                <a:lnTo>
                  <a:pt x="154275" y="1195623"/>
                </a:lnTo>
                <a:lnTo>
                  <a:pt x="200151" y="1200911"/>
                </a:lnTo>
                <a:lnTo>
                  <a:pt x="4220972" y="1200911"/>
                </a:lnTo>
                <a:lnTo>
                  <a:pt x="4266848" y="1195623"/>
                </a:lnTo>
                <a:lnTo>
                  <a:pt x="4308971" y="1180559"/>
                </a:lnTo>
                <a:lnTo>
                  <a:pt x="4346135" y="1156924"/>
                </a:lnTo>
                <a:lnTo>
                  <a:pt x="4377136" y="1125923"/>
                </a:lnTo>
                <a:lnTo>
                  <a:pt x="4400771" y="1088759"/>
                </a:lnTo>
                <a:lnTo>
                  <a:pt x="4415835" y="1046636"/>
                </a:lnTo>
                <a:lnTo>
                  <a:pt x="4421124" y="1000759"/>
                </a:lnTo>
                <a:lnTo>
                  <a:pt x="4421124" y="200151"/>
                </a:lnTo>
                <a:lnTo>
                  <a:pt x="4415835" y="154275"/>
                </a:lnTo>
                <a:lnTo>
                  <a:pt x="4400771" y="112152"/>
                </a:lnTo>
                <a:lnTo>
                  <a:pt x="4377136" y="74988"/>
                </a:lnTo>
                <a:lnTo>
                  <a:pt x="4346135" y="43987"/>
                </a:lnTo>
                <a:lnTo>
                  <a:pt x="4308971" y="20352"/>
                </a:lnTo>
                <a:lnTo>
                  <a:pt x="4266848" y="5288"/>
                </a:lnTo>
                <a:lnTo>
                  <a:pt x="4220972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2344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Translating </a:t>
            </a:r>
            <a:r>
              <a:rPr spc="10" dirty="0"/>
              <a:t>matmul </a:t>
            </a:r>
            <a:r>
              <a:rPr dirty="0"/>
              <a:t>to</a:t>
            </a:r>
            <a:r>
              <a:rPr spc="-40" dirty="0"/>
              <a:t> </a:t>
            </a:r>
            <a:r>
              <a:rPr spc="-20" dirty="0"/>
              <a:t>CUDA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7542" y="1796237"/>
            <a:ext cx="6381115" cy="2512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5" dirty="0">
                <a:latin typeface="Tw Cen MT"/>
                <a:cs typeface="Tw Cen MT"/>
              </a:rPr>
              <a:t>CUDA</a:t>
            </a:r>
            <a:r>
              <a:rPr sz="2800" spc="-1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implementation:</a:t>
            </a:r>
            <a:endParaRPr sz="2800">
              <a:latin typeface="Tw Cen MT"/>
              <a:cs typeface="Tw Cen MT"/>
            </a:endParaRPr>
          </a:p>
          <a:p>
            <a:pPr marL="12700" marR="2124710">
              <a:lnSpc>
                <a:spcPct val="159200"/>
              </a:lnSpc>
              <a:spcBef>
                <a:spcPts val="150"/>
              </a:spcBef>
            </a:pPr>
            <a:r>
              <a:rPr sz="1200" dirty="0">
                <a:latin typeface="Lucida Sans Typewriter"/>
                <a:cs typeface="Lucida Sans Typewriter"/>
              </a:rPr>
              <a:t>/* </a:t>
            </a:r>
            <a:r>
              <a:rPr sz="1200" spc="-5" dirty="0">
                <a:latin typeface="Lucida Sans Typewriter"/>
                <a:cs typeface="Lucida Sans Typewriter"/>
              </a:rPr>
              <a:t>Find element based </a:t>
            </a:r>
            <a:r>
              <a:rPr sz="1200" dirty="0">
                <a:latin typeface="Lucida Sans Typewriter"/>
                <a:cs typeface="Lucida Sans Typewriter"/>
              </a:rPr>
              <a:t>on row-major </a:t>
            </a:r>
            <a:r>
              <a:rPr sz="1200" spc="-5" dirty="0">
                <a:latin typeface="Lucida Sans Typewriter"/>
                <a:cs typeface="Lucida Sans Typewriter"/>
              </a:rPr>
              <a:t>ordering </a:t>
            </a:r>
            <a:r>
              <a:rPr sz="1200" dirty="0">
                <a:latin typeface="Lucida Sans Typewriter"/>
                <a:cs typeface="Lucida Sans Typewriter"/>
              </a:rPr>
              <a:t>*/  </a:t>
            </a:r>
            <a:r>
              <a:rPr sz="1200" spc="-5" dirty="0">
                <a:latin typeface="Lucida Sans Typewriter"/>
                <a:cs typeface="Lucida Sans Typewriter"/>
              </a:rPr>
              <a:t>#define RM(r, </a:t>
            </a:r>
            <a:r>
              <a:rPr sz="1200" dirty="0">
                <a:latin typeface="Lucida Sans Typewriter"/>
                <a:cs typeface="Lucida Sans Typewriter"/>
              </a:rPr>
              <a:t>c, </a:t>
            </a:r>
            <a:r>
              <a:rPr sz="1200" spc="-5" dirty="0">
                <a:latin typeface="Lucida Sans Typewriter"/>
                <a:cs typeface="Lucida Sans Typewriter"/>
              </a:rPr>
              <a:t>width) </a:t>
            </a:r>
            <a:r>
              <a:rPr sz="1200" dirty="0">
                <a:latin typeface="Lucida Sans Typewriter"/>
                <a:cs typeface="Lucida Sans Typewriter"/>
              </a:rPr>
              <a:t>((r) * </a:t>
            </a:r>
            <a:r>
              <a:rPr sz="1200" spc="-5" dirty="0">
                <a:latin typeface="Lucida Sans Typewriter"/>
                <a:cs typeface="Lucida Sans Typewriter"/>
              </a:rPr>
              <a:t>(width) </a:t>
            </a:r>
            <a:r>
              <a:rPr sz="1200" dirty="0">
                <a:latin typeface="Lucida Sans Typewriter"/>
                <a:cs typeface="Lucida Sans Typewriter"/>
              </a:rPr>
              <a:t>+</a:t>
            </a:r>
            <a:r>
              <a:rPr sz="1200" spc="45" dirty="0"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(c))</a:t>
            </a:r>
            <a:endParaRPr sz="1200">
              <a:latin typeface="Lucida Sans Typewriter"/>
              <a:cs typeface="Lucida Sans Typewriter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Lucida Sans Typewriter"/>
                <a:cs typeface="Lucida Sans Typewriter"/>
              </a:rPr>
              <a:t>// </a:t>
            </a:r>
            <a:r>
              <a:rPr sz="1200" spc="-5" dirty="0">
                <a:latin typeface="Lucida Sans Typewriter"/>
                <a:cs typeface="Lucida Sans Typewriter"/>
              </a:rPr>
              <a:t>Standard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multiplication</a:t>
            </a:r>
            <a:endParaRPr sz="1200">
              <a:latin typeface="Lucida Sans Typewriter"/>
              <a:cs typeface="Lucida Sans Typewriter"/>
            </a:endParaRPr>
          </a:p>
          <a:p>
            <a:pPr marL="379730" marR="5080" indent="-367665">
              <a:lnSpc>
                <a:spcPct val="159200"/>
              </a:lnSpc>
            </a:pPr>
            <a:r>
              <a:rPr sz="1200" spc="-5" dirty="0">
                <a:latin typeface="Lucida Sans Typewriter"/>
                <a:cs typeface="Lucida Sans Typewriter"/>
              </a:rPr>
              <a:t>void </a:t>
            </a:r>
            <a:r>
              <a:rPr sz="1200" dirty="0">
                <a:latin typeface="Lucida Sans Typewriter"/>
                <a:cs typeface="Lucida Sans Typewriter"/>
              </a:rPr>
              <a:t>multMatrixSimple(int N, float *matA, </a:t>
            </a:r>
            <a:r>
              <a:rPr sz="1200" spc="-5" dirty="0">
                <a:latin typeface="Lucida Sans Typewriter"/>
                <a:cs typeface="Lucida Sans Typewriter"/>
              </a:rPr>
              <a:t>float *matB, </a:t>
            </a:r>
            <a:r>
              <a:rPr sz="1200" dirty="0">
                <a:latin typeface="Lucida Sans Typewriter"/>
                <a:cs typeface="Lucida Sans Typewriter"/>
              </a:rPr>
              <a:t>float *matC) {  for (int i = </a:t>
            </a:r>
            <a:r>
              <a:rPr sz="1200" spc="-5" dirty="0">
                <a:latin typeface="Lucida Sans Typewriter"/>
                <a:cs typeface="Lucida Sans Typewriter"/>
              </a:rPr>
              <a:t>0; </a:t>
            </a:r>
            <a:r>
              <a:rPr sz="1200" dirty="0">
                <a:latin typeface="Lucida Sans Typewriter"/>
                <a:cs typeface="Lucida Sans Typewriter"/>
              </a:rPr>
              <a:t>i &lt; N;</a:t>
            </a:r>
            <a:r>
              <a:rPr sz="1200" spc="2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i++)</a:t>
            </a:r>
            <a:endParaRPr sz="1200">
              <a:latin typeface="Lucida Sans Typewriter"/>
              <a:cs typeface="Lucida Sans Typewriter"/>
            </a:endParaRPr>
          </a:p>
          <a:p>
            <a:pPr marL="748665">
              <a:lnSpc>
                <a:spcPct val="100000"/>
              </a:lnSpc>
              <a:spcBef>
                <a:spcPts val="865"/>
              </a:spcBef>
            </a:pPr>
            <a:r>
              <a:rPr sz="1200" dirty="0">
                <a:latin typeface="Lucida Sans Typewriter"/>
                <a:cs typeface="Lucida Sans Typewriter"/>
              </a:rPr>
              <a:t>for (int j = 0; j &lt; N; </a:t>
            </a:r>
            <a:r>
              <a:rPr sz="1200" spc="-5" dirty="0">
                <a:latin typeface="Lucida Sans Typewriter"/>
                <a:cs typeface="Lucida Sans Typewriter"/>
              </a:rPr>
              <a:t>j++)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{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10892" y="4391025"/>
            <a:ext cx="4171950" cy="1083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float sum =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0.0;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1200" dirty="0">
                <a:latin typeface="Lucida Sans Typewriter"/>
                <a:cs typeface="Lucida Sans Typewriter"/>
              </a:rPr>
              <a:t>for </a:t>
            </a:r>
            <a:r>
              <a:rPr sz="1200" spc="-5" dirty="0">
                <a:latin typeface="Lucida Sans Typewriter"/>
                <a:cs typeface="Lucida Sans Typewriter"/>
              </a:rPr>
              <a:t>(int </a:t>
            </a:r>
            <a:r>
              <a:rPr sz="1200" dirty="0">
                <a:latin typeface="Lucida Sans Typewriter"/>
                <a:cs typeface="Lucida Sans Typewriter"/>
              </a:rPr>
              <a:t>k = 0; k &lt; N;</a:t>
            </a:r>
            <a:r>
              <a:rPr sz="1200" spc="-5" dirty="0">
                <a:latin typeface="Lucida Sans Typewriter"/>
                <a:cs typeface="Lucida Sans Typewriter"/>
              </a:rPr>
              <a:t> k++)</a:t>
            </a:r>
            <a:endParaRPr sz="1200">
              <a:latin typeface="Lucida Sans Typewriter"/>
              <a:cs typeface="Lucida Sans Typewriter"/>
            </a:endParaRPr>
          </a:p>
          <a:p>
            <a:pPr marL="12700" marR="5080" indent="370205">
              <a:lnSpc>
                <a:spcPct val="159200"/>
              </a:lnSpc>
              <a:spcBef>
                <a:spcPts val="10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sum += </a:t>
            </a:r>
            <a:r>
              <a:rPr sz="1200" dirty="0">
                <a:latin typeface="Lucida Sans Typewriter"/>
                <a:cs typeface="Lucida Sans Typewriter"/>
              </a:rPr>
              <a:t>matA[RM(i,k,N)] * matB[RM(k,j,N)];  matC[RM(i,j,N)] =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sum;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542" y="5557215"/>
            <a:ext cx="853440" cy="501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79007" y="4430344"/>
            <a:ext cx="1725295" cy="1002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w Cen MT"/>
                <a:cs typeface="Tw Cen MT"/>
              </a:rPr>
              <a:t>1. Find</a:t>
            </a:r>
            <a:r>
              <a:rPr sz="3200" spc="-90" dirty="0">
                <a:latin typeface="Tw Cen MT"/>
                <a:cs typeface="Tw Cen MT"/>
              </a:rPr>
              <a:t> </a:t>
            </a:r>
            <a:r>
              <a:rPr sz="3200" spc="-5" dirty="0">
                <a:latin typeface="Tw Cen MT"/>
                <a:cs typeface="Tw Cen MT"/>
              </a:rPr>
              <a:t>the  inner</a:t>
            </a:r>
            <a:r>
              <a:rPr sz="3200" spc="-75" dirty="0">
                <a:latin typeface="Tw Cen MT"/>
                <a:cs typeface="Tw Cen MT"/>
              </a:rPr>
              <a:t> </a:t>
            </a:r>
            <a:r>
              <a:rPr sz="3200" dirty="0">
                <a:latin typeface="Tw Cen MT"/>
                <a:cs typeface="Tw Cen MT"/>
              </a:rPr>
              <a:t>loop</a:t>
            </a:r>
            <a:endParaRPr sz="3200">
              <a:latin typeface="Tw Cen MT"/>
              <a:cs typeface="Tw Cen MT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260CFA-7846-D748-9F36-4D46608C193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2261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CUDA </a:t>
            </a:r>
            <a:r>
              <a:rPr dirty="0"/>
              <a:t>as a </a:t>
            </a:r>
            <a:r>
              <a:rPr spc="-15" dirty="0"/>
              <a:t>vector</a:t>
            </a:r>
            <a:r>
              <a:rPr spc="-110" dirty="0"/>
              <a:t> </a:t>
            </a:r>
            <a:r>
              <a:rPr spc="-10" dirty="0"/>
              <a:t>processor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74707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NVIDIA has </a:t>
            </a:r>
            <a:r>
              <a:rPr sz="2800" dirty="0">
                <a:latin typeface="Tw Cen MT"/>
                <a:cs typeface="Tw Cen MT"/>
              </a:rPr>
              <a:t>abused </a:t>
            </a:r>
            <a:r>
              <a:rPr sz="2800" spc="5" dirty="0">
                <a:latin typeface="Tw Cen MT"/>
                <a:cs typeface="Tw Cen MT"/>
              </a:rPr>
              <a:t>architecture </a:t>
            </a:r>
            <a:r>
              <a:rPr sz="2800" spc="-5" dirty="0">
                <a:latin typeface="Tw Cen MT"/>
                <a:cs typeface="Tw Cen MT"/>
              </a:rPr>
              <a:t>terminology</a:t>
            </a:r>
            <a:r>
              <a:rPr sz="2800" spc="6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badly</a:t>
            </a:r>
            <a:endParaRPr sz="2800">
              <a:latin typeface="Tw Cen MT"/>
              <a:cs typeface="Tw Cen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22300" y="2282698"/>
          <a:ext cx="7886700" cy="40792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CUDA/GPU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Terminology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Classic vector</a:t>
                      </a:r>
                      <a:r>
                        <a:rPr sz="1800" b="1" spc="-70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w Cen MT"/>
                          <a:cs typeface="Tw Cen MT"/>
                        </a:rPr>
                        <a:t>terminology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Grid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10" dirty="0">
                          <a:latin typeface="Tw Cen MT"/>
                          <a:cs typeface="Tw Cen MT"/>
                        </a:rPr>
                        <a:t>Vectorizable</a:t>
                      </a:r>
                      <a:r>
                        <a:rPr sz="1800" spc="-35" dirty="0">
                          <a:latin typeface="Tw Cen MT"/>
                          <a:cs typeface="Tw Cen MT"/>
                        </a:rPr>
                        <a:t> </a:t>
                      </a:r>
                      <a:r>
                        <a:rPr sz="1800" spc="-5" dirty="0">
                          <a:latin typeface="Tw Cen MT"/>
                          <a:cs typeface="Tw Cen MT"/>
                        </a:rPr>
                        <a:t>loop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Thread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Loop</a:t>
                      </a:r>
                      <a:r>
                        <a:rPr sz="1800" spc="-20" dirty="0">
                          <a:latin typeface="Tw Cen MT"/>
                          <a:cs typeface="Tw Cen MT"/>
                        </a:rPr>
                        <a:t> </a:t>
                      </a:r>
                      <a:r>
                        <a:rPr sz="1800" spc="-5" dirty="0">
                          <a:latin typeface="Tw Cen MT"/>
                          <a:cs typeface="Tw Cen MT"/>
                        </a:rPr>
                        <a:t>iteration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5" dirty="0">
                          <a:latin typeface="Tw Cen MT"/>
                          <a:cs typeface="Tw Cen MT"/>
                        </a:rPr>
                        <a:t>Block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??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35" dirty="0">
                          <a:latin typeface="Tw Cen MT"/>
                          <a:cs typeface="Tw Cen MT"/>
                        </a:rPr>
                        <a:t>Warp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Thread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5" dirty="0">
                          <a:latin typeface="Tw Cen MT"/>
                          <a:cs typeface="Tw Cen MT"/>
                        </a:rPr>
                        <a:t>GPU/Device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spc="-20" dirty="0">
                          <a:latin typeface="Tw Cen MT"/>
                          <a:cs typeface="Tw Cen MT"/>
                        </a:rPr>
                        <a:t>Vector</a:t>
                      </a:r>
                      <a:r>
                        <a:rPr sz="1800" spc="-25" dirty="0">
                          <a:latin typeface="Tw Cen MT"/>
                          <a:cs typeface="Tw Cen MT"/>
                        </a:rPr>
                        <a:t> </a:t>
                      </a:r>
                      <a:r>
                        <a:rPr sz="1800" dirty="0">
                          <a:latin typeface="Tw Cen MT"/>
                          <a:cs typeface="Tw Cen MT"/>
                        </a:rPr>
                        <a:t>multicore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SM (streaming</a:t>
                      </a:r>
                      <a:r>
                        <a:rPr sz="1800" spc="-20" dirty="0">
                          <a:latin typeface="Tw Cen MT"/>
                          <a:cs typeface="Tw Cen MT"/>
                        </a:rPr>
                        <a:t> </a:t>
                      </a:r>
                      <a:r>
                        <a:rPr sz="1800" spc="-5" dirty="0">
                          <a:latin typeface="Tw Cen MT"/>
                          <a:cs typeface="Tw Cen MT"/>
                        </a:rPr>
                        <a:t>multiprocessor)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Core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Core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15" dirty="0">
                          <a:latin typeface="Tw Cen MT"/>
                          <a:cs typeface="Tw Cen MT"/>
                        </a:rPr>
                        <a:t>(Vector)</a:t>
                      </a:r>
                      <a:r>
                        <a:rPr sz="1800" spc="-30" dirty="0">
                          <a:latin typeface="Tw Cen MT"/>
                          <a:cs typeface="Tw Cen MT"/>
                        </a:rPr>
                        <a:t> </a:t>
                      </a:r>
                      <a:r>
                        <a:rPr sz="1800" dirty="0">
                          <a:latin typeface="Tw Cen MT"/>
                          <a:cs typeface="Tw Cen MT"/>
                        </a:rPr>
                        <a:t>Lane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Global </a:t>
                      </a:r>
                      <a:r>
                        <a:rPr sz="1800" spc="-5" dirty="0">
                          <a:latin typeface="Tw Cen MT"/>
                          <a:cs typeface="Tw Cen MT"/>
                        </a:rPr>
                        <a:t>memory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Memory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Shared</a:t>
                      </a:r>
                      <a:r>
                        <a:rPr sz="1800" spc="-20" dirty="0">
                          <a:latin typeface="Tw Cen MT"/>
                          <a:cs typeface="Tw Cen MT"/>
                        </a:rPr>
                        <a:t> </a:t>
                      </a:r>
                      <a:r>
                        <a:rPr sz="1800" dirty="0">
                          <a:latin typeface="Tw Cen MT"/>
                          <a:cs typeface="Tw Cen MT"/>
                        </a:rPr>
                        <a:t>memory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Local</a:t>
                      </a:r>
                      <a:r>
                        <a:rPr sz="1800" spc="-20" dirty="0">
                          <a:latin typeface="Tw Cen MT"/>
                          <a:cs typeface="Tw Cen MT"/>
                        </a:rPr>
                        <a:t> </a:t>
                      </a:r>
                      <a:r>
                        <a:rPr sz="1800" dirty="0">
                          <a:latin typeface="Tw Cen MT"/>
                          <a:cs typeface="Tw Cen MT"/>
                        </a:rPr>
                        <a:t>memory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dirty="0">
                          <a:latin typeface="Tw Cen MT"/>
                          <a:cs typeface="Tw Cen MT"/>
                        </a:rPr>
                        <a:t>Local</a:t>
                      </a:r>
                      <a:r>
                        <a:rPr sz="1800" spc="-20" dirty="0">
                          <a:latin typeface="Tw Cen MT"/>
                          <a:cs typeface="Tw Cen MT"/>
                        </a:rPr>
                        <a:t> </a:t>
                      </a:r>
                      <a:r>
                        <a:rPr sz="1800" dirty="0">
                          <a:latin typeface="Tw Cen MT"/>
                          <a:cs typeface="Tw Cen MT"/>
                        </a:rPr>
                        <a:t>memory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800" spc="-5" dirty="0">
                          <a:latin typeface="Tw Cen MT"/>
                          <a:cs typeface="Tw Cen MT"/>
                        </a:rPr>
                        <a:t>Registers</a:t>
                      </a:r>
                      <a:endParaRPr sz="1800">
                        <a:latin typeface="Tw Cen MT"/>
                        <a:cs typeface="Tw Cen MT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3FD4F-71BA-8440-BC47-ED0A9F5C77D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40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6967" y="4329684"/>
            <a:ext cx="4773295" cy="1565275"/>
          </a:xfrm>
          <a:custGeom>
            <a:avLst/>
            <a:gdLst/>
            <a:ahLst/>
            <a:cxnLst/>
            <a:rect l="l" t="t" r="r" b="b"/>
            <a:pathLst>
              <a:path w="4773295" h="1565275">
                <a:moveTo>
                  <a:pt x="4512309" y="0"/>
                </a:moveTo>
                <a:lnTo>
                  <a:pt x="260857" y="0"/>
                </a:lnTo>
                <a:lnTo>
                  <a:pt x="213968" y="4204"/>
                </a:lnTo>
                <a:lnTo>
                  <a:pt x="169835" y="16325"/>
                </a:lnTo>
                <a:lnTo>
                  <a:pt x="129197" y="35625"/>
                </a:lnTo>
                <a:lnTo>
                  <a:pt x="92790" y="61366"/>
                </a:lnTo>
                <a:lnTo>
                  <a:pt x="61350" y="92811"/>
                </a:lnTo>
                <a:lnTo>
                  <a:pt x="35614" y="129220"/>
                </a:lnTo>
                <a:lnTo>
                  <a:pt x="16319" y="169856"/>
                </a:lnTo>
                <a:lnTo>
                  <a:pt x="4202" y="213981"/>
                </a:lnTo>
                <a:lnTo>
                  <a:pt x="0" y="260858"/>
                </a:lnTo>
                <a:lnTo>
                  <a:pt x="0" y="1304277"/>
                </a:lnTo>
                <a:lnTo>
                  <a:pt x="4202" y="1351170"/>
                </a:lnTo>
                <a:lnTo>
                  <a:pt x="16319" y="1395306"/>
                </a:lnTo>
                <a:lnTo>
                  <a:pt x="35614" y="1435946"/>
                </a:lnTo>
                <a:lnTo>
                  <a:pt x="61350" y="1472355"/>
                </a:lnTo>
                <a:lnTo>
                  <a:pt x="92790" y="1503796"/>
                </a:lnTo>
                <a:lnTo>
                  <a:pt x="129197" y="1529532"/>
                </a:lnTo>
                <a:lnTo>
                  <a:pt x="169835" y="1548828"/>
                </a:lnTo>
                <a:lnTo>
                  <a:pt x="213968" y="1560945"/>
                </a:lnTo>
                <a:lnTo>
                  <a:pt x="260857" y="1565148"/>
                </a:lnTo>
                <a:lnTo>
                  <a:pt x="4512309" y="1565148"/>
                </a:lnTo>
                <a:lnTo>
                  <a:pt x="4559186" y="1560945"/>
                </a:lnTo>
                <a:lnTo>
                  <a:pt x="4603311" y="1548828"/>
                </a:lnTo>
                <a:lnTo>
                  <a:pt x="4643947" y="1529532"/>
                </a:lnTo>
                <a:lnTo>
                  <a:pt x="4680356" y="1503796"/>
                </a:lnTo>
                <a:lnTo>
                  <a:pt x="4711801" y="1472355"/>
                </a:lnTo>
                <a:lnTo>
                  <a:pt x="4737542" y="1435946"/>
                </a:lnTo>
                <a:lnTo>
                  <a:pt x="4756842" y="1395306"/>
                </a:lnTo>
                <a:lnTo>
                  <a:pt x="4768963" y="1351170"/>
                </a:lnTo>
                <a:lnTo>
                  <a:pt x="4773168" y="1304277"/>
                </a:lnTo>
                <a:lnTo>
                  <a:pt x="4773168" y="260858"/>
                </a:lnTo>
                <a:lnTo>
                  <a:pt x="4768963" y="213981"/>
                </a:lnTo>
                <a:lnTo>
                  <a:pt x="4756842" y="169856"/>
                </a:lnTo>
                <a:lnTo>
                  <a:pt x="4737542" y="129220"/>
                </a:lnTo>
                <a:lnTo>
                  <a:pt x="4711801" y="92811"/>
                </a:lnTo>
                <a:lnTo>
                  <a:pt x="4680356" y="61366"/>
                </a:lnTo>
                <a:lnTo>
                  <a:pt x="4643947" y="35625"/>
                </a:lnTo>
                <a:lnTo>
                  <a:pt x="4603311" y="16325"/>
                </a:lnTo>
                <a:lnTo>
                  <a:pt x="4559186" y="4204"/>
                </a:lnTo>
                <a:lnTo>
                  <a:pt x="4512309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2344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Translating </a:t>
            </a:r>
            <a:r>
              <a:rPr spc="10" dirty="0"/>
              <a:t>matmul </a:t>
            </a:r>
            <a:r>
              <a:rPr dirty="0"/>
              <a:t>to</a:t>
            </a:r>
            <a:r>
              <a:rPr spc="-40" dirty="0"/>
              <a:t> </a:t>
            </a:r>
            <a:r>
              <a:rPr spc="-20" dirty="0"/>
              <a:t>CUDA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7542" y="1796237"/>
            <a:ext cx="44615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5" dirty="0">
                <a:latin typeface="Tw Cen MT"/>
                <a:cs typeface="Tw Cen MT"/>
              </a:rPr>
              <a:t>CUDA</a:t>
            </a:r>
            <a:r>
              <a:rPr sz="2800" spc="-3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implementation: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542" y="2641219"/>
            <a:ext cx="6656705" cy="499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6000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global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200" spc="-5" dirty="0">
                <a:latin typeface="Lucida Sans Typewriter"/>
                <a:cs typeface="Lucida Sans Typewriter"/>
              </a:rPr>
              <a:t>void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  <a:tabLst>
                <a:tab pos="3235960" algn="l"/>
              </a:tabLst>
            </a:pPr>
            <a:r>
              <a:rPr sz="1200" spc="-5" dirty="0">
                <a:latin typeface="Lucida Sans Typewriter"/>
                <a:cs typeface="Lucida Sans Typewriter"/>
              </a:rPr>
              <a:t>cudaSimpleOldKernel(int</a:t>
            </a:r>
            <a:r>
              <a:rPr sz="1200" spc="4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N,</a:t>
            </a:r>
            <a:r>
              <a:rPr sz="1200" spc="3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float*	dmatA, </a:t>
            </a:r>
            <a:r>
              <a:rPr sz="1200" spc="-5" dirty="0">
                <a:latin typeface="Lucida Sans Typewriter"/>
                <a:cs typeface="Lucida Sans Typewriter"/>
              </a:rPr>
              <a:t>float* </a:t>
            </a:r>
            <a:r>
              <a:rPr sz="1200" dirty="0">
                <a:latin typeface="Lucida Sans Typewriter"/>
                <a:cs typeface="Lucida Sans Typewriter"/>
              </a:rPr>
              <a:t>dmatB, </a:t>
            </a:r>
            <a:r>
              <a:rPr sz="1200" spc="-5" dirty="0">
                <a:latin typeface="Lucida Sans Typewriter"/>
                <a:cs typeface="Lucida Sans Typewriter"/>
              </a:rPr>
              <a:t>float </a:t>
            </a:r>
            <a:r>
              <a:rPr sz="1200" dirty="0">
                <a:latin typeface="Lucida Sans Typewriter"/>
                <a:cs typeface="Lucida Sans Typewriter"/>
              </a:rPr>
              <a:t>* </a:t>
            </a:r>
            <a:r>
              <a:rPr sz="1200" spc="-5" dirty="0">
                <a:latin typeface="Lucida Sans Typewriter"/>
                <a:cs typeface="Lucida Sans Typewriter"/>
              </a:rPr>
              <a:t>dmatC)</a:t>
            </a:r>
            <a:r>
              <a:rPr sz="1200" spc="1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{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4826" y="3224910"/>
            <a:ext cx="4354195" cy="2540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int i = </a:t>
            </a:r>
            <a:r>
              <a:rPr sz="1200" spc="-5" dirty="0">
                <a:latin typeface="Lucida Sans Typewriter"/>
                <a:cs typeface="Lucida Sans Typewriter"/>
              </a:rPr>
              <a:t>blockIdx.x </a:t>
            </a:r>
            <a:r>
              <a:rPr sz="1200" dirty="0">
                <a:latin typeface="Lucida Sans Typewriter"/>
                <a:cs typeface="Lucida Sans Typewriter"/>
              </a:rPr>
              <a:t>* </a:t>
            </a:r>
            <a:r>
              <a:rPr sz="1200" spc="-5" dirty="0">
                <a:latin typeface="Lucida Sans Typewriter"/>
                <a:cs typeface="Lucida Sans Typewriter"/>
              </a:rPr>
              <a:t>blockDim.x </a:t>
            </a:r>
            <a:r>
              <a:rPr sz="1200" dirty="0">
                <a:latin typeface="Lucida Sans Typewriter"/>
                <a:cs typeface="Lucida Sans Typewriter"/>
              </a:rPr>
              <a:t>+</a:t>
            </a:r>
            <a:r>
              <a:rPr sz="1200" spc="3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threadIdx.x;</a:t>
            </a:r>
            <a:endParaRPr sz="1200">
              <a:latin typeface="Lucida Sans Typewriter"/>
              <a:cs typeface="Lucida Sans Typewriter"/>
            </a:endParaRPr>
          </a:p>
          <a:p>
            <a:pPr marL="12700" marR="95885">
              <a:lnSpc>
                <a:spcPct val="159200"/>
              </a:lnSpc>
            </a:pPr>
            <a:r>
              <a:rPr sz="1200" dirty="0">
                <a:latin typeface="Lucida Sans Typewriter"/>
                <a:cs typeface="Lucida Sans Typewriter"/>
              </a:rPr>
              <a:t>int j = </a:t>
            </a:r>
            <a:r>
              <a:rPr sz="1200" spc="-5" dirty="0">
                <a:latin typeface="Lucida Sans Typewriter"/>
                <a:cs typeface="Lucida Sans Typewriter"/>
              </a:rPr>
              <a:t>blockIdx.y </a:t>
            </a:r>
            <a:r>
              <a:rPr sz="1200" dirty="0">
                <a:latin typeface="Lucida Sans Typewriter"/>
                <a:cs typeface="Lucida Sans Typewriter"/>
              </a:rPr>
              <a:t>* </a:t>
            </a:r>
            <a:r>
              <a:rPr sz="1200" spc="-5" dirty="0">
                <a:latin typeface="Lucida Sans Typewriter"/>
                <a:cs typeface="Lucida Sans Typewriter"/>
              </a:rPr>
              <a:t>blockDim.y </a:t>
            </a:r>
            <a:r>
              <a:rPr sz="1200" dirty="0">
                <a:latin typeface="Lucida Sans Typewriter"/>
                <a:cs typeface="Lucida Sans Typewriter"/>
              </a:rPr>
              <a:t>+ threadIdx.y;  if (i &gt;= N || j </a:t>
            </a:r>
            <a:r>
              <a:rPr sz="1200" spc="-5" dirty="0">
                <a:latin typeface="Lucida Sans Typewriter"/>
                <a:cs typeface="Lucida Sans Typewriter"/>
              </a:rPr>
              <a:t>&gt;=</a:t>
            </a:r>
            <a:r>
              <a:rPr sz="1200" spc="-1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N)</a:t>
            </a:r>
            <a:endParaRPr sz="1200">
              <a:latin typeface="Lucida Sans Typewriter"/>
              <a:cs typeface="Lucida Sans Typewriter"/>
            </a:endParaRPr>
          </a:p>
          <a:p>
            <a:pPr marL="12700" marR="2860675" indent="368300">
              <a:lnSpc>
                <a:spcPct val="159200"/>
              </a:lnSpc>
              <a:spcBef>
                <a:spcPts val="10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return;  </a:t>
            </a:r>
            <a:r>
              <a:rPr sz="1200" dirty="0">
                <a:latin typeface="Lucida Sans Typewriter"/>
                <a:cs typeface="Lucida Sans Typewriter"/>
              </a:rPr>
              <a:t>float </a:t>
            </a:r>
            <a:r>
              <a:rPr sz="1200" spc="-5" dirty="0">
                <a:latin typeface="Lucida Sans Typewriter"/>
                <a:cs typeface="Lucida Sans Typewriter"/>
              </a:rPr>
              <a:t>sum </a:t>
            </a:r>
            <a:r>
              <a:rPr sz="1200" dirty="0">
                <a:latin typeface="Lucida Sans Typewriter"/>
                <a:cs typeface="Lucida Sans Typewriter"/>
              </a:rPr>
              <a:t>=</a:t>
            </a:r>
            <a:r>
              <a:rPr sz="1200" spc="-55" dirty="0"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0.0;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1200" dirty="0">
                <a:latin typeface="Lucida Sans Typewriter"/>
                <a:cs typeface="Lucida Sans Typewriter"/>
              </a:rPr>
              <a:t>for (int k = </a:t>
            </a:r>
            <a:r>
              <a:rPr sz="1200" spc="-5" dirty="0">
                <a:latin typeface="Lucida Sans Typewriter"/>
                <a:cs typeface="Lucida Sans Typewriter"/>
              </a:rPr>
              <a:t>0; </a:t>
            </a:r>
            <a:r>
              <a:rPr sz="1200" dirty="0">
                <a:latin typeface="Lucida Sans Typewriter"/>
                <a:cs typeface="Lucida Sans Typewriter"/>
              </a:rPr>
              <a:t>k &lt; N; </a:t>
            </a:r>
            <a:r>
              <a:rPr sz="1200" spc="-5" dirty="0">
                <a:latin typeface="Lucida Sans Typewriter"/>
                <a:cs typeface="Lucida Sans Typewriter"/>
              </a:rPr>
              <a:t>k++)</a:t>
            </a:r>
            <a:r>
              <a:rPr sz="1200" spc="1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{</a:t>
            </a:r>
            <a:endParaRPr sz="1200">
              <a:latin typeface="Lucida Sans Typewriter"/>
              <a:cs typeface="Lucida Sans Typewriter"/>
            </a:endParaRPr>
          </a:p>
          <a:p>
            <a:pPr marL="381000">
              <a:lnSpc>
                <a:spcPct val="100000"/>
              </a:lnSpc>
              <a:spcBef>
                <a:spcPts val="865"/>
              </a:spcBef>
            </a:pPr>
            <a:r>
              <a:rPr sz="1200" dirty="0">
                <a:latin typeface="Lucida Sans Typewriter"/>
                <a:cs typeface="Lucida Sans Typewriter"/>
              </a:rPr>
              <a:t>sum += dmatA[RM(i,k,N)] *</a:t>
            </a:r>
            <a:r>
              <a:rPr sz="1200" spc="-10" dirty="0"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dmatB[RM(k,j,N)];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200" dirty="0">
                <a:latin typeface="Lucida Sans Typewriter"/>
                <a:cs typeface="Lucida Sans Typewriter"/>
              </a:rPr>
              <a:t>dmatC[RM(i,j,N)] =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sum;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7542" y="5849518"/>
            <a:ext cx="1174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27521" y="4584953"/>
            <a:ext cx="2823210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Tw Cen MT"/>
                <a:cs typeface="Tw Cen MT"/>
              </a:rPr>
              <a:t>2. </a:t>
            </a:r>
            <a:r>
              <a:rPr sz="3200" spc="-25" dirty="0">
                <a:latin typeface="Tw Cen MT"/>
                <a:cs typeface="Tw Cen MT"/>
              </a:rPr>
              <a:t>Write </a:t>
            </a:r>
            <a:r>
              <a:rPr sz="3200" spc="-5" dirty="0">
                <a:latin typeface="Tw Cen MT"/>
                <a:cs typeface="Tw Cen MT"/>
              </a:rPr>
              <a:t>it as </a:t>
            </a:r>
            <a:r>
              <a:rPr sz="3200" dirty="0">
                <a:latin typeface="Tw Cen MT"/>
                <a:cs typeface="Tw Cen MT"/>
              </a:rPr>
              <a:t>a  </a:t>
            </a:r>
            <a:r>
              <a:rPr sz="3200" spc="-5" dirty="0">
                <a:latin typeface="Tw Cen MT"/>
                <a:cs typeface="Tw Cen MT"/>
              </a:rPr>
              <a:t>separate</a:t>
            </a:r>
            <a:r>
              <a:rPr sz="3200" spc="-90" dirty="0">
                <a:latin typeface="Tw Cen MT"/>
                <a:cs typeface="Tw Cen MT"/>
              </a:rPr>
              <a:t> </a:t>
            </a:r>
            <a:r>
              <a:rPr sz="3200" dirty="0">
                <a:latin typeface="Tw Cen MT"/>
                <a:cs typeface="Tw Cen MT"/>
              </a:rPr>
              <a:t>function</a:t>
            </a:r>
            <a:endParaRPr sz="3200">
              <a:latin typeface="Tw Cen MT"/>
              <a:cs typeface="Tw Cen M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23443B5-69BE-4D49-8A9E-11022AB9A95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6967" y="3166872"/>
            <a:ext cx="4773295" cy="1188720"/>
          </a:xfrm>
          <a:custGeom>
            <a:avLst/>
            <a:gdLst/>
            <a:ahLst/>
            <a:cxnLst/>
            <a:rect l="l" t="t" r="r" b="b"/>
            <a:pathLst>
              <a:path w="4773295" h="1188720">
                <a:moveTo>
                  <a:pt x="4575048" y="0"/>
                </a:moveTo>
                <a:lnTo>
                  <a:pt x="198119" y="0"/>
                </a:lnTo>
                <a:lnTo>
                  <a:pt x="152695" y="5229"/>
                </a:lnTo>
                <a:lnTo>
                  <a:pt x="110995" y="20127"/>
                </a:lnTo>
                <a:lnTo>
                  <a:pt x="74209" y="43507"/>
                </a:lnTo>
                <a:lnTo>
                  <a:pt x="43527" y="74182"/>
                </a:lnTo>
                <a:lnTo>
                  <a:pt x="20138" y="110967"/>
                </a:lnTo>
                <a:lnTo>
                  <a:pt x="5232" y="152675"/>
                </a:lnTo>
                <a:lnTo>
                  <a:pt x="0" y="198119"/>
                </a:lnTo>
                <a:lnTo>
                  <a:pt x="0" y="990600"/>
                </a:lnTo>
                <a:lnTo>
                  <a:pt x="5232" y="1036044"/>
                </a:lnTo>
                <a:lnTo>
                  <a:pt x="20138" y="1077752"/>
                </a:lnTo>
                <a:lnTo>
                  <a:pt x="43527" y="1114537"/>
                </a:lnTo>
                <a:lnTo>
                  <a:pt x="74209" y="1145212"/>
                </a:lnTo>
                <a:lnTo>
                  <a:pt x="110995" y="1168592"/>
                </a:lnTo>
                <a:lnTo>
                  <a:pt x="152695" y="1183490"/>
                </a:lnTo>
                <a:lnTo>
                  <a:pt x="198119" y="1188720"/>
                </a:lnTo>
                <a:lnTo>
                  <a:pt x="4575048" y="1188720"/>
                </a:lnTo>
                <a:lnTo>
                  <a:pt x="4620492" y="1183490"/>
                </a:lnTo>
                <a:lnTo>
                  <a:pt x="4662200" y="1168592"/>
                </a:lnTo>
                <a:lnTo>
                  <a:pt x="4698985" y="1145212"/>
                </a:lnTo>
                <a:lnTo>
                  <a:pt x="4729660" y="1114537"/>
                </a:lnTo>
                <a:lnTo>
                  <a:pt x="4753040" y="1077752"/>
                </a:lnTo>
                <a:lnTo>
                  <a:pt x="4767938" y="1036044"/>
                </a:lnTo>
                <a:lnTo>
                  <a:pt x="4773168" y="990600"/>
                </a:lnTo>
                <a:lnTo>
                  <a:pt x="4773168" y="198119"/>
                </a:lnTo>
                <a:lnTo>
                  <a:pt x="4767938" y="152675"/>
                </a:lnTo>
                <a:lnTo>
                  <a:pt x="4753040" y="110967"/>
                </a:lnTo>
                <a:lnTo>
                  <a:pt x="4729660" y="74182"/>
                </a:lnTo>
                <a:lnTo>
                  <a:pt x="4698985" y="43507"/>
                </a:lnTo>
                <a:lnTo>
                  <a:pt x="4662200" y="20127"/>
                </a:lnTo>
                <a:lnTo>
                  <a:pt x="4620492" y="5229"/>
                </a:lnTo>
                <a:lnTo>
                  <a:pt x="4575048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62344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Translating </a:t>
            </a:r>
            <a:r>
              <a:rPr spc="10" dirty="0"/>
              <a:t>matmul </a:t>
            </a:r>
            <a:r>
              <a:rPr dirty="0"/>
              <a:t>to</a:t>
            </a:r>
            <a:r>
              <a:rPr spc="-40" dirty="0"/>
              <a:t> </a:t>
            </a:r>
            <a:r>
              <a:rPr spc="-20" dirty="0"/>
              <a:t>CUDA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7542" y="1796237"/>
            <a:ext cx="44615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Simple </a:t>
            </a:r>
            <a:r>
              <a:rPr sz="2800" spc="-15" dirty="0">
                <a:latin typeface="Tw Cen MT"/>
                <a:cs typeface="Tw Cen MT"/>
              </a:rPr>
              <a:t>CUDA</a:t>
            </a:r>
            <a:r>
              <a:rPr sz="2800" spc="-3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implementation: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542" y="2641219"/>
            <a:ext cx="3064510" cy="499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6000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global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Lucida Sans Typewriter"/>
                <a:cs typeface="Lucida Sans Typewriter"/>
              </a:rPr>
              <a:t> 	</a:t>
            </a:r>
            <a:r>
              <a:rPr sz="1200" spc="-5" dirty="0">
                <a:latin typeface="Lucida Sans Typewriter"/>
                <a:cs typeface="Lucida Sans Typewriter"/>
              </a:rPr>
              <a:t>void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cudaSimpleOldKernel(int </a:t>
            </a:r>
            <a:r>
              <a:rPr sz="1200" dirty="0">
                <a:latin typeface="Lucida Sans Typewriter"/>
                <a:cs typeface="Lucida Sans Typewriter"/>
              </a:rPr>
              <a:t>N,</a:t>
            </a:r>
            <a:r>
              <a:rPr sz="1200" spc="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float*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31411" y="2932303"/>
            <a:ext cx="34328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dmatA, </a:t>
            </a:r>
            <a:r>
              <a:rPr sz="1200" spc="-5" dirty="0">
                <a:latin typeface="Lucida Sans Typewriter"/>
                <a:cs typeface="Lucida Sans Typewriter"/>
              </a:rPr>
              <a:t>float* </a:t>
            </a:r>
            <a:r>
              <a:rPr sz="1200" dirty="0">
                <a:latin typeface="Lucida Sans Typewriter"/>
                <a:cs typeface="Lucida Sans Typewriter"/>
              </a:rPr>
              <a:t>dmatB, </a:t>
            </a:r>
            <a:r>
              <a:rPr sz="1200" spc="-5" dirty="0">
                <a:latin typeface="Lucida Sans Typewriter"/>
                <a:cs typeface="Lucida Sans Typewriter"/>
              </a:rPr>
              <a:t>float </a:t>
            </a:r>
            <a:r>
              <a:rPr sz="1200" dirty="0">
                <a:latin typeface="Lucida Sans Typewriter"/>
                <a:cs typeface="Lucida Sans Typewriter"/>
              </a:rPr>
              <a:t>* </a:t>
            </a:r>
            <a:r>
              <a:rPr sz="1200" spc="-5" dirty="0">
                <a:latin typeface="Lucida Sans Typewriter"/>
                <a:cs typeface="Lucida Sans Typewriter"/>
              </a:rPr>
              <a:t>dmatC)</a:t>
            </a:r>
            <a:r>
              <a:rPr sz="1200" spc="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{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4826" y="3224910"/>
            <a:ext cx="4354195" cy="2540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int i = </a:t>
            </a:r>
            <a:r>
              <a:rPr sz="1200" spc="-5" dirty="0">
                <a:latin typeface="Lucida Sans Typewriter"/>
                <a:cs typeface="Lucida Sans Typewriter"/>
              </a:rPr>
              <a:t>blockIdx.x </a:t>
            </a:r>
            <a:r>
              <a:rPr sz="1200" dirty="0">
                <a:latin typeface="Lucida Sans Typewriter"/>
                <a:cs typeface="Lucida Sans Typewriter"/>
              </a:rPr>
              <a:t>* </a:t>
            </a:r>
            <a:r>
              <a:rPr sz="1200" spc="-5" dirty="0">
                <a:latin typeface="Lucida Sans Typewriter"/>
                <a:cs typeface="Lucida Sans Typewriter"/>
              </a:rPr>
              <a:t>blockDim.x </a:t>
            </a:r>
            <a:r>
              <a:rPr sz="1200" dirty="0">
                <a:latin typeface="Lucida Sans Typewriter"/>
                <a:cs typeface="Lucida Sans Typewriter"/>
              </a:rPr>
              <a:t>+</a:t>
            </a:r>
            <a:r>
              <a:rPr sz="1200" spc="3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threadIdx.x;</a:t>
            </a:r>
            <a:endParaRPr sz="1200">
              <a:latin typeface="Lucida Sans Typewriter"/>
              <a:cs typeface="Lucida Sans Typewriter"/>
            </a:endParaRPr>
          </a:p>
          <a:p>
            <a:pPr marL="12700" marR="95885">
              <a:lnSpc>
                <a:spcPct val="159200"/>
              </a:lnSpc>
            </a:pPr>
            <a:r>
              <a:rPr sz="1200" dirty="0">
                <a:latin typeface="Lucida Sans Typewriter"/>
                <a:cs typeface="Lucida Sans Typewriter"/>
              </a:rPr>
              <a:t>int j = </a:t>
            </a:r>
            <a:r>
              <a:rPr sz="1200" spc="-5" dirty="0">
                <a:latin typeface="Lucida Sans Typewriter"/>
                <a:cs typeface="Lucida Sans Typewriter"/>
              </a:rPr>
              <a:t>blockIdx.y </a:t>
            </a:r>
            <a:r>
              <a:rPr sz="1200" dirty="0">
                <a:latin typeface="Lucida Sans Typewriter"/>
                <a:cs typeface="Lucida Sans Typewriter"/>
              </a:rPr>
              <a:t>* </a:t>
            </a:r>
            <a:r>
              <a:rPr sz="1200" spc="-5" dirty="0">
                <a:latin typeface="Lucida Sans Typewriter"/>
                <a:cs typeface="Lucida Sans Typewriter"/>
              </a:rPr>
              <a:t>blockDim.y </a:t>
            </a:r>
            <a:r>
              <a:rPr sz="1200" dirty="0">
                <a:latin typeface="Lucida Sans Typewriter"/>
                <a:cs typeface="Lucida Sans Typewriter"/>
              </a:rPr>
              <a:t>+ threadIdx.y;  if (i &gt;= N || j </a:t>
            </a:r>
            <a:r>
              <a:rPr sz="1200" spc="-5" dirty="0">
                <a:latin typeface="Lucida Sans Typewriter"/>
                <a:cs typeface="Lucida Sans Typewriter"/>
              </a:rPr>
              <a:t>&gt;=</a:t>
            </a:r>
            <a:r>
              <a:rPr sz="1200" spc="-1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N)</a:t>
            </a:r>
            <a:endParaRPr sz="1200">
              <a:latin typeface="Lucida Sans Typewriter"/>
              <a:cs typeface="Lucida Sans Typewriter"/>
            </a:endParaRPr>
          </a:p>
          <a:p>
            <a:pPr marL="12700" marR="2860675" indent="368300">
              <a:lnSpc>
                <a:spcPct val="159200"/>
              </a:lnSpc>
              <a:spcBef>
                <a:spcPts val="10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return;  </a:t>
            </a:r>
            <a:r>
              <a:rPr sz="1200" dirty="0">
                <a:latin typeface="Lucida Sans Typewriter"/>
                <a:cs typeface="Lucida Sans Typewriter"/>
              </a:rPr>
              <a:t>float </a:t>
            </a:r>
            <a:r>
              <a:rPr sz="1200" spc="-5" dirty="0">
                <a:latin typeface="Lucida Sans Typewriter"/>
                <a:cs typeface="Lucida Sans Typewriter"/>
              </a:rPr>
              <a:t>sum </a:t>
            </a:r>
            <a:r>
              <a:rPr sz="1200" dirty="0">
                <a:latin typeface="Lucida Sans Typewriter"/>
                <a:cs typeface="Lucida Sans Typewriter"/>
              </a:rPr>
              <a:t>=</a:t>
            </a:r>
            <a:r>
              <a:rPr sz="1200" spc="-55" dirty="0"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0.0;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1200" dirty="0">
                <a:latin typeface="Lucida Sans Typewriter"/>
                <a:cs typeface="Lucida Sans Typewriter"/>
              </a:rPr>
              <a:t>for (int k = </a:t>
            </a:r>
            <a:r>
              <a:rPr sz="1200" spc="-5" dirty="0">
                <a:latin typeface="Lucida Sans Typewriter"/>
                <a:cs typeface="Lucida Sans Typewriter"/>
              </a:rPr>
              <a:t>0; </a:t>
            </a:r>
            <a:r>
              <a:rPr sz="1200" dirty="0">
                <a:latin typeface="Lucida Sans Typewriter"/>
                <a:cs typeface="Lucida Sans Typewriter"/>
              </a:rPr>
              <a:t>k &lt; N; </a:t>
            </a:r>
            <a:r>
              <a:rPr sz="1200" spc="-5" dirty="0">
                <a:latin typeface="Lucida Sans Typewriter"/>
                <a:cs typeface="Lucida Sans Typewriter"/>
              </a:rPr>
              <a:t>k++)</a:t>
            </a:r>
            <a:r>
              <a:rPr sz="1200" spc="1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{</a:t>
            </a:r>
            <a:endParaRPr sz="1200">
              <a:latin typeface="Lucida Sans Typewriter"/>
              <a:cs typeface="Lucida Sans Typewriter"/>
            </a:endParaRPr>
          </a:p>
          <a:p>
            <a:pPr marL="381000">
              <a:lnSpc>
                <a:spcPct val="100000"/>
              </a:lnSpc>
              <a:spcBef>
                <a:spcPts val="865"/>
              </a:spcBef>
            </a:pPr>
            <a:r>
              <a:rPr sz="1200" dirty="0">
                <a:latin typeface="Lucida Sans Typewriter"/>
                <a:cs typeface="Lucida Sans Typewriter"/>
              </a:rPr>
              <a:t>sum += dmatA[RM(i,k,N)] *</a:t>
            </a:r>
            <a:r>
              <a:rPr sz="1200" spc="-10" dirty="0"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dmatB[RM(k,j,N)];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200" dirty="0">
                <a:latin typeface="Lucida Sans Typewriter"/>
                <a:cs typeface="Lucida Sans Typewriter"/>
              </a:rPr>
              <a:t>dmatC[RM(i,j,N)] =</a:t>
            </a:r>
            <a:r>
              <a:rPr sz="1200" spc="-1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sum;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7542" y="5849518"/>
            <a:ext cx="1174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}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39765" y="3234309"/>
            <a:ext cx="3086735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Tw Cen MT"/>
                <a:cs typeface="Tw Cen MT"/>
              </a:rPr>
              <a:t>3. Compute loop  </a:t>
            </a:r>
            <a:r>
              <a:rPr sz="3200" spc="-20" dirty="0">
                <a:latin typeface="Tw Cen MT"/>
                <a:cs typeface="Tw Cen MT"/>
              </a:rPr>
              <a:t>index </a:t>
            </a:r>
            <a:r>
              <a:rPr sz="3200" dirty="0">
                <a:latin typeface="Tw Cen MT"/>
                <a:cs typeface="Tw Cen MT"/>
              </a:rPr>
              <a:t>+ test</a:t>
            </a:r>
            <a:r>
              <a:rPr sz="3200" spc="-95" dirty="0">
                <a:latin typeface="Tw Cen MT"/>
                <a:cs typeface="Tw Cen MT"/>
              </a:rPr>
              <a:t> </a:t>
            </a:r>
            <a:r>
              <a:rPr sz="3200" dirty="0">
                <a:latin typeface="Tw Cen MT"/>
                <a:cs typeface="Tw Cen MT"/>
              </a:rPr>
              <a:t>bound  (no outer</a:t>
            </a:r>
            <a:r>
              <a:rPr sz="3200" spc="-35" dirty="0">
                <a:latin typeface="Tw Cen MT"/>
                <a:cs typeface="Tw Cen MT"/>
              </a:rPr>
              <a:t> </a:t>
            </a:r>
            <a:r>
              <a:rPr sz="3200" dirty="0">
                <a:latin typeface="Tw Cen MT"/>
                <a:cs typeface="Tw Cen MT"/>
              </a:rPr>
              <a:t>loop)</a:t>
            </a:r>
            <a:endParaRPr sz="3200">
              <a:latin typeface="Tw Cen MT"/>
              <a:cs typeface="Tw Cen MT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B9A1929-8D18-AA41-BF90-F5F57516BC6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50565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Invoking </a:t>
            </a:r>
            <a:r>
              <a:rPr spc="-15" dirty="0"/>
              <a:t>CUDA</a:t>
            </a:r>
            <a:r>
              <a:rPr spc="-120" dirty="0"/>
              <a:t> </a:t>
            </a:r>
            <a:r>
              <a:rPr spc="10" dirty="0"/>
              <a:t>matmul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6237"/>
            <a:ext cx="5061585" cy="2496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dirty="0">
                <a:latin typeface="Tw Cen MT"/>
                <a:cs typeface="Tw Cen MT"/>
              </a:rPr>
              <a:t>Setup </a:t>
            </a:r>
            <a:r>
              <a:rPr sz="2800" spc="-5" dirty="0">
                <a:latin typeface="Tw Cen MT"/>
                <a:cs typeface="Tw Cen MT"/>
              </a:rPr>
              <a:t>memory </a:t>
            </a:r>
            <a:r>
              <a:rPr sz="2800" spc="-15" dirty="0">
                <a:latin typeface="Tw Cen MT"/>
                <a:cs typeface="Tw Cen MT"/>
              </a:rPr>
              <a:t>(from </a:t>
            </a:r>
            <a:r>
              <a:rPr sz="2800" dirty="0">
                <a:latin typeface="Tw Cen MT"/>
                <a:cs typeface="Tw Cen MT"/>
              </a:rPr>
              <a:t>CPU </a:t>
            </a:r>
            <a:r>
              <a:rPr sz="2800" spc="-5" dirty="0">
                <a:latin typeface="Tw Cen MT"/>
                <a:cs typeface="Tw Cen MT"/>
              </a:rPr>
              <a:t>to</a:t>
            </a:r>
            <a:r>
              <a:rPr sz="2800" spc="-4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GPU)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25" dirty="0">
                <a:latin typeface="Tw Cen MT"/>
                <a:cs typeface="Tw Cen MT"/>
              </a:rPr>
              <a:t>Invoke </a:t>
            </a:r>
            <a:r>
              <a:rPr sz="2800" spc="-20" dirty="0">
                <a:latin typeface="Tw Cen MT"/>
                <a:cs typeface="Tw Cen MT"/>
              </a:rPr>
              <a:t>CUDA </a:t>
            </a:r>
            <a:r>
              <a:rPr sz="2800" spc="-5" dirty="0">
                <a:latin typeface="Tw Cen MT"/>
                <a:cs typeface="Tw Cen MT"/>
              </a:rPr>
              <a:t>with special</a:t>
            </a:r>
            <a:r>
              <a:rPr sz="2800" spc="3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syntax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"/>
            </a:pPr>
            <a:endParaRPr sz="40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Get </a:t>
            </a:r>
            <a:r>
              <a:rPr sz="2800" dirty="0">
                <a:latin typeface="Tw Cen MT"/>
                <a:cs typeface="Tw Cen MT"/>
              </a:rPr>
              <a:t>results </a:t>
            </a:r>
            <a:r>
              <a:rPr sz="2800" spc="-15" dirty="0">
                <a:latin typeface="Tw Cen MT"/>
                <a:cs typeface="Tw Cen MT"/>
              </a:rPr>
              <a:t>(from </a:t>
            </a:r>
            <a:r>
              <a:rPr sz="2800" spc="-5" dirty="0">
                <a:latin typeface="Tw Cen MT"/>
                <a:cs typeface="Tw Cen MT"/>
              </a:rPr>
              <a:t>GPU to</a:t>
            </a:r>
            <a:r>
              <a:rPr sz="2800" spc="2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CPU)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382D69-B945-464F-9967-DFD5D8B1491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2751" y="3098292"/>
            <a:ext cx="459105" cy="1463040"/>
          </a:xfrm>
          <a:custGeom>
            <a:avLst/>
            <a:gdLst/>
            <a:ahLst/>
            <a:cxnLst/>
            <a:rect l="l" t="t" r="r" b="b"/>
            <a:pathLst>
              <a:path w="459105" h="1463039">
                <a:moveTo>
                  <a:pt x="340563" y="0"/>
                </a:moveTo>
                <a:lnTo>
                  <a:pt x="118160" y="0"/>
                </a:lnTo>
                <a:lnTo>
                  <a:pt x="72164" y="9292"/>
                </a:lnTo>
                <a:lnTo>
                  <a:pt x="34605" y="34623"/>
                </a:lnTo>
                <a:lnTo>
                  <a:pt x="9284" y="72169"/>
                </a:lnTo>
                <a:lnTo>
                  <a:pt x="0" y="118110"/>
                </a:lnTo>
                <a:lnTo>
                  <a:pt x="0" y="1344930"/>
                </a:lnTo>
                <a:lnTo>
                  <a:pt x="9284" y="1390870"/>
                </a:lnTo>
                <a:lnTo>
                  <a:pt x="34605" y="1428416"/>
                </a:lnTo>
                <a:lnTo>
                  <a:pt x="72164" y="1453747"/>
                </a:lnTo>
                <a:lnTo>
                  <a:pt x="118160" y="1463040"/>
                </a:lnTo>
                <a:lnTo>
                  <a:pt x="340563" y="1463040"/>
                </a:lnTo>
                <a:lnTo>
                  <a:pt x="386559" y="1453747"/>
                </a:lnTo>
                <a:lnTo>
                  <a:pt x="424118" y="1428416"/>
                </a:lnTo>
                <a:lnTo>
                  <a:pt x="449439" y="1390870"/>
                </a:lnTo>
                <a:lnTo>
                  <a:pt x="458723" y="1344930"/>
                </a:lnTo>
                <a:lnTo>
                  <a:pt x="458723" y="118110"/>
                </a:lnTo>
                <a:lnTo>
                  <a:pt x="449439" y="72169"/>
                </a:lnTo>
                <a:lnTo>
                  <a:pt x="424118" y="34623"/>
                </a:lnTo>
                <a:lnTo>
                  <a:pt x="386559" y="9292"/>
                </a:lnTo>
                <a:lnTo>
                  <a:pt x="340563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181600" y="3974591"/>
            <a:ext cx="2171700" cy="586740"/>
          </a:xfrm>
          <a:custGeom>
            <a:avLst/>
            <a:gdLst/>
            <a:ahLst/>
            <a:cxnLst/>
            <a:rect l="l" t="t" r="r" b="b"/>
            <a:pathLst>
              <a:path w="2171700" h="586739">
                <a:moveTo>
                  <a:pt x="2073909" y="0"/>
                </a:moveTo>
                <a:lnTo>
                  <a:pt x="97789" y="0"/>
                </a:lnTo>
                <a:lnTo>
                  <a:pt x="59739" y="7689"/>
                </a:lnTo>
                <a:lnTo>
                  <a:pt x="28654" y="28654"/>
                </a:lnTo>
                <a:lnTo>
                  <a:pt x="7689" y="59739"/>
                </a:lnTo>
                <a:lnTo>
                  <a:pt x="0" y="97789"/>
                </a:lnTo>
                <a:lnTo>
                  <a:pt x="0" y="488949"/>
                </a:lnTo>
                <a:lnTo>
                  <a:pt x="7689" y="527000"/>
                </a:lnTo>
                <a:lnTo>
                  <a:pt x="28654" y="558085"/>
                </a:lnTo>
                <a:lnTo>
                  <a:pt x="59739" y="579050"/>
                </a:lnTo>
                <a:lnTo>
                  <a:pt x="97789" y="586739"/>
                </a:lnTo>
                <a:lnTo>
                  <a:pt x="2073909" y="586739"/>
                </a:lnTo>
                <a:lnTo>
                  <a:pt x="2111960" y="579050"/>
                </a:lnTo>
                <a:lnTo>
                  <a:pt x="2143045" y="558085"/>
                </a:lnTo>
                <a:lnTo>
                  <a:pt x="2164010" y="527000"/>
                </a:lnTo>
                <a:lnTo>
                  <a:pt x="2171700" y="488949"/>
                </a:lnTo>
                <a:lnTo>
                  <a:pt x="2171700" y="97789"/>
                </a:lnTo>
                <a:lnTo>
                  <a:pt x="2164010" y="59739"/>
                </a:lnTo>
                <a:lnTo>
                  <a:pt x="2143045" y="28654"/>
                </a:lnTo>
                <a:lnTo>
                  <a:pt x="2111960" y="7689"/>
                </a:lnTo>
                <a:lnTo>
                  <a:pt x="2073909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50565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Invoking </a:t>
            </a:r>
            <a:r>
              <a:rPr spc="-15" dirty="0"/>
              <a:t>CUDA</a:t>
            </a:r>
            <a:r>
              <a:rPr spc="-120" dirty="0"/>
              <a:t> </a:t>
            </a:r>
            <a:r>
              <a:rPr spc="10" dirty="0"/>
              <a:t>matmul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4026789"/>
            <a:ext cx="6750684" cy="501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Lucida Sans Typewriter"/>
                <a:cs typeface="Lucida Sans Typewriter"/>
              </a:rPr>
              <a:t>cudaMemcpy(aDevData, aData, N*N * sizeof(float),</a:t>
            </a:r>
            <a:r>
              <a:rPr sz="1200" spc="-9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cudaMemcpyHostToDevice);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1200" dirty="0">
                <a:latin typeface="Lucida Sans Typewriter"/>
                <a:cs typeface="Lucida Sans Typewriter"/>
              </a:rPr>
              <a:t>cudaMemcpy(bDevData, bData, N*N * sizeof(float),</a:t>
            </a:r>
            <a:r>
              <a:rPr sz="1200" spc="-9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cudaMemcpyHostToDevice);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542" y="4776418"/>
            <a:ext cx="4853305" cy="104648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25" dirty="0">
                <a:latin typeface="Tw Cen MT"/>
                <a:cs typeface="Tw Cen MT"/>
              </a:rPr>
              <a:t>Invoke </a:t>
            </a:r>
            <a:r>
              <a:rPr sz="2800" spc="-20" dirty="0">
                <a:latin typeface="Tw Cen MT"/>
                <a:cs typeface="Tw Cen MT"/>
              </a:rPr>
              <a:t>CUDA </a:t>
            </a:r>
            <a:r>
              <a:rPr sz="2800" spc="-5" dirty="0">
                <a:latin typeface="Tw Cen MT"/>
                <a:cs typeface="Tw Cen MT"/>
              </a:rPr>
              <a:t>with special</a:t>
            </a:r>
            <a:r>
              <a:rPr sz="2800" spc="3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syntax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0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Get </a:t>
            </a:r>
            <a:r>
              <a:rPr sz="2800" dirty="0">
                <a:latin typeface="Tw Cen MT"/>
                <a:cs typeface="Tw Cen MT"/>
              </a:rPr>
              <a:t>results </a:t>
            </a:r>
            <a:r>
              <a:rPr sz="2800" spc="-15" dirty="0">
                <a:latin typeface="Tw Cen MT"/>
                <a:cs typeface="Tw Cen MT"/>
              </a:rPr>
              <a:t>(from </a:t>
            </a:r>
            <a:r>
              <a:rPr sz="2800" spc="-5" dirty="0">
                <a:latin typeface="Tw Cen MT"/>
                <a:cs typeface="Tw Cen MT"/>
              </a:rPr>
              <a:t>GPU to</a:t>
            </a:r>
            <a:r>
              <a:rPr sz="2800" spc="1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CPU)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83916" y="2758185"/>
            <a:ext cx="463550" cy="374015"/>
          </a:xfrm>
          <a:custGeom>
            <a:avLst/>
            <a:gdLst/>
            <a:ahLst/>
            <a:cxnLst/>
            <a:rect l="l" t="t" r="r" b="b"/>
            <a:pathLst>
              <a:path w="463550" h="374014">
                <a:moveTo>
                  <a:pt x="0" y="292862"/>
                </a:moveTo>
                <a:lnTo>
                  <a:pt x="26923" y="373634"/>
                </a:lnTo>
                <a:lnTo>
                  <a:pt x="69813" y="311658"/>
                </a:lnTo>
                <a:lnTo>
                  <a:pt x="42163" y="311658"/>
                </a:lnTo>
                <a:lnTo>
                  <a:pt x="29590" y="309879"/>
                </a:lnTo>
                <a:lnTo>
                  <a:pt x="31428" y="297306"/>
                </a:lnTo>
                <a:lnTo>
                  <a:pt x="0" y="292862"/>
                </a:lnTo>
                <a:close/>
              </a:path>
              <a:path w="463550" h="374014">
                <a:moveTo>
                  <a:pt x="31428" y="297306"/>
                </a:moveTo>
                <a:lnTo>
                  <a:pt x="29590" y="309879"/>
                </a:lnTo>
                <a:lnTo>
                  <a:pt x="42163" y="311658"/>
                </a:lnTo>
                <a:lnTo>
                  <a:pt x="44015" y="299086"/>
                </a:lnTo>
                <a:lnTo>
                  <a:pt x="31428" y="297306"/>
                </a:lnTo>
                <a:close/>
              </a:path>
              <a:path w="463550" h="374014">
                <a:moveTo>
                  <a:pt x="44015" y="299086"/>
                </a:moveTo>
                <a:lnTo>
                  <a:pt x="42163" y="311658"/>
                </a:lnTo>
                <a:lnTo>
                  <a:pt x="69813" y="311658"/>
                </a:lnTo>
                <a:lnTo>
                  <a:pt x="75437" y="303529"/>
                </a:lnTo>
                <a:lnTo>
                  <a:pt x="44015" y="299086"/>
                </a:lnTo>
                <a:close/>
              </a:path>
              <a:path w="463550" h="374014">
                <a:moveTo>
                  <a:pt x="462025" y="0"/>
                </a:moveTo>
                <a:lnTo>
                  <a:pt x="412876" y="6096"/>
                </a:lnTo>
                <a:lnTo>
                  <a:pt x="364235" y="12700"/>
                </a:lnTo>
                <a:lnTo>
                  <a:pt x="316864" y="20319"/>
                </a:lnTo>
                <a:lnTo>
                  <a:pt x="271525" y="29590"/>
                </a:lnTo>
                <a:lnTo>
                  <a:pt x="228726" y="40893"/>
                </a:lnTo>
                <a:lnTo>
                  <a:pt x="189356" y="55117"/>
                </a:lnTo>
                <a:lnTo>
                  <a:pt x="153923" y="72771"/>
                </a:lnTo>
                <a:lnTo>
                  <a:pt x="109727" y="106679"/>
                </a:lnTo>
                <a:lnTo>
                  <a:pt x="77469" y="149605"/>
                </a:lnTo>
                <a:lnTo>
                  <a:pt x="54736" y="199643"/>
                </a:lnTo>
                <a:lnTo>
                  <a:pt x="39369" y="254762"/>
                </a:lnTo>
                <a:lnTo>
                  <a:pt x="32003" y="293369"/>
                </a:lnTo>
                <a:lnTo>
                  <a:pt x="31428" y="297306"/>
                </a:lnTo>
                <a:lnTo>
                  <a:pt x="44015" y="299086"/>
                </a:lnTo>
                <a:lnTo>
                  <a:pt x="44539" y="295528"/>
                </a:lnTo>
                <a:lnTo>
                  <a:pt x="51767" y="257555"/>
                </a:lnTo>
                <a:lnTo>
                  <a:pt x="51876" y="257301"/>
                </a:lnTo>
                <a:lnTo>
                  <a:pt x="56230" y="239140"/>
                </a:lnTo>
                <a:lnTo>
                  <a:pt x="61086" y="220979"/>
                </a:lnTo>
                <a:lnTo>
                  <a:pt x="66719" y="204088"/>
                </a:lnTo>
                <a:lnTo>
                  <a:pt x="73151" y="187071"/>
                </a:lnTo>
                <a:lnTo>
                  <a:pt x="80390" y="171068"/>
                </a:lnTo>
                <a:lnTo>
                  <a:pt x="88317" y="156210"/>
                </a:lnTo>
                <a:lnTo>
                  <a:pt x="97296" y="141859"/>
                </a:lnTo>
                <a:lnTo>
                  <a:pt x="97535" y="141477"/>
                </a:lnTo>
                <a:lnTo>
                  <a:pt x="107695" y="128015"/>
                </a:lnTo>
                <a:lnTo>
                  <a:pt x="118998" y="115315"/>
                </a:lnTo>
                <a:lnTo>
                  <a:pt x="119163" y="115315"/>
                </a:lnTo>
                <a:lnTo>
                  <a:pt x="131162" y="104139"/>
                </a:lnTo>
                <a:lnTo>
                  <a:pt x="145081" y="93472"/>
                </a:lnTo>
                <a:lnTo>
                  <a:pt x="144906" y="93472"/>
                </a:lnTo>
                <a:lnTo>
                  <a:pt x="160527" y="83565"/>
                </a:lnTo>
                <a:lnTo>
                  <a:pt x="176674" y="74929"/>
                </a:lnTo>
                <a:lnTo>
                  <a:pt x="176529" y="74929"/>
                </a:lnTo>
                <a:lnTo>
                  <a:pt x="194157" y="66928"/>
                </a:lnTo>
                <a:lnTo>
                  <a:pt x="212777" y="59689"/>
                </a:lnTo>
                <a:lnTo>
                  <a:pt x="232663" y="53086"/>
                </a:lnTo>
                <a:lnTo>
                  <a:pt x="232409" y="53086"/>
                </a:lnTo>
                <a:lnTo>
                  <a:pt x="253110" y="47243"/>
                </a:lnTo>
                <a:lnTo>
                  <a:pt x="274446" y="41910"/>
                </a:lnTo>
                <a:lnTo>
                  <a:pt x="274889" y="41910"/>
                </a:lnTo>
                <a:lnTo>
                  <a:pt x="296544" y="37084"/>
                </a:lnTo>
                <a:lnTo>
                  <a:pt x="296944" y="37084"/>
                </a:lnTo>
                <a:lnTo>
                  <a:pt x="319150" y="32765"/>
                </a:lnTo>
                <a:lnTo>
                  <a:pt x="319023" y="32765"/>
                </a:lnTo>
                <a:lnTo>
                  <a:pt x="366140" y="25146"/>
                </a:lnTo>
                <a:lnTo>
                  <a:pt x="366946" y="25146"/>
                </a:lnTo>
                <a:lnTo>
                  <a:pt x="414528" y="18668"/>
                </a:lnTo>
                <a:lnTo>
                  <a:pt x="414400" y="18668"/>
                </a:lnTo>
                <a:lnTo>
                  <a:pt x="463549" y="12700"/>
                </a:lnTo>
                <a:lnTo>
                  <a:pt x="462025" y="0"/>
                </a:lnTo>
                <a:close/>
              </a:path>
              <a:path w="463550" h="374014">
                <a:moveTo>
                  <a:pt x="44576" y="295275"/>
                </a:moveTo>
                <a:lnTo>
                  <a:pt x="44450" y="295528"/>
                </a:lnTo>
                <a:lnTo>
                  <a:pt x="44576" y="295275"/>
                </a:lnTo>
                <a:close/>
              </a:path>
              <a:path w="463550" h="374014">
                <a:moveTo>
                  <a:pt x="51876" y="257301"/>
                </a:moveTo>
                <a:lnTo>
                  <a:pt x="51815" y="257555"/>
                </a:lnTo>
                <a:lnTo>
                  <a:pt x="51876" y="257301"/>
                </a:lnTo>
                <a:close/>
              </a:path>
              <a:path w="463550" h="374014">
                <a:moveTo>
                  <a:pt x="56260" y="239013"/>
                </a:moveTo>
                <a:close/>
              </a:path>
              <a:path w="463550" h="374014">
                <a:moveTo>
                  <a:pt x="61211" y="220979"/>
                </a:moveTo>
                <a:lnTo>
                  <a:pt x="61086" y="221361"/>
                </a:lnTo>
                <a:lnTo>
                  <a:pt x="61211" y="220979"/>
                </a:lnTo>
                <a:close/>
              </a:path>
              <a:path w="463550" h="374014">
                <a:moveTo>
                  <a:pt x="66801" y="203835"/>
                </a:moveTo>
                <a:lnTo>
                  <a:pt x="66675" y="204088"/>
                </a:lnTo>
                <a:lnTo>
                  <a:pt x="66801" y="203835"/>
                </a:lnTo>
                <a:close/>
              </a:path>
              <a:path w="463550" h="374014">
                <a:moveTo>
                  <a:pt x="73196" y="187071"/>
                </a:moveTo>
                <a:lnTo>
                  <a:pt x="73025" y="187451"/>
                </a:lnTo>
                <a:lnTo>
                  <a:pt x="73196" y="187071"/>
                </a:lnTo>
                <a:close/>
              </a:path>
              <a:path w="463550" h="374014">
                <a:moveTo>
                  <a:pt x="80465" y="171068"/>
                </a:moveTo>
                <a:lnTo>
                  <a:pt x="80263" y="171450"/>
                </a:lnTo>
                <a:lnTo>
                  <a:pt x="80465" y="171068"/>
                </a:lnTo>
                <a:close/>
              </a:path>
              <a:path w="463550" h="374014">
                <a:moveTo>
                  <a:pt x="88518" y="155828"/>
                </a:moveTo>
                <a:lnTo>
                  <a:pt x="88264" y="156210"/>
                </a:lnTo>
                <a:lnTo>
                  <a:pt x="88518" y="155828"/>
                </a:lnTo>
                <a:close/>
              </a:path>
              <a:path w="463550" h="374014">
                <a:moveTo>
                  <a:pt x="97568" y="141477"/>
                </a:moveTo>
                <a:lnTo>
                  <a:pt x="97369" y="141743"/>
                </a:lnTo>
                <a:lnTo>
                  <a:pt x="97568" y="141477"/>
                </a:lnTo>
                <a:close/>
              </a:path>
              <a:path w="463550" h="374014">
                <a:moveTo>
                  <a:pt x="107778" y="128015"/>
                </a:moveTo>
                <a:lnTo>
                  <a:pt x="107441" y="128397"/>
                </a:lnTo>
                <a:lnTo>
                  <a:pt x="107778" y="128015"/>
                </a:lnTo>
                <a:close/>
              </a:path>
              <a:path w="463550" h="374014">
                <a:moveTo>
                  <a:pt x="119163" y="115315"/>
                </a:moveTo>
                <a:lnTo>
                  <a:pt x="118998" y="115315"/>
                </a:lnTo>
                <a:lnTo>
                  <a:pt x="118617" y="115824"/>
                </a:lnTo>
                <a:lnTo>
                  <a:pt x="119163" y="115315"/>
                </a:lnTo>
                <a:close/>
              </a:path>
              <a:path w="463550" h="374014">
                <a:moveTo>
                  <a:pt x="131571" y="103759"/>
                </a:moveTo>
                <a:lnTo>
                  <a:pt x="131063" y="104139"/>
                </a:lnTo>
                <a:lnTo>
                  <a:pt x="131571" y="103759"/>
                </a:lnTo>
                <a:close/>
              </a:path>
              <a:path w="463550" h="374014">
                <a:moveTo>
                  <a:pt x="145414" y="93217"/>
                </a:moveTo>
                <a:lnTo>
                  <a:pt x="144906" y="93472"/>
                </a:lnTo>
                <a:lnTo>
                  <a:pt x="145081" y="93472"/>
                </a:lnTo>
                <a:lnTo>
                  <a:pt x="145414" y="93217"/>
                </a:lnTo>
                <a:close/>
              </a:path>
              <a:path w="463550" h="374014">
                <a:moveTo>
                  <a:pt x="160619" y="83565"/>
                </a:moveTo>
                <a:lnTo>
                  <a:pt x="160146" y="83819"/>
                </a:lnTo>
                <a:lnTo>
                  <a:pt x="160619" y="83565"/>
                </a:lnTo>
                <a:close/>
              </a:path>
              <a:path w="463550" h="374014">
                <a:moveTo>
                  <a:pt x="176910" y="74802"/>
                </a:moveTo>
                <a:lnTo>
                  <a:pt x="176529" y="74929"/>
                </a:lnTo>
                <a:lnTo>
                  <a:pt x="176674" y="74929"/>
                </a:lnTo>
                <a:lnTo>
                  <a:pt x="176910" y="74802"/>
                </a:lnTo>
                <a:close/>
              </a:path>
              <a:path w="463550" h="374014">
                <a:moveTo>
                  <a:pt x="194436" y="66801"/>
                </a:moveTo>
                <a:lnTo>
                  <a:pt x="194056" y="66928"/>
                </a:lnTo>
                <a:lnTo>
                  <a:pt x="194436" y="66801"/>
                </a:lnTo>
                <a:close/>
              </a:path>
              <a:path w="463550" h="374014">
                <a:moveTo>
                  <a:pt x="213091" y="59568"/>
                </a:moveTo>
                <a:lnTo>
                  <a:pt x="212725" y="59689"/>
                </a:lnTo>
                <a:lnTo>
                  <a:pt x="213091" y="59568"/>
                </a:lnTo>
                <a:close/>
              </a:path>
              <a:path w="463550" h="374014">
                <a:moveTo>
                  <a:pt x="274889" y="41910"/>
                </a:moveTo>
                <a:lnTo>
                  <a:pt x="274446" y="41910"/>
                </a:lnTo>
                <a:lnTo>
                  <a:pt x="274889" y="41910"/>
                </a:lnTo>
                <a:close/>
              </a:path>
              <a:path w="463550" h="374014">
                <a:moveTo>
                  <a:pt x="296944" y="37084"/>
                </a:moveTo>
                <a:lnTo>
                  <a:pt x="296544" y="37084"/>
                </a:lnTo>
                <a:lnTo>
                  <a:pt x="296290" y="37211"/>
                </a:lnTo>
                <a:lnTo>
                  <a:pt x="296944" y="37084"/>
                </a:lnTo>
                <a:close/>
              </a:path>
              <a:path w="463550" h="374014">
                <a:moveTo>
                  <a:pt x="366946" y="25146"/>
                </a:moveTo>
                <a:lnTo>
                  <a:pt x="366140" y="25146"/>
                </a:lnTo>
                <a:lnTo>
                  <a:pt x="366946" y="251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07542" y="1796237"/>
            <a:ext cx="5061585" cy="2148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dirty="0">
                <a:latin typeface="Tw Cen MT"/>
                <a:cs typeface="Tw Cen MT"/>
              </a:rPr>
              <a:t>Setup </a:t>
            </a:r>
            <a:r>
              <a:rPr sz="2800" spc="-5" dirty="0">
                <a:latin typeface="Tw Cen MT"/>
                <a:cs typeface="Tw Cen MT"/>
              </a:rPr>
              <a:t>memory </a:t>
            </a:r>
            <a:r>
              <a:rPr sz="2800" spc="-15" dirty="0">
                <a:latin typeface="Tw Cen MT"/>
                <a:cs typeface="Tw Cen MT"/>
              </a:rPr>
              <a:t>(from </a:t>
            </a:r>
            <a:r>
              <a:rPr sz="2800" dirty="0">
                <a:latin typeface="Tw Cen MT"/>
                <a:cs typeface="Tw Cen MT"/>
              </a:rPr>
              <a:t>CPU </a:t>
            </a:r>
            <a:r>
              <a:rPr sz="2800" spc="-5" dirty="0">
                <a:latin typeface="Tw Cen MT"/>
                <a:cs typeface="Tw Cen MT"/>
              </a:rPr>
              <a:t>to</a:t>
            </a:r>
            <a:r>
              <a:rPr sz="2800" spc="-4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GPU)</a:t>
            </a:r>
            <a:endParaRPr sz="2800">
              <a:latin typeface="Tw Cen MT"/>
              <a:cs typeface="Tw Cen MT"/>
            </a:endParaRPr>
          </a:p>
          <a:p>
            <a:pPr marL="2676525" marR="518159">
              <a:lnSpc>
                <a:spcPct val="100000"/>
              </a:lnSpc>
              <a:spcBef>
                <a:spcPts val="1890"/>
              </a:spcBef>
            </a:pPr>
            <a:r>
              <a:rPr sz="1800" dirty="0">
                <a:latin typeface="Tw Cen MT"/>
                <a:cs typeface="Tw Cen MT"/>
              </a:rPr>
              <a:t>These addresses</a:t>
            </a:r>
            <a:r>
              <a:rPr sz="1800" spc="-120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are  only </a:t>
            </a:r>
            <a:r>
              <a:rPr sz="1800" spc="-10" dirty="0">
                <a:latin typeface="Tw Cen MT"/>
                <a:cs typeface="Tw Cen MT"/>
              </a:rPr>
              <a:t>valid </a:t>
            </a:r>
            <a:r>
              <a:rPr sz="1800" dirty="0">
                <a:latin typeface="Tw Cen MT"/>
                <a:cs typeface="Tw Cen MT"/>
              </a:rPr>
              <a:t>on</a:t>
            </a:r>
            <a:r>
              <a:rPr sz="1800" spc="-45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GPU</a:t>
            </a:r>
            <a:endParaRPr sz="1800">
              <a:latin typeface="Tw Cen MT"/>
              <a:cs typeface="Tw Cen MT"/>
            </a:endParaRPr>
          </a:p>
          <a:p>
            <a:pPr marL="12700" marR="160020" algn="just">
              <a:lnSpc>
                <a:spcPct val="159700"/>
              </a:lnSpc>
              <a:spcBef>
                <a:spcPts val="245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cudaMalloc((void **) </a:t>
            </a:r>
            <a:r>
              <a:rPr sz="1200" dirty="0">
                <a:latin typeface="Lucida Sans Typewriter"/>
                <a:cs typeface="Lucida Sans Typewriter"/>
              </a:rPr>
              <a:t>&amp;aDevData, </a:t>
            </a:r>
            <a:r>
              <a:rPr sz="1200" spc="-5" dirty="0">
                <a:latin typeface="Lucida Sans Typewriter"/>
                <a:cs typeface="Lucida Sans Typewriter"/>
              </a:rPr>
              <a:t>N*N </a:t>
            </a:r>
            <a:r>
              <a:rPr sz="1200" dirty="0">
                <a:latin typeface="Lucida Sans Typewriter"/>
                <a:cs typeface="Lucida Sans Typewriter"/>
              </a:rPr>
              <a:t>* sizeof(float));  </a:t>
            </a:r>
            <a:r>
              <a:rPr sz="1200" spc="-5" dirty="0">
                <a:latin typeface="Lucida Sans Typewriter"/>
                <a:cs typeface="Lucida Sans Typewriter"/>
              </a:rPr>
              <a:t>cudaMalloc((void **) </a:t>
            </a:r>
            <a:r>
              <a:rPr sz="1200" dirty="0">
                <a:latin typeface="Lucida Sans Typewriter"/>
                <a:cs typeface="Lucida Sans Typewriter"/>
              </a:rPr>
              <a:t>&amp;bDevData, </a:t>
            </a:r>
            <a:r>
              <a:rPr sz="1200" spc="-5" dirty="0">
                <a:latin typeface="Lucida Sans Typewriter"/>
                <a:cs typeface="Lucida Sans Typewriter"/>
              </a:rPr>
              <a:t>N*N </a:t>
            </a:r>
            <a:r>
              <a:rPr sz="1200" dirty="0">
                <a:latin typeface="Lucida Sans Typewriter"/>
                <a:cs typeface="Lucida Sans Typewriter"/>
              </a:rPr>
              <a:t>* sizeof(float));  </a:t>
            </a:r>
            <a:r>
              <a:rPr sz="1200" spc="-5" dirty="0">
                <a:latin typeface="Lucida Sans Typewriter"/>
                <a:cs typeface="Lucida Sans Typewriter"/>
              </a:rPr>
              <a:t>cudaMalloc((void **) </a:t>
            </a:r>
            <a:r>
              <a:rPr sz="1200" dirty="0">
                <a:latin typeface="Lucida Sans Typewriter"/>
                <a:cs typeface="Lucida Sans Typewriter"/>
              </a:rPr>
              <a:t>&amp;cDevData, </a:t>
            </a:r>
            <a:r>
              <a:rPr sz="1200" spc="-5" dirty="0">
                <a:latin typeface="Lucida Sans Typewriter"/>
                <a:cs typeface="Lucida Sans Typewriter"/>
              </a:rPr>
              <a:t>N*N </a:t>
            </a:r>
            <a:r>
              <a:rPr sz="1200" dirty="0">
                <a:latin typeface="Lucida Sans Typewriter"/>
                <a:cs typeface="Lucida Sans Typewriter"/>
              </a:rPr>
              <a:t>*</a:t>
            </a:r>
            <a:r>
              <a:rPr sz="1200" spc="3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sizeof(float));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241160" y="3532378"/>
            <a:ext cx="464184" cy="375285"/>
          </a:xfrm>
          <a:custGeom>
            <a:avLst/>
            <a:gdLst/>
            <a:ahLst/>
            <a:cxnLst/>
            <a:rect l="l" t="t" r="r" b="b"/>
            <a:pathLst>
              <a:path w="464184" h="375285">
                <a:moveTo>
                  <a:pt x="0" y="294386"/>
                </a:moveTo>
                <a:lnTo>
                  <a:pt x="27050" y="375158"/>
                </a:lnTo>
                <a:lnTo>
                  <a:pt x="69827" y="313182"/>
                </a:lnTo>
                <a:lnTo>
                  <a:pt x="42290" y="313182"/>
                </a:lnTo>
                <a:lnTo>
                  <a:pt x="29717" y="311404"/>
                </a:lnTo>
                <a:lnTo>
                  <a:pt x="31512" y="298842"/>
                </a:lnTo>
                <a:lnTo>
                  <a:pt x="0" y="294386"/>
                </a:lnTo>
                <a:close/>
              </a:path>
              <a:path w="464184" h="375285">
                <a:moveTo>
                  <a:pt x="31512" y="298842"/>
                </a:moveTo>
                <a:lnTo>
                  <a:pt x="29717" y="311404"/>
                </a:lnTo>
                <a:lnTo>
                  <a:pt x="42290" y="313182"/>
                </a:lnTo>
                <a:lnTo>
                  <a:pt x="44098" y="300622"/>
                </a:lnTo>
                <a:lnTo>
                  <a:pt x="31512" y="298842"/>
                </a:lnTo>
                <a:close/>
              </a:path>
              <a:path w="464184" h="375285">
                <a:moveTo>
                  <a:pt x="44098" y="300622"/>
                </a:moveTo>
                <a:lnTo>
                  <a:pt x="42290" y="313182"/>
                </a:lnTo>
                <a:lnTo>
                  <a:pt x="69827" y="313182"/>
                </a:lnTo>
                <a:lnTo>
                  <a:pt x="75437" y="305054"/>
                </a:lnTo>
                <a:lnTo>
                  <a:pt x="44098" y="300622"/>
                </a:lnTo>
                <a:close/>
              </a:path>
              <a:path w="464184" h="375285">
                <a:moveTo>
                  <a:pt x="462153" y="0"/>
                </a:moveTo>
                <a:lnTo>
                  <a:pt x="413004" y="6096"/>
                </a:lnTo>
                <a:lnTo>
                  <a:pt x="364363" y="12700"/>
                </a:lnTo>
                <a:lnTo>
                  <a:pt x="316991" y="20447"/>
                </a:lnTo>
                <a:lnTo>
                  <a:pt x="271653" y="29718"/>
                </a:lnTo>
                <a:lnTo>
                  <a:pt x="228853" y="41148"/>
                </a:lnTo>
                <a:lnTo>
                  <a:pt x="189484" y="55499"/>
                </a:lnTo>
                <a:lnTo>
                  <a:pt x="154050" y="73025"/>
                </a:lnTo>
                <a:lnTo>
                  <a:pt x="109854" y="107188"/>
                </a:lnTo>
                <a:lnTo>
                  <a:pt x="77597" y="150368"/>
                </a:lnTo>
                <a:lnTo>
                  <a:pt x="54863" y="200406"/>
                </a:lnTo>
                <a:lnTo>
                  <a:pt x="39497" y="255778"/>
                </a:lnTo>
                <a:lnTo>
                  <a:pt x="32130" y="294513"/>
                </a:lnTo>
                <a:lnTo>
                  <a:pt x="31512" y="298842"/>
                </a:lnTo>
                <a:lnTo>
                  <a:pt x="44098" y="300622"/>
                </a:lnTo>
                <a:lnTo>
                  <a:pt x="44667" y="296672"/>
                </a:lnTo>
                <a:lnTo>
                  <a:pt x="51894" y="258572"/>
                </a:lnTo>
                <a:lnTo>
                  <a:pt x="52003" y="258318"/>
                </a:lnTo>
                <a:lnTo>
                  <a:pt x="56327" y="240157"/>
                </a:lnTo>
                <a:lnTo>
                  <a:pt x="61213" y="221996"/>
                </a:lnTo>
                <a:lnTo>
                  <a:pt x="66806" y="204851"/>
                </a:lnTo>
                <a:lnTo>
                  <a:pt x="66928" y="204470"/>
                </a:lnTo>
                <a:lnTo>
                  <a:pt x="73182" y="188087"/>
                </a:lnTo>
                <a:lnTo>
                  <a:pt x="80517" y="171704"/>
                </a:lnTo>
                <a:lnTo>
                  <a:pt x="88444" y="156845"/>
                </a:lnTo>
                <a:lnTo>
                  <a:pt x="97662" y="141986"/>
                </a:lnTo>
                <a:lnTo>
                  <a:pt x="107823" y="128397"/>
                </a:lnTo>
                <a:lnTo>
                  <a:pt x="108017" y="128397"/>
                </a:lnTo>
                <a:lnTo>
                  <a:pt x="118789" y="116205"/>
                </a:lnTo>
                <a:lnTo>
                  <a:pt x="119125" y="115824"/>
                </a:lnTo>
                <a:lnTo>
                  <a:pt x="131289" y="104521"/>
                </a:lnTo>
                <a:lnTo>
                  <a:pt x="145208" y="93853"/>
                </a:lnTo>
                <a:lnTo>
                  <a:pt x="145034" y="93853"/>
                </a:lnTo>
                <a:lnTo>
                  <a:pt x="160654" y="83947"/>
                </a:lnTo>
                <a:lnTo>
                  <a:pt x="177037" y="75057"/>
                </a:lnTo>
                <a:lnTo>
                  <a:pt x="177207" y="75057"/>
                </a:lnTo>
                <a:lnTo>
                  <a:pt x="194288" y="67183"/>
                </a:lnTo>
                <a:lnTo>
                  <a:pt x="212904" y="59944"/>
                </a:lnTo>
                <a:lnTo>
                  <a:pt x="232790" y="53212"/>
                </a:lnTo>
                <a:lnTo>
                  <a:pt x="232980" y="53212"/>
                </a:lnTo>
                <a:lnTo>
                  <a:pt x="253364" y="47371"/>
                </a:lnTo>
                <a:lnTo>
                  <a:pt x="253111" y="47371"/>
                </a:lnTo>
                <a:lnTo>
                  <a:pt x="274573" y="42037"/>
                </a:lnTo>
                <a:lnTo>
                  <a:pt x="296671" y="37211"/>
                </a:lnTo>
                <a:lnTo>
                  <a:pt x="296417" y="37211"/>
                </a:lnTo>
                <a:lnTo>
                  <a:pt x="319278" y="32893"/>
                </a:lnTo>
                <a:lnTo>
                  <a:pt x="319150" y="32893"/>
                </a:lnTo>
                <a:lnTo>
                  <a:pt x="366267" y="25273"/>
                </a:lnTo>
                <a:lnTo>
                  <a:pt x="414655" y="18796"/>
                </a:lnTo>
                <a:lnTo>
                  <a:pt x="463677" y="12700"/>
                </a:lnTo>
                <a:lnTo>
                  <a:pt x="462153" y="0"/>
                </a:lnTo>
                <a:close/>
              </a:path>
              <a:path w="464184" h="375285">
                <a:moveTo>
                  <a:pt x="44703" y="296418"/>
                </a:moveTo>
                <a:lnTo>
                  <a:pt x="44576" y="296672"/>
                </a:lnTo>
                <a:lnTo>
                  <a:pt x="44703" y="296418"/>
                </a:lnTo>
                <a:close/>
              </a:path>
              <a:path w="464184" h="375285">
                <a:moveTo>
                  <a:pt x="52003" y="258318"/>
                </a:moveTo>
                <a:lnTo>
                  <a:pt x="51942" y="258572"/>
                </a:lnTo>
                <a:lnTo>
                  <a:pt x="52003" y="258318"/>
                </a:lnTo>
                <a:close/>
              </a:path>
              <a:path w="464184" h="375285">
                <a:moveTo>
                  <a:pt x="56387" y="239903"/>
                </a:moveTo>
                <a:lnTo>
                  <a:pt x="56261" y="240157"/>
                </a:lnTo>
                <a:lnTo>
                  <a:pt x="56387" y="239903"/>
                </a:lnTo>
                <a:close/>
              </a:path>
              <a:path w="464184" h="375285">
                <a:moveTo>
                  <a:pt x="61295" y="221996"/>
                </a:moveTo>
                <a:lnTo>
                  <a:pt x="61213" y="222250"/>
                </a:lnTo>
                <a:lnTo>
                  <a:pt x="61295" y="221996"/>
                </a:lnTo>
                <a:close/>
              </a:path>
              <a:path w="464184" h="375285">
                <a:moveTo>
                  <a:pt x="66947" y="204470"/>
                </a:moveTo>
                <a:lnTo>
                  <a:pt x="66831" y="204774"/>
                </a:lnTo>
                <a:lnTo>
                  <a:pt x="66947" y="204470"/>
                </a:lnTo>
                <a:close/>
              </a:path>
              <a:path w="464184" h="375285">
                <a:moveTo>
                  <a:pt x="73278" y="187833"/>
                </a:moveTo>
                <a:lnTo>
                  <a:pt x="73151" y="188087"/>
                </a:lnTo>
                <a:lnTo>
                  <a:pt x="73278" y="187833"/>
                </a:lnTo>
                <a:close/>
              </a:path>
              <a:path w="464184" h="375285">
                <a:moveTo>
                  <a:pt x="80592" y="171704"/>
                </a:moveTo>
                <a:lnTo>
                  <a:pt x="80390" y="172085"/>
                </a:lnTo>
                <a:lnTo>
                  <a:pt x="80592" y="171704"/>
                </a:lnTo>
                <a:close/>
              </a:path>
              <a:path w="464184" h="375285">
                <a:moveTo>
                  <a:pt x="88646" y="156464"/>
                </a:moveTo>
                <a:lnTo>
                  <a:pt x="88391" y="156845"/>
                </a:lnTo>
                <a:lnTo>
                  <a:pt x="88646" y="156464"/>
                </a:lnTo>
                <a:close/>
              </a:path>
              <a:path w="464184" h="375285">
                <a:moveTo>
                  <a:pt x="97784" y="141986"/>
                </a:moveTo>
                <a:lnTo>
                  <a:pt x="97409" y="142494"/>
                </a:lnTo>
                <a:lnTo>
                  <a:pt x="97784" y="141986"/>
                </a:lnTo>
                <a:close/>
              </a:path>
              <a:path w="464184" h="375285">
                <a:moveTo>
                  <a:pt x="108017" y="128397"/>
                </a:moveTo>
                <a:lnTo>
                  <a:pt x="107823" y="128397"/>
                </a:lnTo>
                <a:lnTo>
                  <a:pt x="107568" y="128905"/>
                </a:lnTo>
                <a:lnTo>
                  <a:pt x="108017" y="128397"/>
                </a:lnTo>
                <a:close/>
              </a:path>
              <a:path w="464184" h="375285">
                <a:moveTo>
                  <a:pt x="118995" y="115971"/>
                </a:moveTo>
                <a:lnTo>
                  <a:pt x="118744" y="116205"/>
                </a:lnTo>
                <a:lnTo>
                  <a:pt x="118995" y="115971"/>
                </a:lnTo>
                <a:close/>
              </a:path>
              <a:path w="464184" h="375285">
                <a:moveTo>
                  <a:pt x="119154" y="115824"/>
                </a:moveTo>
                <a:lnTo>
                  <a:pt x="118995" y="115971"/>
                </a:lnTo>
                <a:lnTo>
                  <a:pt x="119154" y="115824"/>
                </a:lnTo>
                <a:close/>
              </a:path>
              <a:path w="464184" h="375285">
                <a:moveTo>
                  <a:pt x="131699" y="104140"/>
                </a:moveTo>
                <a:lnTo>
                  <a:pt x="131190" y="104521"/>
                </a:lnTo>
                <a:lnTo>
                  <a:pt x="131699" y="104140"/>
                </a:lnTo>
                <a:close/>
              </a:path>
              <a:path w="464184" h="375285">
                <a:moveTo>
                  <a:pt x="145541" y="93599"/>
                </a:moveTo>
                <a:lnTo>
                  <a:pt x="145034" y="93853"/>
                </a:lnTo>
                <a:lnTo>
                  <a:pt x="145208" y="93853"/>
                </a:lnTo>
                <a:lnTo>
                  <a:pt x="145541" y="93599"/>
                </a:lnTo>
                <a:close/>
              </a:path>
              <a:path w="464184" h="375285">
                <a:moveTo>
                  <a:pt x="160739" y="83947"/>
                </a:moveTo>
                <a:lnTo>
                  <a:pt x="160274" y="84201"/>
                </a:lnTo>
                <a:lnTo>
                  <a:pt x="160739" y="83947"/>
                </a:lnTo>
                <a:close/>
              </a:path>
              <a:path w="464184" h="375285">
                <a:moveTo>
                  <a:pt x="177207" y="75057"/>
                </a:moveTo>
                <a:lnTo>
                  <a:pt x="177037" y="75057"/>
                </a:lnTo>
                <a:lnTo>
                  <a:pt x="176656" y="75311"/>
                </a:lnTo>
                <a:lnTo>
                  <a:pt x="177207" y="75057"/>
                </a:lnTo>
                <a:close/>
              </a:path>
              <a:path w="464184" h="375285">
                <a:moveTo>
                  <a:pt x="194563" y="67056"/>
                </a:moveTo>
                <a:lnTo>
                  <a:pt x="194183" y="67183"/>
                </a:lnTo>
                <a:lnTo>
                  <a:pt x="194563" y="67056"/>
                </a:lnTo>
                <a:close/>
              </a:path>
              <a:path w="464184" h="375285">
                <a:moveTo>
                  <a:pt x="213233" y="59817"/>
                </a:moveTo>
                <a:lnTo>
                  <a:pt x="212851" y="59944"/>
                </a:lnTo>
                <a:lnTo>
                  <a:pt x="213233" y="59817"/>
                </a:lnTo>
                <a:close/>
              </a:path>
              <a:path w="464184" h="375285">
                <a:moveTo>
                  <a:pt x="232980" y="53212"/>
                </a:moveTo>
                <a:lnTo>
                  <a:pt x="232790" y="53212"/>
                </a:lnTo>
                <a:lnTo>
                  <a:pt x="232537" y="53339"/>
                </a:lnTo>
                <a:lnTo>
                  <a:pt x="232980" y="532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728586" y="3072765"/>
            <a:ext cx="18173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w Cen MT"/>
                <a:cs typeface="Tw Cen MT"/>
              </a:rPr>
              <a:t>Need to </a:t>
            </a:r>
            <a:r>
              <a:rPr sz="1800" spc="-10" dirty="0">
                <a:latin typeface="Tw Cen MT"/>
                <a:cs typeface="Tw Cen MT"/>
              </a:rPr>
              <a:t>move</a:t>
            </a:r>
            <a:r>
              <a:rPr sz="1800" spc="-90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data  </a:t>
            </a:r>
            <a:r>
              <a:rPr sz="1800" spc="-5" dirty="0">
                <a:latin typeface="Tw Cen MT"/>
                <a:cs typeface="Tw Cen MT"/>
              </a:rPr>
              <a:t>manually </a:t>
            </a:r>
            <a:r>
              <a:rPr sz="1800" dirty="0">
                <a:latin typeface="Tw Cen MT"/>
                <a:cs typeface="Tw Cen MT"/>
              </a:rPr>
              <a:t>(separate  address</a:t>
            </a:r>
            <a:r>
              <a:rPr sz="1800" spc="-30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spaces)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377DDDF-A570-8C41-9750-BE5A595F27B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74208" y="4244340"/>
            <a:ext cx="2778760" cy="355600"/>
          </a:xfrm>
          <a:custGeom>
            <a:avLst/>
            <a:gdLst/>
            <a:ahLst/>
            <a:cxnLst/>
            <a:rect l="l" t="t" r="r" b="b"/>
            <a:pathLst>
              <a:path w="2778759" h="355600">
                <a:moveTo>
                  <a:pt x="2719069" y="0"/>
                </a:moveTo>
                <a:lnTo>
                  <a:pt x="59181" y="0"/>
                </a:lnTo>
                <a:lnTo>
                  <a:pt x="36165" y="4657"/>
                </a:lnTo>
                <a:lnTo>
                  <a:pt x="17351" y="17351"/>
                </a:lnTo>
                <a:lnTo>
                  <a:pt x="4657" y="36165"/>
                </a:lnTo>
                <a:lnTo>
                  <a:pt x="0" y="59182"/>
                </a:lnTo>
                <a:lnTo>
                  <a:pt x="0" y="295910"/>
                </a:lnTo>
                <a:lnTo>
                  <a:pt x="4657" y="318926"/>
                </a:lnTo>
                <a:lnTo>
                  <a:pt x="17351" y="337740"/>
                </a:lnTo>
                <a:lnTo>
                  <a:pt x="36165" y="350434"/>
                </a:lnTo>
                <a:lnTo>
                  <a:pt x="59181" y="355092"/>
                </a:lnTo>
                <a:lnTo>
                  <a:pt x="2719069" y="355092"/>
                </a:lnTo>
                <a:lnTo>
                  <a:pt x="2742086" y="350434"/>
                </a:lnTo>
                <a:lnTo>
                  <a:pt x="2760900" y="337740"/>
                </a:lnTo>
                <a:lnTo>
                  <a:pt x="2773594" y="318926"/>
                </a:lnTo>
                <a:lnTo>
                  <a:pt x="2778251" y="295910"/>
                </a:lnTo>
                <a:lnTo>
                  <a:pt x="2778251" y="59182"/>
                </a:lnTo>
                <a:lnTo>
                  <a:pt x="2773594" y="36165"/>
                </a:lnTo>
                <a:lnTo>
                  <a:pt x="2760900" y="17351"/>
                </a:lnTo>
                <a:lnTo>
                  <a:pt x="2742086" y="4657"/>
                </a:lnTo>
                <a:lnTo>
                  <a:pt x="2719069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433827" y="4244340"/>
            <a:ext cx="2778760" cy="355600"/>
          </a:xfrm>
          <a:custGeom>
            <a:avLst/>
            <a:gdLst/>
            <a:ahLst/>
            <a:cxnLst/>
            <a:rect l="l" t="t" r="r" b="b"/>
            <a:pathLst>
              <a:path w="2778760" h="355600">
                <a:moveTo>
                  <a:pt x="2719070" y="0"/>
                </a:moveTo>
                <a:lnTo>
                  <a:pt x="59182" y="0"/>
                </a:lnTo>
                <a:lnTo>
                  <a:pt x="36165" y="4657"/>
                </a:lnTo>
                <a:lnTo>
                  <a:pt x="17351" y="17351"/>
                </a:lnTo>
                <a:lnTo>
                  <a:pt x="4657" y="36165"/>
                </a:lnTo>
                <a:lnTo>
                  <a:pt x="0" y="59182"/>
                </a:lnTo>
                <a:lnTo>
                  <a:pt x="0" y="295910"/>
                </a:lnTo>
                <a:lnTo>
                  <a:pt x="4657" y="318926"/>
                </a:lnTo>
                <a:lnTo>
                  <a:pt x="17351" y="337740"/>
                </a:lnTo>
                <a:lnTo>
                  <a:pt x="36165" y="350434"/>
                </a:lnTo>
                <a:lnTo>
                  <a:pt x="59182" y="355092"/>
                </a:lnTo>
                <a:lnTo>
                  <a:pt x="2719070" y="355092"/>
                </a:lnTo>
                <a:lnTo>
                  <a:pt x="2742086" y="350434"/>
                </a:lnTo>
                <a:lnTo>
                  <a:pt x="2760900" y="337740"/>
                </a:lnTo>
                <a:lnTo>
                  <a:pt x="2773594" y="318926"/>
                </a:lnTo>
                <a:lnTo>
                  <a:pt x="2778252" y="295910"/>
                </a:lnTo>
                <a:lnTo>
                  <a:pt x="2778252" y="59182"/>
                </a:lnTo>
                <a:lnTo>
                  <a:pt x="2773594" y="36165"/>
                </a:lnTo>
                <a:lnTo>
                  <a:pt x="2760900" y="17351"/>
                </a:lnTo>
                <a:lnTo>
                  <a:pt x="2742086" y="4657"/>
                </a:lnTo>
                <a:lnTo>
                  <a:pt x="2719070" y="0"/>
                </a:lnTo>
                <a:close/>
              </a:path>
            </a:pathLst>
          </a:custGeom>
          <a:solidFill>
            <a:srgbClr val="F7F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7542" y="614248"/>
            <a:ext cx="505650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Invoking </a:t>
            </a:r>
            <a:r>
              <a:rPr spc="-15" dirty="0"/>
              <a:t>CUDA</a:t>
            </a:r>
            <a:r>
              <a:rPr spc="-120" dirty="0"/>
              <a:t> </a:t>
            </a:r>
            <a:r>
              <a:rPr spc="10" dirty="0"/>
              <a:t>matmul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07542" y="1711415"/>
            <a:ext cx="5061585" cy="104775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6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dirty="0">
                <a:latin typeface="Tw Cen MT"/>
                <a:cs typeface="Tw Cen MT"/>
              </a:rPr>
              <a:t>Setup </a:t>
            </a:r>
            <a:r>
              <a:rPr sz="2800" spc="-5" dirty="0">
                <a:latin typeface="Tw Cen MT"/>
                <a:cs typeface="Tw Cen MT"/>
              </a:rPr>
              <a:t>memory </a:t>
            </a:r>
            <a:r>
              <a:rPr sz="2800" spc="-15" dirty="0">
                <a:latin typeface="Tw Cen MT"/>
                <a:cs typeface="Tw Cen MT"/>
              </a:rPr>
              <a:t>(from </a:t>
            </a:r>
            <a:r>
              <a:rPr sz="2800" dirty="0">
                <a:latin typeface="Tw Cen MT"/>
                <a:cs typeface="Tw Cen MT"/>
              </a:rPr>
              <a:t>CPU </a:t>
            </a:r>
            <a:r>
              <a:rPr sz="2800" spc="-5" dirty="0">
                <a:latin typeface="Tw Cen MT"/>
                <a:cs typeface="Tw Cen MT"/>
              </a:rPr>
              <a:t>to</a:t>
            </a:r>
            <a:r>
              <a:rPr sz="2800" spc="-45" dirty="0">
                <a:latin typeface="Tw Cen MT"/>
                <a:cs typeface="Tw Cen MT"/>
              </a:rPr>
              <a:t> </a:t>
            </a:r>
            <a:r>
              <a:rPr sz="2800" dirty="0">
                <a:latin typeface="Tw Cen MT"/>
                <a:cs typeface="Tw Cen MT"/>
              </a:rPr>
              <a:t>GPU)</a:t>
            </a:r>
            <a:endParaRPr sz="2800">
              <a:latin typeface="Tw Cen MT"/>
              <a:cs typeface="Tw Cen MT"/>
            </a:endParaRPr>
          </a:p>
          <a:p>
            <a:pPr marL="241300" indent="-228600">
              <a:lnSpc>
                <a:spcPct val="100000"/>
              </a:lnSpc>
              <a:spcBef>
                <a:spcPts val="66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25" dirty="0">
                <a:latin typeface="Tw Cen MT"/>
                <a:cs typeface="Tw Cen MT"/>
              </a:rPr>
              <a:t>Invoke </a:t>
            </a:r>
            <a:r>
              <a:rPr sz="2800" spc="-20" dirty="0">
                <a:latin typeface="Tw Cen MT"/>
                <a:cs typeface="Tw Cen MT"/>
              </a:rPr>
              <a:t>CUDA </a:t>
            </a:r>
            <a:r>
              <a:rPr sz="2800" spc="-5" dirty="0">
                <a:latin typeface="Tw Cen MT"/>
                <a:cs typeface="Tw Cen MT"/>
              </a:rPr>
              <a:t>with special</a:t>
            </a:r>
            <a:r>
              <a:rPr sz="2800" spc="35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syntax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542" y="3151759"/>
            <a:ext cx="7578090" cy="1376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#define </a:t>
            </a:r>
            <a:r>
              <a:rPr sz="1200" dirty="0">
                <a:latin typeface="Lucida Sans Typewriter"/>
                <a:cs typeface="Lucida Sans Typewriter"/>
              </a:rPr>
              <a:t>N</a:t>
            </a:r>
            <a:r>
              <a:rPr sz="1200" spc="10" dirty="0">
                <a:latin typeface="Lucida Sans Typewriter"/>
                <a:cs typeface="Lucida Sans Typewriter"/>
              </a:rPr>
              <a:t> </a:t>
            </a:r>
            <a:r>
              <a:rPr sz="1200" spc="-5" dirty="0">
                <a:latin typeface="Lucida Sans Typewriter"/>
                <a:cs typeface="Lucida Sans Typewriter"/>
              </a:rPr>
              <a:t>1024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#define </a:t>
            </a:r>
            <a:r>
              <a:rPr sz="1200" dirty="0">
                <a:latin typeface="Lucida Sans Typewriter"/>
                <a:cs typeface="Lucida Sans Typewriter"/>
              </a:rPr>
              <a:t>LBLK</a:t>
            </a:r>
            <a:r>
              <a:rPr sz="1200" spc="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32</a:t>
            </a:r>
            <a:endParaRPr sz="1200">
              <a:latin typeface="Lucida Sans Typewriter"/>
              <a:cs typeface="Lucida Sans Typewriter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dim3 </a:t>
            </a:r>
            <a:r>
              <a:rPr sz="1200" dirty="0">
                <a:latin typeface="Lucida Sans Typewriter"/>
                <a:cs typeface="Lucida Sans Typewriter"/>
              </a:rPr>
              <a:t>threadsPerBlock(LBLK,</a:t>
            </a:r>
            <a:r>
              <a:rPr sz="1200" spc="-5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LBLK);</a:t>
            </a:r>
            <a:endParaRPr sz="1200">
              <a:latin typeface="Lucida Sans Typewriter"/>
              <a:cs typeface="Lucida Sans Typewriter"/>
            </a:endParaRPr>
          </a:p>
          <a:p>
            <a:pPr marL="12700" marR="5080">
              <a:lnSpc>
                <a:spcPts val="2300"/>
              </a:lnSpc>
              <a:spcBef>
                <a:spcPts val="215"/>
              </a:spcBef>
            </a:pPr>
            <a:r>
              <a:rPr sz="1200" spc="-5" dirty="0">
                <a:latin typeface="Lucida Sans Typewriter"/>
                <a:cs typeface="Lucida Sans Typewriter"/>
              </a:rPr>
              <a:t>dim3 </a:t>
            </a:r>
            <a:r>
              <a:rPr sz="1200" dirty="0">
                <a:latin typeface="Lucida Sans Typewriter"/>
                <a:cs typeface="Lucida Sans Typewriter"/>
              </a:rPr>
              <a:t>blocks(updiv(N, LBLK), updiv(N, LBLK)); // </a:t>
            </a:r>
            <a:r>
              <a:rPr sz="1200" spc="-5" dirty="0">
                <a:latin typeface="Lucida Sans Typewriter"/>
                <a:cs typeface="Lucida Sans Typewriter"/>
              </a:rPr>
              <a:t>updiv() divides </a:t>
            </a:r>
            <a:r>
              <a:rPr sz="1200" dirty="0">
                <a:latin typeface="Lucida Sans Typewriter"/>
                <a:cs typeface="Lucida Sans Typewriter"/>
              </a:rPr>
              <a:t>+ rounds up  </a:t>
            </a:r>
            <a:r>
              <a:rPr sz="1200" spc="-5" dirty="0">
                <a:latin typeface="Lucida Sans Typewriter"/>
                <a:cs typeface="Lucida Sans Typewriter"/>
              </a:rPr>
              <a:t>cudaSimpleKernelOld&lt;&lt;&lt;blocks, </a:t>
            </a:r>
            <a:r>
              <a:rPr sz="1200" dirty="0">
                <a:latin typeface="Lucida Sans Typewriter"/>
                <a:cs typeface="Lucida Sans Typewriter"/>
              </a:rPr>
              <a:t>threadsPerBlock&gt;&gt;&gt;(N, </a:t>
            </a:r>
            <a:r>
              <a:rPr sz="1200" spc="-5" dirty="0">
                <a:latin typeface="Lucida Sans Typewriter"/>
                <a:cs typeface="Lucida Sans Typewriter"/>
              </a:rPr>
              <a:t>aDevData, </a:t>
            </a:r>
            <a:r>
              <a:rPr sz="1200" dirty="0">
                <a:latin typeface="Lucida Sans Typewriter"/>
                <a:cs typeface="Lucida Sans Typewriter"/>
              </a:rPr>
              <a:t>bDevData,</a:t>
            </a:r>
            <a:r>
              <a:rPr sz="1200" spc="100" dirty="0">
                <a:latin typeface="Lucida Sans Typewriter"/>
                <a:cs typeface="Lucida Sans Typewriter"/>
              </a:rPr>
              <a:t> </a:t>
            </a:r>
            <a:r>
              <a:rPr sz="1200" dirty="0">
                <a:latin typeface="Lucida Sans Typewriter"/>
                <a:cs typeface="Lucida Sans Typewriter"/>
              </a:rPr>
              <a:t>cDevData);</a:t>
            </a:r>
            <a:endParaRPr sz="1200">
              <a:latin typeface="Lucida Sans Typewriter"/>
              <a:cs typeface="Lucida Sans Typewriter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7542" y="4860797"/>
            <a:ext cx="45459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300" algn="l"/>
              </a:tabLst>
            </a:pPr>
            <a:r>
              <a:rPr sz="2800" spc="-5" dirty="0">
                <a:latin typeface="Tw Cen MT"/>
                <a:cs typeface="Tw Cen MT"/>
              </a:rPr>
              <a:t>Get </a:t>
            </a:r>
            <a:r>
              <a:rPr sz="2800" dirty="0">
                <a:latin typeface="Tw Cen MT"/>
                <a:cs typeface="Tw Cen MT"/>
              </a:rPr>
              <a:t>results </a:t>
            </a:r>
            <a:r>
              <a:rPr sz="2800" spc="-15" dirty="0">
                <a:latin typeface="Tw Cen MT"/>
                <a:cs typeface="Tw Cen MT"/>
              </a:rPr>
              <a:t>(from </a:t>
            </a:r>
            <a:r>
              <a:rPr sz="2800" spc="-5" dirty="0">
                <a:latin typeface="Tw Cen MT"/>
                <a:cs typeface="Tw Cen MT"/>
              </a:rPr>
              <a:t>GPU to</a:t>
            </a:r>
            <a:r>
              <a:rPr sz="2800" dirty="0">
                <a:latin typeface="Tw Cen MT"/>
                <a:cs typeface="Tw Cen MT"/>
              </a:rPr>
              <a:t> </a:t>
            </a:r>
            <a:r>
              <a:rPr sz="2800" spc="-5" dirty="0">
                <a:latin typeface="Tw Cen MT"/>
                <a:cs typeface="Tw Cen MT"/>
              </a:rPr>
              <a:t>CPU)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03847" y="4610100"/>
            <a:ext cx="464184" cy="389255"/>
          </a:xfrm>
          <a:custGeom>
            <a:avLst/>
            <a:gdLst/>
            <a:ahLst/>
            <a:cxnLst/>
            <a:rect l="l" t="t" r="r" b="b"/>
            <a:pathLst>
              <a:path w="464184" h="389254">
                <a:moveTo>
                  <a:pt x="44087" y="74633"/>
                </a:moveTo>
                <a:lnTo>
                  <a:pt x="31494" y="76350"/>
                </a:lnTo>
                <a:lnTo>
                  <a:pt x="32512" y="83566"/>
                </a:lnTo>
                <a:lnTo>
                  <a:pt x="39877" y="123825"/>
                </a:lnTo>
                <a:lnTo>
                  <a:pt x="49402" y="162560"/>
                </a:lnTo>
                <a:lnTo>
                  <a:pt x="61849" y="199136"/>
                </a:lnTo>
                <a:lnTo>
                  <a:pt x="87375" y="248919"/>
                </a:lnTo>
                <a:lnTo>
                  <a:pt x="123571" y="290702"/>
                </a:lnTo>
                <a:lnTo>
                  <a:pt x="171450" y="322833"/>
                </a:lnTo>
                <a:lnTo>
                  <a:pt x="209042" y="339217"/>
                </a:lnTo>
                <a:lnTo>
                  <a:pt x="250190" y="352551"/>
                </a:lnTo>
                <a:lnTo>
                  <a:pt x="294385" y="363347"/>
                </a:lnTo>
                <a:lnTo>
                  <a:pt x="364744" y="375793"/>
                </a:lnTo>
                <a:lnTo>
                  <a:pt x="413257" y="382650"/>
                </a:lnTo>
                <a:lnTo>
                  <a:pt x="462533" y="388874"/>
                </a:lnTo>
                <a:lnTo>
                  <a:pt x="464057" y="376174"/>
                </a:lnTo>
                <a:lnTo>
                  <a:pt x="414908" y="370077"/>
                </a:lnTo>
                <a:lnTo>
                  <a:pt x="366522" y="363219"/>
                </a:lnTo>
                <a:lnTo>
                  <a:pt x="366775" y="363219"/>
                </a:lnTo>
                <a:lnTo>
                  <a:pt x="319531" y="355345"/>
                </a:lnTo>
                <a:lnTo>
                  <a:pt x="319785" y="355345"/>
                </a:lnTo>
                <a:lnTo>
                  <a:pt x="296925" y="350900"/>
                </a:lnTo>
                <a:lnTo>
                  <a:pt x="275383" y="345948"/>
                </a:lnTo>
                <a:lnTo>
                  <a:pt x="275081" y="345948"/>
                </a:lnTo>
                <a:lnTo>
                  <a:pt x="253971" y="340360"/>
                </a:lnTo>
                <a:lnTo>
                  <a:pt x="253746" y="340360"/>
                </a:lnTo>
                <a:lnTo>
                  <a:pt x="233467" y="334263"/>
                </a:lnTo>
                <a:lnTo>
                  <a:pt x="233299" y="334263"/>
                </a:lnTo>
                <a:lnTo>
                  <a:pt x="213722" y="327406"/>
                </a:lnTo>
                <a:lnTo>
                  <a:pt x="194691" y="319786"/>
                </a:lnTo>
                <a:lnTo>
                  <a:pt x="177699" y="311657"/>
                </a:lnTo>
                <a:lnTo>
                  <a:pt x="177546" y="311657"/>
                </a:lnTo>
                <a:lnTo>
                  <a:pt x="161235" y="302513"/>
                </a:lnTo>
                <a:lnTo>
                  <a:pt x="145542" y="292100"/>
                </a:lnTo>
                <a:lnTo>
                  <a:pt x="132173" y="281305"/>
                </a:lnTo>
                <a:lnTo>
                  <a:pt x="119654" y="269367"/>
                </a:lnTo>
                <a:lnTo>
                  <a:pt x="119125" y="268858"/>
                </a:lnTo>
                <a:lnTo>
                  <a:pt x="107950" y="255777"/>
                </a:lnTo>
                <a:lnTo>
                  <a:pt x="97789" y="241681"/>
                </a:lnTo>
                <a:lnTo>
                  <a:pt x="88900" y="226822"/>
                </a:lnTo>
                <a:lnTo>
                  <a:pt x="80772" y="210819"/>
                </a:lnTo>
                <a:lnTo>
                  <a:pt x="73700" y="194563"/>
                </a:lnTo>
                <a:lnTo>
                  <a:pt x="67276" y="177164"/>
                </a:lnTo>
                <a:lnTo>
                  <a:pt x="67230" y="176911"/>
                </a:lnTo>
                <a:lnTo>
                  <a:pt x="61674" y="159131"/>
                </a:lnTo>
                <a:lnTo>
                  <a:pt x="61655" y="158876"/>
                </a:lnTo>
                <a:lnTo>
                  <a:pt x="56802" y="140462"/>
                </a:lnTo>
                <a:lnTo>
                  <a:pt x="52382" y="121285"/>
                </a:lnTo>
                <a:lnTo>
                  <a:pt x="45004" y="81661"/>
                </a:lnTo>
                <a:lnTo>
                  <a:pt x="45048" y="81406"/>
                </a:lnTo>
                <a:lnTo>
                  <a:pt x="44087" y="74633"/>
                </a:lnTo>
                <a:close/>
              </a:path>
              <a:path w="464184" h="389254">
                <a:moveTo>
                  <a:pt x="274827" y="345820"/>
                </a:moveTo>
                <a:lnTo>
                  <a:pt x="275081" y="345948"/>
                </a:lnTo>
                <a:lnTo>
                  <a:pt x="275383" y="345948"/>
                </a:lnTo>
                <a:lnTo>
                  <a:pt x="274827" y="345820"/>
                </a:lnTo>
                <a:close/>
              </a:path>
              <a:path w="464184" h="389254">
                <a:moveTo>
                  <a:pt x="253492" y="340232"/>
                </a:moveTo>
                <a:lnTo>
                  <a:pt x="253746" y="340360"/>
                </a:lnTo>
                <a:lnTo>
                  <a:pt x="253971" y="340360"/>
                </a:lnTo>
                <a:lnTo>
                  <a:pt x="253492" y="340232"/>
                </a:lnTo>
                <a:close/>
              </a:path>
              <a:path w="464184" h="389254">
                <a:moveTo>
                  <a:pt x="233045" y="334137"/>
                </a:moveTo>
                <a:lnTo>
                  <a:pt x="233299" y="334263"/>
                </a:lnTo>
                <a:lnTo>
                  <a:pt x="233467" y="334263"/>
                </a:lnTo>
                <a:lnTo>
                  <a:pt x="233045" y="334137"/>
                </a:lnTo>
                <a:close/>
              </a:path>
              <a:path w="464184" h="389254">
                <a:moveTo>
                  <a:pt x="213359" y="327279"/>
                </a:moveTo>
                <a:lnTo>
                  <a:pt x="213613" y="327406"/>
                </a:lnTo>
                <a:lnTo>
                  <a:pt x="213359" y="327279"/>
                </a:lnTo>
                <a:close/>
              </a:path>
              <a:path w="464184" h="389254">
                <a:moveTo>
                  <a:pt x="194804" y="319786"/>
                </a:moveTo>
                <a:lnTo>
                  <a:pt x="195072" y="319913"/>
                </a:lnTo>
                <a:lnTo>
                  <a:pt x="194804" y="319786"/>
                </a:lnTo>
                <a:close/>
              </a:path>
              <a:path w="464184" h="389254">
                <a:moveTo>
                  <a:pt x="177165" y="311404"/>
                </a:moveTo>
                <a:lnTo>
                  <a:pt x="177546" y="311657"/>
                </a:lnTo>
                <a:lnTo>
                  <a:pt x="177699" y="311657"/>
                </a:lnTo>
                <a:lnTo>
                  <a:pt x="177165" y="311404"/>
                </a:lnTo>
                <a:close/>
              </a:path>
              <a:path w="464184" h="389254">
                <a:moveTo>
                  <a:pt x="160781" y="302260"/>
                </a:moveTo>
                <a:lnTo>
                  <a:pt x="161162" y="302513"/>
                </a:lnTo>
                <a:lnTo>
                  <a:pt x="160781" y="302260"/>
                </a:lnTo>
                <a:close/>
              </a:path>
              <a:path w="464184" h="389254">
                <a:moveTo>
                  <a:pt x="145606" y="292100"/>
                </a:moveTo>
                <a:lnTo>
                  <a:pt x="145923" y="292354"/>
                </a:lnTo>
                <a:lnTo>
                  <a:pt x="145606" y="292100"/>
                </a:lnTo>
                <a:close/>
              </a:path>
              <a:path w="464184" h="389254">
                <a:moveTo>
                  <a:pt x="131699" y="280924"/>
                </a:moveTo>
                <a:lnTo>
                  <a:pt x="132079" y="281305"/>
                </a:lnTo>
                <a:lnTo>
                  <a:pt x="131699" y="280924"/>
                </a:lnTo>
                <a:close/>
              </a:path>
              <a:path w="464184" h="389254">
                <a:moveTo>
                  <a:pt x="119535" y="269252"/>
                </a:moveTo>
                <a:close/>
              </a:path>
              <a:path w="464184" h="389254">
                <a:moveTo>
                  <a:pt x="119197" y="268858"/>
                </a:moveTo>
                <a:lnTo>
                  <a:pt x="119535" y="269252"/>
                </a:lnTo>
                <a:lnTo>
                  <a:pt x="119197" y="268858"/>
                </a:lnTo>
                <a:close/>
              </a:path>
              <a:path w="464184" h="389254">
                <a:moveTo>
                  <a:pt x="108053" y="255777"/>
                </a:moveTo>
                <a:lnTo>
                  <a:pt x="108330" y="256158"/>
                </a:lnTo>
                <a:lnTo>
                  <a:pt x="108053" y="255777"/>
                </a:lnTo>
                <a:close/>
              </a:path>
              <a:path w="464184" h="389254">
                <a:moveTo>
                  <a:pt x="97864" y="241681"/>
                </a:moveTo>
                <a:lnTo>
                  <a:pt x="98171" y="242188"/>
                </a:lnTo>
                <a:lnTo>
                  <a:pt x="97864" y="241681"/>
                </a:lnTo>
                <a:close/>
              </a:path>
              <a:path w="464184" h="389254">
                <a:moveTo>
                  <a:pt x="88959" y="226822"/>
                </a:moveTo>
                <a:lnTo>
                  <a:pt x="89153" y="227202"/>
                </a:lnTo>
                <a:lnTo>
                  <a:pt x="88959" y="226822"/>
                </a:lnTo>
                <a:close/>
              </a:path>
              <a:path w="464184" h="389254">
                <a:moveTo>
                  <a:pt x="80858" y="210819"/>
                </a:moveTo>
                <a:lnTo>
                  <a:pt x="81025" y="211200"/>
                </a:lnTo>
                <a:lnTo>
                  <a:pt x="80858" y="210819"/>
                </a:lnTo>
                <a:close/>
              </a:path>
              <a:path w="464184" h="389254">
                <a:moveTo>
                  <a:pt x="73532" y="194182"/>
                </a:moveTo>
                <a:lnTo>
                  <a:pt x="73660" y="194563"/>
                </a:lnTo>
                <a:lnTo>
                  <a:pt x="73532" y="194182"/>
                </a:lnTo>
                <a:close/>
              </a:path>
              <a:path w="464184" h="389254">
                <a:moveTo>
                  <a:pt x="67230" y="176911"/>
                </a:moveTo>
                <a:lnTo>
                  <a:pt x="67310" y="177164"/>
                </a:lnTo>
                <a:lnTo>
                  <a:pt x="67230" y="176911"/>
                </a:lnTo>
                <a:close/>
              </a:path>
              <a:path w="464184" h="389254">
                <a:moveTo>
                  <a:pt x="61655" y="158876"/>
                </a:moveTo>
                <a:lnTo>
                  <a:pt x="61722" y="159131"/>
                </a:lnTo>
                <a:lnTo>
                  <a:pt x="61655" y="158876"/>
                </a:lnTo>
                <a:close/>
              </a:path>
              <a:path w="464184" h="389254">
                <a:moveTo>
                  <a:pt x="56768" y="140335"/>
                </a:moveTo>
                <a:close/>
              </a:path>
              <a:path w="464184" h="389254">
                <a:moveTo>
                  <a:pt x="52324" y="121031"/>
                </a:moveTo>
                <a:lnTo>
                  <a:pt x="52324" y="121285"/>
                </a:lnTo>
                <a:lnTo>
                  <a:pt x="52324" y="121031"/>
                </a:lnTo>
                <a:close/>
              </a:path>
              <a:path w="464184" h="389254">
                <a:moveTo>
                  <a:pt x="45048" y="81406"/>
                </a:moveTo>
                <a:lnTo>
                  <a:pt x="45085" y="81661"/>
                </a:lnTo>
                <a:lnTo>
                  <a:pt x="45048" y="81406"/>
                </a:lnTo>
                <a:close/>
              </a:path>
              <a:path w="464184" h="389254">
                <a:moveTo>
                  <a:pt x="27431" y="0"/>
                </a:moveTo>
                <a:lnTo>
                  <a:pt x="0" y="80644"/>
                </a:lnTo>
                <a:lnTo>
                  <a:pt x="31494" y="76350"/>
                </a:lnTo>
                <a:lnTo>
                  <a:pt x="29717" y="63754"/>
                </a:lnTo>
                <a:lnTo>
                  <a:pt x="42290" y="61975"/>
                </a:lnTo>
                <a:lnTo>
                  <a:pt x="69718" y="61975"/>
                </a:lnTo>
                <a:lnTo>
                  <a:pt x="27431" y="0"/>
                </a:lnTo>
                <a:close/>
              </a:path>
              <a:path w="464184" h="389254">
                <a:moveTo>
                  <a:pt x="42290" y="61975"/>
                </a:moveTo>
                <a:lnTo>
                  <a:pt x="29717" y="63754"/>
                </a:lnTo>
                <a:lnTo>
                  <a:pt x="31494" y="76350"/>
                </a:lnTo>
                <a:lnTo>
                  <a:pt x="44087" y="74633"/>
                </a:lnTo>
                <a:lnTo>
                  <a:pt x="42290" y="61975"/>
                </a:lnTo>
                <a:close/>
              </a:path>
              <a:path w="464184" h="389254">
                <a:moveTo>
                  <a:pt x="69718" y="61975"/>
                </a:moveTo>
                <a:lnTo>
                  <a:pt x="42290" y="61975"/>
                </a:lnTo>
                <a:lnTo>
                  <a:pt x="44087" y="74633"/>
                </a:lnTo>
                <a:lnTo>
                  <a:pt x="75437" y="70357"/>
                </a:lnTo>
                <a:lnTo>
                  <a:pt x="69718" y="619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892543" y="4703191"/>
            <a:ext cx="18840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w Cen MT"/>
                <a:cs typeface="Tw Cen MT"/>
              </a:rPr>
              <a:t>These addresses</a:t>
            </a:r>
            <a:r>
              <a:rPr sz="1800" spc="-125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are  only </a:t>
            </a:r>
            <a:r>
              <a:rPr sz="1800" spc="-10" dirty="0">
                <a:latin typeface="Tw Cen MT"/>
                <a:cs typeface="Tw Cen MT"/>
              </a:rPr>
              <a:t>valid </a:t>
            </a:r>
            <a:r>
              <a:rPr sz="1800" dirty="0">
                <a:latin typeface="Tw Cen MT"/>
                <a:cs typeface="Tw Cen MT"/>
              </a:rPr>
              <a:t>on</a:t>
            </a:r>
            <a:r>
              <a:rPr sz="1800" spc="-45" dirty="0">
                <a:latin typeface="Tw Cen MT"/>
                <a:cs typeface="Tw Cen MT"/>
              </a:rPr>
              <a:t> </a:t>
            </a:r>
            <a:r>
              <a:rPr sz="1800" dirty="0">
                <a:latin typeface="Tw Cen MT"/>
                <a:cs typeface="Tw Cen MT"/>
              </a:rPr>
              <a:t>GPU</a:t>
            </a:r>
            <a:endParaRPr sz="1800">
              <a:latin typeface="Tw Cen MT"/>
              <a:cs typeface="Tw Cen MT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79EC8E7-2DA8-6B4B-B24D-15746C4880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3981</Words>
  <Application>Microsoft Macintosh PowerPoint</Application>
  <PresentationFormat>On-screen Show (4:3)</PresentationFormat>
  <Paragraphs>494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Calibri</vt:lpstr>
      <vt:lpstr>Cambria Math</vt:lpstr>
      <vt:lpstr>Lucida Sans Typewriter</vt:lpstr>
      <vt:lpstr>Times New Roman</vt:lpstr>
      <vt:lpstr>Tw Cen MT</vt:lpstr>
      <vt:lpstr>Wingdings</vt:lpstr>
      <vt:lpstr>Office Theme</vt:lpstr>
      <vt:lpstr>Matrix multiplication</vt:lpstr>
      <vt:lpstr>Matrix multiplication (matmul)</vt:lpstr>
      <vt:lpstr>Translating matmul to CUDA</vt:lpstr>
      <vt:lpstr>Translating matmul to CUDA</vt:lpstr>
      <vt:lpstr>Translating matmul to CUDA</vt:lpstr>
      <vt:lpstr>Translating matmul to CUDA</vt:lpstr>
      <vt:lpstr>Invoking CUDA matmul</vt:lpstr>
      <vt:lpstr>Invoking CUDA matmul</vt:lpstr>
      <vt:lpstr>Invoking CUDA matmul</vt:lpstr>
      <vt:lpstr>Invoking CUDA matmul</vt:lpstr>
      <vt:lpstr>Compiling + running CUDA</vt:lpstr>
      <vt:lpstr>Profiling Results</vt:lpstr>
      <vt:lpstr>Improving matmul memory usage</vt:lpstr>
      <vt:lpstr>Improving matmul memory usage:  Peeking under the hood</vt:lpstr>
      <vt:lpstr>Improving matmul memory usage:  Warp memory access pattern</vt:lpstr>
      <vt:lpstr>Improving matmul memory usage:  Better spatial locality</vt:lpstr>
      <vt:lpstr>Benchmarking improved simple  CUDA matmul</vt:lpstr>
      <vt:lpstr>Profiling improved simple CUDA  matmul ***</vt:lpstr>
      <vt:lpstr>CUDA disassembly + its limits</vt:lpstr>
      <vt:lpstr>Blocked matmul: Even better  memory usage</vt:lpstr>
      <vt:lpstr>PowerPoint Presentation</vt:lpstr>
      <vt:lpstr>Blocked matmul: C++ version</vt:lpstr>
      <vt:lpstr>Benchmarking blocked matmul in  C++</vt:lpstr>
      <vt:lpstr>Blocked matmul: CUDA version</vt:lpstr>
      <vt:lpstr>Blocked matmul: Attempt #1</vt:lpstr>
      <vt:lpstr>Blocked matmul: Attempt #1 +  Local memory</vt:lpstr>
      <vt:lpstr>Benchmarking blocked matmul</vt:lpstr>
      <vt:lpstr>Profiling blocked matmul ***</vt:lpstr>
      <vt:lpstr>Blocked matmul:  What went wrong?</vt:lpstr>
      <vt:lpstr>Blocked matmul: Attempt #2</vt:lpstr>
      <vt:lpstr>Blocked matmul: Attempt #2</vt:lpstr>
      <vt:lpstr>Blocked matmul: Attempt #2</vt:lpstr>
      <vt:lpstr>Benchmarking improved blocked  matmul</vt:lpstr>
      <vt:lpstr>Benchmarking at 2048 × 2048  (8 × more work)</vt:lpstr>
      <vt:lpstr>Debugging tips and pitfalls</vt:lpstr>
      <vt:lpstr>Debugging tips and pitfalls</vt:lpstr>
      <vt:lpstr>Debugging tips and pitfalls</vt:lpstr>
      <vt:lpstr>Optimization advice</vt:lpstr>
      <vt:lpstr>CUDA syntax</vt:lpstr>
      <vt:lpstr>CUDA as a vector processor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 Architecture: Instruction-Level Parallelism</dc:title>
  <dc:creator>Nathan Beckmann</dc:creator>
  <cp:lastModifiedBy>Arrvindh Shriraman</cp:lastModifiedBy>
  <cp:revision>2</cp:revision>
  <dcterms:created xsi:type="dcterms:W3CDTF">2020-03-31T00:46:00Z</dcterms:created>
  <dcterms:modified xsi:type="dcterms:W3CDTF">2020-03-31T17:38:45Z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2020-02-03T00:00:00Z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2020-03-31T00:00:00Z</vt:filetime>
  </property>
</Properties>
</file>