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1"/>
  </p:notesMasterIdLst>
  <p:handoutMasterIdLst>
    <p:handoutMasterId r:id="rId12"/>
  </p:handoutMasterIdLst>
  <p:sldIdLst>
    <p:sldId id="331" r:id="rId2"/>
    <p:sldId id="445" r:id="rId3"/>
    <p:sldId id="295" r:id="rId4"/>
    <p:sldId id="296" r:id="rId5"/>
    <p:sldId id="446" r:id="rId6"/>
    <p:sldId id="447" r:id="rId7"/>
    <p:sldId id="448" r:id="rId8"/>
    <p:sldId id="449" r:id="rId9"/>
    <p:sldId id="45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87415" autoAdjust="0"/>
  </p:normalViewPr>
  <p:slideViewPr>
    <p:cSldViewPr snapToGrid="0">
      <p:cViewPr varScale="1">
        <p:scale>
          <a:sx n="111" d="100"/>
          <a:sy n="111" d="100"/>
        </p:scale>
        <p:origin x="19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45" name="Google Shape;745;p60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6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6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60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9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64" name="Google Shape;764;p62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6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62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9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-4 9</a:t>
            </a:r>
            <a:r>
              <a:rPr lang="en-US" baseline="30000" dirty="0"/>
              <a:t>th</a:t>
            </a:r>
            <a:r>
              <a:rPr lang="en-US" dirty="0"/>
              <a:t> outgoing </a:t>
            </a:r>
            <a:r>
              <a:rPr lang="en-US" dirty="0" err="1"/>
              <a:t>arg</a:t>
            </a:r>
            <a:endParaRPr lang="en-US" dirty="0"/>
          </a:p>
          <a:p>
            <a:r>
              <a:rPr lang="en-US" dirty="0"/>
              <a:t>-8</a:t>
            </a:r>
            <a:r>
              <a:rPr lang="en-US" baseline="0" dirty="0"/>
              <a:t> a7</a:t>
            </a:r>
            <a:endParaRPr lang="en-US" dirty="0"/>
          </a:p>
          <a:p>
            <a:r>
              <a:rPr lang="en-US" dirty="0"/>
              <a:t>-12 a6</a:t>
            </a:r>
          </a:p>
          <a:p>
            <a:r>
              <a:rPr lang="en-US" dirty="0"/>
              <a:t>-16 a5</a:t>
            </a:r>
          </a:p>
          <a:p>
            <a:r>
              <a:rPr lang="en-US" dirty="0"/>
              <a:t>-20 a4</a:t>
            </a:r>
          </a:p>
          <a:p>
            <a:r>
              <a:rPr lang="en-US" dirty="0"/>
              <a:t>-24 a3</a:t>
            </a:r>
          </a:p>
          <a:p>
            <a:r>
              <a:rPr lang="en-US" dirty="0"/>
              <a:t>-28 a2</a:t>
            </a:r>
          </a:p>
          <a:p>
            <a:r>
              <a:rPr lang="en-US" dirty="0"/>
              <a:t>-32 a1</a:t>
            </a:r>
          </a:p>
          <a:p>
            <a:r>
              <a:rPr lang="en-US" dirty="0"/>
              <a:t>-36 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33E3-630C-4628-82B2-EC044DB00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52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3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673" y="-2231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7418" y="-2231"/>
            <a:ext cx="1749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L08 – RISC V –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4CC4-548E-A941-BF1A-A293FDEED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B13A0-5F64-D146-BB12-388FCE77C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5"/>
          <a:stretch/>
        </p:blipFill>
        <p:spPr>
          <a:xfrm>
            <a:off x="809443" y="697240"/>
            <a:ext cx="7981674" cy="5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Convention Summary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838200"/>
            <a:ext cx="8686800" cy="56388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first eight </a:t>
            </a:r>
            <a:r>
              <a:rPr lang="en-US" sz="2800" dirty="0" err="1"/>
              <a:t>arg</a:t>
            </a:r>
            <a:r>
              <a:rPr lang="en-US" sz="2800" dirty="0"/>
              <a:t> words passed in $a0-$a7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Space for </a:t>
            </a:r>
            <a:r>
              <a:rPr lang="en-US" sz="2800" dirty="0" err="1"/>
              <a:t>args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in child’s stack frame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return value (if any) in $a0, $a1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stack frame ($</a:t>
            </a:r>
            <a:r>
              <a:rPr lang="en-US" sz="2800" dirty="0" err="1"/>
              <a:t>fp</a:t>
            </a:r>
            <a:r>
              <a:rPr lang="en-US" sz="2800" dirty="0"/>
              <a:t> to $sp) contains:</a:t>
            </a:r>
          </a:p>
          <a:p>
            <a:pPr lvl="1"/>
            <a:r>
              <a:rPr lang="en-US" sz="2400" dirty="0"/>
              <a:t>$</a:t>
            </a:r>
            <a:r>
              <a:rPr lang="en-US" sz="2400" dirty="0" err="1"/>
              <a:t>ra</a:t>
            </a:r>
            <a:r>
              <a:rPr lang="en-US" sz="2400" dirty="0"/>
              <a:t> (clobbered on JALs) </a:t>
            </a:r>
          </a:p>
          <a:p>
            <a:pPr lvl="1"/>
            <a:r>
              <a:rPr lang="en-US" sz="2400" dirty="0"/>
              <a:t>local variables </a:t>
            </a:r>
          </a:p>
          <a:p>
            <a:pPr lvl="1"/>
            <a:r>
              <a:rPr lang="en-US" sz="2400" dirty="0"/>
              <a:t>space for 8 arguments to </a:t>
            </a:r>
            <a:r>
              <a:rPr lang="en-US" sz="2400" dirty="0" err="1"/>
              <a:t>Callees</a:t>
            </a:r>
            <a:endParaRPr lang="en-US" sz="2400" dirty="0"/>
          </a:p>
          <a:p>
            <a:pPr lvl="1"/>
            <a:r>
              <a:rPr lang="en-US" sz="2400" dirty="0"/>
              <a:t>arguments 9+ to </a:t>
            </a:r>
            <a:r>
              <a:rPr lang="en-US" sz="2400" dirty="0" err="1"/>
              <a:t>Callees</a:t>
            </a: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accent1"/>
                </a:solidFill>
              </a:rPr>
              <a:t>callee</a:t>
            </a:r>
            <a:r>
              <a:rPr lang="en-US" sz="2800" dirty="0">
                <a:solidFill>
                  <a:schemeClr val="accent1"/>
                </a:solidFill>
              </a:rPr>
              <a:t> save </a:t>
            </a:r>
            <a:r>
              <a:rPr lang="en-US" sz="2800" dirty="0" err="1">
                <a:solidFill>
                  <a:schemeClr val="accent1"/>
                </a:solidFill>
              </a:rPr>
              <a:t>regs</a:t>
            </a:r>
            <a:r>
              <a:rPr lang="en-US" sz="2800" dirty="0">
                <a:solidFill>
                  <a:schemeClr val="accent1"/>
                </a:solidFill>
              </a:rPr>
              <a:t>: preserved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caller save </a:t>
            </a:r>
            <a:r>
              <a:rPr lang="en-US" sz="2800" dirty="0" err="1">
                <a:solidFill>
                  <a:schemeClr val="accent1"/>
                </a:solidFill>
              </a:rPr>
              <a:t>regs</a:t>
            </a:r>
            <a:r>
              <a:rPr lang="en-US" sz="2800" dirty="0">
                <a:solidFill>
                  <a:schemeClr val="accent1"/>
                </a:solidFill>
              </a:rPr>
              <a:t>: not preserved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global data accessed via $</a:t>
            </a:r>
            <a:r>
              <a:rPr lang="en-US" sz="2800" dirty="0" err="1">
                <a:solidFill>
                  <a:schemeClr val="accent1"/>
                </a:solidFill>
              </a:rPr>
              <a:t>gp</a:t>
            </a:r>
            <a:endParaRPr lang="en-US" sz="2800" dirty="0">
              <a:solidFill>
                <a:schemeClr val="accent1"/>
              </a:solidFill>
            </a:endParaRPr>
          </a:p>
          <a:p>
            <a:pPr lvl="1"/>
            <a:endParaRPr lang="en-US" sz="2400" dirty="0"/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4648200" y="4800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5400000">
            <a:off x="7010400" y="48006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6705600" y="3860478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ra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6705600" y="4241478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fp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6705600" y="4622478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regs</a:t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($s0  ... $s7)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6705600" y="5384478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locals</a:t>
            </a: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6705600" y="3098478"/>
            <a:ext cx="2362200" cy="7570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incoming</a:t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args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638800" y="289560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$fp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638800" y="6258580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$sp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976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8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Registers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6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registers are expected to be the same before and after a function call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calle</a:t>
            </a:r>
            <a:r>
              <a:rPr lang="en-US"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them, it must </a:t>
            </a:r>
            <a:r>
              <a:rPr lang="en-US" sz="2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restore values before returning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save the old values, use the registers, then reload the old values back into the registers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s0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US" sz="3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sp</a:t>
            </a: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(stack pointer)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in same place, the caller won’t be able to properly restore values from the stack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(return address)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525" y="3500776"/>
            <a:ext cx="846374" cy="78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782" y="3973607"/>
            <a:ext cx="315419" cy="315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68"/>
          <p:cNvGrpSpPr/>
          <p:nvPr/>
        </p:nvGrpSpPr>
        <p:grpSpPr>
          <a:xfrm>
            <a:off x="4491719" y="5625950"/>
            <a:ext cx="511531" cy="381523"/>
            <a:chOff x="7768319" y="3644750"/>
            <a:chExt cx="511531" cy="381523"/>
          </a:xfrm>
        </p:grpSpPr>
        <p:pic>
          <p:nvPicPr>
            <p:cNvPr id="758" name="Google Shape;758;p68"/>
            <p:cNvPicPr preferRelativeResize="0"/>
            <p:nvPr/>
          </p:nvPicPr>
          <p:blipFill rotWithShape="1">
            <a:blip r:embed="rId5">
              <a:alphaModFix/>
            </a:blip>
            <a:srcRect l="15995" r="15824" b="13532"/>
            <a:stretch/>
          </p:blipFill>
          <p:spPr>
            <a:xfrm>
              <a:off x="7768319" y="3661173"/>
              <a:ext cx="383860" cy="36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p68"/>
            <p:cNvSpPr txBox="1"/>
            <p:nvPr/>
          </p:nvSpPr>
          <p:spPr>
            <a:xfrm>
              <a:off x="7768350" y="3644750"/>
              <a:ext cx="511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ra</a:t>
              </a:r>
              <a:endParaRPr/>
            </a:p>
          </p:txBody>
        </p:sp>
      </p:grpSp>
      <p:pic>
        <p:nvPicPr>
          <p:cNvPr id="760" name="Google Shape;760;p68"/>
          <p:cNvPicPr preferRelativeResize="0"/>
          <p:nvPr/>
        </p:nvPicPr>
        <p:blipFill rotWithShape="1">
          <a:blip r:embed="rId6">
            <a:alphaModFix/>
          </a:blip>
          <a:srcRect b="5589"/>
          <a:stretch/>
        </p:blipFill>
        <p:spPr>
          <a:xfrm>
            <a:off x="5073225" y="3611454"/>
            <a:ext cx="946575" cy="89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8"/>
          <p:cNvPicPr preferRelativeResize="0"/>
          <p:nvPr/>
        </p:nvPicPr>
        <p:blipFill rotWithShape="1">
          <a:blip r:embed="rId7">
            <a:alphaModFix/>
          </a:blip>
          <a:srcRect t="17873" b="14527"/>
          <a:stretch/>
        </p:blipFill>
        <p:spPr>
          <a:xfrm rot="-1454467">
            <a:off x="5344430" y="4175970"/>
            <a:ext cx="486856" cy="32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9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Volatile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registers </a:t>
            </a:r>
            <a:r>
              <a:rPr lang="en-US" sz="296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can be freely changed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the calle</a:t>
            </a:r>
            <a:r>
              <a:rPr lang="en-US" sz="296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96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calle</a:t>
            </a:r>
            <a:r>
              <a:rPr lang="en-US" sz="259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needs them, it must save those values before making a procedure call</a:t>
            </a:r>
            <a:endParaRPr sz="2405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t0-t</a:t>
            </a:r>
            <a:r>
              <a:rPr lang="en-US" sz="296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96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96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96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96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(return address and arguments)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will change if calle</a:t>
            </a:r>
            <a:r>
              <a:rPr lang="en-US" sz="259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invokes another function (nested function means calle</a:t>
            </a:r>
            <a:r>
              <a:rPr lang="en-US" sz="259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also a calle</a:t>
            </a:r>
            <a:r>
              <a:rPr lang="en-US" sz="259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952" y="2961727"/>
            <a:ext cx="88344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69"/>
          <p:cNvSpPr txBox="1"/>
          <p:nvPr/>
        </p:nvSpPr>
        <p:spPr>
          <a:xfrm>
            <a:off x="6602325" y="3189075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$t</a:t>
            </a:r>
            <a:endParaRPr/>
          </a:p>
        </p:txBody>
      </p:sp>
      <p:pic>
        <p:nvPicPr>
          <p:cNvPr id="776" name="Google Shape;77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801" y="3889100"/>
            <a:ext cx="683400" cy="68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7" name="Google Shape;777;p69"/>
          <p:cNvGrpSpPr/>
          <p:nvPr/>
        </p:nvGrpSpPr>
        <p:grpSpPr>
          <a:xfrm>
            <a:off x="7387319" y="5092550"/>
            <a:ext cx="511531" cy="381523"/>
            <a:chOff x="7768319" y="3644750"/>
            <a:chExt cx="511531" cy="381523"/>
          </a:xfrm>
        </p:grpSpPr>
        <p:pic>
          <p:nvPicPr>
            <p:cNvPr id="778" name="Google Shape;778;p69"/>
            <p:cNvPicPr preferRelativeResize="0"/>
            <p:nvPr/>
          </p:nvPicPr>
          <p:blipFill rotWithShape="1">
            <a:blip r:embed="rId5">
              <a:alphaModFix/>
            </a:blip>
            <a:srcRect l="15995" r="15824" b="13532"/>
            <a:stretch/>
          </p:blipFill>
          <p:spPr>
            <a:xfrm>
              <a:off x="7768319" y="3661173"/>
              <a:ext cx="383860" cy="36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9" name="Google Shape;779;p69"/>
            <p:cNvSpPr txBox="1"/>
            <p:nvPr/>
          </p:nvSpPr>
          <p:spPr>
            <a:xfrm>
              <a:off x="7768350" y="3644750"/>
              <a:ext cx="511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236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599" y="1085556"/>
            <a:ext cx="4946073" cy="217377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test(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a,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b)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tmp</a:t>
            </a:r>
            <a:r>
              <a:rPr lang="en-US" sz="1600" dirty="0">
                <a:latin typeface="Consolas" pitchFamily="49" charset="0"/>
              </a:rPr>
              <a:t> = (</a:t>
            </a:r>
            <a:r>
              <a:rPr lang="en-US" sz="1600" dirty="0" err="1">
                <a:latin typeface="Consolas" pitchFamily="49" charset="0"/>
              </a:rPr>
              <a:t>a&amp;b</a:t>
            </a:r>
            <a:r>
              <a:rPr lang="en-US" sz="1600" dirty="0">
                <a:latin typeface="Consolas" pitchFamily="49" charset="0"/>
              </a:rPr>
              <a:t>)+(</a:t>
            </a:r>
            <a:r>
              <a:rPr lang="en-US" sz="1600" dirty="0" err="1">
                <a:latin typeface="Consolas" pitchFamily="49" charset="0"/>
              </a:rPr>
              <a:t>a|b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s = sum(tmp,1,2,3,4,5,6,7,8);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u = sum(</a:t>
            </a:r>
            <a:r>
              <a:rPr lang="en-US" sz="1600" dirty="0" err="1">
                <a:latin typeface="Consolas" pitchFamily="49" charset="0"/>
              </a:rPr>
              <a:t>s,tmp,b,a,b,a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return u + a +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3259334"/>
            <a:ext cx="6022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accent1"/>
                </a:solidFill>
                <a:latin typeface="Source Sans Pro" panose="020B0503030403020204"/>
              </a:rPr>
              <a:t>Correct Order: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Source Sans Pro" panose="020B0503030403020204"/>
              </a:rPr>
              <a:t>Body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Source Sans Pro" panose="020B0503030403020204"/>
              </a:rPr>
              <a:t>Determine stack frame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Source Sans Pro" panose="020B0503030403020204"/>
              </a:rPr>
              <a:t>Complete Prologue/Epilogue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599" y="480904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/>
              <a:t>Activity #1: Calling Convention Example</a:t>
            </a:r>
          </a:p>
        </p:txBody>
      </p:sp>
    </p:spTree>
    <p:extLst>
      <p:ext uri="{BB962C8B-B14F-4D97-AF65-F5344CB8AC3E}">
        <p14:creationId xmlns:p14="http://schemas.microsoft.com/office/powerpoint/2010/main" val="19236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599" y="609094"/>
            <a:ext cx="3924301" cy="20098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test(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a,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b)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tmp</a:t>
            </a:r>
            <a:r>
              <a:rPr lang="en-US" sz="1600" dirty="0">
                <a:latin typeface="Consolas" pitchFamily="49" charset="0"/>
              </a:rPr>
              <a:t> = (</a:t>
            </a:r>
            <a:r>
              <a:rPr lang="en-US" sz="1600" dirty="0" err="1">
                <a:latin typeface="Consolas" pitchFamily="49" charset="0"/>
              </a:rPr>
              <a:t>a&amp;b</a:t>
            </a:r>
            <a:r>
              <a:rPr lang="en-US" sz="1600" dirty="0">
                <a:latin typeface="Consolas" pitchFamily="49" charset="0"/>
              </a:rPr>
              <a:t>)+(</a:t>
            </a:r>
            <a:r>
              <a:rPr lang="en-US" sz="1600" dirty="0" err="1">
                <a:latin typeface="Consolas" pitchFamily="49" charset="0"/>
              </a:rPr>
              <a:t>a|b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s =sum(tmp,1,2,3,4,5,6,7,8);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u = sum(</a:t>
            </a:r>
            <a:r>
              <a:rPr lang="en-US" sz="1600" dirty="0" err="1">
                <a:latin typeface="Consolas" pitchFamily="49" charset="0"/>
              </a:rPr>
              <a:t>s,tmp,b,a,b,a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return u + a +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s1, 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s2,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AND t0,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OR t1,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t0, t0, 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…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a7, 7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t1, 8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SW t1, -4(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SW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LW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a0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a1, t0 #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tmp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a2,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a3,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a4,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a5,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# add u (a0) and a (s1)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 # a0 = u + a +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990600"/>
            <a:ext cx="141897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Prologue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563" y="5253335"/>
            <a:ext cx="13853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Epilogue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76157" y="1387929"/>
            <a:ext cx="408214" cy="146957"/>
          </a:xfrm>
          <a:custGeom>
            <a:avLst/>
            <a:gdLst>
              <a:gd name="connsiteX0" fmla="*/ 408214 w 408214"/>
              <a:gd name="connsiteY0" fmla="*/ 146957 h 146957"/>
              <a:gd name="connsiteX1" fmla="*/ 179614 w 408214"/>
              <a:gd name="connsiteY1" fmla="*/ 0 h 146957"/>
              <a:gd name="connsiteX2" fmla="*/ 0 w 408214"/>
              <a:gd name="connsiteY2" fmla="*/ 146957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214" h="146957">
                <a:moveTo>
                  <a:pt x="408214" y="146957"/>
                </a:moveTo>
                <a:cubicBezTo>
                  <a:pt x="327932" y="73478"/>
                  <a:pt x="247650" y="0"/>
                  <a:pt x="179614" y="0"/>
                </a:cubicBezTo>
                <a:cubicBezTo>
                  <a:pt x="111578" y="0"/>
                  <a:pt x="0" y="146957"/>
                  <a:pt x="0" y="146957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3276600" y="3048000"/>
            <a:ext cx="838200" cy="32766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endCxn id="13" idx="1"/>
          </p:cNvCxnSpPr>
          <p:nvPr/>
        </p:nvCxnSpPr>
        <p:spPr>
          <a:xfrm>
            <a:off x="2496165" y="1375756"/>
            <a:ext cx="780435" cy="331054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6362700" y="1221432"/>
            <a:ext cx="419100" cy="2436168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>
            <a:cxnSpLocks/>
            <a:endCxn id="16" idx="1"/>
          </p:cNvCxnSpPr>
          <p:nvPr/>
        </p:nvCxnSpPr>
        <p:spPr>
          <a:xfrm>
            <a:off x="2857500" y="1727310"/>
            <a:ext cx="3505200" cy="7122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888177" y="2018805"/>
            <a:ext cx="4564330" cy="263185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52507" y="4555670"/>
            <a:ext cx="2310493" cy="3211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599" y="685800"/>
            <a:ext cx="3938155" cy="173399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test(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a,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b)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tmp</a:t>
            </a:r>
            <a:r>
              <a:rPr lang="en-US" sz="1600" dirty="0">
                <a:latin typeface="Consolas" pitchFamily="49" charset="0"/>
              </a:rPr>
              <a:t> = (</a:t>
            </a:r>
            <a:r>
              <a:rPr lang="en-US" sz="1600" dirty="0" err="1">
                <a:latin typeface="Consolas" pitchFamily="49" charset="0"/>
              </a:rPr>
              <a:t>a&amp;b</a:t>
            </a:r>
            <a:r>
              <a:rPr lang="en-US" sz="1600" dirty="0">
                <a:latin typeface="Consolas" pitchFamily="49" charset="0"/>
              </a:rPr>
              <a:t>)+(</a:t>
            </a:r>
            <a:r>
              <a:rPr lang="en-US" sz="1600" dirty="0" err="1">
                <a:latin typeface="Consolas" pitchFamily="49" charset="0"/>
              </a:rPr>
              <a:t>a|b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s =sum(tmp,1,2,3,4,5,6,7,8);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u = sum(</a:t>
            </a:r>
            <a:r>
              <a:rPr lang="en-US" sz="1600" dirty="0" err="1">
                <a:latin typeface="Consolas" pitchFamily="49" charset="0"/>
              </a:rPr>
              <a:t>s,tmp,b,a,b,a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return u + a +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990600"/>
            <a:ext cx="141897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Prologue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563" y="5253335"/>
            <a:ext cx="13853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Epilogue</a:t>
            </a:r>
          </a:p>
        </p:txBody>
      </p:sp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228600" y="2628925"/>
            <a:ext cx="38100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cs typeface="Helvetica" pitchFamily="34" charset="0"/>
              </a:rPr>
              <a:t>How many bytes do we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cs typeface="Helvetica" pitchFamily="34" charset="0"/>
              </a:rPr>
              <a:t>need to allocate for the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cs typeface="Helvetica" pitchFamily="34" charset="0"/>
              </a:rPr>
              <a:t>stack frame?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24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28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36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40</a:t>
            </a:r>
          </a:p>
          <a:p>
            <a:pPr marL="457200" indent="-457200">
              <a:buAutoNum type="alphaLcParenR"/>
              <a:tabLst>
                <a:tab pos="225425" algn="l"/>
                <a:tab pos="1541463" algn="l"/>
              </a:tabLst>
            </a:pPr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48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2400" y="4336978"/>
            <a:ext cx="1143000" cy="45496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s1, 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s2,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AND t0,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OR t1,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t0, t0, 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…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a7, 7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t1, 8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SW t1, -4(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SW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LW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a0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a1, t0 #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tmp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a2,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a3,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a4,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a5,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# add u (a0) and a (s1)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 # a0 = u + a + b</a:t>
            </a:r>
          </a:p>
        </p:txBody>
      </p:sp>
    </p:spTree>
    <p:extLst>
      <p:ext uri="{BB962C8B-B14F-4D97-AF65-F5344CB8AC3E}">
        <p14:creationId xmlns:p14="http://schemas.microsoft.com/office/powerpoint/2010/main" val="31698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3886200" cy="173399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test(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a,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b)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tmp</a:t>
            </a:r>
            <a:r>
              <a:rPr lang="en-US" sz="1600" dirty="0">
                <a:latin typeface="Consolas" pitchFamily="49" charset="0"/>
              </a:rPr>
              <a:t> = (</a:t>
            </a:r>
            <a:r>
              <a:rPr lang="en-US" sz="1600" dirty="0" err="1">
                <a:latin typeface="Consolas" pitchFamily="49" charset="0"/>
              </a:rPr>
              <a:t>a&amp;b</a:t>
            </a:r>
            <a:r>
              <a:rPr lang="en-US" sz="1600" dirty="0">
                <a:latin typeface="Consolas" pitchFamily="49" charset="0"/>
              </a:rPr>
              <a:t>)+(</a:t>
            </a:r>
            <a:r>
              <a:rPr lang="en-US" sz="1600" dirty="0" err="1">
                <a:latin typeface="Consolas" pitchFamily="49" charset="0"/>
              </a:rPr>
              <a:t>a|b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s =sum(tmp,1,2,3,4,5,6,7,8);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u = sum(</a:t>
            </a:r>
            <a:r>
              <a:rPr lang="en-US" sz="1600" dirty="0" err="1">
                <a:latin typeface="Consolas" pitchFamily="49" charset="0"/>
              </a:rPr>
              <a:t>s,tmp,b,a,b,a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return u + a +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990600"/>
            <a:ext cx="141897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Prologue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563" y="5253335"/>
            <a:ext cx="13853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Epilogue</a:t>
            </a:r>
          </a:p>
        </p:txBody>
      </p:sp>
      <p:cxnSp>
        <p:nvCxnSpPr>
          <p:cNvPr id="11" name="Straight Connector 10"/>
          <p:cNvCxnSpPr/>
          <p:nvPr>
            <p:custDataLst>
              <p:tags r:id="rId2"/>
            </p:custDataLst>
          </p:nvPr>
        </p:nvCxnSpPr>
        <p:spPr>
          <a:xfrm>
            <a:off x="1295400" y="2164556"/>
            <a:ext cx="0" cy="43886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>
            <a:off x="3657600" y="2164556"/>
            <a:ext cx="0" cy="43886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1295400" y="3038481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ra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1295400" y="3419481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fp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295400" y="3800481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400" dirty="0" err="1">
                <a:solidFill>
                  <a:schemeClr val="tx2"/>
                </a:solidFill>
                <a:latin typeface="Source Sans Pro" panose="020B0503030403020204"/>
              </a:rPr>
              <a:t>regs</a:t>
            </a:r>
            <a:b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</a:b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(s1  ... s11)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1295400" y="4572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locals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(t0)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295400" y="5334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outgoing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args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space for a0 – a7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and 9</a:t>
            </a:r>
            <a:r>
              <a:rPr lang="en-US" sz="2000" baseline="30000" dirty="0">
                <a:solidFill>
                  <a:schemeClr val="tx2"/>
                </a:solidFill>
                <a:latin typeface="Source Sans Pro" panose="020B0503030403020204"/>
              </a:rPr>
              <a:t>th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arg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228600" y="2294079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$fp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228600" y="5082570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$sp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1295401" y="2276481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pace for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a1</a:t>
            </a:r>
            <a:endParaRPr lang="en-US" sz="24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1295401" y="2657481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space for</a:t>
            </a:r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 a0</a:t>
            </a: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s1, 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s2,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AND t0,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OR t1,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t0, t0, 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…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a7, 7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t1, 8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SW t1, -4(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SW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</a:p>
        </p:txBody>
      </p:sp>
      <p:sp>
        <p:nvSpPr>
          <p:cNvPr id="25" name="TextBox 24"/>
          <p:cNvSpPr txBox="1"/>
          <p:nvPr>
            <p:custDataLst>
              <p:tags r:id="rId14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LW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v0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a1, t0 #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tmp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a2,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a3,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a4,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a5,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# add u (a0) and a (s1)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 # a0 = u + a + b</a:t>
            </a:r>
          </a:p>
        </p:txBody>
      </p:sp>
    </p:spTree>
    <p:extLst>
      <p:ext uri="{BB962C8B-B14F-4D97-AF65-F5344CB8AC3E}">
        <p14:creationId xmlns:p14="http://schemas.microsoft.com/office/powerpoint/2010/main" val="11364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800"/>
            <a:ext cx="3886200" cy="173399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test(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a,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b)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tmp</a:t>
            </a:r>
            <a:r>
              <a:rPr lang="en-US" sz="1600" dirty="0">
                <a:latin typeface="Consolas" pitchFamily="49" charset="0"/>
              </a:rPr>
              <a:t> = (</a:t>
            </a:r>
            <a:r>
              <a:rPr lang="en-US" sz="1600" dirty="0" err="1">
                <a:latin typeface="Consolas" pitchFamily="49" charset="0"/>
              </a:rPr>
              <a:t>a&amp;b</a:t>
            </a:r>
            <a:r>
              <a:rPr lang="en-US" sz="1600" dirty="0">
                <a:latin typeface="Consolas" pitchFamily="49" charset="0"/>
              </a:rPr>
              <a:t>)+(</a:t>
            </a:r>
            <a:r>
              <a:rPr lang="en-US" sz="1600" dirty="0" err="1">
                <a:latin typeface="Consolas" pitchFamily="49" charset="0"/>
              </a:rPr>
              <a:t>a|b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s =sum(tmp,1,2,3,4,5,6,7,8);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</a:rPr>
              <a:t> u = sum(</a:t>
            </a:r>
            <a:r>
              <a:rPr lang="en-US" sz="1600" dirty="0" err="1">
                <a:latin typeface="Consolas" pitchFamily="49" charset="0"/>
              </a:rPr>
              <a:t>s,tmp,b,a,b,a</a:t>
            </a:r>
            <a:r>
              <a:rPr lang="en-US" sz="1600" dirty="0">
                <a:latin typeface="Consolas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 return u + a + b;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990600"/>
            <a:ext cx="141897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Prologue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563" y="5253335"/>
            <a:ext cx="13853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Epilogue</a:t>
            </a:r>
          </a:p>
        </p:txBody>
      </p:sp>
      <p:sp>
        <p:nvSpPr>
          <p:cNvPr id="20" name="Rectangle 19"/>
          <p:cNvSpPr/>
          <p:nvPr>
            <p:custDataLst>
              <p:tags r:id="rId2"/>
            </p:custDataLst>
          </p:nvPr>
        </p:nvSpPr>
        <p:spPr>
          <a:xfrm>
            <a:off x="1082886" y="2569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</a:rPr>
              <a:t>ra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>
          <a:xfrm>
            <a:off x="1082886" y="2950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</a:rPr>
              <a:t>fp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2" name="TextBox 21"/>
          <p:cNvSpPr txBox="1"/>
          <p:nvPr>
            <p:custDataLst>
              <p:tags r:id="rId4"/>
            </p:custDataLst>
          </p:nvPr>
        </p:nvSpPr>
        <p:spPr>
          <a:xfrm>
            <a:off x="-95163" y="1810138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$</a:t>
            </a:r>
            <a:r>
              <a:rPr lang="en-US" dirty="0" err="1">
                <a:solidFill>
                  <a:schemeClr val="tx2"/>
                </a:solidFill>
                <a:latin typeface="Source Sans Pro" panose="020B0503030403020204"/>
              </a:rPr>
              <a:t>fp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-94411" y="428895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 panose="020B0503030403020204"/>
              </a:rPr>
              <a:t>$sp </a:t>
            </a:r>
            <a:r>
              <a:rPr lang="en-US" sz="2800" dirty="0">
                <a:solidFill>
                  <a:schemeClr val="tx2"/>
                </a:solidFill>
                <a:latin typeface="Source Sans Pro" panose="020B0503030403020204"/>
                <a:sym typeface="Wingdings" pitchFamily="2" charset="2"/>
              </a:rPr>
              <a:t></a:t>
            </a:r>
            <a:endParaRPr lang="en-US" sz="28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1082886" y="3331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</a:rPr>
              <a:t>reg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 s2</a:t>
            </a:r>
          </a:p>
        </p:txBody>
      </p:sp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1082886" y="3712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saved 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</a:rPr>
              <a:t>reg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 s1</a:t>
            </a:r>
          </a:p>
        </p:txBody>
      </p:sp>
      <p:sp>
        <p:nvSpPr>
          <p:cNvPr id="26" name="Rectangle 25"/>
          <p:cNvSpPr/>
          <p:nvPr>
            <p:custDataLst>
              <p:tags r:id="rId8"/>
            </p:custDataLst>
          </p:nvPr>
        </p:nvSpPr>
        <p:spPr>
          <a:xfrm>
            <a:off x="1082886" y="4093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local t0</a:t>
            </a:r>
          </a:p>
        </p:txBody>
      </p:sp>
      <p:sp>
        <p:nvSpPr>
          <p:cNvPr id="27" name="Rectangle 26"/>
          <p:cNvSpPr/>
          <p:nvPr>
            <p:custDataLst>
              <p:tags r:id="rId9"/>
            </p:custDataLst>
          </p:nvPr>
        </p:nvSpPr>
        <p:spPr>
          <a:xfrm>
            <a:off x="1082886" y="4474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outgoing 9</a:t>
            </a:r>
            <a:r>
              <a:rPr lang="en-US" sz="2200" baseline="30000" dirty="0">
                <a:solidFill>
                  <a:schemeClr val="tx2"/>
                </a:solidFill>
                <a:latin typeface="Source Sans Pro" panose="020B0503030403020204"/>
              </a:rPr>
              <a:t>th</a:t>
            </a:r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Source Sans Pro" panose="020B0503030403020204"/>
              </a:rPr>
              <a:t>arg</a:t>
            </a:r>
            <a:endParaRPr lang="en-US" sz="22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28" name="Rectangle 27"/>
          <p:cNvSpPr/>
          <p:nvPr>
            <p:custDataLst>
              <p:tags r:id="rId10"/>
            </p:custDataLst>
          </p:nvPr>
        </p:nvSpPr>
        <p:spPr>
          <a:xfrm>
            <a:off x="1082886" y="4855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space for a7</a:t>
            </a: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>
          <a:xfrm>
            <a:off x="1082886" y="5236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space for a6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1082886" y="5617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…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>
          <a:xfrm>
            <a:off x="1082886" y="5998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space for a1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>
          <a:xfrm>
            <a:off x="1082886" y="6379369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Source Sans Pro" panose="020B0503030403020204"/>
              </a:rPr>
              <a:t>space for a0</a:t>
            </a:r>
          </a:p>
        </p:txBody>
      </p:sp>
      <p:cxnSp>
        <p:nvCxnSpPr>
          <p:cNvPr id="33" name="Straight Connector 32"/>
          <p:cNvCxnSpPr/>
          <p:nvPr>
            <p:custDataLst>
              <p:tags r:id="rId15"/>
            </p:custDataLst>
          </p:nvPr>
        </p:nvCxnSpPr>
        <p:spPr>
          <a:xfrm flipH="1">
            <a:off x="1082886" y="1756064"/>
            <a:ext cx="12800" cy="515670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6"/>
            </p:custDataLst>
          </p:nvPr>
        </p:nvCxnSpPr>
        <p:spPr>
          <a:xfrm>
            <a:off x="3445085" y="1709305"/>
            <a:ext cx="1" cy="52034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3206" y="599836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-28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6761" y="562308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352" y="523065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-12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686" y="485536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-8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726" y="636981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-36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8139" y="454293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-4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686" y="409336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5686" y="37694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5686" y="33884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5686" y="300745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5686" y="262645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16</a:t>
            </a:r>
          </a:p>
        </p:txBody>
      </p:sp>
      <p:sp>
        <p:nvSpPr>
          <p:cNvPr id="46" name="Rectangle 45"/>
          <p:cNvSpPr/>
          <p:nvPr>
            <p:custDataLst>
              <p:tags r:id="rId17"/>
            </p:custDataLst>
          </p:nvPr>
        </p:nvSpPr>
        <p:spPr>
          <a:xfrm>
            <a:off x="1082885" y="1818844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space incoming for a1</a:t>
            </a:r>
          </a:p>
        </p:txBody>
      </p:sp>
      <p:sp>
        <p:nvSpPr>
          <p:cNvPr id="47" name="Rectangle 46"/>
          <p:cNvSpPr/>
          <p:nvPr>
            <p:custDataLst>
              <p:tags r:id="rId18"/>
            </p:custDataLst>
          </p:nvPr>
        </p:nvSpPr>
        <p:spPr>
          <a:xfrm>
            <a:off x="1082885" y="2199844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Source Sans Pro" panose="020B0503030403020204"/>
              </a:rPr>
              <a:t>space incoming for a0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9017" y="225193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9017" y="187093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24</a:t>
            </a:r>
          </a:p>
        </p:txBody>
      </p:sp>
      <p:sp>
        <p:nvSpPr>
          <p:cNvPr id="54" name="TextBox 53"/>
          <p:cNvSpPr txBox="1"/>
          <p:nvPr>
            <p:custDataLst>
              <p:tags r:id="rId19"/>
            </p:custDataLst>
          </p:nvPr>
        </p:nvSpPr>
        <p:spPr>
          <a:xfrm>
            <a:off x="3886200" y="609600"/>
            <a:ext cx="24765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test: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s1, a0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s2,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AND t0,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OR t1, a0, a1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t0, t0, t1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t0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a1, 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a2, 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…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a7, 7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LI t1, 8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SW t1, -4(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SW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</a:p>
        </p:txBody>
      </p:sp>
      <p:sp>
        <p:nvSpPr>
          <p:cNvPr id="55" name="TextBox 54"/>
          <p:cNvSpPr txBox="1"/>
          <p:nvPr>
            <p:custDataLst>
              <p:tags r:id="rId20"/>
            </p:custDataLst>
          </p:nvPr>
        </p:nvSpPr>
        <p:spPr>
          <a:xfrm>
            <a:off x="6362700" y="609600"/>
            <a:ext cx="2628900" cy="586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LW t0, 0(</a:t>
            </a:r>
            <a:r>
              <a:rPr lang="en-US" sz="2000" dirty="0" err="1">
                <a:solidFill>
                  <a:schemeClr val="accent6"/>
                </a:solidFill>
                <a:latin typeface="Source Sans Pro" panose="020B0503030403020204"/>
              </a:rPr>
              <a:t>sp</a:t>
            </a:r>
            <a:r>
              <a:rPr lang="en-US" sz="2000" dirty="0">
                <a:solidFill>
                  <a:schemeClr val="accent6"/>
                </a:solidFill>
                <a:latin typeface="Source Sans Pro" panose="020B0503030403020204"/>
              </a:rPr>
              <a:t>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a0, a0 # s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a1, t0 # </a:t>
            </a:r>
            <a:r>
              <a:rPr lang="en-US" sz="2000" dirty="0" err="1">
                <a:solidFill>
                  <a:schemeClr val="tx2"/>
                </a:solidFill>
                <a:latin typeface="Source Sans Pro" panose="020B0503030403020204"/>
              </a:rPr>
              <a:t>tmp</a:t>
            </a: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a2,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a3,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a4, s2 # b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MOVE a5, s1 # 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JAL sum</a:t>
            </a:r>
            <a:endParaRPr lang="en-US" sz="2000" dirty="0">
              <a:solidFill>
                <a:schemeClr val="accent6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>
              <a:solidFill>
                <a:schemeClr val="tx2"/>
              </a:solidFill>
              <a:latin typeface="Source Sans Pro" panose="020B0503030403020204"/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# add u (a0) and a (s1)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tx2"/>
                </a:solidFill>
                <a:latin typeface="Source Sans Pro" panose="020B0503030403020204"/>
              </a:rPr>
              <a:t>	ADD a0, a0, s2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>
                <a:solidFill>
                  <a:schemeClr val="accent1"/>
                </a:solidFill>
                <a:latin typeface="Source Sans Pro" panose="020B0503030403020204"/>
              </a:rPr>
              <a:t>	 # a0 = u + a + b</a:t>
            </a:r>
          </a:p>
        </p:txBody>
      </p:sp>
    </p:spTree>
    <p:extLst>
      <p:ext uri="{BB962C8B-B14F-4D97-AF65-F5344CB8AC3E}">
        <p14:creationId xmlns:p14="http://schemas.microsoft.com/office/powerpoint/2010/main" val="30845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10609</TotalTime>
  <Words>1412</Words>
  <Application>Microsoft Macintosh PowerPoint</Application>
  <PresentationFormat>On-screen Show (4:3)</PresentationFormat>
  <Paragraphs>282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Consolas</vt:lpstr>
      <vt:lpstr>Courier New</vt:lpstr>
      <vt:lpstr>Roboto Regular</vt:lpstr>
      <vt:lpstr>Source Sans Pro</vt:lpstr>
      <vt:lpstr>Times New Roman</vt:lpstr>
      <vt:lpstr>Wingdings</vt:lpstr>
      <vt:lpstr>UWTheme-351-Au18</vt:lpstr>
      <vt:lpstr>PowerPoint Presentation</vt:lpstr>
      <vt:lpstr>Convention Summary</vt:lpstr>
      <vt:lpstr>Saved Registers</vt:lpstr>
      <vt:lpstr>Volatile Registers</vt:lpstr>
      <vt:lpstr>Activity #1: Calling Convention Example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206</cp:revision>
  <cp:lastPrinted>2019-01-30T05:23:26Z</cp:lastPrinted>
  <dcterms:created xsi:type="dcterms:W3CDTF">2016-10-12T07:57:22Z</dcterms:created>
  <dcterms:modified xsi:type="dcterms:W3CDTF">2020-09-29T21:50:17Z</dcterms:modified>
</cp:coreProperties>
</file>