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5" r:id="rId1"/>
  </p:sldMasterIdLst>
  <p:notesMasterIdLst>
    <p:notesMasterId r:id="rId21"/>
  </p:notesMasterIdLst>
  <p:handoutMasterIdLst>
    <p:handoutMasterId r:id="rId22"/>
  </p:handoutMasterIdLst>
  <p:sldIdLst>
    <p:sldId id="679" r:id="rId2"/>
    <p:sldId id="712" r:id="rId3"/>
    <p:sldId id="713" r:id="rId4"/>
    <p:sldId id="714" r:id="rId5"/>
    <p:sldId id="715" r:id="rId6"/>
    <p:sldId id="716" r:id="rId7"/>
    <p:sldId id="717" r:id="rId8"/>
    <p:sldId id="718" r:id="rId9"/>
    <p:sldId id="719" r:id="rId10"/>
    <p:sldId id="720" r:id="rId11"/>
    <p:sldId id="721" r:id="rId12"/>
    <p:sldId id="722" r:id="rId13"/>
    <p:sldId id="723" r:id="rId14"/>
    <p:sldId id="725" r:id="rId15"/>
    <p:sldId id="726" r:id="rId16"/>
    <p:sldId id="728" r:id="rId17"/>
    <p:sldId id="729" r:id="rId18"/>
    <p:sldId id="731" r:id="rId19"/>
    <p:sldId id="732" r:id="rId20"/>
  </p:sldIdLst>
  <p:sldSz cx="9144000" cy="6858000" type="screen4x3"/>
  <p:notesSz cx="9586913" cy="73025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62609" autoAdjust="0"/>
  </p:normalViewPr>
  <p:slideViewPr>
    <p:cSldViewPr snapToObjects="1">
      <p:cViewPr varScale="1">
        <p:scale>
          <a:sx n="72" d="100"/>
          <a:sy n="72" d="100"/>
        </p:scale>
        <p:origin x="24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all information a computer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represented as a sequence of numbers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first let's deal with a numbering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system that we are all familiar with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decimal system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Ones digit, Tens digit, Hundreds digit,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 </a:t>
            </a:r>
            <a:r>
              <a:rPr lang="en-US" dirty="0"/>
              <a:t>the decimal system there is 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of 10 symbols digits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9 and larger numbers are represented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octal number system where the base is </a:t>
            </a:r>
          </a:p>
          <a:p>
            <a:r>
              <a:rPr lang="en-US" dirty="0"/>
              <a:t>which means that you can get rid of the</a:t>
            </a:r>
          </a:p>
          <a:p>
            <a:endParaRPr lang="en-US" dirty="0"/>
          </a:p>
          <a:p>
            <a:r>
              <a:rPr lang="en-US" dirty="0"/>
              <a:t>symbols 8 and 9 and you can only have </a:t>
            </a:r>
          </a:p>
          <a:p>
            <a:r>
              <a:rPr lang="en-US" dirty="0"/>
              <a:t>symbols in total from 0 to 7 now let's</a:t>
            </a:r>
          </a:p>
          <a:p>
            <a:endParaRPr lang="en-US" dirty="0"/>
          </a:p>
          <a:p>
            <a:r>
              <a:rPr lang="en-US" dirty="0"/>
              <a:t>look at a number and see how we</a:t>
            </a:r>
          </a:p>
          <a:p>
            <a:endParaRPr lang="en-US" dirty="0"/>
          </a:p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For base 8, beyond 8 we need two digits to represent the number.  In general to represent a number 8^n &lt;   X &lt; 8^(n+1). We need n+1 digits.  To  represent number 0-8 8 &lt; 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Base 2 is too hard for humans to read, so we use base 16 as a convenient way to hold what is effectively binary data in our brains.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017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3455" y="1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71900" y="-2231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 Binary</a:t>
            </a:r>
          </a:p>
        </p:txBody>
      </p:sp>
    </p:spTree>
    <p:extLst>
      <p:ext uri="{BB962C8B-B14F-4D97-AF65-F5344CB8AC3E}">
        <p14:creationId xmlns:p14="http://schemas.microsoft.com/office/powerpoint/2010/main" val="144036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asciitable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Decimal, Binary, and Hexadecimal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Base Conversion</a:t>
            </a:r>
          </a:p>
          <a:p>
            <a:pPr marL="644652" lvl="1"/>
            <a:r>
              <a:rPr lang="en-US" b="1" dirty="0">
                <a:solidFill>
                  <a:srgbClr val="4B2A85"/>
                </a:solidFill>
              </a:rPr>
              <a:t>Binary Encoding</a:t>
            </a:r>
          </a:p>
          <a:p>
            <a:pPr lvl="1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9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Base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lvl="1"/>
                <a:r>
                  <a:rPr lang="en-US" dirty="0"/>
                  <a:t>List increasing powers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lvl="1"/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</a:t>
                </a:r>
                <a:r>
                  <a:rPr lang="en-US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</a:t>
                </a:r>
                <a:r>
                  <a:rPr lang="en-US" i="1" dirty="0">
                    <a:solidFill>
                      <a:srgbClr val="FF0000"/>
                    </a:solidFill>
                  </a:rPr>
                  <a:t>how many</a:t>
                </a:r>
                <a:r>
                  <a:rPr lang="en-US" dirty="0">
                    <a:solidFill>
                      <a:srgbClr val="FF0000"/>
                    </a:solidFill>
                  </a:rPr>
                  <a:t> of that power go into N </a:t>
                </a:r>
                <a:r>
                  <a:rPr lang="en-US" dirty="0"/>
                  <a:t>and subtract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165 to hex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Shape 160"/>
          <p:cNvGraphicFramePr/>
          <p:nvPr/>
        </p:nvGraphicFramePr>
        <p:xfrm>
          <a:off x="4389120" y="4068295"/>
          <a:ext cx="374904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0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=256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16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75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Converting Binary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Hexadecimal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</p:spPr>
            <p:txBody>
              <a:bodyPr/>
              <a:lstStyle/>
              <a:p>
                <a:r>
                  <a:rPr lang="en-US" dirty="0"/>
                  <a:t>Hex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Binary</a:t>
                </a:r>
              </a:p>
              <a:p>
                <a:pPr lvl="1"/>
                <a:r>
                  <a:rPr lang="en-US" dirty="0"/>
                  <a:t>Substitute hex digits, then drop any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0x2D to binary</a:t>
                </a:r>
              </a:p>
              <a:p>
                <a:pPr lvl="2"/>
                <a:r>
                  <a:rPr lang="en-US" dirty="0"/>
                  <a:t>0x2 is 0b0010, 0xD is 0b1101</a:t>
                </a:r>
              </a:p>
              <a:p>
                <a:pPr lvl="2"/>
                <a:r>
                  <a:rPr lang="en-US" dirty="0"/>
                  <a:t>Drop two leading zeros, answer is 0b101101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</a:t>
                </a:r>
              </a:p>
              <a:p>
                <a:pPr lvl="1"/>
                <a:r>
                  <a:rPr lang="en-US" dirty="0"/>
                  <a:t>Pad with </a:t>
                </a:r>
                <a:r>
                  <a:rPr lang="en-US" dirty="0">
                    <a:solidFill>
                      <a:srgbClr val="FF0000"/>
                    </a:solidFill>
                  </a:rPr>
                  <a:t>leading zeros </a:t>
                </a:r>
                <a:r>
                  <a:rPr lang="en-US" dirty="0"/>
                  <a:t>until multiple of 4, then substitute each group of 4</a:t>
                </a:r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0b101101</a:t>
                </a:r>
              </a:p>
              <a:p>
                <a:pPr lvl="2"/>
                <a:r>
                  <a:rPr lang="en-US" dirty="0"/>
                  <a:t>Pad to 0b 0010 1101</a:t>
                </a:r>
              </a:p>
              <a:p>
                <a:pPr lvl="2"/>
                <a:r>
                  <a:rPr lang="en-US" dirty="0"/>
                  <a:t>Substitute to get 0x2D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5669280" cy="4972050"/>
              </a:xfrm>
              <a:blipFill rotWithShape="0">
                <a:blip r:embed="rId3"/>
                <a:stretch>
                  <a:fillRect l="-430" t="-1103" r="-2688" b="-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1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Binary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Hex Practice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48" t="-40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Convert 0b100110110101101</a:t>
            </a:r>
          </a:p>
          <a:p>
            <a:pPr lvl="1"/>
            <a:r>
              <a:rPr lang="en-US" dirty="0"/>
              <a:t>How many digits?</a:t>
            </a:r>
          </a:p>
          <a:p>
            <a:pPr lvl="1"/>
            <a:r>
              <a:rPr lang="en-US" dirty="0"/>
              <a:t>Pad:</a:t>
            </a:r>
          </a:p>
          <a:p>
            <a:pPr lvl="1"/>
            <a:r>
              <a:rPr lang="en-US" dirty="0"/>
              <a:t>Substitute: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674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/>
          <a:lstStyle/>
          <a:p>
            <a:r>
              <a:rPr lang="en-US" dirty="0"/>
              <a:t>Why does all of this matter?</a:t>
            </a:r>
            <a:endParaRPr lang="en-US" b="1" dirty="0"/>
          </a:p>
          <a:p>
            <a:pPr lvl="1"/>
            <a:r>
              <a:rPr lang="en-US" i="1" dirty="0"/>
              <a:t>Humans</a:t>
            </a:r>
            <a:r>
              <a:rPr lang="en-US" dirty="0"/>
              <a:t> think about numbers in </a:t>
            </a:r>
            <a:r>
              <a:rPr lang="en-US" b="1" dirty="0"/>
              <a:t>base 10</a:t>
            </a:r>
            <a:r>
              <a:rPr lang="en-US" dirty="0"/>
              <a:t>, but </a:t>
            </a:r>
            <a:r>
              <a:rPr lang="en-US" i="1" dirty="0"/>
              <a:t>computers</a:t>
            </a:r>
            <a:r>
              <a:rPr lang="en-US" dirty="0"/>
              <a:t> “think” about numbers in </a:t>
            </a:r>
            <a:r>
              <a:rPr lang="en-US" b="1" dirty="0"/>
              <a:t>base 2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Binary encoding </a:t>
            </a:r>
            <a:r>
              <a:rPr lang="en-US" dirty="0"/>
              <a:t>is what allows computers to do all of the amazing things that they do!</a:t>
            </a:r>
          </a:p>
          <a:p>
            <a:pPr lvl="1"/>
            <a:endParaRPr lang="en-US" dirty="0"/>
          </a:p>
          <a:p>
            <a:r>
              <a:rPr lang="en-US" dirty="0"/>
              <a:t>You should have this table memorized by the end of the class</a:t>
            </a:r>
          </a:p>
          <a:p>
            <a:pPr lvl="1"/>
            <a:r>
              <a:rPr lang="en-US" dirty="0"/>
              <a:t>Might as well start now!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126480" y="1362456"/>
          <a:ext cx="2743200" cy="5181600"/>
        </p:xfrm>
        <a:graphic>
          <a:graphicData uri="http://schemas.openxmlformats.org/drawingml/2006/table">
            <a:tbl>
              <a:tblPr firstRow="1" bandRow="1"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16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12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1110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15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1111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19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AMAZING FACT:  You can represent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anything</a:t>
                </a:r>
                <a:r>
                  <a:rPr lang="en-US" b="1" dirty="0">
                    <a:solidFill>
                      <a:srgbClr val="FF0000"/>
                    </a:solidFill>
                  </a:rPr>
                  <a:t> countable using numbers!</a:t>
                </a:r>
              </a:p>
              <a:p>
                <a:pPr lvl="1"/>
                <a:r>
                  <a:rPr lang="en-US" dirty="0"/>
                  <a:t>Need to agree on an </a:t>
                </a:r>
                <a:r>
                  <a:rPr lang="en-US" dirty="0">
                    <a:solidFill>
                      <a:srgbClr val="FF0000"/>
                    </a:solidFill>
                  </a:rPr>
                  <a:t>encoding</a:t>
                </a:r>
              </a:p>
              <a:p>
                <a:pPr lvl="1"/>
                <a:r>
                  <a:rPr lang="en-US" dirty="0"/>
                  <a:t>Kind of like learning a new language</a:t>
                </a:r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Examples</a:t>
                </a:r>
                <a:r>
                  <a:rPr lang="en-US" dirty="0"/>
                  <a:t>:</a:t>
                </a:r>
              </a:p>
              <a:p>
                <a:pPr marL="644652" lvl="1"/>
                <a:r>
                  <a:rPr lang="en-US" dirty="0"/>
                  <a:t>Decimal Integers:  0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0b0, 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0b1, 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0b10, etc.</a:t>
                </a:r>
              </a:p>
              <a:p>
                <a:pPr marL="644652" lvl="1"/>
                <a:r>
                  <a:rPr lang="en-US" dirty="0"/>
                  <a:t>English Letters:  CSE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0x435345, yay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0x796179</a:t>
                </a:r>
              </a:p>
              <a:p>
                <a:pPr marL="644652" lvl="1"/>
                <a:r>
                  <a:rPr lang="en-US" dirty="0"/>
                  <a:t>Emoticons:  😃 0x0, 😞 0x1, 😎 0x2, 😇 0x3, 😈 0x4, 🙋 0x5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N binary digits, how many “things” can you represent?</a:t>
                </a:r>
              </a:p>
              <a:p>
                <a:pPr lvl="1"/>
                <a:r>
                  <a:rPr lang="en-US" dirty="0"/>
                  <a:t>Need N binary digits to represent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things, where 2</a:t>
                </a:r>
                <a:r>
                  <a:rPr lang="en-US" baseline="30000" dirty="0"/>
                  <a:t>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u="sng" dirty="0"/>
                  <a:t>Example</a:t>
                </a:r>
                <a:r>
                  <a:rPr lang="en-US" dirty="0"/>
                  <a:t>:  5 binary digits for alphabet because 2</a:t>
                </a:r>
                <a:r>
                  <a:rPr lang="en-US" baseline="30000" dirty="0"/>
                  <a:t>5</a:t>
                </a:r>
                <a:r>
                  <a:rPr lang="en-US" dirty="0"/>
                  <a:t> = 32 &gt; 26</a:t>
                </a:r>
              </a:p>
              <a:p>
                <a:endParaRPr lang="en-US" dirty="0"/>
              </a:p>
              <a:p>
                <a:r>
                  <a:rPr lang="en-US" dirty="0"/>
                  <a:t>A binary digit is known as a </a:t>
                </a:r>
                <a:r>
                  <a:rPr lang="en-US" dirty="0">
                    <a:solidFill>
                      <a:srgbClr val="FF0000"/>
                    </a:solidFill>
                  </a:rPr>
                  <a:t>bit</a:t>
                </a:r>
              </a:p>
              <a:p>
                <a:r>
                  <a:rPr lang="en-US" dirty="0"/>
                  <a:t>A group of 4 bits (1 hex digit)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nibble</a:t>
                </a:r>
              </a:p>
              <a:p>
                <a:r>
                  <a:rPr lang="en-US" dirty="0"/>
                  <a:t>A group of 8 bits (2 hex digits)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byte</a:t>
                </a:r>
              </a:p>
              <a:p>
                <a:pPr lvl="1"/>
                <a:r>
                  <a:rPr lang="en-US" dirty="0"/>
                  <a:t>1 bit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 things, 1 nibble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16 things, 1 byte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256 things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Colors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</p:spPr>
            <p:txBody>
              <a:bodyPr/>
              <a:lstStyle/>
              <a:p>
                <a:r>
                  <a:rPr lang="en-US" dirty="0"/>
                  <a:t>RGB – Red, Green, Blue</a:t>
                </a:r>
              </a:p>
              <a:p>
                <a:pPr lvl="1"/>
                <a:r>
                  <a:rPr lang="en-US" dirty="0"/>
                  <a:t>Additive color model (light):  byte (8 bits) for each color</a:t>
                </a:r>
              </a:p>
              <a:p>
                <a:pPr lvl="1"/>
                <a:r>
                  <a:rPr lang="en-US" dirty="0"/>
                  <a:t>Commonly seen in hex (in HTML, photo editing, etc.)</a:t>
                </a:r>
              </a:p>
              <a:p>
                <a:pPr lvl="1"/>
                <a:r>
                  <a:rPr lang="en-US" u="sng" dirty="0"/>
                  <a:t>Examples</a:t>
                </a:r>
                <a:r>
                  <a:rPr lang="en-US" dirty="0"/>
                  <a:t>:  </a:t>
                </a:r>
                <a:r>
                  <a:rPr lang="en-US" b="1" dirty="0">
                    <a:solidFill>
                      <a:srgbClr val="0000FF"/>
                    </a:solidFill>
                  </a:rPr>
                  <a:t>Blue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00</a:t>
                </a:r>
                <a:r>
                  <a:rPr lang="en-US" dirty="0">
                    <a:solidFill>
                      <a:srgbClr val="00FF00"/>
                    </a:solidFill>
                  </a:rPr>
                  <a:t>00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D700"/>
                    </a:solidFill>
                  </a:rPr>
                  <a:t>Gold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D7</a:t>
                </a:r>
                <a:r>
                  <a:rPr lang="en-US" dirty="0">
                    <a:solidFill>
                      <a:srgbClr val="0000FF"/>
                    </a:solidFill>
                  </a:rPr>
                  <a:t>00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bg1"/>
                    </a:solidFill>
                    <a:effectLst>
                      <a:glow rad="63500">
                        <a:schemeClr val="tx1"/>
                      </a:glow>
                    </a:effectLst>
                  </a:rPr>
                  <a:t>White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FF</a:t>
                </a:r>
                <a:r>
                  <a:rPr lang="en-US" dirty="0">
                    <a:solidFill>
                      <a:srgbClr val="0000FF"/>
                    </a:solidFill>
                  </a:rPr>
                  <a:t>FF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1493"/>
                    </a:solidFill>
                  </a:rPr>
                  <a:t>Deep Pink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0x</a:t>
                </a:r>
                <a:r>
                  <a:rPr lang="en-US" dirty="0">
                    <a:solidFill>
                      <a:srgbClr val="FF0000"/>
                    </a:solidFill>
                  </a:rPr>
                  <a:t>FF</a:t>
                </a:r>
                <a:r>
                  <a:rPr lang="en-US" dirty="0">
                    <a:solidFill>
                      <a:srgbClr val="00FF00"/>
                    </a:solidFill>
                  </a:rPr>
                  <a:t>14</a:t>
                </a:r>
                <a:r>
                  <a:rPr lang="en-US" dirty="0">
                    <a:solidFill>
                      <a:srgbClr val="0000FF"/>
                    </a:solidFill>
                  </a:rPr>
                  <a:t>93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743200"/>
              </a:xfrm>
              <a:blipFill rotWithShape="0">
                <a:blip r:embed="rId2"/>
                <a:stretch>
                  <a:fillRect l="-2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8" y="4932997"/>
            <a:ext cx="2743200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81" y="3749040"/>
            <a:ext cx="238121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06" y="3977640"/>
            <a:ext cx="252946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5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– Characters/Text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ASCII Encoding (</a:t>
            </a:r>
            <a:r>
              <a:rPr lang="en-US" dirty="0">
                <a:hlinkClick r:id="rId2"/>
              </a:rPr>
              <a:t>www.asciitable.com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American Standard Code for Information Interchange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 descr="Ascii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68" y="2286000"/>
            <a:ext cx="669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87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8912"/>
            <a:ext cx="8405982" cy="762000"/>
          </a:xfrm>
          <a:noFill/>
        </p:spPr>
        <p:txBody>
          <a:bodyPr/>
          <a:lstStyle/>
          <a:p>
            <a:r>
              <a:rPr lang="en-US" dirty="0"/>
              <a:t>Binary Encoding – Files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lowest level, all digital data is stored as bits!</a:t>
            </a:r>
          </a:p>
          <a:p>
            <a:endParaRPr lang="en-US" dirty="0"/>
          </a:p>
          <a:p>
            <a:r>
              <a:rPr lang="en-US" dirty="0"/>
              <a:t>Layers of abstraction keep everything comprehensible</a:t>
            </a:r>
          </a:p>
          <a:p>
            <a:pPr lvl="1"/>
            <a:r>
              <a:rPr lang="en-US" dirty="0"/>
              <a:t>Data/files are groups of bits interpreted by program</a:t>
            </a:r>
          </a:p>
          <a:p>
            <a:pPr lvl="1"/>
            <a:r>
              <a:rPr lang="en-US" dirty="0"/>
              <a:t>Program is actually groups of bits being interpreted by </a:t>
            </a:r>
            <a:r>
              <a:rPr lang="en-US"/>
              <a:t>your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13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Humans think about numbers in decimal; computers think about numbers in binary</a:t>
            </a:r>
          </a:p>
          <a:p>
            <a:pPr lvl="1"/>
            <a:r>
              <a:rPr lang="en-US" dirty="0"/>
              <a:t>Base conversion to go between them</a:t>
            </a:r>
          </a:p>
          <a:p>
            <a:pPr lvl="1"/>
            <a:r>
              <a:rPr lang="en-US" dirty="0"/>
              <a:t>Hexadecimal is more human-readable than binary</a:t>
            </a:r>
          </a:p>
          <a:p>
            <a:pPr lvl="2"/>
            <a:endParaRPr lang="en-US" dirty="0"/>
          </a:p>
          <a:p>
            <a:r>
              <a:rPr lang="en-US" dirty="0"/>
              <a:t>All information on a computer is binary</a:t>
            </a:r>
          </a:p>
          <a:p>
            <a:pPr lvl="2"/>
            <a:endParaRPr lang="en-US" dirty="0"/>
          </a:p>
          <a:p>
            <a:r>
              <a:rPr lang="en-US" dirty="0"/>
              <a:t>Binary encoding can represent </a:t>
            </a:r>
            <a:r>
              <a:rPr lang="en-US" i="1" dirty="0"/>
              <a:t>anything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Computer/program needs to know how to interpret the 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1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Ten </a:t>
                </a:r>
                <a:r>
                  <a:rPr lang="en-US" dirty="0">
                    <a:solidFill>
                      <a:srgbClr val="FF0000"/>
                    </a:solidFill>
                  </a:rPr>
                  <a:t>symbols</a:t>
                </a:r>
                <a:r>
                  <a:rPr lang="en-US" dirty="0"/>
                  <a:t>:  0, 1, 2, 3, 4, 5, 6, 7, 8, 9</a:t>
                </a:r>
              </a:p>
              <a:p>
                <a:endParaRPr lang="en-US" dirty="0"/>
              </a:p>
              <a:p>
                <a:r>
                  <a:rPr lang="en-US" dirty="0"/>
                  <a:t>Represent larger numbers as a sequence of </a:t>
                </a:r>
                <a:r>
                  <a:rPr lang="en-US" dirty="0">
                    <a:solidFill>
                      <a:srgbClr val="FF0000"/>
                    </a:solidFill>
                  </a:rPr>
                  <a:t>digits</a:t>
                </a:r>
              </a:p>
              <a:p>
                <a:pPr lvl="1"/>
                <a:r>
                  <a:rPr lang="en-US" dirty="0"/>
                  <a:t>Each digit is one of the available symbols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7061 in decimal (base 10)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10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7F3CC-1BDE-5342-9E06-6261FC3AA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Octal Numbering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Eight symbols:  0, 1, 2, 3, 4, 5, 6, 7</a:t>
                </a:r>
              </a:p>
              <a:p>
                <a:pPr lvl="1"/>
                <a:r>
                  <a:rPr lang="en-US" dirty="0"/>
                  <a:t>Notice that we no longer use 8 or 9</a:t>
                </a:r>
              </a:p>
              <a:p>
                <a:r>
                  <a:rPr lang="en-US" dirty="0"/>
                  <a:t>Base comparison:</a:t>
                </a:r>
              </a:p>
              <a:p>
                <a:pPr lvl="1"/>
                <a:r>
                  <a:rPr lang="en-US" dirty="0"/>
                  <a:t>Base 10:	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urier New" panose="02070309020205020404" pitchFamily="49" charset="0"/>
                  </a:rPr>
                  <a:t> 8</a:t>
                </a:r>
                <a:r>
                  <a:rPr lang="en-US" sz="2000" dirty="0">
                    <a:latin typeface="Consolas" panose="020B0609020204030204" pitchFamily="49" charset="0"/>
                    <a:cs typeface="Courier New" panose="02070309020205020404" pitchFamily="49" charset="0"/>
                  </a:rPr>
                  <a:t>,  9, 10, 11, 12…</a:t>
                </a:r>
                <a:endParaRPr lang="en-US" dirty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dirty="0"/>
                  <a:t>Base 8:	</a:t>
                </a:r>
                <a:r>
                  <a:rPr lang="en-US" sz="2000" dirty="0">
                    <a:latin typeface="Consolas" panose="020B0609020204030204" pitchFamily="49" charset="0"/>
                  </a:rPr>
                  <a:t>0, 1, 2, 3, 4, 5, 6, 7, </a:t>
                </a:r>
                <a:r>
                  <a:rPr lang="en-US" sz="2000" dirty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en-US" sz="2000" dirty="0">
                    <a:latin typeface="Consolas" panose="020B0609020204030204" pitchFamily="49" charset="0"/>
                  </a:rPr>
                  <a:t>, 11, 12, 13, 14…</a:t>
                </a:r>
                <a:endParaRPr lang="en-US" sz="2000" dirty="0"/>
              </a:p>
              <a:p>
                <a:pPr lvl="1"/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7061</a:t>
                </a:r>
                <a:r>
                  <a:rPr lang="en-US" baseline="-25000" dirty="0"/>
                  <a:t>8</a:t>
                </a:r>
                <a:r>
                  <a:rPr lang="en-US" dirty="0"/>
                  <a:t> in base 10?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7061</a:t>
                </a:r>
                <a:r>
                  <a:rPr lang="en-US" baseline="-25000" dirty="0"/>
                  <a:t>8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3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8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3633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 descr="http://static.tvtropes.org/pmwiki/pub/images/Four_Fingered_Hands_33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18" y="293550"/>
            <a:ext cx="192624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Warmup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34</a:t>
            </a:r>
            <a:r>
              <a:rPr lang="en-US" baseline="-25000" dirty="0"/>
              <a:t>8</a:t>
            </a:r>
            <a:r>
              <a:rPr lang="en-US" dirty="0"/>
              <a:t> in base 10?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32</a:t>
            </a:r>
            <a:r>
              <a:rPr lang="en-US" b="1" baseline="-25000" dirty="0">
                <a:solidFill>
                  <a:srgbClr val="FF990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34</a:t>
            </a:r>
            <a:r>
              <a:rPr lang="en-US" b="1" baseline="-25000" dirty="0">
                <a:solidFill>
                  <a:srgbClr val="00B05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7</a:t>
            </a:r>
            <a:r>
              <a:rPr lang="en-US" b="1" baseline="-25000" dirty="0">
                <a:solidFill>
                  <a:srgbClr val="FF3399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28</a:t>
            </a:r>
            <a:r>
              <a:rPr lang="en-US" b="1" baseline="-25000" dirty="0">
                <a:solidFill>
                  <a:srgbClr val="00B0F0"/>
                </a:solidFill>
              </a:rPr>
              <a:t>10</a:t>
            </a: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35</a:t>
            </a:r>
            <a:r>
              <a:rPr lang="en-US" b="1" baseline="-25000" dirty="0">
                <a:solidFill>
                  <a:srgbClr val="996633"/>
                </a:solidFill>
              </a:rPr>
              <a:t>10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7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and Hexadecimal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is base 2</a:t>
                </a:r>
              </a:p>
              <a:p>
                <a:pPr lvl="1"/>
                <a:r>
                  <a:rPr lang="en-US" dirty="0"/>
                  <a:t>Symbols:  0, 1</a:t>
                </a:r>
              </a:p>
              <a:p>
                <a:pPr lvl="1"/>
                <a:r>
                  <a:rPr lang="en-US" dirty="0"/>
                  <a:t>Convention:  2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0b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0b110 in base 10?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Hexadecimal (</a:t>
                </a:r>
                <a:r>
                  <a:rPr lang="en-US" dirty="0">
                    <a:solidFill>
                      <a:srgbClr val="FF0000"/>
                    </a:solidFill>
                  </a:rPr>
                  <a:t>hex</a:t>
                </a:r>
                <a:r>
                  <a:rPr lang="en-US" dirty="0"/>
                  <a:t>, for short) is base 16</a:t>
                </a:r>
              </a:p>
              <a:p>
                <a:pPr lvl="1"/>
                <a:r>
                  <a:rPr lang="en-US" dirty="0"/>
                  <a:t>Symbols?  0, 1, 2, 3, 4, 5, 6, 7, 8, 9, …?</a:t>
                </a:r>
              </a:p>
              <a:p>
                <a:pPr lvl="1"/>
                <a:r>
                  <a:rPr lang="en-US" dirty="0"/>
                  <a:t>Convention:  16</a:t>
                </a:r>
                <a:r>
                  <a:rPr lang="en-US" baseline="-25000" dirty="0"/>
                  <a:t>10</a:t>
                </a:r>
                <a:r>
                  <a:rPr lang="en-US" dirty="0"/>
                  <a:t> = 10</a:t>
                </a:r>
                <a:r>
                  <a:rPr lang="en-US" baseline="-25000" dirty="0"/>
                  <a:t>16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0000"/>
                    </a:solidFill>
                  </a:rPr>
                  <a:t>0x</a:t>
                </a:r>
                <a:r>
                  <a:rPr lang="en-US" dirty="0"/>
                  <a:t>10</a:t>
                </a:r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What is 0xA5 in base 10?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31391" y="4581144"/>
            <a:ext cx="334906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2400" b="0" dirty="0">
                <a:latin typeface="Calibri" pitchFamily="34" charset="0"/>
              </a:rPr>
              <a:t>9,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itchFamily="34" charset="0"/>
              </a:rPr>
              <a:t>A, B, C, D, E, F</a:t>
            </a:r>
          </a:p>
        </p:txBody>
      </p:sp>
    </p:spTree>
    <p:extLst>
      <p:ext uri="{BB962C8B-B14F-4D97-AF65-F5344CB8AC3E}">
        <p14:creationId xmlns:p14="http://schemas.microsoft.com/office/powerpoint/2010/main" val="17742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Which of the following orderings is correct?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0xC &lt; 0b1010 &lt; 11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0xC &lt; 11 &lt; 0b1010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 &lt; 0b1010 &lt; 0xC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0b1010 &lt; 11 &lt; 0xC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0b1010 &lt; 0xC &lt; 11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8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Base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convert from any base </a:t>
                </a:r>
                <a:r>
                  <a:rPr lang="en-US" i="1" dirty="0"/>
                  <a:t>to</a:t>
                </a:r>
                <a:r>
                  <a:rPr lang="en-US" dirty="0"/>
                  <a:t> base 10</a:t>
                </a:r>
              </a:p>
              <a:p>
                <a:pPr lvl="1"/>
                <a:r>
                  <a:rPr lang="en-US" dirty="0"/>
                  <a:t>0b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110</a:t>
                </a:r>
                <a:r>
                  <a:rPr lang="en-US" baseline="-25000" dirty="0"/>
                  <a:t>2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6</a:t>
                </a:r>
                <a:r>
                  <a:rPr lang="en-US" baseline="-25000" dirty="0"/>
                  <a:t>10</a:t>
                </a:r>
              </a:p>
              <a:p>
                <a:pPr lvl="1"/>
                <a:r>
                  <a:rPr lang="en-US" dirty="0"/>
                  <a:t>0x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A5</a:t>
                </a:r>
                <a:r>
                  <a:rPr lang="en-US" baseline="-25000" dirty="0"/>
                  <a:t>16</a:t>
                </a:r>
                <a:r>
                  <a:rPr lang="en-US" dirty="0"/>
                  <a:t> = (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1</a:t>
                </a:r>
                <a:r>
                  <a:rPr lang="en-US" dirty="0"/>
                  <a:t>) + (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16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en-US" dirty="0"/>
                  <a:t>) = 165</a:t>
                </a:r>
                <a:r>
                  <a:rPr lang="en-US" baseline="-25000" dirty="0"/>
                  <a:t>10</a:t>
                </a:r>
              </a:p>
              <a:p>
                <a:endParaRPr lang="en-US" dirty="0"/>
              </a:p>
              <a:p>
                <a:r>
                  <a:rPr lang="en-US" dirty="0"/>
                  <a:t>We learned to think in base 10, so this is fairly natural for us</a:t>
                </a:r>
              </a:p>
              <a:p>
                <a:endParaRPr lang="en-US" dirty="0"/>
              </a:p>
              <a:p>
                <a:r>
                  <a:rPr lang="en-US" b="1" dirty="0"/>
                  <a:t>Challenge:</a:t>
                </a:r>
                <a:r>
                  <a:rPr lang="en-US" dirty="0"/>
                  <a:t>  Convert into other bases (</a:t>
                </a:r>
                <a:r>
                  <a:rPr lang="en-US" i="1" dirty="0"/>
                  <a:t>e.g. </a:t>
                </a:r>
                <a:r>
                  <a:rPr lang="en-US" dirty="0"/>
                  <a:t>2, 16)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6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13</a:t>
            </a:r>
            <a:r>
              <a:rPr lang="en-US" baseline="-25000" dirty="0"/>
              <a:t>10</a:t>
            </a:r>
            <a:r>
              <a:rPr lang="en-US" dirty="0"/>
              <a:t> into binary</a:t>
            </a:r>
          </a:p>
          <a:p>
            <a:endParaRPr lang="en-US" dirty="0"/>
          </a:p>
          <a:p>
            <a:r>
              <a:rPr lang="en-US" dirty="0"/>
              <a:t>Hints: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</a:t>
            </a:r>
            <a:r>
              <a:rPr lang="en-US" dirty="0"/>
              <a:t> = 8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2</a:t>
            </a:r>
            <a:r>
              <a:rPr lang="en-US" dirty="0"/>
              <a:t> = 4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1</a:t>
            </a:r>
            <a:r>
              <a:rPr lang="en-US" dirty="0"/>
              <a:t> = 2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0</a:t>
            </a:r>
            <a:r>
              <a:rPr lang="en-US" dirty="0"/>
              <a:t> =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7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Decimal to Binary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decimal number N:</a:t>
                </a:r>
              </a:p>
              <a:p>
                <a:pPr lvl="1"/>
                <a:r>
                  <a:rPr lang="en-US" dirty="0"/>
                  <a:t>List increasing powers of 2 from </a:t>
                </a:r>
                <a:r>
                  <a:rPr lang="en-US" i="1" dirty="0"/>
                  <a:t>right to left</a:t>
                </a:r>
                <a:r>
                  <a:rPr lang="en-US" dirty="0"/>
                  <a:t>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N</a:t>
                </a:r>
              </a:p>
              <a:p>
                <a:pPr lvl="1"/>
                <a:r>
                  <a:rPr lang="en-US" dirty="0"/>
                  <a:t>Then from </a:t>
                </a:r>
                <a:r>
                  <a:rPr lang="en-US" i="1" dirty="0"/>
                  <a:t>left to right</a:t>
                </a:r>
                <a:r>
                  <a:rPr lang="en-US" dirty="0"/>
                  <a:t>, ask is that (power of 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N?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YES</a:t>
                </a:r>
                <a:r>
                  <a:rPr lang="en-US" dirty="0"/>
                  <a:t>, put a 1 below and subtract that power from N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b="1" dirty="0"/>
                  <a:t>NO</a:t>
                </a:r>
                <a:r>
                  <a:rPr lang="en-US" dirty="0"/>
                  <a:t>, put a 0 below and keep going</a:t>
                </a:r>
              </a:p>
              <a:p>
                <a:endParaRPr lang="en-US" dirty="0"/>
              </a:p>
              <a:p>
                <a:r>
                  <a:rPr lang="en-US" u="sng" dirty="0"/>
                  <a:t>Example</a:t>
                </a:r>
                <a:r>
                  <a:rPr lang="en-US" dirty="0"/>
                  <a:t>:  13 to binary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Shape 160"/>
          <p:cNvGraphicFramePr/>
          <p:nvPr/>
        </p:nvGraphicFramePr>
        <p:xfrm>
          <a:off x="4206240" y="4068295"/>
          <a:ext cx="4572000" cy="10057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=16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=8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=4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1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=2</a:t>
                      </a: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</a:t>
                      </a:r>
                      <a:r>
                        <a:rPr lang="en" sz="2400" b="0" baseline="3000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</a:t>
                      </a:r>
                      <a:r>
                        <a:rPr lang="en" sz="24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=1</a:t>
                      </a: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58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2400" b="1" dirty="0">
                        <a:solidFill>
                          <a:schemeClr val="accent3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68569" marR="68569" marT="68569" marB="685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02-memory" id="{29BFF832-EE1D-634B-A5A4-1D8592390FF6}" vid="{9D92F3F2-4386-5141-9A7B-34FA78FC0B7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62</TotalTime>
  <Words>1495</Words>
  <Application>Microsoft Macintosh PowerPoint</Application>
  <PresentationFormat>On-screen Show (4:3)</PresentationFormat>
  <Paragraphs>352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.AppleSystemUIFont</vt:lpstr>
      <vt:lpstr>Arial</vt:lpstr>
      <vt:lpstr>Arial Narrow</vt:lpstr>
      <vt:lpstr>Calibri</vt:lpstr>
      <vt:lpstr>Cambria Math</vt:lpstr>
      <vt:lpstr>Consolas</vt:lpstr>
      <vt:lpstr>Roboto Regular</vt:lpstr>
      <vt:lpstr>Times New Roman</vt:lpstr>
      <vt:lpstr>Wingdings</vt:lpstr>
      <vt:lpstr>UWTheme-351-Au18</vt:lpstr>
      <vt:lpstr>Lecture Outline</vt:lpstr>
      <vt:lpstr>Decimal Numbering System</vt:lpstr>
      <vt:lpstr>Octal Numbering System</vt:lpstr>
      <vt:lpstr>Warmup Question</vt:lpstr>
      <vt:lpstr>Binary and Hexadecimal</vt:lpstr>
      <vt:lpstr>Peer Instruction Question</vt:lpstr>
      <vt:lpstr>Converting to Base 10</vt:lpstr>
      <vt:lpstr>Challenge Question</vt:lpstr>
      <vt:lpstr>Converting from Decimal to Binary</vt:lpstr>
      <vt:lpstr>Converting from Decimal to Base B</vt:lpstr>
      <vt:lpstr>Converting Binary ↔ Hexadecimal</vt:lpstr>
      <vt:lpstr>Binary → Hex Practice</vt:lpstr>
      <vt:lpstr>Base Comparison</vt:lpstr>
      <vt:lpstr>Numerical Encoding</vt:lpstr>
      <vt:lpstr>Binary Encoding</vt:lpstr>
      <vt:lpstr>Binary Encoding – Colors</vt:lpstr>
      <vt:lpstr>Binary Encoding – Characters/Text</vt:lpstr>
      <vt:lpstr>Binary Encoding – Files and Programs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Arrvindh Shriraman</dc:creator>
  <dc:description>Redesign of slides created by Randal E. Bryant and David R. O'Hallaron</dc:description>
  <cp:lastModifiedBy>Arrvindh Shriraman</cp:lastModifiedBy>
  <cp:revision>7</cp:revision>
  <cp:lastPrinted>2018-09-27T23:16:18Z</cp:lastPrinted>
  <dcterms:created xsi:type="dcterms:W3CDTF">2020-05-18T16:41:08Z</dcterms:created>
  <dcterms:modified xsi:type="dcterms:W3CDTF">2020-07-24T02:35:48Z</dcterms:modified>
</cp:coreProperties>
</file>