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4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7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8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1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12.xml" ContentType="application/vnd.openxmlformats-officedocument.presentationml.notesSlide+xml"/>
  <Override PartName="/ppt/ink/ink1.xml" ContentType="application/inkml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13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14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notesSlides/notesSlide15.xml" ContentType="application/vnd.openxmlformats-officedocument.presentationml.notesSlide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notesSlides/notesSlide16.xml" ContentType="application/vnd.openxmlformats-officedocument.presentationml.notesSlide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notesSlides/notesSlide17.xml" ContentType="application/vnd.openxmlformats-officedocument.presentationml.notesSlide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notesSlides/notesSlide18.xml" ContentType="application/vnd.openxmlformats-officedocument.presentationml.notesSlide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notesSlides/notesSlide19.xml" ContentType="application/vnd.openxmlformats-officedocument.presentationml.notesSlide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notesSlides/notesSlide20.xml" ContentType="application/vnd.openxmlformats-officedocument.presentationml.notesSlide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notesSlides/notesSlide21.xml" ContentType="application/vnd.openxmlformats-officedocument.presentationml.notesSlide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5" r:id="rId1"/>
  </p:sldMasterIdLst>
  <p:notesMasterIdLst>
    <p:notesMasterId r:id="rId27"/>
  </p:notesMasterIdLst>
  <p:handoutMasterIdLst>
    <p:handoutMasterId r:id="rId28"/>
  </p:handoutMasterIdLst>
  <p:sldIdLst>
    <p:sldId id="770" r:id="rId2"/>
    <p:sldId id="710" r:id="rId3"/>
    <p:sldId id="620" r:id="rId4"/>
    <p:sldId id="618" r:id="rId5"/>
    <p:sldId id="774" r:id="rId6"/>
    <p:sldId id="767" r:id="rId7"/>
    <p:sldId id="773" r:id="rId8"/>
    <p:sldId id="775" r:id="rId9"/>
    <p:sldId id="648" r:id="rId10"/>
    <p:sldId id="768" r:id="rId11"/>
    <p:sldId id="649" r:id="rId12"/>
    <p:sldId id="594" r:id="rId13"/>
    <p:sldId id="643" r:id="rId14"/>
    <p:sldId id="721" r:id="rId15"/>
    <p:sldId id="743" r:id="rId16"/>
    <p:sldId id="758" r:id="rId17"/>
    <p:sldId id="759" r:id="rId18"/>
    <p:sldId id="595" r:id="rId19"/>
    <p:sldId id="725" r:id="rId20"/>
    <p:sldId id="644" r:id="rId21"/>
    <p:sldId id="630" r:id="rId22"/>
    <p:sldId id="654" r:id="rId23"/>
    <p:sldId id="762" r:id="rId24"/>
    <p:sldId id="761" r:id="rId25"/>
    <p:sldId id="765" r:id="rId26"/>
  </p:sldIdLst>
  <p:sldSz cx="9144000" cy="6858000" type="screen4x3"/>
  <p:notesSz cx="9586913" cy="7302500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0" userDrawn="1">
          <p15:clr>
            <a:srgbClr val="A4A3A4"/>
          </p15:clr>
        </p15:guide>
        <p15:guide id="2" pos="302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on Holt" initials="B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C97"/>
    <a:srgbClr val="FFFF99"/>
    <a:srgbClr val="4E6F21"/>
    <a:srgbClr val="3E6353"/>
    <a:srgbClr val="C00000"/>
    <a:srgbClr val="0000FF"/>
    <a:srgbClr val="F6F5BD"/>
    <a:srgbClr val="4B2A85"/>
    <a:srgbClr val="FF6600"/>
    <a:srgbClr val="00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1" autoAdjust="0"/>
    <p:restoredTop sz="67760" autoAdjust="0"/>
  </p:normalViewPr>
  <p:slideViewPr>
    <p:cSldViewPr snapToObjects="1">
      <p:cViewPr varScale="1">
        <p:scale>
          <a:sx n="149" d="100"/>
          <a:sy n="149" d="100"/>
        </p:scale>
        <p:origin x="499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2488" y="200"/>
      </p:cViewPr>
      <p:guideLst>
        <p:guide orient="horz" pos="2300"/>
        <p:guide pos="302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495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8T22:47:22.9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13432 8480 104 0,'-6'0'41'0,"3"0"-32"0,3 3 13 0,0-3 6 0,0 0-3 15,-3 0 3-15,0 0-1 16,0 0 1-16,0 0-15 16,3 0 3-16,0 0 4 0,0 0-5 15,0 0 2-15,0 0-8 16,0 0-1-16,0 0-4 16,6 0-1-16,-3 0-1 15,6 0 1 1,3 0-2-16,0 0 2 15,0 0 0-15,3 0-4 16,0 0 1-16,2 0 0 16,1 2 0-16,0-2 0 15,3 0 2-15,0 0-23 16,0-2-8-16,3-1-26 0,-4 0-8 16,4-2-26-1</inkml:trace>
  <inkml:trace contextRef="#ctx0" brushRef="#br0" timeOffset="347.67">13944 8440 120 0,'0'0'46'0,"6"-2"-35"0,-6 2 14 16,0 0 6 0,0 0-11-16,3 0-1 15,3 0-2-15,0 0 1 0,3 0-10 16,3 0-4-16,3 0-1 0,2 0-2 15,1 0-1-15,3 2 1 16,0 1 1-16,3 0-1 16,0 2-1-16,-4-3-32 15,4 1-16-15,0 0-34 16</inkml:trace>
  <inkml:trace contextRef="#ctx0" brushRef="#br0" timeOffset="683.63">14477 8443 176 0,'6'-3'66'16,"0"6"-52"-16,3-6 8 0,-3 3 1 0,3 0-12 15,3 0-3-15,2 0-3 16,4 3-1-16,0 0-2 16,3-1-2-16,0 1 3 0,0-1-4 15,2 1 0-15,-2 0-12 16,0-1-5-16,-3 1-32 15,0-3-50 1,3 5 15-16</inkml:trace>
  <inkml:trace contextRef="#ctx0" brushRef="#br0" timeOffset="2194.53">13396 6892 148 0,'-3'0'57'0,"6"3"-44"0,-3 0 12 0,0-3 1 0,0 0-6 15,0 0-1-15,6 5-3 16,0 0 0-16,0 1-8 16,0-1-3-16,3 0 1 0,3-2-1 15,3-1 0-15,3 4-3 16,3-4 1-16,2 1-9 15,4 0-3-15,0-1-39 16,3-2-19-16,3-2-18 16</inkml:trace>
  <inkml:trace contextRef="#ctx0" brushRef="#br0" timeOffset="2507.64">13992 6914 160 0,'3'0'63'0,"3"2"-49"0,6 1 7 0,-4 0 2 16,4-3-5-16,3 0-1 16,6 0-9-16,6 0-3 0,0 0-3 15,-1 0-2-15,4 0 3 0,0 0-7 16,0 0-1-16,0-3-36 16,-1 0-13-16,4 1-23 15</inkml:trace>
  <inkml:trace contextRef="#ctx0" brushRef="#br0" timeOffset="2744.7">14635 6863 128 0,'9'0'49'0,"-1"0"-38"0,13 0 12 16,-9 0 3-16,3 0-6 0,3 0 1 16,0 3-10-16,3-3-2 15,0 0-5-15,2 0-3 0,1 0 0 16,0-3-39-16,6 1-14 16,-6-4-20-1</inkml:trace>
  <inkml:trace contextRef="#ctx0" brushRef="#br0" timeOffset="4595.11">13414 10276 184 0,'-3'0'68'0,"3"3"-52"0,0-3 12 16,0 0 5-16,0 0-15 16,0 0-2-16,3 0-6 15,3 0 1-15,0 0-6 16,3 0-1-16,0 0 2 0,3 0-3 15,3 0-2-15,3 0 0 16,2 0-1-16,4 0-14 0,3 3-3 16,3-1-31-1,0-2-14-15,2 0-27 16</inkml:trace>
  <inkml:trace contextRef="#ctx0" brushRef="#br0" timeOffset="4877.82">13902 10268 200 0,'3'-2'77'0,"3"2"-60"0,3 0 13 0,-3 0 3 0,0-3-8 16,3 1-2-16,6-1-9 15,3 0-4-15,3 1-5 16,2 2-6-16,1 0 0 0,3 0 1 16,3 0 0-16,-3 0 0 15,-1 2 2-15,1 1-23 16,3-3-11-16,0 0-27 16,-3 0-11-16,-1-3-18 15</inkml:trace>
  <inkml:trace contextRef="#ctx0" brushRef="#br0" timeOffset="5089.49">14456 10250 180 0,'3'0'68'0,"3"-3"-52"0,6 3 8 0,-3 0 0 16,3 0-6-16,3 0 0 15,5 0-4-15,4 0-1 16,3-2-7-16,3-1-2 0,3 3 2 15,-4-3-3-15,-2 3 0 16,0 0-1-16,-3-2-2 16,0-1-19-16,-1 0-8 0,1 1-76 31</inkml:trace>
  <inkml:trace contextRef="#ctx0" brushRef="#br0" timeOffset="5988.39">13432 9358 148 0,'-9'0'55'0,"3"0"-43"0,3 3 8 0,3-3 0 16,0 0 5-16,0 0 5 15,0 0-10-15,0 0-2 16,6 3-10-16,3-3 6 0,0 0 3 15,3 0-5-15,6 0-2 16,3 0-5-16,5 0-2 16,4 0-1-16,0 0-2 0,3 0-8 15,-1 2-5-15,1-2-42 16,3 0-18-16,3 0-21 16</inkml:trace>
  <inkml:trace contextRef="#ctx0" brushRef="#br0" timeOffset="6221.95">14030 9369 220 0,'-3'-3'82'0,"12"6"-64"0,6-3 4 0,-6 0-3 15,3 0 1 1,3 0 2-16,0 0-7 15,3 0-4-15,3 0-6 0,-1 3-4 0,1-1 2 16,3-2-18-16,3 3-4 16,3-1-55-1,2-2-66-15,1 0 32 16</inkml:trace>
  <inkml:trace contextRef="#ctx0" brushRef="#br0" timeOffset="6394.2">14626 9356 240 0,'15'0'90'0,"5"2"-70"0,7-4-1 0,-12 2-6 0,3 0-3 15,0 0 4-15,0 0-8 16,3 0-1-16,-1 0-3 16,1 0-2-16,0 0 3 0,-3 0-57 15,6 2-26-15,-6 4-21 16</inkml:trace>
  <inkml:trace contextRef="#ctx0" brushRef="#br0" timeOffset="7205.94">13420 10978 156 0,'0'0'60'0,"0"0"-47"0,9-3 6 0,-3 3 0 0,0 0 0 15,0 0 1-15,6-3-7 16,0 3-3-16,3 0-5 15,3 0-4-15,5 3 2 0,4-3-7 16,3 0 1-16,3-3-65 16,2-2-53-1,-2-3 39-15</inkml:trace>
  <inkml:trace contextRef="#ctx0" brushRef="#br0" timeOffset="7389.42">13998 10935 228 0,'0'3'88'0,"9"0"-69"0,5-1-7 0,-5-2-9 15,6 0-4-15,3 3 0 16,6-3-2-16,0 0 0 16,3 2 2-16,-1-2-38 0,4 0-15 15,6 0-28 1</inkml:trace>
  <inkml:trace contextRef="#ctx0" brushRef="#br0" timeOffset="7567.99">14605 10946 244 0,'9'2'90'0,"3"4"-70"0,12-6-5 16,-13 2-8-16,7 1-7 15,3 0 0-15,3-1-3 16,0-2 0-16,0 3 2 15,-4 0-16-15,4-3-3 0,-3 0-23 16,0-3-8-16,6-5-28 16</inkml:trace>
  <inkml:trace contextRef="#ctx0" brushRef="#br0" timeOffset="8814.65">13456 7564 212 0,'-9'3'82'0,"9"-6"-64"0,-3 3 18 15,3 0 2-15,0 0-5 16,0 0 3-16,0 0-16 16,0 0-6-16,0 0-3 15,12-2-6-15,3 2-5 16,6 0-3-16,2 0-7 0,4 0-2 15,0 2-28 1,3 1-14-16,3 2-67 16</inkml:trace>
  <inkml:trace contextRef="#ctx0" brushRef="#br0" timeOffset="9007.23">13950 7615 304 0,'-6'-3'115'0,"9"3"-89"0,9-3-12 0,-6 3-10 0,3 0-6 15,0 0 1-15,6 0-15 16,3-2-6-16,2 2 11 16,4-3-39-16,6 0-13 15,0 1-36 1</inkml:trace>
  <inkml:trace contextRef="#ctx0" brushRef="#br0" timeOffset="9132.03">14361 7591 220 0,'3'3'85'0,"3"-1"-66"0,3-2-3 15,0 0-7-15,2 0-7 16,4 0 1-16,6 0-26 16,3 0-12-16,3 0-55 15,6 0-24-15</inkml:trace>
  <inkml:trace contextRef="#ctx0" brushRef="#br0" timeOffset="9233.84">14879 7572 172 0,'3'0'66'0,"0"-2"-52"0,6 2-76 0,-3 0-39 16</inkml:trace>
  <inkml:trace contextRef="#ctx0" brushRef="#br0" timeOffset="10298.59">13379 6107 220 0,'0'0'82'0,"0"2"-64"0,0 4 15 16,3-4 4-16,-1 1-10 15,1-1-1-15,3 1-9 16,0 0 0-16,3-1-10 16,3 1-4-16,3 2-2 0,3 1-1 15,6-4 2-15,3 1-14 16,2-3-5-16,4-3-46 15,3 1-21-15,-3-6-26 16</inkml:trace>
  <inkml:trace contextRef="#ctx0" brushRef="#br0" timeOffset="10537.2">13932 6138 240 0,'3'6'90'0,"3"-6"-70"0,0 2 17 0,0 1 4 0,0-3-13 15,6 0-4-15,3 0-11 16,3 0-6 0,5 0-4-16,4 0-3 0,3 0 1 15,-3 0-28-15,3-3-11 16,2 1-72-1,7-4-52-15,0-2 64 0</inkml:trace>
  <inkml:trace contextRef="#ctx0" brushRef="#br0" timeOffset="10717.34">14548 6138 312 0,'3'3'115'0,"3"-3"-89"0,15 3-12 15,-9-3-10-15,3 0 5 16,3 0 8-16,3 0-4 15,2 0 0-15,1-3-7 0,3 3-4 0,0 0-1 16,0-3-6-16,-1 1 1 16,1-4-58-16,0 1-25 15,-3-8-40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02017" y="0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43225" y="522288"/>
            <a:ext cx="3716338" cy="2786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0485" y="3482563"/>
            <a:ext cx="7002615" cy="32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126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02017" y="6965126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356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1pPr>
    <a:lvl2pPr marL="3200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2pPr>
    <a:lvl3pPr marL="5486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3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84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1714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/>
              <a:t>Instead,</a:t>
            </a:r>
            <a:r>
              <a:rPr lang="en-US" baseline="0" dirty="0"/>
              <a:t> we typically talk about addresses in terms of “words”</a:t>
            </a:r>
          </a:p>
          <a:p>
            <a:pPr marL="320040" marR="0" lvl="3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dirty="0"/>
              <a:t>Use same</a:t>
            </a:r>
            <a:r>
              <a:rPr lang="en-US" baseline="0" dirty="0"/>
              <a:t> word size anywhere that you typically store addresses</a:t>
            </a:r>
            <a:endParaRPr lang="en-US" dirty="0"/>
          </a:p>
          <a:p>
            <a:pPr marL="1714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/>
              <a:t>You could count the world population with 33 fingers</a:t>
            </a:r>
            <a:r>
              <a:rPr lang="en-US" baseline="0" dirty="0"/>
              <a:t> (u</a:t>
            </a:r>
            <a:r>
              <a:rPr lang="en-US" dirty="0"/>
              <a:t>sing population</a:t>
            </a:r>
            <a:r>
              <a:rPr lang="en-US" baseline="0" dirty="0"/>
              <a:t> number of</a:t>
            </a:r>
            <a:r>
              <a:rPr lang="en-US" dirty="0"/>
              <a:t> 7.454 billion)</a:t>
            </a:r>
          </a:p>
        </p:txBody>
      </p:sp>
    </p:spTree>
    <p:extLst>
      <p:ext uri="{BB962C8B-B14F-4D97-AF65-F5344CB8AC3E}">
        <p14:creationId xmlns:p14="http://schemas.microsoft.com/office/powerpoint/2010/main" val="3036004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What do we use to</a:t>
            </a:r>
            <a:r>
              <a:rPr lang="en-US" baseline="0" dirty="0"/>
              <a:t> address bigger chunks of bytes?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945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Use the </a:t>
            </a:r>
            <a:r>
              <a:rPr lang="en-US" b="1" dirty="0"/>
              <a:t>first </a:t>
            </a:r>
            <a:r>
              <a:rPr lang="en-US" b="0" dirty="0"/>
              <a:t>byte</a:t>
            </a:r>
            <a:r>
              <a:rPr lang="en-US" b="0" baseline="0" dirty="0"/>
              <a:t> of the word</a:t>
            </a:r>
          </a:p>
          <a:p>
            <a:r>
              <a:rPr lang="en-US" b="0" baseline="0" dirty="0"/>
              <a:t>Still count by bytes</a:t>
            </a:r>
          </a:p>
          <a:p>
            <a:pPr lvl="0"/>
            <a:r>
              <a:rPr lang="en-US" b="0" baseline="0" dirty="0"/>
              <a:t>Aside: </a:t>
            </a:r>
            <a:r>
              <a:rPr lang="en-US" b="0" i="1" baseline="0" dirty="0"/>
              <a:t>isn’t this wasteful?</a:t>
            </a:r>
          </a:p>
          <a:p>
            <a:pPr lvl="1"/>
            <a:r>
              <a:rPr lang="en-US" b="0" i="0" baseline="0" dirty="0"/>
              <a:t>Yes, but remember how much we can address with 64 bits? Probably don’t need to worry too much.</a:t>
            </a:r>
            <a:endParaRPr lang="en-US" b="0" i="0" dirty="0"/>
          </a:p>
        </p:txBody>
      </p:sp>
    </p:spTree>
    <p:extLst>
      <p:ext uri="{BB962C8B-B14F-4D97-AF65-F5344CB8AC3E}">
        <p14:creationId xmlns:p14="http://schemas.microsoft.com/office/powerpoint/2010/main" val="3656287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What’s the second row’s address going to be?</a:t>
            </a:r>
          </a:p>
          <a:p>
            <a:pPr lvl="1"/>
            <a:r>
              <a:rPr lang="en-US" b="0" baseline="0" dirty="0"/>
              <a:t>0x08</a:t>
            </a:r>
          </a:p>
          <a:p>
            <a:r>
              <a:rPr lang="en-US" b="1" baseline="0" dirty="0"/>
              <a:t>Third?</a:t>
            </a:r>
          </a:p>
          <a:p>
            <a:pPr lvl="1"/>
            <a:r>
              <a:rPr lang="en-US" b="0" baseline="0" dirty="0"/>
              <a:t>0x10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29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39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marR="0" lvl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baseline="0" dirty="0"/>
              <a:t>Note that everything is just </a:t>
            </a:r>
            <a:r>
              <a:rPr lang="en-US" b="1" baseline="0" dirty="0"/>
              <a:t>padded with extra 0s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6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marR="0" lvl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baseline="0" dirty="0"/>
              <a:t>Note that everything is just </a:t>
            </a:r>
            <a:r>
              <a:rPr lang="en-US" b="1" baseline="0" dirty="0"/>
              <a:t>padded with extra 0s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15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This mapping is mostly an arbitrary</a:t>
            </a:r>
            <a:r>
              <a:rPr lang="en-US" baseline="0" dirty="0"/>
              <a:t> historical artifact except for address sizes.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8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85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146050"/>
            <a:ext cx="7289800" cy="5467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913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74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Big Endian</a:t>
            </a:r>
          </a:p>
          <a:p>
            <a:pPr lvl="1"/>
            <a:r>
              <a:rPr lang="en-US" dirty="0"/>
              <a:t>Most significant is first</a:t>
            </a:r>
          </a:p>
          <a:p>
            <a:pPr lvl="0"/>
            <a:r>
              <a:rPr lang="en-US" dirty="0"/>
              <a:t>Little</a:t>
            </a:r>
            <a:r>
              <a:rPr lang="en-US" baseline="0" dirty="0"/>
              <a:t> Endian</a:t>
            </a:r>
          </a:p>
          <a:p>
            <a:pPr lvl="1"/>
            <a:r>
              <a:rPr lang="en-US" dirty="0"/>
              <a:t>Looks backwards</a:t>
            </a:r>
          </a:p>
          <a:p>
            <a:pPr lvl="1"/>
            <a:r>
              <a:rPr lang="en-US" b="1" dirty="0"/>
              <a:t>Let’s look at some more examples</a:t>
            </a:r>
            <a:r>
              <a:rPr lang="is-IS" b="1" dirty="0"/>
              <a:t>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20773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511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038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836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70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EB1A4D-CB29-DC44-9DB2-B7FC7F75C5F4}" type="slidenum">
              <a:rPr lang="en-US"/>
              <a:pPr/>
              <a:t>3</a:t>
            </a:fld>
            <a:endParaRPr lang="en-US"/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86113" y="581025"/>
            <a:ext cx="3830637" cy="2873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1215" y="3638554"/>
            <a:ext cx="8163465" cy="33785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CPU</a:t>
            </a:r>
          </a:p>
          <a:p>
            <a:pPr lvl="1"/>
            <a:r>
              <a:rPr lang="en-US" dirty="0"/>
              <a:t>Looks funny because of heat sink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80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E5425-8A97-1043-9E07-A737978270BC}" type="slidenum">
              <a:rPr lang="en-US"/>
              <a:pPr/>
              <a:t>4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86113" y="581025"/>
            <a:ext cx="3830637" cy="2873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1215" y="3638554"/>
            <a:ext cx="8163465" cy="33785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37160" indent="-182880">
              <a:buFont typeface=".AppleSystemUIFont" charset="-120"/>
              <a:buChar char="–"/>
            </a:pPr>
            <a:r>
              <a:rPr lang="en-US" dirty="0"/>
              <a:t>CPU:</a:t>
            </a:r>
            <a:r>
              <a:rPr lang="en-US" baseline="0" dirty="0"/>
              <a:t> all computations done here</a:t>
            </a:r>
          </a:p>
          <a:p>
            <a:pPr marL="137160" indent="-182880">
              <a:buFont typeface=".AppleSystemUIFont" charset="-120"/>
              <a:buChar char="–"/>
            </a:pPr>
            <a:r>
              <a:rPr lang="en-US" baseline="0" dirty="0"/>
              <a:t>Memory: big array of bytes</a:t>
            </a:r>
            <a:endParaRPr lang="en-US" dirty="0"/>
          </a:p>
          <a:p>
            <a:pPr marL="137160" indent="-182880">
              <a:buFont typeface=".AppleSystemUIFont" charset="-120"/>
              <a:buChar char="–"/>
            </a:pPr>
            <a:r>
              <a:rPr lang="en-US" dirty="0"/>
              <a:t>Big</a:t>
            </a:r>
            <a:r>
              <a:rPr lang="en-US" baseline="0" dirty="0"/>
              <a:t> pipe between CPU and memory, in order to </a:t>
            </a:r>
            <a:r>
              <a:rPr lang="en-US" b="1" baseline="0" dirty="0"/>
              <a:t>keep CPU fed</a:t>
            </a:r>
          </a:p>
          <a:p>
            <a:pPr marL="137160" indent="-182880">
              <a:buFont typeface=".AppleSystemUIFont" charset="-120"/>
              <a:buChar char="–"/>
            </a:pPr>
            <a:r>
              <a:rPr lang="en-US" b="1" baseline="0" dirty="0"/>
              <a:t>Bus:</a:t>
            </a:r>
            <a:r>
              <a:rPr lang="en-US" b="0" baseline="0" dirty="0"/>
              <a:t> connect everything else to each other</a:t>
            </a:r>
          </a:p>
          <a:p>
            <a:pPr marL="320040" lvl="1" indent="-182880">
              <a:buFont typeface=".AppleSystemUIFont" charset="-120"/>
              <a:buChar char="–"/>
            </a:pPr>
            <a:r>
              <a:rPr lang="en-US" b="0" baseline="0" dirty="0"/>
              <a:t>Bus just means you broadcast on it (to everyone)</a:t>
            </a:r>
          </a:p>
          <a:p>
            <a:pPr marL="320040" lvl="1" indent="-182880">
              <a:buFont typeface=".AppleSystemUIFont" charset="-120"/>
              <a:buChar char="–"/>
            </a:pPr>
            <a:r>
              <a:rPr lang="en-US" b="0" baseline="0" dirty="0"/>
              <a:t>Same root as the other kind of “bus”</a:t>
            </a:r>
            <a:endParaRPr lang="en-US" b="1" baseline="0" dirty="0"/>
          </a:p>
          <a:p>
            <a:pPr marL="137160" indent="-182880">
              <a:buFont typeface=".AppleSystemUIFont" charset="-120"/>
              <a:buChar char="–"/>
            </a:pPr>
            <a:r>
              <a:rPr lang="en-US" baseline="0" dirty="0"/>
              <a:t>Disks bigger storage, slower, farther away, </a:t>
            </a:r>
            <a:r>
              <a:rPr lang="en-US" b="1" baseline="0" dirty="0"/>
              <a:t>persistent</a:t>
            </a:r>
          </a:p>
          <a:p>
            <a:pPr marL="137160" indent="-182880">
              <a:buFont typeface=".AppleSystemUIFont" charset="-120"/>
              <a:buChar char="–"/>
            </a:pPr>
            <a:r>
              <a:rPr lang="en-US" baseline="0" dirty="0"/>
              <a:t>Network, etc.</a:t>
            </a:r>
          </a:p>
        </p:txBody>
      </p:sp>
    </p:spTree>
    <p:extLst>
      <p:ext uri="{BB962C8B-B14F-4D97-AF65-F5344CB8AC3E}">
        <p14:creationId xmlns:p14="http://schemas.microsoft.com/office/powerpoint/2010/main" val="1190029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A24D67-AA03-4141-A9D7-1A8F09B304A1}" type="slidenum">
              <a:rPr lang="en-US"/>
              <a:pPr/>
              <a:t>5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86113" y="581025"/>
            <a:ext cx="3830637" cy="2873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1215" y="3638554"/>
            <a:ext cx="8163465" cy="33785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37160" marR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sz="2000" dirty="0"/>
              <a:t>The CPU</a:t>
            </a:r>
            <a:r>
              <a:rPr lang="en-US" sz="2000" baseline="0" dirty="0"/>
              <a:t> and Memory are what this course focuses on.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42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74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A24D67-AA03-4141-A9D7-1A8F09B304A1}" type="slidenum">
              <a:rPr lang="en-US"/>
              <a:pPr/>
              <a:t>7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86113" y="581025"/>
            <a:ext cx="3830637" cy="2873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1215" y="3638554"/>
            <a:ext cx="8163465" cy="33785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37160" marR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dirty="0"/>
              <a:t>The CPU</a:t>
            </a:r>
            <a:r>
              <a:rPr lang="en-US" baseline="0" dirty="0"/>
              <a:t> and Memory are what this course focuses 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70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A24D67-AA03-4141-A9D7-1A8F09B304A1}" type="slidenum">
              <a:rPr lang="en-US"/>
              <a:pPr/>
              <a:t>8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86113" y="581025"/>
            <a:ext cx="3830637" cy="2873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1215" y="3638554"/>
            <a:ext cx="8163465" cy="33785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59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137160" indent="-137160">
              <a:buFontTx/>
              <a:buChar char="-"/>
            </a:pPr>
            <a:r>
              <a:rPr lang="en-US" baseline="0" dirty="0"/>
              <a:t>Address is n bit number.</a:t>
            </a:r>
          </a:p>
          <a:p>
            <a:pPr marL="137160" indent="-137160">
              <a:buFontTx/>
              <a:buChar char="-"/>
            </a:pPr>
            <a:r>
              <a:rPr lang="en-US" baseline="0" dirty="0"/>
              <a:t>Each byte can be read and written</a:t>
            </a:r>
          </a:p>
          <a:p>
            <a:r>
              <a:rPr lang="en-US" baseline="0" dirty="0"/>
              <a:t>Address space determined by how many bits in the address</a:t>
            </a:r>
          </a:p>
          <a:p>
            <a:r>
              <a:rPr lang="en-US" baseline="0" dirty="0"/>
              <a:t>So what if things don’t fit in a single byte?</a:t>
            </a:r>
          </a:p>
          <a:p>
            <a:r>
              <a:rPr lang="en-US" baseline="0" dirty="0"/>
              <a:t>How many things does 1 byte allow us to address?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4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7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46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0173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0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3455" y="1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09008" y="-2231"/>
            <a:ext cx="13260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L02:  Memory &amp; Data I</a:t>
            </a:r>
          </a:p>
        </p:txBody>
      </p:sp>
    </p:spTree>
    <p:extLst>
      <p:ext uri="{BB962C8B-B14F-4D97-AF65-F5344CB8AC3E}">
        <p14:creationId xmlns:p14="http://schemas.microsoft.com/office/powerpoint/2010/main" val="144036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xkcd.com/676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7" Type="http://schemas.openxmlformats.org/officeDocument/2006/relationships/image" Target="../media/image11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3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07.xml"/><Relationship Id="rId18" Type="http://schemas.openxmlformats.org/officeDocument/2006/relationships/tags" Target="../tags/tag112.xml"/><Relationship Id="rId26" Type="http://schemas.openxmlformats.org/officeDocument/2006/relationships/tags" Target="../tags/tag120.xml"/><Relationship Id="rId39" Type="http://schemas.openxmlformats.org/officeDocument/2006/relationships/tags" Target="../tags/tag133.xml"/><Relationship Id="rId21" Type="http://schemas.openxmlformats.org/officeDocument/2006/relationships/tags" Target="../tags/tag115.xml"/><Relationship Id="rId34" Type="http://schemas.openxmlformats.org/officeDocument/2006/relationships/tags" Target="../tags/tag128.xml"/><Relationship Id="rId42" Type="http://schemas.openxmlformats.org/officeDocument/2006/relationships/tags" Target="../tags/tag136.xml"/><Relationship Id="rId47" Type="http://schemas.openxmlformats.org/officeDocument/2006/relationships/tags" Target="../tags/tag141.xml"/><Relationship Id="rId50" Type="http://schemas.openxmlformats.org/officeDocument/2006/relationships/tags" Target="../tags/tag144.xml"/><Relationship Id="rId55" Type="http://schemas.openxmlformats.org/officeDocument/2006/relationships/notesSlide" Target="../notesSlides/notesSlide12.xml"/><Relationship Id="rId7" Type="http://schemas.openxmlformats.org/officeDocument/2006/relationships/tags" Target="../tags/tag101.xml"/><Relationship Id="rId2" Type="http://schemas.openxmlformats.org/officeDocument/2006/relationships/tags" Target="../tags/tag96.xml"/><Relationship Id="rId16" Type="http://schemas.openxmlformats.org/officeDocument/2006/relationships/tags" Target="../tags/tag110.xml"/><Relationship Id="rId29" Type="http://schemas.openxmlformats.org/officeDocument/2006/relationships/tags" Target="../tags/tag123.xml"/><Relationship Id="rId11" Type="http://schemas.openxmlformats.org/officeDocument/2006/relationships/tags" Target="../tags/tag105.xml"/><Relationship Id="rId24" Type="http://schemas.openxmlformats.org/officeDocument/2006/relationships/tags" Target="../tags/tag118.xml"/><Relationship Id="rId32" Type="http://schemas.openxmlformats.org/officeDocument/2006/relationships/tags" Target="../tags/tag126.xml"/><Relationship Id="rId37" Type="http://schemas.openxmlformats.org/officeDocument/2006/relationships/tags" Target="../tags/tag131.xml"/><Relationship Id="rId40" Type="http://schemas.openxmlformats.org/officeDocument/2006/relationships/tags" Target="../tags/tag134.xml"/><Relationship Id="rId45" Type="http://schemas.openxmlformats.org/officeDocument/2006/relationships/tags" Target="../tags/tag139.xml"/><Relationship Id="rId53" Type="http://schemas.openxmlformats.org/officeDocument/2006/relationships/tags" Target="../tags/tag147.xml"/><Relationship Id="rId5" Type="http://schemas.openxmlformats.org/officeDocument/2006/relationships/tags" Target="../tags/tag99.xml"/><Relationship Id="rId19" Type="http://schemas.openxmlformats.org/officeDocument/2006/relationships/tags" Target="../tags/tag113.xml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tags" Target="../tags/tag108.xml"/><Relationship Id="rId22" Type="http://schemas.openxmlformats.org/officeDocument/2006/relationships/tags" Target="../tags/tag116.xml"/><Relationship Id="rId27" Type="http://schemas.openxmlformats.org/officeDocument/2006/relationships/tags" Target="../tags/tag121.xml"/><Relationship Id="rId30" Type="http://schemas.openxmlformats.org/officeDocument/2006/relationships/tags" Target="../tags/tag124.xml"/><Relationship Id="rId35" Type="http://schemas.openxmlformats.org/officeDocument/2006/relationships/tags" Target="../tags/tag129.xml"/><Relationship Id="rId43" Type="http://schemas.openxmlformats.org/officeDocument/2006/relationships/tags" Target="../tags/tag137.xml"/><Relationship Id="rId48" Type="http://schemas.openxmlformats.org/officeDocument/2006/relationships/tags" Target="../tags/tag142.xml"/><Relationship Id="rId56" Type="http://schemas.openxmlformats.org/officeDocument/2006/relationships/customXml" Target="../ink/ink1.xml"/><Relationship Id="rId8" Type="http://schemas.openxmlformats.org/officeDocument/2006/relationships/tags" Target="../tags/tag102.xml"/><Relationship Id="rId51" Type="http://schemas.openxmlformats.org/officeDocument/2006/relationships/tags" Target="../tags/tag145.xml"/><Relationship Id="rId3" Type="http://schemas.openxmlformats.org/officeDocument/2006/relationships/tags" Target="../tags/tag97.xml"/><Relationship Id="rId12" Type="http://schemas.openxmlformats.org/officeDocument/2006/relationships/tags" Target="../tags/tag106.xml"/><Relationship Id="rId17" Type="http://schemas.openxmlformats.org/officeDocument/2006/relationships/tags" Target="../tags/tag111.xml"/><Relationship Id="rId25" Type="http://schemas.openxmlformats.org/officeDocument/2006/relationships/tags" Target="../tags/tag119.xml"/><Relationship Id="rId33" Type="http://schemas.openxmlformats.org/officeDocument/2006/relationships/tags" Target="../tags/tag127.xml"/><Relationship Id="rId38" Type="http://schemas.openxmlformats.org/officeDocument/2006/relationships/tags" Target="../tags/tag132.xml"/><Relationship Id="rId46" Type="http://schemas.openxmlformats.org/officeDocument/2006/relationships/tags" Target="../tags/tag140.xml"/><Relationship Id="rId59" Type="http://schemas.openxmlformats.org/officeDocument/2006/relationships/image" Target="../media/image22.emf"/><Relationship Id="rId20" Type="http://schemas.openxmlformats.org/officeDocument/2006/relationships/tags" Target="../tags/tag114.xml"/><Relationship Id="rId41" Type="http://schemas.openxmlformats.org/officeDocument/2006/relationships/tags" Target="../tags/tag135.xml"/><Relationship Id="rId54" Type="http://schemas.openxmlformats.org/officeDocument/2006/relationships/slideLayout" Target="../slideLayouts/slideLayout2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5" Type="http://schemas.openxmlformats.org/officeDocument/2006/relationships/tags" Target="../tags/tag109.xml"/><Relationship Id="rId23" Type="http://schemas.openxmlformats.org/officeDocument/2006/relationships/tags" Target="../tags/tag117.xml"/><Relationship Id="rId28" Type="http://schemas.openxmlformats.org/officeDocument/2006/relationships/tags" Target="../tags/tag122.xml"/><Relationship Id="rId36" Type="http://schemas.openxmlformats.org/officeDocument/2006/relationships/tags" Target="../tags/tag130.xml"/><Relationship Id="rId49" Type="http://schemas.openxmlformats.org/officeDocument/2006/relationships/tags" Target="../tags/tag143.xml"/><Relationship Id="rId10" Type="http://schemas.openxmlformats.org/officeDocument/2006/relationships/tags" Target="../tags/tag104.xml"/><Relationship Id="rId31" Type="http://schemas.openxmlformats.org/officeDocument/2006/relationships/tags" Target="../tags/tag125.xml"/><Relationship Id="rId44" Type="http://schemas.openxmlformats.org/officeDocument/2006/relationships/tags" Target="../tags/tag138.xml"/><Relationship Id="rId52" Type="http://schemas.openxmlformats.org/officeDocument/2006/relationships/tags" Target="../tags/tag146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26" Type="http://schemas.openxmlformats.org/officeDocument/2006/relationships/tags" Target="../tags/tag173.xml"/><Relationship Id="rId39" Type="http://schemas.openxmlformats.org/officeDocument/2006/relationships/tags" Target="../tags/tag186.xml"/><Relationship Id="rId21" Type="http://schemas.openxmlformats.org/officeDocument/2006/relationships/tags" Target="../tags/tag168.xml"/><Relationship Id="rId34" Type="http://schemas.openxmlformats.org/officeDocument/2006/relationships/tags" Target="../tags/tag181.xml"/><Relationship Id="rId42" Type="http://schemas.openxmlformats.org/officeDocument/2006/relationships/tags" Target="../tags/tag189.xml"/><Relationship Id="rId47" Type="http://schemas.openxmlformats.org/officeDocument/2006/relationships/tags" Target="../tags/tag194.xml"/><Relationship Id="rId50" Type="http://schemas.openxmlformats.org/officeDocument/2006/relationships/tags" Target="../tags/tag197.xml"/><Relationship Id="rId55" Type="http://schemas.openxmlformats.org/officeDocument/2006/relationships/tags" Target="../tags/tag202.xml"/><Relationship Id="rId63" Type="http://schemas.openxmlformats.org/officeDocument/2006/relationships/notesSlide" Target="../notesSlides/notesSlide13.xml"/><Relationship Id="rId7" Type="http://schemas.openxmlformats.org/officeDocument/2006/relationships/tags" Target="../tags/tag154.xml"/><Relationship Id="rId2" Type="http://schemas.openxmlformats.org/officeDocument/2006/relationships/tags" Target="../tags/tag149.xml"/><Relationship Id="rId16" Type="http://schemas.openxmlformats.org/officeDocument/2006/relationships/tags" Target="../tags/tag163.xml"/><Relationship Id="rId29" Type="http://schemas.openxmlformats.org/officeDocument/2006/relationships/tags" Target="../tags/tag176.xml"/><Relationship Id="rId11" Type="http://schemas.openxmlformats.org/officeDocument/2006/relationships/tags" Target="../tags/tag158.xml"/><Relationship Id="rId24" Type="http://schemas.openxmlformats.org/officeDocument/2006/relationships/tags" Target="../tags/tag171.xml"/><Relationship Id="rId32" Type="http://schemas.openxmlformats.org/officeDocument/2006/relationships/tags" Target="../tags/tag179.xml"/><Relationship Id="rId37" Type="http://schemas.openxmlformats.org/officeDocument/2006/relationships/tags" Target="../tags/tag184.xml"/><Relationship Id="rId40" Type="http://schemas.openxmlformats.org/officeDocument/2006/relationships/tags" Target="../tags/tag187.xml"/><Relationship Id="rId45" Type="http://schemas.openxmlformats.org/officeDocument/2006/relationships/tags" Target="../tags/tag192.xml"/><Relationship Id="rId53" Type="http://schemas.openxmlformats.org/officeDocument/2006/relationships/tags" Target="../tags/tag200.xml"/><Relationship Id="rId58" Type="http://schemas.openxmlformats.org/officeDocument/2006/relationships/tags" Target="../tags/tag205.xml"/><Relationship Id="rId5" Type="http://schemas.openxmlformats.org/officeDocument/2006/relationships/tags" Target="../tags/tag152.xml"/><Relationship Id="rId61" Type="http://schemas.openxmlformats.org/officeDocument/2006/relationships/tags" Target="../tags/tag208.xml"/><Relationship Id="rId19" Type="http://schemas.openxmlformats.org/officeDocument/2006/relationships/tags" Target="../tags/tag166.xml"/><Relationship Id="rId14" Type="http://schemas.openxmlformats.org/officeDocument/2006/relationships/tags" Target="../tags/tag161.xml"/><Relationship Id="rId22" Type="http://schemas.openxmlformats.org/officeDocument/2006/relationships/tags" Target="../tags/tag169.xml"/><Relationship Id="rId27" Type="http://schemas.openxmlformats.org/officeDocument/2006/relationships/tags" Target="../tags/tag174.xml"/><Relationship Id="rId30" Type="http://schemas.openxmlformats.org/officeDocument/2006/relationships/tags" Target="../tags/tag177.xml"/><Relationship Id="rId35" Type="http://schemas.openxmlformats.org/officeDocument/2006/relationships/tags" Target="../tags/tag182.xml"/><Relationship Id="rId43" Type="http://schemas.openxmlformats.org/officeDocument/2006/relationships/tags" Target="../tags/tag190.xml"/><Relationship Id="rId48" Type="http://schemas.openxmlformats.org/officeDocument/2006/relationships/tags" Target="../tags/tag195.xml"/><Relationship Id="rId56" Type="http://schemas.openxmlformats.org/officeDocument/2006/relationships/tags" Target="../tags/tag203.xml"/><Relationship Id="rId8" Type="http://schemas.openxmlformats.org/officeDocument/2006/relationships/tags" Target="../tags/tag155.xml"/><Relationship Id="rId51" Type="http://schemas.openxmlformats.org/officeDocument/2006/relationships/tags" Target="../tags/tag198.xml"/><Relationship Id="rId3" Type="http://schemas.openxmlformats.org/officeDocument/2006/relationships/tags" Target="../tags/tag150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tags" Target="../tags/tag172.xml"/><Relationship Id="rId33" Type="http://schemas.openxmlformats.org/officeDocument/2006/relationships/tags" Target="../tags/tag180.xml"/><Relationship Id="rId38" Type="http://schemas.openxmlformats.org/officeDocument/2006/relationships/tags" Target="../tags/tag185.xml"/><Relationship Id="rId46" Type="http://schemas.openxmlformats.org/officeDocument/2006/relationships/tags" Target="../tags/tag193.xml"/><Relationship Id="rId59" Type="http://schemas.openxmlformats.org/officeDocument/2006/relationships/tags" Target="../tags/tag206.xml"/><Relationship Id="rId20" Type="http://schemas.openxmlformats.org/officeDocument/2006/relationships/tags" Target="../tags/tag167.xml"/><Relationship Id="rId41" Type="http://schemas.openxmlformats.org/officeDocument/2006/relationships/tags" Target="../tags/tag188.xml"/><Relationship Id="rId54" Type="http://schemas.openxmlformats.org/officeDocument/2006/relationships/tags" Target="../tags/tag201.xml"/><Relationship Id="rId62" Type="http://schemas.openxmlformats.org/officeDocument/2006/relationships/slideLayout" Target="../slideLayouts/slideLayout2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5" Type="http://schemas.openxmlformats.org/officeDocument/2006/relationships/tags" Target="../tags/tag162.xml"/><Relationship Id="rId23" Type="http://schemas.openxmlformats.org/officeDocument/2006/relationships/tags" Target="../tags/tag170.xml"/><Relationship Id="rId28" Type="http://schemas.openxmlformats.org/officeDocument/2006/relationships/tags" Target="../tags/tag175.xml"/><Relationship Id="rId36" Type="http://schemas.openxmlformats.org/officeDocument/2006/relationships/tags" Target="../tags/tag183.xml"/><Relationship Id="rId49" Type="http://schemas.openxmlformats.org/officeDocument/2006/relationships/tags" Target="../tags/tag196.xml"/><Relationship Id="rId57" Type="http://schemas.openxmlformats.org/officeDocument/2006/relationships/tags" Target="../tags/tag204.xml"/><Relationship Id="rId10" Type="http://schemas.openxmlformats.org/officeDocument/2006/relationships/tags" Target="../tags/tag157.xml"/><Relationship Id="rId31" Type="http://schemas.openxmlformats.org/officeDocument/2006/relationships/tags" Target="../tags/tag178.xml"/><Relationship Id="rId44" Type="http://schemas.openxmlformats.org/officeDocument/2006/relationships/tags" Target="../tags/tag191.xml"/><Relationship Id="rId52" Type="http://schemas.openxmlformats.org/officeDocument/2006/relationships/tags" Target="../tags/tag199.xml"/><Relationship Id="rId60" Type="http://schemas.openxmlformats.org/officeDocument/2006/relationships/tags" Target="../tags/tag207.xml"/><Relationship Id="rId4" Type="http://schemas.openxmlformats.org/officeDocument/2006/relationships/tags" Target="../tags/tag151.xml"/><Relationship Id="rId9" Type="http://schemas.openxmlformats.org/officeDocument/2006/relationships/tags" Target="../tags/tag15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221.xml"/><Relationship Id="rId18" Type="http://schemas.openxmlformats.org/officeDocument/2006/relationships/tags" Target="../tags/tag226.xml"/><Relationship Id="rId26" Type="http://schemas.openxmlformats.org/officeDocument/2006/relationships/tags" Target="../tags/tag234.xml"/><Relationship Id="rId39" Type="http://schemas.openxmlformats.org/officeDocument/2006/relationships/tags" Target="../tags/tag247.xml"/><Relationship Id="rId21" Type="http://schemas.openxmlformats.org/officeDocument/2006/relationships/tags" Target="../tags/tag229.xml"/><Relationship Id="rId34" Type="http://schemas.openxmlformats.org/officeDocument/2006/relationships/tags" Target="../tags/tag242.xml"/><Relationship Id="rId42" Type="http://schemas.openxmlformats.org/officeDocument/2006/relationships/tags" Target="../tags/tag250.xml"/><Relationship Id="rId47" Type="http://schemas.openxmlformats.org/officeDocument/2006/relationships/tags" Target="../tags/tag255.xml"/><Relationship Id="rId7" Type="http://schemas.openxmlformats.org/officeDocument/2006/relationships/tags" Target="../tags/tag215.xml"/><Relationship Id="rId2" Type="http://schemas.openxmlformats.org/officeDocument/2006/relationships/tags" Target="../tags/tag210.xml"/><Relationship Id="rId16" Type="http://schemas.openxmlformats.org/officeDocument/2006/relationships/tags" Target="../tags/tag224.xml"/><Relationship Id="rId29" Type="http://schemas.openxmlformats.org/officeDocument/2006/relationships/tags" Target="../tags/tag237.xml"/><Relationship Id="rId11" Type="http://schemas.openxmlformats.org/officeDocument/2006/relationships/tags" Target="../tags/tag219.xml"/><Relationship Id="rId24" Type="http://schemas.openxmlformats.org/officeDocument/2006/relationships/tags" Target="../tags/tag232.xml"/><Relationship Id="rId32" Type="http://schemas.openxmlformats.org/officeDocument/2006/relationships/tags" Target="../tags/tag240.xml"/><Relationship Id="rId37" Type="http://schemas.openxmlformats.org/officeDocument/2006/relationships/tags" Target="../tags/tag245.xml"/><Relationship Id="rId40" Type="http://schemas.openxmlformats.org/officeDocument/2006/relationships/tags" Target="../tags/tag248.xml"/><Relationship Id="rId45" Type="http://schemas.openxmlformats.org/officeDocument/2006/relationships/tags" Target="../tags/tag253.xml"/><Relationship Id="rId5" Type="http://schemas.openxmlformats.org/officeDocument/2006/relationships/tags" Target="../tags/tag213.xml"/><Relationship Id="rId15" Type="http://schemas.openxmlformats.org/officeDocument/2006/relationships/tags" Target="../tags/tag223.xml"/><Relationship Id="rId23" Type="http://schemas.openxmlformats.org/officeDocument/2006/relationships/tags" Target="../tags/tag231.xml"/><Relationship Id="rId28" Type="http://schemas.openxmlformats.org/officeDocument/2006/relationships/tags" Target="../tags/tag236.xml"/><Relationship Id="rId36" Type="http://schemas.openxmlformats.org/officeDocument/2006/relationships/tags" Target="../tags/tag244.xml"/><Relationship Id="rId49" Type="http://schemas.openxmlformats.org/officeDocument/2006/relationships/notesSlide" Target="../notesSlides/notesSlide14.xml"/><Relationship Id="rId10" Type="http://schemas.openxmlformats.org/officeDocument/2006/relationships/tags" Target="../tags/tag218.xml"/><Relationship Id="rId19" Type="http://schemas.openxmlformats.org/officeDocument/2006/relationships/tags" Target="../tags/tag227.xml"/><Relationship Id="rId31" Type="http://schemas.openxmlformats.org/officeDocument/2006/relationships/tags" Target="../tags/tag239.xml"/><Relationship Id="rId44" Type="http://schemas.openxmlformats.org/officeDocument/2006/relationships/tags" Target="../tags/tag252.xml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tags" Target="../tags/tag222.xml"/><Relationship Id="rId22" Type="http://schemas.openxmlformats.org/officeDocument/2006/relationships/tags" Target="../tags/tag230.xml"/><Relationship Id="rId27" Type="http://schemas.openxmlformats.org/officeDocument/2006/relationships/tags" Target="../tags/tag235.xml"/><Relationship Id="rId30" Type="http://schemas.openxmlformats.org/officeDocument/2006/relationships/tags" Target="../tags/tag238.xml"/><Relationship Id="rId35" Type="http://schemas.openxmlformats.org/officeDocument/2006/relationships/tags" Target="../tags/tag243.xml"/><Relationship Id="rId43" Type="http://schemas.openxmlformats.org/officeDocument/2006/relationships/tags" Target="../tags/tag251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216.xml"/><Relationship Id="rId3" Type="http://schemas.openxmlformats.org/officeDocument/2006/relationships/tags" Target="../tags/tag211.xml"/><Relationship Id="rId12" Type="http://schemas.openxmlformats.org/officeDocument/2006/relationships/tags" Target="../tags/tag220.xml"/><Relationship Id="rId17" Type="http://schemas.openxmlformats.org/officeDocument/2006/relationships/tags" Target="../tags/tag225.xml"/><Relationship Id="rId25" Type="http://schemas.openxmlformats.org/officeDocument/2006/relationships/tags" Target="../tags/tag233.xml"/><Relationship Id="rId33" Type="http://schemas.openxmlformats.org/officeDocument/2006/relationships/tags" Target="../tags/tag241.xml"/><Relationship Id="rId38" Type="http://schemas.openxmlformats.org/officeDocument/2006/relationships/tags" Target="../tags/tag246.xml"/><Relationship Id="rId46" Type="http://schemas.openxmlformats.org/officeDocument/2006/relationships/tags" Target="../tags/tag254.xml"/><Relationship Id="rId20" Type="http://schemas.openxmlformats.org/officeDocument/2006/relationships/tags" Target="../tags/tag228.xml"/><Relationship Id="rId41" Type="http://schemas.openxmlformats.org/officeDocument/2006/relationships/tags" Target="../tags/tag249.xml"/><Relationship Id="rId1" Type="http://schemas.openxmlformats.org/officeDocument/2006/relationships/tags" Target="../tags/tag209.xml"/><Relationship Id="rId6" Type="http://schemas.openxmlformats.org/officeDocument/2006/relationships/tags" Target="../tags/tag214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281.xml"/><Relationship Id="rId21" Type="http://schemas.openxmlformats.org/officeDocument/2006/relationships/tags" Target="../tags/tag276.xml"/><Relationship Id="rId34" Type="http://schemas.openxmlformats.org/officeDocument/2006/relationships/tags" Target="../tags/tag289.xml"/><Relationship Id="rId42" Type="http://schemas.openxmlformats.org/officeDocument/2006/relationships/tags" Target="../tags/tag297.xml"/><Relationship Id="rId47" Type="http://schemas.openxmlformats.org/officeDocument/2006/relationships/tags" Target="../tags/tag302.xml"/><Relationship Id="rId50" Type="http://schemas.openxmlformats.org/officeDocument/2006/relationships/tags" Target="../tags/tag305.xml"/><Relationship Id="rId55" Type="http://schemas.openxmlformats.org/officeDocument/2006/relationships/tags" Target="../tags/tag310.xml"/><Relationship Id="rId63" Type="http://schemas.openxmlformats.org/officeDocument/2006/relationships/tags" Target="../tags/tag318.xml"/><Relationship Id="rId7" Type="http://schemas.openxmlformats.org/officeDocument/2006/relationships/tags" Target="../tags/tag262.xml"/><Relationship Id="rId2" Type="http://schemas.openxmlformats.org/officeDocument/2006/relationships/tags" Target="../tags/tag257.xml"/><Relationship Id="rId16" Type="http://schemas.openxmlformats.org/officeDocument/2006/relationships/tags" Target="../tags/tag271.xml"/><Relationship Id="rId29" Type="http://schemas.openxmlformats.org/officeDocument/2006/relationships/tags" Target="../tags/tag284.xml"/><Relationship Id="rId11" Type="http://schemas.openxmlformats.org/officeDocument/2006/relationships/tags" Target="../tags/tag266.xml"/><Relationship Id="rId24" Type="http://schemas.openxmlformats.org/officeDocument/2006/relationships/tags" Target="../tags/tag279.xml"/><Relationship Id="rId32" Type="http://schemas.openxmlformats.org/officeDocument/2006/relationships/tags" Target="../tags/tag287.xml"/><Relationship Id="rId37" Type="http://schemas.openxmlformats.org/officeDocument/2006/relationships/tags" Target="../tags/tag292.xml"/><Relationship Id="rId40" Type="http://schemas.openxmlformats.org/officeDocument/2006/relationships/tags" Target="../tags/tag295.xml"/><Relationship Id="rId45" Type="http://schemas.openxmlformats.org/officeDocument/2006/relationships/tags" Target="../tags/tag300.xml"/><Relationship Id="rId53" Type="http://schemas.openxmlformats.org/officeDocument/2006/relationships/tags" Target="../tags/tag308.xml"/><Relationship Id="rId58" Type="http://schemas.openxmlformats.org/officeDocument/2006/relationships/tags" Target="../tags/tag313.xml"/><Relationship Id="rId5" Type="http://schemas.openxmlformats.org/officeDocument/2006/relationships/tags" Target="../tags/tag260.xml"/><Relationship Id="rId61" Type="http://schemas.openxmlformats.org/officeDocument/2006/relationships/tags" Target="../tags/tag316.xml"/><Relationship Id="rId19" Type="http://schemas.openxmlformats.org/officeDocument/2006/relationships/tags" Target="../tags/tag274.xml"/><Relationship Id="rId14" Type="http://schemas.openxmlformats.org/officeDocument/2006/relationships/tags" Target="../tags/tag269.xml"/><Relationship Id="rId22" Type="http://schemas.openxmlformats.org/officeDocument/2006/relationships/tags" Target="../tags/tag277.xml"/><Relationship Id="rId27" Type="http://schemas.openxmlformats.org/officeDocument/2006/relationships/tags" Target="../tags/tag282.xml"/><Relationship Id="rId30" Type="http://schemas.openxmlformats.org/officeDocument/2006/relationships/tags" Target="../tags/tag285.xml"/><Relationship Id="rId35" Type="http://schemas.openxmlformats.org/officeDocument/2006/relationships/tags" Target="../tags/tag290.xml"/><Relationship Id="rId43" Type="http://schemas.openxmlformats.org/officeDocument/2006/relationships/tags" Target="../tags/tag298.xml"/><Relationship Id="rId48" Type="http://schemas.openxmlformats.org/officeDocument/2006/relationships/tags" Target="../tags/tag303.xml"/><Relationship Id="rId56" Type="http://schemas.openxmlformats.org/officeDocument/2006/relationships/tags" Target="../tags/tag311.xml"/><Relationship Id="rId64" Type="http://schemas.openxmlformats.org/officeDocument/2006/relationships/slideLayout" Target="../slideLayouts/slideLayout2.xml"/><Relationship Id="rId8" Type="http://schemas.openxmlformats.org/officeDocument/2006/relationships/tags" Target="../tags/tag263.xml"/><Relationship Id="rId51" Type="http://schemas.openxmlformats.org/officeDocument/2006/relationships/tags" Target="../tags/tag306.xml"/><Relationship Id="rId3" Type="http://schemas.openxmlformats.org/officeDocument/2006/relationships/tags" Target="../tags/tag258.xml"/><Relationship Id="rId12" Type="http://schemas.openxmlformats.org/officeDocument/2006/relationships/tags" Target="../tags/tag267.xml"/><Relationship Id="rId17" Type="http://schemas.openxmlformats.org/officeDocument/2006/relationships/tags" Target="../tags/tag272.xml"/><Relationship Id="rId25" Type="http://schemas.openxmlformats.org/officeDocument/2006/relationships/tags" Target="../tags/tag280.xml"/><Relationship Id="rId33" Type="http://schemas.openxmlformats.org/officeDocument/2006/relationships/tags" Target="../tags/tag288.xml"/><Relationship Id="rId38" Type="http://schemas.openxmlformats.org/officeDocument/2006/relationships/tags" Target="../tags/tag293.xml"/><Relationship Id="rId46" Type="http://schemas.openxmlformats.org/officeDocument/2006/relationships/tags" Target="../tags/tag301.xml"/><Relationship Id="rId59" Type="http://schemas.openxmlformats.org/officeDocument/2006/relationships/tags" Target="../tags/tag314.xml"/><Relationship Id="rId20" Type="http://schemas.openxmlformats.org/officeDocument/2006/relationships/tags" Target="../tags/tag275.xml"/><Relationship Id="rId41" Type="http://schemas.openxmlformats.org/officeDocument/2006/relationships/tags" Target="../tags/tag296.xml"/><Relationship Id="rId54" Type="http://schemas.openxmlformats.org/officeDocument/2006/relationships/tags" Target="../tags/tag309.xml"/><Relationship Id="rId62" Type="http://schemas.openxmlformats.org/officeDocument/2006/relationships/tags" Target="../tags/tag317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5" Type="http://schemas.openxmlformats.org/officeDocument/2006/relationships/tags" Target="../tags/tag270.xml"/><Relationship Id="rId23" Type="http://schemas.openxmlformats.org/officeDocument/2006/relationships/tags" Target="../tags/tag278.xml"/><Relationship Id="rId28" Type="http://schemas.openxmlformats.org/officeDocument/2006/relationships/tags" Target="../tags/tag283.xml"/><Relationship Id="rId36" Type="http://schemas.openxmlformats.org/officeDocument/2006/relationships/tags" Target="../tags/tag291.xml"/><Relationship Id="rId49" Type="http://schemas.openxmlformats.org/officeDocument/2006/relationships/tags" Target="../tags/tag304.xml"/><Relationship Id="rId57" Type="http://schemas.openxmlformats.org/officeDocument/2006/relationships/tags" Target="../tags/tag312.xml"/><Relationship Id="rId10" Type="http://schemas.openxmlformats.org/officeDocument/2006/relationships/tags" Target="../tags/tag265.xml"/><Relationship Id="rId31" Type="http://schemas.openxmlformats.org/officeDocument/2006/relationships/tags" Target="../tags/tag286.xml"/><Relationship Id="rId44" Type="http://schemas.openxmlformats.org/officeDocument/2006/relationships/tags" Target="../tags/tag299.xml"/><Relationship Id="rId52" Type="http://schemas.openxmlformats.org/officeDocument/2006/relationships/tags" Target="../tags/tag307.xml"/><Relationship Id="rId60" Type="http://schemas.openxmlformats.org/officeDocument/2006/relationships/tags" Target="../tags/tag315.xml"/><Relationship Id="rId65" Type="http://schemas.openxmlformats.org/officeDocument/2006/relationships/notesSlide" Target="../notesSlides/notesSlide15.xml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13" Type="http://schemas.openxmlformats.org/officeDocument/2006/relationships/tags" Target="../tags/tag268.xml"/><Relationship Id="rId18" Type="http://schemas.openxmlformats.org/officeDocument/2006/relationships/tags" Target="../tags/tag273.xml"/><Relationship Id="rId39" Type="http://schemas.openxmlformats.org/officeDocument/2006/relationships/tags" Target="../tags/tag294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331.xml"/><Relationship Id="rId18" Type="http://schemas.openxmlformats.org/officeDocument/2006/relationships/tags" Target="../tags/tag336.xml"/><Relationship Id="rId26" Type="http://schemas.openxmlformats.org/officeDocument/2006/relationships/tags" Target="../tags/tag344.xml"/><Relationship Id="rId39" Type="http://schemas.openxmlformats.org/officeDocument/2006/relationships/tags" Target="../tags/tag357.xml"/><Relationship Id="rId21" Type="http://schemas.openxmlformats.org/officeDocument/2006/relationships/tags" Target="../tags/tag339.xml"/><Relationship Id="rId34" Type="http://schemas.openxmlformats.org/officeDocument/2006/relationships/tags" Target="../tags/tag352.xml"/><Relationship Id="rId42" Type="http://schemas.openxmlformats.org/officeDocument/2006/relationships/tags" Target="../tags/tag360.xml"/><Relationship Id="rId47" Type="http://schemas.openxmlformats.org/officeDocument/2006/relationships/notesSlide" Target="../notesSlides/notesSlide16.xml"/><Relationship Id="rId7" Type="http://schemas.openxmlformats.org/officeDocument/2006/relationships/tags" Target="../tags/tag325.xml"/><Relationship Id="rId2" Type="http://schemas.openxmlformats.org/officeDocument/2006/relationships/tags" Target="../tags/tag320.xml"/><Relationship Id="rId16" Type="http://schemas.openxmlformats.org/officeDocument/2006/relationships/tags" Target="../tags/tag334.xml"/><Relationship Id="rId29" Type="http://schemas.openxmlformats.org/officeDocument/2006/relationships/tags" Target="../tags/tag347.xml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11" Type="http://schemas.openxmlformats.org/officeDocument/2006/relationships/tags" Target="../tags/tag329.xml"/><Relationship Id="rId24" Type="http://schemas.openxmlformats.org/officeDocument/2006/relationships/tags" Target="../tags/tag342.xml"/><Relationship Id="rId32" Type="http://schemas.openxmlformats.org/officeDocument/2006/relationships/tags" Target="../tags/tag350.xml"/><Relationship Id="rId37" Type="http://schemas.openxmlformats.org/officeDocument/2006/relationships/tags" Target="../tags/tag355.xml"/><Relationship Id="rId40" Type="http://schemas.openxmlformats.org/officeDocument/2006/relationships/tags" Target="../tags/tag358.xml"/><Relationship Id="rId45" Type="http://schemas.openxmlformats.org/officeDocument/2006/relationships/tags" Target="../tags/tag363.xml"/><Relationship Id="rId5" Type="http://schemas.openxmlformats.org/officeDocument/2006/relationships/tags" Target="../tags/tag323.xml"/><Relationship Id="rId15" Type="http://schemas.openxmlformats.org/officeDocument/2006/relationships/tags" Target="../tags/tag333.xml"/><Relationship Id="rId23" Type="http://schemas.openxmlformats.org/officeDocument/2006/relationships/tags" Target="../tags/tag341.xml"/><Relationship Id="rId28" Type="http://schemas.openxmlformats.org/officeDocument/2006/relationships/tags" Target="../tags/tag346.xml"/><Relationship Id="rId36" Type="http://schemas.openxmlformats.org/officeDocument/2006/relationships/tags" Target="../tags/tag354.xml"/><Relationship Id="rId10" Type="http://schemas.openxmlformats.org/officeDocument/2006/relationships/tags" Target="../tags/tag328.xml"/><Relationship Id="rId19" Type="http://schemas.openxmlformats.org/officeDocument/2006/relationships/tags" Target="../tags/tag337.xml"/><Relationship Id="rId31" Type="http://schemas.openxmlformats.org/officeDocument/2006/relationships/tags" Target="../tags/tag349.xml"/><Relationship Id="rId44" Type="http://schemas.openxmlformats.org/officeDocument/2006/relationships/tags" Target="../tags/tag362.xml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14" Type="http://schemas.openxmlformats.org/officeDocument/2006/relationships/tags" Target="../tags/tag332.xml"/><Relationship Id="rId22" Type="http://schemas.openxmlformats.org/officeDocument/2006/relationships/tags" Target="../tags/tag340.xml"/><Relationship Id="rId27" Type="http://schemas.openxmlformats.org/officeDocument/2006/relationships/tags" Target="../tags/tag345.xml"/><Relationship Id="rId30" Type="http://schemas.openxmlformats.org/officeDocument/2006/relationships/tags" Target="../tags/tag348.xml"/><Relationship Id="rId35" Type="http://schemas.openxmlformats.org/officeDocument/2006/relationships/tags" Target="../tags/tag353.xml"/><Relationship Id="rId43" Type="http://schemas.openxmlformats.org/officeDocument/2006/relationships/tags" Target="../tags/tag361.xml"/><Relationship Id="rId8" Type="http://schemas.openxmlformats.org/officeDocument/2006/relationships/tags" Target="../tags/tag326.xml"/><Relationship Id="rId3" Type="http://schemas.openxmlformats.org/officeDocument/2006/relationships/tags" Target="../tags/tag321.xml"/><Relationship Id="rId12" Type="http://schemas.openxmlformats.org/officeDocument/2006/relationships/tags" Target="../tags/tag330.xml"/><Relationship Id="rId17" Type="http://schemas.openxmlformats.org/officeDocument/2006/relationships/tags" Target="../tags/tag335.xml"/><Relationship Id="rId25" Type="http://schemas.openxmlformats.org/officeDocument/2006/relationships/tags" Target="../tags/tag343.xml"/><Relationship Id="rId33" Type="http://schemas.openxmlformats.org/officeDocument/2006/relationships/tags" Target="../tags/tag351.xml"/><Relationship Id="rId38" Type="http://schemas.openxmlformats.org/officeDocument/2006/relationships/tags" Target="../tags/tag356.xml"/><Relationship Id="rId46" Type="http://schemas.openxmlformats.org/officeDocument/2006/relationships/slideLayout" Target="../slideLayouts/slideLayout2.xml"/><Relationship Id="rId20" Type="http://schemas.openxmlformats.org/officeDocument/2006/relationships/tags" Target="../tags/tag338.xml"/><Relationship Id="rId41" Type="http://schemas.openxmlformats.org/officeDocument/2006/relationships/tags" Target="../tags/tag359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376.xml"/><Relationship Id="rId18" Type="http://schemas.openxmlformats.org/officeDocument/2006/relationships/tags" Target="../tags/tag381.xml"/><Relationship Id="rId26" Type="http://schemas.openxmlformats.org/officeDocument/2006/relationships/tags" Target="../tags/tag389.xml"/><Relationship Id="rId39" Type="http://schemas.openxmlformats.org/officeDocument/2006/relationships/tags" Target="../tags/tag402.xml"/><Relationship Id="rId21" Type="http://schemas.openxmlformats.org/officeDocument/2006/relationships/tags" Target="../tags/tag384.xml"/><Relationship Id="rId34" Type="http://schemas.openxmlformats.org/officeDocument/2006/relationships/tags" Target="../tags/tag397.xml"/><Relationship Id="rId42" Type="http://schemas.openxmlformats.org/officeDocument/2006/relationships/tags" Target="../tags/tag405.xml"/><Relationship Id="rId47" Type="http://schemas.openxmlformats.org/officeDocument/2006/relationships/tags" Target="../tags/tag410.xml"/><Relationship Id="rId50" Type="http://schemas.openxmlformats.org/officeDocument/2006/relationships/tags" Target="../tags/tag413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370.xml"/><Relationship Id="rId2" Type="http://schemas.openxmlformats.org/officeDocument/2006/relationships/tags" Target="../tags/tag365.xml"/><Relationship Id="rId16" Type="http://schemas.openxmlformats.org/officeDocument/2006/relationships/tags" Target="../tags/tag379.xml"/><Relationship Id="rId29" Type="http://schemas.openxmlformats.org/officeDocument/2006/relationships/tags" Target="../tags/tag392.xml"/><Relationship Id="rId11" Type="http://schemas.openxmlformats.org/officeDocument/2006/relationships/tags" Target="../tags/tag374.xml"/><Relationship Id="rId24" Type="http://schemas.openxmlformats.org/officeDocument/2006/relationships/tags" Target="../tags/tag387.xml"/><Relationship Id="rId32" Type="http://schemas.openxmlformats.org/officeDocument/2006/relationships/tags" Target="../tags/tag395.xml"/><Relationship Id="rId37" Type="http://schemas.openxmlformats.org/officeDocument/2006/relationships/tags" Target="../tags/tag400.xml"/><Relationship Id="rId40" Type="http://schemas.openxmlformats.org/officeDocument/2006/relationships/tags" Target="../tags/tag403.xml"/><Relationship Id="rId45" Type="http://schemas.openxmlformats.org/officeDocument/2006/relationships/tags" Target="../tags/tag408.xml"/><Relationship Id="rId53" Type="http://schemas.openxmlformats.org/officeDocument/2006/relationships/tags" Target="../tags/tag416.xml"/><Relationship Id="rId5" Type="http://schemas.openxmlformats.org/officeDocument/2006/relationships/tags" Target="../tags/tag368.xml"/><Relationship Id="rId10" Type="http://schemas.openxmlformats.org/officeDocument/2006/relationships/tags" Target="../tags/tag373.xml"/><Relationship Id="rId19" Type="http://schemas.openxmlformats.org/officeDocument/2006/relationships/tags" Target="../tags/tag382.xml"/><Relationship Id="rId31" Type="http://schemas.openxmlformats.org/officeDocument/2006/relationships/tags" Target="../tags/tag394.xml"/><Relationship Id="rId44" Type="http://schemas.openxmlformats.org/officeDocument/2006/relationships/tags" Target="../tags/tag407.xml"/><Relationship Id="rId52" Type="http://schemas.openxmlformats.org/officeDocument/2006/relationships/tags" Target="../tags/tag415.xml"/><Relationship Id="rId4" Type="http://schemas.openxmlformats.org/officeDocument/2006/relationships/tags" Target="../tags/tag367.xml"/><Relationship Id="rId9" Type="http://schemas.openxmlformats.org/officeDocument/2006/relationships/tags" Target="../tags/tag372.xml"/><Relationship Id="rId14" Type="http://schemas.openxmlformats.org/officeDocument/2006/relationships/tags" Target="../tags/tag377.xml"/><Relationship Id="rId22" Type="http://schemas.openxmlformats.org/officeDocument/2006/relationships/tags" Target="../tags/tag385.xml"/><Relationship Id="rId27" Type="http://schemas.openxmlformats.org/officeDocument/2006/relationships/tags" Target="../tags/tag390.xml"/><Relationship Id="rId30" Type="http://schemas.openxmlformats.org/officeDocument/2006/relationships/tags" Target="../tags/tag393.xml"/><Relationship Id="rId35" Type="http://schemas.openxmlformats.org/officeDocument/2006/relationships/tags" Target="../tags/tag398.xml"/><Relationship Id="rId43" Type="http://schemas.openxmlformats.org/officeDocument/2006/relationships/tags" Target="../tags/tag406.xml"/><Relationship Id="rId48" Type="http://schemas.openxmlformats.org/officeDocument/2006/relationships/tags" Target="../tags/tag411.xml"/><Relationship Id="rId56" Type="http://schemas.openxmlformats.org/officeDocument/2006/relationships/notesSlide" Target="../notesSlides/notesSlide17.xml"/><Relationship Id="rId8" Type="http://schemas.openxmlformats.org/officeDocument/2006/relationships/tags" Target="../tags/tag371.xml"/><Relationship Id="rId51" Type="http://schemas.openxmlformats.org/officeDocument/2006/relationships/tags" Target="../tags/tag414.xml"/><Relationship Id="rId3" Type="http://schemas.openxmlformats.org/officeDocument/2006/relationships/tags" Target="../tags/tag366.xml"/><Relationship Id="rId12" Type="http://schemas.openxmlformats.org/officeDocument/2006/relationships/tags" Target="../tags/tag375.xml"/><Relationship Id="rId17" Type="http://schemas.openxmlformats.org/officeDocument/2006/relationships/tags" Target="../tags/tag380.xml"/><Relationship Id="rId25" Type="http://schemas.openxmlformats.org/officeDocument/2006/relationships/tags" Target="../tags/tag388.xml"/><Relationship Id="rId33" Type="http://schemas.openxmlformats.org/officeDocument/2006/relationships/tags" Target="../tags/tag396.xml"/><Relationship Id="rId38" Type="http://schemas.openxmlformats.org/officeDocument/2006/relationships/tags" Target="../tags/tag401.xml"/><Relationship Id="rId46" Type="http://schemas.openxmlformats.org/officeDocument/2006/relationships/tags" Target="../tags/tag409.xml"/><Relationship Id="rId20" Type="http://schemas.openxmlformats.org/officeDocument/2006/relationships/tags" Target="../tags/tag383.xml"/><Relationship Id="rId41" Type="http://schemas.openxmlformats.org/officeDocument/2006/relationships/tags" Target="../tags/tag404.xml"/><Relationship Id="rId54" Type="http://schemas.openxmlformats.org/officeDocument/2006/relationships/tags" Target="../tags/tag417.xml"/><Relationship Id="rId1" Type="http://schemas.openxmlformats.org/officeDocument/2006/relationships/tags" Target="../tags/tag364.xml"/><Relationship Id="rId6" Type="http://schemas.openxmlformats.org/officeDocument/2006/relationships/tags" Target="../tags/tag369.xml"/><Relationship Id="rId15" Type="http://schemas.openxmlformats.org/officeDocument/2006/relationships/tags" Target="../tags/tag378.xml"/><Relationship Id="rId23" Type="http://schemas.openxmlformats.org/officeDocument/2006/relationships/tags" Target="../tags/tag386.xml"/><Relationship Id="rId28" Type="http://schemas.openxmlformats.org/officeDocument/2006/relationships/tags" Target="../tags/tag391.xml"/><Relationship Id="rId36" Type="http://schemas.openxmlformats.org/officeDocument/2006/relationships/tags" Target="../tags/tag399.xml"/><Relationship Id="rId49" Type="http://schemas.openxmlformats.org/officeDocument/2006/relationships/tags" Target="../tags/tag4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20.xml"/><Relationship Id="rId2" Type="http://schemas.openxmlformats.org/officeDocument/2006/relationships/tags" Target="../tags/tag419.xml"/><Relationship Id="rId1" Type="http://schemas.openxmlformats.org/officeDocument/2006/relationships/tags" Target="../tags/tag418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424.xml"/><Relationship Id="rId7" Type="http://schemas.openxmlformats.org/officeDocument/2006/relationships/tags" Target="../tags/tag423.xml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9.png"/><Relationship Id="rId4" Type="http://schemas.openxmlformats.org/officeDocument/2006/relationships/tags" Target="../tags/tag425.xml"/><Relationship Id="rId9" Type="http://schemas.openxmlformats.org/officeDocument/2006/relationships/tags" Target="../tags/tag425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image" Target="../media/image9.tiff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image" Target="../media/image8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4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7.jpe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image" Target="../media/image3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6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notesSlide" Target="../notesSlides/notesSlide2.xml"/><Relationship Id="rId30" Type="http://schemas.openxmlformats.org/officeDocument/2006/relationships/image" Target="../media/image5.png"/><Relationship Id="rId8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28.xml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441.xml"/><Relationship Id="rId18" Type="http://schemas.openxmlformats.org/officeDocument/2006/relationships/tags" Target="../tags/tag446.xml"/><Relationship Id="rId26" Type="http://schemas.openxmlformats.org/officeDocument/2006/relationships/tags" Target="../tags/tag454.xml"/><Relationship Id="rId39" Type="http://schemas.openxmlformats.org/officeDocument/2006/relationships/tags" Target="../tags/tag467.xml"/><Relationship Id="rId21" Type="http://schemas.openxmlformats.org/officeDocument/2006/relationships/tags" Target="../tags/tag449.xml"/><Relationship Id="rId34" Type="http://schemas.openxmlformats.org/officeDocument/2006/relationships/tags" Target="../tags/tag462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435.xml"/><Relationship Id="rId2" Type="http://schemas.openxmlformats.org/officeDocument/2006/relationships/tags" Target="../tags/tag430.xml"/><Relationship Id="rId16" Type="http://schemas.openxmlformats.org/officeDocument/2006/relationships/tags" Target="../tags/tag444.xml"/><Relationship Id="rId20" Type="http://schemas.openxmlformats.org/officeDocument/2006/relationships/tags" Target="../tags/tag448.xml"/><Relationship Id="rId29" Type="http://schemas.openxmlformats.org/officeDocument/2006/relationships/tags" Target="../tags/tag457.xml"/><Relationship Id="rId41" Type="http://schemas.openxmlformats.org/officeDocument/2006/relationships/tags" Target="../tags/tag469.xml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11" Type="http://schemas.openxmlformats.org/officeDocument/2006/relationships/tags" Target="../tags/tag439.xml"/><Relationship Id="rId24" Type="http://schemas.openxmlformats.org/officeDocument/2006/relationships/tags" Target="../tags/tag452.xml"/><Relationship Id="rId32" Type="http://schemas.openxmlformats.org/officeDocument/2006/relationships/tags" Target="../tags/tag460.xml"/><Relationship Id="rId37" Type="http://schemas.openxmlformats.org/officeDocument/2006/relationships/tags" Target="../tags/tag465.xml"/><Relationship Id="rId40" Type="http://schemas.openxmlformats.org/officeDocument/2006/relationships/tags" Target="../tags/tag468.xml"/><Relationship Id="rId5" Type="http://schemas.openxmlformats.org/officeDocument/2006/relationships/tags" Target="../tags/tag433.xml"/><Relationship Id="rId15" Type="http://schemas.openxmlformats.org/officeDocument/2006/relationships/tags" Target="../tags/tag443.xml"/><Relationship Id="rId23" Type="http://schemas.openxmlformats.org/officeDocument/2006/relationships/tags" Target="../tags/tag451.xml"/><Relationship Id="rId28" Type="http://schemas.openxmlformats.org/officeDocument/2006/relationships/tags" Target="../tags/tag456.xml"/><Relationship Id="rId36" Type="http://schemas.openxmlformats.org/officeDocument/2006/relationships/tags" Target="../tags/tag464.xml"/><Relationship Id="rId10" Type="http://schemas.openxmlformats.org/officeDocument/2006/relationships/tags" Target="../tags/tag438.xml"/><Relationship Id="rId19" Type="http://schemas.openxmlformats.org/officeDocument/2006/relationships/tags" Target="../tags/tag447.xml"/><Relationship Id="rId31" Type="http://schemas.openxmlformats.org/officeDocument/2006/relationships/tags" Target="../tags/tag459.xml"/><Relationship Id="rId4" Type="http://schemas.openxmlformats.org/officeDocument/2006/relationships/tags" Target="../tags/tag432.xml"/><Relationship Id="rId9" Type="http://schemas.openxmlformats.org/officeDocument/2006/relationships/tags" Target="../tags/tag437.xml"/><Relationship Id="rId14" Type="http://schemas.openxmlformats.org/officeDocument/2006/relationships/tags" Target="../tags/tag442.xml"/><Relationship Id="rId22" Type="http://schemas.openxmlformats.org/officeDocument/2006/relationships/tags" Target="../tags/tag450.xml"/><Relationship Id="rId27" Type="http://schemas.openxmlformats.org/officeDocument/2006/relationships/tags" Target="../tags/tag455.xml"/><Relationship Id="rId30" Type="http://schemas.openxmlformats.org/officeDocument/2006/relationships/tags" Target="../tags/tag458.xml"/><Relationship Id="rId35" Type="http://schemas.openxmlformats.org/officeDocument/2006/relationships/tags" Target="../tags/tag463.xml"/><Relationship Id="rId43" Type="http://schemas.openxmlformats.org/officeDocument/2006/relationships/notesSlide" Target="../notesSlides/notesSlide21.xml"/><Relationship Id="rId8" Type="http://schemas.openxmlformats.org/officeDocument/2006/relationships/tags" Target="../tags/tag436.xml"/><Relationship Id="rId3" Type="http://schemas.openxmlformats.org/officeDocument/2006/relationships/tags" Target="../tags/tag431.xml"/><Relationship Id="rId12" Type="http://schemas.openxmlformats.org/officeDocument/2006/relationships/tags" Target="../tags/tag440.xml"/><Relationship Id="rId17" Type="http://schemas.openxmlformats.org/officeDocument/2006/relationships/tags" Target="../tags/tag445.xml"/><Relationship Id="rId25" Type="http://schemas.openxmlformats.org/officeDocument/2006/relationships/tags" Target="../tags/tag453.xml"/><Relationship Id="rId33" Type="http://schemas.openxmlformats.org/officeDocument/2006/relationships/tags" Target="../tags/tag461.xml"/><Relationship Id="rId38" Type="http://schemas.openxmlformats.org/officeDocument/2006/relationships/tags" Target="../tags/tag466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tags" Target="../tags/tag495.xml"/><Relationship Id="rId21" Type="http://schemas.openxmlformats.org/officeDocument/2006/relationships/tags" Target="../tags/tag490.xml"/><Relationship Id="rId42" Type="http://schemas.openxmlformats.org/officeDocument/2006/relationships/tags" Target="../tags/tag511.xml"/><Relationship Id="rId47" Type="http://schemas.openxmlformats.org/officeDocument/2006/relationships/tags" Target="../tags/tag516.xml"/><Relationship Id="rId63" Type="http://schemas.openxmlformats.org/officeDocument/2006/relationships/tags" Target="../tags/tag532.xml"/><Relationship Id="rId68" Type="http://schemas.openxmlformats.org/officeDocument/2006/relationships/tags" Target="../tags/tag537.xml"/><Relationship Id="rId84" Type="http://schemas.openxmlformats.org/officeDocument/2006/relationships/tags" Target="../tags/tag553.xml"/><Relationship Id="rId89" Type="http://schemas.openxmlformats.org/officeDocument/2006/relationships/tags" Target="../tags/tag558.xml"/><Relationship Id="rId16" Type="http://schemas.openxmlformats.org/officeDocument/2006/relationships/tags" Target="../tags/tag485.xml"/><Relationship Id="rId107" Type="http://schemas.openxmlformats.org/officeDocument/2006/relationships/notesSlide" Target="../notesSlides/notesSlide22.xml"/><Relationship Id="rId11" Type="http://schemas.openxmlformats.org/officeDocument/2006/relationships/tags" Target="../tags/tag480.xml"/><Relationship Id="rId32" Type="http://schemas.openxmlformats.org/officeDocument/2006/relationships/tags" Target="../tags/tag501.xml"/><Relationship Id="rId37" Type="http://schemas.openxmlformats.org/officeDocument/2006/relationships/tags" Target="../tags/tag506.xml"/><Relationship Id="rId53" Type="http://schemas.openxmlformats.org/officeDocument/2006/relationships/tags" Target="../tags/tag522.xml"/><Relationship Id="rId58" Type="http://schemas.openxmlformats.org/officeDocument/2006/relationships/tags" Target="../tags/tag527.xml"/><Relationship Id="rId74" Type="http://schemas.openxmlformats.org/officeDocument/2006/relationships/tags" Target="../tags/tag543.xml"/><Relationship Id="rId79" Type="http://schemas.openxmlformats.org/officeDocument/2006/relationships/tags" Target="../tags/tag548.xml"/><Relationship Id="rId102" Type="http://schemas.openxmlformats.org/officeDocument/2006/relationships/tags" Target="../tags/tag571.xml"/><Relationship Id="rId5" Type="http://schemas.openxmlformats.org/officeDocument/2006/relationships/tags" Target="../tags/tag474.xml"/><Relationship Id="rId90" Type="http://schemas.openxmlformats.org/officeDocument/2006/relationships/tags" Target="../tags/tag559.xml"/><Relationship Id="rId95" Type="http://schemas.openxmlformats.org/officeDocument/2006/relationships/tags" Target="../tags/tag564.xml"/><Relationship Id="rId22" Type="http://schemas.openxmlformats.org/officeDocument/2006/relationships/tags" Target="../tags/tag491.xml"/><Relationship Id="rId27" Type="http://schemas.openxmlformats.org/officeDocument/2006/relationships/tags" Target="../tags/tag496.xml"/><Relationship Id="rId43" Type="http://schemas.openxmlformats.org/officeDocument/2006/relationships/tags" Target="../tags/tag512.xml"/><Relationship Id="rId48" Type="http://schemas.openxmlformats.org/officeDocument/2006/relationships/tags" Target="../tags/tag517.xml"/><Relationship Id="rId64" Type="http://schemas.openxmlformats.org/officeDocument/2006/relationships/tags" Target="../tags/tag533.xml"/><Relationship Id="rId69" Type="http://schemas.openxmlformats.org/officeDocument/2006/relationships/tags" Target="../tags/tag538.xml"/><Relationship Id="rId80" Type="http://schemas.openxmlformats.org/officeDocument/2006/relationships/tags" Target="../tags/tag549.xml"/><Relationship Id="rId85" Type="http://schemas.openxmlformats.org/officeDocument/2006/relationships/tags" Target="../tags/tag554.xml"/><Relationship Id="rId12" Type="http://schemas.openxmlformats.org/officeDocument/2006/relationships/tags" Target="../tags/tag481.xml"/><Relationship Id="rId17" Type="http://schemas.openxmlformats.org/officeDocument/2006/relationships/tags" Target="../tags/tag486.xml"/><Relationship Id="rId33" Type="http://schemas.openxmlformats.org/officeDocument/2006/relationships/tags" Target="../tags/tag502.xml"/><Relationship Id="rId38" Type="http://schemas.openxmlformats.org/officeDocument/2006/relationships/tags" Target="../tags/tag507.xml"/><Relationship Id="rId59" Type="http://schemas.openxmlformats.org/officeDocument/2006/relationships/tags" Target="../tags/tag528.xml"/><Relationship Id="rId103" Type="http://schemas.openxmlformats.org/officeDocument/2006/relationships/tags" Target="../tags/tag572.xml"/><Relationship Id="rId20" Type="http://schemas.openxmlformats.org/officeDocument/2006/relationships/tags" Target="../tags/tag489.xml"/><Relationship Id="rId41" Type="http://schemas.openxmlformats.org/officeDocument/2006/relationships/tags" Target="../tags/tag510.xml"/><Relationship Id="rId54" Type="http://schemas.openxmlformats.org/officeDocument/2006/relationships/tags" Target="../tags/tag523.xml"/><Relationship Id="rId62" Type="http://schemas.openxmlformats.org/officeDocument/2006/relationships/tags" Target="../tags/tag531.xml"/><Relationship Id="rId70" Type="http://schemas.openxmlformats.org/officeDocument/2006/relationships/tags" Target="../tags/tag539.xml"/><Relationship Id="rId75" Type="http://schemas.openxmlformats.org/officeDocument/2006/relationships/tags" Target="../tags/tag544.xml"/><Relationship Id="rId83" Type="http://schemas.openxmlformats.org/officeDocument/2006/relationships/tags" Target="../tags/tag552.xml"/><Relationship Id="rId88" Type="http://schemas.openxmlformats.org/officeDocument/2006/relationships/tags" Target="../tags/tag557.xml"/><Relationship Id="rId91" Type="http://schemas.openxmlformats.org/officeDocument/2006/relationships/tags" Target="../tags/tag560.xml"/><Relationship Id="rId96" Type="http://schemas.openxmlformats.org/officeDocument/2006/relationships/tags" Target="../tags/tag565.xml"/><Relationship Id="rId1" Type="http://schemas.openxmlformats.org/officeDocument/2006/relationships/tags" Target="../tags/tag470.xml"/><Relationship Id="rId6" Type="http://schemas.openxmlformats.org/officeDocument/2006/relationships/tags" Target="../tags/tag475.xml"/><Relationship Id="rId15" Type="http://schemas.openxmlformats.org/officeDocument/2006/relationships/tags" Target="../tags/tag484.xml"/><Relationship Id="rId23" Type="http://schemas.openxmlformats.org/officeDocument/2006/relationships/tags" Target="../tags/tag492.xml"/><Relationship Id="rId28" Type="http://schemas.openxmlformats.org/officeDocument/2006/relationships/tags" Target="../tags/tag497.xml"/><Relationship Id="rId36" Type="http://schemas.openxmlformats.org/officeDocument/2006/relationships/tags" Target="../tags/tag505.xml"/><Relationship Id="rId49" Type="http://schemas.openxmlformats.org/officeDocument/2006/relationships/tags" Target="../tags/tag518.xml"/><Relationship Id="rId57" Type="http://schemas.openxmlformats.org/officeDocument/2006/relationships/tags" Target="../tags/tag526.xml"/><Relationship Id="rId106" Type="http://schemas.openxmlformats.org/officeDocument/2006/relationships/slideLayout" Target="../slideLayouts/slideLayout2.xml"/><Relationship Id="rId10" Type="http://schemas.openxmlformats.org/officeDocument/2006/relationships/tags" Target="../tags/tag479.xml"/><Relationship Id="rId31" Type="http://schemas.openxmlformats.org/officeDocument/2006/relationships/tags" Target="../tags/tag500.xml"/><Relationship Id="rId44" Type="http://schemas.openxmlformats.org/officeDocument/2006/relationships/tags" Target="../tags/tag513.xml"/><Relationship Id="rId52" Type="http://schemas.openxmlformats.org/officeDocument/2006/relationships/tags" Target="../tags/tag521.xml"/><Relationship Id="rId60" Type="http://schemas.openxmlformats.org/officeDocument/2006/relationships/tags" Target="../tags/tag529.xml"/><Relationship Id="rId65" Type="http://schemas.openxmlformats.org/officeDocument/2006/relationships/tags" Target="../tags/tag534.xml"/><Relationship Id="rId73" Type="http://schemas.openxmlformats.org/officeDocument/2006/relationships/tags" Target="../tags/tag542.xml"/><Relationship Id="rId78" Type="http://schemas.openxmlformats.org/officeDocument/2006/relationships/tags" Target="../tags/tag547.xml"/><Relationship Id="rId81" Type="http://schemas.openxmlformats.org/officeDocument/2006/relationships/tags" Target="../tags/tag550.xml"/><Relationship Id="rId86" Type="http://schemas.openxmlformats.org/officeDocument/2006/relationships/tags" Target="../tags/tag555.xml"/><Relationship Id="rId94" Type="http://schemas.openxmlformats.org/officeDocument/2006/relationships/tags" Target="../tags/tag563.xml"/><Relationship Id="rId99" Type="http://schemas.openxmlformats.org/officeDocument/2006/relationships/tags" Target="../tags/tag568.xml"/><Relationship Id="rId101" Type="http://schemas.openxmlformats.org/officeDocument/2006/relationships/tags" Target="../tags/tag570.xml"/><Relationship Id="rId4" Type="http://schemas.openxmlformats.org/officeDocument/2006/relationships/tags" Target="../tags/tag473.xml"/><Relationship Id="rId9" Type="http://schemas.openxmlformats.org/officeDocument/2006/relationships/tags" Target="../tags/tag478.xml"/><Relationship Id="rId13" Type="http://schemas.openxmlformats.org/officeDocument/2006/relationships/tags" Target="../tags/tag482.xml"/><Relationship Id="rId18" Type="http://schemas.openxmlformats.org/officeDocument/2006/relationships/tags" Target="../tags/tag487.xml"/><Relationship Id="rId39" Type="http://schemas.openxmlformats.org/officeDocument/2006/relationships/tags" Target="../tags/tag508.xml"/><Relationship Id="rId34" Type="http://schemas.openxmlformats.org/officeDocument/2006/relationships/tags" Target="../tags/tag503.xml"/><Relationship Id="rId50" Type="http://schemas.openxmlformats.org/officeDocument/2006/relationships/tags" Target="../tags/tag519.xml"/><Relationship Id="rId55" Type="http://schemas.openxmlformats.org/officeDocument/2006/relationships/tags" Target="../tags/tag524.xml"/><Relationship Id="rId76" Type="http://schemas.openxmlformats.org/officeDocument/2006/relationships/tags" Target="../tags/tag545.xml"/><Relationship Id="rId97" Type="http://schemas.openxmlformats.org/officeDocument/2006/relationships/tags" Target="../tags/tag566.xml"/><Relationship Id="rId104" Type="http://schemas.openxmlformats.org/officeDocument/2006/relationships/tags" Target="../tags/tag573.xml"/><Relationship Id="rId7" Type="http://schemas.openxmlformats.org/officeDocument/2006/relationships/tags" Target="../tags/tag476.xml"/><Relationship Id="rId71" Type="http://schemas.openxmlformats.org/officeDocument/2006/relationships/tags" Target="../tags/tag540.xml"/><Relationship Id="rId92" Type="http://schemas.openxmlformats.org/officeDocument/2006/relationships/tags" Target="../tags/tag561.xml"/><Relationship Id="rId2" Type="http://schemas.openxmlformats.org/officeDocument/2006/relationships/tags" Target="../tags/tag471.xml"/><Relationship Id="rId29" Type="http://schemas.openxmlformats.org/officeDocument/2006/relationships/tags" Target="../tags/tag498.xml"/><Relationship Id="rId24" Type="http://schemas.openxmlformats.org/officeDocument/2006/relationships/tags" Target="../tags/tag493.xml"/><Relationship Id="rId40" Type="http://schemas.openxmlformats.org/officeDocument/2006/relationships/tags" Target="../tags/tag509.xml"/><Relationship Id="rId45" Type="http://schemas.openxmlformats.org/officeDocument/2006/relationships/tags" Target="../tags/tag514.xml"/><Relationship Id="rId66" Type="http://schemas.openxmlformats.org/officeDocument/2006/relationships/tags" Target="../tags/tag535.xml"/><Relationship Id="rId87" Type="http://schemas.openxmlformats.org/officeDocument/2006/relationships/tags" Target="../tags/tag556.xml"/><Relationship Id="rId61" Type="http://schemas.openxmlformats.org/officeDocument/2006/relationships/tags" Target="../tags/tag530.xml"/><Relationship Id="rId82" Type="http://schemas.openxmlformats.org/officeDocument/2006/relationships/tags" Target="../tags/tag551.xml"/><Relationship Id="rId19" Type="http://schemas.openxmlformats.org/officeDocument/2006/relationships/tags" Target="../tags/tag488.xml"/><Relationship Id="rId14" Type="http://schemas.openxmlformats.org/officeDocument/2006/relationships/tags" Target="../tags/tag483.xml"/><Relationship Id="rId30" Type="http://schemas.openxmlformats.org/officeDocument/2006/relationships/tags" Target="../tags/tag499.xml"/><Relationship Id="rId35" Type="http://schemas.openxmlformats.org/officeDocument/2006/relationships/tags" Target="../tags/tag504.xml"/><Relationship Id="rId56" Type="http://schemas.openxmlformats.org/officeDocument/2006/relationships/tags" Target="../tags/tag525.xml"/><Relationship Id="rId77" Type="http://schemas.openxmlformats.org/officeDocument/2006/relationships/tags" Target="../tags/tag546.xml"/><Relationship Id="rId100" Type="http://schemas.openxmlformats.org/officeDocument/2006/relationships/tags" Target="../tags/tag569.xml"/><Relationship Id="rId105" Type="http://schemas.openxmlformats.org/officeDocument/2006/relationships/tags" Target="../tags/tag574.xml"/><Relationship Id="rId8" Type="http://schemas.openxmlformats.org/officeDocument/2006/relationships/tags" Target="../tags/tag477.xml"/><Relationship Id="rId51" Type="http://schemas.openxmlformats.org/officeDocument/2006/relationships/tags" Target="../tags/tag520.xml"/><Relationship Id="rId72" Type="http://schemas.openxmlformats.org/officeDocument/2006/relationships/tags" Target="../tags/tag541.xml"/><Relationship Id="rId93" Type="http://schemas.openxmlformats.org/officeDocument/2006/relationships/tags" Target="../tags/tag562.xml"/><Relationship Id="rId98" Type="http://schemas.openxmlformats.org/officeDocument/2006/relationships/tags" Target="../tags/tag567.xml"/><Relationship Id="rId3" Type="http://schemas.openxmlformats.org/officeDocument/2006/relationships/tags" Target="../tags/tag472.xml"/><Relationship Id="rId25" Type="http://schemas.openxmlformats.org/officeDocument/2006/relationships/tags" Target="../tags/tag494.xml"/><Relationship Id="rId46" Type="http://schemas.openxmlformats.org/officeDocument/2006/relationships/tags" Target="../tags/tag515.xml"/><Relationship Id="rId67" Type="http://schemas.openxmlformats.org/officeDocument/2006/relationships/tags" Target="../tags/tag5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10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32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31.xml"/><Relationship Id="rId9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notesSlide" Target="../notesSlides/notesSlide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10" Type="http://schemas.openxmlformats.org/officeDocument/2006/relationships/tags" Target="../tags/tag46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0" Type="http://schemas.openxmlformats.org/officeDocument/2006/relationships/tags" Target="../tags/tag69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notesSlide" Target="../notesSlides/notesSlide8.xml"/><Relationship Id="rId2" Type="http://schemas.openxmlformats.org/officeDocument/2006/relationships/tags" Target="../tags/tag73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10" Type="http://schemas.openxmlformats.org/officeDocument/2006/relationships/tags" Target="../tags/tag81.xml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89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1.xml"/><Relationship Id="rId4" Type="http://schemas.openxmlformats.org/officeDocument/2006/relationships/tags" Target="../tags/tag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Memory, Data, &amp; Addressing I</a:t>
            </a:r>
            <a:br>
              <a:rPr lang="en-US" dirty="0"/>
            </a:br>
            <a:endParaRPr lang="en-US" sz="20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5304317" y="5943600"/>
            <a:ext cx="1811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  <a:hlinkClick r:id="rId4"/>
              </a:rPr>
              <a:t>http://xkcd.com/953/</a:t>
            </a:r>
            <a:r>
              <a:rPr lang="en-US" sz="1400" b="0" dirty="0"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390" y="1828800"/>
            <a:ext cx="2703249" cy="4114800"/>
          </a:xfrm>
          <a:prstGeom prst="rect">
            <a:avLst/>
          </a:prstGeom>
        </p:spPr>
      </p:pic>
      <p:pic>
        <p:nvPicPr>
          <p:cNvPr id="5" name="Google Shape;197;p29">
            <a:extLst>
              <a:ext uri="{FF2B5EF4-FFF2-40B4-BE49-F238E27FC236}">
                <a16:creationId xmlns:a16="http://schemas.microsoft.com/office/drawing/2014/main" id="{55C79EE6-A027-694E-AF04-ABF84670E4F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52600" y="3200400"/>
            <a:ext cx="2638833" cy="119403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660907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choose to use 4-bit addresses, how big is our address space?</a:t>
            </a:r>
          </a:p>
          <a:p>
            <a:pPr lvl="1"/>
            <a:r>
              <a:rPr lang="en-US" i="1" dirty="0"/>
              <a:t>i.e.</a:t>
            </a:r>
            <a:r>
              <a:rPr lang="en-US" dirty="0"/>
              <a:t> How much space can we “refer to” using our addresses?</a:t>
            </a:r>
          </a:p>
          <a:p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16 bits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16 bytes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4 bits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4 bytes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12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1" name="Rectangle 8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Machine “Words”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52" name="Rectangle 88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5118" y="1345090"/>
                <a:ext cx="8366760" cy="5208109"/>
              </a:xfrm>
            </p:spPr>
            <p:txBody>
              <a:bodyPr/>
              <a:lstStyle/>
              <a:p>
                <a:pPr marL="685800" lvl="2" indent="0">
                  <a:spcBef>
                    <a:spcPts val="0"/>
                  </a:spcBef>
                  <a:buNone/>
                  <a:defRPr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eaLnBrk="1" hangingPunct="1">
                  <a:spcBef>
                    <a:spcPts val="0"/>
                  </a:spcBef>
                  <a:defRPr/>
                </a:pPr>
                <a:r>
                  <a:rPr lang="en-US" dirty="0"/>
                  <a:t>We have </a:t>
                </a:r>
                <a:r>
                  <a:rPr lang="en-US" i="1" dirty="0"/>
                  <a:t>chosen</a:t>
                </a:r>
                <a:r>
                  <a:rPr lang="en-US" dirty="0"/>
                  <a:t> to tie word size to address size/width</a:t>
                </a:r>
              </a:p>
              <a:p>
                <a:pPr lvl="1">
                  <a:defRPr/>
                </a:pPr>
                <a:r>
                  <a:rPr lang="en-US" dirty="0"/>
                  <a:t>word size = address size = register size</a:t>
                </a:r>
              </a:p>
              <a:p>
                <a:pPr lvl="1">
                  <a:defRPr/>
                </a:pPr>
                <a:r>
                  <a:rPr lang="en-US" dirty="0"/>
                  <a:t>word size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bits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addresses</a:t>
                </a:r>
              </a:p>
              <a:p>
                <a:pPr lvl="2"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dirty="0"/>
                  <a:t>Current x86 systems use </a:t>
                </a:r>
                <a:r>
                  <a:rPr lang="en-US" b="1" dirty="0"/>
                  <a:t>64-bit (8-byte) words</a:t>
                </a:r>
              </a:p>
              <a:p>
                <a:pPr lvl="1">
                  <a:defRPr/>
                </a:pPr>
                <a:r>
                  <a:rPr lang="en-US" dirty="0"/>
                  <a:t>Potential address space: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baseline="30000" dirty="0" smtClean="0"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r>
                  <a:rPr lang="en-US" dirty="0"/>
                  <a:t> addresses</a:t>
                </a:r>
                <a:br>
                  <a:rPr lang="en-US" dirty="0"/>
                </a:br>
                <a:r>
                  <a:rPr lang="en-US" dirty="0"/>
                  <a:t>2</a:t>
                </a:r>
                <a:r>
                  <a:rPr lang="en-US" baseline="30000" dirty="0"/>
                  <a:t>64</a:t>
                </a:r>
                <a:r>
                  <a:rPr lang="en-US" dirty="0"/>
                  <a:t> bytes </a:t>
                </a:r>
                <a:r>
                  <a:rPr lang="en-US" dirty="0">
                    <a:latin typeface="Symbol" pitchFamily="18" charset="2"/>
                  </a:rPr>
                  <a:t></a:t>
                </a:r>
                <a:r>
                  <a:rPr lang="en-US" dirty="0"/>
                  <a:t> </a:t>
                </a:r>
                <a:r>
                  <a:rPr lang="en-US" b="1" dirty="0"/>
                  <a:t>1.8 x 10</a:t>
                </a:r>
                <a:r>
                  <a:rPr lang="en-US" b="1" baseline="30000" dirty="0"/>
                  <a:t>19</a:t>
                </a:r>
                <a:r>
                  <a:rPr lang="en-US" b="1" dirty="0"/>
                  <a:t> bytes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= 18 billion </a:t>
                </a:r>
                <a:r>
                  <a:rPr lang="en-US" dirty="0" err="1"/>
                  <a:t>billion</a:t>
                </a:r>
                <a:r>
                  <a:rPr lang="en-US" dirty="0"/>
                  <a:t> bytes </a:t>
                </a:r>
                <a:r>
                  <a:rPr lang="en-US" dirty="0">
                    <a:cs typeface="Calibri" panose="020F0502020204030204" pitchFamily="34" charset="0"/>
                  </a:rPr>
                  <a:t>= 18 EB </a:t>
                </a:r>
                <a:r>
                  <a:rPr lang="en-US" dirty="0"/>
                  <a:t>(</a:t>
                </a:r>
                <a:r>
                  <a:rPr lang="en-US" dirty="0" err="1"/>
                  <a:t>exabytes</a:t>
                </a:r>
                <a:r>
                  <a:rPr lang="en-US" dirty="0"/>
                  <a:t>)</a:t>
                </a:r>
              </a:p>
              <a:p>
                <a:pPr lvl="1">
                  <a:defRPr/>
                </a:pPr>
                <a:r>
                  <a:rPr lang="en-US" dirty="0"/>
                  <a:t>Actual physical address space:  </a:t>
                </a:r>
                <a:r>
                  <a:rPr lang="en-US" b="1" dirty="0"/>
                  <a:t>48 bits</a:t>
                </a:r>
              </a:p>
            </p:txBody>
          </p:sp>
        </mc:Choice>
        <mc:Fallback xmlns="">
          <p:sp>
            <p:nvSpPr>
              <p:cNvPr id="11352" name="Rectangle 8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5118" y="1345090"/>
                <a:ext cx="8366760" cy="5208109"/>
              </a:xfrm>
              <a:blipFill>
                <a:blip r:embed="rId7"/>
                <a:stretch>
                  <a:fillRect l="-303" r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127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2" name="Rectangle 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Word-Oriented Memory Organization</a:t>
            </a:r>
          </a:p>
        </p:txBody>
      </p:sp>
      <p:sp>
        <p:nvSpPr>
          <p:cNvPr id="34843" name="Rectangle 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/>
              <a:t>Addresses still specify </a:t>
            </a:r>
            <a:br>
              <a:rPr lang="en-US" sz="2400" dirty="0"/>
            </a:br>
            <a:r>
              <a:rPr lang="en-US" sz="2400" dirty="0"/>
              <a:t>locations of </a:t>
            </a:r>
            <a:r>
              <a:rPr lang="en-US" sz="2400" i="1" dirty="0"/>
              <a:t>bytes</a:t>
            </a:r>
            <a:r>
              <a:rPr lang="en-US" sz="2400" dirty="0"/>
              <a:t> in memory</a:t>
            </a:r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Addresses of successive words </a:t>
            </a:r>
            <a:br>
              <a:rPr lang="en-US" sz="2000" dirty="0"/>
            </a:br>
            <a:r>
              <a:rPr lang="en-US" sz="2000" dirty="0"/>
              <a:t>differ by word size (in bytes):</a:t>
            </a:r>
            <a:br>
              <a:rPr lang="en-US" sz="2000" dirty="0"/>
            </a:br>
            <a:r>
              <a:rPr lang="en-US" sz="2000" i="1" dirty="0"/>
              <a:t>e.g.</a:t>
            </a:r>
            <a:r>
              <a:rPr lang="en-US" sz="2000" dirty="0"/>
              <a:t> 4 (32-bit) or 8 (64-bit)</a:t>
            </a:r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Address  of  word 0, 1, … 10?</a:t>
            </a:r>
          </a:p>
          <a:p>
            <a:pPr marL="457200" lvl="1" indent="0" eaLnBrk="1" hangingPunct="1">
              <a:buNone/>
              <a:tabLst>
                <a:tab pos="2166938" algn="l"/>
                <a:tab pos="3436938" algn="l"/>
                <a:tab pos="3995738" algn="l"/>
              </a:tabLst>
              <a:defRPr/>
            </a:pP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26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18169" y="1824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6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18169" y="2129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18169" y="2433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18169" y="2738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2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18169" y="3043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3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18169" y="3348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4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18169" y="3653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5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18169" y="3957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6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18169" y="4262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8169" y="4567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18169" y="4872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18169" y="5177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80" name="Rectangle 1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880169" y="1748135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11281" name="Rectangle 1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880169" y="2057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</a:p>
        </p:txBody>
      </p:sp>
      <p:sp>
        <p:nvSpPr>
          <p:cNvPr id="11282" name="Rectangle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880169" y="2362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</a:p>
        </p:txBody>
      </p:sp>
      <p:sp>
        <p:nvSpPr>
          <p:cNvPr id="11283" name="Rectangle 1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880169" y="2667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</a:p>
        </p:txBody>
      </p:sp>
      <p:sp>
        <p:nvSpPr>
          <p:cNvPr id="11284" name="Rectangle 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880169" y="2971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0x04</a:t>
            </a:r>
          </a:p>
        </p:txBody>
      </p:sp>
      <p:sp>
        <p:nvSpPr>
          <p:cNvPr id="11285" name="Rectangle 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880169" y="32766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0x05</a:t>
            </a:r>
          </a:p>
        </p:txBody>
      </p:sp>
      <p:sp>
        <p:nvSpPr>
          <p:cNvPr id="11286" name="Rectangle 2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880169" y="3581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0x06</a:t>
            </a:r>
          </a:p>
        </p:txBody>
      </p:sp>
      <p:sp>
        <p:nvSpPr>
          <p:cNvPr id="11287" name="Rectangle 2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880169" y="3886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0x07</a:t>
            </a:r>
          </a:p>
        </p:txBody>
      </p:sp>
      <p:sp>
        <p:nvSpPr>
          <p:cNvPr id="11288" name="Rectangle 2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880169" y="4191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0x08</a:t>
            </a:r>
          </a:p>
        </p:txBody>
      </p:sp>
      <p:sp>
        <p:nvSpPr>
          <p:cNvPr id="11289" name="Rectangle 2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880169" y="4495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0x09</a:t>
            </a:r>
          </a:p>
        </p:txBody>
      </p:sp>
      <p:sp>
        <p:nvSpPr>
          <p:cNvPr id="11290" name="Rectangle 2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880169" y="48006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0x0A</a:t>
            </a:r>
          </a:p>
        </p:txBody>
      </p:sp>
      <p:sp>
        <p:nvSpPr>
          <p:cNvPr id="11291" name="Rectangle 2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880169" y="5105400"/>
            <a:ext cx="79541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0x0B</a:t>
            </a:r>
          </a:p>
        </p:txBody>
      </p:sp>
      <p:grpSp>
        <p:nvGrpSpPr>
          <p:cNvPr id="2" name="Group 28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4789744" y="1824335"/>
            <a:ext cx="609600" cy="4876800"/>
            <a:chOff x="4176" y="768"/>
            <a:chExt cx="240" cy="3072"/>
          </a:xfrm>
        </p:grpSpPr>
        <p:sp>
          <p:nvSpPr>
            <p:cNvPr id="11324" name="Rectangle 29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176" y="2304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5" name="Rectangle 30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176" y="768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5943419" y="1824335"/>
            <a:ext cx="609600" cy="4876800"/>
            <a:chOff x="3792" y="768"/>
            <a:chExt cx="240" cy="3072"/>
          </a:xfrm>
        </p:grpSpPr>
        <p:sp>
          <p:nvSpPr>
            <p:cNvPr id="11320" name="Rectangle 32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792" y="768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1" name="Rectangle 33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792" y="1536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2" name="Rectangle 3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792" y="2304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3" name="Rectangle 3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792" y="3072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11294" name="Text Box 36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809666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32-bit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295" name="Text Box 37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37765" y="1290935"/>
            <a:ext cx="7513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Bytes</a:t>
            </a:r>
          </a:p>
        </p:txBody>
      </p:sp>
      <p:sp>
        <p:nvSpPr>
          <p:cNvPr id="11297" name="Rectangle 3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118169" y="5481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98" name="Rectangle 40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880169" y="5410200"/>
            <a:ext cx="7922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0x0C</a:t>
            </a:r>
          </a:p>
        </p:txBody>
      </p:sp>
      <p:sp>
        <p:nvSpPr>
          <p:cNvPr id="11299" name="Rectangle 4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118169" y="5786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0" name="Rectangle 42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880169" y="5715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0x0D</a:t>
            </a:r>
          </a:p>
        </p:txBody>
      </p:sp>
      <p:sp>
        <p:nvSpPr>
          <p:cNvPr id="11301" name="Rectangle 43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118169" y="6091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2" name="Rectangle 4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880169" y="6019800"/>
            <a:ext cx="77938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0x0E</a:t>
            </a:r>
          </a:p>
        </p:txBody>
      </p:sp>
      <p:sp>
        <p:nvSpPr>
          <p:cNvPr id="11303" name="Rectangle 45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118169" y="6396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4" name="Rectangle 46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880169" y="6324600"/>
            <a:ext cx="7697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0x0F</a:t>
            </a:r>
          </a:p>
        </p:txBody>
      </p:sp>
      <p:sp>
        <p:nvSpPr>
          <p:cNvPr id="11305" name="Text Box 6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655991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64-bit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306" name="Rectangle 61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89744" y="2662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7" name="Rectangle 6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89744" y="50247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8" name="Rectangle 63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943419" y="20529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9" name="Rectangle 6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943419" y="32721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0" name="Rectangle 65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943419" y="44913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1" name="Rectangle 66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943419" y="5710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56" name="Text Box 3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944352" y="1116449"/>
            <a:ext cx="73116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(hex)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" name="Ink 7"/>
              <p14:cNvContentPartPr/>
              <p14:nvPr/>
            </p14:nvContentPartPr>
            <p14:xfrm>
              <a:off x="4816440" y="2198520"/>
              <a:ext cx="549000" cy="1753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809240" y="2192040"/>
                <a:ext cx="560520" cy="1766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2" name="Rectangle 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Word-Oriented Memory Organization</a:t>
            </a:r>
          </a:p>
        </p:txBody>
      </p:sp>
      <p:sp>
        <p:nvSpPr>
          <p:cNvPr id="34843" name="Rectangle 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/>
              <a:t>Addresses still specify </a:t>
            </a:r>
            <a:br>
              <a:rPr lang="en-US" sz="2400" dirty="0"/>
            </a:br>
            <a:r>
              <a:rPr lang="en-US" sz="2400" dirty="0"/>
              <a:t>locations of </a:t>
            </a:r>
            <a:r>
              <a:rPr lang="en-US" sz="2400" i="1" dirty="0"/>
              <a:t>bytes</a:t>
            </a:r>
            <a:r>
              <a:rPr lang="en-US" sz="2400" dirty="0"/>
              <a:t> in memory</a:t>
            </a:r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Addresses of successive words </a:t>
            </a:r>
            <a:br>
              <a:rPr lang="en-US" sz="2000" dirty="0"/>
            </a:br>
            <a:r>
              <a:rPr lang="en-US" sz="2000" dirty="0"/>
              <a:t>differ by word size (in bytes):</a:t>
            </a:r>
            <a:br>
              <a:rPr lang="en-US" sz="2000" dirty="0"/>
            </a:br>
            <a:r>
              <a:rPr lang="en-US" sz="2000" i="1" dirty="0"/>
              <a:t>e.g.</a:t>
            </a:r>
            <a:r>
              <a:rPr lang="en-US" sz="2000" dirty="0"/>
              <a:t> 4 (32-bit) or 8 (64-bit)</a:t>
            </a:r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Address of word 0, 1, … 10?</a:t>
            </a:r>
          </a:p>
          <a:p>
            <a:pPr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>
                <a:solidFill>
                  <a:srgbClr val="C00000"/>
                </a:solidFill>
              </a:rPr>
              <a:t>Address of word</a:t>
            </a:r>
            <a:br>
              <a:rPr lang="en-US" sz="2400" dirty="0"/>
            </a:br>
            <a:r>
              <a:rPr lang="en-US" sz="2400" dirty="0"/>
              <a:t> = address of </a:t>
            </a:r>
            <a:r>
              <a:rPr lang="en-US" sz="2400" i="1" dirty="0"/>
              <a:t>first</a:t>
            </a:r>
            <a:r>
              <a:rPr lang="en-US" sz="2400" dirty="0"/>
              <a:t> byte in word</a:t>
            </a:r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>
                <a:solidFill>
                  <a:srgbClr val="FF0000"/>
                </a:solidFill>
              </a:rPr>
              <a:t>The address of </a:t>
            </a:r>
            <a:r>
              <a:rPr lang="en-US" sz="2000" i="1" dirty="0">
                <a:solidFill>
                  <a:srgbClr val="FF0000"/>
                </a:solidFill>
              </a:rPr>
              <a:t>any</a:t>
            </a:r>
            <a:r>
              <a:rPr lang="en-US" sz="2000" dirty="0">
                <a:solidFill>
                  <a:srgbClr val="FF0000"/>
                </a:solidFill>
              </a:rPr>
              <a:t> chunk of 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memory is given by the address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of the first byte</a:t>
            </a:r>
            <a:endParaRPr lang="en-US" sz="1800" baseline="-25000" dirty="0">
              <a:solidFill>
                <a:srgbClr val="FF0000"/>
              </a:solidFill>
            </a:endParaRPr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b="1" i="1" dirty="0"/>
              <a:t>Alignment</a:t>
            </a:r>
            <a:endParaRPr lang="en-US" sz="2000" dirty="0"/>
          </a:p>
          <a:p>
            <a:pPr marL="457200" lvl="1" indent="0" eaLnBrk="1" hangingPunct="1">
              <a:buNone/>
              <a:tabLst>
                <a:tab pos="2166938" algn="l"/>
                <a:tab pos="3436938" algn="l"/>
                <a:tab pos="3995738" algn="l"/>
              </a:tabLst>
              <a:defRPr/>
            </a:pPr>
            <a:endParaRPr lang="en-US" baseline="-2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26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18169" y="1824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6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18169" y="2129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18169" y="2433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18169" y="2738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2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18169" y="3043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3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18169" y="3348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4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18169" y="3653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5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18169" y="3957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6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18169" y="4262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8169" y="4567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18169" y="4872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18169" y="5177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grpSp>
        <p:nvGrpSpPr>
          <p:cNvPr id="2" name="Group 28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789744" y="1824335"/>
            <a:ext cx="609600" cy="4876800"/>
            <a:chOff x="4176" y="768"/>
            <a:chExt cx="240" cy="3072"/>
          </a:xfrm>
        </p:grpSpPr>
        <p:sp>
          <p:nvSpPr>
            <p:cNvPr id="11324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176" y="2304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5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176" y="768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5943419" y="1824335"/>
            <a:ext cx="609600" cy="4876800"/>
            <a:chOff x="3792" y="768"/>
            <a:chExt cx="240" cy="3072"/>
          </a:xfrm>
        </p:grpSpPr>
        <p:sp>
          <p:nvSpPr>
            <p:cNvPr id="11320" name="Rectangle 32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792" y="768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1" name="Rectangle 33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792" y="1536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2" name="Rectangle 3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792" y="2304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3" name="Rectangle 35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792" y="3072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11294" name="Text Box 3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09666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32-bit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295" name="Text Box 3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037765" y="1290935"/>
            <a:ext cx="7513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Bytes</a:t>
            </a:r>
          </a:p>
        </p:txBody>
      </p:sp>
      <p:sp>
        <p:nvSpPr>
          <p:cNvPr id="11297" name="Rectangle 3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18169" y="5481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99" name="Rectangle 4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18169" y="5786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1" name="Rectangle 4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118169" y="6091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3" name="Rectangle 4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118169" y="6396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5" name="Text Box 6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655991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64-bit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306" name="Rectangle 6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789744" y="2662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7" name="Rectangle 6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789744" y="50247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8" name="Rectangle 6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3419" y="20529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9" name="Rectangle 6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943419" y="32721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0" name="Rectangle 6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943419" y="44913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1" name="Rectangle 6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43419" y="5710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grpSp>
        <p:nvGrpSpPr>
          <p:cNvPr id="4" name="Group 80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6019619" y="2510135"/>
            <a:ext cx="457200" cy="3886200"/>
            <a:chOff x="3120" y="1392"/>
            <a:chExt cx="288" cy="2448"/>
          </a:xfrm>
        </p:grpSpPr>
        <p:sp>
          <p:nvSpPr>
            <p:cNvPr id="11316" name="Rectangle 74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20" y="1392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0000</a:t>
              </a:r>
            </a:p>
          </p:txBody>
        </p:sp>
        <p:sp>
          <p:nvSpPr>
            <p:cNvPr id="11317" name="Rectangle 7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20" y="2160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0004</a:t>
              </a:r>
            </a:p>
          </p:txBody>
        </p:sp>
        <p:sp>
          <p:nvSpPr>
            <p:cNvPr id="11318" name="Rectangle 7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120" y="2928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0008</a:t>
              </a:r>
            </a:p>
          </p:txBody>
        </p:sp>
        <p:sp>
          <p:nvSpPr>
            <p:cNvPr id="11319" name="Rectangle 7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120" y="3696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0012</a:t>
              </a:r>
            </a:p>
          </p:txBody>
        </p:sp>
      </p:grpSp>
      <p:grpSp>
        <p:nvGrpSpPr>
          <p:cNvPr id="5" name="Group 81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4865944" y="3119735"/>
            <a:ext cx="457200" cy="2590800"/>
            <a:chOff x="3696" y="1776"/>
            <a:chExt cx="288" cy="1632"/>
          </a:xfrm>
        </p:grpSpPr>
        <p:sp>
          <p:nvSpPr>
            <p:cNvPr id="11314" name="Rectangle 7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696" y="1776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0000</a:t>
              </a:r>
            </a:p>
          </p:txBody>
        </p:sp>
        <p:sp>
          <p:nvSpPr>
            <p:cNvPr id="11315" name="Rectangle 7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696" y="3264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0008</a:t>
              </a:r>
            </a:p>
          </p:txBody>
        </p:sp>
      </p:grpSp>
      <p:sp>
        <p:nvSpPr>
          <p:cNvPr id="64" name="Rectangle 1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880169" y="1748135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65" name="Rectangle 1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880169" y="2057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</a:p>
        </p:txBody>
      </p:sp>
      <p:sp>
        <p:nvSpPr>
          <p:cNvPr id="67" name="Rectangle 1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880169" y="2362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</a:p>
        </p:txBody>
      </p:sp>
      <p:sp>
        <p:nvSpPr>
          <p:cNvPr id="68" name="Rectangle 1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880169" y="2667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</a:p>
        </p:txBody>
      </p:sp>
      <p:sp>
        <p:nvSpPr>
          <p:cNvPr id="69" name="Rectangle 1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880169" y="2971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0x04</a:t>
            </a:r>
          </a:p>
        </p:txBody>
      </p:sp>
      <p:sp>
        <p:nvSpPr>
          <p:cNvPr id="70" name="Rectangle 1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880169" y="32766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0x05</a:t>
            </a:r>
          </a:p>
        </p:txBody>
      </p:sp>
      <p:sp>
        <p:nvSpPr>
          <p:cNvPr id="71" name="Rectangle 20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880169" y="3581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0x06</a:t>
            </a:r>
          </a:p>
        </p:txBody>
      </p:sp>
      <p:sp>
        <p:nvSpPr>
          <p:cNvPr id="72" name="Rectangle 2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880169" y="3886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0x07</a:t>
            </a:r>
          </a:p>
        </p:txBody>
      </p:sp>
      <p:sp>
        <p:nvSpPr>
          <p:cNvPr id="73" name="Rectangle 2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880169" y="4191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0x08</a:t>
            </a:r>
          </a:p>
        </p:txBody>
      </p:sp>
      <p:sp>
        <p:nvSpPr>
          <p:cNvPr id="74" name="Rectangle 2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880169" y="4495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0x09</a:t>
            </a:r>
          </a:p>
        </p:txBody>
      </p:sp>
      <p:sp>
        <p:nvSpPr>
          <p:cNvPr id="75" name="Rectangle 2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880169" y="48006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0x0A</a:t>
            </a:r>
          </a:p>
        </p:txBody>
      </p:sp>
      <p:sp>
        <p:nvSpPr>
          <p:cNvPr id="76" name="Rectangle 2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880169" y="5105400"/>
            <a:ext cx="79541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0x0B</a:t>
            </a:r>
          </a:p>
        </p:txBody>
      </p:sp>
      <p:sp>
        <p:nvSpPr>
          <p:cNvPr id="77" name="Rectangle 40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880169" y="5410200"/>
            <a:ext cx="7922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0x0C</a:t>
            </a:r>
          </a:p>
        </p:txBody>
      </p:sp>
      <p:sp>
        <p:nvSpPr>
          <p:cNvPr id="78" name="Rectangle 42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880169" y="5715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0x0D</a:t>
            </a:r>
          </a:p>
        </p:txBody>
      </p:sp>
      <p:sp>
        <p:nvSpPr>
          <p:cNvPr id="79" name="Rectangle 4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880169" y="6019800"/>
            <a:ext cx="77938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0x0E</a:t>
            </a:r>
          </a:p>
        </p:txBody>
      </p:sp>
      <p:sp>
        <p:nvSpPr>
          <p:cNvPr id="80" name="Rectangle 46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880169" y="6324600"/>
            <a:ext cx="7697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0x0F</a:t>
            </a:r>
          </a:p>
        </p:txBody>
      </p:sp>
      <p:sp>
        <p:nvSpPr>
          <p:cNvPr id="81" name="Text Box 36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944352" y="1116449"/>
            <a:ext cx="73116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(hex)</a:t>
            </a:r>
          </a:p>
        </p:txBody>
      </p:sp>
    </p:spTree>
    <p:extLst>
      <p:ext uri="{BB962C8B-B14F-4D97-AF65-F5344CB8AC3E}">
        <p14:creationId xmlns:p14="http://schemas.microsoft.com/office/powerpoint/2010/main" val="425021834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 Picture of Memory (64-bit 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 “64-bit (8-byte) word-aligned” </a:t>
            </a:r>
            <a:r>
              <a:rPr lang="en-US" u="sng" dirty="0"/>
              <a:t>view</a:t>
            </a:r>
            <a:r>
              <a:rPr lang="en-US" dirty="0"/>
              <a:t> of memory:</a:t>
            </a:r>
          </a:p>
          <a:p>
            <a:pPr lvl="1"/>
            <a:r>
              <a:rPr lang="en-US" dirty="0"/>
              <a:t>In this type of picture, each row is composed of 8 bytes</a:t>
            </a:r>
          </a:p>
          <a:p>
            <a:pPr lvl="1"/>
            <a:r>
              <a:rPr lang="en-US" dirty="0"/>
              <a:t>Each cell is a byte</a:t>
            </a:r>
          </a:p>
          <a:p>
            <a:pPr lvl="1"/>
            <a:r>
              <a:rPr lang="en-US" dirty="0"/>
              <a:t>A 64-bit pointer </a:t>
            </a:r>
            <a:br>
              <a:rPr lang="en-US" dirty="0"/>
            </a:br>
            <a:r>
              <a:rPr lang="en-US" dirty="0"/>
              <a:t>will fit on one row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28034" y="34254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28034" y="37302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28034" y="40350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28034" y="43398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28034" y="46446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28034" y="49494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28034" y="52542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28034" y="55590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28034" y="58638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28034" y="61686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cxnSp>
        <p:nvCxnSpPr>
          <p:cNvPr id="25" name="Straight Connector 24"/>
          <p:cNvCxnSpPr/>
          <p:nvPr>
            <p:custDataLst>
              <p:tags r:id="rId14"/>
            </p:custDataLst>
          </p:nvPr>
        </p:nvCxnSpPr>
        <p:spPr bwMode="auto">
          <a:xfrm rot="5400000">
            <a:off x="4500519" y="4951654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5061213" y="4947190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>
            <p:custDataLst>
              <p:tags r:id="rId16"/>
            </p:custDataLst>
          </p:nvPr>
        </p:nvCxnSpPr>
        <p:spPr bwMode="auto">
          <a:xfrm rot="16200000" flipH="1">
            <a:off x="5594615" y="4951654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Rectangle 1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34716" y="3349221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59" name="Rectangle 1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734716" y="36584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60" name="Rectangle 1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734716" y="39632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61" name="Rectangle 1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734716" y="42680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62" name="Rectangle 1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734716" y="45728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734716" y="48776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64" name="Rectangle 2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734716" y="51824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65" name="Rectangle 2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734716" y="54872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66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734716" y="57920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67" name="Rectangle 2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734716" y="60968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cxnSp>
        <p:nvCxnSpPr>
          <p:cNvPr id="51" name="Straight Connector 50"/>
          <p:cNvCxnSpPr/>
          <p:nvPr>
            <p:custDataLst>
              <p:tags r:id="rId27"/>
            </p:custDataLst>
          </p:nvPr>
        </p:nvCxnSpPr>
        <p:spPr bwMode="auto">
          <a:xfrm rot="5400000">
            <a:off x="2960567" y="4967574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>
            <p:custDataLst>
              <p:tags r:id="rId28"/>
            </p:custDataLst>
          </p:nvPr>
        </p:nvCxnSpPr>
        <p:spPr bwMode="auto">
          <a:xfrm rot="16200000" flipH="1">
            <a:off x="3493965" y="4963110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>
            <p:custDataLst>
              <p:tags r:id="rId29"/>
            </p:custDataLst>
          </p:nvPr>
        </p:nvCxnSpPr>
        <p:spPr bwMode="auto">
          <a:xfrm rot="16200000" flipH="1">
            <a:off x="4000071" y="4967574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>
            <p:custDataLst>
              <p:tags r:id="rId30"/>
            </p:custDataLst>
          </p:nvPr>
        </p:nvCxnSpPr>
        <p:spPr bwMode="auto">
          <a:xfrm rot="5400000">
            <a:off x="2471511" y="4969846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7" name="Group 36"/>
          <p:cNvGrpSpPr/>
          <p:nvPr/>
        </p:nvGrpSpPr>
        <p:grpSpPr>
          <a:xfrm>
            <a:off x="3542726" y="3053351"/>
            <a:ext cx="4161854" cy="531912"/>
            <a:chOff x="3542726" y="3053351"/>
            <a:chExt cx="4161854" cy="531912"/>
          </a:xfrm>
        </p:grpSpPr>
        <p:grpSp>
          <p:nvGrpSpPr>
            <p:cNvPr id="22" name="Group 21"/>
            <p:cNvGrpSpPr/>
            <p:nvPr/>
          </p:nvGrpSpPr>
          <p:grpSpPr>
            <a:xfrm>
              <a:off x="5569479" y="3053351"/>
              <a:ext cx="537327" cy="531912"/>
              <a:chOff x="5569479" y="3053351"/>
              <a:chExt cx="537327" cy="531912"/>
            </a:xfrm>
          </p:grpSpPr>
          <p:sp>
            <p:nvSpPr>
              <p:cNvPr id="29" name="Rectangle 14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5569479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0x04</a:t>
                </a:r>
              </a:p>
            </p:txBody>
          </p:sp>
          <p:cxnSp>
            <p:nvCxnSpPr>
              <p:cNvPr id="50" name="Straight Arrow Connector 49"/>
              <p:cNvCxnSpPr>
                <a:stCxn id="29" idx="2"/>
              </p:cNvCxnSpPr>
              <p:nvPr>
                <p:custDataLst>
                  <p:tags r:id="rId47"/>
                </p:custDataLst>
              </p:nvPr>
            </p:nvCxnSpPr>
            <p:spPr bwMode="auto">
              <a:xfrm flipH="1">
                <a:off x="5737130" y="3361128"/>
                <a:ext cx="10101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3" name="Group 22"/>
            <p:cNvGrpSpPr/>
            <p:nvPr/>
          </p:nvGrpSpPr>
          <p:grpSpPr>
            <a:xfrm>
              <a:off x="6118127" y="3053351"/>
              <a:ext cx="537327" cy="531912"/>
              <a:chOff x="6118127" y="3053351"/>
              <a:chExt cx="537327" cy="531912"/>
            </a:xfrm>
          </p:grpSpPr>
          <p:sp>
            <p:nvSpPr>
              <p:cNvPr id="30" name="Rectangle 1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6118127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0x05</a:t>
                </a:r>
              </a:p>
            </p:txBody>
          </p:sp>
          <p:cxnSp>
            <p:nvCxnSpPr>
              <p:cNvPr id="52" name="Straight Arrow Connector 51"/>
              <p:cNvCxnSpPr>
                <a:stCxn id="30" idx="2"/>
              </p:cNvCxnSpPr>
              <p:nvPr>
                <p:custDataLst>
                  <p:tags r:id="rId45"/>
                </p:custDataLst>
              </p:nvPr>
            </p:nvCxnSpPr>
            <p:spPr bwMode="auto">
              <a:xfrm flipH="1">
                <a:off x="6270530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4" name="Group 23"/>
            <p:cNvGrpSpPr/>
            <p:nvPr/>
          </p:nvGrpSpPr>
          <p:grpSpPr>
            <a:xfrm>
              <a:off x="6651527" y="3053351"/>
              <a:ext cx="537327" cy="531912"/>
              <a:chOff x="6651527" y="3053351"/>
              <a:chExt cx="537327" cy="531912"/>
            </a:xfrm>
          </p:grpSpPr>
          <p:sp>
            <p:nvSpPr>
              <p:cNvPr id="31" name="Rectangle 14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6651527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0x06</a:t>
                </a:r>
              </a:p>
            </p:txBody>
          </p:sp>
          <p:cxnSp>
            <p:nvCxnSpPr>
              <p:cNvPr id="54" name="Straight Arrow Connector 53"/>
              <p:cNvCxnSpPr>
                <a:stCxn id="31" idx="2"/>
              </p:cNvCxnSpPr>
              <p:nvPr>
                <p:custDataLst>
                  <p:tags r:id="rId43"/>
                </p:custDataLst>
              </p:nvPr>
            </p:nvCxnSpPr>
            <p:spPr bwMode="auto">
              <a:xfrm flipH="1">
                <a:off x="6803930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8" name="Group 27"/>
            <p:cNvGrpSpPr/>
            <p:nvPr/>
          </p:nvGrpSpPr>
          <p:grpSpPr>
            <a:xfrm>
              <a:off x="7167253" y="3053351"/>
              <a:ext cx="537327" cy="531912"/>
              <a:chOff x="7167253" y="3053351"/>
              <a:chExt cx="537327" cy="531912"/>
            </a:xfrm>
          </p:grpSpPr>
          <p:sp>
            <p:nvSpPr>
              <p:cNvPr id="32" name="Rectangle 14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7167253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0x07</a:t>
                </a:r>
              </a:p>
            </p:txBody>
          </p:sp>
          <p:cxnSp>
            <p:nvCxnSpPr>
              <p:cNvPr id="56" name="Straight Arrow Connector 55"/>
              <p:cNvCxnSpPr>
                <a:stCxn id="32" idx="2"/>
              </p:cNvCxnSpPr>
              <p:nvPr>
                <p:custDataLst>
                  <p:tags r:id="rId41"/>
                </p:custDataLst>
              </p:nvPr>
            </p:nvCxnSpPr>
            <p:spPr bwMode="auto">
              <a:xfrm flipH="1">
                <a:off x="7337330" y="3361128"/>
                <a:ext cx="9858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8" name="Group 17"/>
            <p:cNvGrpSpPr/>
            <p:nvPr/>
          </p:nvGrpSpPr>
          <p:grpSpPr>
            <a:xfrm>
              <a:off x="3542726" y="3053351"/>
              <a:ext cx="537327" cy="531912"/>
              <a:chOff x="3542726" y="3053351"/>
              <a:chExt cx="537327" cy="531912"/>
            </a:xfrm>
          </p:grpSpPr>
          <p:sp>
            <p:nvSpPr>
              <p:cNvPr id="70" name="Rectangle 14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542726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0x00</a:t>
                </a:r>
              </a:p>
            </p:txBody>
          </p:sp>
          <p:cxnSp>
            <p:nvCxnSpPr>
              <p:cNvPr id="74" name="Straight Arrow Connector 73"/>
              <p:cNvCxnSpPr>
                <a:stCxn id="70" idx="2"/>
              </p:cNvCxnSpPr>
              <p:nvPr>
                <p:custDataLst>
                  <p:tags r:id="rId39"/>
                </p:custDataLst>
              </p:nvPr>
            </p:nvCxnSpPr>
            <p:spPr bwMode="auto">
              <a:xfrm flipH="1">
                <a:off x="3710377" y="3361128"/>
                <a:ext cx="10101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9" name="Group 18"/>
            <p:cNvGrpSpPr/>
            <p:nvPr/>
          </p:nvGrpSpPr>
          <p:grpSpPr>
            <a:xfrm>
              <a:off x="4091374" y="3053351"/>
              <a:ext cx="537327" cy="531912"/>
              <a:chOff x="4091374" y="3053351"/>
              <a:chExt cx="537327" cy="531912"/>
            </a:xfrm>
          </p:grpSpPr>
          <p:sp>
            <p:nvSpPr>
              <p:cNvPr id="71" name="Rectangle 1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091374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0x01</a:t>
                </a:r>
              </a:p>
            </p:txBody>
          </p:sp>
          <p:cxnSp>
            <p:nvCxnSpPr>
              <p:cNvPr id="75" name="Straight Arrow Connector 74"/>
              <p:cNvCxnSpPr>
                <a:stCxn id="71" idx="2"/>
              </p:cNvCxnSpPr>
              <p:nvPr>
                <p:custDataLst>
                  <p:tags r:id="rId37"/>
                </p:custDataLst>
              </p:nvPr>
            </p:nvCxnSpPr>
            <p:spPr bwMode="auto">
              <a:xfrm flipH="1">
                <a:off x="4243777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0" name="Group 19"/>
            <p:cNvGrpSpPr/>
            <p:nvPr/>
          </p:nvGrpSpPr>
          <p:grpSpPr>
            <a:xfrm>
              <a:off x="4624774" y="3053351"/>
              <a:ext cx="537327" cy="531912"/>
              <a:chOff x="4624774" y="3053351"/>
              <a:chExt cx="537327" cy="531912"/>
            </a:xfrm>
          </p:grpSpPr>
          <p:sp>
            <p:nvSpPr>
              <p:cNvPr id="72" name="Rectangle 14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624774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0x02</a:t>
                </a:r>
              </a:p>
            </p:txBody>
          </p:sp>
          <p:cxnSp>
            <p:nvCxnSpPr>
              <p:cNvPr id="76" name="Straight Arrow Connector 75"/>
              <p:cNvCxnSpPr>
                <a:stCxn id="72" idx="2"/>
              </p:cNvCxnSpPr>
              <p:nvPr>
                <p:custDataLst>
                  <p:tags r:id="rId35"/>
                </p:custDataLst>
              </p:nvPr>
            </p:nvCxnSpPr>
            <p:spPr bwMode="auto">
              <a:xfrm flipH="1">
                <a:off x="4777177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1" name="Group 20"/>
            <p:cNvGrpSpPr/>
            <p:nvPr/>
          </p:nvGrpSpPr>
          <p:grpSpPr>
            <a:xfrm>
              <a:off x="5140500" y="3053351"/>
              <a:ext cx="537327" cy="531912"/>
              <a:chOff x="5140500" y="3053351"/>
              <a:chExt cx="537327" cy="531912"/>
            </a:xfrm>
          </p:grpSpPr>
          <p:sp>
            <p:nvSpPr>
              <p:cNvPr id="73" name="Rectangle 14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5140500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0x03</a:t>
                </a:r>
              </a:p>
            </p:txBody>
          </p:sp>
          <p:cxnSp>
            <p:nvCxnSpPr>
              <p:cNvPr id="77" name="Straight Arrow Connector 76"/>
              <p:cNvCxnSpPr>
                <a:stCxn id="73" idx="2"/>
              </p:cNvCxnSpPr>
              <p:nvPr>
                <p:custDataLst>
                  <p:tags r:id="rId33"/>
                </p:custDataLst>
              </p:nvPr>
            </p:nvCxnSpPr>
            <p:spPr bwMode="auto">
              <a:xfrm flipH="1">
                <a:off x="5310577" y="3361128"/>
                <a:ext cx="9858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39" name="Group 38"/>
          <p:cNvGrpSpPr/>
          <p:nvPr/>
        </p:nvGrpSpPr>
        <p:grpSpPr>
          <a:xfrm>
            <a:off x="3542726" y="2442195"/>
            <a:ext cx="4206240" cy="611156"/>
            <a:chOff x="3542726" y="2442195"/>
            <a:chExt cx="4206240" cy="611156"/>
          </a:xfrm>
        </p:grpSpPr>
        <p:sp>
          <p:nvSpPr>
            <p:cNvPr id="16" name="Left Brace 15"/>
            <p:cNvSpPr/>
            <p:nvPr/>
          </p:nvSpPr>
          <p:spPr bwMode="auto">
            <a:xfrm rot="5400000">
              <a:off x="5508686" y="813071"/>
              <a:ext cx="274320" cy="4206240"/>
            </a:xfrm>
            <a:prstGeom prst="leftBrace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54172" y="2442195"/>
              <a:ext cx="11758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one word</a:t>
              </a:r>
            </a:p>
          </p:txBody>
        </p:sp>
      </p:grpSp>
      <p:sp>
        <p:nvSpPr>
          <p:cNvPr id="88" name="TextBox 87"/>
          <p:cNvSpPr txBox="1"/>
          <p:nvPr>
            <p:custDataLst>
              <p:tags r:id="rId31"/>
            </p:custDataLst>
          </p:nvPr>
        </p:nvSpPr>
        <p:spPr>
          <a:xfrm>
            <a:off x="7735365" y="3130451"/>
            <a:ext cx="868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76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 Picture of Memory (64-bit 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 “64-bit (8-byte) word-aligned” </a:t>
            </a:r>
            <a:r>
              <a:rPr lang="en-US" u="sng" dirty="0"/>
              <a:t>view</a:t>
            </a:r>
            <a:r>
              <a:rPr lang="en-US" dirty="0"/>
              <a:t> of memory:</a:t>
            </a:r>
          </a:p>
          <a:p>
            <a:pPr lvl="1"/>
            <a:r>
              <a:rPr lang="en-US" dirty="0"/>
              <a:t>In this type of picture, each row is composed of 8 bytes</a:t>
            </a:r>
          </a:p>
          <a:p>
            <a:pPr lvl="1"/>
            <a:r>
              <a:rPr lang="en-US" dirty="0"/>
              <a:t>Each cell is a byte</a:t>
            </a:r>
          </a:p>
          <a:p>
            <a:pPr lvl="1"/>
            <a:r>
              <a:rPr lang="en-US" dirty="0"/>
              <a:t>A 64-bit pointer </a:t>
            </a:r>
            <a:br>
              <a:rPr lang="en-US" dirty="0"/>
            </a:br>
            <a:r>
              <a:rPr lang="en-US" dirty="0"/>
              <a:t>will fit on one row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28034" y="34254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28034" y="37302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28034" y="40350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28034" y="43398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28034" y="46446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28034" y="49494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28034" y="52542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28034" y="55590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28034" y="58638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28034" y="61686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cxnSp>
        <p:nvCxnSpPr>
          <p:cNvPr id="25" name="Straight Connector 24"/>
          <p:cNvCxnSpPr/>
          <p:nvPr>
            <p:custDataLst>
              <p:tags r:id="rId14"/>
            </p:custDataLst>
          </p:nvPr>
        </p:nvCxnSpPr>
        <p:spPr bwMode="auto">
          <a:xfrm rot="5400000">
            <a:off x="4500519" y="4951654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5061213" y="4947190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>
            <p:custDataLst>
              <p:tags r:id="rId16"/>
            </p:custDataLst>
          </p:nvPr>
        </p:nvCxnSpPr>
        <p:spPr bwMode="auto">
          <a:xfrm rot="16200000" flipH="1">
            <a:off x="5594615" y="4951654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Rectangle 1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34716" y="3349221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59" name="Rectangle 1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734716" y="36584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0x08</a:t>
            </a:r>
          </a:p>
        </p:txBody>
      </p:sp>
      <p:sp>
        <p:nvSpPr>
          <p:cNvPr id="60" name="Rectangle 1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734716" y="39632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0x10</a:t>
            </a:r>
          </a:p>
        </p:txBody>
      </p:sp>
      <p:sp>
        <p:nvSpPr>
          <p:cNvPr id="61" name="Rectangle 1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734716" y="42680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0x18</a:t>
            </a:r>
          </a:p>
        </p:txBody>
      </p:sp>
      <p:sp>
        <p:nvSpPr>
          <p:cNvPr id="62" name="Rectangle 1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734716" y="45728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0x20</a:t>
            </a: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734716" y="48776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0x28</a:t>
            </a:r>
          </a:p>
        </p:txBody>
      </p:sp>
      <p:sp>
        <p:nvSpPr>
          <p:cNvPr id="64" name="Rectangle 2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734716" y="51824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0x30</a:t>
            </a:r>
          </a:p>
        </p:txBody>
      </p:sp>
      <p:sp>
        <p:nvSpPr>
          <p:cNvPr id="65" name="Rectangle 2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734716" y="54872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0x38</a:t>
            </a:r>
          </a:p>
        </p:txBody>
      </p:sp>
      <p:sp>
        <p:nvSpPr>
          <p:cNvPr id="66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734716" y="57920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0x40</a:t>
            </a:r>
          </a:p>
        </p:txBody>
      </p:sp>
      <p:sp>
        <p:nvSpPr>
          <p:cNvPr id="67" name="Rectangle 2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734716" y="60968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0x48</a:t>
            </a:r>
          </a:p>
        </p:txBody>
      </p:sp>
      <p:sp>
        <p:nvSpPr>
          <p:cNvPr id="69" name="TextBox 68"/>
          <p:cNvSpPr txBox="1"/>
          <p:nvPr>
            <p:custDataLst>
              <p:tags r:id="rId27"/>
            </p:custDataLst>
          </p:nvPr>
        </p:nvSpPr>
        <p:spPr>
          <a:xfrm>
            <a:off x="7735365" y="3130451"/>
            <a:ext cx="868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Straight Connector 50"/>
          <p:cNvCxnSpPr/>
          <p:nvPr>
            <p:custDataLst>
              <p:tags r:id="rId28"/>
            </p:custDataLst>
          </p:nvPr>
        </p:nvCxnSpPr>
        <p:spPr bwMode="auto">
          <a:xfrm rot="5400000">
            <a:off x="2960567" y="4967574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>
            <p:custDataLst>
              <p:tags r:id="rId29"/>
            </p:custDataLst>
          </p:nvPr>
        </p:nvCxnSpPr>
        <p:spPr bwMode="auto">
          <a:xfrm rot="16200000" flipH="1">
            <a:off x="3493965" y="4963110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>
            <p:custDataLst>
              <p:tags r:id="rId30"/>
            </p:custDataLst>
          </p:nvPr>
        </p:nvCxnSpPr>
        <p:spPr bwMode="auto">
          <a:xfrm rot="16200000" flipH="1">
            <a:off x="4000071" y="4967574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>
            <p:custDataLst>
              <p:tags r:id="rId31"/>
            </p:custDataLst>
          </p:nvPr>
        </p:nvCxnSpPr>
        <p:spPr bwMode="auto">
          <a:xfrm rot="5400000">
            <a:off x="2471511" y="4969846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87" name="Group 86"/>
          <p:cNvGrpSpPr/>
          <p:nvPr/>
        </p:nvGrpSpPr>
        <p:grpSpPr>
          <a:xfrm>
            <a:off x="3542726" y="2442195"/>
            <a:ext cx="4206240" cy="611156"/>
            <a:chOff x="3542726" y="2442195"/>
            <a:chExt cx="4206240" cy="611156"/>
          </a:xfrm>
        </p:grpSpPr>
        <p:sp>
          <p:nvSpPr>
            <p:cNvPr id="88" name="Left Brace 87"/>
            <p:cNvSpPr/>
            <p:nvPr/>
          </p:nvSpPr>
          <p:spPr bwMode="auto">
            <a:xfrm rot="5400000">
              <a:off x="5508686" y="813071"/>
              <a:ext cx="274320" cy="4206240"/>
            </a:xfrm>
            <a:prstGeom prst="leftBrace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054172" y="2442195"/>
              <a:ext cx="11758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one word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542726" y="3053351"/>
            <a:ext cx="4161854" cy="531912"/>
            <a:chOff x="3542726" y="3053351"/>
            <a:chExt cx="4161854" cy="531912"/>
          </a:xfrm>
        </p:grpSpPr>
        <p:grpSp>
          <p:nvGrpSpPr>
            <p:cNvPr id="91" name="Group 90"/>
            <p:cNvGrpSpPr/>
            <p:nvPr/>
          </p:nvGrpSpPr>
          <p:grpSpPr>
            <a:xfrm>
              <a:off x="5569479" y="3053351"/>
              <a:ext cx="537327" cy="531912"/>
              <a:chOff x="5569479" y="3053351"/>
              <a:chExt cx="537327" cy="531912"/>
            </a:xfrm>
          </p:grpSpPr>
          <p:sp>
            <p:nvSpPr>
              <p:cNvPr id="113" name="Rectangle 14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5569479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0x04</a:t>
                </a:r>
              </a:p>
            </p:txBody>
          </p:sp>
          <p:cxnSp>
            <p:nvCxnSpPr>
              <p:cNvPr id="114" name="Straight Arrow Connector 113"/>
              <p:cNvCxnSpPr>
                <a:stCxn id="113" idx="2"/>
              </p:cNvCxnSpPr>
              <p:nvPr>
                <p:custDataLst>
                  <p:tags r:id="rId63"/>
                </p:custDataLst>
              </p:nvPr>
            </p:nvCxnSpPr>
            <p:spPr bwMode="auto">
              <a:xfrm flipH="1">
                <a:off x="5737130" y="3361128"/>
                <a:ext cx="10101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2" name="Group 91"/>
            <p:cNvGrpSpPr/>
            <p:nvPr/>
          </p:nvGrpSpPr>
          <p:grpSpPr>
            <a:xfrm>
              <a:off x="6118127" y="3053351"/>
              <a:ext cx="537327" cy="531912"/>
              <a:chOff x="6118127" y="3053351"/>
              <a:chExt cx="537327" cy="531912"/>
            </a:xfrm>
          </p:grpSpPr>
          <p:sp>
            <p:nvSpPr>
              <p:cNvPr id="111" name="Rectangle 14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6118127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0x05</a:t>
                </a:r>
              </a:p>
            </p:txBody>
          </p:sp>
          <p:cxnSp>
            <p:nvCxnSpPr>
              <p:cNvPr id="112" name="Straight Arrow Connector 111"/>
              <p:cNvCxnSpPr>
                <a:stCxn id="111" idx="2"/>
              </p:cNvCxnSpPr>
              <p:nvPr>
                <p:custDataLst>
                  <p:tags r:id="rId61"/>
                </p:custDataLst>
              </p:nvPr>
            </p:nvCxnSpPr>
            <p:spPr bwMode="auto">
              <a:xfrm flipH="1">
                <a:off x="6270530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3" name="Group 92"/>
            <p:cNvGrpSpPr/>
            <p:nvPr/>
          </p:nvGrpSpPr>
          <p:grpSpPr>
            <a:xfrm>
              <a:off x="6651527" y="3053351"/>
              <a:ext cx="537327" cy="531912"/>
              <a:chOff x="6651527" y="3053351"/>
              <a:chExt cx="537327" cy="531912"/>
            </a:xfrm>
          </p:grpSpPr>
          <p:sp>
            <p:nvSpPr>
              <p:cNvPr id="109" name="Rectangle 14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6651527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0x06</a:t>
                </a:r>
              </a:p>
            </p:txBody>
          </p:sp>
          <p:cxnSp>
            <p:nvCxnSpPr>
              <p:cNvPr id="110" name="Straight Arrow Connector 109"/>
              <p:cNvCxnSpPr>
                <a:stCxn id="109" idx="2"/>
              </p:cNvCxnSpPr>
              <p:nvPr>
                <p:custDataLst>
                  <p:tags r:id="rId59"/>
                </p:custDataLst>
              </p:nvPr>
            </p:nvCxnSpPr>
            <p:spPr bwMode="auto">
              <a:xfrm flipH="1">
                <a:off x="6803930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4" name="Group 93"/>
            <p:cNvGrpSpPr/>
            <p:nvPr/>
          </p:nvGrpSpPr>
          <p:grpSpPr>
            <a:xfrm>
              <a:off x="7167253" y="3053351"/>
              <a:ext cx="537327" cy="531912"/>
              <a:chOff x="7167253" y="3053351"/>
              <a:chExt cx="537327" cy="531912"/>
            </a:xfrm>
          </p:grpSpPr>
          <p:sp>
            <p:nvSpPr>
              <p:cNvPr id="107" name="Rectangle 14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7167253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0x07</a:t>
                </a:r>
              </a:p>
            </p:txBody>
          </p:sp>
          <p:cxnSp>
            <p:nvCxnSpPr>
              <p:cNvPr id="108" name="Straight Arrow Connector 107"/>
              <p:cNvCxnSpPr>
                <a:stCxn id="107" idx="2"/>
              </p:cNvCxnSpPr>
              <p:nvPr>
                <p:custDataLst>
                  <p:tags r:id="rId57"/>
                </p:custDataLst>
              </p:nvPr>
            </p:nvCxnSpPr>
            <p:spPr bwMode="auto">
              <a:xfrm flipH="1">
                <a:off x="7337330" y="3361128"/>
                <a:ext cx="9858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5" name="Group 94"/>
            <p:cNvGrpSpPr/>
            <p:nvPr/>
          </p:nvGrpSpPr>
          <p:grpSpPr>
            <a:xfrm>
              <a:off x="3542726" y="3053351"/>
              <a:ext cx="537327" cy="531912"/>
              <a:chOff x="3542726" y="3053351"/>
              <a:chExt cx="537327" cy="531912"/>
            </a:xfrm>
          </p:grpSpPr>
          <p:sp>
            <p:nvSpPr>
              <p:cNvPr id="105" name="Rectangle 14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542726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0x00</a:t>
                </a:r>
              </a:p>
            </p:txBody>
          </p:sp>
          <p:cxnSp>
            <p:nvCxnSpPr>
              <p:cNvPr id="106" name="Straight Arrow Connector 105"/>
              <p:cNvCxnSpPr>
                <a:stCxn id="105" idx="2"/>
              </p:cNvCxnSpPr>
              <p:nvPr>
                <p:custDataLst>
                  <p:tags r:id="rId55"/>
                </p:custDataLst>
              </p:nvPr>
            </p:nvCxnSpPr>
            <p:spPr bwMode="auto">
              <a:xfrm flipH="1">
                <a:off x="3710377" y="3361128"/>
                <a:ext cx="10101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6" name="Group 95"/>
            <p:cNvGrpSpPr/>
            <p:nvPr/>
          </p:nvGrpSpPr>
          <p:grpSpPr>
            <a:xfrm>
              <a:off x="4091374" y="3053351"/>
              <a:ext cx="537327" cy="531912"/>
              <a:chOff x="4091374" y="3053351"/>
              <a:chExt cx="537327" cy="531912"/>
            </a:xfrm>
          </p:grpSpPr>
          <p:sp>
            <p:nvSpPr>
              <p:cNvPr id="103" name="Rectangle 14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091374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0x01</a:t>
                </a:r>
              </a:p>
            </p:txBody>
          </p:sp>
          <p:cxnSp>
            <p:nvCxnSpPr>
              <p:cNvPr id="104" name="Straight Arrow Connector 103"/>
              <p:cNvCxnSpPr>
                <a:stCxn id="103" idx="2"/>
              </p:cNvCxnSpPr>
              <p:nvPr>
                <p:custDataLst>
                  <p:tags r:id="rId53"/>
                </p:custDataLst>
              </p:nvPr>
            </p:nvCxnSpPr>
            <p:spPr bwMode="auto">
              <a:xfrm flipH="1">
                <a:off x="4243777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7" name="Group 96"/>
            <p:cNvGrpSpPr/>
            <p:nvPr/>
          </p:nvGrpSpPr>
          <p:grpSpPr>
            <a:xfrm>
              <a:off x="4624774" y="3053351"/>
              <a:ext cx="537327" cy="531912"/>
              <a:chOff x="4624774" y="3053351"/>
              <a:chExt cx="537327" cy="531912"/>
            </a:xfrm>
          </p:grpSpPr>
          <p:sp>
            <p:nvSpPr>
              <p:cNvPr id="101" name="Rectangle 14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624774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0x02</a:t>
                </a:r>
              </a:p>
            </p:txBody>
          </p:sp>
          <p:cxnSp>
            <p:nvCxnSpPr>
              <p:cNvPr id="102" name="Straight Arrow Connector 101"/>
              <p:cNvCxnSpPr>
                <a:stCxn id="101" idx="2"/>
              </p:cNvCxnSpPr>
              <p:nvPr>
                <p:custDataLst>
                  <p:tags r:id="rId51"/>
                </p:custDataLst>
              </p:nvPr>
            </p:nvCxnSpPr>
            <p:spPr bwMode="auto">
              <a:xfrm flipH="1">
                <a:off x="4777177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8" name="Group 97"/>
            <p:cNvGrpSpPr/>
            <p:nvPr/>
          </p:nvGrpSpPr>
          <p:grpSpPr>
            <a:xfrm>
              <a:off x="5140500" y="3053351"/>
              <a:ext cx="537327" cy="531912"/>
              <a:chOff x="5140500" y="3053351"/>
              <a:chExt cx="537327" cy="531912"/>
            </a:xfrm>
          </p:grpSpPr>
          <p:sp>
            <p:nvSpPr>
              <p:cNvPr id="99" name="Rectangle 1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5140500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0x03</a:t>
                </a:r>
              </a:p>
            </p:txBody>
          </p:sp>
          <p:cxnSp>
            <p:nvCxnSpPr>
              <p:cNvPr id="100" name="Straight Arrow Connector 99"/>
              <p:cNvCxnSpPr>
                <a:stCxn id="99" idx="2"/>
              </p:cNvCxnSpPr>
              <p:nvPr>
                <p:custDataLst>
                  <p:tags r:id="rId49"/>
                </p:custDataLst>
              </p:nvPr>
            </p:nvCxnSpPr>
            <p:spPr bwMode="auto">
              <a:xfrm flipH="1">
                <a:off x="5310577" y="3361128"/>
                <a:ext cx="9858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16" name="Group 15"/>
          <p:cNvGrpSpPr/>
          <p:nvPr/>
        </p:nvGrpSpPr>
        <p:grpSpPr>
          <a:xfrm>
            <a:off x="1187729" y="5254221"/>
            <a:ext cx="4197707" cy="323697"/>
            <a:chOff x="1187729" y="5254221"/>
            <a:chExt cx="4197707" cy="323697"/>
          </a:xfrm>
        </p:grpSpPr>
        <p:sp>
          <p:nvSpPr>
            <p:cNvPr id="34" name="Rectangle 1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808601" y="5254221"/>
              <a:ext cx="562975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0x0D</a:t>
              </a:r>
            </a:p>
          </p:txBody>
        </p:sp>
        <p:sp>
          <p:nvSpPr>
            <p:cNvPr id="35" name="Rectangle 1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42001" y="5254221"/>
              <a:ext cx="534121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0x0E</a:t>
              </a:r>
            </a:p>
          </p:txBody>
        </p:sp>
        <p:sp>
          <p:nvSpPr>
            <p:cNvPr id="36" name="Rectangle 1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857727" y="5254221"/>
              <a:ext cx="527709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0x0F</a:t>
              </a:r>
            </a:p>
          </p:txBody>
        </p:sp>
        <p:sp>
          <p:nvSpPr>
            <p:cNvPr id="33" name="Rectangle 14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259953" y="5254221"/>
              <a:ext cx="542136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0x0C</a:t>
              </a:r>
            </a:p>
          </p:txBody>
        </p:sp>
        <p:sp>
          <p:nvSpPr>
            <p:cNvPr id="78" name="Rectangle 1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736377" y="527014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0x09</a:t>
              </a:r>
            </a:p>
          </p:txBody>
        </p:sp>
        <p:sp>
          <p:nvSpPr>
            <p:cNvPr id="79" name="Rectangle 1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269777" y="5270141"/>
              <a:ext cx="558166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0x0A</a:t>
              </a:r>
            </a:p>
          </p:txBody>
        </p:sp>
        <p:sp>
          <p:nvSpPr>
            <p:cNvPr id="80" name="Rectangle 1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785503" y="5270141"/>
              <a:ext cx="550151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0x0B</a:t>
              </a:r>
            </a:p>
          </p:txBody>
        </p:sp>
        <p:sp>
          <p:nvSpPr>
            <p:cNvPr id="82" name="Rectangle 14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187729" y="527014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56393" y="3891551"/>
            <a:ext cx="5918360" cy="1378590"/>
            <a:chOff x="1456393" y="3891551"/>
            <a:chExt cx="5918360" cy="1378590"/>
          </a:xfrm>
          <a:effectLst>
            <a:glow rad="25400">
              <a:schemeClr val="accent3">
                <a:satMod val="175000"/>
              </a:schemeClr>
            </a:glow>
          </a:effectLst>
        </p:grpSpPr>
        <p:cxnSp>
          <p:nvCxnSpPr>
            <p:cNvPr id="38" name="Straight Arrow Connector 37"/>
            <p:cNvCxnSpPr>
              <a:stCxn id="33" idx="0"/>
            </p:cNvCxnSpPr>
            <p:nvPr>
              <p:custDataLst>
                <p:tags r:id="rId32"/>
              </p:custDataLst>
            </p:nvPr>
          </p:nvCxnSpPr>
          <p:spPr bwMode="auto">
            <a:xfrm flipV="1">
              <a:off x="3531021" y="3891551"/>
              <a:ext cx="2206106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0" name="Straight Arrow Connector 39"/>
            <p:cNvCxnSpPr>
              <a:stCxn id="34" idx="0"/>
            </p:cNvCxnSpPr>
            <p:nvPr>
              <p:custDataLst>
                <p:tags r:id="rId33"/>
              </p:custDataLst>
            </p:nvPr>
          </p:nvCxnSpPr>
          <p:spPr bwMode="auto">
            <a:xfrm flipV="1">
              <a:off x="4090089" y="3891551"/>
              <a:ext cx="2180438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Arrow Connector 41"/>
            <p:cNvCxnSpPr>
              <a:stCxn id="35" idx="0"/>
            </p:cNvCxnSpPr>
            <p:nvPr>
              <p:custDataLst>
                <p:tags r:id="rId34"/>
              </p:custDataLst>
            </p:nvPr>
          </p:nvCxnSpPr>
          <p:spPr bwMode="auto">
            <a:xfrm flipV="1">
              <a:off x="4609062" y="3891551"/>
              <a:ext cx="2232291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Straight Arrow Connector 43"/>
            <p:cNvCxnSpPr>
              <a:stCxn id="36" idx="0"/>
            </p:cNvCxnSpPr>
            <p:nvPr>
              <p:custDataLst>
                <p:tags r:id="rId35"/>
              </p:custDataLst>
            </p:nvPr>
          </p:nvCxnSpPr>
          <p:spPr bwMode="auto">
            <a:xfrm flipV="1">
              <a:off x="5121582" y="3891551"/>
              <a:ext cx="2253171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3" name="Straight Arrow Connector 82"/>
            <p:cNvCxnSpPr>
              <a:stCxn id="82" idx="0"/>
            </p:cNvCxnSpPr>
            <p:nvPr>
              <p:custDataLst>
                <p:tags r:id="rId36"/>
              </p:custDataLst>
            </p:nvPr>
          </p:nvCxnSpPr>
          <p:spPr bwMode="auto">
            <a:xfrm flipV="1">
              <a:off x="1456393" y="3907471"/>
              <a:ext cx="2208510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4" name="Straight Arrow Connector 83"/>
            <p:cNvCxnSpPr>
              <a:stCxn id="78" idx="0"/>
            </p:cNvCxnSpPr>
            <p:nvPr>
              <p:custDataLst>
                <p:tags r:id="rId37"/>
              </p:custDataLst>
            </p:nvPr>
          </p:nvCxnSpPr>
          <p:spPr bwMode="auto">
            <a:xfrm flipV="1">
              <a:off x="2005041" y="3907471"/>
              <a:ext cx="2193262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5" name="Straight Arrow Connector 84"/>
            <p:cNvCxnSpPr>
              <a:stCxn id="79" idx="0"/>
            </p:cNvCxnSpPr>
            <p:nvPr>
              <p:custDataLst>
                <p:tags r:id="rId38"/>
              </p:custDataLst>
            </p:nvPr>
          </p:nvCxnSpPr>
          <p:spPr bwMode="auto">
            <a:xfrm flipV="1">
              <a:off x="2548860" y="3907471"/>
              <a:ext cx="2220269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6" name="Straight Arrow Connector 85"/>
            <p:cNvCxnSpPr>
              <a:stCxn id="80" idx="0"/>
            </p:cNvCxnSpPr>
            <p:nvPr>
              <p:custDataLst>
                <p:tags r:id="rId39"/>
              </p:custDataLst>
            </p:nvPr>
          </p:nvCxnSpPr>
          <p:spPr bwMode="auto">
            <a:xfrm flipV="1">
              <a:off x="3060579" y="3907471"/>
              <a:ext cx="2241950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78968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Addresses and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 </a:t>
            </a:r>
            <a:r>
              <a:rPr lang="en-US" i="1" dirty="0">
                <a:solidFill>
                  <a:srgbClr val="4B2A85"/>
                </a:solidFill>
              </a:rPr>
              <a:t>address</a:t>
            </a:r>
            <a:r>
              <a:rPr lang="en-US" dirty="0">
                <a:solidFill>
                  <a:srgbClr val="4B2A85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location in memory</a:t>
            </a:r>
          </a:p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i="1" dirty="0">
                <a:solidFill>
                  <a:srgbClr val="CC0000"/>
                </a:solidFill>
              </a:rPr>
              <a:t>pointer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data object that holds an address</a:t>
            </a:r>
          </a:p>
          <a:p>
            <a:pPr lvl="1"/>
            <a:r>
              <a:rPr lang="en-US" dirty="0"/>
              <a:t>Address can point to </a:t>
            </a:r>
            <a:r>
              <a:rPr lang="en-US" i="1" dirty="0"/>
              <a:t>any</a:t>
            </a:r>
            <a:r>
              <a:rPr lang="en-US" dirty="0"/>
              <a:t> data</a:t>
            </a:r>
          </a:p>
          <a:p>
            <a:r>
              <a:rPr lang="en-US" dirty="0">
                <a:solidFill>
                  <a:srgbClr val="000000"/>
                </a:solidFill>
              </a:rPr>
              <a:t>Value 504 stored at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address </a:t>
            </a:r>
            <a:r>
              <a:rPr lang="en-US" dirty="0">
                <a:solidFill>
                  <a:srgbClr val="4B2A85"/>
                </a:solidFill>
              </a:rPr>
              <a:t>0x08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504</a:t>
            </a:r>
            <a:r>
              <a:rPr lang="en-US" baseline="-25000" dirty="0">
                <a:solidFill>
                  <a:srgbClr val="000000"/>
                </a:solidFill>
              </a:rPr>
              <a:t>10</a:t>
            </a:r>
            <a:r>
              <a:rPr lang="en-US" dirty="0">
                <a:solidFill>
                  <a:srgbClr val="000000"/>
                </a:solidFill>
              </a:rPr>
              <a:t> = 1F8</a:t>
            </a:r>
            <a:r>
              <a:rPr lang="en-US" baseline="-25000" dirty="0">
                <a:solidFill>
                  <a:srgbClr val="000000"/>
                </a:solidFill>
              </a:rPr>
              <a:t>16</a:t>
            </a:r>
            <a:r>
              <a:rPr lang="en-US" dirty="0">
                <a:solidFill>
                  <a:srgbClr val="000000"/>
                </a:solidFill>
              </a:rPr>
              <a:t>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= 0x 00 ... 00 01 F8</a:t>
            </a:r>
          </a:p>
          <a:p>
            <a:r>
              <a:rPr lang="en-US" dirty="0"/>
              <a:t>Pointer stored at</a:t>
            </a:r>
            <a:br>
              <a:rPr lang="en-US" dirty="0"/>
            </a:br>
            <a:r>
              <a:rPr lang="en-US" dirty="0">
                <a:solidFill>
                  <a:srgbClr val="4B2A85"/>
                </a:solidFill>
              </a:rPr>
              <a:t>0x38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points to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address </a:t>
            </a:r>
            <a:r>
              <a:rPr lang="en-US" dirty="0">
                <a:solidFill>
                  <a:srgbClr val="4B2A85"/>
                </a:solidFill>
              </a:rPr>
              <a:t>0x08</a:t>
            </a:r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4206240" y="2905470"/>
            <a:ext cx="4841540" cy="3209330"/>
            <a:chOff x="4206240" y="2905470"/>
            <a:chExt cx="4841540" cy="3209330"/>
          </a:xfrm>
        </p:grpSpPr>
        <p:sp>
          <p:nvSpPr>
            <p:cNvPr id="16" name="Rectangle 1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206240" y="5724870"/>
              <a:ext cx="4023360" cy="3048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263591" y="2905470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1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263591" y="3214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2" name="Rectangle 16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263591" y="3519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3" name="Rectangle 17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263591" y="3824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4" name="Rectangle 18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8263591" y="4129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5" name="Rectangle 1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263591" y="44339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6" name="Rectangle 2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263591" y="4738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7" name="Rectangle 2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263591" y="5043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8" name="Rectangle 22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263591" y="5348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9" name="Rectangle 2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263591" y="5653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  <p:cxnSp>
          <p:nvCxnSpPr>
            <p:cNvPr id="34" name="Straight Connector 33"/>
            <p:cNvCxnSpPr/>
            <p:nvPr>
              <p:custDataLst>
                <p:tags r:id="rId30"/>
              </p:custDataLst>
            </p:nvPr>
          </p:nvCxnSpPr>
          <p:spPr bwMode="auto">
            <a:xfrm>
              <a:off x="47091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>
              <p:custDataLst>
                <p:tags r:id="rId31"/>
              </p:custDataLst>
            </p:nvPr>
          </p:nvCxnSpPr>
          <p:spPr bwMode="auto">
            <a:xfrm>
              <a:off x="52120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>
              <p:custDataLst>
                <p:tags r:id="rId32"/>
              </p:custDataLst>
            </p:nvPr>
          </p:nvCxnSpPr>
          <p:spPr bwMode="auto">
            <a:xfrm>
              <a:off x="571500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>
              <p:custDataLst>
                <p:tags r:id="rId33"/>
              </p:custDataLst>
            </p:nvPr>
          </p:nvCxnSpPr>
          <p:spPr bwMode="auto">
            <a:xfrm>
              <a:off x="77266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>
              <p:custDataLst>
                <p:tags r:id="rId34"/>
              </p:custDataLst>
            </p:nvPr>
          </p:nvCxnSpPr>
          <p:spPr bwMode="auto">
            <a:xfrm>
              <a:off x="621792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>
              <p:custDataLst>
                <p:tags r:id="rId35"/>
              </p:custDataLst>
            </p:nvPr>
          </p:nvCxnSpPr>
          <p:spPr bwMode="auto">
            <a:xfrm>
              <a:off x="672084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>
              <p:custDataLst>
                <p:tags r:id="rId36"/>
              </p:custDataLst>
            </p:nvPr>
          </p:nvCxnSpPr>
          <p:spPr bwMode="auto">
            <a:xfrm>
              <a:off x="72237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Rectangle 9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206240" y="5115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2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206240" y="2981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3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206240" y="3286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206240" y="3591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206240" y="3896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206240" y="42008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206240" y="4505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206240" y="4810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206240" y="5420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61" name="TextBox 60"/>
          <p:cNvSpPr txBox="1"/>
          <p:nvPr>
            <p:custDataLst>
              <p:tags r:id="rId1"/>
            </p:custDataLst>
          </p:nvPr>
        </p:nvSpPr>
        <p:spPr>
          <a:xfrm>
            <a:off x="8263591" y="2707451"/>
            <a:ext cx="868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4206240" y="3250406"/>
            <a:ext cx="4023360" cy="309295"/>
            <a:chOff x="4206240" y="3250406"/>
            <a:chExt cx="4023360" cy="309295"/>
          </a:xfrm>
        </p:grpSpPr>
        <p:sp>
          <p:nvSpPr>
            <p:cNvPr id="42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2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3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4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5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6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7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78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F8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206240" y="5084064"/>
            <a:ext cx="4023360" cy="309295"/>
            <a:chOff x="4206240" y="3250406"/>
            <a:chExt cx="4023360" cy="309295"/>
          </a:xfrm>
        </p:grpSpPr>
        <p:sp>
          <p:nvSpPr>
            <p:cNvPr id="82" name="Rectangle 1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3" name="Rectangle 1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4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8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9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08</a:t>
              </a:r>
            </a:p>
          </p:txBody>
        </p:sp>
      </p:grpSp>
      <p:sp>
        <p:nvSpPr>
          <p:cNvPr id="6" name="Rounded Rectangle 5"/>
          <p:cNvSpPr/>
          <p:nvPr/>
        </p:nvSpPr>
        <p:spPr bwMode="auto">
          <a:xfrm>
            <a:off x="6487460" y="334638"/>
            <a:ext cx="2560320" cy="771525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64-bit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64-bits wide)</a:t>
            </a:r>
          </a:p>
        </p:txBody>
      </p:sp>
      <p:sp>
        <p:nvSpPr>
          <p:cNvPr id="55" name="U-Turn Arrow 54"/>
          <p:cNvSpPr/>
          <p:nvPr>
            <p:custDataLst>
              <p:tags r:id="rId2"/>
            </p:custDataLst>
          </p:nvPr>
        </p:nvSpPr>
        <p:spPr bwMode="auto">
          <a:xfrm rot="16200000">
            <a:off x="3129885" y="4114800"/>
            <a:ext cx="1828800" cy="327950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15610" y="1056441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big-endian</a:t>
            </a:r>
          </a:p>
        </p:txBody>
      </p:sp>
    </p:spTree>
    <p:extLst>
      <p:ext uri="{BB962C8B-B14F-4D97-AF65-F5344CB8AC3E}">
        <p14:creationId xmlns:p14="http://schemas.microsoft.com/office/powerpoint/2010/main" val="190380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Addresses and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 </a:t>
            </a:r>
            <a:r>
              <a:rPr lang="en-US" i="1" dirty="0">
                <a:solidFill>
                  <a:srgbClr val="4B2A85"/>
                </a:solidFill>
              </a:rPr>
              <a:t>address</a:t>
            </a:r>
            <a:r>
              <a:rPr lang="en-US" dirty="0">
                <a:solidFill>
                  <a:srgbClr val="4B2A85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location in memory</a:t>
            </a:r>
          </a:p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i="1" dirty="0">
                <a:solidFill>
                  <a:srgbClr val="CC0000"/>
                </a:solidFill>
              </a:rPr>
              <a:t>pointer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data object that holds an address</a:t>
            </a:r>
          </a:p>
          <a:p>
            <a:pPr lvl="1"/>
            <a:r>
              <a:rPr lang="en-US" dirty="0"/>
              <a:t>Address can point to </a:t>
            </a:r>
            <a:r>
              <a:rPr lang="en-US" i="1" dirty="0"/>
              <a:t>any</a:t>
            </a:r>
            <a:r>
              <a:rPr lang="en-US" dirty="0"/>
              <a:t> data</a:t>
            </a:r>
          </a:p>
          <a:p>
            <a:r>
              <a:rPr lang="en-US" dirty="0">
                <a:solidFill>
                  <a:srgbClr val="000000"/>
                </a:solidFill>
              </a:rPr>
              <a:t>Pointer stored at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4B2A85"/>
                </a:solidFill>
              </a:rPr>
              <a:t>0x48</a:t>
            </a:r>
            <a:r>
              <a:rPr lang="en-US" dirty="0"/>
              <a:t> points to </a:t>
            </a:r>
            <a:br>
              <a:rPr lang="en-US" dirty="0"/>
            </a:br>
            <a:r>
              <a:rPr lang="en-US" dirty="0"/>
              <a:t>address </a:t>
            </a:r>
            <a:r>
              <a:rPr lang="en-US" dirty="0">
                <a:solidFill>
                  <a:srgbClr val="4B2A85"/>
                </a:solidFill>
              </a:rPr>
              <a:t>0x38</a:t>
            </a:r>
          </a:p>
          <a:p>
            <a:pPr lvl="1"/>
            <a:r>
              <a:rPr lang="en-US" dirty="0"/>
              <a:t>Pointer to a pointer!</a:t>
            </a:r>
          </a:p>
          <a:p>
            <a:r>
              <a:rPr lang="en-US" dirty="0"/>
              <a:t>Is the data stored</a:t>
            </a:r>
            <a:br>
              <a:rPr lang="en-US" dirty="0"/>
            </a:br>
            <a:r>
              <a:rPr lang="en-US" dirty="0"/>
              <a:t>at </a:t>
            </a:r>
            <a:r>
              <a:rPr lang="en-US" dirty="0">
                <a:solidFill>
                  <a:srgbClr val="4B2A85"/>
                </a:solidFill>
              </a:rPr>
              <a:t>0x08</a:t>
            </a:r>
            <a:r>
              <a:rPr lang="en-US" dirty="0"/>
              <a:t> a pointer?</a:t>
            </a:r>
          </a:p>
          <a:p>
            <a:pPr lvl="1"/>
            <a:r>
              <a:rPr lang="en-US" dirty="0"/>
              <a:t>Could be, depending</a:t>
            </a:r>
            <a:br>
              <a:rPr lang="en-US" dirty="0"/>
            </a:br>
            <a:r>
              <a:rPr lang="en-US" dirty="0"/>
              <a:t>on how you use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4206240" y="2905470"/>
            <a:ext cx="4841540" cy="3209330"/>
            <a:chOff x="4206240" y="2905470"/>
            <a:chExt cx="4841540" cy="3209330"/>
          </a:xfrm>
        </p:grpSpPr>
        <p:sp>
          <p:nvSpPr>
            <p:cNvPr id="16" name="Rectangle 1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206240" y="5724870"/>
              <a:ext cx="4023360" cy="3048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263591" y="2905470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1" name="Rectangle 1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263591" y="3214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2" name="Rectangle 1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8263591" y="3519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3" name="Rectangle 1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8263591" y="3824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4" name="Rectangle 1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263591" y="4129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5" name="Rectangle 1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263591" y="44339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6" name="Rectangle 2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8263591" y="4738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7" name="Rectangle 2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8263591" y="5043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8" name="Rectangle 2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8263591" y="5348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9" name="Rectangle 2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263591" y="5653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  <p:cxnSp>
          <p:nvCxnSpPr>
            <p:cNvPr id="34" name="Straight Connector 33"/>
            <p:cNvCxnSpPr/>
            <p:nvPr>
              <p:custDataLst>
                <p:tags r:id="rId39"/>
              </p:custDataLst>
            </p:nvPr>
          </p:nvCxnSpPr>
          <p:spPr bwMode="auto">
            <a:xfrm>
              <a:off x="47091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>
              <p:custDataLst>
                <p:tags r:id="rId40"/>
              </p:custDataLst>
            </p:nvPr>
          </p:nvCxnSpPr>
          <p:spPr bwMode="auto">
            <a:xfrm>
              <a:off x="52120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>
              <p:custDataLst>
                <p:tags r:id="rId41"/>
              </p:custDataLst>
            </p:nvPr>
          </p:nvCxnSpPr>
          <p:spPr bwMode="auto">
            <a:xfrm>
              <a:off x="571500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>
              <p:custDataLst>
                <p:tags r:id="rId42"/>
              </p:custDataLst>
            </p:nvPr>
          </p:nvCxnSpPr>
          <p:spPr bwMode="auto">
            <a:xfrm>
              <a:off x="77266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>
              <p:custDataLst>
                <p:tags r:id="rId43"/>
              </p:custDataLst>
            </p:nvPr>
          </p:nvCxnSpPr>
          <p:spPr bwMode="auto">
            <a:xfrm>
              <a:off x="621792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>
              <p:custDataLst>
                <p:tags r:id="rId44"/>
              </p:custDataLst>
            </p:nvPr>
          </p:nvCxnSpPr>
          <p:spPr bwMode="auto">
            <a:xfrm>
              <a:off x="672084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>
              <p:custDataLst>
                <p:tags r:id="rId45"/>
              </p:custDataLst>
            </p:nvPr>
          </p:nvCxnSpPr>
          <p:spPr bwMode="auto">
            <a:xfrm>
              <a:off x="72237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Rectangle 9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206240" y="5115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2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206240" y="2981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3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206240" y="3286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206240" y="3591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206240" y="3896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206240" y="42008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206240" y="4505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206240" y="4810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206240" y="5420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59" name="U-Turn Arrow 58"/>
          <p:cNvSpPr/>
          <p:nvPr>
            <p:custDataLst>
              <p:tags r:id="rId1"/>
            </p:custDataLst>
          </p:nvPr>
        </p:nvSpPr>
        <p:spPr bwMode="auto">
          <a:xfrm rot="16200000">
            <a:off x="3129885" y="4114800"/>
            <a:ext cx="1828800" cy="327950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60" name="U-Turn Arrow 59"/>
          <p:cNvSpPr/>
          <p:nvPr>
            <p:custDataLst>
              <p:tags r:id="rId2"/>
            </p:custDataLst>
          </p:nvPr>
        </p:nvSpPr>
        <p:spPr bwMode="auto">
          <a:xfrm rot="16200000">
            <a:off x="3739896" y="5365138"/>
            <a:ext cx="614066" cy="327949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61" name="TextBox 60"/>
          <p:cNvSpPr txBox="1"/>
          <p:nvPr>
            <p:custDataLst>
              <p:tags r:id="rId3"/>
            </p:custDataLst>
          </p:nvPr>
        </p:nvSpPr>
        <p:spPr>
          <a:xfrm>
            <a:off x="8263591" y="2707451"/>
            <a:ext cx="868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4206240" y="3250406"/>
            <a:ext cx="4023360" cy="309295"/>
            <a:chOff x="4206240" y="3250406"/>
            <a:chExt cx="4023360" cy="309295"/>
          </a:xfrm>
        </p:grpSpPr>
        <p:sp>
          <p:nvSpPr>
            <p:cNvPr id="42" name="Rectangle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2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3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4" name="Rectangle 1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5" name="Rectangle 1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6" name="Rectangle 1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7" name="Rectangle 1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78" name="Rectangle 1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F8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206240" y="5084064"/>
            <a:ext cx="4023360" cy="309295"/>
            <a:chOff x="4206240" y="3250406"/>
            <a:chExt cx="4023360" cy="309295"/>
          </a:xfrm>
        </p:grpSpPr>
        <p:sp>
          <p:nvSpPr>
            <p:cNvPr id="82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3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4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8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9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08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206240" y="5687568"/>
            <a:ext cx="4023360" cy="309295"/>
            <a:chOff x="4206240" y="3250406"/>
            <a:chExt cx="4023360" cy="309295"/>
          </a:xfrm>
        </p:grpSpPr>
        <p:sp>
          <p:nvSpPr>
            <p:cNvPr id="91" name="Rectangle 1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2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3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4" name="Rectangle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7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8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38</a:t>
              </a:r>
            </a:p>
          </p:txBody>
        </p:sp>
      </p:grpSp>
      <p:sp>
        <p:nvSpPr>
          <p:cNvPr id="64" name="Rounded Rectangle 63"/>
          <p:cNvSpPr/>
          <p:nvPr/>
        </p:nvSpPr>
        <p:spPr bwMode="auto">
          <a:xfrm>
            <a:off x="6487460" y="334638"/>
            <a:ext cx="2560320" cy="771525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64-bit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64-bits wide)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5610" y="1056441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big-endian</a:t>
            </a:r>
          </a:p>
        </p:txBody>
      </p:sp>
    </p:spTree>
    <p:extLst>
      <p:ext uri="{BB962C8B-B14F-4D97-AF65-F5344CB8AC3E}">
        <p14:creationId xmlns:p14="http://schemas.microsoft.com/office/powerpoint/2010/main" val="189959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Data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Sizes of data types (in bytes)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32608" y="6405375"/>
            <a:ext cx="5163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To use “</a:t>
            </a:r>
            <a:r>
              <a:rPr lang="en-US" sz="16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bool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” in C, you must </a:t>
            </a:r>
            <a:r>
              <a:rPr lang="en-US" sz="16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stdbool.h</a:t>
            </a:r>
            <a:r>
              <a:rPr lang="en-US" sz="16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&gt;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627708"/>
              </p:ext>
            </p:extLst>
          </p:nvPr>
        </p:nvGraphicFramePr>
        <p:xfrm>
          <a:off x="1097280" y="1920240"/>
          <a:ext cx="7178040" cy="389128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Java Data Type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C Data Type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32-bit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x86-64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boolean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bool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byte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char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char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short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short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float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float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double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double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 double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(reference)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pointer *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331785"/>
              </p:ext>
            </p:extLst>
          </p:nvPr>
        </p:nvGraphicFramePr>
        <p:xfrm>
          <a:off x="1097280" y="5491480"/>
          <a:ext cx="7178040" cy="3200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(reference)</a:t>
                      </a: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pointer *</a:t>
                      </a: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ounded Rectangular Callout 3"/>
          <p:cNvSpPr/>
          <p:nvPr>
            <p:custDataLst>
              <p:tags r:id="rId4"/>
            </p:custDataLst>
          </p:nvPr>
        </p:nvSpPr>
        <p:spPr bwMode="auto">
          <a:xfrm>
            <a:off x="5334000" y="6059430"/>
            <a:ext cx="3200400" cy="380870"/>
          </a:xfrm>
          <a:prstGeom prst="wedgeRoundRectCallout">
            <a:avLst>
              <a:gd name="adj1" fmla="val 16852"/>
              <a:gd name="adj2" fmla="val -13660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n w="0"/>
                <a:solidFill>
                  <a:schemeClr val="tx1"/>
                </a:solidFill>
                <a:latin typeface="Roboto Regular" charset="0"/>
                <a:cs typeface="Roboto Regular" charset="0"/>
              </a:rPr>
              <a:t>a</a:t>
            </a:r>
            <a:r>
              <a:rPr kumimoji="0" lang="en-US" sz="2000" b="0" u="none" strike="noStrike" normalizeH="0" baseline="0" dirty="0">
                <a:ln w="0"/>
                <a:solidFill>
                  <a:schemeClr val="tx1"/>
                </a:solidFill>
                <a:latin typeface="Roboto Regular" charset="0"/>
                <a:cs typeface="Roboto Regular" charset="0"/>
              </a:rPr>
              <a:t>ddress size = word size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Memory Alignment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456"/>
                <a:ext cx="8366760" cy="4974336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Aligned</a:t>
                </a:r>
                <a:r>
                  <a:rPr lang="en-US" b="1" dirty="0"/>
                  <a:t>:</a:t>
                </a:r>
                <a:r>
                  <a:rPr lang="en-US" dirty="0"/>
                  <a:t>  Primitive object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bytes must have an address that is a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More about alignment later in the course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good memory system performance, data has to be </a:t>
                </a:r>
                <a:r>
                  <a:rPr lang="en-US"/>
                  <a:t>aligned.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7"/>
                </p:custDataLst>
              </p:nvPr>
            </p:nvSpPr>
            <p:spPr>
              <a:xfrm>
                <a:off x="396875" y="1362456"/>
                <a:ext cx="8366760" cy="4974336"/>
              </a:xfrm>
              <a:blipFill>
                <a:blip r:embed="rId8"/>
                <a:stretch>
                  <a:fillRect l="-303" t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4"/>
                </p:custDataLst>
                <p:extLst>
                  <p:ext uri="{D42A27DB-BD31-4B8C-83A1-F6EECF244321}">
                    <p14:modId xmlns:p14="http://schemas.microsoft.com/office/powerpoint/2010/main" val="4034206547"/>
                  </p:ext>
                </p:extLst>
              </p:nvPr>
            </p:nvGraphicFramePr>
            <p:xfrm>
              <a:off x="2560320" y="2834640"/>
              <a:ext cx="4023360" cy="14752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315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918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oMath>
                          </a14:m>
                          <a:endParaRPr lang="en-US" sz="20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T="0" marB="0" anchor="ctr"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Type</a:t>
                          </a:r>
                        </a:p>
                      </a:txBody>
                      <a:tcPr marT="0" marB="0" anchor="ctr">
                        <a:solidFill>
                          <a:srgbClr val="4B2A8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char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short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4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err="1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, float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8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long, double, </a:t>
                          </a:r>
                          <a:r>
                            <a:rPr lang="en-US" b="0" i="0" dirty="0">
                              <a:latin typeface="Calibri" panose="020F0502020204030204" pitchFamily="34" charset="0"/>
                              <a:ea typeface="Anonymous Pro" panose="02060609030202000504" pitchFamily="49" charset="0"/>
                              <a:cs typeface="Calibri" panose="020F0502020204030204" pitchFamily="34" charset="0"/>
                            </a:rPr>
                            <a:t>pointers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9"/>
                </p:custDataLst>
                <p:extLst>
                  <p:ext uri="{D42A27DB-BD31-4B8C-83A1-F6EECF244321}">
                    <p14:modId xmlns:p14="http://schemas.microsoft.com/office/powerpoint/2010/main" val="4034206547"/>
                  </p:ext>
                </p:extLst>
              </p:nvPr>
            </p:nvGraphicFramePr>
            <p:xfrm>
              <a:off x="2560320" y="2834640"/>
              <a:ext cx="4023360" cy="14752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31520"/>
                    <a:gridCol w="3291840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blipFill rotWithShape="0">
                          <a:blip r:embed="rId10"/>
                          <a:stretch>
                            <a:fillRect l="-1667" t="-26000" r="-454167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Type</a:t>
                          </a:r>
                          <a:endParaRPr lang="en-US" sz="20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T="0" marB="0" anchor="ctr">
                        <a:solidFill>
                          <a:srgbClr val="4B2A85"/>
                        </a:solidFill>
                      </a:tcPr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char</a:t>
                          </a:r>
                          <a:endParaRPr lang="en-US" b="0" i="0" dirty="0">
                            <a:latin typeface="Courier New" panose="02070309020205020404" pitchFamily="49" charset="0"/>
                            <a:ea typeface="Anonymous Pro" panose="020606090302020005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short</a:t>
                          </a:r>
                          <a:endParaRPr lang="en-US" b="0" i="0" dirty="0">
                            <a:latin typeface="Courier New" panose="02070309020205020404" pitchFamily="49" charset="0"/>
                            <a:ea typeface="Anonymous Pro" panose="020606090302020005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4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err="1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, float</a:t>
                          </a:r>
                          <a:endParaRPr lang="en-US" b="0" i="0" dirty="0">
                            <a:latin typeface="Courier New" panose="02070309020205020404" pitchFamily="49" charset="0"/>
                            <a:ea typeface="Anonymous Pro" panose="020606090302020005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8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long, double, </a:t>
                          </a:r>
                          <a:r>
                            <a:rPr lang="en-US" b="0" i="0" dirty="0" smtClean="0">
                              <a:latin typeface="Calibri" panose="020F0502020204030204" pitchFamily="34" charset="0"/>
                              <a:ea typeface="Anonymous Pro" panose="02060609030202000504" pitchFamily="49" charset="0"/>
                              <a:cs typeface="Calibri" panose="020F0502020204030204" pitchFamily="34" charset="0"/>
                            </a:rPr>
                            <a:t>pointers</a:t>
                          </a:r>
                          <a:endParaRPr lang="en-US" b="0" i="0" dirty="0">
                            <a:latin typeface="Calibri" panose="020F0502020204030204" pitchFamily="34" charset="0"/>
                            <a:ea typeface="Anonymous Pro" panose="02060609030202000504" pitchFamily="49" charset="0"/>
                            <a:cs typeface="Calibri" panose="020F0502020204030204" pitchFamily="34" charset="0"/>
                          </a:endParaRPr>
                        </a:p>
                      </a:txBody>
                      <a:tcPr marT="0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3648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get_mpg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7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9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0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1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3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4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5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6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7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8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19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1"/>
            </p:custDataLst>
          </p:nvPr>
        </p:nvSpPr>
        <p:spPr>
          <a:xfrm>
            <a:off x="6949441" y="934842"/>
            <a:ext cx="2133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 V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Processor Pipeline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Parallelism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8640" y="1719072"/>
            <a:ext cx="352044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1920240" y="1956816"/>
            <a:ext cx="329184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1800383" y="2209800"/>
            <a:ext cx="201168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48640" y="2438400"/>
            <a:ext cx="621792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Rectangle 45"/>
          <p:cNvSpPr/>
          <p:nvPr>
            <p:custDataLst>
              <p:tags r:id="rId22"/>
            </p:custDataLst>
          </p:nvPr>
        </p:nvSpPr>
        <p:spPr bwMode="auto">
          <a:xfrm>
            <a:off x="411479" y="1097279"/>
            <a:ext cx="3822192" cy="170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>
            <p:custDataLst>
              <p:tags r:id="rId23"/>
            </p:custDataLst>
          </p:nvPr>
        </p:nvSpPr>
        <p:spPr bwMode="auto">
          <a:xfrm>
            <a:off x="512064" y="1499616"/>
            <a:ext cx="1097280" cy="71323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548640" y="2697480"/>
            <a:ext cx="96012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34282" y="1719072"/>
            <a:ext cx="246888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6E3EDD4-9231-2F48-AD20-7D47D6F86957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730457" y="2978315"/>
            <a:ext cx="3645623" cy="131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87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49" name="Rectangle 4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Byte Ordering</a:t>
            </a:r>
          </a:p>
        </p:txBody>
      </p:sp>
      <p:sp>
        <p:nvSpPr>
          <p:cNvPr id="43050" name="Rectangle 4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How should bytes within a word be ordered </a:t>
            </a:r>
            <a:r>
              <a:rPr lang="en-US" i="1" dirty="0"/>
              <a:t>in memory?</a:t>
            </a:r>
          </a:p>
          <a:p>
            <a:pPr lvl="1">
              <a:defRPr/>
            </a:pPr>
            <a:r>
              <a:rPr lang="en-US" b="1" dirty="0"/>
              <a:t>Example: </a:t>
            </a:r>
            <a:r>
              <a:rPr lang="en-US" dirty="0"/>
              <a:t>store the 4-byte (32-bit)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: </a:t>
            </a:r>
            <a:br>
              <a:rPr lang="en-US" dirty="0"/>
            </a:b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0x a1 b2 c3 d4</a:t>
            </a:r>
          </a:p>
          <a:p>
            <a:pPr lvl="2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By convention, ordering of bytes called </a:t>
            </a:r>
            <a:r>
              <a:rPr lang="en-US" i="1" dirty="0"/>
              <a:t>endianness</a:t>
            </a:r>
          </a:p>
          <a:p>
            <a:pPr lvl="1" eaLnBrk="1" hangingPunct="1">
              <a:defRPr/>
            </a:pPr>
            <a:r>
              <a:rPr lang="en-US" dirty="0"/>
              <a:t>The two options are </a:t>
            </a:r>
            <a:r>
              <a:rPr lang="en-US" dirty="0">
                <a:solidFill>
                  <a:srgbClr val="C00000"/>
                </a:solidFill>
              </a:rPr>
              <a:t>big-endian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little-endian</a:t>
            </a:r>
          </a:p>
          <a:p>
            <a:pPr lvl="2">
              <a:defRPr/>
            </a:pPr>
            <a:r>
              <a:rPr lang="en-US" dirty="0"/>
              <a:t>In which address does the least significant </a:t>
            </a:r>
            <a:r>
              <a:rPr lang="en-US" i="1" dirty="0"/>
              <a:t>byte</a:t>
            </a:r>
            <a:r>
              <a:rPr lang="en-US" dirty="0"/>
              <a:t> go?</a:t>
            </a:r>
          </a:p>
          <a:p>
            <a:pPr lvl="2">
              <a:defRPr/>
            </a:pPr>
            <a:r>
              <a:rPr lang="en-US" dirty="0"/>
              <a:t>Based on </a:t>
            </a:r>
            <a:r>
              <a:rPr lang="en-US" i="1" dirty="0"/>
              <a:t>Gulliver’s Travels</a:t>
            </a:r>
            <a:r>
              <a:rPr lang="en-US" dirty="0"/>
              <a:t>:  tribes cut eggs on different sides </a:t>
            </a:r>
            <a:br>
              <a:rPr lang="en-US" dirty="0"/>
            </a:br>
            <a:r>
              <a:rPr lang="en-US" dirty="0"/>
              <a:t>(big, little)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48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Byte Ordering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Big-endian </a:t>
            </a:r>
            <a:r>
              <a:rPr lang="en-US" b="0" dirty="0"/>
              <a:t>(SPARC, z/Architecture)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Least significant byte has highest address</a:t>
            </a:r>
          </a:p>
          <a:p>
            <a:pPr eaLnBrk="1" hangingPunct="1">
              <a:defRPr/>
            </a:pPr>
            <a:r>
              <a:rPr lang="en-US" dirty="0"/>
              <a:t>Little-endian </a:t>
            </a:r>
            <a:r>
              <a:rPr lang="en-US" b="0" dirty="0"/>
              <a:t>(x86, x86-64, </a:t>
            </a:r>
            <a:r>
              <a:rPr lang="en-US" b="1" dirty="0"/>
              <a:t>RISC-V</a:t>
            </a:r>
            <a:r>
              <a:rPr lang="en-US" b="0" dirty="0"/>
              <a:t>)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Least significant byte has lowest address</a:t>
            </a:r>
          </a:p>
          <a:p>
            <a:pPr>
              <a:defRPr/>
            </a:pPr>
            <a:r>
              <a:rPr lang="en-US" dirty="0"/>
              <a:t>Bi-endian (ARM, PowerPC)</a:t>
            </a:r>
          </a:p>
          <a:p>
            <a:pPr lvl="1">
              <a:defRPr/>
            </a:pPr>
            <a:r>
              <a:rPr lang="en-US" dirty="0"/>
              <a:t>Endianness can be specified as big or little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b="1" dirty="0"/>
              <a:t>Example:</a:t>
            </a:r>
            <a:r>
              <a:rPr lang="en-US" dirty="0"/>
              <a:t>  </a:t>
            </a:r>
            <a:r>
              <a:rPr lang="en-US" dirty="0">
                <a:cs typeface="Roboto Regular" charset="0"/>
              </a:rPr>
              <a:t>4-byte data 0xa1b2c3d4 at address 0x100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2" name="Group 4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744273" y="4833337"/>
            <a:ext cx="5486400" cy="609600"/>
            <a:chOff x="1104" y="2928"/>
            <a:chExt cx="3456" cy="384"/>
          </a:xfrm>
        </p:grpSpPr>
        <p:sp>
          <p:nvSpPr>
            <p:cNvPr id="14366" name="Rectangle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968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0x100</a:t>
              </a:r>
            </a:p>
          </p:txBody>
        </p:sp>
        <p:sp>
          <p:nvSpPr>
            <p:cNvPr id="14367" name="Rectangle 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400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0x101</a:t>
              </a:r>
            </a:p>
          </p:txBody>
        </p:sp>
        <p:sp>
          <p:nvSpPr>
            <p:cNvPr id="14368" name="Rectangle 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832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0x102</a:t>
              </a:r>
            </a:p>
          </p:txBody>
        </p:sp>
        <p:sp>
          <p:nvSpPr>
            <p:cNvPr id="14369" name="Rectangle 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264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0x103</a:t>
              </a:r>
            </a:p>
          </p:txBody>
        </p:sp>
        <p:sp>
          <p:nvSpPr>
            <p:cNvPr id="14370" name="Rectangle 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104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1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536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2" name="Rectangle 1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968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14373" name="Rectangle 1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400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</a:p>
          </p:txBody>
        </p:sp>
        <p:sp>
          <p:nvSpPr>
            <p:cNvPr id="14374" name="Rectangle 1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32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14375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264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67</a:t>
              </a:r>
            </a:p>
          </p:txBody>
        </p:sp>
        <p:sp>
          <p:nvSpPr>
            <p:cNvPr id="14376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696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7" name="Rectangle 1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128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5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744273" y="5670559"/>
            <a:ext cx="5486400" cy="609600"/>
            <a:chOff x="1104" y="3456"/>
            <a:chExt cx="3456" cy="384"/>
          </a:xfrm>
        </p:grpSpPr>
        <p:sp>
          <p:nvSpPr>
            <p:cNvPr id="14354" name="Rectangle 1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968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0x100</a:t>
              </a:r>
            </a:p>
          </p:txBody>
        </p:sp>
        <p:sp>
          <p:nvSpPr>
            <p:cNvPr id="14355" name="Rectangle 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400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0x101</a:t>
              </a:r>
            </a:p>
          </p:txBody>
        </p:sp>
        <p:sp>
          <p:nvSpPr>
            <p:cNvPr id="14356" name="Rectangle 2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832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0x102</a:t>
              </a:r>
            </a:p>
          </p:txBody>
        </p:sp>
        <p:sp>
          <p:nvSpPr>
            <p:cNvPr id="14357" name="Rectangle 2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264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0x103</a:t>
              </a:r>
            </a:p>
          </p:txBody>
        </p:sp>
        <p:sp>
          <p:nvSpPr>
            <p:cNvPr id="14358" name="Rectangle 2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104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59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536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60" name="Rectangle 2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968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67</a:t>
              </a:r>
            </a:p>
          </p:txBody>
        </p:sp>
        <p:sp>
          <p:nvSpPr>
            <p:cNvPr id="14361" name="Rectangle 2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400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14362" name="Rectangle 2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832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</a:p>
          </p:txBody>
        </p:sp>
        <p:sp>
          <p:nvSpPr>
            <p:cNvPr id="14363" name="Rectangle 2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264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14364" name="Rectangle 2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696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65" name="Rectangle 2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128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342" name="Rectangle 3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5473" y="5116976"/>
            <a:ext cx="1779588" cy="402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Big-Endian</a:t>
            </a:r>
          </a:p>
        </p:txBody>
      </p:sp>
      <p:sp>
        <p:nvSpPr>
          <p:cNvPr id="14343" name="Rectangle 3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8273" y="5933037"/>
            <a:ext cx="2209800" cy="402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Little-Endian</a:t>
            </a:r>
          </a:p>
        </p:txBody>
      </p:sp>
      <p:grpSp>
        <p:nvGrpSpPr>
          <p:cNvPr id="4" name="Group 5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115873" y="5138137"/>
            <a:ext cx="2743200" cy="304800"/>
            <a:chOff x="1968" y="3120"/>
            <a:chExt cx="1728" cy="192"/>
          </a:xfrm>
        </p:grpSpPr>
        <p:sp>
          <p:nvSpPr>
            <p:cNvPr id="14350" name="Rectangle 4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68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14351" name="Rectangle 4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400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14352" name="Rectangle 4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832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c3</a:t>
              </a:r>
            </a:p>
          </p:txBody>
        </p:sp>
        <p:sp>
          <p:nvSpPr>
            <p:cNvPr id="14353" name="Rectangle 4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264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d4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4115873" y="5975359"/>
            <a:ext cx="2743200" cy="304800"/>
            <a:chOff x="1968" y="3648"/>
            <a:chExt cx="1728" cy="192"/>
          </a:xfrm>
        </p:grpSpPr>
        <p:sp>
          <p:nvSpPr>
            <p:cNvPr id="14346" name="Rectangle 4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968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d4</a:t>
              </a:r>
            </a:p>
          </p:txBody>
        </p:sp>
        <p:sp>
          <p:nvSpPr>
            <p:cNvPr id="14347" name="Rectangle 4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00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c3</a:t>
              </a:r>
            </a:p>
          </p:txBody>
        </p:sp>
        <p:sp>
          <p:nvSpPr>
            <p:cNvPr id="14348" name="Rectangle 4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832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14349" name="Rectangle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264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5910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" name="Rectangle 10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Byte Ordering Examples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8436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92738" y="312003"/>
            <a:ext cx="3352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tabLst>
                <a:tab pos="1714500" algn="l"/>
              </a:tabLst>
            </a:pP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Decimal:	12345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Binary:  	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0011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0000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0011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1001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Hex:	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3 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0 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3 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9</a:t>
            </a:r>
          </a:p>
        </p:txBody>
      </p:sp>
      <p:grpSp>
        <p:nvGrpSpPr>
          <p:cNvPr id="3" name="Group 1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715000" y="1960270"/>
            <a:ext cx="609600" cy="1219200"/>
            <a:chOff x="1152" y="2160"/>
            <a:chExt cx="384" cy="768"/>
          </a:xfrm>
        </p:grpSpPr>
        <p:sp>
          <p:nvSpPr>
            <p:cNvPr id="18509" name="Rectangle 4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1152" y="2160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39</a:t>
              </a:r>
            </a:p>
          </p:txBody>
        </p:sp>
        <p:sp>
          <p:nvSpPr>
            <p:cNvPr id="18510" name="Rectangle 5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1152" y="2352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30</a:t>
              </a:r>
            </a:p>
          </p:txBody>
        </p:sp>
        <p:sp>
          <p:nvSpPr>
            <p:cNvPr id="18511" name="Rectangle 6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1152" y="254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18512" name="Rectangle 7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1152" y="273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</p:grpSp>
      <p:sp>
        <p:nvSpPr>
          <p:cNvPr id="18508" name="Text Box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81389" y="1406371"/>
            <a:ext cx="1318310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IA32, x86-64</a:t>
            </a:r>
            <a:br>
              <a:rPr lang="en-US" sz="16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(little-endian)</a:t>
            </a:r>
          </a:p>
        </p:txBody>
      </p:sp>
      <p:grpSp>
        <p:nvGrpSpPr>
          <p:cNvPr id="6" name="Group 10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324389" y="2112670"/>
            <a:ext cx="1066800" cy="914400"/>
            <a:chOff x="960" y="1920"/>
            <a:chExt cx="672" cy="576"/>
          </a:xfrm>
        </p:grpSpPr>
        <p:sp>
          <p:nvSpPr>
            <p:cNvPr id="18497" name="Line 23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>
              <a:off x="960" y="1920"/>
              <a:ext cx="672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98" name="Line 24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>
              <a:off x="960" y="2112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99" name="Line 25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 flipV="1">
              <a:off x="960" y="2112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500" name="Line 28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 flipV="1">
              <a:off x="960" y="1920"/>
              <a:ext cx="672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2" name="Group 7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796347" y="5320351"/>
            <a:ext cx="609600" cy="1219200"/>
            <a:chOff x="4272" y="2832"/>
            <a:chExt cx="384" cy="768"/>
          </a:xfrm>
        </p:grpSpPr>
        <p:sp>
          <p:nvSpPr>
            <p:cNvPr id="18477" name="Rectangle 8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4272" y="2832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18478" name="Rectangle 9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4272" y="302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18479" name="Rectangle 10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4272" y="321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18480" name="Rectangle 11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4272" y="3408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</p:grpSp>
      <p:grpSp>
        <p:nvGrpSpPr>
          <p:cNvPr id="13" name="Group 52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686810" y="3499489"/>
            <a:ext cx="822325" cy="1820862"/>
            <a:chOff x="507" y="1685"/>
            <a:chExt cx="518" cy="1147"/>
          </a:xfrm>
        </p:grpSpPr>
        <p:grpSp>
          <p:nvGrpSpPr>
            <p:cNvPr id="14" name="Group 53"/>
            <p:cNvGrpSpPr>
              <a:grpSpLocks/>
            </p:cNvGrpSpPr>
            <p:nvPr/>
          </p:nvGrpSpPr>
          <p:grpSpPr bwMode="auto">
            <a:xfrm>
              <a:off x="576" y="2064"/>
              <a:ext cx="384" cy="768"/>
              <a:chOff x="1152" y="2160"/>
              <a:chExt cx="384" cy="768"/>
            </a:xfrm>
          </p:grpSpPr>
          <p:sp>
            <p:nvSpPr>
              <p:cNvPr id="18473" name="Rectangle 54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1152" y="216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39</a:t>
                </a:r>
              </a:p>
            </p:txBody>
          </p:sp>
          <p:sp>
            <p:nvSpPr>
              <p:cNvPr id="18474" name="Rectangle 55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1152" y="235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8475" name="Rectangle 56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1152" y="254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18476" name="Rectangle 57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1152" y="273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sp>
          <p:nvSpPr>
            <p:cNvPr id="18472" name="Text Box 58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507" y="1685"/>
              <a:ext cx="518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64-bit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x86-64</a:t>
              </a:r>
            </a:p>
          </p:txBody>
        </p:sp>
      </p:grpSp>
      <p:grpSp>
        <p:nvGrpSpPr>
          <p:cNvPr id="18" name="Group 76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3685823" y="3494305"/>
            <a:ext cx="741363" cy="1843088"/>
            <a:chOff x="532" y="1671"/>
            <a:chExt cx="467" cy="1161"/>
          </a:xfrm>
        </p:grpSpPr>
        <p:grpSp>
          <p:nvGrpSpPr>
            <p:cNvPr id="19" name="Group 77"/>
            <p:cNvGrpSpPr>
              <a:grpSpLocks/>
            </p:cNvGrpSpPr>
            <p:nvPr/>
          </p:nvGrpSpPr>
          <p:grpSpPr bwMode="auto">
            <a:xfrm>
              <a:off x="576" y="2064"/>
              <a:ext cx="384" cy="768"/>
              <a:chOff x="1152" y="2160"/>
              <a:chExt cx="384" cy="768"/>
            </a:xfrm>
          </p:grpSpPr>
          <p:sp>
            <p:nvSpPr>
              <p:cNvPr id="18457" name="Rectangle 78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1152" y="216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39</a:t>
                </a:r>
              </a:p>
            </p:txBody>
          </p:sp>
          <p:sp>
            <p:nvSpPr>
              <p:cNvPr id="18458" name="Rectangle 79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1152" y="235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8459" name="Rectangle 80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1152" y="254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18460" name="Rectangle 81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1152" y="273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sp>
          <p:nvSpPr>
            <p:cNvPr id="18456" name="Text Box 82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532" y="1671"/>
              <a:ext cx="467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32-bit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IA32</a:t>
              </a:r>
            </a:p>
          </p:txBody>
        </p:sp>
      </p:grpSp>
      <p:grpSp>
        <p:nvGrpSpPr>
          <p:cNvPr id="20" name="Group 107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4365273" y="4253551"/>
            <a:ext cx="407194" cy="914400"/>
            <a:chOff x="3312" y="1968"/>
            <a:chExt cx="672" cy="576"/>
          </a:xfrm>
        </p:grpSpPr>
        <p:sp>
          <p:nvSpPr>
            <p:cNvPr id="18451" name="Line 90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3312" y="2544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52" name="Line 91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3312" y="2160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53" name="Line 92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V="1">
              <a:off x="3312" y="2352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54" name="Line 93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 flipV="1">
              <a:off x="3312" y="1968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83" name="Group 29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7391189" y="1960270"/>
            <a:ext cx="609600" cy="1219200"/>
            <a:chOff x="1632" y="2064"/>
            <a:chExt cx="384" cy="768"/>
          </a:xfrm>
        </p:grpSpPr>
        <p:sp>
          <p:nvSpPr>
            <p:cNvPr id="85" name="Rectangle 16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1632" y="2448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30</a:t>
              </a:r>
            </a:p>
          </p:txBody>
        </p:sp>
        <p:sp>
          <p:nvSpPr>
            <p:cNvPr id="86" name="Rectangle 17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1632" y="2640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39</a:t>
              </a:r>
            </a:p>
          </p:txBody>
        </p:sp>
        <p:sp>
          <p:nvSpPr>
            <p:cNvPr id="87" name="Rectangle 18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1632" y="206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88" name="Rectangle 19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1632" y="225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</p:grpSp>
      <p:sp>
        <p:nvSpPr>
          <p:cNvPr id="84" name="Text Box 2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92669" y="1409210"/>
            <a:ext cx="1191353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SPARC</a:t>
            </a:r>
            <a:br>
              <a:rPr lang="en-US" sz="16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(big-endian)</a:t>
            </a:r>
          </a:p>
        </p:txBody>
      </p:sp>
      <p:grpSp>
        <p:nvGrpSpPr>
          <p:cNvPr id="89" name="Group 59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530538" y="3494087"/>
            <a:ext cx="771526" cy="1839912"/>
            <a:chOff x="1581" y="1673"/>
            <a:chExt cx="486" cy="1159"/>
          </a:xfrm>
        </p:grpSpPr>
        <p:grpSp>
          <p:nvGrpSpPr>
            <p:cNvPr id="90" name="Group 60"/>
            <p:cNvGrpSpPr>
              <a:grpSpLocks/>
            </p:cNvGrpSpPr>
            <p:nvPr/>
          </p:nvGrpSpPr>
          <p:grpSpPr bwMode="auto">
            <a:xfrm>
              <a:off x="1632" y="2064"/>
              <a:ext cx="384" cy="768"/>
              <a:chOff x="1632" y="2064"/>
              <a:chExt cx="384" cy="768"/>
            </a:xfrm>
          </p:grpSpPr>
          <p:sp>
            <p:nvSpPr>
              <p:cNvPr id="92" name="Rectangle 61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632" y="2448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93" name="Rectangle 62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632" y="264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39</a:t>
                </a:r>
              </a:p>
            </p:txBody>
          </p:sp>
          <p:sp>
            <p:nvSpPr>
              <p:cNvPr id="94" name="Rectangle 63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632" y="206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95" name="Rectangle 64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32" y="225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sp>
          <p:nvSpPr>
            <p:cNvPr id="91" name="Text Box 65"/>
            <p:cNvSpPr txBox="1"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1581" y="1673"/>
              <a:ext cx="486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32-bit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SPARC</a:t>
              </a:r>
              <a:endParaRPr lang="en-US" sz="18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1" name="Group 5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7659182" y="3477418"/>
            <a:ext cx="771526" cy="3059110"/>
            <a:chOff x="1581" y="1662"/>
            <a:chExt cx="486" cy="1927"/>
          </a:xfrm>
        </p:grpSpPr>
        <p:grpSp>
          <p:nvGrpSpPr>
            <p:cNvPr id="62" name="Group 60"/>
            <p:cNvGrpSpPr>
              <a:grpSpLocks/>
            </p:cNvGrpSpPr>
            <p:nvPr/>
          </p:nvGrpSpPr>
          <p:grpSpPr bwMode="auto">
            <a:xfrm>
              <a:off x="1632" y="2821"/>
              <a:ext cx="384" cy="768"/>
              <a:chOff x="1632" y="2821"/>
              <a:chExt cx="384" cy="768"/>
            </a:xfrm>
          </p:grpSpPr>
          <p:sp>
            <p:nvSpPr>
              <p:cNvPr id="64" name="Rectangle 61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632" y="3205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65" name="Rectangle 62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1632" y="3397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39</a:t>
                </a:r>
              </a:p>
            </p:txBody>
          </p:sp>
          <p:sp>
            <p:nvSpPr>
              <p:cNvPr id="66" name="Rectangle 63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632" y="2821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67" name="Rectangle 64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632" y="3013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sp>
          <p:nvSpPr>
            <p:cNvPr id="63" name="Text Box 65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1581" y="1662"/>
              <a:ext cx="486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64-bit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SPARC</a:t>
              </a:r>
              <a:endParaRPr lang="en-US" sz="18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8" name="Group 70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7740146" y="4100688"/>
            <a:ext cx="609600" cy="1219200"/>
            <a:chOff x="4272" y="2832"/>
            <a:chExt cx="384" cy="768"/>
          </a:xfrm>
        </p:grpSpPr>
        <p:sp>
          <p:nvSpPr>
            <p:cNvPr id="69" name="Rectangle 8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272" y="2832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272" y="302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71" name="Rectangle 1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272" y="321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72" name="Rectangle 1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272" y="3408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</p:grpSp>
      <p:grpSp>
        <p:nvGrpSpPr>
          <p:cNvPr id="73" name="Group 107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7221104" y="4267992"/>
            <a:ext cx="474886" cy="2133600"/>
            <a:chOff x="3312" y="1968"/>
            <a:chExt cx="967" cy="1344"/>
          </a:xfrm>
        </p:grpSpPr>
        <p:sp>
          <p:nvSpPr>
            <p:cNvPr id="74" name="Line 90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3312" y="2544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5" name="Line 91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3312" y="2160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6" name="Line 92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>
              <a:off x="3312" y="2352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7" name="Line 93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3312" y="1968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9" name="TextBox 8"/>
          <p:cNvSpPr txBox="1"/>
          <p:nvPr>
            <p:custDataLst>
              <p:tags r:id="rId17"/>
            </p:custDataLst>
          </p:nvPr>
        </p:nvSpPr>
        <p:spPr>
          <a:xfrm>
            <a:off x="451512" y="1952062"/>
            <a:ext cx="2800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 = 12345;</a:t>
            </a:r>
          </a:p>
          <a:p>
            <a:pPr>
              <a:defRPr/>
            </a:pPr>
            <a:r>
              <a:rPr lang="en-US" sz="2000" b="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or x = 0x3039;</a:t>
            </a:r>
          </a:p>
        </p:txBody>
      </p:sp>
      <p:sp>
        <p:nvSpPr>
          <p:cNvPr id="10" name="TextBox 9"/>
          <p:cNvSpPr txBox="1"/>
          <p:nvPr>
            <p:custDataLst>
              <p:tags r:id="rId18"/>
            </p:custDataLst>
          </p:nvPr>
        </p:nvSpPr>
        <p:spPr>
          <a:xfrm>
            <a:off x="325376" y="3478861"/>
            <a:ext cx="3108543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  <a:p>
            <a:pPr>
              <a:defRPr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y = 12345;</a:t>
            </a:r>
          </a:p>
          <a:p>
            <a:pPr>
              <a:defRPr/>
            </a:pPr>
            <a:r>
              <a:rPr lang="en-US" sz="2000" b="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or y = 0x3039;</a:t>
            </a:r>
          </a:p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  <a:p>
            <a:pPr>
              <a:defRPr/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(A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b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the size of a word)</a:t>
            </a:r>
          </a:p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</p:txBody>
      </p:sp>
      <p:sp>
        <p:nvSpPr>
          <p:cNvPr id="103" name="Rectangle 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05400" y="19602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104" name="Rectangle 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105400" y="22650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</a:p>
        </p:txBody>
      </p:sp>
      <p:sp>
        <p:nvSpPr>
          <p:cNvPr id="105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105400" y="25698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</a:p>
        </p:txBody>
      </p:sp>
      <p:sp>
        <p:nvSpPr>
          <p:cNvPr id="106" name="Rectangle 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05400" y="28746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</a:p>
        </p:txBody>
      </p:sp>
      <p:sp>
        <p:nvSpPr>
          <p:cNvPr id="107" name="Rectangle 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001000" y="1961719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108" name="Rectangle 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001000" y="2250046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</a:p>
        </p:txBody>
      </p:sp>
      <p:sp>
        <p:nvSpPr>
          <p:cNvPr id="109" name="Rectangle 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001000" y="2571319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</a:p>
        </p:txBody>
      </p:sp>
      <p:sp>
        <p:nvSpPr>
          <p:cNvPr id="110" name="Rectangle 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001000" y="2876119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</a:p>
        </p:txBody>
      </p:sp>
      <p:cxnSp>
        <p:nvCxnSpPr>
          <p:cNvPr id="16" name="Straight Connector 15"/>
          <p:cNvCxnSpPr/>
          <p:nvPr>
            <p:custDataLst>
              <p:tags r:id="rId27"/>
            </p:custDataLst>
          </p:nvPr>
        </p:nvCxnSpPr>
        <p:spPr bwMode="auto">
          <a:xfrm>
            <a:off x="451512" y="3350528"/>
            <a:ext cx="8294026" cy="0"/>
          </a:xfrm>
          <a:prstGeom prst="lin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2" name="Group 21"/>
          <p:cNvGrpSpPr/>
          <p:nvPr>
            <p:custDataLst>
              <p:tags r:id="rId28"/>
            </p:custDataLst>
          </p:nvPr>
        </p:nvGrpSpPr>
        <p:grpSpPr>
          <a:xfrm>
            <a:off x="3200400" y="4087157"/>
            <a:ext cx="609600" cy="1219200"/>
            <a:chOff x="3455905" y="4101944"/>
            <a:chExt cx="609600" cy="1219200"/>
          </a:xfrm>
        </p:grpSpPr>
        <p:sp>
          <p:nvSpPr>
            <p:cNvPr id="111" name="Rectangle 4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455905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5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455905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Rectangle 6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455905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455905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9" name="Group 118"/>
          <p:cNvGrpSpPr/>
          <p:nvPr>
            <p:custDataLst>
              <p:tags r:id="rId29"/>
            </p:custDataLst>
          </p:nvPr>
        </p:nvGrpSpPr>
        <p:grpSpPr>
          <a:xfrm>
            <a:off x="6054240" y="4129882"/>
            <a:ext cx="609600" cy="1219200"/>
            <a:chOff x="3501376" y="4101944"/>
            <a:chExt cx="609600" cy="1219200"/>
          </a:xfrm>
        </p:grpSpPr>
        <p:sp>
          <p:nvSpPr>
            <p:cNvPr id="120" name="Rectangle 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501376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Rectangle 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501376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Rectangle 6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501376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Rectangle 7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501376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4" name="Group 123"/>
          <p:cNvGrpSpPr/>
          <p:nvPr>
            <p:custDataLst>
              <p:tags r:id="rId30"/>
            </p:custDataLst>
          </p:nvPr>
        </p:nvGrpSpPr>
        <p:grpSpPr>
          <a:xfrm>
            <a:off x="8297408" y="4087157"/>
            <a:ext cx="609600" cy="1219200"/>
            <a:chOff x="3419488" y="4101944"/>
            <a:chExt cx="609600" cy="1219200"/>
          </a:xfrm>
        </p:grpSpPr>
        <p:sp>
          <p:nvSpPr>
            <p:cNvPr id="125" name="Rectangle 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6" name="Rectangle 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7" name="Rectangle 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8" name="Rectangle 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9" name="Group 128"/>
          <p:cNvGrpSpPr/>
          <p:nvPr>
            <p:custDataLst>
              <p:tags r:id="rId31"/>
            </p:custDataLst>
          </p:nvPr>
        </p:nvGrpSpPr>
        <p:grpSpPr>
          <a:xfrm>
            <a:off x="8313331" y="5306357"/>
            <a:ext cx="609600" cy="1219200"/>
            <a:chOff x="3419488" y="4101944"/>
            <a:chExt cx="609600" cy="1219200"/>
          </a:xfrm>
        </p:grpSpPr>
        <p:sp>
          <p:nvSpPr>
            <p:cNvPr id="130" name="Rectangle 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0x04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Rectangle 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0x05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Rectangle 6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0x06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Rectangle 7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0x07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4" name="Group 143"/>
          <p:cNvGrpSpPr/>
          <p:nvPr>
            <p:custDataLst>
              <p:tags r:id="rId32"/>
            </p:custDataLst>
          </p:nvPr>
        </p:nvGrpSpPr>
        <p:grpSpPr>
          <a:xfrm>
            <a:off x="5410200" y="4088296"/>
            <a:ext cx="609600" cy="1219200"/>
            <a:chOff x="3419488" y="4101944"/>
            <a:chExt cx="609600" cy="1219200"/>
          </a:xfrm>
        </p:grpSpPr>
        <p:sp>
          <p:nvSpPr>
            <p:cNvPr id="145" name="Rectangle 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6" name="Rectangle 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7" name="Rectangle 6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8" name="Rectangle 7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9" name="Group 148"/>
          <p:cNvGrpSpPr/>
          <p:nvPr>
            <p:custDataLst>
              <p:tags r:id="rId33"/>
            </p:custDataLst>
          </p:nvPr>
        </p:nvGrpSpPr>
        <p:grpSpPr>
          <a:xfrm>
            <a:off x="5393845" y="5322579"/>
            <a:ext cx="609600" cy="1219200"/>
            <a:chOff x="3419488" y="4101944"/>
            <a:chExt cx="609600" cy="1219200"/>
          </a:xfrm>
        </p:grpSpPr>
        <p:sp>
          <p:nvSpPr>
            <p:cNvPr id="150" name="Rectangle 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0x04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1" name="Rectangle 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0x05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2" name="Rectangle 6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0x06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" name="Rectangle 7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0x07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0169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store the value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02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03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04</a:t>
            </a:r>
            <a:r>
              <a:rPr lang="en-US" dirty="0"/>
              <a:t> as a </a:t>
            </a:r>
            <a:r>
              <a:rPr lang="en-US" b="1" i="1" dirty="0"/>
              <a:t>word</a:t>
            </a:r>
            <a:r>
              <a:rPr lang="en-US" dirty="0"/>
              <a:t> at address </a:t>
            </a:r>
            <a:r>
              <a:rPr lang="en-US" dirty="0">
                <a:solidFill>
                  <a:srgbClr val="4B2A85"/>
                </a:solidFill>
              </a:rPr>
              <a:t>0x100</a:t>
            </a:r>
            <a:r>
              <a:rPr lang="en-US" dirty="0"/>
              <a:t> in a big-endian, 64-bit machine</a:t>
            </a:r>
            <a:endParaRPr lang="en-US" dirty="0">
              <a:solidFill>
                <a:srgbClr val="4B2A85"/>
              </a:solidFill>
            </a:endParaRPr>
          </a:p>
          <a:p>
            <a:r>
              <a:rPr lang="en-US" dirty="0"/>
              <a:t>What is the </a:t>
            </a:r>
            <a:r>
              <a:rPr lang="en-US" b="1" i="1" dirty="0"/>
              <a:t>byte of data</a:t>
            </a:r>
            <a:r>
              <a:rPr lang="en-US" dirty="0"/>
              <a:t> stored at address </a:t>
            </a:r>
            <a:r>
              <a:rPr lang="en-US" dirty="0">
                <a:solidFill>
                  <a:srgbClr val="4B2A85"/>
                </a:solidFill>
              </a:rPr>
              <a:t>0x104</a:t>
            </a:r>
            <a:r>
              <a:rPr lang="en-US" dirty="0"/>
              <a:t>?</a:t>
            </a:r>
          </a:p>
          <a:p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0x04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0x40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0x01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0x10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70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Endianness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Endianness only applies to memory storage</a:t>
            </a:r>
          </a:p>
          <a:p>
            <a:r>
              <a:rPr lang="en-US" dirty="0"/>
              <a:t>Often programmer can ignore endianness because it is handled for you</a:t>
            </a:r>
          </a:p>
          <a:p>
            <a:pPr lvl="1"/>
            <a:r>
              <a:rPr lang="en-US" dirty="0"/>
              <a:t>Bytes wired into correct place when reading or storing from memory </a:t>
            </a:r>
            <a:r>
              <a:rPr lang="en-US" sz="2000" dirty="0"/>
              <a:t>(hardware)</a:t>
            </a:r>
            <a:endParaRPr lang="en-US" dirty="0"/>
          </a:p>
          <a:p>
            <a:pPr lvl="1"/>
            <a:r>
              <a:rPr lang="en-US" dirty="0"/>
              <a:t>Compiler and assembler generate correct behavior </a:t>
            </a:r>
            <a:r>
              <a:rPr lang="en-US" sz="2000" dirty="0"/>
              <a:t>(software)</a:t>
            </a:r>
            <a:endParaRPr lang="en-US" dirty="0"/>
          </a:p>
          <a:p>
            <a:r>
              <a:rPr lang="en-US" dirty="0"/>
              <a:t>Endianness still shows up:</a:t>
            </a:r>
          </a:p>
          <a:p>
            <a:pPr lvl="1"/>
            <a:r>
              <a:rPr lang="en-US" dirty="0"/>
              <a:t>Logical issues:  accessing different amount of data than how you stored it (</a:t>
            </a:r>
            <a:r>
              <a:rPr lang="en-US" i="1" dirty="0"/>
              <a:t>e.g.</a:t>
            </a:r>
            <a:r>
              <a:rPr lang="en-US" dirty="0"/>
              <a:t> store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, access byte as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dirty="0"/>
              <a:t>Need to know exact values to debug memory errors</a:t>
            </a:r>
          </a:p>
          <a:p>
            <a:pPr lvl="1"/>
            <a:r>
              <a:rPr lang="en-US" b="1" dirty="0"/>
              <a:t>Software emulation machine code (assignment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10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Memory is a long, </a:t>
                </a:r>
                <a:r>
                  <a:rPr lang="en-US" i="1" dirty="0"/>
                  <a:t>byte-addressed</a:t>
                </a:r>
                <a:r>
                  <a:rPr lang="en-US" dirty="0"/>
                  <a:t> array</a:t>
                </a:r>
              </a:p>
              <a:p>
                <a:pPr lvl="1"/>
                <a:r>
                  <a:rPr lang="en-US" dirty="0"/>
                  <a:t>Word size bounds the size of the </a:t>
                </a:r>
                <a:r>
                  <a:rPr lang="en-US" i="1" dirty="0"/>
                  <a:t>address space </a:t>
                </a:r>
                <a:r>
                  <a:rPr lang="en-US" dirty="0"/>
                  <a:t>and memory</a:t>
                </a:r>
              </a:p>
              <a:p>
                <a:pPr lvl="1"/>
                <a:r>
                  <a:rPr lang="en-US" dirty="0"/>
                  <a:t>Different data types use different number of bytes</a:t>
                </a:r>
              </a:p>
              <a:p>
                <a:pPr lvl="1"/>
                <a:r>
                  <a:rPr lang="en-US" dirty="0"/>
                  <a:t>Address of chunk of memory given by address of lowest byte in chunk</a:t>
                </a:r>
              </a:p>
              <a:p>
                <a:pPr lvl="1"/>
                <a:r>
                  <a:rPr lang="en-US" dirty="0"/>
                  <a:t>Object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bytes is </a:t>
                </a:r>
                <a:r>
                  <a:rPr lang="en-US" i="1" dirty="0"/>
                  <a:t>aligned</a:t>
                </a:r>
                <a:r>
                  <a:rPr lang="en-US" dirty="0"/>
                  <a:t> if it has an address that is a multiple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Pointers are data objects that hold addresses</a:t>
                </a:r>
              </a:p>
              <a:p>
                <a:r>
                  <a:rPr lang="en-US" dirty="0"/>
                  <a:t>Endianness determines memory storage order for multi-byte data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 r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0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Hardware:  Physical 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37"/>
          <a:stretch/>
        </p:blipFill>
        <p:spPr bwMode="auto">
          <a:xfrm>
            <a:off x="1143000" y="2019300"/>
            <a:ext cx="6832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959951" y="2784885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(empty slot)</a:t>
            </a:r>
          </a:p>
        </p:txBody>
      </p:sp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5523188" y="1733714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USB…</a:t>
            </a:r>
          </a:p>
        </p:txBody>
      </p:sp>
      <p:sp>
        <p:nvSpPr>
          <p:cNvPr id="4" name="TextBox 3"/>
          <p:cNvSpPr txBox="1"/>
          <p:nvPr>
            <p:custDataLst>
              <p:tags r:id="rId6"/>
            </p:custDataLst>
          </p:nvPr>
        </p:nvSpPr>
        <p:spPr>
          <a:xfrm rot="19009632">
            <a:off x="863113" y="2196128"/>
            <a:ext cx="2216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Bus connections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216421" y="4870298"/>
            <a:ext cx="1402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I/O</a:t>
            </a:r>
          </a:p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controller</a:t>
            </a: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838200" y="6107410"/>
            <a:ext cx="271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Storage connections</a:t>
            </a:r>
          </a:p>
        </p:txBody>
      </p:sp>
      <p:sp>
        <p:nvSpPr>
          <p:cNvPr id="6" name="TextBox 5"/>
          <p:cNvSpPr txBox="1"/>
          <p:nvPr>
            <p:custDataLst>
              <p:tags r:id="rId9"/>
            </p:custDataLst>
          </p:nvPr>
        </p:nvSpPr>
        <p:spPr>
          <a:xfrm>
            <a:off x="7052135" y="5716211"/>
            <a:ext cx="125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1809672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Hardware:  Logical 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242" name="Oval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43200" y="2011363"/>
            <a:ext cx="1143000" cy="1143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0243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00600" y="1301750"/>
            <a:ext cx="1371600" cy="2563813"/>
          </a:xfrm>
          <a:prstGeom prst="rect">
            <a:avLst/>
          </a:prstGeom>
          <a:solidFill>
            <a:srgbClr val="50CC97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cxnSp>
        <p:nvCxnSpPr>
          <p:cNvPr id="10244" name="AutoShape 4"/>
          <p:cNvCxnSpPr>
            <a:cxnSpLocks noChangeShapeType="1"/>
            <a:stCxn id="10242" idx="6"/>
            <a:endCxn id="10243" idx="1"/>
          </p:cNvCxnSpPr>
          <p:nvPr>
            <p:custDataLst>
              <p:tags r:id="rId5"/>
            </p:custDataLst>
          </p:nvPr>
        </p:nvCxnSpPr>
        <p:spPr bwMode="auto">
          <a:xfrm>
            <a:off x="3886200" y="2582863"/>
            <a:ext cx="914400" cy="794"/>
          </a:xfrm>
          <a:prstGeom prst="straightConnector1">
            <a:avLst/>
          </a:prstGeom>
          <a:noFill/>
          <a:ln w="762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246" name="AutoShap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93838" y="5029200"/>
            <a:ext cx="838200" cy="685800"/>
          </a:xfrm>
          <a:prstGeom prst="flowChartMagneticDisk">
            <a:avLst/>
          </a:prstGeom>
          <a:solidFill>
            <a:srgbClr val="50CC97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0876" rIns="90000" bIns="45000" anchor="ctr"/>
          <a:lstStyle/>
          <a:p>
            <a:pPr algn="ctr"/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Disks</a:t>
            </a:r>
          </a:p>
        </p:txBody>
      </p:sp>
      <p:sp>
        <p:nvSpPr>
          <p:cNvPr id="10247" name="AutoShap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71800" y="5257800"/>
            <a:ext cx="1143000" cy="457200"/>
          </a:xfrm>
          <a:prstGeom prst="flowChartMagneticDrum">
            <a:avLst/>
          </a:prstGeom>
          <a:solidFill>
            <a:srgbClr val="FFCC66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</a:t>
            </a:r>
          </a:p>
        </p:txBody>
      </p:sp>
      <p:sp>
        <p:nvSpPr>
          <p:cNvPr id="10248" name="AutoShap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5029200"/>
            <a:ext cx="914400" cy="685800"/>
          </a:xfrm>
          <a:prstGeom prst="flowChartDisplay">
            <a:avLst/>
          </a:prstGeom>
          <a:solidFill>
            <a:srgbClr val="FFCC66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USB</a:t>
            </a:r>
          </a:p>
        </p:txBody>
      </p:sp>
      <p:sp>
        <p:nvSpPr>
          <p:cNvPr id="10249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316288" y="3128962"/>
            <a:ext cx="1588" cy="1214438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912938" y="4641850"/>
            <a:ext cx="1587" cy="388938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1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3424238" y="4641850"/>
            <a:ext cx="6350" cy="617538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2" name="Line 1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5045075" y="4643438"/>
            <a:ext cx="4763" cy="38735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3" name="Line 1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 flipV="1">
            <a:off x="6484938" y="4643438"/>
            <a:ext cx="4762" cy="38735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4" name="Line 1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360989" y="3886201"/>
            <a:ext cx="0" cy="45720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5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19788" y="5029200"/>
            <a:ext cx="1143000" cy="6858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</a:p>
        </p:txBody>
      </p:sp>
      <p:sp>
        <p:nvSpPr>
          <p:cNvPr id="10245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43000" y="4343400"/>
            <a:ext cx="6172200" cy="381000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</a:t>
            </a:r>
          </a:p>
        </p:txBody>
      </p:sp>
    </p:spTree>
    <p:extLst>
      <p:ext uri="{BB962C8B-B14F-4D97-AF65-F5344CB8AC3E}">
        <p14:creationId xmlns:p14="http://schemas.microsoft.com/office/powerpoint/2010/main" val="3341837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Hardware:  295 View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(version 0)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4343399"/>
            <a:ext cx="8366125" cy="1990725"/>
          </a:xfrm>
        </p:spPr>
        <p:txBody>
          <a:bodyPr/>
          <a:lstStyle/>
          <a:p>
            <a:r>
              <a:rPr lang="en-US" dirty="0"/>
              <a:t>The CPU </a:t>
            </a:r>
            <a:r>
              <a:rPr lang="en-US" dirty="0">
                <a:solidFill>
                  <a:srgbClr val="C00000"/>
                </a:solidFill>
              </a:rPr>
              <a:t>executes</a:t>
            </a:r>
            <a:r>
              <a:rPr lang="en-US" dirty="0"/>
              <a:t> instructions</a:t>
            </a:r>
          </a:p>
          <a:p>
            <a:r>
              <a:rPr lang="en-US" dirty="0"/>
              <a:t>Memory </a:t>
            </a:r>
            <a:r>
              <a:rPr lang="en-US" dirty="0">
                <a:solidFill>
                  <a:srgbClr val="C00000"/>
                </a:solidFill>
              </a:rPr>
              <a:t>stores</a:t>
            </a:r>
            <a:r>
              <a:rPr lang="en-US" dirty="0"/>
              <a:t> data</a:t>
            </a:r>
          </a:p>
          <a:p>
            <a:pPr lvl="2"/>
            <a:endParaRPr lang="en-US" dirty="0"/>
          </a:p>
          <a:p>
            <a:r>
              <a:rPr lang="en-US" dirty="0"/>
              <a:t>Binary encoding!</a:t>
            </a:r>
          </a:p>
          <a:p>
            <a:pPr lvl="1"/>
            <a:r>
              <a:rPr lang="en-US" dirty="0"/>
              <a:t>Instructions </a:t>
            </a:r>
            <a:r>
              <a:rPr lang="en-US" i="1" dirty="0"/>
              <a:t>are</a:t>
            </a:r>
            <a:r>
              <a:rPr lang="en-US" dirty="0"/>
              <a:t> just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376" name="Rectangle 4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rgbClr val="50CC97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38200" y="1524000"/>
            <a:ext cx="2803776" cy="2588095"/>
            <a:chOff x="838200" y="1524000"/>
            <a:chExt cx="2803776" cy="2588095"/>
          </a:xfrm>
        </p:grpSpPr>
        <p:sp>
          <p:nvSpPr>
            <p:cNvPr id="19" name="Rounded Rectangle 18"/>
            <p:cNvSpPr/>
            <p:nvPr>
              <p:custDataLst>
                <p:tags r:id="rId5"/>
              </p:custDataLst>
            </p:nvPr>
          </p:nvSpPr>
          <p:spPr bwMode="auto">
            <a:xfrm>
              <a:off x="838200" y="1524000"/>
              <a:ext cx="2803776" cy="2588095"/>
            </a:xfrm>
            <a:prstGeom prst="roundRect">
              <a:avLst/>
            </a:prstGeom>
            <a:solidFill>
              <a:srgbClr val="FFFF9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sp>
          <p:nvSpPr>
            <p:cNvPr id="14381" name="Text Box 4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143000" y="3358151"/>
              <a:ext cx="663575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/>
            <a:p>
              <a:pPr algn="ctr"/>
              <a:r>
                <a:rPr lang="en-US" sz="3600" b="0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sp>
          <p:nvSpPr>
            <p:cNvPr id="3" name="Cloud 2"/>
            <p:cNvSpPr/>
            <p:nvPr>
              <p:custDataLst>
                <p:tags r:id="rId7"/>
              </p:custDataLst>
            </p:nvPr>
          </p:nvSpPr>
          <p:spPr bwMode="auto">
            <a:xfrm>
              <a:off x="1066800" y="1676400"/>
              <a:ext cx="2362200" cy="1981200"/>
            </a:xfrm>
            <a:prstGeom prst="cloud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600" b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8" name="Rounded Rectangular Callout 7"/>
          <p:cNvSpPr/>
          <p:nvPr/>
        </p:nvSpPr>
        <p:spPr bwMode="auto">
          <a:xfrm>
            <a:off x="4560009" y="4955427"/>
            <a:ext cx="2377440" cy="1280160"/>
          </a:xfrm>
          <a:prstGeom prst="wedgeRoundRectCallout">
            <a:avLst>
              <a:gd name="adj1" fmla="val -69878"/>
              <a:gd name="adj2" fmla="val -48928"/>
              <a:gd name="adj3" fmla="val 1666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How are data and instructions represented?</a:t>
            </a:r>
          </a:p>
        </p:txBody>
      </p:sp>
    </p:spTree>
    <p:extLst>
      <p:ext uri="{BB962C8B-B14F-4D97-AF65-F5344CB8AC3E}">
        <p14:creationId xmlns:p14="http://schemas.microsoft.com/office/powerpoint/2010/main" val="7202934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Encoding Additional Details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storage is finite in reality, everything is stored as “fixed” length</a:t>
            </a:r>
          </a:p>
          <a:p>
            <a:pPr lvl="1"/>
            <a:r>
              <a:rPr lang="en-US" dirty="0"/>
              <a:t>Data is moved and manipulated in fixed-length chunks</a:t>
            </a:r>
          </a:p>
          <a:p>
            <a:pPr lvl="1"/>
            <a:r>
              <a:rPr lang="en-US" dirty="0"/>
              <a:t>Multiple fixed lengths (</a:t>
            </a:r>
            <a:r>
              <a:rPr lang="en-US" i="1" dirty="0"/>
              <a:t>e.g.</a:t>
            </a:r>
            <a:r>
              <a:rPr lang="en-US" dirty="0"/>
              <a:t> 1 byte, 4 bytes, 8 bytes)</a:t>
            </a:r>
          </a:p>
          <a:p>
            <a:pPr lvl="1"/>
            <a:r>
              <a:rPr lang="en-US" dirty="0"/>
              <a:t>Leading zeros now </a:t>
            </a:r>
            <a:r>
              <a:rPr lang="en-US" i="1" dirty="0"/>
              <a:t>must</a:t>
            </a:r>
            <a:r>
              <a:rPr lang="en-US" dirty="0"/>
              <a:t> be included up to “fill out” the fixed length</a:t>
            </a:r>
          </a:p>
          <a:p>
            <a:pPr lvl="2"/>
            <a:endParaRPr lang="en-US" dirty="0"/>
          </a:p>
          <a:p>
            <a:r>
              <a:rPr lang="en-US" u="sng" dirty="0"/>
              <a:t>Example</a:t>
            </a:r>
            <a:r>
              <a:rPr lang="en-US" dirty="0"/>
              <a:t>:  the “eight-bit” representation of the number 4 is 0b00000100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421927" y="5193491"/>
            <a:ext cx="3349230" cy="516958"/>
            <a:chOff x="4419600" y="5486400"/>
            <a:chExt cx="3349230" cy="516958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H="1" flipV="1">
              <a:off x="4419600" y="5486400"/>
              <a:ext cx="609600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980246" y="5603248"/>
              <a:ext cx="2788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C00000"/>
                  </a:solidFill>
                  <a:latin typeface="Calibri" pitchFamily="34" charset="0"/>
                </a:rPr>
                <a:t>Least Significant Bit </a:t>
              </a:r>
              <a:r>
                <a:rPr lang="en-US" sz="2000" b="0" dirty="0">
                  <a:latin typeface="Calibri" pitchFamily="34" charset="0"/>
                </a:rPr>
                <a:t>(LSB)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14400" y="5193491"/>
            <a:ext cx="2895986" cy="792649"/>
            <a:chOff x="914400" y="5560367"/>
            <a:chExt cx="2895986" cy="792649"/>
          </a:xfrm>
        </p:grpSpPr>
        <p:sp>
          <p:nvSpPr>
            <p:cNvPr id="8" name="TextBox 7"/>
            <p:cNvSpPr txBox="1"/>
            <p:nvPr/>
          </p:nvSpPr>
          <p:spPr>
            <a:xfrm>
              <a:off x="914400" y="5952906"/>
              <a:ext cx="2895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C00000"/>
                  </a:solidFill>
                  <a:latin typeface="Calibri" pitchFamily="34" charset="0"/>
                </a:rPr>
                <a:t>Most Significant Bit </a:t>
              </a:r>
              <a:r>
                <a:rPr lang="en-US" sz="2000" b="0" dirty="0">
                  <a:latin typeface="Calibri" pitchFamily="34" charset="0"/>
                </a:rPr>
                <a:t>(MSB)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V="1">
              <a:off x="2667000" y="5560367"/>
              <a:ext cx="381000" cy="485872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1207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>
            <p:custDataLst>
              <p:tags r:id="rId1"/>
            </p:custDataLst>
          </p:nvPr>
        </p:nvSpPr>
        <p:spPr bwMode="auto">
          <a:xfrm>
            <a:off x="838200" y="1524000"/>
            <a:ext cx="2803776" cy="2588095"/>
          </a:xfrm>
          <a:prstGeom prst="roundRect">
            <a:avLst/>
          </a:prstGeom>
          <a:solidFill>
            <a:srgbClr val="FF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Hardware:  295 View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(version 0)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6875" y="4343399"/>
            <a:ext cx="8366125" cy="2286001"/>
          </a:xfrm>
        </p:spPr>
        <p:txBody>
          <a:bodyPr/>
          <a:lstStyle/>
          <a:p>
            <a:r>
              <a:rPr lang="en-US" dirty="0"/>
              <a:t>To execute an instruction, the CPU must: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Fetch the instruction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(if applicable) Fetch data needed by the instruction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Perform the specified computation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(if applicable) Write the result back to memory</a:t>
            </a:r>
            <a:endParaRPr lang="en-US" sz="2800" dirty="0"/>
          </a:p>
          <a:p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376" name="Rectangle 4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rgbClr val="50CC97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4381" name="Text Box 4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3358151"/>
            <a:ext cx="663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algn="ctr"/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3" name="Cloud 2"/>
          <p:cNvSpPr/>
          <p:nvPr>
            <p:custDataLst>
              <p:tags r:id="rId7"/>
            </p:custDataLst>
          </p:nvPr>
        </p:nvSpPr>
        <p:spPr bwMode="auto">
          <a:xfrm>
            <a:off x="1066800" y="1676400"/>
            <a:ext cx="2362200" cy="1981200"/>
          </a:xfrm>
          <a:prstGeom prst="cloud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Text Box 4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57600" y="3200400"/>
            <a:ext cx="219456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8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17" name="Text Box 4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57600" y="1463040"/>
            <a:ext cx="219456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800" b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</p:txBody>
      </p:sp>
      <p:cxnSp>
        <p:nvCxnSpPr>
          <p:cNvPr id="18" name="AutoShape 41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2926080" y="3017520"/>
            <a:ext cx="3474720" cy="438912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AutoShape 41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flipV="1">
            <a:off x="2926080" y="1932752"/>
            <a:ext cx="3657600" cy="9144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" name="AutoShape 41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>
            <a:off x="3108960" y="3035808"/>
            <a:ext cx="3474720" cy="438912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35654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Hardware:  295 View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(version 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4376" name="Rectangle 4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rgbClr val="50CC97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38200" y="1524000"/>
            <a:ext cx="2803776" cy="2588095"/>
            <a:chOff x="838200" y="1524000"/>
            <a:chExt cx="2803776" cy="2588095"/>
          </a:xfrm>
        </p:grpSpPr>
        <p:sp>
          <p:nvSpPr>
            <p:cNvPr id="19" name="Rounded Rectangle 18"/>
            <p:cNvSpPr/>
            <p:nvPr>
              <p:custDataLst>
                <p:tags r:id="rId11"/>
              </p:custDataLst>
            </p:nvPr>
          </p:nvSpPr>
          <p:spPr bwMode="auto">
            <a:xfrm>
              <a:off x="838200" y="1524000"/>
              <a:ext cx="2803776" cy="2588095"/>
            </a:xfrm>
            <a:prstGeom prst="roundRect">
              <a:avLst/>
            </a:prstGeom>
            <a:solidFill>
              <a:srgbClr val="FFFF9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sp>
          <p:nvSpPr>
            <p:cNvPr id="14381" name="Text Box 45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143000" y="3358151"/>
              <a:ext cx="663575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/>
            <a:p>
              <a:pPr algn="ctr"/>
              <a:r>
                <a:rPr lang="en-US" sz="3600" b="0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sp>
          <p:nvSpPr>
            <p:cNvPr id="3" name="Cloud 2"/>
            <p:cNvSpPr/>
            <p:nvPr>
              <p:custDataLst>
                <p:tags r:id="rId13"/>
              </p:custDataLst>
            </p:nvPr>
          </p:nvSpPr>
          <p:spPr bwMode="auto">
            <a:xfrm>
              <a:off x="990600" y="2153355"/>
              <a:ext cx="2514600" cy="1047045"/>
            </a:xfrm>
            <a:prstGeom prst="cloud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200" b="0" dirty="0">
                  <a:latin typeface="Calibri" panose="020F0502020204030204" pitchFamily="34" charset="0"/>
                  <a:cs typeface="Calibri" panose="020F0502020204030204" pitchFamily="34" charset="0"/>
                </a:rPr>
                <a:t>take 300</a:t>
              </a:r>
              <a:endParaRPr kumimoji="0" lang="en-US" sz="2200" b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045993" y="2819400"/>
              <a:ext cx="1367896" cy="1249680"/>
              <a:chOff x="2045993" y="2819400"/>
              <a:chExt cx="1367896" cy="1249680"/>
            </a:xfrm>
          </p:grpSpPr>
          <p:sp>
            <p:nvSpPr>
              <p:cNvPr id="21" name="Text Box 39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045993" y="3703320"/>
                <a:ext cx="1367896" cy="365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60876" rIns="90000" bIns="45000" anchor="ctr"/>
              <a:lstStyle>
                <a:lvl1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1pPr>
                <a:lvl2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2pPr>
                <a:lvl3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3pPr>
                <a:lvl4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4pPr>
                <a:lvl5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5pPr>
                <a:lvl6pPr marL="25146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6pPr>
                <a:lvl7pPr marL="29718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7pPr>
                <a:lvl8pPr marL="34290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8pPr>
                <a:lvl9pPr marL="38862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9pPr>
              </a:lstStyle>
              <a:p>
                <a:pPr algn="ctr"/>
                <a:r>
                  <a:rPr lang="en-US" sz="2200" b="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</a:p>
            </p:txBody>
          </p:sp>
          <p:cxnSp>
            <p:nvCxnSpPr>
              <p:cNvPr id="28" name="AutoShape 41"/>
              <p:cNvCxnSpPr>
                <a:cxnSpLocks noChangeShapeType="1"/>
              </p:cNvCxnSpPr>
              <p:nvPr>
                <p:custDataLst>
                  <p:tags r:id="rId15"/>
                </p:custDataLst>
              </p:nvPr>
            </p:nvCxnSpPr>
            <p:spPr bwMode="auto">
              <a:xfrm>
                <a:off x="2438400" y="2819400"/>
                <a:ext cx="232363" cy="675853"/>
              </a:xfrm>
              <a:prstGeom prst="straightConnector1">
                <a:avLst/>
              </a:prstGeom>
              <a:noFill/>
              <a:ln w="76200" cmpd="sng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</p:grpSp>
      <p:graphicFrame>
        <p:nvGraphicFramePr>
          <p:cNvPr id="20" name="Group 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2194560" y="3383280"/>
          <a:ext cx="1097280" cy="343019"/>
        </p:xfrm>
        <a:graphic>
          <a:graphicData uri="http://schemas.openxmlformats.org/drawingml/2006/table">
            <a:tbl>
              <a:tblPr/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9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Text Box 4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57600" y="3200400"/>
            <a:ext cx="219456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8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24" name="Text Box 4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57600" y="1463040"/>
            <a:ext cx="219456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800" b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</p:txBody>
      </p:sp>
      <p:cxnSp>
        <p:nvCxnSpPr>
          <p:cNvPr id="25" name="AutoShape 41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2926080" y="3017520"/>
            <a:ext cx="3657600" cy="457200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7" name="AutoShape 41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flipV="1">
            <a:off x="2743200" y="1932752"/>
            <a:ext cx="3840480" cy="429448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9" name="Content Placeholder 3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396875" y="4343399"/>
            <a:ext cx="8366125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We will start by learning about Memory</a:t>
            </a:r>
          </a:p>
        </p:txBody>
      </p:sp>
      <p:sp>
        <p:nvSpPr>
          <p:cNvPr id="26" name="Rounded Rectangular Callout 25"/>
          <p:cNvSpPr/>
          <p:nvPr>
            <p:custDataLst>
              <p:tags r:id="rId10"/>
            </p:custDataLst>
          </p:nvPr>
        </p:nvSpPr>
        <p:spPr bwMode="auto">
          <a:xfrm>
            <a:off x="3337560" y="5169913"/>
            <a:ext cx="2468880" cy="1280160"/>
          </a:xfrm>
          <a:prstGeom prst="wedgeRoundRectCallout">
            <a:avLst>
              <a:gd name="adj1" fmla="val 41123"/>
              <a:gd name="adj2" fmla="val -78453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does a program find its data in memory?</a:t>
            </a:r>
          </a:p>
        </p:txBody>
      </p:sp>
    </p:spTree>
    <p:extLst>
      <p:ext uri="{BB962C8B-B14F-4D97-AF65-F5344CB8AC3E}">
        <p14:creationId xmlns:p14="http://schemas.microsoft.com/office/powerpoint/2010/main" val="2737779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7" name="Rectangle 18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Byte-Oriented Memory Organization</a:t>
            </a:r>
          </a:p>
        </p:txBody>
      </p:sp>
      <p:sp>
        <p:nvSpPr>
          <p:cNvPr id="10428" name="Rectangle 188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56077" y="2578571"/>
            <a:ext cx="8406923" cy="3743324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Conceptually, memory is a single, large array of bytes,</a:t>
            </a:r>
            <a:br>
              <a:rPr lang="en-US" sz="2400" dirty="0"/>
            </a:br>
            <a:r>
              <a:rPr lang="en-US" sz="2400" dirty="0"/>
              <a:t>each with a unique </a:t>
            </a:r>
            <a:r>
              <a:rPr lang="en-US" sz="2400" i="1" dirty="0">
                <a:solidFill>
                  <a:srgbClr val="CC0000"/>
                </a:solidFill>
              </a:rPr>
              <a:t>address</a:t>
            </a:r>
            <a:r>
              <a:rPr lang="en-US" sz="2400" dirty="0">
                <a:solidFill>
                  <a:srgbClr val="CC0000"/>
                </a:solidFill>
              </a:rPr>
              <a:t> </a:t>
            </a:r>
            <a:r>
              <a:rPr lang="en-US" sz="2400" dirty="0"/>
              <a:t>(index)</a:t>
            </a:r>
          </a:p>
          <a:p>
            <a:pPr lvl="1">
              <a:defRPr/>
            </a:pPr>
            <a:r>
              <a:rPr lang="en-US" sz="2000" b="1" dirty="0"/>
              <a:t>Each address is just a number represented in </a:t>
            </a:r>
            <a:r>
              <a:rPr lang="en-US" sz="2000" b="1" i="1" dirty="0"/>
              <a:t>fixed-length</a:t>
            </a:r>
            <a:r>
              <a:rPr lang="en-US" sz="2000" b="1" dirty="0"/>
              <a:t> binary</a:t>
            </a:r>
          </a:p>
          <a:p>
            <a:pPr lvl="2">
              <a:defRPr/>
            </a:pPr>
            <a:endParaRPr lang="en-US" sz="1600" dirty="0"/>
          </a:p>
          <a:p>
            <a:pPr>
              <a:defRPr/>
            </a:pPr>
            <a:r>
              <a:rPr lang="en-US" sz="2400" dirty="0"/>
              <a:t>Programs refer to bytes in memory by their </a:t>
            </a:r>
            <a:r>
              <a:rPr lang="en-US" sz="2400" i="1" dirty="0"/>
              <a:t>addresses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000" dirty="0"/>
              <a:t>Domain of possible addresses = </a:t>
            </a:r>
            <a:r>
              <a:rPr lang="en-US" sz="2000" i="1" dirty="0">
                <a:solidFill>
                  <a:srgbClr val="C00000"/>
                </a:solidFill>
              </a:rPr>
              <a:t>address space</a:t>
            </a:r>
            <a:endParaRPr lang="en-US" sz="1600" i="1" dirty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en-US" sz="2000" b="1" dirty="0"/>
              <a:t>We can store addresses as data to “remember” where other data is in memory</a:t>
            </a:r>
          </a:p>
          <a:p>
            <a:pPr lvl="2">
              <a:defRPr/>
            </a:pPr>
            <a:endParaRPr lang="en-US" sz="1600" dirty="0"/>
          </a:p>
          <a:p>
            <a:pPr>
              <a:defRPr/>
            </a:pPr>
            <a:r>
              <a:rPr lang="en-US" sz="2400" dirty="0"/>
              <a:t>But not all values fit in a single byte… (</a:t>
            </a:r>
            <a:r>
              <a:rPr lang="en-US" sz="2400" i="1" dirty="0"/>
              <a:t>e.g. </a:t>
            </a:r>
            <a:r>
              <a:rPr lang="en-US" sz="2400"/>
              <a:t>295)</a:t>
            </a:r>
            <a:endParaRPr lang="en-US" sz="2400" dirty="0"/>
          </a:p>
          <a:p>
            <a:pPr lvl="1">
              <a:defRPr/>
            </a:pPr>
            <a:r>
              <a:rPr lang="en-US" sz="2000" dirty="0"/>
              <a:t>Many operations actually use multi-byte values</a:t>
            </a:r>
            <a:endParaRPr lang="en-US" sz="1600" dirty="0"/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endParaRPr lang="en-US" sz="20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234" name="Text Box 20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8990446">
            <a:off x="1317721" y="1341413"/>
            <a:ext cx="866584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00•••0</a:t>
            </a:r>
          </a:p>
        </p:txBody>
      </p:sp>
      <p:sp>
        <p:nvSpPr>
          <p:cNvPr id="9235" name="Text Box 20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8990446">
            <a:off x="6978454" y="1341413"/>
            <a:ext cx="832920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FF•••F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820339"/>
              </p:ext>
            </p:extLst>
          </p:nvPr>
        </p:nvGraphicFramePr>
        <p:xfrm>
          <a:off x="1296134" y="1914703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Roboto Regular" charset="0"/>
                          <a:cs typeface="Roboto Regular" charset="0"/>
                        </a:rPr>
                        <a:t>• • •</a:t>
                      </a:r>
                      <a:endParaRPr lang="en-US" b="0" i="0" dirty="0">
                        <a:solidFill>
                          <a:schemeClr val="tx1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Google Shape;197;p29">
            <a:extLst>
              <a:ext uri="{FF2B5EF4-FFF2-40B4-BE49-F238E27FC236}">
                <a16:creationId xmlns:a16="http://schemas.microsoft.com/office/drawing/2014/main" id="{3D1F3687-9135-B24C-82DB-6BAD7AA4E7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33600" y="5205885"/>
            <a:ext cx="1331879" cy="55399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4166557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119A7EE6-C103-40CC-92CA-6FF0F8F74C20}" vid="{F3D2EB43-1791-402A-ACFE-B794FD48924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34459</TotalTime>
  <Words>2108</Words>
  <Application>Microsoft Macintosh PowerPoint</Application>
  <PresentationFormat>On-screen Show (4:3)</PresentationFormat>
  <Paragraphs>664</Paragraphs>
  <Slides>25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.AppleSystemUIFont</vt:lpstr>
      <vt:lpstr>Anonymous Pro</vt:lpstr>
      <vt:lpstr>Arial</vt:lpstr>
      <vt:lpstr>Arial Narrow</vt:lpstr>
      <vt:lpstr>Calibri</vt:lpstr>
      <vt:lpstr>Cambria Math</vt:lpstr>
      <vt:lpstr>Courier New</vt:lpstr>
      <vt:lpstr>Roboto</vt:lpstr>
      <vt:lpstr>Roboto Regular</vt:lpstr>
      <vt:lpstr>Symbol</vt:lpstr>
      <vt:lpstr>Times New Roman</vt:lpstr>
      <vt:lpstr>Wingdings</vt:lpstr>
      <vt:lpstr>UWTheme-351-Au18</vt:lpstr>
      <vt:lpstr>Memory, Data, &amp; Addressing I </vt:lpstr>
      <vt:lpstr>Roadmap</vt:lpstr>
      <vt:lpstr>Hardware:  Physical View</vt:lpstr>
      <vt:lpstr>Hardware:  Logical View</vt:lpstr>
      <vt:lpstr>Hardware:  295 View (version 0)</vt:lpstr>
      <vt:lpstr>Binary Encoding Additional Details</vt:lpstr>
      <vt:lpstr>Hardware:  295 View (version 0)</vt:lpstr>
      <vt:lpstr>Hardware:  295 View (version 1)</vt:lpstr>
      <vt:lpstr>Byte-Oriented Memory Organization</vt:lpstr>
      <vt:lpstr>Peer Instruction Question</vt:lpstr>
      <vt:lpstr>Machine “Words”</vt:lpstr>
      <vt:lpstr>Word-Oriented Memory Organization</vt:lpstr>
      <vt:lpstr>Word-Oriented Memory Organization</vt:lpstr>
      <vt:lpstr>A Picture of Memory (64-bit view)</vt:lpstr>
      <vt:lpstr>A Picture of Memory (64-bit view)</vt:lpstr>
      <vt:lpstr>Addresses and Pointers</vt:lpstr>
      <vt:lpstr>Addresses and Pointers</vt:lpstr>
      <vt:lpstr>Data Representations</vt:lpstr>
      <vt:lpstr>Memory Alignment</vt:lpstr>
      <vt:lpstr>Byte Ordering</vt:lpstr>
      <vt:lpstr>Byte Ordering</vt:lpstr>
      <vt:lpstr>Byte Ordering Examples</vt:lpstr>
      <vt:lpstr>Peer Instruction Question:</vt:lpstr>
      <vt:lpstr>Endianness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Arrvindh Shriraman</cp:lastModifiedBy>
  <cp:revision>944</cp:revision>
  <cp:lastPrinted>2018-09-27T23:16:18Z</cp:lastPrinted>
  <dcterms:created xsi:type="dcterms:W3CDTF">2014-04-03T06:57:01Z</dcterms:created>
  <dcterms:modified xsi:type="dcterms:W3CDTF">2021-09-08T16:31:43Z</dcterms:modified>
</cp:coreProperties>
</file>